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8"/>
  </p:notesMasterIdLst>
  <p:handoutMasterIdLst>
    <p:handoutMasterId r:id="rId39"/>
  </p:handoutMasterIdLst>
  <p:sldIdLst>
    <p:sldId id="256" r:id="rId3"/>
    <p:sldId id="278" r:id="rId4"/>
    <p:sldId id="283" r:id="rId5"/>
    <p:sldId id="284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9" r:id="rId19"/>
    <p:sldId id="325" r:id="rId20"/>
    <p:sldId id="326" r:id="rId21"/>
    <p:sldId id="327" r:id="rId22"/>
    <p:sldId id="328" r:id="rId23"/>
    <p:sldId id="330" r:id="rId24"/>
    <p:sldId id="331" r:id="rId25"/>
    <p:sldId id="334" r:id="rId26"/>
    <p:sldId id="332" r:id="rId27"/>
    <p:sldId id="338" r:id="rId28"/>
    <p:sldId id="337" r:id="rId29"/>
    <p:sldId id="336" r:id="rId30"/>
    <p:sldId id="339" r:id="rId31"/>
    <p:sldId id="340" r:id="rId32"/>
    <p:sldId id="341" r:id="rId33"/>
    <p:sldId id="342" r:id="rId34"/>
    <p:sldId id="343" r:id="rId35"/>
    <p:sldId id="344" r:id="rId36"/>
    <p:sldId id="345" r:id="rId3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8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howGuides="1">
      <p:cViewPr varScale="1">
        <p:scale>
          <a:sx n="116" d="100"/>
          <a:sy n="116" d="100"/>
        </p:scale>
        <p:origin x="276" y="10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en-US"/>
              <a:t>8/16/2015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en-US"/>
              <a:t>8/16/2015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8/16/2015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475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8/16/2015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915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8/16/2015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133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8/16/2015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370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8/16/2015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078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8/16/2015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715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8/16/2015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153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8/16/2015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17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960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8/16/2015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809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/>
              <a:t>8/16/2015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24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0FA9E5-6744-4841-888F-9E7CC0C2B7EC}" type="datetimeFigureOut">
              <a:rPr lang="en-US"/>
              <a:pPr/>
              <a:t>8/16/2015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AEAE4A8-A6E5-453E-B946-FB774B73F48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7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-533401"/>
            <a:ext cx="6553198" cy="2514601"/>
          </a:xfrm>
        </p:spPr>
        <p:txBody>
          <a:bodyPr/>
          <a:lstStyle/>
          <a:p>
            <a:r>
              <a:rPr lang="en-US" dirty="0" smtClean="0"/>
              <a:t>Drug Delivery and Generic Medicine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2" y="2413000"/>
            <a:ext cx="5029201" cy="1397000"/>
          </a:xfrm>
        </p:spPr>
        <p:txBody>
          <a:bodyPr/>
          <a:lstStyle/>
          <a:p>
            <a:r>
              <a:rPr lang="en-US" dirty="0" smtClean="0"/>
              <a:t>The Challenge ahead; Choose where to play.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MENA as an Industry Model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065212" y="4343400"/>
            <a:ext cx="5029201" cy="1397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Mohammad </a:t>
            </a:r>
            <a:r>
              <a:rPr lang="en-US" sz="2000" dirty="0" err="1" smtClean="0"/>
              <a:t>Refaat</a:t>
            </a:r>
            <a:r>
              <a:rPr lang="en-US" sz="2000" dirty="0" smtClean="0"/>
              <a:t> </a:t>
            </a:r>
            <a:r>
              <a:rPr lang="en-US" sz="2000" dirty="0" err="1" smtClean="0"/>
              <a:t>Khattab</a:t>
            </a:r>
            <a:endParaRPr lang="en-US" sz="2000" dirty="0" smtClean="0"/>
          </a:p>
          <a:p>
            <a:r>
              <a:rPr lang="en-US" sz="2000" b="1" dirty="0" smtClean="0">
                <a:solidFill>
                  <a:schemeClr val="accent1"/>
                </a:solidFill>
              </a:rPr>
              <a:t>Cairo University; Egypt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8387" y="5934670"/>
            <a:ext cx="6092825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F55641"/>
                </a:solidFill>
                <a:latin typeface="impact" panose="020B0806030902050204" pitchFamily="34" charset="0"/>
              </a:rPr>
              <a:t>World Drug Delivery </a:t>
            </a:r>
            <a:r>
              <a:rPr lang="en-US" sz="2000" dirty="0" smtClean="0">
                <a:solidFill>
                  <a:srgbClr val="F55641"/>
                </a:solidFill>
                <a:latin typeface="impact" panose="020B0806030902050204" pitchFamily="34" charset="0"/>
              </a:rPr>
              <a:t>Summit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August 17-19, 2015 Houston, USA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2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76200"/>
            <a:ext cx="9525000" cy="19812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Introduction</a:t>
            </a:r>
            <a:r>
              <a:rPr lang="en-US" b="0" dirty="0"/>
              <a:t/>
            </a:r>
            <a:br>
              <a:rPr lang="en-US" b="0" dirty="0"/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2" y="1828800"/>
            <a:ext cx="4876800" cy="46482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The generic industry has enjoyed a remarkable run over the past decade, with companied generating above average share holders return</a:t>
            </a:r>
          </a:p>
          <a:p>
            <a:pPr algn="just"/>
            <a:r>
              <a:rPr lang="en-US" dirty="0" smtClean="0"/>
              <a:t>The industry has along track record of strong, steady growth, often at double digit rates.</a:t>
            </a:r>
          </a:p>
          <a:p>
            <a:pPr algn="just"/>
            <a:r>
              <a:rPr lang="en-US" dirty="0" smtClean="0"/>
              <a:t>From 2009 to 2012, net revenue grew at an average of 8% per year – one and half time faster than the 54 % posted by small molecule originators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715" y="1371600"/>
            <a:ext cx="5344097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4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76200"/>
            <a:ext cx="9525000" cy="1981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Generic Companies have generated above the – average return </a:t>
            </a: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661" y="1220580"/>
            <a:ext cx="7948791" cy="548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73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2" y="76200"/>
            <a:ext cx="9525000" cy="19812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The Challenges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 ahead</a:t>
            </a: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674811" y="1752600"/>
            <a:ext cx="8001001" cy="4648200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Although there is still room for growth in generics, delivering it has become more complex,  given that penetration rate as high as 80% in USA and 70 % in central and eastern Europe, significant potential exists for volume penetration in many markets.</a:t>
            </a:r>
          </a:p>
          <a:p>
            <a:pPr algn="just"/>
            <a:r>
              <a:rPr lang="en-US" sz="2400" dirty="0" smtClean="0"/>
              <a:t>In addition between 20$ and 60$ billion of originators sales will continue to go off-patent each year</a:t>
            </a:r>
          </a:p>
          <a:p>
            <a:pPr algn="just"/>
            <a:r>
              <a:rPr lang="en-US" sz="2400" dirty="0" smtClean="0"/>
              <a:t>However generic companies face considerable challenges to their profitability and growth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0910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828800"/>
            <a:ext cx="78486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The Challenges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 ahead</a:t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/>
              <a:t>Commoditization, combined with extensive reforms in both regulated and unregulated markets is increasing pressure on prices </a:t>
            </a: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1" y="2590800"/>
            <a:ext cx="8001001" cy="4648200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/>
              <a:t>Although healthcare reforms have boosted sales of generics in recent years, many governorates are looking to reduce their generic drug expenses.</a:t>
            </a:r>
          </a:p>
          <a:p>
            <a:pPr algn="just"/>
            <a:r>
              <a:rPr lang="en-US" sz="2800" dirty="0" smtClean="0"/>
              <a:t>More and more countries have seen dramatic shift in their business model as </a:t>
            </a:r>
            <a:r>
              <a:rPr lang="en-US" sz="2800" dirty="0" err="1" smtClean="0"/>
              <a:t>payors</a:t>
            </a:r>
            <a:r>
              <a:rPr lang="en-US" sz="2800" dirty="0" smtClean="0"/>
              <a:t> become key stockholders through the implementation of tenders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3145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828800"/>
            <a:ext cx="78486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The Challenges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 ahead</a:t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/>
              <a:t>Products portfolio are becoming increasingly complex</a:t>
            </a: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1" y="2590800"/>
            <a:ext cx="8001001" cy="4648200"/>
          </a:xfrm>
        </p:spPr>
        <p:txBody>
          <a:bodyPr>
            <a:noAutofit/>
          </a:bodyPr>
          <a:lstStyle/>
          <a:p>
            <a:pPr algn="just"/>
            <a:r>
              <a:rPr lang="en-US" sz="3200" dirty="0" smtClean="0"/>
              <a:t>The share of hard to make and specialized drug go off-patent- including drug/device combinations, sterile injectable, and biologics will increase by 2016.</a:t>
            </a:r>
          </a:p>
          <a:p>
            <a:pPr algn="just"/>
            <a:r>
              <a:rPr lang="en-US" sz="3200" dirty="0" smtClean="0"/>
              <a:t> 8 of the top 10 pharmaceutical drugs will be biologics.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5596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381000"/>
            <a:ext cx="7848600" cy="2819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The Challenges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 ahead</a:t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/>
              <a:t>Managing a business while maintaining a lean structure and striving for cost leadership has become more complex</a:t>
            </a: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1412" y="3124200"/>
            <a:ext cx="9677399" cy="4648200"/>
          </a:xfrm>
        </p:spPr>
        <p:txBody>
          <a:bodyPr>
            <a:noAutofit/>
          </a:bodyPr>
          <a:lstStyle/>
          <a:p>
            <a:pPr algn="just"/>
            <a:r>
              <a:rPr lang="en-US" sz="3200" dirty="0" smtClean="0"/>
              <a:t>The top two global players each have up to 1000 compounds on the market and even more products in pipeline covering oral solids, </a:t>
            </a:r>
            <a:r>
              <a:rPr lang="en-US" sz="3200" dirty="0" err="1" smtClean="0"/>
              <a:t>biosimilars</a:t>
            </a:r>
            <a:r>
              <a:rPr lang="en-US" sz="3200" dirty="0" smtClean="0"/>
              <a:t>, respiratory, sterile injectable and patches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4059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828800"/>
            <a:ext cx="78486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The Challenges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 ahead</a:t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/>
              <a:t>Quality control in manufacturing remains challenging</a:t>
            </a: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2011" y="2590800"/>
            <a:ext cx="8001001" cy="4648200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/>
              <a:t>Comparing generic players with originators illustrates the scale of the problem</a:t>
            </a:r>
          </a:p>
          <a:p>
            <a:pPr algn="just"/>
            <a:r>
              <a:rPr lang="en-US" sz="2800" dirty="0" smtClean="0"/>
              <a:t>For example, 1.4 % of batches are rejected for generic companies as compared with 0.4 %for originators and there are 72 deviation per 1000 batches for generic players as compared with 53 deviations for originators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9434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828800"/>
            <a:ext cx="78486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The Challenges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 ahead</a:t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/>
              <a:t>New players are intensifying competition </a:t>
            </a: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2011" y="2590800"/>
            <a:ext cx="8001001" cy="4648200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/>
              <a:t>New entrants in Generic market specially from originators such Abbott</a:t>
            </a:r>
            <a:r>
              <a:rPr lang="en-US" sz="2800" dirty="0" smtClean="0"/>
              <a:t>, Sanofi and GSK</a:t>
            </a:r>
          </a:p>
          <a:p>
            <a:pPr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6999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828800"/>
            <a:ext cx="78486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The Challenges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 ahead</a:t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/>
              <a:t>Conclusion</a:t>
            </a: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2011" y="2590800"/>
            <a:ext cx="8001001" cy="4648200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/>
              <a:t>As a result of this challenges, financial markets are less optimistic than they were about the outlook of generics </a:t>
            </a:r>
          </a:p>
          <a:p>
            <a:pPr marL="45720" indent="0" algn="just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9561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8288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89013" y="2590800"/>
            <a:ext cx="9982200" cy="4648200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/>
              <a:t>Some might say that generics companies will find it increasingly difficult to launch new products now that originator products coming off-patent are becoming harder to develop, produce, and commercialize </a:t>
            </a:r>
          </a:p>
          <a:p>
            <a:pPr algn="just"/>
            <a:r>
              <a:rPr lang="en-US" sz="2800" dirty="0" smtClean="0"/>
              <a:t>Generic Companies have a wide range of opportunities to choose from </a:t>
            </a:r>
          </a:p>
          <a:p>
            <a:pPr algn="just"/>
            <a:r>
              <a:rPr lang="en-US" sz="2800" dirty="0" smtClean="0"/>
              <a:t>About $217 billion worth of originators products will lose their patent protection by 2018, and they span the full range from oral solids, Biologics, inhalers and sterile injectable to OTC medicine</a:t>
            </a:r>
          </a:p>
          <a:p>
            <a:pPr marL="45720" indent="0" algn="just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5536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8288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89013" y="2590800"/>
            <a:ext cx="9982200" cy="4648200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/>
              <a:t>The opportunities in these categories will varying in value and timing; for instance, biosimilar will be a large opportunity driven by the patent expiry of major products</a:t>
            </a:r>
          </a:p>
          <a:p>
            <a:pPr algn="just"/>
            <a:r>
              <a:rPr lang="en-US" sz="2800" dirty="0" smtClean="0"/>
              <a:t>While sterile injectable will be smaller opportunity by value; but with steady stream available each year</a:t>
            </a:r>
          </a:p>
          <a:p>
            <a:pPr algn="just"/>
            <a:r>
              <a:rPr lang="en-US" sz="2800" dirty="0" smtClean="0"/>
              <a:t>Each product opportunity will also vary in terms of its regulatory context, manufacturing requirements and commercialization challenges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3596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8288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89013" y="2590800"/>
            <a:ext cx="9982200" cy="4648200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/>
              <a:t>Industry estimates suggest that generics are likely to have luxury of nearly $60 Billion in net growth in the next six years</a:t>
            </a:r>
          </a:p>
          <a:p>
            <a:pPr algn="just"/>
            <a:r>
              <a:rPr lang="en-US" sz="2800" dirty="0" smtClean="0"/>
              <a:t>Companies should make a careful assessment of where to invest before deciding on their development programs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5731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1430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843" y="1066800"/>
            <a:ext cx="8528269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17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1430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012" y="1079999"/>
            <a:ext cx="8153400" cy="564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7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1430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012" y="1623601"/>
            <a:ext cx="9829800" cy="44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74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1430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130" y="1882453"/>
            <a:ext cx="9888082" cy="268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0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1430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767" y="1981200"/>
            <a:ext cx="9309291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32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1430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111" y="2209800"/>
            <a:ext cx="1020127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3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1430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424" y="1371600"/>
            <a:ext cx="8012026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4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1430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458" y="2133600"/>
            <a:ext cx="8970083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1430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032" y="1676399"/>
            <a:ext cx="8084028" cy="373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4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1430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2" y="2286000"/>
            <a:ext cx="94996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87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1430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229" y="2057400"/>
            <a:ext cx="9624372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58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1430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481" y="2209800"/>
            <a:ext cx="10273862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08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1430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049" y="1981200"/>
            <a:ext cx="9708338" cy="281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2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1430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Choosing where to play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021" y="2438400"/>
            <a:ext cx="998199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0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212" y="228600"/>
            <a:ext cx="5970006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81" y="2133600"/>
            <a:ext cx="10255031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04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212" y="228600"/>
            <a:ext cx="5970006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609" y="2209800"/>
            <a:ext cx="10790403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7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212" y="228600"/>
            <a:ext cx="5970006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76" y="2133600"/>
            <a:ext cx="10803077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68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212" y="228600"/>
            <a:ext cx="5970006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30" y="2438400"/>
            <a:ext cx="11626082" cy="175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1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089" y="76200"/>
            <a:ext cx="8774723" cy="1759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012" y="2286000"/>
            <a:ext cx="10746659" cy="290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1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089" y="76200"/>
            <a:ext cx="8774723" cy="1759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01" y="2438401"/>
            <a:ext cx="10985911" cy="243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07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089" y="76200"/>
            <a:ext cx="8774723" cy="1759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012" y="1835600"/>
            <a:ext cx="8951846" cy="467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06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1143000"/>
            <a:ext cx="8153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Conclusion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0" dirty="0">
                <a:solidFill>
                  <a:srgbClr val="002060"/>
                </a:solidFill>
              </a:rPr>
              <a:t/>
            </a:r>
            <a:br>
              <a:rPr lang="en-US" sz="3200" b="0" dirty="0">
                <a:solidFill>
                  <a:srgbClr val="002060"/>
                </a:solidFill>
              </a:rPr>
            </a:b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9" y="1752600"/>
            <a:ext cx="11754163" cy="31241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0362" y="4717899"/>
            <a:ext cx="1415250" cy="153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04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 Contrast 16x9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2D0870B-5333-4B89-B14A-85A8EA464D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contrast presentation (widescreen)</Template>
  <TotalTime>0</TotalTime>
  <Words>653</Words>
  <Application>Microsoft Office PowerPoint</Application>
  <PresentationFormat>Custom</PresentationFormat>
  <Paragraphs>56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Franklin Gothic Medium</vt:lpstr>
      <vt:lpstr>impact</vt:lpstr>
      <vt:lpstr>Business Contrast 16x9</vt:lpstr>
      <vt:lpstr>Drug Delivery and Generic Medicine</vt:lpstr>
      <vt:lpstr>Introduction  </vt:lpstr>
      <vt:lpstr>Generic Companies have generated above the – average return   </vt:lpstr>
      <vt:lpstr>The Challenges ahead  </vt:lpstr>
      <vt:lpstr>The Challenges ahead  Commoditization, combined with extensive reforms in both regulated and unregulated markets is increasing pressure on prices   </vt:lpstr>
      <vt:lpstr>The Challenges ahead  Products portfolio are becoming increasingly complex  </vt:lpstr>
      <vt:lpstr>The Challenges ahead  Managing a business while maintaining a lean structure and striving for cost leadership has become more complex  </vt:lpstr>
      <vt:lpstr>The Challenges ahead  Quality control in manufacturing remains challenging  </vt:lpstr>
      <vt:lpstr>The Challenges ahead  New players are intensifying competition   </vt:lpstr>
      <vt:lpstr>The Challenges ahead  Conclusion  </vt:lpstr>
      <vt:lpstr>Choosing where to play     </vt:lpstr>
      <vt:lpstr>Choosing where to play     </vt:lpstr>
      <vt:lpstr>Choosing where to play     </vt:lpstr>
      <vt:lpstr>Choosing where to play     </vt:lpstr>
      <vt:lpstr>Choosing where to play     </vt:lpstr>
      <vt:lpstr>Choosing where to play     </vt:lpstr>
      <vt:lpstr>Choosing where to play     </vt:lpstr>
      <vt:lpstr>Choosing where to play     </vt:lpstr>
      <vt:lpstr>Choosing where to play     </vt:lpstr>
      <vt:lpstr>Choosing where to play     </vt:lpstr>
      <vt:lpstr>Choosing where to play     </vt:lpstr>
      <vt:lpstr>Choosing where to play     </vt:lpstr>
      <vt:lpstr>Choosing where to play     </vt:lpstr>
      <vt:lpstr>Choosing where to play     </vt:lpstr>
      <vt:lpstr>Choosing where to play     </vt:lpstr>
      <vt:lpstr>Choosing where to play     </vt:lpstr>
      <vt:lpstr>Choosing where to play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 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2015-08-11T14:04:53Z</dcterms:created>
  <dcterms:modified xsi:type="dcterms:W3CDTF">2015-08-17T04:01:26Z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TC028952669991</vt:lpwstr>
  </property>
</Properties>
</file>