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1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95" r:id="rId10"/>
    <p:sldId id="270" r:id="rId11"/>
    <p:sldId id="271" r:id="rId12"/>
    <p:sldId id="269" r:id="rId13"/>
    <p:sldId id="272" r:id="rId14"/>
    <p:sldId id="273" r:id="rId15"/>
    <p:sldId id="274" r:id="rId16"/>
    <p:sldId id="275" r:id="rId17"/>
    <p:sldId id="283" r:id="rId18"/>
    <p:sldId id="276" r:id="rId19"/>
    <p:sldId id="278" r:id="rId20"/>
    <p:sldId id="286" r:id="rId21"/>
    <p:sldId id="287" r:id="rId22"/>
    <p:sldId id="288" r:id="rId23"/>
    <p:sldId id="282" r:id="rId24"/>
    <p:sldId id="284" r:id="rId25"/>
    <p:sldId id="289" r:id="rId26"/>
    <p:sldId id="290" r:id="rId27"/>
    <p:sldId id="291" r:id="rId28"/>
    <p:sldId id="292" r:id="rId29"/>
    <p:sldId id="294" r:id="rId3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57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8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06/relationships/legacyDocTextInfo" Target="legacyDocTextInfo.bin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7F5091F6-5453-411F-B9A9-98DA96D375D3}" type="datetimeFigureOut">
              <a:rPr lang="en-US"/>
              <a:pPr/>
              <a:t>10/6/2015</a:t>
            </a:fld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C24D3209-D4A6-4AAF-8209-D448212FD4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19C6B-4F22-4210-B46F-74FF0AD999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80F31-F25D-4800-83C4-90F6AB1FA4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C73D2-8478-4F88-843B-676CEFF6D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2AF90-D059-461B-B51D-F70AAD03AD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C1827-B43D-45F3-A1C3-276BBF030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37F58-D312-4584-89E4-B02E69B948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D8175-CD4A-4124-AFED-44D915219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6F7E9-0B10-43BB-A53D-A1324B8EE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AEA19-63A6-40E0-A3B9-EDF9E1CD16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DFBF2-3C8D-4E63-900B-6C8D769DA0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3D456-93E8-4CF5-9B77-FB551BA79A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653240B-F9F1-49D9-9783-C11954EBD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../embeddings/Microsoft_Office_Excel_97-2003_Worksheet1.xls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oleObject" Target="../embeddings/Microsoft_Office_Excel_97-2003_Worksheet2.xls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Microsoft_Office_Excel_97-2003_Worksheet4.xls"/><Relationship Id="rId5" Type="http://schemas.openxmlformats.org/officeDocument/2006/relationships/oleObject" Target="../embeddings/Microsoft_Office_Excel_97-2003_Worksheet3.xls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Microsoft_Office_Excel_97-2003_Worksheet5.xls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Excel_97-2003_Worksheet7.xls"/><Relationship Id="rId3" Type="http://schemas.openxmlformats.org/officeDocument/2006/relationships/image" Target="../media/image54.png"/><Relationship Id="rId7" Type="http://schemas.openxmlformats.org/officeDocument/2006/relationships/oleObject" Target="../embeddings/Microsoft_Office_Excel_97-2003_Workshee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Excel_97-2003_Worksheet9.xls"/><Relationship Id="rId3" Type="http://schemas.openxmlformats.org/officeDocument/2006/relationships/image" Target="../media/image61.png"/><Relationship Id="rId7" Type="http://schemas.openxmlformats.org/officeDocument/2006/relationships/oleObject" Target="../embeddings/Microsoft_Office_Excel_97-2003_Worksheet8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oleObject" Target="../embeddings/Microsoft_Office_Excel_97-2003_Worksheet10.xls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Role of Vitamin D receptor (VDR) in HIV induced tubular injury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495800"/>
            <a:ext cx="6400800" cy="19050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z="2800" b="1" dirty="0" smtClean="0"/>
              <a:t>Mohammad Husain</a:t>
            </a:r>
          </a:p>
          <a:p>
            <a:pPr marL="0" indent="0" algn="ctr">
              <a:buFontTx/>
              <a:buNone/>
            </a:pPr>
            <a:r>
              <a:rPr lang="en-US" sz="2000" b="1" dirty="0" smtClean="0"/>
              <a:t>Department of Biotechnology, </a:t>
            </a:r>
            <a:r>
              <a:rPr lang="en-US" sz="2000" b="1" dirty="0" err="1" smtClean="0"/>
              <a:t>Jamia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Millia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Islamia</a:t>
            </a:r>
            <a:endParaRPr lang="en-US" sz="2000" b="1" dirty="0" smtClean="0"/>
          </a:p>
          <a:p>
            <a:pPr marL="0" indent="0" algn="ctr">
              <a:buFontTx/>
              <a:buNone/>
            </a:pPr>
            <a:r>
              <a:rPr lang="en-US" sz="2000" b="1" dirty="0" smtClean="0"/>
              <a:t>New Delhi</a:t>
            </a:r>
          </a:p>
          <a:p>
            <a:pPr marL="0" indent="0" algn="ctr">
              <a:buFontTx/>
              <a:buNone/>
            </a:pPr>
            <a:r>
              <a:rPr lang="en-US" sz="2800" dirty="0" smtClean="0"/>
              <a:t>07/10/2015</a:t>
            </a:r>
          </a:p>
        </p:txBody>
      </p:sp>
      <p:pic>
        <p:nvPicPr>
          <p:cNvPr id="4" name="Picture 11" descr="C:\Users\biotech\Documents\Javed\Javed_Thesis_Final_Print\Javed_Thesis_Print\JMI_Log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19520" y="2819400"/>
            <a:ext cx="1085880" cy="108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4038600"/>
            <a:ext cx="9144000" cy="1524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</a:pPr>
            <a:r>
              <a:rPr lang="en-US" dirty="0" smtClean="0"/>
              <a:t>              </a:t>
            </a:r>
            <a:r>
              <a:rPr lang="en-US" sz="3200" b="1" dirty="0" smtClean="0"/>
              <a:t>INTRODUCTION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304800" y="1653838"/>
            <a:ext cx="84582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lvl="1" indent="-349250">
              <a:buFont typeface="Arial" charset="0"/>
              <a:buChar char="•"/>
            </a:pPr>
            <a:r>
              <a:rPr lang="en-US" sz="2000" dirty="0"/>
              <a:t>Vitamin D is </a:t>
            </a:r>
            <a:r>
              <a:rPr lang="en-US" sz="2000" dirty="0" smtClean="0"/>
              <a:t>technically not </a:t>
            </a:r>
            <a:r>
              <a:rPr lang="en-US" sz="2000" dirty="0"/>
              <a:t>a </a:t>
            </a:r>
            <a:r>
              <a:rPr lang="en-US" sz="2000" dirty="0" smtClean="0"/>
              <a:t>Vitamin; </a:t>
            </a:r>
            <a:r>
              <a:rPr lang="en-US" sz="2000" dirty="0"/>
              <a:t>rather, </a:t>
            </a:r>
            <a:r>
              <a:rPr lang="en-US" sz="2000" dirty="0" smtClean="0"/>
              <a:t>a </a:t>
            </a:r>
            <a:r>
              <a:rPr lang="en-US" sz="2000" dirty="0" err="1"/>
              <a:t>prohormone</a:t>
            </a:r>
            <a:r>
              <a:rPr lang="en-US" sz="2000" dirty="0"/>
              <a:t> produced photo chemically in the skin from 7- </a:t>
            </a:r>
            <a:r>
              <a:rPr lang="en-US" sz="2000" dirty="0" err="1"/>
              <a:t>dehydrocholestrol</a:t>
            </a:r>
            <a:r>
              <a:rPr lang="en-US" sz="2000" dirty="0"/>
              <a:t>.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 marL="463550" lvl="1" indent="-349250">
              <a:buFont typeface="Arial" charset="0"/>
              <a:buChar char="•"/>
            </a:pPr>
            <a:r>
              <a:rPr lang="en-US" sz="2000" dirty="0"/>
              <a:t>Expression and nuclear activation  of Vitamin D Receptor (VDR) is necessary for the effects of VIT D.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 marL="463550" lvl="1" indent="-349250">
              <a:buFont typeface="Arial" charset="0"/>
              <a:buChar char="•"/>
            </a:pPr>
            <a:r>
              <a:rPr lang="en-US" sz="2000" dirty="0"/>
              <a:t>VDR tissue distribution and cellular localization has been reported in almost every organ. </a:t>
            </a:r>
          </a:p>
          <a:p>
            <a:endParaRPr lang="en-US" sz="2000" dirty="0"/>
          </a:p>
          <a:p>
            <a:pPr marL="463550" lvl="1" indent="-349250">
              <a:buFont typeface="Arial" charset="0"/>
              <a:buChar char="•"/>
            </a:pPr>
            <a:r>
              <a:rPr lang="en-US" sz="2000" dirty="0"/>
              <a:t>VDR  regulates the expression of </a:t>
            </a:r>
            <a:r>
              <a:rPr lang="en-US" sz="2000" dirty="0" smtClean="0"/>
              <a:t>approximately &gt;500 </a:t>
            </a:r>
            <a:r>
              <a:rPr lang="en-US" sz="2000" dirty="0"/>
              <a:t>of the </a:t>
            </a:r>
            <a:r>
              <a:rPr lang="en-US" sz="2000" dirty="0" smtClean="0"/>
              <a:t>20488 </a:t>
            </a:r>
            <a:r>
              <a:rPr lang="en-US" sz="2000" dirty="0"/>
              <a:t>genes in human </a:t>
            </a:r>
            <a:r>
              <a:rPr lang="en-US" sz="2000" dirty="0" smtClean="0"/>
              <a:t>genome.</a:t>
            </a:r>
            <a:endParaRPr lang="en-US" sz="2000" dirty="0"/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838200" y="1508125"/>
            <a:ext cx="7924800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/>
              <a:t>Functions as a </a:t>
            </a:r>
            <a:r>
              <a:rPr lang="en-US" sz="2000" dirty="0" err="1"/>
              <a:t>pluripotent</a:t>
            </a:r>
            <a:r>
              <a:rPr lang="en-US" sz="2000" dirty="0"/>
              <a:t> hormone in different arenas are:</a:t>
            </a:r>
          </a:p>
          <a:p>
            <a:endParaRPr lang="en-US" sz="2000" dirty="0"/>
          </a:p>
          <a:p>
            <a:pPr marL="463550" lvl="1" indent="-349250">
              <a:buFont typeface="Arial" charset="0"/>
              <a:buChar char="•"/>
            </a:pPr>
            <a:r>
              <a:rPr lang="en-US" sz="2000" dirty="0"/>
              <a:t>Adaptive Immune system</a:t>
            </a:r>
          </a:p>
          <a:p>
            <a:pPr>
              <a:buFont typeface="Arial" charset="0"/>
              <a:buChar char="•"/>
            </a:pPr>
            <a:endParaRPr lang="en-US" sz="2000" dirty="0"/>
          </a:p>
          <a:p>
            <a:pPr marL="463550" lvl="1" indent="-349250">
              <a:buFont typeface="Arial" charset="0"/>
              <a:buChar char="•"/>
            </a:pPr>
            <a:r>
              <a:rPr lang="en-US" sz="2000" dirty="0"/>
              <a:t>Innate Immune system</a:t>
            </a:r>
          </a:p>
          <a:p>
            <a:pPr>
              <a:buFont typeface="Arial" charset="0"/>
              <a:buChar char="•"/>
            </a:pPr>
            <a:endParaRPr lang="en-US" sz="2000" dirty="0"/>
          </a:p>
          <a:p>
            <a:pPr marL="463550" lvl="1" indent="-349250">
              <a:buFont typeface="Arial" charset="0"/>
              <a:buChar char="•"/>
            </a:pPr>
            <a:r>
              <a:rPr lang="en-US" sz="2000" dirty="0"/>
              <a:t>Insulin secretion by pancreatic beta cells</a:t>
            </a:r>
          </a:p>
          <a:p>
            <a:pPr>
              <a:buFont typeface="Arial" charset="0"/>
              <a:buChar char="•"/>
            </a:pPr>
            <a:endParaRPr lang="en-US" sz="2000" dirty="0"/>
          </a:p>
          <a:p>
            <a:pPr marL="463550" lvl="1" indent="-349250">
              <a:buFont typeface="Arial" charset="0"/>
              <a:buChar char="•"/>
            </a:pPr>
            <a:r>
              <a:rPr lang="en-US" sz="2000" dirty="0" err="1"/>
              <a:t>Multifactorial</a:t>
            </a:r>
            <a:r>
              <a:rPr lang="en-US" sz="2000" dirty="0"/>
              <a:t> heart functioning and Blood pressure regulation</a:t>
            </a:r>
          </a:p>
          <a:p>
            <a:pPr>
              <a:buFont typeface="Arial" charset="0"/>
              <a:buChar char="•"/>
            </a:pPr>
            <a:endParaRPr lang="en-US" sz="2000" dirty="0"/>
          </a:p>
          <a:p>
            <a:pPr marL="463550" lvl="1" indent="-349250">
              <a:buFont typeface="Arial" charset="0"/>
              <a:buChar char="•"/>
            </a:pPr>
            <a:r>
              <a:rPr lang="en-US" sz="2000" dirty="0"/>
              <a:t>Reduction of </a:t>
            </a:r>
            <a:r>
              <a:rPr lang="en-US" sz="2000" dirty="0" err="1"/>
              <a:t>Proteinuria</a:t>
            </a:r>
            <a:endParaRPr lang="en-US" sz="2000" dirty="0"/>
          </a:p>
          <a:p>
            <a:pPr>
              <a:buFont typeface="Arial" charset="0"/>
              <a:buChar char="•"/>
            </a:pPr>
            <a:endParaRPr lang="en-US" sz="2000" dirty="0"/>
          </a:p>
          <a:p>
            <a:pPr marL="463550" lvl="1" indent="-349250">
              <a:buFont typeface="Arial" charset="0"/>
              <a:buChar char="•"/>
            </a:pPr>
            <a:r>
              <a:rPr lang="en-US" sz="2000" dirty="0"/>
              <a:t>Control of systemic Inflammation..</a:t>
            </a:r>
          </a:p>
          <a:p>
            <a:pPr>
              <a:buFont typeface="Arial" charset="0"/>
              <a:buChar char="•"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400" b="1" smtClean="0">
                <a:solidFill>
                  <a:schemeClr val="tx1"/>
                </a:solidFill>
              </a:rPr>
              <a:t>Biological actions of 1</a:t>
            </a:r>
            <a:r>
              <a:rPr lang="el-GR" sz="2400" b="1" smtClean="0">
                <a:solidFill>
                  <a:schemeClr val="tx1"/>
                </a:solidFill>
                <a:cs typeface="Arial" charset="0"/>
              </a:rPr>
              <a:t>α</a:t>
            </a:r>
            <a:r>
              <a:rPr lang="en-US" sz="2400" b="1" smtClean="0">
                <a:solidFill>
                  <a:schemeClr val="tx1"/>
                </a:solidFill>
              </a:rPr>
              <a:t> 25 (OH)2 D3 through VDR</a:t>
            </a:r>
            <a:br>
              <a:rPr lang="en-US" sz="2400" b="1" smtClean="0">
                <a:solidFill>
                  <a:schemeClr val="tx1"/>
                </a:solidFill>
              </a:rPr>
            </a:br>
            <a:endParaRPr lang="en-US" sz="24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/>
          <a:lstStyle/>
          <a:p>
            <a:pPr eaLnBrk="1" hangingPunct="1"/>
            <a:r>
              <a:rPr lang="en-US" sz="2400" b="1" smtClean="0"/>
              <a:t>Vitamin D synthesis</a:t>
            </a: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33400"/>
            <a:ext cx="8915400" cy="615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/>
            <a:r>
              <a:rPr lang="en-US" sz="2400" b="1" smtClean="0"/>
              <a:t>Vitamin D receptor (VDR)</a:t>
            </a:r>
          </a:p>
        </p:txBody>
      </p:sp>
      <p:pic>
        <p:nvPicPr>
          <p:cNvPr id="1433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1291" b="46835"/>
          <a:stretch>
            <a:fillRect/>
          </a:stretch>
        </p:blipFill>
        <p:spPr>
          <a:xfrm>
            <a:off x="533400" y="838200"/>
            <a:ext cx="4267200" cy="5562600"/>
          </a:xfrm>
          <a:noFill/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5181600" y="1004888"/>
            <a:ext cx="3429000" cy="5578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000" dirty="0"/>
              <a:t>A .Schematic of the VDR protein comprised of a DNA binding domain, a large </a:t>
            </a:r>
            <a:r>
              <a:rPr lang="en-US" sz="2000" dirty="0" err="1"/>
              <a:t>ligand</a:t>
            </a:r>
            <a:r>
              <a:rPr lang="en-US" sz="2000" dirty="0"/>
              <a:t> binding domain and a hinge region that links the two functional domain of the protein together. N, amino terminal end; C, </a:t>
            </a:r>
            <a:r>
              <a:rPr lang="en-US" sz="2000" dirty="0" err="1"/>
              <a:t>carboxy</a:t>
            </a:r>
            <a:r>
              <a:rPr lang="en-US" sz="2000" dirty="0"/>
              <a:t> terminal end; AF2, activation function 2. Amino acid numbers are shown.</a:t>
            </a:r>
          </a:p>
          <a:p>
            <a:endParaRPr lang="en-US" sz="2000" dirty="0"/>
          </a:p>
          <a:p>
            <a:r>
              <a:rPr lang="en-US" sz="2000" dirty="0"/>
              <a:t> B. Crystal structure of the VDR </a:t>
            </a:r>
            <a:r>
              <a:rPr lang="en-US" sz="2000" dirty="0" err="1"/>
              <a:t>ligand</a:t>
            </a:r>
            <a:r>
              <a:rPr lang="en-US" sz="2000" dirty="0"/>
              <a:t> binding domain comprised of 12 α-helices (H1–H12). The N-terminal and C-terminal portions of the molecule are </a:t>
            </a:r>
            <a:r>
              <a:rPr lang="en-US" sz="2000" dirty="0" smtClean="0"/>
              <a:t>shown.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762000" y="203200"/>
            <a:ext cx="76200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400" b="1"/>
              <a:t>VDR - Member of a family of Nuclear steroid </a:t>
            </a:r>
          </a:p>
          <a:p>
            <a:pPr algn="ctr">
              <a:spcBef>
                <a:spcPct val="20000"/>
              </a:spcBef>
            </a:pPr>
            <a:r>
              <a:rPr lang="en-US" sz="2400" b="1"/>
              <a:t>hormone receptors</a:t>
            </a:r>
            <a:endParaRPr lang="en-US" sz="2000" b="1"/>
          </a:p>
        </p:txBody>
      </p:sp>
      <p:pic>
        <p:nvPicPr>
          <p:cNvPr id="1536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219200"/>
            <a:ext cx="8077200" cy="2971800"/>
          </a:xfrm>
          <a:noFill/>
        </p:spPr>
      </p:pic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381000" y="4343400"/>
            <a:ext cx="4191000" cy="22875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400"/>
              <a:t>Intracellular</a:t>
            </a:r>
            <a:r>
              <a:rPr lang="en-US" sz="2400"/>
              <a:t> </a:t>
            </a:r>
            <a:r>
              <a:rPr lang="en-US" sz="1400"/>
              <a:t>organization of the VDR.  In the absence of 1,25(OH)2D,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400"/>
              <a:t>VDR  shuttles between cytoplasm   &amp;  nucleus.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400"/>
              <a:t>The VDR can dimerize with RXR, but the formed heterodimer is not stable and has a low affinity for the VDRE.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400"/>
              <a:t>This results in basal regulation of target gene transcription</a:t>
            </a:r>
          </a:p>
        </p:txBody>
      </p:sp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4724400" y="4303713"/>
            <a:ext cx="4038600" cy="1563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400">
                <a:solidFill>
                  <a:srgbClr val="000000"/>
                </a:solidFill>
              </a:rPr>
              <a:t>Upon binding</a:t>
            </a:r>
            <a:r>
              <a:rPr lang="en-US" sz="2400">
                <a:solidFill>
                  <a:srgbClr val="000000"/>
                </a:solidFill>
              </a:rPr>
              <a:t> </a:t>
            </a:r>
            <a:r>
              <a:rPr lang="en-US" sz="1400">
                <a:solidFill>
                  <a:srgbClr val="000000"/>
                </a:solidFill>
              </a:rPr>
              <a:t>1,25(OH)2D, VDR is activated and translocated to the nucleus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400">
                <a:solidFill>
                  <a:srgbClr val="000000"/>
                </a:solidFill>
              </a:rPr>
              <a:t> The VDR/RXR heterodimer is stabilized, giving it a high affinity for the VDRE, which results in an increased transactivation or transrepression of the genes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ab"/>
          <p:cNvPicPr>
            <a:picLocks noChangeAspect="1" noChangeArrowheads="1"/>
          </p:cNvPicPr>
          <p:nvPr/>
        </p:nvPicPr>
        <p:blipFill>
          <a:blip r:embed="rId2"/>
          <a:srcRect t="1022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marL="342900" indent="-342900" algn="l" eaLnBrk="1" hangingPunct="1">
              <a:spcBef>
                <a:spcPct val="50000"/>
              </a:spcBef>
            </a:pPr>
            <a:r>
              <a:rPr lang="en-US" dirty="0" smtClean="0"/>
              <a:t>      </a:t>
            </a:r>
            <a:r>
              <a:rPr lang="en-US" sz="2400" b="1" dirty="0" smtClean="0"/>
              <a:t>HIV infection and VITAMIN D deficiency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46238"/>
            <a:ext cx="8686800" cy="4373562"/>
          </a:xfrm>
        </p:spPr>
        <p:txBody>
          <a:bodyPr/>
          <a:lstStyle/>
          <a:p>
            <a:r>
              <a:rPr lang="en-US" sz="2000" b="1" dirty="0" smtClean="0"/>
              <a:t>Observational studies have revealed very high low  25(OH)D levels in HIV-infected patients Could be due to</a:t>
            </a:r>
            <a:r>
              <a:rPr lang="en-US" sz="2000" dirty="0" smtClean="0"/>
              <a:t> :</a:t>
            </a:r>
          </a:p>
          <a:p>
            <a:pPr>
              <a:buFontTx/>
              <a:buNone/>
            </a:pPr>
            <a:endParaRPr lang="en-US" sz="2000" dirty="0" smtClean="0"/>
          </a:p>
          <a:p>
            <a:pPr lvl="1"/>
            <a:r>
              <a:rPr lang="en-US" sz="1800" b="1" dirty="0" smtClean="0"/>
              <a:t>Traditional risk factors: Lack of UVB exposure, darker skin pigmentation.</a:t>
            </a:r>
          </a:p>
          <a:p>
            <a:pPr lvl="1">
              <a:buFontTx/>
              <a:buNone/>
            </a:pPr>
            <a:endParaRPr lang="en-US" sz="1800" b="1" dirty="0" smtClean="0"/>
          </a:p>
          <a:p>
            <a:pPr lvl="1"/>
            <a:r>
              <a:rPr lang="en-US" sz="1800" b="1" dirty="0" smtClean="0"/>
              <a:t>Antiretroviral therapy (ART)–As VIT D and PI( protease inhibitors) 	and NNRTI ( Non Nucleoside reverse transcriptase inhibitor) are 	metabolized by </a:t>
            </a:r>
            <a:r>
              <a:rPr lang="en-US" sz="1800" b="1" dirty="0" err="1" smtClean="0"/>
              <a:t>Cytochrome</a:t>
            </a:r>
            <a:r>
              <a:rPr lang="en-US" sz="1800" b="1" dirty="0" smtClean="0"/>
              <a:t> P 450 system.</a:t>
            </a:r>
          </a:p>
          <a:p>
            <a:pPr lvl="1">
              <a:buNone/>
            </a:pPr>
            <a:endParaRPr lang="en-US" sz="1800" b="1" dirty="0" smtClean="0"/>
          </a:p>
          <a:p>
            <a:pPr lvl="1">
              <a:buNone/>
            </a:pPr>
            <a:endParaRPr lang="en-US" sz="1800" b="1" dirty="0" smtClean="0"/>
          </a:p>
          <a:p>
            <a:r>
              <a:rPr lang="en-US" sz="2000" b="1" dirty="0" smtClean="0">
                <a:solidFill>
                  <a:srgbClr val="7030A0"/>
                </a:solidFill>
              </a:rPr>
              <a:t>The mechanism of HIV on VDR remains to be investigated?</a:t>
            </a:r>
          </a:p>
          <a:p>
            <a:pPr>
              <a:buFontTx/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609600" y="381000"/>
            <a:ext cx="747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VDR polymorphism and HIV infection susceptibility and progression</a:t>
            </a: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228600" y="1981200"/>
            <a:ext cx="8763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indent="-342900">
              <a:buFontTx/>
              <a:buChar char="•"/>
            </a:pPr>
            <a:r>
              <a:rPr lang="en-US" sz="2000" dirty="0"/>
              <a:t>The risk of HIV disease infection and progression has been examined in relation to the presence of a number of polymorphism in the VDR gene.</a:t>
            </a:r>
          </a:p>
          <a:p>
            <a:pPr lvl="1" indent="-342900"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endParaRPr lang="en-US" sz="2000" dirty="0"/>
          </a:p>
          <a:p>
            <a:pPr lvl="1" indent="-342900">
              <a:buFontTx/>
              <a:buChar char="•"/>
            </a:pPr>
            <a:r>
              <a:rPr lang="en-US" sz="2000" dirty="0"/>
              <a:t>The study by Nieto et </a:t>
            </a:r>
            <a:r>
              <a:rPr lang="en-US" sz="2000" dirty="0" smtClean="0"/>
              <a:t>al. </a:t>
            </a:r>
            <a:r>
              <a:rPr lang="en-US" sz="2000" dirty="0"/>
              <a:t>and Barber et </a:t>
            </a:r>
            <a:r>
              <a:rPr lang="en-US" sz="2000" dirty="0" smtClean="0"/>
              <a:t>al. </a:t>
            </a:r>
            <a:r>
              <a:rPr lang="en-US" sz="2000" dirty="0"/>
              <a:t>have examined the prevalence of mutations in a region of the VDR gene corresponding to </a:t>
            </a:r>
            <a:r>
              <a:rPr lang="en-US" sz="2000" i="1" dirty="0" err="1"/>
              <a:t>Bsm</a:t>
            </a:r>
            <a:r>
              <a:rPr lang="en-US" sz="2000" i="1" dirty="0"/>
              <a:t> </a:t>
            </a:r>
            <a:r>
              <a:rPr lang="en-US" sz="2000" dirty="0"/>
              <a:t>I restriction enzyme and  </a:t>
            </a:r>
            <a:r>
              <a:rPr lang="en-US" sz="2000" i="1" dirty="0" err="1"/>
              <a:t>Fok</a:t>
            </a:r>
            <a:r>
              <a:rPr lang="en-US" sz="2000" i="1" dirty="0"/>
              <a:t> </a:t>
            </a:r>
            <a:r>
              <a:rPr lang="en-US" sz="2000" dirty="0"/>
              <a:t>I in relation to HIV status.</a:t>
            </a:r>
          </a:p>
          <a:p>
            <a:pPr lvl="1" indent="-342900">
              <a:buFontTx/>
              <a:buChar char="•"/>
            </a:pPr>
            <a:endParaRPr lang="en-US" sz="2000" dirty="0"/>
          </a:p>
          <a:p>
            <a:pPr lvl="1" indent="-342900">
              <a:buFontTx/>
              <a:buChar char="•"/>
            </a:pPr>
            <a:endParaRPr lang="en-US" sz="2000" dirty="0"/>
          </a:p>
          <a:p>
            <a:pPr lvl="1" indent="-342900">
              <a:spcBef>
                <a:spcPct val="20000"/>
              </a:spcBef>
              <a:buFontTx/>
              <a:buChar char="•"/>
            </a:pPr>
            <a:r>
              <a:rPr lang="en-US" sz="2000" dirty="0"/>
              <a:t>The heterozygous genotype Bb and Ff was significantly associated to progression of AIDS and CD4 count drop to under 200/mm3</a:t>
            </a:r>
          </a:p>
          <a:p>
            <a:pPr lvl="1" indent="-342900">
              <a:buFontTx/>
              <a:buChar char="•"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pPr eaLnBrk="1" hangingPunct="1"/>
            <a:r>
              <a:rPr lang="en-US" sz="2400" b="1" smtClean="0"/>
              <a:t>HIVAN</a:t>
            </a:r>
          </a:p>
        </p:txBody>
      </p:sp>
      <p:sp>
        <p:nvSpPr>
          <p:cNvPr id="1036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686800" cy="5791200"/>
          </a:xfrm>
        </p:spPr>
        <p:txBody>
          <a:bodyPr/>
          <a:lstStyle/>
          <a:p>
            <a:pPr eaLnBrk="1" hangingPunct="1"/>
            <a:r>
              <a:rPr lang="en-US" sz="2000" smtClean="0"/>
              <a:t>HIV-associated nephropathy (HIVAN) is a combined glomerular and tubular injury characterized by:</a:t>
            </a:r>
          </a:p>
          <a:p>
            <a:pPr eaLnBrk="1" hangingPunct="1">
              <a:buFontTx/>
              <a:buNone/>
            </a:pPr>
            <a:endParaRPr lang="en-US" sz="2000" smtClean="0"/>
          </a:p>
          <a:p>
            <a:pPr lvl="1" eaLnBrk="1" hangingPunct="1"/>
            <a:r>
              <a:rPr lang="en-US" sz="1800" b="1" smtClean="0"/>
              <a:t>Collapsing glomerulopathy (CG) with collapse of glomerular capillary structures and a striking hyperplasia of podocytes.</a:t>
            </a:r>
          </a:p>
          <a:p>
            <a:pPr lvl="1" eaLnBrk="1" hangingPunct="1"/>
            <a:r>
              <a:rPr lang="en-US" sz="1800" b="1" smtClean="0"/>
              <a:t>Microcystic dilatation of renal tubules.</a:t>
            </a:r>
          </a:p>
          <a:p>
            <a:pPr lvl="1" eaLnBrk="1" hangingPunct="1"/>
            <a:r>
              <a:rPr lang="en-US" sz="1800" b="1" smtClean="0"/>
              <a:t>Interstitial inflammation and fibrosis consequent to the glomerular   and tubular injuries.</a:t>
            </a:r>
            <a:endParaRPr lang="en-US" b="1" smtClean="0"/>
          </a:p>
        </p:txBody>
      </p:sp>
      <p:graphicFrame>
        <p:nvGraphicFramePr>
          <p:cNvPr id="1026" name="Organization Chart 5"/>
          <p:cNvGraphicFramePr>
            <a:graphicFrameLocks/>
          </p:cNvGraphicFramePr>
          <p:nvPr/>
        </p:nvGraphicFramePr>
        <p:xfrm>
          <a:off x="533400" y="3810000"/>
          <a:ext cx="8305800" cy="2743200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15963"/>
          </a:xfrm>
        </p:spPr>
        <p:txBody>
          <a:bodyPr/>
          <a:lstStyle/>
          <a:p>
            <a:pPr eaLnBrk="1" hangingPunct="1"/>
            <a:r>
              <a:rPr lang="en-US" sz="2400" b="1" smtClean="0"/>
              <a:t>VDR expression in murine model of HIVAN(Tg26)</a:t>
            </a:r>
          </a:p>
        </p:txBody>
      </p:sp>
      <p:sp>
        <p:nvSpPr>
          <p:cNvPr id="20485" name="TextBox 9"/>
          <p:cNvSpPr txBox="1">
            <a:spLocks noChangeArrowheads="1"/>
          </p:cNvSpPr>
          <p:nvPr/>
        </p:nvSpPr>
        <p:spPr bwMode="auto">
          <a:xfrm>
            <a:off x="2141538" y="4819650"/>
            <a:ext cx="12827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latin typeface="Calibri" pitchFamily="34" charset="0"/>
              </a:rPr>
              <a:t>Control</a:t>
            </a:r>
          </a:p>
        </p:txBody>
      </p:sp>
      <p:sp>
        <p:nvSpPr>
          <p:cNvPr id="20486" name="TextBox 10"/>
          <p:cNvSpPr txBox="1">
            <a:spLocks noChangeArrowheads="1"/>
          </p:cNvSpPr>
          <p:nvPr/>
        </p:nvSpPr>
        <p:spPr bwMode="auto">
          <a:xfrm>
            <a:off x="5626100" y="4819650"/>
            <a:ext cx="12461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Tg26</a:t>
            </a:r>
          </a:p>
        </p:txBody>
      </p:sp>
      <p:pic>
        <p:nvPicPr>
          <p:cNvPr id="20487" name="Picture 5"/>
          <p:cNvPicPr>
            <a:picLocks noChangeAspect="1" noChangeArrowheads="1"/>
          </p:cNvPicPr>
          <p:nvPr/>
        </p:nvPicPr>
        <p:blipFill>
          <a:blip r:embed="rId2">
            <a:lum bright="20000" contrast="62000"/>
          </a:blip>
          <a:srcRect/>
          <a:stretch>
            <a:fillRect/>
          </a:stretch>
        </p:blipFill>
        <p:spPr bwMode="auto">
          <a:xfrm>
            <a:off x="1219200" y="1900238"/>
            <a:ext cx="3306763" cy="26146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8" name="Picture 7"/>
          <p:cNvPicPr>
            <a:picLocks noChangeAspect="1" noChangeArrowheads="1"/>
          </p:cNvPicPr>
          <p:nvPr/>
        </p:nvPicPr>
        <p:blipFill>
          <a:blip r:embed="rId3">
            <a:lum bright="28000" contrast="62000"/>
          </a:blip>
          <a:srcRect/>
          <a:stretch>
            <a:fillRect/>
          </a:stretch>
        </p:blipFill>
        <p:spPr bwMode="auto">
          <a:xfrm>
            <a:off x="4600575" y="1900238"/>
            <a:ext cx="3324225" cy="26289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9" name="TextBox 16"/>
          <p:cNvSpPr txBox="1">
            <a:spLocks noChangeArrowheads="1"/>
          </p:cNvSpPr>
          <p:nvPr/>
        </p:nvSpPr>
        <p:spPr bwMode="auto">
          <a:xfrm>
            <a:off x="3781425" y="1143000"/>
            <a:ext cx="16938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alibri" pitchFamily="34" charset="0"/>
              </a:rPr>
              <a:t>VDR</a:t>
            </a:r>
            <a:r>
              <a:rPr lang="en-US" sz="2800" b="1">
                <a:latin typeface="Calibri" pitchFamily="34" charset="0"/>
              </a:rPr>
              <a:t>/</a:t>
            </a:r>
            <a:r>
              <a:rPr lang="en-US" sz="2800" b="1">
                <a:solidFill>
                  <a:srgbClr val="3333FF"/>
                </a:solidFill>
                <a:latin typeface="Calibri" pitchFamily="34" charset="0"/>
              </a:rPr>
              <a:t>DAPI</a:t>
            </a:r>
          </a:p>
        </p:txBody>
      </p:sp>
      <p:sp>
        <p:nvSpPr>
          <p:cNvPr id="20484" name="Text Box 16"/>
          <p:cNvSpPr txBox="1">
            <a:spLocks noChangeArrowheads="1"/>
          </p:cNvSpPr>
          <p:nvPr/>
        </p:nvSpPr>
        <p:spPr bwMode="auto">
          <a:xfrm>
            <a:off x="304800" y="5486400"/>
            <a:ext cx="8399463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19063" lvl="1" indent="-4763" algn="ctr">
              <a:spcBef>
                <a:spcPct val="20000"/>
              </a:spcBef>
            </a:pPr>
            <a:r>
              <a:rPr lang="en-US" sz="2000"/>
              <a:t>Tg26 mouse model was developed using gag/pol deleted clone of HIV-1</a:t>
            </a:r>
          </a:p>
          <a:p>
            <a:pPr marL="119063" lvl="1" indent="-4763" algn="ctr">
              <a:spcBef>
                <a:spcPct val="20000"/>
              </a:spcBef>
            </a:pPr>
            <a:r>
              <a:rPr lang="en-US" sz="2000"/>
              <a:t>to render the virus non-replicative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563563"/>
          </a:xfrm>
        </p:spPr>
        <p:txBody>
          <a:bodyPr/>
          <a:lstStyle/>
          <a:p>
            <a:pPr eaLnBrk="1" hangingPunct="1"/>
            <a:r>
              <a:rPr lang="en-US" sz="2400" b="1" dirty="0" smtClean="0"/>
              <a:t>                                  VDR localization in Kidney</a:t>
            </a:r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914400"/>
            <a:ext cx="4354513" cy="563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9461" name="Rectangle 6"/>
          <p:cNvSpPr>
            <a:spLocks noChangeArrowheads="1"/>
          </p:cNvSpPr>
          <p:nvPr/>
        </p:nvSpPr>
        <p:spPr bwMode="auto">
          <a:xfrm rot="10800000" flipV="1">
            <a:off x="228600" y="2743200"/>
            <a:ext cx="3429000" cy="1006475"/>
          </a:xfrm>
          <a:prstGeom prst="rect">
            <a:avLst/>
          </a:prstGeom>
          <a:solidFill>
            <a:srgbClr val="FFC000"/>
          </a:solidFill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2000" b="1" dirty="0"/>
              <a:t>VDR in mouse proximal renal Tubule, Distal tubule, </a:t>
            </a:r>
            <a:r>
              <a:rPr lang="en-US" sz="2000" b="1" dirty="0" err="1" smtClean="0"/>
              <a:t>Glomerulus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838200"/>
            <a:ext cx="8686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HIV has been reported to induce apoptotic phenotype in tubular cells.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Oxidative stress is involved in the induction of HIV-induced kidney cell apoptosis. It can contribute to HIV disease pathogenesis by 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800" b="1" dirty="0" smtClean="0"/>
              <a:t>Enhancing viral replication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 dirty="0" smtClean="0"/>
              <a:t>Increasing the inflammatory immune response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 dirty="0" smtClean="0"/>
              <a:t>Accelerating the loss of immune function</a:t>
            </a:r>
            <a:r>
              <a:rPr lang="en-US" sz="1800" dirty="0" smtClean="0"/>
              <a:t> .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HIV-1-induced overproduction of ROS, has been proposed to account for the activation of apoptosis in several cell types including tubular cells.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solidFill>
                  <a:srgbClr val="7030A0"/>
                </a:solidFill>
              </a:rPr>
              <a:t>Role of VDR in HIV induced ROS generation in tubular cells?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0" y="381000"/>
            <a:ext cx="3482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HIV induces apoptosis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z="2400" b="1" smtClean="0"/>
              <a:t>Morphological effect of HIV-1 expression on tubular cells</a:t>
            </a:r>
          </a:p>
        </p:txBody>
      </p:sp>
      <p:grpSp>
        <p:nvGrpSpPr>
          <p:cNvPr id="22531" name="Group 4"/>
          <p:cNvGrpSpPr>
            <a:grpSpLocks/>
          </p:cNvGrpSpPr>
          <p:nvPr/>
        </p:nvGrpSpPr>
        <p:grpSpPr bwMode="auto">
          <a:xfrm>
            <a:off x="838200" y="1447800"/>
            <a:ext cx="7848600" cy="4378325"/>
            <a:chOff x="914" y="1250"/>
            <a:chExt cx="3886" cy="1957"/>
          </a:xfrm>
        </p:grpSpPr>
        <p:pic>
          <p:nvPicPr>
            <p:cNvPr id="22532" name="Picture 376" descr="VEC 2 combined"/>
            <p:cNvPicPr>
              <a:picLocks noChangeAspect="1" noChangeArrowheads="1"/>
            </p:cNvPicPr>
            <p:nvPr/>
          </p:nvPicPr>
          <p:blipFill>
            <a:blip r:embed="rId2"/>
            <a:srcRect l="45900" t="39000" r="22501" b="18750"/>
            <a:stretch>
              <a:fillRect/>
            </a:stretch>
          </p:blipFill>
          <p:spPr bwMode="auto">
            <a:xfrm>
              <a:off x="914" y="1250"/>
              <a:ext cx="1920" cy="17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2533" name="Picture 377" descr="HIV combined10xa"/>
            <p:cNvPicPr>
              <a:picLocks noChangeAspect="1" noChangeArrowheads="1"/>
            </p:cNvPicPr>
            <p:nvPr/>
          </p:nvPicPr>
          <p:blipFill>
            <a:blip r:embed="rId3"/>
            <a:srcRect l="8701" t="16687" r="69000" b="62437"/>
            <a:stretch>
              <a:fillRect/>
            </a:stretch>
          </p:blipFill>
          <p:spPr bwMode="auto">
            <a:xfrm>
              <a:off x="2880" y="1250"/>
              <a:ext cx="1920" cy="17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2534" name="Text Box 378"/>
            <p:cNvSpPr txBox="1">
              <a:spLocks noChangeArrowheads="1"/>
            </p:cNvSpPr>
            <p:nvPr/>
          </p:nvSpPr>
          <p:spPr bwMode="auto">
            <a:xfrm>
              <a:off x="1598" y="3026"/>
              <a:ext cx="2462" cy="18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ea typeface="ＭＳ Ｐゴシック" charset="-128"/>
                </a:rPr>
                <a:t> EV                                                  </a:t>
              </a:r>
              <a:r>
                <a:rPr lang="en-US"/>
                <a:t>HIV</a:t>
              </a:r>
            </a:p>
          </p:txBody>
        </p:sp>
        <p:sp>
          <p:nvSpPr>
            <p:cNvPr id="22535" name="Line 379"/>
            <p:cNvSpPr>
              <a:spLocks noChangeShapeType="1"/>
            </p:cNvSpPr>
            <p:nvPr/>
          </p:nvSpPr>
          <p:spPr bwMode="auto">
            <a:xfrm flipH="1">
              <a:off x="4414" y="1776"/>
              <a:ext cx="23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6" name="Line 380"/>
            <p:cNvSpPr>
              <a:spLocks noChangeShapeType="1"/>
            </p:cNvSpPr>
            <p:nvPr/>
          </p:nvSpPr>
          <p:spPr bwMode="auto">
            <a:xfrm flipH="1">
              <a:off x="4078" y="1824"/>
              <a:ext cx="48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7" name="Line 381"/>
            <p:cNvSpPr>
              <a:spLocks noChangeShapeType="1"/>
            </p:cNvSpPr>
            <p:nvPr/>
          </p:nvSpPr>
          <p:spPr bwMode="auto">
            <a:xfrm>
              <a:off x="3070" y="2160"/>
              <a:ext cx="48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8" name="Line 382"/>
            <p:cNvSpPr>
              <a:spLocks noChangeShapeType="1"/>
            </p:cNvSpPr>
            <p:nvPr/>
          </p:nvSpPr>
          <p:spPr bwMode="auto">
            <a:xfrm>
              <a:off x="3502" y="2064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9" name="Line 383"/>
            <p:cNvSpPr>
              <a:spLocks noChangeShapeType="1"/>
            </p:cNvSpPr>
            <p:nvPr/>
          </p:nvSpPr>
          <p:spPr bwMode="auto">
            <a:xfrm flipV="1">
              <a:off x="3167" y="2640"/>
              <a:ext cx="95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Line 384"/>
            <p:cNvSpPr>
              <a:spLocks noChangeShapeType="1"/>
            </p:cNvSpPr>
            <p:nvPr/>
          </p:nvSpPr>
          <p:spPr bwMode="auto">
            <a:xfrm flipV="1">
              <a:off x="4269" y="2256"/>
              <a:ext cx="48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chemeClr val="tx1"/>
                </a:solidFill>
              </a:rPr>
              <a:t>HIV down regulates VDR in tubular cells</a:t>
            </a:r>
          </a:p>
        </p:txBody>
      </p:sp>
      <p:graphicFrame>
        <p:nvGraphicFramePr>
          <p:cNvPr id="2051" name="Object 38"/>
          <p:cNvGraphicFramePr>
            <a:graphicFrameLocks noChangeAspect="1"/>
          </p:cNvGraphicFramePr>
          <p:nvPr>
            <p:ph idx="1"/>
          </p:nvPr>
        </p:nvGraphicFramePr>
        <p:xfrm>
          <a:off x="5410200" y="3324225"/>
          <a:ext cx="3371850" cy="2085975"/>
        </p:xfrm>
        <a:graphic>
          <a:graphicData uri="http://schemas.openxmlformats.org/presentationml/2006/ole">
            <p:oleObj spid="_x0000_s2051" name="Chart" r:id="rId3" imgW="2762250" imgH="1171575" progId="Excel.Sheet.8">
              <p:embed/>
            </p:oleObj>
          </a:graphicData>
        </a:graphic>
      </p:graphicFrame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28600" y="762000"/>
          <a:ext cx="3276600" cy="1931988"/>
        </p:xfrm>
        <a:graphic>
          <a:graphicData uri="http://schemas.openxmlformats.org/presentationml/2006/ole">
            <p:oleObj spid="_x0000_s2050" name="Chart" r:id="rId4" imgW="4057650" imgH="2000250" progId="Excel.Sheet.8">
              <p:embed/>
            </p:oleObj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28600" y="2895600"/>
            <a:ext cx="35052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000"/>
              <a:t> mRNA expression of VDR</a:t>
            </a:r>
          </a:p>
        </p:txBody>
      </p:sp>
      <p:grpSp>
        <p:nvGrpSpPr>
          <p:cNvPr id="2090" name="Group 42"/>
          <p:cNvGrpSpPr>
            <a:grpSpLocks/>
          </p:cNvGrpSpPr>
          <p:nvPr/>
        </p:nvGrpSpPr>
        <p:grpSpPr bwMode="auto">
          <a:xfrm>
            <a:off x="3981450" y="1066800"/>
            <a:ext cx="4857750" cy="1447800"/>
            <a:chOff x="2508" y="672"/>
            <a:chExt cx="3060" cy="912"/>
          </a:xfrm>
        </p:grpSpPr>
        <p:pic>
          <p:nvPicPr>
            <p:cNvPr id="2068" name="Picture 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77" y="1152"/>
              <a:ext cx="2591" cy="1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069" name="Text Box 8"/>
            <p:cNvSpPr txBox="1">
              <a:spLocks noChangeArrowheads="1"/>
            </p:cNvSpPr>
            <p:nvPr/>
          </p:nvSpPr>
          <p:spPr bwMode="auto">
            <a:xfrm rot="-5400000">
              <a:off x="2599" y="968"/>
              <a:ext cx="289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r>
                <a:rPr lang="en-US"/>
                <a:t>Actin</a:t>
              </a:r>
            </a:p>
          </p:txBody>
        </p:sp>
        <p:pic>
          <p:nvPicPr>
            <p:cNvPr id="2070" name="Picture 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977" y="720"/>
              <a:ext cx="2591" cy="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071" name="Text Box 10"/>
            <p:cNvSpPr txBox="1">
              <a:spLocks noChangeArrowheads="1"/>
            </p:cNvSpPr>
            <p:nvPr/>
          </p:nvSpPr>
          <p:spPr bwMode="auto">
            <a:xfrm>
              <a:off x="2508" y="672"/>
              <a:ext cx="4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VDR</a:t>
              </a:r>
            </a:p>
          </p:txBody>
        </p:sp>
        <p:sp>
          <p:nvSpPr>
            <p:cNvPr id="2072" name="Text Box 11"/>
            <p:cNvSpPr txBox="1">
              <a:spLocks noChangeArrowheads="1"/>
            </p:cNvSpPr>
            <p:nvPr/>
          </p:nvSpPr>
          <p:spPr bwMode="auto">
            <a:xfrm>
              <a:off x="3297" y="1296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C</a:t>
              </a:r>
            </a:p>
          </p:txBody>
        </p:sp>
        <p:sp>
          <p:nvSpPr>
            <p:cNvPr id="2073" name="Text Box 12"/>
            <p:cNvSpPr txBox="1">
              <a:spLocks noChangeArrowheads="1"/>
            </p:cNvSpPr>
            <p:nvPr/>
          </p:nvSpPr>
          <p:spPr bwMode="auto">
            <a:xfrm>
              <a:off x="4120" y="1344"/>
              <a:ext cx="3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EV</a:t>
              </a:r>
            </a:p>
          </p:txBody>
        </p:sp>
        <p:sp>
          <p:nvSpPr>
            <p:cNvPr id="2074" name="Text Box 13"/>
            <p:cNvSpPr txBox="1">
              <a:spLocks noChangeArrowheads="1"/>
            </p:cNvSpPr>
            <p:nvPr/>
          </p:nvSpPr>
          <p:spPr bwMode="auto">
            <a:xfrm>
              <a:off x="4944" y="1336"/>
              <a:ext cx="3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HIV</a:t>
              </a:r>
            </a:p>
          </p:txBody>
        </p:sp>
        <p:grpSp>
          <p:nvGrpSpPr>
            <p:cNvPr id="2075" name="Group 14"/>
            <p:cNvGrpSpPr>
              <a:grpSpLocks/>
            </p:cNvGrpSpPr>
            <p:nvPr/>
          </p:nvGrpSpPr>
          <p:grpSpPr bwMode="auto">
            <a:xfrm rot="10800000">
              <a:off x="3153" y="1344"/>
              <a:ext cx="576" cy="192"/>
              <a:chOff x="1680" y="2784"/>
              <a:chExt cx="576" cy="192"/>
            </a:xfrm>
          </p:grpSpPr>
          <p:sp>
            <p:nvSpPr>
              <p:cNvPr id="2084" name="Line 15"/>
              <p:cNvSpPr>
                <a:spLocks noChangeShapeType="1"/>
              </p:cNvSpPr>
              <p:nvPr/>
            </p:nvSpPr>
            <p:spPr bwMode="auto">
              <a:xfrm>
                <a:off x="1680" y="2784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5" name="Line 16"/>
              <p:cNvSpPr>
                <a:spLocks noChangeShapeType="1"/>
              </p:cNvSpPr>
              <p:nvPr/>
            </p:nvSpPr>
            <p:spPr bwMode="auto">
              <a:xfrm>
                <a:off x="1680" y="27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6" name="Line 17"/>
              <p:cNvSpPr>
                <a:spLocks noChangeShapeType="1"/>
              </p:cNvSpPr>
              <p:nvPr/>
            </p:nvSpPr>
            <p:spPr bwMode="auto">
              <a:xfrm>
                <a:off x="2256" y="27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76" name="Group 18"/>
            <p:cNvGrpSpPr>
              <a:grpSpLocks/>
            </p:cNvGrpSpPr>
            <p:nvPr/>
          </p:nvGrpSpPr>
          <p:grpSpPr bwMode="auto">
            <a:xfrm rot="10800000">
              <a:off x="4024" y="1392"/>
              <a:ext cx="576" cy="192"/>
              <a:chOff x="1680" y="2784"/>
              <a:chExt cx="576" cy="192"/>
            </a:xfrm>
          </p:grpSpPr>
          <p:sp>
            <p:nvSpPr>
              <p:cNvPr id="2081" name="Line 19"/>
              <p:cNvSpPr>
                <a:spLocks noChangeShapeType="1"/>
              </p:cNvSpPr>
              <p:nvPr/>
            </p:nvSpPr>
            <p:spPr bwMode="auto">
              <a:xfrm>
                <a:off x="1680" y="2784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2" name="Line 20"/>
              <p:cNvSpPr>
                <a:spLocks noChangeShapeType="1"/>
              </p:cNvSpPr>
              <p:nvPr/>
            </p:nvSpPr>
            <p:spPr bwMode="auto">
              <a:xfrm>
                <a:off x="1680" y="27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3" name="Line 21"/>
              <p:cNvSpPr>
                <a:spLocks noChangeShapeType="1"/>
              </p:cNvSpPr>
              <p:nvPr/>
            </p:nvSpPr>
            <p:spPr bwMode="auto">
              <a:xfrm>
                <a:off x="2256" y="27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77" name="Group 22"/>
            <p:cNvGrpSpPr>
              <a:grpSpLocks/>
            </p:cNvGrpSpPr>
            <p:nvPr/>
          </p:nvGrpSpPr>
          <p:grpSpPr bwMode="auto">
            <a:xfrm rot="24118" flipV="1">
              <a:off x="4848" y="1384"/>
              <a:ext cx="576" cy="192"/>
              <a:chOff x="1680" y="2784"/>
              <a:chExt cx="576" cy="192"/>
            </a:xfrm>
          </p:grpSpPr>
          <p:sp>
            <p:nvSpPr>
              <p:cNvPr id="2078" name="Line 23"/>
              <p:cNvSpPr>
                <a:spLocks noChangeShapeType="1"/>
              </p:cNvSpPr>
              <p:nvPr/>
            </p:nvSpPr>
            <p:spPr bwMode="auto">
              <a:xfrm>
                <a:off x="1680" y="2784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9" name="Line 24"/>
              <p:cNvSpPr>
                <a:spLocks noChangeShapeType="1"/>
              </p:cNvSpPr>
              <p:nvPr/>
            </p:nvSpPr>
            <p:spPr bwMode="auto">
              <a:xfrm>
                <a:off x="1680" y="27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0" name="Line 25"/>
              <p:cNvSpPr>
                <a:spLocks noChangeShapeType="1"/>
              </p:cNvSpPr>
              <p:nvPr/>
            </p:nvSpPr>
            <p:spPr bwMode="auto">
              <a:xfrm>
                <a:off x="2256" y="278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061" name="Text Box 30"/>
          <p:cNvSpPr txBox="1">
            <a:spLocks noChangeArrowheads="1"/>
          </p:cNvSpPr>
          <p:nvPr/>
        </p:nvSpPr>
        <p:spPr bwMode="auto">
          <a:xfrm>
            <a:off x="88900" y="4416425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Actin</a:t>
            </a:r>
          </a:p>
        </p:txBody>
      </p:sp>
      <p:grpSp>
        <p:nvGrpSpPr>
          <p:cNvPr id="2088" name="Group 40"/>
          <p:cNvGrpSpPr>
            <a:grpSpLocks/>
          </p:cNvGrpSpPr>
          <p:nvPr/>
        </p:nvGrpSpPr>
        <p:grpSpPr bwMode="auto">
          <a:xfrm>
            <a:off x="152400" y="3886200"/>
            <a:ext cx="5105400" cy="1417638"/>
            <a:chOff x="96" y="2448"/>
            <a:chExt cx="3216" cy="893"/>
          </a:xfrm>
        </p:grpSpPr>
        <p:pic>
          <p:nvPicPr>
            <p:cNvPr id="2058" name="Picture 2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25" y="2489"/>
              <a:ext cx="2787" cy="1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059" name="Picture 28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5" y="2820"/>
              <a:ext cx="2787" cy="1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060" name="Text Box 29"/>
            <p:cNvSpPr txBox="1">
              <a:spLocks noChangeArrowheads="1"/>
            </p:cNvSpPr>
            <p:nvPr/>
          </p:nvSpPr>
          <p:spPr bwMode="auto">
            <a:xfrm>
              <a:off x="96" y="2448"/>
              <a:ext cx="4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VDR</a:t>
              </a:r>
            </a:p>
          </p:txBody>
        </p:sp>
        <p:sp>
          <p:nvSpPr>
            <p:cNvPr id="2062" name="Text Box 31"/>
            <p:cNvSpPr txBox="1">
              <a:spLocks noChangeArrowheads="1"/>
            </p:cNvSpPr>
            <p:nvPr/>
          </p:nvSpPr>
          <p:spPr bwMode="auto">
            <a:xfrm>
              <a:off x="688" y="3087"/>
              <a:ext cx="3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0hr</a:t>
              </a:r>
            </a:p>
          </p:txBody>
        </p:sp>
        <p:sp>
          <p:nvSpPr>
            <p:cNvPr id="2063" name="Text Box 32"/>
            <p:cNvSpPr txBox="1">
              <a:spLocks noChangeArrowheads="1"/>
            </p:cNvSpPr>
            <p:nvPr/>
          </p:nvSpPr>
          <p:spPr bwMode="auto">
            <a:xfrm>
              <a:off x="1078" y="3079"/>
              <a:ext cx="3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4hr</a:t>
              </a:r>
            </a:p>
          </p:txBody>
        </p:sp>
        <p:sp>
          <p:nvSpPr>
            <p:cNvPr id="2064" name="Text Box 33"/>
            <p:cNvSpPr txBox="1">
              <a:spLocks noChangeArrowheads="1"/>
            </p:cNvSpPr>
            <p:nvPr/>
          </p:nvSpPr>
          <p:spPr bwMode="auto">
            <a:xfrm>
              <a:off x="1475" y="3077"/>
              <a:ext cx="36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6hr</a:t>
              </a:r>
            </a:p>
          </p:txBody>
        </p:sp>
        <p:sp>
          <p:nvSpPr>
            <p:cNvPr id="2065" name="Text Box 34"/>
            <p:cNvSpPr txBox="1">
              <a:spLocks noChangeArrowheads="1"/>
            </p:cNvSpPr>
            <p:nvPr/>
          </p:nvSpPr>
          <p:spPr bwMode="auto">
            <a:xfrm>
              <a:off x="2272" y="3109"/>
              <a:ext cx="4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18hr</a:t>
              </a:r>
            </a:p>
          </p:txBody>
        </p:sp>
        <p:sp>
          <p:nvSpPr>
            <p:cNvPr id="2066" name="Text Box 35"/>
            <p:cNvSpPr txBox="1">
              <a:spLocks noChangeArrowheads="1"/>
            </p:cNvSpPr>
            <p:nvPr/>
          </p:nvSpPr>
          <p:spPr bwMode="auto">
            <a:xfrm>
              <a:off x="2797" y="3110"/>
              <a:ext cx="46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24hr</a:t>
              </a:r>
            </a:p>
          </p:txBody>
        </p:sp>
        <p:sp>
          <p:nvSpPr>
            <p:cNvPr id="2067" name="Text Box 36"/>
            <p:cNvSpPr txBox="1">
              <a:spLocks noChangeArrowheads="1"/>
            </p:cNvSpPr>
            <p:nvPr/>
          </p:nvSpPr>
          <p:spPr bwMode="auto">
            <a:xfrm>
              <a:off x="1852" y="3094"/>
              <a:ext cx="44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12hr</a:t>
              </a:r>
            </a:p>
          </p:txBody>
        </p:sp>
      </p:grpSp>
      <p:sp>
        <p:nvSpPr>
          <p:cNvPr id="2056" name="Rectangle 37"/>
          <p:cNvSpPr>
            <a:spLocks noChangeArrowheads="1"/>
          </p:cNvSpPr>
          <p:nvPr/>
        </p:nvSpPr>
        <p:spPr bwMode="auto">
          <a:xfrm>
            <a:off x="381000" y="5638800"/>
            <a:ext cx="54102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000">
                <a:solidFill>
                  <a:schemeClr val="tx2"/>
                </a:solidFill>
              </a:rPr>
              <a:t>TIME course of VDR down regulation with HIV</a:t>
            </a:r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6232525" y="5573713"/>
            <a:ext cx="2287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Protein expression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4"/>
          <p:cNvGrpSpPr>
            <a:grpSpLocks/>
          </p:cNvGrpSpPr>
          <p:nvPr/>
        </p:nvGrpSpPr>
        <p:grpSpPr bwMode="auto">
          <a:xfrm>
            <a:off x="228600" y="1066800"/>
            <a:ext cx="7696200" cy="5486400"/>
            <a:chOff x="480" y="528"/>
            <a:chExt cx="4368" cy="3072"/>
          </a:xfrm>
        </p:grpSpPr>
        <p:grpSp>
          <p:nvGrpSpPr>
            <p:cNvPr id="23556" name="Group 5"/>
            <p:cNvGrpSpPr>
              <a:grpSpLocks/>
            </p:cNvGrpSpPr>
            <p:nvPr/>
          </p:nvGrpSpPr>
          <p:grpSpPr bwMode="auto">
            <a:xfrm>
              <a:off x="480" y="528"/>
              <a:ext cx="4368" cy="3072"/>
              <a:chOff x="0" y="96"/>
              <a:chExt cx="4368" cy="3072"/>
            </a:xfrm>
          </p:grpSpPr>
          <p:pic>
            <p:nvPicPr>
              <p:cNvPr id="23558" name="Picture 6" descr="HIV CYTOPLASM-2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968" y="336"/>
                <a:ext cx="1200" cy="912"/>
              </a:xfrm>
              <a:prstGeom prst="rect">
                <a:avLst/>
              </a:prstGeom>
              <a:noFill/>
              <a:ln w="31750">
                <a:solidFill>
                  <a:srgbClr val="800000"/>
                </a:solidFill>
                <a:miter lim="800000"/>
                <a:headEnd/>
                <a:tailEnd/>
              </a:ln>
            </p:spPr>
          </p:pic>
          <p:pic>
            <p:nvPicPr>
              <p:cNvPr id="23559" name="Picture 7" descr="CYTOPLASM STAINING-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216" y="336"/>
                <a:ext cx="1152" cy="912"/>
              </a:xfrm>
              <a:prstGeom prst="rect">
                <a:avLst/>
              </a:prstGeom>
              <a:noFill/>
              <a:ln w="31750">
                <a:solidFill>
                  <a:srgbClr val="800000"/>
                </a:solidFill>
                <a:miter lim="800000"/>
                <a:headEnd/>
                <a:tailEnd/>
              </a:ln>
            </p:spPr>
          </p:pic>
          <p:sp>
            <p:nvSpPr>
              <p:cNvPr id="23560" name="Text Box 8"/>
              <p:cNvSpPr txBox="1">
                <a:spLocks noChangeArrowheads="1"/>
              </p:cNvSpPr>
              <p:nvPr/>
            </p:nvSpPr>
            <p:spPr bwMode="auto">
              <a:xfrm>
                <a:off x="1008" y="96"/>
                <a:ext cx="624" cy="2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/>
                  <a:t>DAPI</a:t>
                </a:r>
              </a:p>
            </p:txBody>
          </p:sp>
          <p:sp>
            <p:nvSpPr>
              <p:cNvPr id="23561" name="Text Box 9"/>
              <p:cNvSpPr txBox="1">
                <a:spLocks noChangeArrowheads="1"/>
              </p:cNvSpPr>
              <p:nvPr/>
            </p:nvSpPr>
            <p:spPr bwMode="auto">
              <a:xfrm>
                <a:off x="2256" y="96"/>
                <a:ext cx="419" cy="2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i="1"/>
                  <a:t>VDR</a:t>
                </a:r>
              </a:p>
            </p:txBody>
          </p:sp>
          <p:sp>
            <p:nvSpPr>
              <p:cNvPr id="23562" name="Text Box 10"/>
              <p:cNvSpPr txBox="1">
                <a:spLocks noChangeArrowheads="1"/>
              </p:cNvSpPr>
              <p:nvPr/>
            </p:nvSpPr>
            <p:spPr bwMode="auto">
              <a:xfrm>
                <a:off x="0" y="672"/>
                <a:ext cx="810" cy="2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 i="1"/>
                  <a:t>Control</a:t>
                </a:r>
              </a:p>
            </p:txBody>
          </p:sp>
          <p:sp>
            <p:nvSpPr>
              <p:cNvPr id="23563" name="Text Box 11"/>
              <p:cNvSpPr txBox="1">
                <a:spLocks noChangeArrowheads="1"/>
              </p:cNvSpPr>
              <p:nvPr/>
            </p:nvSpPr>
            <p:spPr bwMode="auto">
              <a:xfrm>
                <a:off x="133" y="1943"/>
                <a:ext cx="422" cy="2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i="1"/>
                  <a:t>VD-A</a:t>
                </a:r>
              </a:p>
            </p:txBody>
          </p:sp>
          <p:pic>
            <p:nvPicPr>
              <p:cNvPr id="23564" name="Picture 12" descr="VITD2-0002-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20" y="1296"/>
                <a:ext cx="1200" cy="912"/>
              </a:xfrm>
              <a:prstGeom prst="rect">
                <a:avLst/>
              </a:prstGeom>
              <a:noFill/>
              <a:ln w="31750">
                <a:solidFill>
                  <a:srgbClr val="800000"/>
                </a:solidFill>
                <a:miter lim="800000"/>
                <a:headEnd/>
                <a:tailEnd/>
              </a:ln>
            </p:spPr>
          </p:pic>
          <p:pic>
            <p:nvPicPr>
              <p:cNvPr id="23565" name="Picture 13" descr="HIV-0002-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20" y="336"/>
                <a:ext cx="1200" cy="912"/>
              </a:xfrm>
              <a:prstGeom prst="rect">
                <a:avLst/>
              </a:prstGeom>
              <a:noFill/>
              <a:ln w="31750">
                <a:solidFill>
                  <a:srgbClr val="800000"/>
                </a:solidFill>
                <a:miter lim="800000"/>
                <a:headEnd/>
                <a:tailEnd/>
              </a:ln>
            </p:spPr>
          </p:pic>
          <p:pic>
            <p:nvPicPr>
              <p:cNvPr id="23566" name="Picture 14" descr="VITD2-0001-1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968" y="1296"/>
                <a:ext cx="1200" cy="912"/>
              </a:xfrm>
              <a:prstGeom prst="rect">
                <a:avLst/>
              </a:prstGeom>
              <a:noFill/>
              <a:ln w="31750">
                <a:solidFill>
                  <a:srgbClr val="800000"/>
                </a:solidFill>
                <a:miter lim="800000"/>
                <a:headEnd/>
                <a:tailEnd/>
              </a:ln>
            </p:spPr>
          </p:pic>
          <p:pic>
            <p:nvPicPr>
              <p:cNvPr id="23567" name="Picture 15" descr="mergedvitd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3216" y="1296"/>
                <a:ext cx="1152" cy="912"/>
              </a:xfrm>
              <a:prstGeom prst="rect">
                <a:avLst/>
              </a:prstGeom>
              <a:noFill/>
              <a:ln w="31750">
                <a:solidFill>
                  <a:srgbClr val="800000"/>
                </a:solidFill>
                <a:miter lim="800000"/>
                <a:headEnd/>
                <a:tailEnd/>
              </a:ln>
            </p:spPr>
          </p:pic>
          <p:pic>
            <p:nvPicPr>
              <p:cNvPr id="23568" name="Picture 16" descr="Composite-1"/>
              <p:cNvPicPr>
                <a:picLocks noChangeAspect="1" noChangeArrowheads="1"/>
              </p:cNvPicPr>
              <p:nvPr/>
            </p:nvPicPr>
            <p:blipFill>
              <a:blip r:embed="rId8">
                <a:lum bright="6000" contrast="12000"/>
              </a:blip>
              <a:srcRect/>
              <a:stretch>
                <a:fillRect/>
              </a:stretch>
            </p:blipFill>
            <p:spPr bwMode="auto">
              <a:xfrm>
                <a:off x="3216" y="2256"/>
                <a:ext cx="1152" cy="912"/>
              </a:xfrm>
              <a:prstGeom prst="rect">
                <a:avLst/>
              </a:prstGeom>
              <a:noFill/>
              <a:ln w="31750">
                <a:solidFill>
                  <a:srgbClr val="800000"/>
                </a:solidFill>
                <a:miter lim="800000"/>
                <a:headEnd/>
                <a:tailEnd/>
              </a:ln>
            </p:spPr>
          </p:pic>
          <p:pic>
            <p:nvPicPr>
              <p:cNvPr id="23569" name="Picture 17" descr="Composite-0002-1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720" y="2256"/>
                <a:ext cx="1200" cy="912"/>
              </a:xfrm>
              <a:prstGeom prst="rect">
                <a:avLst/>
              </a:prstGeom>
              <a:noFill/>
              <a:ln w="31750">
                <a:solidFill>
                  <a:srgbClr val="800000"/>
                </a:solidFill>
                <a:miter lim="800000"/>
                <a:headEnd/>
                <a:tailEnd/>
              </a:ln>
            </p:spPr>
          </p:pic>
          <p:pic>
            <p:nvPicPr>
              <p:cNvPr id="23570" name="Picture 18" descr="Composite-0001-1"/>
              <p:cNvPicPr>
                <a:picLocks noChangeAspect="1" noChangeArrowheads="1"/>
              </p:cNvPicPr>
              <p:nvPr/>
            </p:nvPicPr>
            <p:blipFill>
              <a:blip r:embed="rId10">
                <a:lum bright="36000" contrast="54000"/>
              </a:blip>
              <a:srcRect/>
              <a:stretch>
                <a:fillRect/>
              </a:stretch>
            </p:blipFill>
            <p:spPr bwMode="auto">
              <a:xfrm>
                <a:off x="1968" y="2256"/>
                <a:ext cx="1200" cy="912"/>
              </a:xfrm>
              <a:prstGeom prst="rect">
                <a:avLst/>
              </a:prstGeom>
              <a:noFill/>
              <a:ln w="28575">
                <a:solidFill>
                  <a:srgbClr val="800000"/>
                </a:solidFill>
                <a:miter lim="800000"/>
                <a:headEnd/>
                <a:tailEnd/>
              </a:ln>
            </p:spPr>
          </p:pic>
          <p:sp>
            <p:nvSpPr>
              <p:cNvPr id="23571" name="Text Box 19"/>
              <p:cNvSpPr txBox="1">
                <a:spLocks noChangeArrowheads="1"/>
              </p:cNvSpPr>
              <p:nvPr/>
            </p:nvSpPr>
            <p:spPr bwMode="auto">
              <a:xfrm>
                <a:off x="277" y="2855"/>
                <a:ext cx="320" cy="2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i="1"/>
                  <a:t>HIV</a:t>
                </a:r>
              </a:p>
            </p:txBody>
          </p:sp>
        </p:grpSp>
        <p:sp>
          <p:nvSpPr>
            <p:cNvPr id="23557" name="Text Box 20"/>
            <p:cNvSpPr txBox="1">
              <a:spLocks noChangeArrowheads="1"/>
            </p:cNvSpPr>
            <p:nvPr/>
          </p:nvSpPr>
          <p:spPr bwMode="auto">
            <a:xfrm>
              <a:off x="3936" y="528"/>
              <a:ext cx="748" cy="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i="1"/>
                <a:t>MERGED</a:t>
              </a:r>
            </a:p>
          </p:txBody>
        </p:sp>
      </p:grpSp>
      <p:sp>
        <p:nvSpPr>
          <p:cNvPr id="23555" name="Rectangle 21"/>
          <p:cNvSpPr>
            <a:spLocks noChangeArrowheads="1"/>
          </p:cNvSpPr>
          <p:nvPr/>
        </p:nvSpPr>
        <p:spPr bwMode="auto">
          <a:xfrm>
            <a:off x="152400" y="152400"/>
            <a:ext cx="8763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/>
              <a:t>Immunofluoroscence study of VDR expression in tubular cells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7"/>
          <p:cNvSpPr>
            <a:spLocks noChangeArrowheads="1"/>
          </p:cNvSpPr>
          <p:nvPr/>
        </p:nvSpPr>
        <p:spPr bwMode="auto">
          <a:xfrm>
            <a:off x="1752600" y="838200"/>
            <a:ext cx="579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Effect of VDA agonist (EB1089)</a:t>
            </a: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5334000" y="3200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>
            <a:off x="4191000" y="3200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6" name="Line 20"/>
          <p:cNvSpPr>
            <a:spLocks noChangeShapeType="1"/>
          </p:cNvSpPr>
          <p:nvPr/>
        </p:nvSpPr>
        <p:spPr bwMode="auto">
          <a:xfrm>
            <a:off x="6477000" y="3200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4626" name="Group 50"/>
          <p:cNvGrpSpPr>
            <a:grpSpLocks/>
          </p:cNvGrpSpPr>
          <p:nvPr/>
        </p:nvGrpSpPr>
        <p:grpSpPr bwMode="auto">
          <a:xfrm>
            <a:off x="1143000" y="2286000"/>
            <a:ext cx="6467475" cy="1829265"/>
            <a:chOff x="816" y="1440"/>
            <a:chExt cx="4074" cy="942"/>
          </a:xfrm>
        </p:grpSpPr>
        <p:grpSp>
          <p:nvGrpSpPr>
            <p:cNvPr id="24578" name="Group 4"/>
            <p:cNvGrpSpPr>
              <a:grpSpLocks/>
            </p:cNvGrpSpPr>
            <p:nvPr/>
          </p:nvGrpSpPr>
          <p:grpSpPr bwMode="auto">
            <a:xfrm>
              <a:off x="816" y="1440"/>
              <a:ext cx="4032" cy="519"/>
              <a:chOff x="1296" y="1872"/>
              <a:chExt cx="2784" cy="519"/>
            </a:xfrm>
          </p:grpSpPr>
          <p:pic>
            <p:nvPicPr>
              <p:cNvPr id="24581" name="Picture 5"/>
              <p:cNvPicPr>
                <a:picLocks noChangeAspect="1" noChangeArrowheads="1"/>
              </p:cNvPicPr>
              <p:nvPr/>
            </p:nvPicPr>
            <p:blipFill>
              <a:blip r:embed="rId2">
                <a:lum bright="12000"/>
              </a:blip>
              <a:srcRect/>
              <a:stretch>
                <a:fillRect/>
              </a:stretch>
            </p:blipFill>
            <p:spPr bwMode="auto">
              <a:xfrm>
                <a:off x="1776" y="1872"/>
                <a:ext cx="2304" cy="16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24582" name="Picture 6"/>
              <p:cNvPicPr>
                <a:picLocks noChangeAspect="1" noChangeArrowheads="1"/>
              </p:cNvPicPr>
              <p:nvPr/>
            </p:nvPicPr>
            <p:blipFill>
              <a:blip r:embed="rId3">
                <a:lum bright="6000"/>
              </a:blip>
              <a:srcRect/>
              <a:stretch>
                <a:fillRect/>
              </a:stretch>
            </p:blipFill>
            <p:spPr bwMode="auto">
              <a:xfrm>
                <a:off x="1776" y="2208"/>
                <a:ext cx="2304" cy="15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4583" name="Text Box 7"/>
              <p:cNvSpPr txBox="1">
                <a:spLocks noChangeArrowheads="1"/>
              </p:cNvSpPr>
              <p:nvPr/>
            </p:nvSpPr>
            <p:spPr bwMode="auto">
              <a:xfrm>
                <a:off x="1344" y="1872"/>
                <a:ext cx="29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/>
                  <a:t>VDR</a:t>
                </a:r>
              </a:p>
            </p:txBody>
          </p:sp>
          <p:sp>
            <p:nvSpPr>
              <p:cNvPr id="24584" name="Text Box 8"/>
              <p:cNvSpPr txBox="1">
                <a:spLocks noChangeArrowheads="1"/>
              </p:cNvSpPr>
              <p:nvPr/>
            </p:nvSpPr>
            <p:spPr bwMode="auto">
              <a:xfrm>
                <a:off x="1296" y="2160"/>
                <a:ext cx="32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/>
                  <a:t>Actin</a:t>
                </a:r>
              </a:p>
            </p:txBody>
          </p:sp>
        </p:grpSp>
        <p:sp>
          <p:nvSpPr>
            <p:cNvPr id="24591" name="Text Box 15"/>
            <p:cNvSpPr txBox="1">
              <a:spLocks noChangeArrowheads="1"/>
            </p:cNvSpPr>
            <p:nvPr/>
          </p:nvSpPr>
          <p:spPr bwMode="auto">
            <a:xfrm>
              <a:off x="1680" y="1943"/>
              <a:ext cx="98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/>
                <a:t>C  </a:t>
              </a:r>
              <a:r>
                <a:rPr lang="en-US" b="1" dirty="0" smtClean="0"/>
                <a:t>  </a:t>
              </a:r>
              <a:r>
                <a:rPr lang="en-US" b="1" dirty="0"/>
                <a:t>EV   </a:t>
              </a:r>
              <a:r>
                <a:rPr lang="en-US" b="1" dirty="0" smtClean="0"/>
                <a:t> HIV</a:t>
              </a:r>
              <a:endParaRPr lang="en-US" b="1" dirty="0"/>
            </a:p>
          </p:txBody>
        </p:sp>
        <p:sp>
          <p:nvSpPr>
            <p:cNvPr id="24597" name="Text Box 21"/>
            <p:cNvSpPr txBox="1">
              <a:spLocks noChangeArrowheads="1"/>
            </p:cNvSpPr>
            <p:nvPr/>
          </p:nvSpPr>
          <p:spPr bwMode="auto">
            <a:xfrm>
              <a:off x="2640" y="1968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b="1" dirty="0"/>
                <a:t>C VDA</a:t>
              </a:r>
            </a:p>
          </p:txBody>
        </p:sp>
        <p:sp>
          <p:nvSpPr>
            <p:cNvPr id="24609" name="Text Box 33"/>
            <p:cNvSpPr txBox="1">
              <a:spLocks noChangeArrowheads="1"/>
            </p:cNvSpPr>
            <p:nvPr/>
          </p:nvSpPr>
          <p:spPr bwMode="auto">
            <a:xfrm>
              <a:off x="3312" y="1977"/>
              <a:ext cx="6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/>
                <a:t>EV VDA</a:t>
              </a:r>
            </a:p>
          </p:txBody>
        </p:sp>
        <p:sp>
          <p:nvSpPr>
            <p:cNvPr id="24610" name="Text Box 34"/>
            <p:cNvSpPr txBox="1">
              <a:spLocks noChangeArrowheads="1"/>
            </p:cNvSpPr>
            <p:nvPr/>
          </p:nvSpPr>
          <p:spPr bwMode="auto">
            <a:xfrm>
              <a:off x="4032" y="1968"/>
              <a:ext cx="7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/>
                <a:t>HIV VDA</a:t>
              </a:r>
            </a:p>
          </p:txBody>
        </p:sp>
        <p:grpSp>
          <p:nvGrpSpPr>
            <p:cNvPr id="24613" name="Group 37"/>
            <p:cNvGrpSpPr>
              <a:grpSpLocks/>
            </p:cNvGrpSpPr>
            <p:nvPr/>
          </p:nvGrpSpPr>
          <p:grpSpPr bwMode="auto">
            <a:xfrm>
              <a:off x="2400" y="2153"/>
              <a:ext cx="906" cy="228"/>
              <a:chOff x="2400" y="2249"/>
              <a:chExt cx="906" cy="228"/>
            </a:xfrm>
          </p:grpSpPr>
          <p:grpSp>
            <p:nvGrpSpPr>
              <p:cNvPr id="24602" name="Group 26"/>
              <p:cNvGrpSpPr>
                <a:grpSpLocks/>
              </p:cNvGrpSpPr>
              <p:nvPr/>
            </p:nvGrpSpPr>
            <p:grpSpPr bwMode="auto">
              <a:xfrm>
                <a:off x="2594" y="2249"/>
                <a:ext cx="479" cy="118"/>
                <a:chOff x="2544" y="2244"/>
                <a:chExt cx="598" cy="156"/>
              </a:xfrm>
            </p:grpSpPr>
            <p:sp>
              <p:nvSpPr>
                <p:cNvPr id="24600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2544" y="2254"/>
                  <a:ext cx="176" cy="1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01" name="Line 25"/>
                <p:cNvSpPr>
                  <a:spLocks noChangeShapeType="1"/>
                </p:cNvSpPr>
                <p:nvPr/>
              </p:nvSpPr>
              <p:spPr bwMode="auto">
                <a:xfrm>
                  <a:off x="3082" y="2244"/>
                  <a:ext cx="60" cy="1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11" name="Text Box 35"/>
              <p:cNvSpPr txBox="1">
                <a:spLocks noChangeArrowheads="1"/>
              </p:cNvSpPr>
              <p:nvPr/>
            </p:nvSpPr>
            <p:spPr bwMode="auto">
              <a:xfrm>
                <a:off x="2400" y="2304"/>
                <a:ext cx="411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50nm</a:t>
                </a:r>
              </a:p>
            </p:txBody>
          </p:sp>
          <p:sp>
            <p:nvSpPr>
              <p:cNvPr id="24612" name="Text Box 36"/>
              <p:cNvSpPr txBox="1">
                <a:spLocks noChangeArrowheads="1"/>
              </p:cNvSpPr>
              <p:nvPr/>
            </p:nvSpPr>
            <p:spPr bwMode="auto">
              <a:xfrm>
                <a:off x="2832" y="2319"/>
                <a:ext cx="474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400" b="1" dirty="0" smtClean="0"/>
                  <a:t>100nm</a:t>
                </a:r>
                <a:endParaRPr lang="en-US" sz="1400" b="1" dirty="0"/>
              </a:p>
            </p:txBody>
          </p:sp>
        </p:grpSp>
        <p:grpSp>
          <p:nvGrpSpPr>
            <p:cNvPr id="24614" name="Group 38"/>
            <p:cNvGrpSpPr>
              <a:grpSpLocks/>
            </p:cNvGrpSpPr>
            <p:nvPr/>
          </p:nvGrpSpPr>
          <p:grpSpPr bwMode="auto">
            <a:xfrm>
              <a:off x="4080" y="2154"/>
              <a:ext cx="810" cy="227"/>
              <a:chOff x="2304" y="2250"/>
              <a:chExt cx="810" cy="227"/>
            </a:xfrm>
          </p:grpSpPr>
          <p:grpSp>
            <p:nvGrpSpPr>
              <p:cNvPr id="24615" name="Group 39"/>
              <p:cNvGrpSpPr>
                <a:grpSpLocks/>
              </p:cNvGrpSpPr>
              <p:nvPr/>
            </p:nvGrpSpPr>
            <p:grpSpPr bwMode="auto">
              <a:xfrm>
                <a:off x="2468" y="2250"/>
                <a:ext cx="461" cy="120"/>
                <a:chOff x="2387" y="2249"/>
                <a:chExt cx="576" cy="159"/>
              </a:xfrm>
            </p:grpSpPr>
            <p:sp>
              <p:nvSpPr>
                <p:cNvPr id="24616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2387" y="2251"/>
                  <a:ext cx="36" cy="15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17" name="Line 41"/>
                <p:cNvSpPr>
                  <a:spLocks noChangeShapeType="1"/>
                </p:cNvSpPr>
                <p:nvPr/>
              </p:nvSpPr>
              <p:spPr bwMode="auto">
                <a:xfrm>
                  <a:off x="2903" y="2249"/>
                  <a:ext cx="60" cy="15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18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319"/>
                <a:ext cx="411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50nm</a:t>
                </a:r>
              </a:p>
            </p:txBody>
          </p:sp>
          <p:sp>
            <p:nvSpPr>
              <p:cNvPr id="24619" name="Text Box 43"/>
              <p:cNvSpPr txBox="1">
                <a:spLocks noChangeArrowheads="1"/>
              </p:cNvSpPr>
              <p:nvPr/>
            </p:nvSpPr>
            <p:spPr bwMode="auto">
              <a:xfrm>
                <a:off x="2640" y="2319"/>
                <a:ext cx="474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100nm</a:t>
                </a:r>
              </a:p>
            </p:txBody>
          </p:sp>
        </p:grpSp>
        <p:grpSp>
          <p:nvGrpSpPr>
            <p:cNvPr id="24620" name="Group 44"/>
            <p:cNvGrpSpPr>
              <a:grpSpLocks/>
            </p:cNvGrpSpPr>
            <p:nvPr/>
          </p:nvGrpSpPr>
          <p:grpSpPr bwMode="auto">
            <a:xfrm>
              <a:off x="3264" y="2149"/>
              <a:ext cx="858" cy="233"/>
              <a:chOff x="2400" y="2245"/>
              <a:chExt cx="858" cy="233"/>
            </a:xfrm>
          </p:grpSpPr>
          <p:grpSp>
            <p:nvGrpSpPr>
              <p:cNvPr id="24621" name="Group 45"/>
              <p:cNvGrpSpPr>
                <a:grpSpLocks/>
              </p:cNvGrpSpPr>
              <p:nvPr/>
            </p:nvGrpSpPr>
            <p:grpSpPr bwMode="auto">
              <a:xfrm>
                <a:off x="2592" y="2245"/>
                <a:ext cx="384" cy="125"/>
                <a:chOff x="2544" y="2235"/>
                <a:chExt cx="480" cy="165"/>
              </a:xfrm>
            </p:grpSpPr>
            <p:sp>
              <p:nvSpPr>
                <p:cNvPr id="24622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2544" y="2235"/>
                  <a:ext cx="60" cy="10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23" name="Line 47"/>
                <p:cNvSpPr>
                  <a:spLocks noChangeShapeType="1"/>
                </p:cNvSpPr>
                <p:nvPr/>
              </p:nvSpPr>
              <p:spPr bwMode="auto">
                <a:xfrm>
                  <a:off x="2964" y="2254"/>
                  <a:ext cx="60" cy="1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624" name="Text Box 48"/>
              <p:cNvSpPr txBox="1">
                <a:spLocks noChangeArrowheads="1"/>
              </p:cNvSpPr>
              <p:nvPr/>
            </p:nvSpPr>
            <p:spPr bwMode="auto">
              <a:xfrm>
                <a:off x="2400" y="2304"/>
                <a:ext cx="448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 b="1" dirty="0" smtClean="0"/>
                  <a:t> </a:t>
                </a:r>
                <a:r>
                  <a:rPr lang="en-US" sz="1400" b="1" dirty="0" smtClean="0"/>
                  <a:t>50nm</a:t>
                </a:r>
                <a:endParaRPr lang="en-US" sz="1400" b="1" dirty="0"/>
              </a:p>
            </p:txBody>
          </p:sp>
          <p:sp>
            <p:nvSpPr>
              <p:cNvPr id="24625" name="Text Box 49"/>
              <p:cNvSpPr txBox="1">
                <a:spLocks noChangeArrowheads="1"/>
              </p:cNvSpPr>
              <p:nvPr/>
            </p:nvSpPr>
            <p:spPr bwMode="auto">
              <a:xfrm>
                <a:off x="2784" y="2319"/>
                <a:ext cx="474" cy="1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100nm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sz="2400" b="1" smtClean="0"/>
              <a:t>HIV activates tubular cell Renin Angiotensin system</a:t>
            </a:r>
          </a:p>
        </p:txBody>
      </p:sp>
      <p:grpSp>
        <p:nvGrpSpPr>
          <p:cNvPr id="3077" name="Group 4"/>
          <p:cNvGrpSpPr>
            <a:grpSpLocks/>
          </p:cNvGrpSpPr>
          <p:nvPr/>
        </p:nvGrpSpPr>
        <p:grpSpPr bwMode="auto">
          <a:xfrm>
            <a:off x="2286000" y="1066800"/>
            <a:ext cx="3978275" cy="1411288"/>
            <a:chOff x="1334" y="599"/>
            <a:chExt cx="2506" cy="889"/>
          </a:xfrm>
        </p:grpSpPr>
        <p:pic>
          <p:nvPicPr>
            <p:cNvPr id="3080" name="Picture 5"/>
            <p:cNvPicPr>
              <a:picLocks noChangeAspect="1" noChangeArrowheads="1"/>
            </p:cNvPicPr>
            <p:nvPr/>
          </p:nvPicPr>
          <p:blipFill>
            <a:blip r:embed="rId3">
              <a:lum bright="-6000"/>
            </a:blip>
            <a:srcRect/>
            <a:stretch>
              <a:fillRect/>
            </a:stretch>
          </p:blipFill>
          <p:spPr bwMode="auto">
            <a:xfrm>
              <a:off x="1872" y="624"/>
              <a:ext cx="1968" cy="1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081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72" y="960"/>
              <a:ext cx="1968" cy="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082" name="Text Box 7"/>
            <p:cNvSpPr txBox="1">
              <a:spLocks noChangeArrowheads="1"/>
            </p:cNvSpPr>
            <p:nvPr/>
          </p:nvSpPr>
          <p:spPr bwMode="auto">
            <a:xfrm>
              <a:off x="1334" y="599"/>
              <a:ext cx="4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Renin</a:t>
              </a:r>
            </a:p>
          </p:txBody>
        </p:sp>
        <p:sp>
          <p:nvSpPr>
            <p:cNvPr id="3083" name="Text Box 8"/>
            <p:cNvSpPr txBox="1">
              <a:spLocks noChangeArrowheads="1"/>
            </p:cNvSpPr>
            <p:nvPr/>
          </p:nvSpPr>
          <p:spPr bwMode="auto">
            <a:xfrm>
              <a:off x="1392" y="912"/>
              <a:ext cx="4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Actin</a:t>
              </a:r>
            </a:p>
          </p:txBody>
        </p:sp>
        <p:grpSp>
          <p:nvGrpSpPr>
            <p:cNvPr id="3084" name="Group 9"/>
            <p:cNvGrpSpPr>
              <a:grpSpLocks/>
            </p:cNvGrpSpPr>
            <p:nvPr/>
          </p:nvGrpSpPr>
          <p:grpSpPr bwMode="auto">
            <a:xfrm>
              <a:off x="2016" y="1248"/>
              <a:ext cx="1728" cy="240"/>
              <a:chOff x="2160" y="3024"/>
              <a:chExt cx="1728" cy="192"/>
            </a:xfrm>
          </p:grpSpPr>
          <p:grpSp>
            <p:nvGrpSpPr>
              <p:cNvPr id="3085" name="Group 10"/>
              <p:cNvGrpSpPr>
                <a:grpSpLocks/>
              </p:cNvGrpSpPr>
              <p:nvPr/>
            </p:nvGrpSpPr>
            <p:grpSpPr bwMode="auto">
              <a:xfrm>
                <a:off x="2160" y="3072"/>
                <a:ext cx="480" cy="144"/>
                <a:chOff x="1968" y="2688"/>
                <a:chExt cx="480" cy="144"/>
              </a:xfrm>
            </p:grpSpPr>
            <p:grpSp>
              <p:nvGrpSpPr>
                <p:cNvPr id="3099" name="Group 11"/>
                <p:cNvGrpSpPr>
                  <a:grpSpLocks/>
                </p:cNvGrpSpPr>
                <p:nvPr/>
              </p:nvGrpSpPr>
              <p:grpSpPr bwMode="auto">
                <a:xfrm>
                  <a:off x="1968" y="2688"/>
                  <a:ext cx="480" cy="144"/>
                  <a:chOff x="2160" y="2688"/>
                  <a:chExt cx="480" cy="144"/>
                </a:xfrm>
              </p:grpSpPr>
              <p:sp>
                <p:nvSpPr>
                  <p:cNvPr id="3101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160" y="2832"/>
                    <a:ext cx="48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02" name="Line 1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160" y="2688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100" name="Line 14"/>
                <p:cNvSpPr>
                  <a:spLocks noChangeShapeType="1"/>
                </p:cNvSpPr>
                <p:nvPr/>
              </p:nvSpPr>
              <p:spPr bwMode="auto">
                <a:xfrm flipH="1" flipV="1">
                  <a:off x="2448" y="2688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86" name="Group 15"/>
              <p:cNvGrpSpPr>
                <a:grpSpLocks/>
              </p:cNvGrpSpPr>
              <p:nvPr/>
            </p:nvGrpSpPr>
            <p:grpSpPr bwMode="auto">
              <a:xfrm>
                <a:off x="2784" y="3072"/>
                <a:ext cx="480" cy="144"/>
                <a:chOff x="1968" y="2688"/>
                <a:chExt cx="480" cy="144"/>
              </a:xfrm>
            </p:grpSpPr>
            <p:grpSp>
              <p:nvGrpSpPr>
                <p:cNvPr id="3095" name="Group 16"/>
                <p:cNvGrpSpPr>
                  <a:grpSpLocks/>
                </p:cNvGrpSpPr>
                <p:nvPr/>
              </p:nvGrpSpPr>
              <p:grpSpPr bwMode="auto">
                <a:xfrm>
                  <a:off x="1968" y="2688"/>
                  <a:ext cx="480" cy="144"/>
                  <a:chOff x="2160" y="2688"/>
                  <a:chExt cx="480" cy="144"/>
                </a:xfrm>
              </p:grpSpPr>
              <p:sp>
                <p:nvSpPr>
                  <p:cNvPr id="3097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2160" y="2832"/>
                    <a:ext cx="48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8" name="Line 1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160" y="2688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096" name="Line 19"/>
                <p:cNvSpPr>
                  <a:spLocks noChangeShapeType="1"/>
                </p:cNvSpPr>
                <p:nvPr/>
              </p:nvSpPr>
              <p:spPr bwMode="auto">
                <a:xfrm flipH="1" flipV="1">
                  <a:off x="2448" y="2688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87" name="Group 20"/>
              <p:cNvGrpSpPr>
                <a:grpSpLocks/>
              </p:cNvGrpSpPr>
              <p:nvPr/>
            </p:nvGrpSpPr>
            <p:grpSpPr bwMode="auto">
              <a:xfrm>
                <a:off x="3408" y="3072"/>
                <a:ext cx="480" cy="144"/>
                <a:chOff x="1968" y="2688"/>
                <a:chExt cx="480" cy="144"/>
              </a:xfrm>
            </p:grpSpPr>
            <p:grpSp>
              <p:nvGrpSpPr>
                <p:cNvPr id="3091" name="Group 21"/>
                <p:cNvGrpSpPr>
                  <a:grpSpLocks/>
                </p:cNvGrpSpPr>
                <p:nvPr/>
              </p:nvGrpSpPr>
              <p:grpSpPr bwMode="auto">
                <a:xfrm>
                  <a:off x="1968" y="2688"/>
                  <a:ext cx="480" cy="144"/>
                  <a:chOff x="2160" y="2688"/>
                  <a:chExt cx="480" cy="144"/>
                </a:xfrm>
              </p:grpSpPr>
              <p:sp>
                <p:nvSpPr>
                  <p:cNvPr id="3093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2160" y="2832"/>
                    <a:ext cx="48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94" name="Line 2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160" y="2688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092" name="Line 24"/>
                <p:cNvSpPr>
                  <a:spLocks noChangeShapeType="1"/>
                </p:cNvSpPr>
                <p:nvPr/>
              </p:nvSpPr>
              <p:spPr bwMode="auto">
                <a:xfrm flipH="1" flipV="1">
                  <a:off x="2448" y="2688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8" name="Text Box 25"/>
              <p:cNvSpPr txBox="1">
                <a:spLocks noChangeArrowheads="1"/>
              </p:cNvSpPr>
              <p:nvPr/>
            </p:nvSpPr>
            <p:spPr bwMode="auto">
              <a:xfrm>
                <a:off x="2256" y="3024"/>
                <a:ext cx="220" cy="1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C</a:t>
                </a:r>
              </a:p>
            </p:txBody>
          </p:sp>
          <p:sp>
            <p:nvSpPr>
              <p:cNvPr id="3089" name="Text Box 26"/>
              <p:cNvSpPr txBox="1">
                <a:spLocks noChangeArrowheads="1"/>
              </p:cNvSpPr>
              <p:nvPr/>
            </p:nvSpPr>
            <p:spPr bwMode="auto">
              <a:xfrm>
                <a:off x="2880" y="3024"/>
                <a:ext cx="308" cy="1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EV</a:t>
                </a:r>
              </a:p>
            </p:txBody>
          </p:sp>
          <p:sp>
            <p:nvSpPr>
              <p:cNvPr id="3090" name="Text Box 27"/>
              <p:cNvSpPr txBox="1">
                <a:spLocks noChangeArrowheads="1"/>
              </p:cNvSpPr>
              <p:nvPr/>
            </p:nvSpPr>
            <p:spPr bwMode="auto">
              <a:xfrm>
                <a:off x="3456" y="3024"/>
                <a:ext cx="356" cy="1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HIV</a:t>
                </a:r>
              </a:p>
            </p:txBody>
          </p:sp>
        </p:grpSp>
      </p:grpSp>
      <p:graphicFrame>
        <p:nvGraphicFramePr>
          <p:cNvPr id="3074" name="Object 28"/>
          <p:cNvGraphicFramePr>
            <a:graphicFrameLocks noChangeAspect="1"/>
          </p:cNvGraphicFramePr>
          <p:nvPr/>
        </p:nvGraphicFramePr>
        <p:xfrm>
          <a:off x="152400" y="2819400"/>
          <a:ext cx="4114800" cy="2895600"/>
        </p:xfrm>
        <a:graphic>
          <a:graphicData uri="http://schemas.openxmlformats.org/presentationml/2006/ole">
            <p:oleObj spid="_x0000_s3074" name="Chart" r:id="rId5" imgW="4257675" imgH="1752600" progId="Excel.Sheet.8">
              <p:embed/>
            </p:oleObj>
          </a:graphicData>
        </a:graphic>
      </p:graphicFrame>
      <p:graphicFrame>
        <p:nvGraphicFramePr>
          <p:cNvPr id="3075" name="Object 29"/>
          <p:cNvGraphicFramePr>
            <a:graphicFrameLocks noChangeAspect="1"/>
          </p:cNvGraphicFramePr>
          <p:nvPr/>
        </p:nvGraphicFramePr>
        <p:xfrm>
          <a:off x="4343400" y="2819400"/>
          <a:ext cx="4419600" cy="2895600"/>
        </p:xfrm>
        <a:graphic>
          <a:graphicData uri="http://schemas.openxmlformats.org/presentationml/2006/ole">
            <p:oleObj spid="_x0000_s3075" name="Chart" r:id="rId6" imgW="4286250" imgH="1981200" progId="Excel.Sheet.8">
              <p:embed/>
            </p:oleObj>
          </a:graphicData>
        </a:graphic>
      </p:graphicFrame>
      <p:sp>
        <p:nvSpPr>
          <p:cNvPr id="3078" name="Text Box 30"/>
          <p:cNvSpPr txBox="1">
            <a:spLocks noChangeArrowheads="1"/>
          </p:cNvSpPr>
          <p:nvPr/>
        </p:nvSpPr>
        <p:spPr bwMode="auto">
          <a:xfrm>
            <a:off x="2041525" y="5715000"/>
            <a:ext cx="16335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p &lt; 0.0131</a:t>
            </a:r>
          </a:p>
        </p:txBody>
      </p:sp>
      <p:sp>
        <p:nvSpPr>
          <p:cNvPr id="3079" name="Text Box 31"/>
          <p:cNvSpPr txBox="1">
            <a:spLocks noChangeArrowheads="1"/>
          </p:cNvSpPr>
          <p:nvPr/>
        </p:nvSpPr>
        <p:spPr bwMode="auto">
          <a:xfrm>
            <a:off x="5775325" y="5602288"/>
            <a:ext cx="13795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p&lt; 0.001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sz="2800" smtClean="0"/>
              <a:t>VDR as a negative regulator of RENIN</a:t>
            </a: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2438400" y="1219200"/>
            <a:ext cx="4148138" cy="1952625"/>
            <a:chOff x="1296" y="1440"/>
            <a:chExt cx="2278" cy="1571"/>
          </a:xfrm>
        </p:grpSpPr>
        <p:sp>
          <p:nvSpPr>
            <p:cNvPr id="4102" name="Text Box 5"/>
            <p:cNvSpPr txBox="1">
              <a:spLocks noChangeArrowheads="1"/>
            </p:cNvSpPr>
            <p:nvPr/>
          </p:nvSpPr>
          <p:spPr bwMode="auto">
            <a:xfrm>
              <a:off x="2208" y="2495"/>
              <a:ext cx="624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Cont</a:t>
              </a:r>
            </a:p>
            <a:p>
              <a:r>
                <a:rPr lang="en-US" b="1"/>
                <a:t>siRNA</a:t>
              </a:r>
            </a:p>
          </p:txBody>
        </p:sp>
        <p:pic>
          <p:nvPicPr>
            <p:cNvPr id="4103" name="Picture 6"/>
            <p:cNvPicPr>
              <a:picLocks noChangeAspect="1" noChangeArrowheads="1"/>
            </p:cNvPicPr>
            <p:nvPr/>
          </p:nvPicPr>
          <p:blipFill>
            <a:blip r:embed="rId3">
              <a:lum bright="6000"/>
            </a:blip>
            <a:srcRect l="18814"/>
            <a:stretch>
              <a:fillRect/>
            </a:stretch>
          </p:blipFill>
          <p:spPr bwMode="auto">
            <a:xfrm>
              <a:off x="1872" y="2064"/>
              <a:ext cx="1628" cy="14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104" name="Text Box 7"/>
            <p:cNvSpPr txBox="1">
              <a:spLocks noChangeArrowheads="1"/>
            </p:cNvSpPr>
            <p:nvPr/>
          </p:nvSpPr>
          <p:spPr bwMode="auto">
            <a:xfrm>
              <a:off x="1344" y="1440"/>
              <a:ext cx="420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VDR</a:t>
              </a:r>
            </a:p>
          </p:txBody>
        </p:sp>
        <p:sp>
          <p:nvSpPr>
            <p:cNvPr id="4105" name="Text Box 8"/>
            <p:cNvSpPr txBox="1">
              <a:spLocks noChangeArrowheads="1"/>
            </p:cNvSpPr>
            <p:nvPr/>
          </p:nvSpPr>
          <p:spPr bwMode="auto">
            <a:xfrm>
              <a:off x="1296" y="2065"/>
              <a:ext cx="436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Actin</a:t>
              </a:r>
            </a:p>
          </p:txBody>
        </p:sp>
        <p:sp>
          <p:nvSpPr>
            <p:cNvPr id="4106" name="Text Box 9"/>
            <p:cNvSpPr txBox="1">
              <a:spLocks noChangeArrowheads="1"/>
            </p:cNvSpPr>
            <p:nvPr/>
          </p:nvSpPr>
          <p:spPr bwMode="auto">
            <a:xfrm>
              <a:off x="1776" y="2495"/>
              <a:ext cx="468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Cont</a:t>
              </a:r>
            </a:p>
          </p:txBody>
        </p:sp>
        <p:sp>
          <p:nvSpPr>
            <p:cNvPr id="4107" name="Text Box 10"/>
            <p:cNvSpPr txBox="1">
              <a:spLocks noChangeArrowheads="1"/>
            </p:cNvSpPr>
            <p:nvPr/>
          </p:nvSpPr>
          <p:spPr bwMode="auto">
            <a:xfrm>
              <a:off x="2736" y="2471"/>
              <a:ext cx="634" cy="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VDR</a:t>
              </a:r>
            </a:p>
            <a:p>
              <a:r>
                <a:rPr lang="en-US" b="1"/>
                <a:t>siRNA</a:t>
              </a:r>
            </a:p>
          </p:txBody>
        </p:sp>
        <p:sp>
          <p:nvSpPr>
            <p:cNvPr id="4108" name="Text Box 11"/>
            <p:cNvSpPr txBox="1">
              <a:spLocks noChangeArrowheads="1"/>
            </p:cNvSpPr>
            <p:nvPr/>
          </p:nvSpPr>
          <p:spPr bwMode="auto">
            <a:xfrm>
              <a:off x="3264" y="2496"/>
              <a:ext cx="310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HIV</a:t>
              </a:r>
            </a:p>
          </p:txBody>
        </p:sp>
        <p:pic>
          <p:nvPicPr>
            <p:cNvPr id="4109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872" y="1776"/>
              <a:ext cx="1632" cy="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110" name="Text Box 13"/>
            <p:cNvSpPr txBox="1">
              <a:spLocks noChangeArrowheads="1"/>
            </p:cNvSpPr>
            <p:nvPr/>
          </p:nvSpPr>
          <p:spPr bwMode="auto">
            <a:xfrm>
              <a:off x="1296" y="1727"/>
              <a:ext cx="450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Renin</a:t>
              </a:r>
            </a:p>
          </p:txBody>
        </p:sp>
        <p:pic>
          <p:nvPicPr>
            <p:cNvPr id="4111" name="Picture 14"/>
            <p:cNvPicPr>
              <a:picLocks noChangeAspect="1" noChangeArrowheads="1"/>
            </p:cNvPicPr>
            <p:nvPr/>
          </p:nvPicPr>
          <p:blipFill>
            <a:blip r:embed="rId5"/>
            <a:srcRect r="19070" b="-211"/>
            <a:stretch>
              <a:fillRect/>
            </a:stretch>
          </p:blipFill>
          <p:spPr bwMode="auto">
            <a:xfrm>
              <a:off x="1872" y="1511"/>
              <a:ext cx="1632" cy="16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</p:grpSp>
      <p:graphicFrame>
        <p:nvGraphicFramePr>
          <p:cNvPr id="4098" name="Object 15"/>
          <p:cNvGraphicFramePr>
            <a:graphicFrameLocks noChangeAspect="1"/>
          </p:cNvGraphicFramePr>
          <p:nvPr/>
        </p:nvGraphicFramePr>
        <p:xfrm>
          <a:off x="1752600" y="4038600"/>
          <a:ext cx="5334000" cy="2392363"/>
        </p:xfrm>
        <a:graphic>
          <a:graphicData uri="http://schemas.openxmlformats.org/presentationml/2006/ole">
            <p:oleObj spid="_x0000_s4098" name="Chart" r:id="rId6" imgW="4038585" imgH="2200229" progId="Excel.Sheet.8">
              <p:embed/>
            </p:oleObj>
          </a:graphicData>
        </a:graphic>
      </p:graphicFrame>
      <p:sp>
        <p:nvSpPr>
          <p:cNvPr id="4101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2762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ANGIOTENSIN II ELISA</a:t>
            </a:r>
            <a:r>
              <a:rPr lang="en-US"/>
              <a:t> </a:t>
            </a: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 rot="10800000" flipV="1">
            <a:off x="5105400" y="3195638"/>
            <a:ext cx="363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b="1"/>
              <a:t>SiRNA- small interfering 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sz="3200" smtClean="0"/>
              <a:t>ROS generation in Mitochondria</a:t>
            </a:r>
            <a:r>
              <a:rPr lang="en-US" smtClean="0"/>
              <a:t> </a:t>
            </a:r>
          </a:p>
        </p:txBody>
      </p:sp>
      <p:grpSp>
        <p:nvGrpSpPr>
          <p:cNvPr id="25603" name="Group 4"/>
          <p:cNvGrpSpPr>
            <a:grpSpLocks/>
          </p:cNvGrpSpPr>
          <p:nvPr/>
        </p:nvGrpSpPr>
        <p:grpSpPr bwMode="auto">
          <a:xfrm>
            <a:off x="228600" y="685800"/>
            <a:ext cx="5486400" cy="5867400"/>
            <a:chOff x="0" y="240"/>
            <a:chExt cx="3504" cy="3648"/>
          </a:xfrm>
        </p:grpSpPr>
        <p:grpSp>
          <p:nvGrpSpPr>
            <p:cNvPr id="25605" name="Group 5"/>
            <p:cNvGrpSpPr>
              <a:grpSpLocks/>
            </p:cNvGrpSpPr>
            <p:nvPr/>
          </p:nvGrpSpPr>
          <p:grpSpPr bwMode="auto">
            <a:xfrm>
              <a:off x="768" y="240"/>
              <a:ext cx="2736" cy="3648"/>
              <a:chOff x="2496" y="480"/>
              <a:chExt cx="2736" cy="3648"/>
            </a:xfrm>
          </p:grpSpPr>
          <p:grpSp>
            <p:nvGrpSpPr>
              <p:cNvPr id="25611" name="Group 6"/>
              <p:cNvGrpSpPr>
                <a:grpSpLocks/>
              </p:cNvGrpSpPr>
              <p:nvPr/>
            </p:nvGrpSpPr>
            <p:grpSpPr bwMode="auto">
              <a:xfrm>
                <a:off x="2544" y="912"/>
                <a:ext cx="2688" cy="3216"/>
                <a:chOff x="672" y="624"/>
                <a:chExt cx="2688" cy="3216"/>
              </a:xfrm>
            </p:grpSpPr>
            <p:pic>
              <p:nvPicPr>
                <p:cNvPr id="25615" name="Picture 7" descr="VEc"/>
                <p:cNvPicPr>
                  <a:picLocks noChangeAspect="1" noChangeArrowheads="1"/>
                </p:cNvPicPr>
                <p:nvPr/>
              </p:nvPicPr>
              <p:blipFill>
                <a:blip r:embed="rId2">
                  <a:lum bright="6000" contrast="12000"/>
                </a:blip>
                <a:srcRect/>
                <a:stretch>
                  <a:fillRect/>
                </a:stretch>
              </p:blipFill>
              <p:spPr bwMode="auto">
                <a:xfrm>
                  <a:off x="1584" y="624"/>
                  <a:ext cx="864" cy="768"/>
                </a:xfrm>
                <a:prstGeom prst="rect">
                  <a:avLst/>
                </a:prstGeom>
                <a:solidFill>
                  <a:srgbClr val="800000"/>
                </a:solidFill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16" name="Picture 8" descr="VEc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6000" contrast="18000"/>
                </a:blip>
                <a:srcRect/>
                <a:stretch>
                  <a:fillRect/>
                </a:stretch>
              </p:blipFill>
              <p:spPr bwMode="auto">
                <a:xfrm>
                  <a:off x="672" y="624"/>
                  <a:ext cx="864" cy="768"/>
                </a:xfrm>
                <a:prstGeom prst="rect">
                  <a:avLst/>
                </a:prstGeom>
                <a:solidFill>
                  <a:srgbClr val="800000"/>
                </a:solidFill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17" name="Picture 9" descr="VEc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496" y="624"/>
                  <a:ext cx="864" cy="768"/>
                </a:xfrm>
                <a:prstGeom prst="rect">
                  <a:avLst/>
                </a:prstGeom>
                <a:solidFill>
                  <a:srgbClr val="800000"/>
                </a:solidFill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18" name="Picture 10" descr="HIV"/>
                <p:cNvPicPr>
                  <a:picLocks noChangeAspect="1" noChangeArrowheads="1"/>
                </p:cNvPicPr>
                <p:nvPr/>
              </p:nvPicPr>
              <p:blipFill>
                <a:blip r:embed="rId5">
                  <a:lum bright="30000" contrast="48000"/>
                </a:blip>
                <a:srcRect/>
                <a:stretch>
                  <a:fillRect/>
                </a:stretch>
              </p:blipFill>
              <p:spPr bwMode="auto">
                <a:xfrm>
                  <a:off x="672" y="1440"/>
                  <a:ext cx="864" cy="768"/>
                </a:xfrm>
                <a:prstGeom prst="rect">
                  <a:avLst/>
                </a:prstGeom>
                <a:solidFill>
                  <a:srgbClr val="800000"/>
                </a:solidFill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19" name="Picture 11" descr="HIV"/>
                <p:cNvPicPr>
                  <a:picLocks noChangeAspect="1" noChangeArrowheads="1"/>
                </p:cNvPicPr>
                <p:nvPr/>
              </p:nvPicPr>
              <p:blipFill>
                <a:blip r:embed="rId6">
                  <a:lum bright="12000" contrast="24000"/>
                </a:blip>
                <a:srcRect/>
                <a:stretch>
                  <a:fillRect/>
                </a:stretch>
              </p:blipFill>
              <p:spPr bwMode="auto">
                <a:xfrm>
                  <a:off x="1584" y="1440"/>
                  <a:ext cx="864" cy="768"/>
                </a:xfrm>
                <a:prstGeom prst="rect">
                  <a:avLst/>
                </a:prstGeom>
                <a:noFill/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20" name="Picture 12" descr="Copy of HIV"/>
                <p:cNvPicPr>
                  <a:picLocks noChangeAspect="1" noChangeArrowheads="1"/>
                </p:cNvPicPr>
                <p:nvPr/>
              </p:nvPicPr>
              <p:blipFill>
                <a:blip r:embed="rId7">
                  <a:lum bright="18000" contrast="30000"/>
                </a:blip>
                <a:srcRect/>
                <a:stretch>
                  <a:fillRect/>
                </a:stretch>
              </p:blipFill>
              <p:spPr bwMode="auto">
                <a:xfrm>
                  <a:off x="2496" y="1440"/>
                  <a:ext cx="864" cy="768"/>
                </a:xfrm>
                <a:prstGeom prst="rect">
                  <a:avLst/>
                </a:prstGeom>
                <a:noFill/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21" name="Picture 13" descr="HIV+los-1"/>
                <p:cNvPicPr>
                  <a:picLocks noChangeAspect="1" noChangeArrowheads="1"/>
                </p:cNvPicPr>
                <p:nvPr/>
              </p:nvPicPr>
              <p:blipFill>
                <a:blip r:embed="rId8">
                  <a:lum bright="24000" contrast="48000"/>
                </a:blip>
                <a:srcRect/>
                <a:stretch>
                  <a:fillRect/>
                </a:stretch>
              </p:blipFill>
              <p:spPr bwMode="auto">
                <a:xfrm>
                  <a:off x="1584" y="2256"/>
                  <a:ext cx="864" cy="768"/>
                </a:xfrm>
                <a:prstGeom prst="rect">
                  <a:avLst/>
                </a:prstGeom>
                <a:noFill/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22" name="Picture 14" descr="HIV+los-1"/>
                <p:cNvPicPr>
                  <a:picLocks noChangeAspect="1" noChangeArrowheads="1"/>
                </p:cNvPicPr>
                <p:nvPr/>
              </p:nvPicPr>
              <p:blipFill>
                <a:blip r:embed="rId9">
                  <a:lum bright="12000" contrast="24000"/>
                </a:blip>
                <a:srcRect/>
                <a:stretch>
                  <a:fillRect/>
                </a:stretch>
              </p:blipFill>
              <p:spPr bwMode="auto">
                <a:xfrm>
                  <a:off x="672" y="2256"/>
                  <a:ext cx="864" cy="768"/>
                </a:xfrm>
                <a:prstGeom prst="rect">
                  <a:avLst/>
                </a:prstGeom>
                <a:noFill/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23" name="Picture 15" descr="CompositeHIv+los"/>
                <p:cNvPicPr>
                  <a:picLocks noChangeAspect="1" noChangeArrowheads="1"/>
                </p:cNvPicPr>
                <p:nvPr/>
              </p:nvPicPr>
              <p:blipFill>
                <a:blip r:embed="rId10">
                  <a:lum bright="12000" contrast="24000"/>
                </a:blip>
                <a:srcRect/>
                <a:stretch>
                  <a:fillRect/>
                </a:stretch>
              </p:blipFill>
              <p:spPr bwMode="auto">
                <a:xfrm>
                  <a:off x="2496" y="2256"/>
                  <a:ext cx="864" cy="768"/>
                </a:xfrm>
                <a:prstGeom prst="rect">
                  <a:avLst/>
                </a:prstGeom>
                <a:noFill/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24" name="Picture 16" descr="HIV+VITd"/>
                <p:cNvPicPr>
                  <a:picLocks noChangeAspect="1" noChangeArrowheads="1"/>
                </p:cNvPicPr>
                <p:nvPr/>
              </p:nvPicPr>
              <p:blipFill>
                <a:blip r:embed="rId11">
                  <a:lum bright="12000" contrast="30000"/>
                </a:blip>
                <a:srcRect/>
                <a:stretch>
                  <a:fillRect/>
                </a:stretch>
              </p:blipFill>
              <p:spPr bwMode="auto">
                <a:xfrm>
                  <a:off x="1584" y="3072"/>
                  <a:ext cx="864" cy="768"/>
                </a:xfrm>
                <a:prstGeom prst="rect">
                  <a:avLst/>
                </a:prstGeom>
                <a:noFill/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25" name="Picture 17" descr="HIV+VITd"/>
                <p:cNvPicPr>
                  <a:picLocks noChangeAspect="1" noChangeArrowheads="1"/>
                </p:cNvPicPr>
                <p:nvPr/>
              </p:nvPicPr>
              <p:blipFill>
                <a:blip r:embed="rId12">
                  <a:lum contrast="18000"/>
                </a:blip>
                <a:srcRect/>
                <a:stretch>
                  <a:fillRect/>
                </a:stretch>
              </p:blipFill>
              <p:spPr bwMode="auto">
                <a:xfrm>
                  <a:off x="672" y="3072"/>
                  <a:ext cx="864" cy="768"/>
                </a:xfrm>
                <a:prstGeom prst="rect">
                  <a:avLst/>
                </a:prstGeom>
                <a:noFill/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25626" name="Picture 18" descr="Composite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2496" y="3072"/>
                  <a:ext cx="864" cy="768"/>
                </a:xfrm>
                <a:prstGeom prst="rect">
                  <a:avLst/>
                </a:prstGeom>
                <a:noFill/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</p:pic>
          </p:grpSp>
          <p:sp>
            <p:nvSpPr>
              <p:cNvPr id="25612" name="Text Box 19"/>
              <p:cNvSpPr txBox="1">
                <a:spLocks noChangeArrowheads="1"/>
              </p:cNvSpPr>
              <p:nvPr/>
            </p:nvSpPr>
            <p:spPr bwMode="auto">
              <a:xfrm>
                <a:off x="2496" y="480"/>
                <a:ext cx="912" cy="36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342900" indent="-342900">
                  <a:spcBef>
                    <a:spcPct val="20000"/>
                  </a:spcBef>
                </a:pPr>
                <a:r>
                  <a:rPr lang="en-US" sz="1600"/>
                  <a:t>Mitotracker green</a:t>
                </a:r>
              </a:p>
            </p:txBody>
          </p:sp>
          <p:sp>
            <p:nvSpPr>
              <p:cNvPr id="25613" name="Text Box 20"/>
              <p:cNvSpPr txBox="1">
                <a:spLocks noChangeArrowheads="1"/>
              </p:cNvSpPr>
              <p:nvPr/>
            </p:nvSpPr>
            <p:spPr bwMode="auto">
              <a:xfrm>
                <a:off x="3552" y="576"/>
                <a:ext cx="677" cy="22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342900" indent="-342900">
                  <a:spcBef>
                    <a:spcPct val="20000"/>
                  </a:spcBef>
                </a:pPr>
                <a:r>
                  <a:rPr lang="en-US"/>
                  <a:t>RedCC1</a:t>
                </a:r>
              </a:p>
            </p:txBody>
          </p:sp>
          <p:sp>
            <p:nvSpPr>
              <p:cNvPr id="25614" name="Text Box 21"/>
              <p:cNvSpPr txBox="1">
                <a:spLocks noChangeArrowheads="1"/>
              </p:cNvSpPr>
              <p:nvPr/>
            </p:nvSpPr>
            <p:spPr bwMode="auto">
              <a:xfrm>
                <a:off x="4502" y="647"/>
                <a:ext cx="531" cy="22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342900" indent="-342900">
                  <a:spcBef>
                    <a:spcPct val="20000"/>
                  </a:spcBef>
                </a:pPr>
                <a:r>
                  <a:rPr lang="en-US"/>
                  <a:t>Merge</a:t>
                </a:r>
              </a:p>
            </p:txBody>
          </p:sp>
        </p:grpSp>
        <p:grpSp>
          <p:nvGrpSpPr>
            <p:cNvPr id="25606" name="Group 22"/>
            <p:cNvGrpSpPr>
              <a:grpSpLocks/>
            </p:cNvGrpSpPr>
            <p:nvPr/>
          </p:nvGrpSpPr>
          <p:grpSpPr bwMode="auto">
            <a:xfrm>
              <a:off x="0" y="887"/>
              <a:ext cx="746" cy="2701"/>
              <a:chOff x="0" y="887"/>
              <a:chExt cx="746" cy="2701"/>
            </a:xfrm>
          </p:grpSpPr>
          <p:sp>
            <p:nvSpPr>
              <p:cNvPr id="25607" name="Text Box 23"/>
              <p:cNvSpPr txBox="1">
                <a:spLocks noChangeArrowheads="1"/>
              </p:cNvSpPr>
              <p:nvPr/>
            </p:nvSpPr>
            <p:spPr bwMode="auto">
              <a:xfrm>
                <a:off x="182" y="887"/>
                <a:ext cx="313" cy="22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342900" indent="-342900">
                  <a:spcBef>
                    <a:spcPct val="20000"/>
                  </a:spcBef>
                </a:pPr>
                <a:r>
                  <a:rPr lang="en-US"/>
                  <a:t>EV</a:t>
                </a:r>
              </a:p>
            </p:txBody>
          </p:sp>
          <p:sp>
            <p:nvSpPr>
              <p:cNvPr id="25608" name="Text Box 24"/>
              <p:cNvSpPr txBox="1">
                <a:spLocks noChangeArrowheads="1"/>
              </p:cNvSpPr>
              <p:nvPr/>
            </p:nvSpPr>
            <p:spPr bwMode="auto">
              <a:xfrm>
                <a:off x="134" y="1751"/>
                <a:ext cx="361" cy="22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342900" indent="-342900">
                  <a:spcBef>
                    <a:spcPct val="20000"/>
                  </a:spcBef>
                </a:pPr>
                <a:r>
                  <a:rPr lang="en-US"/>
                  <a:t>HIV</a:t>
                </a:r>
              </a:p>
            </p:txBody>
          </p:sp>
          <p:sp>
            <p:nvSpPr>
              <p:cNvPr id="25609" name="Text Box 25"/>
              <p:cNvSpPr txBox="1">
                <a:spLocks noChangeArrowheads="1"/>
              </p:cNvSpPr>
              <p:nvPr/>
            </p:nvSpPr>
            <p:spPr bwMode="auto">
              <a:xfrm>
                <a:off x="0" y="2592"/>
                <a:ext cx="746" cy="22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342900" indent="-342900">
                  <a:spcBef>
                    <a:spcPct val="20000"/>
                  </a:spcBef>
                </a:pPr>
                <a:r>
                  <a:rPr lang="en-US"/>
                  <a:t>HIV+VDA</a:t>
                </a:r>
              </a:p>
            </p:txBody>
          </p:sp>
          <p:sp>
            <p:nvSpPr>
              <p:cNvPr id="25610" name="Text Box 26"/>
              <p:cNvSpPr txBox="1">
                <a:spLocks noChangeArrowheads="1"/>
              </p:cNvSpPr>
              <p:nvPr/>
            </p:nvSpPr>
            <p:spPr bwMode="auto">
              <a:xfrm>
                <a:off x="0" y="3360"/>
                <a:ext cx="738" cy="22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342900" indent="-342900">
                  <a:spcBef>
                    <a:spcPct val="20000"/>
                  </a:spcBef>
                </a:pPr>
                <a:r>
                  <a:rPr lang="en-US"/>
                  <a:t>HIV+LOS</a:t>
                </a:r>
              </a:p>
            </p:txBody>
          </p:sp>
        </p:grpSp>
      </p:grpSp>
      <p:sp>
        <p:nvSpPr>
          <p:cNvPr id="25604" name="Rectangle 27"/>
          <p:cNvSpPr>
            <a:spLocks noChangeArrowheads="1"/>
          </p:cNvSpPr>
          <p:nvPr/>
        </p:nvSpPr>
        <p:spPr bwMode="auto">
          <a:xfrm>
            <a:off x="5486400" y="3200400"/>
            <a:ext cx="3657600" cy="2797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1400"/>
              <a:t>To determine</a:t>
            </a:r>
            <a:r>
              <a:rPr lang="en-US" sz="2400"/>
              <a:t> </a:t>
            </a:r>
            <a:r>
              <a:rPr lang="en-US" sz="1400"/>
              <a:t>the site of ROS in HIV milieu and its modulation by VDA and Ang II blockade, Both EV/MC and HIV/MC were treated with either buffer, VDA (50 nM), or losartan (10-7M) and then labeled with Red CC1 and MitoTracker green followed by fluorescence microscopy. HIV stimulated mitochondrial ROS generation; whereas, both VD and losartan partially inhibited HIV-induced ROS generation.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 rot="10800000" flipV="1">
            <a:off x="684213" y="4267200"/>
            <a:ext cx="74723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HOW HIV Down regulates VDR????</a:t>
            </a:r>
          </a:p>
        </p:txBody>
      </p:sp>
      <p:pic>
        <p:nvPicPr>
          <p:cNvPr id="27652" name="Picture 4" descr="Picture1"/>
          <p:cNvPicPr>
            <a:picLocks noChangeAspect="1" noChangeArrowheads="1"/>
          </p:cNvPicPr>
          <p:nvPr/>
        </p:nvPicPr>
        <p:blipFill>
          <a:blip r:embed="rId2"/>
          <a:srcRect l="3569" t="10278" r="45284" b="21199"/>
          <a:stretch>
            <a:fillRect/>
          </a:stretch>
        </p:blipFill>
        <p:spPr bwMode="auto">
          <a:xfrm>
            <a:off x="3124200" y="685800"/>
            <a:ext cx="32766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"/>
          <p:cNvGrpSpPr>
            <a:grpSpLocks/>
          </p:cNvGrpSpPr>
          <p:nvPr/>
        </p:nvGrpSpPr>
        <p:grpSpPr bwMode="auto">
          <a:xfrm>
            <a:off x="1295400" y="1676400"/>
            <a:ext cx="6172200" cy="1098550"/>
            <a:chOff x="381000" y="914400"/>
            <a:chExt cx="5257800" cy="1098550"/>
          </a:xfrm>
        </p:grpSpPr>
        <p:pic>
          <p:nvPicPr>
            <p:cNvPr id="28684" name="Picture 4"/>
            <p:cNvPicPr>
              <a:picLocks noChangeAspect="1" noChangeArrowheads="1"/>
            </p:cNvPicPr>
            <p:nvPr/>
          </p:nvPicPr>
          <p:blipFill>
            <a:blip r:embed="rId2">
              <a:lum bright="-6000" contrast="18000"/>
            </a:blip>
            <a:srcRect/>
            <a:stretch>
              <a:fillRect/>
            </a:stretch>
          </p:blipFill>
          <p:spPr bwMode="auto">
            <a:xfrm>
              <a:off x="1143000" y="914400"/>
              <a:ext cx="4038600" cy="3111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8685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43000" y="1295400"/>
              <a:ext cx="4038600" cy="304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8686" name="Text Box 7"/>
            <p:cNvSpPr txBox="1">
              <a:spLocks noChangeArrowheads="1"/>
            </p:cNvSpPr>
            <p:nvPr/>
          </p:nvSpPr>
          <p:spPr bwMode="auto">
            <a:xfrm>
              <a:off x="381000" y="914400"/>
              <a:ext cx="6667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VDR</a:t>
              </a:r>
            </a:p>
          </p:txBody>
        </p:sp>
        <p:sp>
          <p:nvSpPr>
            <p:cNvPr id="28687" name="Text Box 8"/>
            <p:cNvSpPr txBox="1">
              <a:spLocks noChangeArrowheads="1"/>
            </p:cNvSpPr>
            <p:nvPr/>
          </p:nvSpPr>
          <p:spPr bwMode="auto">
            <a:xfrm>
              <a:off x="381000" y="1295400"/>
              <a:ext cx="69238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Actin</a:t>
              </a:r>
            </a:p>
          </p:txBody>
        </p:sp>
        <p:sp>
          <p:nvSpPr>
            <p:cNvPr id="28688" name="Text Box 28"/>
            <p:cNvSpPr txBox="1">
              <a:spLocks noChangeArrowheads="1"/>
            </p:cNvSpPr>
            <p:nvPr/>
          </p:nvSpPr>
          <p:spPr bwMode="auto">
            <a:xfrm>
              <a:off x="990600" y="1676400"/>
              <a:ext cx="4648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       </a:t>
              </a:r>
              <a:r>
                <a:rPr lang="en-US" sz="1600" b="1" dirty="0"/>
                <a:t>EV/HC          </a:t>
              </a:r>
              <a:r>
                <a:rPr lang="en-US" sz="1600" b="1" dirty="0" smtClean="0"/>
                <a:t>      </a:t>
              </a:r>
              <a:r>
                <a:rPr lang="en-US" sz="1600" b="1" dirty="0"/>
                <a:t>HIV/HC        </a:t>
              </a:r>
              <a:r>
                <a:rPr lang="en-US" sz="1600" b="1" dirty="0" smtClean="0"/>
                <a:t>    HIV/HC </a:t>
              </a:r>
              <a:r>
                <a:rPr lang="en-US" sz="1600" b="1" dirty="0"/>
                <a:t>+ CAT  </a:t>
              </a:r>
            </a:p>
          </p:txBody>
        </p:sp>
      </p:grpSp>
      <p:grpSp>
        <p:nvGrpSpPr>
          <p:cNvPr id="28675" name="Group 7"/>
          <p:cNvGrpSpPr>
            <a:grpSpLocks/>
          </p:cNvGrpSpPr>
          <p:nvPr/>
        </p:nvGrpSpPr>
        <p:grpSpPr bwMode="auto">
          <a:xfrm>
            <a:off x="1447800" y="4191000"/>
            <a:ext cx="5791200" cy="1509713"/>
            <a:chOff x="304800" y="4404122"/>
            <a:chExt cx="4876800" cy="1508985"/>
          </a:xfrm>
        </p:grpSpPr>
        <p:pic>
          <p:nvPicPr>
            <p:cNvPr id="28678" name="Picture 9"/>
            <p:cNvPicPr>
              <a:picLocks noChangeAspect="1" noChangeArrowheads="1"/>
            </p:cNvPicPr>
            <p:nvPr/>
          </p:nvPicPr>
          <p:blipFill>
            <a:blip r:embed="rId4">
              <a:lum bright="-12000" contrast="30000"/>
            </a:blip>
            <a:srcRect/>
            <a:stretch>
              <a:fillRect/>
            </a:stretch>
          </p:blipFill>
          <p:spPr bwMode="auto">
            <a:xfrm>
              <a:off x="1066800" y="4419600"/>
              <a:ext cx="3962400" cy="381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8679" name="Picture 1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066800" y="4876800"/>
              <a:ext cx="3962400" cy="381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8680" name="Text Box 11"/>
            <p:cNvSpPr txBox="1">
              <a:spLocks noChangeArrowheads="1"/>
            </p:cNvSpPr>
            <p:nvPr/>
          </p:nvSpPr>
          <p:spPr bwMode="auto">
            <a:xfrm>
              <a:off x="304800" y="4404122"/>
              <a:ext cx="665707" cy="366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VDR</a:t>
              </a:r>
            </a:p>
          </p:txBody>
        </p:sp>
        <p:sp>
          <p:nvSpPr>
            <p:cNvPr id="28681" name="Text Box 12"/>
            <p:cNvSpPr txBox="1">
              <a:spLocks noChangeArrowheads="1"/>
            </p:cNvSpPr>
            <p:nvPr/>
          </p:nvSpPr>
          <p:spPr bwMode="auto">
            <a:xfrm>
              <a:off x="304800" y="4861102"/>
              <a:ext cx="692484" cy="366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Actin</a:t>
              </a:r>
            </a:p>
          </p:txBody>
        </p:sp>
        <p:sp>
          <p:nvSpPr>
            <p:cNvPr id="28682" name="Text Box 13"/>
            <p:cNvSpPr txBox="1">
              <a:spLocks noChangeArrowheads="1"/>
            </p:cNvSpPr>
            <p:nvPr/>
          </p:nvSpPr>
          <p:spPr bwMode="auto">
            <a:xfrm>
              <a:off x="1067633" y="5241918"/>
              <a:ext cx="4113967" cy="366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 </a:t>
              </a:r>
              <a:r>
                <a:rPr lang="en-US" b="1" dirty="0"/>
                <a:t>0       </a:t>
              </a:r>
              <a:r>
                <a:rPr lang="en-US" b="1" dirty="0" smtClean="0"/>
                <a:t>   25           50     </a:t>
              </a:r>
              <a:r>
                <a:rPr lang="en-US" b="1" dirty="0"/>
                <a:t>100    </a:t>
              </a:r>
              <a:r>
                <a:rPr lang="en-US" b="1" dirty="0" smtClean="0"/>
                <a:t>   250       500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28683" name="Text Box 17"/>
            <p:cNvSpPr txBox="1">
              <a:spLocks noChangeArrowheads="1"/>
            </p:cNvSpPr>
            <p:nvPr/>
          </p:nvSpPr>
          <p:spPr bwMode="auto">
            <a:xfrm>
              <a:off x="2056984" y="5546571"/>
              <a:ext cx="1845455" cy="366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      </a:t>
              </a:r>
              <a:r>
                <a:rPr lang="en-US" b="1"/>
                <a:t>H2O2 (µM)</a:t>
              </a:r>
            </a:p>
          </p:txBody>
        </p:sp>
      </p:grpSp>
      <p:sp>
        <p:nvSpPr>
          <p:cNvPr id="28676" name="TextBox 14"/>
          <p:cNvSpPr txBox="1">
            <a:spLocks noChangeArrowheads="1"/>
          </p:cNvSpPr>
          <p:nvPr/>
        </p:nvSpPr>
        <p:spPr bwMode="auto">
          <a:xfrm>
            <a:off x="1600200" y="6858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IN"/>
          </a:p>
        </p:txBody>
      </p:sp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1600200" y="533400"/>
            <a:ext cx="6477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None/>
            </a:pPr>
            <a:r>
              <a:rPr lang="en-US" sz="2400" b="1" dirty="0"/>
              <a:t>Oxidative stress / Reactive oxygen species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620000" cy="609600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1. DNA Damage response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</p:txBody>
      </p:sp>
      <p:grpSp>
        <p:nvGrpSpPr>
          <p:cNvPr id="6149" name="Group 4"/>
          <p:cNvGrpSpPr>
            <a:grpSpLocks noGrp="1"/>
          </p:cNvGrpSpPr>
          <p:nvPr>
            <p:ph idx="1"/>
          </p:nvPr>
        </p:nvGrpSpPr>
        <p:grpSpPr bwMode="auto">
          <a:xfrm>
            <a:off x="457200" y="1371600"/>
            <a:ext cx="4343400" cy="3308350"/>
            <a:chOff x="240" y="432"/>
            <a:chExt cx="2544" cy="1890"/>
          </a:xfrm>
        </p:grpSpPr>
        <p:pic>
          <p:nvPicPr>
            <p:cNvPr id="6156" name="Picture 5"/>
            <p:cNvPicPr>
              <a:picLocks noChangeAspect="1" noChangeArrowheads="1"/>
            </p:cNvPicPr>
            <p:nvPr/>
          </p:nvPicPr>
          <p:blipFill>
            <a:blip r:embed="rId3">
              <a:lum contrast="-18000"/>
            </a:blip>
            <a:srcRect/>
            <a:stretch>
              <a:fillRect/>
            </a:stretch>
          </p:blipFill>
          <p:spPr bwMode="auto">
            <a:xfrm>
              <a:off x="960" y="480"/>
              <a:ext cx="1824" cy="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6157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60" y="864"/>
              <a:ext cx="1824" cy="19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6158" name="Picture 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60" y="1296"/>
              <a:ext cx="1824" cy="17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6159" name="Text Box 8"/>
            <p:cNvSpPr txBox="1">
              <a:spLocks noChangeArrowheads="1"/>
            </p:cNvSpPr>
            <p:nvPr/>
          </p:nvSpPr>
          <p:spPr bwMode="auto">
            <a:xfrm>
              <a:off x="240" y="432"/>
              <a:ext cx="636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/>
                <a:t>P-yH2ax</a:t>
              </a:r>
            </a:p>
          </p:txBody>
        </p:sp>
        <p:sp>
          <p:nvSpPr>
            <p:cNvPr id="6160" name="Text Box 9"/>
            <p:cNvSpPr txBox="1">
              <a:spLocks noChangeArrowheads="1"/>
            </p:cNvSpPr>
            <p:nvPr/>
          </p:nvSpPr>
          <p:spPr bwMode="auto">
            <a:xfrm>
              <a:off x="336" y="816"/>
              <a:ext cx="450" cy="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KU80</a:t>
              </a:r>
            </a:p>
          </p:txBody>
        </p:sp>
        <p:sp>
          <p:nvSpPr>
            <p:cNvPr id="6161" name="Text Box 10"/>
            <p:cNvSpPr txBox="1">
              <a:spLocks noChangeArrowheads="1"/>
            </p:cNvSpPr>
            <p:nvPr/>
          </p:nvSpPr>
          <p:spPr bwMode="auto">
            <a:xfrm>
              <a:off x="240" y="1296"/>
              <a:ext cx="547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RAD51</a:t>
              </a:r>
            </a:p>
          </p:txBody>
        </p:sp>
        <p:grpSp>
          <p:nvGrpSpPr>
            <p:cNvPr id="6162" name="Group 11"/>
            <p:cNvGrpSpPr>
              <a:grpSpLocks/>
            </p:cNvGrpSpPr>
            <p:nvPr/>
          </p:nvGrpSpPr>
          <p:grpSpPr bwMode="auto">
            <a:xfrm>
              <a:off x="912" y="2112"/>
              <a:ext cx="1728" cy="210"/>
              <a:chOff x="2160" y="3024"/>
              <a:chExt cx="1728" cy="210"/>
            </a:xfrm>
          </p:grpSpPr>
          <p:grpSp>
            <p:nvGrpSpPr>
              <p:cNvPr id="6165" name="Group 12"/>
              <p:cNvGrpSpPr>
                <a:grpSpLocks/>
              </p:cNvGrpSpPr>
              <p:nvPr/>
            </p:nvGrpSpPr>
            <p:grpSpPr bwMode="auto">
              <a:xfrm>
                <a:off x="2160" y="3072"/>
                <a:ext cx="480" cy="144"/>
                <a:chOff x="1968" y="2688"/>
                <a:chExt cx="480" cy="144"/>
              </a:xfrm>
            </p:grpSpPr>
            <p:grpSp>
              <p:nvGrpSpPr>
                <p:cNvPr id="6179" name="Group 13"/>
                <p:cNvGrpSpPr>
                  <a:grpSpLocks/>
                </p:cNvGrpSpPr>
                <p:nvPr/>
              </p:nvGrpSpPr>
              <p:grpSpPr bwMode="auto">
                <a:xfrm>
                  <a:off x="1968" y="2688"/>
                  <a:ext cx="480" cy="144"/>
                  <a:chOff x="2160" y="2688"/>
                  <a:chExt cx="480" cy="144"/>
                </a:xfrm>
              </p:grpSpPr>
              <p:sp>
                <p:nvSpPr>
                  <p:cNvPr id="6181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2160" y="2832"/>
                    <a:ext cx="48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2" name="Line 1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160" y="2688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80" name="Line 16"/>
                <p:cNvSpPr>
                  <a:spLocks noChangeShapeType="1"/>
                </p:cNvSpPr>
                <p:nvPr/>
              </p:nvSpPr>
              <p:spPr bwMode="auto">
                <a:xfrm flipH="1" flipV="1">
                  <a:off x="2448" y="2688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66" name="Group 17"/>
              <p:cNvGrpSpPr>
                <a:grpSpLocks/>
              </p:cNvGrpSpPr>
              <p:nvPr/>
            </p:nvGrpSpPr>
            <p:grpSpPr bwMode="auto">
              <a:xfrm>
                <a:off x="2784" y="3072"/>
                <a:ext cx="480" cy="144"/>
                <a:chOff x="1968" y="2688"/>
                <a:chExt cx="480" cy="144"/>
              </a:xfrm>
            </p:grpSpPr>
            <p:grpSp>
              <p:nvGrpSpPr>
                <p:cNvPr id="6175" name="Group 18"/>
                <p:cNvGrpSpPr>
                  <a:grpSpLocks/>
                </p:cNvGrpSpPr>
                <p:nvPr/>
              </p:nvGrpSpPr>
              <p:grpSpPr bwMode="auto">
                <a:xfrm>
                  <a:off x="1968" y="2688"/>
                  <a:ext cx="480" cy="144"/>
                  <a:chOff x="2160" y="2688"/>
                  <a:chExt cx="480" cy="144"/>
                </a:xfrm>
              </p:grpSpPr>
              <p:sp>
                <p:nvSpPr>
                  <p:cNvPr id="6177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160" y="2832"/>
                    <a:ext cx="48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78" name="Line 2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160" y="2688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76" name="Line 21"/>
                <p:cNvSpPr>
                  <a:spLocks noChangeShapeType="1"/>
                </p:cNvSpPr>
                <p:nvPr/>
              </p:nvSpPr>
              <p:spPr bwMode="auto">
                <a:xfrm flipH="1" flipV="1">
                  <a:off x="2448" y="2688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167" name="Group 22"/>
              <p:cNvGrpSpPr>
                <a:grpSpLocks/>
              </p:cNvGrpSpPr>
              <p:nvPr/>
            </p:nvGrpSpPr>
            <p:grpSpPr bwMode="auto">
              <a:xfrm>
                <a:off x="3408" y="3072"/>
                <a:ext cx="480" cy="144"/>
                <a:chOff x="1968" y="2688"/>
                <a:chExt cx="480" cy="144"/>
              </a:xfrm>
            </p:grpSpPr>
            <p:grpSp>
              <p:nvGrpSpPr>
                <p:cNvPr id="6171" name="Group 23"/>
                <p:cNvGrpSpPr>
                  <a:grpSpLocks/>
                </p:cNvGrpSpPr>
                <p:nvPr/>
              </p:nvGrpSpPr>
              <p:grpSpPr bwMode="auto">
                <a:xfrm>
                  <a:off x="1968" y="2688"/>
                  <a:ext cx="480" cy="144"/>
                  <a:chOff x="2160" y="2688"/>
                  <a:chExt cx="480" cy="144"/>
                </a:xfrm>
              </p:grpSpPr>
              <p:sp>
                <p:nvSpPr>
                  <p:cNvPr id="6173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160" y="2832"/>
                    <a:ext cx="48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74" name="Line 2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160" y="2688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172" name="Line 26"/>
                <p:cNvSpPr>
                  <a:spLocks noChangeShapeType="1"/>
                </p:cNvSpPr>
                <p:nvPr/>
              </p:nvSpPr>
              <p:spPr bwMode="auto">
                <a:xfrm flipH="1" flipV="1">
                  <a:off x="2448" y="2688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68" name="Text Box 27"/>
              <p:cNvSpPr txBox="1">
                <a:spLocks noChangeArrowheads="1"/>
              </p:cNvSpPr>
              <p:nvPr/>
            </p:nvSpPr>
            <p:spPr bwMode="auto">
              <a:xfrm>
                <a:off x="2256" y="3024"/>
                <a:ext cx="204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/>
                  <a:t>C</a:t>
                </a:r>
              </a:p>
            </p:txBody>
          </p:sp>
          <p:sp>
            <p:nvSpPr>
              <p:cNvPr id="6169" name="Text Box 28"/>
              <p:cNvSpPr txBox="1">
                <a:spLocks noChangeArrowheads="1"/>
              </p:cNvSpPr>
              <p:nvPr/>
            </p:nvSpPr>
            <p:spPr bwMode="auto">
              <a:xfrm>
                <a:off x="2880" y="3024"/>
                <a:ext cx="286" cy="2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/>
                  <a:t>EV</a:t>
                </a:r>
              </a:p>
            </p:txBody>
          </p:sp>
          <p:sp>
            <p:nvSpPr>
              <p:cNvPr id="6170" name="Text Box 29"/>
              <p:cNvSpPr txBox="1">
                <a:spLocks noChangeArrowheads="1"/>
              </p:cNvSpPr>
              <p:nvPr/>
            </p:nvSpPr>
            <p:spPr bwMode="auto">
              <a:xfrm>
                <a:off x="3456" y="3024"/>
                <a:ext cx="356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/>
                  <a:t>HIV</a:t>
                </a:r>
              </a:p>
            </p:txBody>
          </p:sp>
        </p:grpSp>
        <p:pic>
          <p:nvPicPr>
            <p:cNvPr id="6163" name="Picture 3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60" y="1776"/>
              <a:ext cx="1824" cy="1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6164" name="Text Box 31"/>
            <p:cNvSpPr txBox="1">
              <a:spLocks noChangeArrowheads="1"/>
            </p:cNvSpPr>
            <p:nvPr/>
          </p:nvSpPr>
          <p:spPr bwMode="auto">
            <a:xfrm>
              <a:off x="336" y="1776"/>
              <a:ext cx="517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ACTIN</a:t>
              </a:r>
            </a:p>
          </p:txBody>
        </p:sp>
      </p:grpSp>
      <p:grpSp>
        <p:nvGrpSpPr>
          <p:cNvPr id="6150" name="Group 36"/>
          <p:cNvGrpSpPr>
            <a:grpSpLocks/>
          </p:cNvGrpSpPr>
          <p:nvPr/>
        </p:nvGrpSpPr>
        <p:grpSpPr bwMode="auto">
          <a:xfrm>
            <a:off x="5105400" y="3886200"/>
            <a:ext cx="3557588" cy="2232025"/>
            <a:chOff x="3184" y="1964"/>
            <a:chExt cx="2241" cy="1218"/>
          </a:xfrm>
        </p:grpSpPr>
        <p:graphicFrame>
          <p:nvGraphicFramePr>
            <p:cNvPr id="6147" name="Object 5"/>
            <p:cNvGraphicFramePr>
              <a:graphicFrameLocks noChangeAspect="1"/>
            </p:cNvGraphicFramePr>
            <p:nvPr/>
          </p:nvGraphicFramePr>
          <p:xfrm>
            <a:off x="3313" y="2144"/>
            <a:ext cx="2112" cy="960"/>
          </p:xfrm>
          <a:graphic>
            <a:graphicData uri="http://schemas.openxmlformats.org/presentationml/2006/ole">
              <p:oleObj spid="_x0000_s6147" name="Chart" r:id="rId7" imgW="2457450" imgH="1466850" progId="Excel.Sheet.8">
                <p:embed/>
              </p:oleObj>
            </a:graphicData>
          </a:graphic>
        </p:graphicFrame>
        <p:sp>
          <p:nvSpPr>
            <p:cNvPr id="6154" name="Text Box 34"/>
            <p:cNvSpPr txBox="1">
              <a:spLocks noChangeArrowheads="1"/>
            </p:cNvSpPr>
            <p:nvPr/>
          </p:nvSpPr>
          <p:spPr bwMode="auto">
            <a:xfrm rot="-5400000">
              <a:off x="2760" y="2388"/>
              <a:ext cx="108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ea typeface="ＭＳ Ｐゴシック" charset="-128"/>
                </a:rPr>
                <a:t>KU80/Actin ratio</a:t>
              </a:r>
            </a:p>
          </p:txBody>
        </p:sp>
        <p:sp>
          <p:nvSpPr>
            <p:cNvPr id="6155" name="Text Box 37"/>
            <p:cNvSpPr txBox="1">
              <a:spLocks noChangeArrowheads="1"/>
            </p:cNvSpPr>
            <p:nvPr/>
          </p:nvSpPr>
          <p:spPr bwMode="auto">
            <a:xfrm>
              <a:off x="3457" y="2982"/>
              <a:ext cx="1968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ea typeface="ＭＳ Ｐゴシック" charset="-128"/>
                </a:rPr>
                <a:t>    C/HC    EV/HC      HIV/HC</a:t>
              </a:r>
            </a:p>
          </p:txBody>
        </p:sp>
      </p:grpSp>
      <p:grpSp>
        <p:nvGrpSpPr>
          <p:cNvPr id="6151" name="Group 32"/>
          <p:cNvGrpSpPr>
            <a:grpSpLocks/>
          </p:cNvGrpSpPr>
          <p:nvPr/>
        </p:nvGrpSpPr>
        <p:grpSpPr bwMode="auto">
          <a:xfrm>
            <a:off x="5105400" y="1447800"/>
            <a:ext cx="3463925" cy="2362200"/>
            <a:chOff x="3242" y="120"/>
            <a:chExt cx="2182" cy="1792"/>
          </a:xfrm>
        </p:grpSpPr>
        <p:graphicFrame>
          <p:nvGraphicFramePr>
            <p:cNvPr id="6146" name="Object 6"/>
            <p:cNvGraphicFramePr>
              <a:graphicFrameLocks noChangeAspect="1"/>
            </p:cNvGraphicFramePr>
            <p:nvPr/>
          </p:nvGraphicFramePr>
          <p:xfrm>
            <a:off x="3312" y="533"/>
            <a:ext cx="2112" cy="1056"/>
          </p:xfrm>
          <a:graphic>
            <a:graphicData uri="http://schemas.openxmlformats.org/presentationml/2006/ole">
              <p:oleObj spid="_x0000_s6146" name="Chart" r:id="rId8" imgW="2981325" imgH="1600200" progId="Excel.Sheet.8">
                <p:embed/>
              </p:oleObj>
            </a:graphicData>
          </a:graphic>
        </p:graphicFrame>
        <p:sp>
          <p:nvSpPr>
            <p:cNvPr id="6152" name="Text Box 33"/>
            <p:cNvSpPr txBox="1">
              <a:spLocks noChangeArrowheads="1"/>
            </p:cNvSpPr>
            <p:nvPr/>
          </p:nvSpPr>
          <p:spPr bwMode="auto">
            <a:xfrm rot="5400000" flipV="1">
              <a:off x="2462" y="900"/>
              <a:ext cx="17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ea typeface="ＭＳ Ｐゴシック" charset="-128"/>
                </a:rPr>
                <a:t>pyH2AX/Actin ratio</a:t>
              </a:r>
            </a:p>
          </p:txBody>
        </p:sp>
        <p:sp>
          <p:nvSpPr>
            <p:cNvPr id="6153" name="Text Box 36"/>
            <p:cNvSpPr txBox="1">
              <a:spLocks noChangeArrowheads="1"/>
            </p:cNvSpPr>
            <p:nvPr/>
          </p:nvSpPr>
          <p:spPr bwMode="auto">
            <a:xfrm>
              <a:off x="3600" y="1440"/>
              <a:ext cx="1676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ea typeface="ＭＳ Ｐゴシック" charset="-128"/>
                </a:rPr>
                <a:t>C/HC    EV/HC   HIV/HC</a:t>
              </a:r>
            </a:p>
          </p:txBody>
        </p:sp>
      </p:grpSp>
      <p:sp>
        <p:nvSpPr>
          <p:cNvPr id="6184" name="Text Box 40"/>
          <p:cNvSpPr txBox="1">
            <a:spLocks noChangeArrowheads="1"/>
          </p:cNvSpPr>
          <p:nvPr/>
        </p:nvSpPr>
        <p:spPr bwMode="auto">
          <a:xfrm>
            <a:off x="152400" y="4953000"/>
            <a:ext cx="495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KU80- Non homologous end joining protein</a:t>
            </a:r>
          </a:p>
          <a:p>
            <a:r>
              <a:rPr lang="en-US" b="1"/>
              <a:t>           In G2 phase of cell cycle</a:t>
            </a:r>
            <a:r>
              <a:rPr lang="en-US"/>
              <a:t>.</a:t>
            </a:r>
          </a:p>
        </p:txBody>
      </p:sp>
      <p:sp>
        <p:nvSpPr>
          <p:cNvPr id="6185" name="Text Box 41"/>
          <p:cNvSpPr txBox="1">
            <a:spLocks noChangeArrowheads="1"/>
          </p:cNvSpPr>
          <p:nvPr/>
        </p:nvSpPr>
        <p:spPr bwMode="auto">
          <a:xfrm>
            <a:off x="152400" y="5715000"/>
            <a:ext cx="5159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RAD51: Homologous recombination protein</a:t>
            </a:r>
          </a:p>
          <a:p>
            <a:r>
              <a:rPr lang="en-US" b="1"/>
              <a:t>              In S phase of cell cycle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2800" b="1" smtClean="0"/>
              <a:t>Cell Cycle arrest genes</a:t>
            </a:r>
          </a:p>
        </p:txBody>
      </p:sp>
      <p:grpSp>
        <p:nvGrpSpPr>
          <p:cNvPr id="7174" name="Group 4"/>
          <p:cNvGrpSpPr>
            <a:grpSpLocks/>
          </p:cNvGrpSpPr>
          <p:nvPr/>
        </p:nvGrpSpPr>
        <p:grpSpPr bwMode="auto">
          <a:xfrm>
            <a:off x="0" y="1295400"/>
            <a:ext cx="4419600" cy="3067050"/>
            <a:chOff x="0" y="576"/>
            <a:chExt cx="2640" cy="1294"/>
          </a:xfrm>
        </p:grpSpPr>
        <p:pic>
          <p:nvPicPr>
            <p:cNvPr id="7184" name="Picture 4"/>
            <p:cNvPicPr>
              <a:picLocks noChangeAspect="1" noChangeArrowheads="1"/>
            </p:cNvPicPr>
            <p:nvPr/>
          </p:nvPicPr>
          <p:blipFill>
            <a:blip r:embed="rId3">
              <a:lum bright="6000" contrast="-6000"/>
            </a:blip>
            <a:srcRect/>
            <a:stretch>
              <a:fillRect/>
            </a:stretch>
          </p:blipFill>
          <p:spPr bwMode="auto">
            <a:xfrm>
              <a:off x="768" y="576"/>
              <a:ext cx="1872" cy="1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7185" name="Picture 5"/>
            <p:cNvPicPr>
              <a:picLocks noChangeAspect="1" noChangeArrowheads="1"/>
            </p:cNvPicPr>
            <p:nvPr/>
          </p:nvPicPr>
          <p:blipFill>
            <a:blip r:embed="rId4">
              <a:lum bright="12000" contrast="12000"/>
            </a:blip>
            <a:srcRect/>
            <a:stretch>
              <a:fillRect/>
            </a:stretch>
          </p:blipFill>
          <p:spPr bwMode="auto">
            <a:xfrm>
              <a:off x="768" y="912"/>
              <a:ext cx="1872" cy="1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7186" name="Picture 6"/>
            <p:cNvPicPr>
              <a:picLocks noChangeAspect="1" noChangeArrowheads="1"/>
            </p:cNvPicPr>
            <p:nvPr/>
          </p:nvPicPr>
          <p:blipFill>
            <a:blip r:embed="rId5">
              <a:lum bright="6000" contrast="12000"/>
            </a:blip>
            <a:srcRect/>
            <a:stretch>
              <a:fillRect/>
            </a:stretch>
          </p:blipFill>
          <p:spPr bwMode="auto">
            <a:xfrm>
              <a:off x="768" y="1200"/>
              <a:ext cx="1872" cy="1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7187" name="Picture 7"/>
            <p:cNvPicPr>
              <a:picLocks noChangeAspect="1" noChangeArrowheads="1"/>
            </p:cNvPicPr>
            <p:nvPr/>
          </p:nvPicPr>
          <p:blipFill>
            <a:blip r:embed="rId6">
              <a:lum contrast="-12000"/>
            </a:blip>
            <a:srcRect/>
            <a:stretch>
              <a:fillRect/>
            </a:stretch>
          </p:blipFill>
          <p:spPr bwMode="auto">
            <a:xfrm>
              <a:off x="768" y="1536"/>
              <a:ext cx="1872" cy="1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7188" name="Text Box 8"/>
            <p:cNvSpPr txBox="1">
              <a:spLocks noChangeArrowheads="1"/>
            </p:cNvSpPr>
            <p:nvPr/>
          </p:nvSpPr>
          <p:spPr bwMode="auto">
            <a:xfrm>
              <a:off x="0" y="576"/>
              <a:ext cx="743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ea typeface="ＭＳ Ｐゴシック" charset="-128"/>
                </a:rPr>
                <a:t>phos-p53</a:t>
              </a:r>
            </a:p>
          </p:txBody>
        </p:sp>
        <p:sp>
          <p:nvSpPr>
            <p:cNvPr id="7189" name="Text Box 9"/>
            <p:cNvSpPr txBox="1">
              <a:spLocks noChangeArrowheads="1"/>
            </p:cNvSpPr>
            <p:nvPr/>
          </p:nvSpPr>
          <p:spPr bwMode="auto">
            <a:xfrm>
              <a:off x="384" y="863"/>
              <a:ext cx="35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ea typeface="ＭＳ Ｐゴシック" charset="-128"/>
                </a:rPr>
                <a:t>p21</a:t>
              </a:r>
            </a:p>
          </p:txBody>
        </p:sp>
        <p:sp>
          <p:nvSpPr>
            <p:cNvPr id="7190" name="Text Box 10"/>
            <p:cNvSpPr txBox="1">
              <a:spLocks noChangeArrowheads="1"/>
            </p:cNvSpPr>
            <p:nvPr/>
          </p:nvSpPr>
          <p:spPr bwMode="auto">
            <a:xfrm>
              <a:off x="192" y="1152"/>
              <a:ext cx="610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ea typeface="ＭＳ Ｐゴシック" charset="-128"/>
                </a:rPr>
                <a:t>Gadd45</a:t>
              </a:r>
            </a:p>
          </p:txBody>
        </p:sp>
        <p:sp>
          <p:nvSpPr>
            <p:cNvPr id="7191" name="Text Box 11"/>
            <p:cNvSpPr txBox="1">
              <a:spLocks noChangeArrowheads="1"/>
            </p:cNvSpPr>
            <p:nvPr/>
          </p:nvSpPr>
          <p:spPr bwMode="auto">
            <a:xfrm>
              <a:off x="336" y="1488"/>
              <a:ext cx="451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ea typeface="ＭＳ Ｐゴシック" charset="-128"/>
                </a:rPr>
                <a:t>Actin</a:t>
              </a:r>
            </a:p>
          </p:txBody>
        </p:sp>
        <p:sp>
          <p:nvSpPr>
            <p:cNvPr id="7192" name="Text Box 18"/>
            <p:cNvSpPr txBox="1">
              <a:spLocks noChangeArrowheads="1"/>
            </p:cNvSpPr>
            <p:nvPr/>
          </p:nvSpPr>
          <p:spPr bwMode="auto">
            <a:xfrm>
              <a:off x="768" y="1728"/>
              <a:ext cx="1766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ea typeface="ＭＳ Ｐゴシック" charset="-128"/>
                </a:rPr>
                <a:t>C1     C2    EV1 EV2   H1    H2</a:t>
              </a:r>
            </a:p>
          </p:txBody>
        </p:sp>
      </p:grpSp>
      <p:grpSp>
        <p:nvGrpSpPr>
          <p:cNvPr id="7175" name="Group 18"/>
          <p:cNvGrpSpPr>
            <a:grpSpLocks/>
          </p:cNvGrpSpPr>
          <p:nvPr/>
        </p:nvGrpSpPr>
        <p:grpSpPr bwMode="auto">
          <a:xfrm>
            <a:off x="4953000" y="3276600"/>
            <a:ext cx="3808413" cy="1828800"/>
            <a:chOff x="3121" y="1248"/>
            <a:chExt cx="2198" cy="1496"/>
          </a:xfrm>
        </p:grpSpPr>
        <p:graphicFrame>
          <p:nvGraphicFramePr>
            <p:cNvPr id="7172" name="Object 2"/>
            <p:cNvGraphicFramePr>
              <a:graphicFrameLocks noChangeAspect="1"/>
            </p:cNvGraphicFramePr>
            <p:nvPr/>
          </p:nvGraphicFramePr>
          <p:xfrm>
            <a:off x="3264" y="1248"/>
            <a:ext cx="2055" cy="1496"/>
          </p:xfrm>
          <a:graphic>
            <a:graphicData uri="http://schemas.openxmlformats.org/presentationml/2006/ole">
              <p:oleObj spid="_x0000_s7172" name="Chart" r:id="rId7" imgW="2524125" imgH="1647825" progId="Excel.Sheet.8">
                <p:embed/>
              </p:oleObj>
            </a:graphicData>
          </a:graphic>
        </p:graphicFrame>
        <p:sp>
          <p:nvSpPr>
            <p:cNvPr id="7183" name="Text Box 16"/>
            <p:cNvSpPr txBox="1">
              <a:spLocks noChangeArrowheads="1"/>
            </p:cNvSpPr>
            <p:nvPr/>
          </p:nvSpPr>
          <p:spPr bwMode="auto">
            <a:xfrm rot="-5400000">
              <a:off x="2790" y="1692"/>
              <a:ext cx="87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ea typeface="ＭＳ Ｐゴシック" charset="-128"/>
                </a:rPr>
                <a:t>p21/actin</a:t>
              </a:r>
            </a:p>
          </p:txBody>
        </p:sp>
      </p:grpSp>
      <p:grpSp>
        <p:nvGrpSpPr>
          <p:cNvPr id="7176" name="Group 24"/>
          <p:cNvGrpSpPr>
            <a:grpSpLocks/>
          </p:cNvGrpSpPr>
          <p:nvPr/>
        </p:nvGrpSpPr>
        <p:grpSpPr bwMode="auto">
          <a:xfrm>
            <a:off x="4953000" y="4876800"/>
            <a:ext cx="3471863" cy="1981200"/>
            <a:chOff x="3247" y="2736"/>
            <a:chExt cx="2205" cy="1622"/>
          </a:xfrm>
        </p:grpSpPr>
        <p:graphicFrame>
          <p:nvGraphicFramePr>
            <p:cNvPr id="7171" name="Object 3"/>
            <p:cNvGraphicFramePr>
              <a:graphicFrameLocks noChangeAspect="1"/>
            </p:cNvGraphicFramePr>
            <p:nvPr/>
          </p:nvGraphicFramePr>
          <p:xfrm>
            <a:off x="3292" y="2966"/>
            <a:ext cx="2160" cy="1392"/>
          </p:xfrm>
          <a:graphic>
            <a:graphicData uri="http://schemas.openxmlformats.org/presentationml/2006/ole">
              <p:oleObj spid="_x0000_s7171" name="Chart" r:id="rId8" imgW="2724150" imgH="1285875" progId="Excel.Sheet.8">
                <p:embed/>
              </p:oleObj>
            </a:graphicData>
          </a:graphic>
        </p:graphicFrame>
        <p:sp>
          <p:nvSpPr>
            <p:cNvPr id="7182" name="Text Box 17"/>
            <p:cNvSpPr txBox="1">
              <a:spLocks noChangeArrowheads="1"/>
            </p:cNvSpPr>
            <p:nvPr/>
          </p:nvSpPr>
          <p:spPr bwMode="auto">
            <a:xfrm rot="-5400000">
              <a:off x="2631" y="3352"/>
              <a:ext cx="1467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ea typeface="ＭＳ Ｐゴシック" charset="-128"/>
                </a:rPr>
                <a:t>Gadd45/actin</a:t>
              </a:r>
            </a:p>
          </p:txBody>
        </p:sp>
      </p:grpSp>
      <p:grpSp>
        <p:nvGrpSpPr>
          <p:cNvPr id="7177" name="Group 21"/>
          <p:cNvGrpSpPr>
            <a:grpSpLocks/>
          </p:cNvGrpSpPr>
          <p:nvPr/>
        </p:nvGrpSpPr>
        <p:grpSpPr bwMode="auto">
          <a:xfrm>
            <a:off x="4876800" y="1371600"/>
            <a:ext cx="3733800" cy="1752600"/>
            <a:chOff x="3120" y="0"/>
            <a:chExt cx="2352" cy="1314"/>
          </a:xfrm>
        </p:grpSpPr>
        <p:graphicFrame>
          <p:nvGraphicFramePr>
            <p:cNvPr id="7170" name="Object 4"/>
            <p:cNvGraphicFramePr>
              <a:graphicFrameLocks noChangeAspect="1"/>
            </p:cNvGraphicFramePr>
            <p:nvPr/>
          </p:nvGraphicFramePr>
          <p:xfrm>
            <a:off x="3264" y="0"/>
            <a:ext cx="2208" cy="1314"/>
          </p:xfrm>
          <a:graphic>
            <a:graphicData uri="http://schemas.openxmlformats.org/presentationml/2006/ole">
              <p:oleObj spid="_x0000_s7170" name="Chart" r:id="rId9" imgW="3429000" imgH="1781175" progId="Excel.Sheet.8">
                <p:embed/>
              </p:oleObj>
            </a:graphicData>
          </a:graphic>
        </p:graphicFrame>
        <p:sp>
          <p:nvSpPr>
            <p:cNvPr id="7181" name="Text Box 15"/>
            <p:cNvSpPr txBox="1">
              <a:spLocks noChangeArrowheads="1"/>
            </p:cNvSpPr>
            <p:nvPr/>
          </p:nvSpPr>
          <p:spPr bwMode="auto">
            <a:xfrm rot="-5400000">
              <a:off x="2722" y="542"/>
              <a:ext cx="10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ea typeface="ＭＳ Ｐゴシック" charset="-128"/>
                </a:rPr>
                <a:t>Phosp53/actin</a:t>
              </a:r>
            </a:p>
          </p:txBody>
        </p:sp>
      </p:grpSp>
      <p:sp>
        <p:nvSpPr>
          <p:cNvPr id="7178" name="Rectangle 21"/>
          <p:cNvSpPr>
            <a:spLocks noChangeArrowheads="1"/>
          </p:cNvSpPr>
          <p:nvPr/>
        </p:nvSpPr>
        <p:spPr bwMode="auto">
          <a:xfrm>
            <a:off x="228600" y="5486400"/>
            <a:ext cx="51831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ea typeface="ＭＳ Ｐゴシック" charset="-128"/>
            </a:endParaRPr>
          </a:p>
          <a:p>
            <a:r>
              <a:rPr lang="en-US" b="1">
                <a:ea typeface="ＭＳ Ｐゴシック" charset="-128"/>
              </a:rPr>
              <a:t>Gadd45- Growth arrest and DNA damage inducible 45 alpha</a:t>
            </a:r>
          </a:p>
        </p:txBody>
      </p:sp>
      <p:sp>
        <p:nvSpPr>
          <p:cNvPr id="7179" name="Rectangle 22"/>
          <p:cNvSpPr>
            <a:spLocks noChangeArrowheads="1"/>
          </p:cNvSpPr>
          <p:nvPr/>
        </p:nvSpPr>
        <p:spPr bwMode="auto">
          <a:xfrm>
            <a:off x="228600" y="4572000"/>
            <a:ext cx="3962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ea typeface="ＭＳ Ｐゴシック" charset="-128"/>
              </a:rPr>
              <a:t>p53-Tumour Suppressor gene</a:t>
            </a:r>
            <a:endParaRPr lang="en-US" b="1"/>
          </a:p>
        </p:txBody>
      </p:sp>
      <p:sp>
        <p:nvSpPr>
          <p:cNvPr id="7180" name="TextBox 23"/>
          <p:cNvSpPr txBox="1">
            <a:spLocks noChangeArrowheads="1"/>
          </p:cNvSpPr>
          <p:nvPr/>
        </p:nvSpPr>
        <p:spPr bwMode="auto">
          <a:xfrm>
            <a:off x="228600" y="4953000"/>
            <a:ext cx="4724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r>
              <a:rPr lang="en-US" b="1"/>
              <a:t>p21- Cyclin dependent kinase inhibitor -</a:t>
            </a:r>
            <a:r>
              <a:rPr lang="en-US" sz="200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286000" y="152400"/>
            <a:ext cx="487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n-US" sz="2400" b="1" dirty="0"/>
              <a:t>  </a:t>
            </a:r>
            <a:r>
              <a:rPr lang="en-US" sz="2400" b="1" dirty="0" smtClean="0">
                <a:solidFill>
                  <a:srgbClr val="0070C0"/>
                </a:solidFill>
              </a:rPr>
              <a:t>2. Role </a:t>
            </a:r>
            <a:r>
              <a:rPr lang="en-US" sz="2400" b="1" dirty="0">
                <a:solidFill>
                  <a:srgbClr val="0070C0"/>
                </a:solidFill>
              </a:rPr>
              <a:t>of Inflammation </a:t>
            </a: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762000" y="838200"/>
            <a:ext cx="7772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dirty="0" smtClean="0"/>
              <a:t> </a:t>
            </a:r>
            <a:r>
              <a:rPr lang="en-US" sz="2000" dirty="0" smtClean="0"/>
              <a:t>HIV </a:t>
            </a:r>
            <a:r>
              <a:rPr lang="en-US" sz="2000" dirty="0"/>
              <a:t>infection </a:t>
            </a:r>
            <a:r>
              <a:rPr lang="en-US" sz="2000" dirty="0" smtClean="0"/>
              <a:t>induces high </a:t>
            </a:r>
            <a:r>
              <a:rPr lang="en-US" sz="2000" b="1" u="sng" dirty="0" smtClean="0"/>
              <a:t>TNF-</a:t>
            </a:r>
            <a:r>
              <a:rPr lang="el-GR" sz="2000" b="1" u="sng" dirty="0" smtClean="0"/>
              <a:t>α</a:t>
            </a:r>
            <a:r>
              <a:rPr lang="en-US" sz="2000" b="1" u="sng" dirty="0" smtClean="0"/>
              <a:t> </a:t>
            </a:r>
            <a:r>
              <a:rPr lang="en-US" sz="2000" dirty="0"/>
              <a:t>state (</a:t>
            </a:r>
            <a:r>
              <a:rPr lang="en-US" sz="2000" dirty="0" err="1"/>
              <a:t>Tumour</a:t>
            </a:r>
            <a:r>
              <a:rPr lang="en-US" sz="2000" dirty="0"/>
              <a:t> necrosis factor</a:t>
            </a:r>
            <a:r>
              <a:rPr lang="en-US" sz="2000" dirty="0" smtClean="0"/>
              <a:t>)</a:t>
            </a:r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r>
              <a:rPr lang="en-US" sz="2000" dirty="0" smtClean="0"/>
              <a:t> TNF-</a:t>
            </a:r>
            <a:r>
              <a:rPr lang="el-GR" sz="2000" dirty="0" smtClean="0"/>
              <a:t>α</a:t>
            </a:r>
            <a:r>
              <a:rPr lang="en-US" sz="2000" dirty="0" smtClean="0"/>
              <a:t> </a:t>
            </a:r>
            <a:r>
              <a:rPr lang="en-US" sz="2000" dirty="0"/>
              <a:t>is associated with decreased 125(OH)2D3 levels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grpSp>
        <p:nvGrpSpPr>
          <p:cNvPr id="29701" name="Group 5"/>
          <p:cNvGrpSpPr>
            <a:grpSpLocks/>
          </p:cNvGrpSpPr>
          <p:nvPr/>
        </p:nvGrpSpPr>
        <p:grpSpPr bwMode="auto">
          <a:xfrm>
            <a:off x="1371600" y="2147887"/>
            <a:ext cx="4953000" cy="1281113"/>
            <a:chOff x="432" y="1008"/>
            <a:chExt cx="3120" cy="807"/>
          </a:xfrm>
        </p:grpSpPr>
        <p:pic>
          <p:nvPicPr>
            <p:cNvPr id="29702" name="Picture 6"/>
            <p:cNvPicPr>
              <a:picLocks noChangeAspect="1" noChangeArrowheads="1"/>
            </p:cNvPicPr>
            <p:nvPr/>
          </p:nvPicPr>
          <p:blipFill>
            <a:blip r:embed="rId2">
              <a:lum bright="-6000" contrast="18000"/>
            </a:blip>
            <a:srcRect/>
            <a:stretch>
              <a:fillRect/>
            </a:stretch>
          </p:blipFill>
          <p:spPr bwMode="auto">
            <a:xfrm>
              <a:off x="1056" y="1056"/>
              <a:ext cx="2496" cy="179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9703" name="Picture 7"/>
            <p:cNvPicPr>
              <a:picLocks noChangeAspect="1" noChangeArrowheads="1"/>
            </p:cNvPicPr>
            <p:nvPr/>
          </p:nvPicPr>
          <p:blipFill>
            <a:blip r:embed="rId3">
              <a:lum bright="-6000"/>
            </a:blip>
            <a:srcRect/>
            <a:stretch>
              <a:fillRect/>
            </a:stretch>
          </p:blipFill>
          <p:spPr bwMode="auto">
            <a:xfrm>
              <a:off x="1056" y="1344"/>
              <a:ext cx="2496" cy="17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9704" name="Text Box 8"/>
            <p:cNvSpPr txBox="1">
              <a:spLocks noChangeArrowheads="1"/>
            </p:cNvSpPr>
            <p:nvPr/>
          </p:nvSpPr>
          <p:spPr bwMode="auto">
            <a:xfrm>
              <a:off x="1344" y="1584"/>
              <a:ext cx="96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spcBef>
                  <a:spcPct val="50000"/>
                </a:spcBef>
              </a:pPr>
              <a:r>
                <a:rPr lang="en-US" b="1"/>
                <a:t>EV</a:t>
              </a:r>
            </a:p>
          </p:txBody>
        </p:sp>
        <p:sp>
          <p:nvSpPr>
            <p:cNvPr id="29705" name="Text Box 9"/>
            <p:cNvSpPr txBox="1">
              <a:spLocks noChangeArrowheads="1"/>
            </p:cNvSpPr>
            <p:nvPr/>
          </p:nvSpPr>
          <p:spPr bwMode="auto">
            <a:xfrm>
              <a:off x="2736" y="1584"/>
              <a:ext cx="35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b="1"/>
                <a:t>HIV</a:t>
              </a:r>
            </a:p>
          </p:txBody>
        </p:sp>
        <p:sp>
          <p:nvSpPr>
            <p:cNvPr id="29706" name="Text Box 10"/>
            <p:cNvSpPr txBox="1">
              <a:spLocks noChangeArrowheads="1"/>
            </p:cNvSpPr>
            <p:nvPr/>
          </p:nvSpPr>
          <p:spPr bwMode="auto">
            <a:xfrm>
              <a:off x="432" y="1008"/>
              <a:ext cx="525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b="1"/>
                <a:t>TNF </a:t>
              </a:r>
              <a:r>
                <a:rPr lang="el-GR" b="1"/>
                <a:t>α</a:t>
              </a:r>
              <a:endParaRPr lang="en-US" b="1"/>
            </a:p>
          </p:txBody>
        </p:sp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480" y="1296"/>
              <a:ext cx="47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b="1"/>
                <a:t>Actin</a:t>
              </a:r>
            </a:p>
          </p:txBody>
        </p:sp>
      </p:grpSp>
      <p:grpSp>
        <p:nvGrpSpPr>
          <p:cNvPr id="29708" name="Group 12"/>
          <p:cNvGrpSpPr>
            <a:grpSpLocks/>
          </p:cNvGrpSpPr>
          <p:nvPr/>
        </p:nvGrpSpPr>
        <p:grpSpPr bwMode="auto">
          <a:xfrm>
            <a:off x="1508125" y="4132262"/>
            <a:ext cx="5273675" cy="2192338"/>
            <a:chOff x="422" y="2711"/>
            <a:chExt cx="3322" cy="1453"/>
          </a:xfrm>
        </p:grpSpPr>
        <p:pic>
          <p:nvPicPr>
            <p:cNvPr id="29709" name="Picture 1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08" y="2736"/>
              <a:ext cx="2352" cy="144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9710" name="Picture 1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008" y="3075"/>
              <a:ext cx="2352" cy="130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9711" name="Text Box 15"/>
            <p:cNvSpPr txBox="1">
              <a:spLocks noChangeArrowheads="1"/>
            </p:cNvSpPr>
            <p:nvPr/>
          </p:nvSpPr>
          <p:spPr bwMode="auto">
            <a:xfrm>
              <a:off x="470" y="2711"/>
              <a:ext cx="420" cy="24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b="1"/>
                <a:t>VDR</a:t>
              </a:r>
            </a:p>
          </p:txBody>
        </p:sp>
        <p:sp>
          <p:nvSpPr>
            <p:cNvPr id="29712" name="Text Box 16"/>
            <p:cNvSpPr txBox="1">
              <a:spLocks noChangeArrowheads="1"/>
            </p:cNvSpPr>
            <p:nvPr/>
          </p:nvSpPr>
          <p:spPr bwMode="auto">
            <a:xfrm>
              <a:off x="422" y="3048"/>
              <a:ext cx="476" cy="24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b="1"/>
                <a:t>Actin</a:t>
              </a:r>
            </a:p>
          </p:txBody>
        </p:sp>
        <p:sp>
          <p:nvSpPr>
            <p:cNvPr id="29713" name="Text Box 17"/>
            <p:cNvSpPr txBox="1">
              <a:spLocks noChangeArrowheads="1"/>
            </p:cNvSpPr>
            <p:nvPr/>
          </p:nvSpPr>
          <p:spPr bwMode="auto">
            <a:xfrm>
              <a:off x="1104" y="3264"/>
              <a:ext cx="220" cy="24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b="1"/>
                <a:t>C</a:t>
              </a:r>
            </a:p>
          </p:txBody>
        </p:sp>
        <p:sp>
          <p:nvSpPr>
            <p:cNvPr id="29714" name="Text Box 18"/>
            <p:cNvSpPr txBox="1">
              <a:spLocks noChangeArrowheads="1"/>
            </p:cNvSpPr>
            <p:nvPr/>
          </p:nvSpPr>
          <p:spPr bwMode="auto">
            <a:xfrm>
              <a:off x="1536" y="3264"/>
              <a:ext cx="308" cy="24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b="1"/>
                <a:t>EV</a:t>
              </a:r>
            </a:p>
          </p:txBody>
        </p:sp>
        <p:sp>
          <p:nvSpPr>
            <p:cNvPr id="29715" name="Text Box 19"/>
            <p:cNvSpPr txBox="1">
              <a:spLocks noChangeArrowheads="1"/>
            </p:cNvSpPr>
            <p:nvPr/>
          </p:nvSpPr>
          <p:spPr bwMode="auto">
            <a:xfrm>
              <a:off x="1968" y="3264"/>
              <a:ext cx="356" cy="24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b="1"/>
                <a:t>HIV</a:t>
              </a:r>
            </a:p>
          </p:txBody>
        </p:sp>
        <p:sp>
          <p:nvSpPr>
            <p:cNvPr id="29716" name="Text Box 20"/>
            <p:cNvSpPr txBox="1">
              <a:spLocks noChangeArrowheads="1"/>
            </p:cNvSpPr>
            <p:nvPr/>
          </p:nvSpPr>
          <p:spPr bwMode="auto">
            <a:xfrm>
              <a:off x="2400" y="3264"/>
              <a:ext cx="576" cy="9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b="1"/>
                <a:t>HIV</a:t>
              </a:r>
            </a:p>
            <a:p>
              <a:pPr marL="342900" indent="-342900">
                <a:spcBef>
                  <a:spcPct val="20000"/>
                </a:spcBef>
              </a:pPr>
              <a:r>
                <a:rPr lang="en-US" b="1"/>
                <a:t>+Anti</a:t>
              </a:r>
            </a:p>
            <a:p>
              <a:pPr marL="342900" indent="-342900">
                <a:spcBef>
                  <a:spcPct val="20000"/>
                </a:spcBef>
              </a:pPr>
              <a:r>
                <a:rPr lang="en-US" b="1"/>
                <a:t>TNF</a:t>
              </a:r>
              <a:r>
                <a:rPr lang="el-GR" b="1">
                  <a:cs typeface="Arial" charset="0"/>
                </a:rPr>
                <a:t>α</a:t>
              </a:r>
            </a:p>
            <a:p>
              <a:pPr marL="342900" indent="-342900">
                <a:spcBef>
                  <a:spcPct val="20000"/>
                </a:spcBef>
              </a:pPr>
              <a:r>
                <a:rPr lang="en-US" b="1"/>
                <a:t>Ab</a:t>
              </a:r>
            </a:p>
          </p:txBody>
        </p:sp>
        <p:sp>
          <p:nvSpPr>
            <p:cNvPr id="29717" name="Text Box 21"/>
            <p:cNvSpPr txBox="1">
              <a:spLocks noChangeArrowheads="1"/>
            </p:cNvSpPr>
            <p:nvPr/>
          </p:nvSpPr>
          <p:spPr bwMode="auto">
            <a:xfrm>
              <a:off x="2928" y="3264"/>
              <a:ext cx="816" cy="9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b="1"/>
                <a:t>Anti </a:t>
              </a:r>
            </a:p>
            <a:p>
              <a:pPr marL="342900" indent="-342900">
                <a:spcBef>
                  <a:spcPct val="20000"/>
                </a:spcBef>
              </a:pPr>
              <a:r>
                <a:rPr lang="en-US" b="1"/>
                <a:t>TNF </a:t>
              </a:r>
              <a:r>
                <a:rPr lang="el-GR" b="1"/>
                <a:t>α</a:t>
              </a:r>
              <a:endParaRPr lang="en-US" b="1"/>
            </a:p>
            <a:p>
              <a:pPr marL="342900" indent="-342900">
                <a:spcBef>
                  <a:spcPct val="20000"/>
                </a:spcBef>
              </a:pPr>
              <a:r>
                <a:rPr lang="en-US" b="1"/>
                <a:t>Ab</a:t>
              </a:r>
            </a:p>
            <a:p>
              <a:pPr marL="342900" indent="-342900">
                <a:spcBef>
                  <a:spcPct val="20000"/>
                </a:spcBef>
                <a:buFontTx/>
                <a:buChar char="•"/>
              </a:pPr>
              <a:endParaRPr lang="en-US" b="1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85800" y="2133600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(a)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85800" y="4114800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(b)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2209800" y="681335"/>
            <a:ext cx="441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3. EPIGENETIC </a:t>
            </a:r>
            <a:r>
              <a:rPr lang="en-US" sz="2400" b="1" dirty="0">
                <a:solidFill>
                  <a:srgbClr val="0070C0"/>
                </a:solidFill>
              </a:rPr>
              <a:t>Modifications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304800" y="1676400"/>
            <a:ext cx="8001000" cy="915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lvl="1" indent="-349250">
              <a:buFontTx/>
              <a:buChar char="•"/>
            </a:pPr>
            <a:r>
              <a:rPr lang="en-US" dirty="0"/>
              <a:t>Two changes are </a:t>
            </a:r>
            <a:r>
              <a:rPr lang="en-US" b="1" u="sng" dirty="0"/>
              <a:t>DNA </a:t>
            </a:r>
            <a:r>
              <a:rPr lang="en-US" b="1" u="sng" dirty="0" err="1"/>
              <a:t>methylation</a:t>
            </a:r>
            <a:r>
              <a:rPr lang="en-US" b="1" u="sng" dirty="0"/>
              <a:t> </a:t>
            </a:r>
            <a:r>
              <a:rPr lang="en-US" dirty="0"/>
              <a:t>and </a:t>
            </a:r>
            <a:r>
              <a:rPr lang="en-US" b="1" u="sng" dirty="0" err="1"/>
              <a:t>Histone</a:t>
            </a:r>
            <a:r>
              <a:rPr lang="en-US" b="1" u="sng" dirty="0"/>
              <a:t> modification </a:t>
            </a:r>
            <a:r>
              <a:rPr lang="en-US" dirty="0"/>
              <a:t>both of which serve to regulate gene expression without altering the underlying DNA sequence.</a:t>
            </a:r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 rot="10800000" flipV="1">
            <a:off x="303208" y="3048000"/>
            <a:ext cx="800259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b="1" u="sng" dirty="0"/>
          </a:p>
          <a:p>
            <a:pPr marL="463550" lvl="1" indent="-349250">
              <a:buFontTx/>
              <a:buChar char="•"/>
            </a:pPr>
            <a:r>
              <a:rPr lang="en-US" b="1" u="sng" dirty="0"/>
              <a:t>DNA </a:t>
            </a:r>
            <a:r>
              <a:rPr lang="en-US" b="1" u="sng" dirty="0" err="1"/>
              <a:t>methylation</a:t>
            </a:r>
            <a:r>
              <a:rPr lang="en-US" b="1" u="sng" dirty="0"/>
              <a:t> </a:t>
            </a:r>
            <a:r>
              <a:rPr lang="en-US" dirty="0"/>
              <a:t>in vertebrates typically occurs at </a:t>
            </a:r>
            <a:r>
              <a:rPr lang="en-US" b="1" u="sng" dirty="0" err="1"/>
              <a:t>CpG</a:t>
            </a:r>
            <a:r>
              <a:rPr lang="en-US" b="1" u="sng" dirty="0"/>
              <a:t> sites </a:t>
            </a:r>
            <a:r>
              <a:rPr lang="en-US" dirty="0"/>
              <a:t>(cytosine-phosphate-guanine sites, that is, where a cytosine is directly followed by a guanine in the DNA sequence by  </a:t>
            </a:r>
            <a:r>
              <a:rPr lang="en-US" b="1" u="sng" dirty="0"/>
              <a:t>DNA </a:t>
            </a:r>
            <a:r>
              <a:rPr lang="en-US" b="1" u="sng" dirty="0" err="1"/>
              <a:t>methyltransferase</a:t>
            </a:r>
            <a:r>
              <a:rPr lang="en-US" b="1" u="sng" dirty="0"/>
              <a:t> </a:t>
            </a:r>
            <a:r>
              <a:rPr lang="en-US" dirty="0"/>
              <a:t>(DNMT) enzymes.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Group 4"/>
          <p:cNvGrpSpPr>
            <a:grpSpLocks/>
          </p:cNvGrpSpPr>
          <p:nvPr/>
        </p:nvGrpSpPr>
        <p:grpSpPr bwMode="auto">
          <a:xfrm>
            <a:off x="2362200" y="1371600"/>
            <a:ext cx="3429000" cy="1204913"/>
            <a:chOff x="1680" y="864"/>
            <a:chExt cx="1758" cy="759"/>
          </a:xfrm>
        </p:grpSpPr>
        <p:pic>
          <p:nvPicPr>
            <p:cNvPr id="819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04" y="960"/>
              <a:ext cx="1134" cy="144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8200" name="Picture 6"/>
            <p:cNvPicPr>
              <a:picLocks noChangeAspect="1" noChangeArrowheads="1"/>
            </p:cNvPicPr>
            <p:nvPr/>
          </p:nvPicPr>
          <p:blipFill>
            <a:blip r:embed="rId3">
              <a:lum bright="-6000" contrast="6000"/>
            </a:blip>
            <a:srcRect/>
            <a:stretch>
              <a:fillRect/>
            </a:stretch>
          </p:blipFill>
          <p:spPr bwMode="auto">
            <a:xfrm>
              <a:off x="2304" y="1200"/>
              <a:ext cx="1122" cy="162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201" name="Text Box 7"/>
            <p:cNvSpPr txBox="1">
              <a:spLocks noChangeArrowheads="1"/>
            </p:cNvSpPr>
            <p:nvPr/>
          </p:nvSpPr>
          <p:spPr bwMode="auto">
            <a:xfrm>
              <a:off x="1680" y="864"/>
              <a:ext cx="51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Dnmt3b</a:t>
              </a:r>
            </a:p>
          </p:txBody>
        </p:sp>
        <p:sp>
          <p:nvSpPr>
            <p:cNvPr id="8202" name="Text Box 8"/>
            <p:cNvSpPr txBox="1">
              <a:spLocks noChangeArrowheads="1"/>
            </p:cNvSpPr>
            <p:nvPr/>
          </p:nvSpPr>
          <p:spPr bwMode="auto">
            <a:xfrm>
              <a:off x="1728" y="1152"/>
              <a:ext cx="35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Actin</a:t>
              </a:r>
            </a:p>
          </p:txBody>
        </p:sp>
        <p:sp>
          <p:nvSpPr>
            <p:cNvPr id="8203" name="Text Box 9"/>
            <p:cNvSpPr txBox="1">
              <a:spLocks noChangeArrowheads="1"/>
            </p:cNvSpPr>
            <p:nvPr/>
          </p:nvSpPr>
          <p:spPr bwMode="auto">
            <a:xfrm>
              <a:off x="2400" y="1392"/>
              <a:ext cx="2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EV</a:t>
              </a:r>
            </a:p>
          </p:txBody>
        </p:sp>
        <p:sp>
          <p:nvSpPr>
            <p:cNvPr id="8204" name="Text Box 10"/>
            <p:cNvSpPr txBox="1">
              <a:spLocks noChangeArrowheads="1"/>
            </p:cNvSpPr>
            <p:nvPr/>
          </p:nvSpPr>
          <p:spPr bwMode="auto">
            <a:xfrm>
              <a:off x="2976" y="1392"/>
              <a:ext cx="28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HIV</a:t>
              </a:r>
            </a:p>
          </p:txBody>
        </p:sp>
      </p:grpSp>
      <p:pic>
        <p:nvPicPr>
          <p:cNvPr id="8196" name="Picture 13" descr="nc pd1"/>
          <p:cNvPicPr>
            <a:picLocks noChangeAspect="1" noChangeArrowheads="1"/>
          </p:cNvPicPr>
          <p:nvPr/>
        </p:nvPicPr>
        <p:blipFill>
          <a:blip r:embed="rId4"/>
          <a:srcRect r="2637" b="5882"/>
          <a:stretch>
            <a:fillRect/>
          </a:stretch>
        </p:blipFill>
        <p:spPr bwMode="auto">
          <a:xfrm>
            <a:off x="2743200" y="3352800"/>
            <a:ext cx="35814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1371600" y="381000"/>
            <a:ext cx="6705600" cy="457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400" b="1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Methylation</a:t>
            </a:r>
            <a:r>
              <a:rPr lang="en-US" sz="2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Studies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sz="3200" b="1" dirty="0" smtClean="0"/>
              <a:t>Summary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6994525" y="1608138"/>
            <a:ext cx="139382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i="1"/>
              <a:t>AGT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7654925" y="1930400"/>
            <a:ext cx="0" cy="376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7142163" y="2360613"/>
            <a:ext cx="1319212" cy="2682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i="1"/>
              <a:t>ANGI</a:t>
            </a: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7654925" y="2682875"/>
            <a:ext cx="0" cy="376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6994525" y="3165475"/>
            <a:ext cx="1539875" cy="3762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i="1"/>
              <a:t>ANGII</a:t>
            </a:r>
          </a:p>
        </p:txBody>
      </p:sp>
      <p:sp>
        <p:nvSpPr>
          <p:cNvPr id="31755" name="Oval 11"/>
          <p:cNvSpPr>
            <a:spLocks noChangeArrowheads="1"/>
          </p:cNvSpPr>
          <p:nvPr/>
        </p:nvSpPr>
        <p:spPr bwMode="auto">
          <a:xfrm rot="10715843" flipV="1">
            <a:off x="4134797" y="4113808"/>
            <a:ext cx="1725128" cy="6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 i="1" dirty="0"/>
              <a:t>Endogenous DNA</a:t>
            </a:r>
          </a:p>
          <a:p>
            <a:pPr algn="ctr"/>
            <a:r>
              <a:rPr lang="en-US" sz="1400" b="1" i="1" dirty="0"/>
              <a:t>Oxidative Damage</a:t>
            </a:r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 flipH="1">
            <a:off x="5895975" y="3433763"/>
            <a:ext cx="1025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>
            <a:off x="533400" y="914400"/>
            <a:ext cx="1447800" cy="762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 i="1"/>
              <a:t>HIV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6775450" y="2790825"/>
            <a:ext cx="65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ACE</a:t>
            </a:r>
          </a:p>
        </p:txBody>
      </p:sp>
      <p:sp>
        <p:nvSpPr>
          <p:cNvPr id="31759" name="AutoShape 15"/>
          <p:cNvSpPr>
            <a:spLocks noChangeArrowheads="1"/>
          </p:cNvSpPr>
          <p:nvPr/>
        </p:nvSpPr>
        <p:spPr bwMode="auto">
          <a:xfrm>
            <a:off x="3916363" y="1555750"/>
            <a:ext cx="2859087" cy="428625"/>
          </a:xfrm>
          <a:prstGeom prst="curvedDownArrow">
            <a:avLst>
              <a:gd name="adj1" fmla="val 93787"/>
              <a:gd name="adj2" fmla="val 227194"/>
              <a:gd name="adj3" fmla="val 37500"/>
            </a:avLst>
          </a:prstGeom>
          <a:solidFill>
            <a:srgbClr val="CA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>
            <a:off x="4953000" y="3886200"/>
            <a:ext cx="45719" cy="342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 rot="10755640" flipV="1">
            <a:off x="4210211" y="4963692"/>
            <a:ext cx="1660627" cy="52254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b="1" i="1" dirty="0"/>
              <a:t>Double strand </a:t>
            </a:r>
          </a:p>
          <a:p>
            <a:pPr algn="ctr"/>
            <a:r>
              <a:rPr lang="en-US" sz="1400" b="1" i="1" dirty="0"/>
              <a:t>DNA breaks</a:t>
            </a:r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4503738" y="1876425"/>
            <a:ext cx="11350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200" b="1" i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Neg</a:t>
            </a:r>
            <a:r>
              <a:rPr lang="en-US" sz="12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Regulator of transcription</a:t>
            </a:r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4943475" y="4792663"/>
            <a:ext cx="0" cy="160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65" name="Line 21"/>
          <p:cNvSpPr>
            <a:spLocks noChangeShapeType="1"/>
          </p:cNvSpPr>
          <p:nvPr/>
        </p:nvSpPr>
        <p:spPr bwMode="auto">
          <a:xfrm>
            <a:off x="1828800" y="1600200"/>
            <a:ext cx="1371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66" name="AutoShape 22"/>
          <p:cNvSpPr>
            <a:spLocks noChangeArrowheads="1"/>
          </p:cNvSpPr>
          <p:nvPr/>
        </p:nvSpPr>
        <p:spPr bwMode="auto">
          <a:xfrm>
            <a:off x="3581400" y="2895600"/>
            <a:ext cx="2819400" cy="1143000"/>
          </a:xfrm>
          <a:prstGeom prst="irregularSeal2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i="1" dirty="0" smtClean="0"/>
              <a:t>  ROS </a:t>
            </a:r>
            <a:r>
              <a:rPr lang="en-US" b="1" i="1" dirty="0"/>
              <a:t>Generation</a:t>
            </a:r>
          </a:p>
        </p:txBody>
      </p:sp>
      <p:sp>
        <p:nvSpPr>
          <p:cNvPr id="31767" name="Line 23"/>
          <p:cNvSpPr>
            <a:spLocks noChangeShapeType="1"/>
          </p:cNvSpPr>
          <p:nvPr/>
        </p:nvSpPr>
        <p:spPr bwMode="auto">
          <a:xfrm>
            <a:off x="4943475" y="5478463"/>
            <a:ext cx="0" cy="160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68" name="AutoShape 24"/>
          <p:cNvSpPr>
            <a:spLocks noChangeArrowheads="1"/>
          </p:cNvSpPr>
          <p:nvPr/>
        </p:nvSpPr>
        <p:spPr bwMode="auto">
          <a:xfrm>
            <a:off x="4114800" y="5715000"/>
            <a:ext cx="1828800" cy="533400"/>
          </a:xfrm>
          <a:prstGeom prst="star32">
            <a:avLst>
              <a:gd name="adj" fmla="val 37500"/>
            </a:avLst>
          </a:prstGeom>
          <a:solidFill>
            <a:srgbClr val="CA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="1" i="1" dirty="0" smtClean="0"/>
          </a:p>
          <a:p>
            <a:pPr algn="ctr"/>
            <a:r>
              <a:rPr lang="en-US" b="1" i="1" dirty="0" smtClean="0"/>
              <a:t>Apoptosis</a:t>
            </a:r>
            <a:endParaRPr lang="en-US" b="1" i="1" dirty="0"/>
          </a:p>
          <a:p>
            <a:pPr algn="ctr"/>
            <a:endParaRPr lang="en-US" i="1" dirty="0"/>
          </a:p>
        </p:txBody>
      </p:sp>
      <p:grpSp>
        <p:nvGrpSpPr>
          <p:cNvPr id="31774" name="Group 30"/>
          <p:cNvGrpSpPr>
            <a:grpSpLocks/>
          </p:cNvGrpSpPr>
          <p:nvPr/>
        </p:nvGrpSpPr>
        <p:grpSpPr bwMode="auto">
          <a:xfrm>
            <a:off x="3109913" y="2038350"/>
            <a:ext cx="3900487" cy="400050"/>
            <a:chOff x="1959" y="1284"/>
            <a:chExt cx="2457" cy="252"/>
          </a:xfrm>
        </p:grpSpPr>
        <p:sp>
          <p:nvSpPr>
            <p:cNvPr id="31754" name="Oval 10"/>
            <p:cNvSpPr>
              <a:spLocks noChangeArrowheads="1"/>
            </p:cNvSpPr>
            <p:nvPr/>
          </p:nvSpPr>
          <p:spPr bwMode="auto">
            <a:xfrm>
              <a:off x="1959" y="1284"/>
              <a:ext cx="878" cy="23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000" b="1" i="1"/>
                <a:t>VDR</a:t>
              </a:r>
            </a:p>
          </p:txBody>
        </p:sp>
        <p:sp>
          <p:nvSpPr>
            <p:cNvPr id="31763" name="Oval 19"/>
            <p:cNvSpPr>
              <a:spLocks noChangeArrowheads="1"/>
            </p:cNvSpPr>
            <p:nvPr/>
          </p:nvSpPr>
          <p:spPr bwMode="auto">
            <a:xfrm>
              <a:off x="3531" y="1296"/>
              <a:ext cx="885" cy="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b="1" i="1" dirty="0" err="1"/>
                <a:t>Renin</a:t>
              </a:r>
              <a:endParaRPr lang="en-US" b="1" i="1" dirty="0"/>
            </a:p>
          </p:txBody>
        </p:sp>
        <p:sp>
          <p:nvSpPr>
            <p:cNvPr id="31772" name="Line 28"/>
            <p:cNvSpPr>
              <a:spLocks noChangeShapeType="1"/>
            </p:cNvSpPr>
            <p:nvPr/>
          </p:nvSpPr>
          <p:spPr bwMode="auto">
            <a:xfrm>
              <a:off x="2208" y="134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773" name="Line 29"/>
            <p:cNvSpPr>
              <a:spLocks noChangeShapeType="1"/>
            </p:cNvSpPr>
            <p:nvPr/>
          </p:nvSpPr>
          <p:spPr bwMode="auto">
            <a:xfrm flipV="1">
              <a:off x="3648" y="134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75" name="Line 31"/>
          <p:cNvSpPr>
            <a:spLocks noChangeShapeType="1"/>
          </p:cNvSpPr>
          <p:nvPr/>
        </p:nvSpPr>
        <p:spPr bwMode="auto">
          <a:xfrm flipV="1">
            <a:off x="3810000" y="2514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76" name="Rectangle 32"/>
          <p:cNvSpPr>
            <a:spLocks noChangeArrowheads="1"/>
          </p:cNvSpPr>
          <p:nvPr/>
        </p:nvSpPr>
        <p:spPr bwMode="auto">
          <a:xfrm>
            <a:off x="533400" y="1905000"/>
            <a:ext cx="19050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1" dirty="0"/>
              <a:t>TNF</a:t>
            </a:r>
            <a:r>
              <a:rPr lang="el-GR" b="1" dirty="0"/>
              <a:t>α</a:t>
            </a:r>
            <a:endParaRPr lang="en-US" b="1" dirty="0"/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b="1" dirty="0"/>
              <a:t>Epigenetic </a:t>
            </a:r>
          </a:p>
          <a:p>
            <a:pPr marL="342900" indent="-342900">
              <a:spcBef>
                <a:spcPct val="20000"/>
              </a:spcBef>
            </a:pPr>
            <a:r>
              <a:rPr lang="en-US" b="1" dirty="0" smtClean="0"/>
              <a:t>    modifications</a:t>
            </a:r>
            <a:endParaRPr lang="en-US" b="1" dirty="0"/>
          </a:p>
        </p:txBody>
      </p:sp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2346325" y="1331913"/>
            <a:ext cx="32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752600" y="2438400"/>
            <a:ext cx="5715000" cy="990600"/>
          </a:xfrm>
          <a:solidFill>
            <a:srgbClr val="92D050"/>
          </a:solidFill>
        </p:spPr>
        <p:txBody>
          <a:bodyPr/>
          <a:lstStyle/>
          <a:p>
            <a:r>
              <a:rPr lang="en-US" b="1" dirty="0" smtClean="0"/>
              <a:t>THANK YOU!!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1069</TotalTime>
  <Words>1167</Words>
  <Application>Microsoft Office PowerPoint</Application>
  <PresentationFormat>On-screen Show (4:3)</PresentationFormat>
  <Paragraphs>251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ＭＳ Ｐゴシック</vt:lpstr>
      <vt:lpstr>Default Design</vt:lpstr>
      <vt:lpstr>Chart</vt:lpstr>
      <vt:lpstr>Role of Vitamin D receptor (VDR) in HIV induced tubular injury</vt:lpstr>
      <vt:lpstr>              INTRODUCTION</vt:lpstr>
      <vt:lpstr>Biological actions of 1α 25 (OH)2 D3 through VDR </vt:lpstr>
      <vt:lpstr>Vitamin D synthesis</vt:lpstr>
      <vt:lpstr>Vitamin D receptor (VDR)</vt:lpstr>
      <vt:lpstr>Slide 6</vt:lpstr>
      <vt:lpstr>Slide 7</vt:lpstr>
      <vt:lpstr>      HIV infection and VITAMIN D deficiency</vt:lpstr>
      <vt:lpstr>Slide 9</vt:lpstr>
      <vt:lpstr>HIVAN</vt:lpstr>
      <vt:lpstr>VDR expression in murine model of HIVAN(Tg26)</vt:lpstr>
      <vt:lpstr>                                  VDR localization in Kidney</vt:lpstr>
      <vt:lpstr>Slide 13</vt:lpstr>
      <vt:lpstr>Morphological effect of HIV-1 expression on tubular cells</vt:lpstr>
      <vt:lpstr>HIV down regulates VDR in tubular cells</vt:lpstr>
      <vt:lpstr>Slide 16</vt:lpstr>
      <vt:lpstr>Slide 17</vt:lpstr>
      <vt:lpstr>HIV activates tubular cell Renin Angiotensin system</vt:lpstr>
      <vt:lpstr>VDR as a negative regulator of RENIN</vt:lpstr>
      <vt:lpstr>ROS generation in Mitochondria </vt:lpstr>
      <vt:lpstr>Slide 21</vt:lpstr>
      <vt:lpstr>Slide 22</vt:lpstr>
      <vt:lpstr> 1. DNA Damage response </vt:lpstr>
      <vt:lpstr>Cell Cycle arrest genes</vt:lpstr>
      <vt:lpstr>Slide 25</vt:lpstr>
      <vt:lpstr>Slide 26</vt:lpstr>
      <vt:lpstr>Slide 27</vt:lpstr>
      <vt:lpstr>Summary</vt:lpstr>
      <vt:lpstr>THANK YOU!!</vt:lpstr>
    </vt:vector>
  </TitlesOfParts>
  <Company>NSLIJHS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NSLIJHS</dc:creator>
  <cp:lastModifiedBy>M.Husain</cp:lastModifiedBy>
  <cp:revision>149</cp:revision>
  <dcterms:created xsi:type="dcterms:W3CDTF">2012-04-28T18:26:42Z</dcterms:created>
  <dcterms:modified xsi:type="dcterms:W3CDTF">2015-10-06T14:41:24Z</dcterms:modified>
</cp:coreProperties>
</file>