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91" r:id="rId2"/>
    <p:sldId id="256" r:id="rId3"/>
    <p:sldId id="257" r:id="rId4"/>
    <p:sldId id="282" r:id="rId5"/>
    <p:sldId id="283" r:id="rId6"/>
    <p:sldId id="258" r:id="rId7"/>
    <p:sldId id="259" r:id="rId8"/>
    <p:sldId id="260" r:id="rId9"/>
    <p:sldId id="262" r:id="rId10"/>
    <p:sldId id="281" r:id="rId11"/>
    <p:sldId id="264" r:id="rId12"/>
    <p:sldId id="289" r:id="rId13"/>
    <p:sldId id="284" r:id="rId14"/>
    <p:sldId id="265" r:id="rId15"/>
    <p:sldId id="285" r:id="rId16"/>
    <p:sldId id="263" r:id="rId17"/>
    <p:sldId id="261" r:id="rId18"/>
    <p:sldId id="279" r:id="rId19"/>
    <p:sldId id="266" r:id="rId20"/>
    <p:sldId id="267" r:id="rId21"/>
    <p:sldId id="286" r:id="rId22"/>
    <p:sldId id="268" r:id="rId23"/>
    <p:sldId id="269" r:id="rId24"/>
    <p:sldId id="287" r:id="rId25"/>
    <p:sldId id="270" r:id="rId26"/>
    <p:sldId id="288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90" r:id="rId36"/>
    <p:sldId id="280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00"/>
    <a:srgbClr val="FF3300"/>
    <a:srgbClr val="008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062" autoAdjust="0"/>
    <p:restoredTop sz="94660"/>
  </p:normalViewPr>
  <p:slideViewPr>
    <p:cSldViewPr>
      <p:cViewPr>
        <p:scale>
          <a:sx n="69" d="100"/>
          <a:sy n="69" d="100"/>
        </p:scale>
        <p:origin x="-11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5BBB-6B89-4D3F-ADAA-804286DDBF1F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23C66-9E31-49CF-B2C0-0CB097477C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7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23C66-9E31-49CF-B2C0-0CB097477C4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(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23C66-9E31-49CF-B2C0-0CB097477C4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23C66-9E31-49CF-B2C0-0CB097477C4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84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96BB7-246B-4D95-8E40-DFAB7350DBCC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6F179-B75A-4D41-A80A-2A508DC6E4CA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3A8E6-1CC1-4101-A7B2-C8407313FE41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569A-A3EF-443F-989B-2D7D0EEE60FA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FE2F-9F88-4138-9529-EEC0EBC45C15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F29A-C833-47A7-AF0B-2761FB06067E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A6F86-9D1C-40EB-BDD3-60B4FEABF130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4A5F-9BBF-4E10-9622-BD52CCC4EBB6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FB721-93E8-4CA7-83C1-DABE3A1C7A53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C3FD-E145-4CB1-B41D-0F3C53D3FDCB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207FC-D89C-4EA5-A43B-23EE8247A4F4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4718C-D97E-4E9F-BA8E-D7B406B8319C}" type="datetime1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hyperlink" Target="http://www.google.com.sa/url?sa=i&amp;rct=j&amp;q=&amp;esrc=s&amp;frm=1&amp;source=images&amp;cd=&amp;cad=rja&amp;uact=8&amp;ved=0CAcQjRw&amp;url=http://imgbuddy.com/interdigital-tinea-pedis.asp&amp;ei=1TpbVZuRKOLFygO0x4G4Bw&amp;psig=AFQjCNGt50O6kp9R3KmloZSuu6j9fdYfrg&amp;ust=1432128572944075" TargetMode="External"/><Relationship Id="rId2" Type="http://schemas.openxmlformats.org/officeDocument/2006/relationships/hyperlink" Target="http://www.google.com.sa/url?sa=i&amp;rct=j&amp;q=&amp;esrc=s&amp;frm=1&amp;source=images&amp;cd=&amp;cad=rja&amp;uact=8&amp;ved=0CAcQjRw&amp;url=http://www.skinsight.com/infant/tineaCapitisRingwormofScalp.htm&amp;ei=YjlbVcOAJYj9ywPvoYD4Bg&amp;psig=AFQjCNGd8-brII7TPraLwC9IedJVmEyePw&amp;ust=1432128217569686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hyperlink" Target="http://www.google.com.sa/url?sa=i&amp;rct=j&amp;q=&amp;esrc=s&amp;frm=1&amp;source=images&amp;cd=&amp;cad=rja&amp;uact=8&amp;ved=0CAcQjRw&amp;url=http://www.skinsight.com/adult/tineaCruris.htm&amp;ei=IDpbVe3KKcSeywP1pYGQCg&amp;psig=AFQjCNEdAf3cIogkhC8uBPEoSrEayvEhxQ&amp;ust=1432128411019966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://www.google.com.sa/url?sa=i&amp;rct=j&amp;q=&amp;esrc=s&amp;frm=1&amp;source=images&amp;cd=&amp;cad=rja&amp;uact=8&amp;ved=0CAcQjRw&amp;url=http://mulicia.pixnet.net/blog/post/26749579-%E7%94%B2%E7%99%AC-onychomycosis%EF%BC%8Ctinea-unguium&amp;ei=DztbVZrDM8ajyAPkioH4Bw&amp;psig=AFQjCNEbdxEA9qUc0ouXDpqQQ0Eu3LlLsw&amp;ust=143212864462520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.sa/url?sa=i&amp;rct=j&amp;q=&amp;esrc=s&amp;frm=1&amp;source=images&amp;cd=&amp;cad=rja&amp;uact=8&amp;ved=0CAcQjRw&amp;url=http://www.healthylifetricks.com/vitiligo-teas-and-balms-for-the-spots-on-your-skin/&amp;ei=WThbVbCAPYGqywPajICQBw&amp;psig=AFQjCNFo6T8G4ibrzua-mxUgmGoCbGUc7A&amp;ust=143212795575604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://www.google.com.sa/url?sa=i&amp;rct=j&amp;q=&amp;esrc=s&amp;frm=1&amp;source=images&amp;cd=&amp;cad=rja&amp;uact=8&amp;ved=0CAcQjRw&amp;url=http://byebyedoctor.com/vitiligo/&amp;ei=izhbVZyuMYGqywPajICQBw&amp;psig=AFQjCNFo6T8G4ibrzua-mxUgmGoCbGUc7A&amp;ust=1432127955756043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hyuthendar-p\Desktop\Images\BOOK\tea-leaves-top-hd-new-wallpapers-for-desktop-wide-f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6858000"/>
          </a:xfrm>
          <a:prstGeom prst="rect">
            <a:avLst/>
          </a:prstGeom>
          <a:noFill/>
          <a:effectLst>
            <a:glow rad="596900">
              <a:schemeClr val="tx1">
                <a:alpha val="0"/>
              </a:schemeClr>
            </a:glow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9050" y="5879851"/>
            <a:ext cx="9182100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Presented By </a:t>
            </a:r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Name: </a:t>
            </a:r>
            <a:r>
              <a:rPr lang="en-US" sz="2000" b="1" dirty="0">
                <a:solidFill>
                  <a:srgbClr val="FFFF00"/>
                </a:solidFill>
              </a:rPr>
              <a:t>Mohammad </a:t>
            </a:r>
            <a:r>
              <a:rPr lang="en-US" sz="2000" b="1" dirty="0" err="1">
                <a:solidFill>
                  <a:srgbClr val="FFFF00"/>
                </a:solidFill>
              </a:rPr>
              <a:t>Akram</a:t>
            </a:r>
            <a:r>
              <a:rPr lang="en-US" sz="2000" b="1" dirty="0">
                <a:solidFill>
                  <a:srgbClr val="FFFF00"/>
                </a:solidFill>
              </a:rPr>
              <a:t> Randhawa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Country: KSA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3</a:t>
            </a:r>
            <a:r>
              <a:rPr lang="en-US" sz="2800" b="1" baseline="30000" dirty="0"/>
              <a:t>rd</a:t>
            </a:r>
            <a:r>
              <a:rPr lang="en-US" sz="2800" b="1" dirty="0"/>
              <a:t> International Conference and Exhibition on 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Traditional </a:t>
            </a:r>
            <a:r>
              <a:rPr lang="en-US" sz="2800" b="1" dirty="0"/>
              <a:t>&amp; Alternative </a:t>
            </a:r>
            <a:r>
              <a:rPr lang="en-US" sz="2800" b="1" dirty="0" smtClean="0"/>
              <a:t>Medicine</a:t>
            </a:r>
          </a:p>
          <a:p>
            <a:pPr algn="ctr"/>
            <a:r>
              <a:rPr lang="nl-NL" sz="2000" b="1" dirty="0"/>
              <a:t>August 03-05, 2015 Birmingham, UK</a:t>
            </a:r>
            <a:r>
              <a:rPr lang="en-US" sz="2400" b="1" dirty="0"/>
              <a:t> </a:t>
            </a:r>
          </a:p>
        </p:txBody>
      </p:sp>
      <p:pic>
        <p:nvPicPr>
          <p:cNvPr id="3" name="Picture 6" descr="C:\Users\achyuthendar-p\Downloads\12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1752600" cy="175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38070" y="1610380"/>
            <a:ext cx="2610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In A</a:t>
            </a:r>
            <a:r>
              <a:rPr lang="en-US" sz="2400" b="1" dirty="0" smtClean="0">
                <a:solidFill>
                  <a:srgbClr val="FFFF00"/>
                </a:solidFill>
              </a:rPr>
              <a:t>ssociation </a:t>
            </a:r>
            <a:r>
              <a:rPr lang="en-US" sz="2400" b="1" dirty="0">
                <a:solidFill>
                  <a:srgbClr val="FFFF00"/>
                </a:solidFill>
              </a:rPr>
              <a:t>with</a:t>
            </a:r>
          </a:p>
        </p:txBody>
      </p:sp>
      <p:pic>
        <p:nvPicPr>
          <p:cNvPr id="8" name="Picture 2" descr="C:\Users\achyuthendar-p\Desktop\DSC_13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973443"/>
            <a:ext cx="3733800" cy="189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371600"/>
            <a:ext cx="8305800" cy="1524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A review of the dermatological effects and applications of </a:t>
            </a:r>
            <a:r>
              <a:rPr lang="en-US" sz="3600" b="1" i="1" dirty="0" err="1" smtClean="0">
                <a:solidFill>
                  <a:srgbClr val="C00000"/>
                </a:solidFill>
              </a:rPr>
              <a:t>Nigella</a:t>
            </a:r>
            <a:r>
              <a:rPr lang="en-US" sz="3600" b="1" i="1" dirty="0" smtClean="0">
                <a:solidFill>
                  <a:srgbClr val="C00000"/>
                </a:solidFill>
              </a:rPr>
              <a:t> sativa</a:t>
            </a:r>
            <a:r>
              <a:rPr lang="en-US" sz="3600" b="1" dirty="0" smtClean="0">
                <a:solidFill>
                  <a:srgbClr val="C00000"/>
                </a:solidFill>
              </a:rPr>
              <a:t> (Black seed)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191000"/>
            <a:ext cx="838200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Department of Pharmacology</a:t>
            </a:r>
          </a:p>
          <a:p>
            <a:r>
              <a:rPr lang="en-US" b="1" dirty="0" smtClean="0">
                <a:solidFill>
                  <a:srgbClr val="CC0000"/>
                </a:solidFill>
              </a:rPr>
              <a:t>College of Medicine, Northern Border University </a:t>
            </a:r>
            <a:r>
              <a:rPr lang="en-US" b="1" dirty="0" err="1" smtClean="0">
                <a:solidFill>
                  <a:schemeClr val="tx1"/>
                </a:solidFill>
              </a:rPr>
              <a:t>Arar</a:t>
            </a:r>
            <a:r>
              <a:rPr lang="en-US" b="1" dirty="0" smtClean="0">
                <a:solidFill>
                  <a:schemeClr val="tx1"/>
                </a:solidFill>
              </a:rPr>
              <a:t>, Saudi Arabia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6096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ar-SA" sz="3600" dirty="0" smtClean="0">
                <a:solidFill>
                  <a:srgbClr val="008000"/>
                </a:solidFill>
              </a:rPr>
              <a:t>بسم الله الرحمن الرحيم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85800" y="3124200"/>
            <a:ext cx="7772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Prof. Mohammad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Akram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Randhawa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Introduction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4876800" cy="5257800"/>
          </a:xfrm>
        </p:spPr>
        <p:txBody>
          <a:bodyPr>
            <a:normAutofit lnSpcReduction="10000"/>
          </a:bodyPr>
          <a:lstStyle/>
          <a:p>
            <a:r>
              <a:rPr lang="en-US" b="1" i="1" dirty="0" err="1" smtClean="0">
                <a:solidFill>
                  <a:srgbClr val="CC0000"/>
                </a:solidFill>
              </a:rPr>
              <a:t>Nigella</a:t>
            </a:r>
            <a:r>
              <a:rPr lang="en-US" b="1" i="1" dirty="0" smtClean="0">
                <a:solidFill>
                  <a:srgbClr val="CC0000"/>
                </a:solidFill>
              </a:rPr>
              <a:t> sativa</a:t>
            </a:r>
            <a:r>
              <a:rPr lang="en-US" b="1" dirty="0" smtClean="0">
                <a:solidFill>
                  <a:srgbClr val="CC0000"/>
                </a:solidFill>
              </a:rPr>
              <a:t> (</a:t>
            </a:r>
            <a:r>
              <a:rPr lang="en-US" b="1" i="1" dirty="0" smtClean="0">
                <a:solidFill>
                  <a:srgbClr val="CC0000"/>
                </a:solidFill>
              </a:rPr>
              <a:t>N. sativa</a:t>
            </a:r>
            <a:r>
              <a:rPr lang="en-US" b="1" dirty="0" smtClean="0">
                <a:solidFill>
                  <a:srgbClr val="CC0000"/>
                </a:solidFill>
              </a:rPr>
              <a:t>) </a:t>
            </a:r>
            <a:r>
              <a:rPr lang="en-US" dirty="0" smtClean="0"/>
              <a:t>belongs to the family of </a:t>
            </a:r>
            <a:r>
              <a:rPr lang="en-US" b="1" i="1" dirty="0" err="1" smtClean="0">
                <a:solidFill>
                  <a:srgbClr val="CC0000"/>
                </a:solidFill>
              </a:rPr>
              <a:t>Ranunculaceae</a:t>
            </a:r>
            <a:endParaRPr lang="en-US" b="1" dirty="0" smtClean="0">
              <a:solidFill>
                <a:srgbClr val="CC0000"/>
              </a:solidFill>
            </a:endParaRPr>
          </a:p>
          <a:p>
            <a:r>
              <a:rPr lang="en-US" dirty="0" smtClean="0"/>
              <a:t>A small shrub, commonly grows in Eastern Europe, Middle East &amp; Western Asia. </a:t>
            </a:r>
          </a:p>
          <a:p>
            <a:r>
              <a:rPr lang="en-US" dirty="0" smtClean="0"/>
              <a:t>Its tiny seeds are known as “</a:t>
            </a:r>
            <a:r>
              <a:rPr lang="en-US" b="1" dirty="0" err="1" smtClean="0">
                <a:solidFill>
                  <a:srgbClr val="CC0000"/>
                </a:solidFill>
              </a:rPr>
              <a:t>Habba</a:t>
            </a:r>
            <a:r>
              <a:rPr lang="en-US" b="1" dirty="0" smtClean="0">
                <a:solidFill>
                  <a:srgbClr val="CC0000"/>
                </a:solidFill>
              </a:rPr>
              <a:t> Al-</a:t>
            </a:r>
            <a:r>
              <a:rPr lang="en-US" b="1" dirty="0" err="1" smtClean="0">
                <a:solidFill>
                  <a:srgbClr val="CC0000"/>
                </a:solidFill>
              </a:rPr>
              <a:t>Sauda</a:t>
            </a:r>
            <a:r>
              <a:rPr lang="en-US" dirty="0" smtClean="0"/>
              <a:t>” in Arabic and “</a:t>
            </a:r>
            <a:r>
              <a:rPr lang="en-US" b="1" dirty="0" smtClean="0">
                <a:solidFill>
                  <a:srgbClr val="CC0000"/>
                </a:solidFill>
              </a:rPr>
              <a:t>Black Seed</a:t>
            </a:r>
            <a:r>
              <a:rPr lang="en-US" dirty="0" smtClean="0"/>
              <a:t>” in English.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https://upload.wikimedia.org/wikipedia/commons/f/fb/Nigella_sativa_from_Koeh-2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14424"/>
            <a:ext cx="2895600" cy="543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Introduction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114800" cy="5181600"/>
          </a:xfrm>
        </p:spPr>
        <p:txBody>
          <a:bodyPr>
            <a:normAutofit/>
          </a:bodyPr>
          <a:lstStyle/>
          <a:p>
            <a:r>
              <a:rPr lang="en-US" sz="3000" dirty="0"/>
              <a:t>Its </a:t>
            </a:r>
            <a:r>
              <a:rPr lang="en-US" sz="3000" b="1" dirty="0">
                <a:solidFill>
                  <a:srgbClr val="C00000"/>
                </a:solidFill>
              </a:rPr>
              <a:t>seed </a:t>
            </a:r>
            <a:r>
              <a:rPr lang="en-US" sz="3000" b="1" dirty="0" smtClean="0">
                <a:solidFill>
                  <a:srgbClr val="C00000"/>
                </a:solidFill>
              </a:rPr>
              <a:t>&amp; </a:t>
            </a:r>
            <a:r>
              <a:rPr lang="en-US" sz="3000" b="1" dirty="0">
                <a:solidFill>
                  <a:srgbClr val="C00000"/>
                </a:solidFill>
              </a:rPr>
              <a:t>oil </a:t>
            </a:r>
            <a:r>
              <a:rPr lang="en-US" sz="3000" dirty="0"/>
              <a:t>were frequently used in ancient  remedies (</a:t>
            </a:r>
            <a:r>
              <a:rPr lang="en-US" sz="3000" b="1" dirty="0" err="1">
                <a:solidFill>
                  <a:srgbClr val="C00000"/>
                </a:solidFill>
              </a:rPr>
              <a:t>Unani</a:t>
            </a:r>
            <a:r>
              <a:rPr lang="en-US" sz="3000" b="1" dirty="0">
                <a:solidFill>
                  <a:srgbClr val="C00000"/>
                </a:solidFill>
              </a:rPr>
              <a:t>, Ayurveda, Chinese </a:t>
            </a:r>
            <a:r>
              <a:rPr lang="en-US" sz="3000" b="1" dirty="0" smtClean="0">
                <a:solidFill>
                  <a:srgbClr val="C00000"/>
                </a:solidFill>
              </a:rPr>
              <a:t>and </a:t>
            </a:r>
            <a:r>
              <a:rPr lang="en-US" sz="3000" b="1" dirty="0">
                <a:solidFill>
                  <a:srgbClr val="C00000"/>
                </a:solidFill>
              </a:rPr>
              <a:t>Arabic</a:t>
            </a:r>
            <a:r>
              <a:rPr lang="en-US" sz="3000" dirty="0"/>
              <a:t>). </a:t>
            </a:r>
          </a:p>
          <a:p>
            <a:r>
              <a:rPr lang="en-US" sz="3000" dirty="0" smtClean="0"/>
              <a:t>Many </a:t>
            </a:r>
            <a:r>
              <a:rPr lang="en-US" sz="3000" dirty="0"/>
              <a:t>uses of </a:t>
            </a:r>
            <a:r>
              <a:rPr lang="en-US" sz="3000" i="1" dirty="0" smtClean="0"/>
              <a:t>N</a:t>
            </a:r>
            <a:r>
              <a:rPr lang="en-US" sz="3000" i="1" dirty="0"/>
              <a:t>. sativa</a:t>
            </a:r>
            <a:r>
              <a:rPr lang="en-US" sz="3000" dirty="0"/>
              <a:t> seed </a:t>
            </a:r>
            <a:r>
              <a:rPr lang="en-US" sz="3000" dirty="0" smtClean="0"/>
              <a:t>are </a:t>
            </a:r>
            <a:r>
              <a:rPr lang="en-US" sz="3000" dirty="0"/>
              <a:t>mentioned </a:t>
            </a:r>
            <a:r>
              <a:rPr lang="en-US" sz="3000" dirty="0" smtClean="0"/>
              <a:t>by </a:t>
            </a:r>
            <a:r>
              <a:rPr lang="en-US" sz="3000" dirty="0" err="1" smtClean="0">
                <a:solidFill>
                  <a:srgbClr val="0000FF"/>
                </a:solidFill>
              </a:rPr>
              <a:t>Ibne-Sina</a:t>
            </a:r>
            <a:r>
              <a:rPr lang="en-US" sz="3000" dirty="0" smtClean="0">
                <a:solidFill>
                  <a:srgbClr val="0000FF"/>
                </a:solidFill>
              </a:rPr>
              <a:t> </a:t>
            </a:r>
            <a:r>
              <a:rPr lang="en-US" sz="3000" dirty="0">
                <a:solidFill>
                  <a:srgbClr val="0000FF"/>
                </a:solidFill>
              </a:rPr>
              <a:t>(</a:t>
            </a:r>
            <a:r>
              <a:rPr lang="en-US" sz="3000" dirty="0" smtClean="0">
                <a:solidFill>
                  <a:srgbClr val="0000FF"/>
                </a:solidFill>
              </a:rPr>
              <a:t>980-1037)</a:t>
            </a:r>
            <a:r>
              <a:rPr lang="en-US" sz="3000" dirty="0"/>
              <a:t> </a:t>
            </a:r>
            <a:r>
              <a:rPr lang="en-US" sz="3000" dirty="0" smtClean="0"/>
              <a:t>in  his  famous book  </a:t>
            </a:r>
            <a:r>
              <a:rPr lang="en-US" sz="3000" dirty="0" smtClean="0">
                <a:solidFill>
                  <a:srgbClr val="0000FF"/>
                </a:solidFill>
              </a:rPr>
              <a:t>Al-</a:t>
            </a:r>
            <a:r>
              <a:rPr lang="en-US" sz="3000" dirty="0" err="1" smtClean="0">
                <a:solidFill>
                  <a:srgbClr val="0000FF"/>
                </a:solidFill>
              </a:rPr>
              <a:t>Qanoon</a:t>
            </a:r>
            <a:r>
              <a:rPr lang="en-US" sz="3000" dirty="0" smtClean="0">
                <a:solidFill>
                  <a:srgbClr val="0000FF"/>
                </a:solidFill>
              </a:rPr>
              <a:t> </a:t>
            </a:r>
            <a:r>
              <a:rPr lang="en-US" sz="3000" dirty="0">
                <a:solidFill>
                  <a:srgbClr val="0000FF"/>
                </a:solidFill>
              </a:rPr>
              <a:t>fi </a:t>
            </a:r>
            <a:r>
              <a:rPr lang="en-US" sz="3000" dirty="0" smtClean="0">
                <a:solidFill>
                  <a:srgbClr val="0000FF"/>
                </a:solidFill>
              </a:rPr>
              <a:t>el-</a:t>
            </a:r>
            <a:r>
              <a:rPr lang="en-US" sz="3000" dirty="0" err="1" smtClean="0">
                <a:solidFill>
                  <a:srgbClr val="0000FF"/>
                </a:solidFill>
              </a:rPr>
              <a:t>Tib</a:t>
            </a:r>
            <a:r>
              <a:rPr lang="en-US" sz="3000" dirty="0">
                <a:solidFill>
                  <a:srgbClr val="0000FF"/>
                </a:solidFill>
              </a:rPr>
              <a:t>.</a:t>
            </a:r>
            <a:endParaRPr lang="en-GB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9" name="Picture 7" descr="https://www.ayurtimes.com/wp-content/uploads/2015/04/Black-Seed-O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495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07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C0000"/>
                </a:solidFill>
              </a:rPr>
              <a:t>Introduction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581400" cy="4906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C0000"/>
                </a:solidFill>
              </a:rPr>
              <a:t>Active </a:t>
            </a:r>
            <a:r>
              <a:rPr lang="en-US" b="1" dirty="0">
                <a:solidFill>
                  <a:srgbClr val="CC0000"/>
                </a:solidFill>
              </a:rPr>
              <a:t>components </a:t>
            </a:r>
            <a:r>
              <a:rPr lang="en-US" dirty="0" smtClean="0"/>
              <a:t>isolated </a:t>
            </a:r>
            <a:r>
              <a:rPr lang="en-US" dirty="0"/>
              <a:t>from </a:t>
            </a:r>
            <a:r>
              <a:rPr lang="en-US" dirty="0" smtClean="0"/>
              <a:t>seeds of  </a:t>
            </a:r>
            <a:r>
              <a:rPr lang="en-US" i="1" dirty="0" smtClean="0"/>
              <a:t>N</a:t>
            </a:r>
            <a:r>
              <a:rPr lang="en-US" i="1" dirty="0"/>
              <a:t>. </a:t>
            </a:r>
            <a:r>
              <a:rPr lang="en-US" i="1" dirty="0" smtClean="0"/>
              <a:t>sativa </a:t>
            </a:r>
            <a:r>
              <a:rPr lang="en-US" dirty="0" smtClean="0"/>
              <a:t>include: </a:t>
            </a:r>
          </a:p>
          <a:p>
            <a:pPr marL="0" indent="0">
              <a:buNone/>
            </a:pPr>
            <a:r>
              <a:rPr lang="en-US" dirty="0" err="1" smtClean="0"/>
              <a:t>Thymoquinone</a:t>
            </a:r>
            <a:r>
              <a:rPr lang="en-US" dirty="0"/>
              <a:t>, </a:t>
            </a:r>
            <a:r>
              <a:rPr lang="en-US" dirty="0" err="1"/>
              <a:t>thymohydroquinone</a:t>
            </a:r>
            <a:r>
              <a:rPr lang="en-US" dirty="0"/>
              <a:t>, </a:t>
            </a:r>
            <a:r>
              <a:rPr lang="en-US" dirty="0" err="1"/>
              <a:t>dithymoquinone</a:t>
            </a:r>
            <a:r>
              <a:rPr lang="en-US" dirty="0"/>
              <a:t>, </a:t>
            </a:r>
            <a:r>
              <a:rPr lang="en-US" dirty="0" err="1"/>
              <a:t>thymol</a:t>
            </a:r>
            <a:r>
              <a:rPr lang="en-US" dirty="0"/>
              <a:t>, </a:t>
            </a:r>
            <a:r>
              <a:rPr lang="en-US" dirty="0" err="1"/>
              <a:t>carvacrol</a:t>
            </a:r>
            <a:r>
              <a:rPr lang="en-US" dirty="0"/>
              <a:t>, </a:t>
            </a:r>
            <a:r>
              <a:rPr lang="en-US" dirty="0" err="1"/>
              <a:t>nigellimine</a:t>
            </a:r>
            <a:r>
              <a:rPr lang="en-US" dirty="0"/>
              <a:t>-N-oxide, </a:t>
            </a:r>
            <a:r>
              <a:rPr lang="en-US" dirty="0" err="1"/>
              <a:t>nigellicine</a:t>
            </a:r>
            <a:r>
              <a:rPr lang="en-US" dirty="0"/>
              <a:t>, </a:t>
            </a:r>
            <a:r>
              <a:rPr lang="en-US" dirty="0" err="1"/>
              <a:t>nigellidine</a:t>
            </a:r>
            <a:r>
              <a:rPr lang="en-US" dirty="0"/>
              <a:t> and </a:t>
            </a:r>
            <a:r>
              <a:rPr lang="en-US" dirty="0" smtClean="0"/>
              <a:t>alpha-</a:t>
            </a:r>
            <a:r>
              <a:rPr lang="en-US" dirty="0" err="1" smtClean="0"/>
              <a:t>hederin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http://www.dovepress.com/cr_data/article_fulltext/s82000/82938/img/DDDT-82938-F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43012"/>
            <a:ext cx="5029200" cy="439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7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Introduction (Cont.)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53000"/>
          </a:xfrm>
        </p:spPr>
        <p:txBody>
          <a:bodyPr>
            <a:normAutofit/>
          </a:bodyPr>
          <a:lstStyle/>
          <a:p>
            <a:r>
              <a:rPr lang="en-US" i="1" dirty="0" smtClean="0"/>
              <a:t>N. sativa</a:t>
            </a:r>
            <a:r>
              <a:rPr lang="en-US" dirty="0" smtClean="0"/>
              <a:t> seed &amp; its ingredients possess many </a:t>
            </a:r>
            <a:r>
              <a:rPr lang="en-US" b="1" dirty="0" smtClean="0">
                <a:solidFill>
                  <a:srgbClr val="CC0000"/>
                </a:solidFill>
              </a:rPr>
              <a:t>pharmacological effects:  </a:t>
            </a:r>
          </a:p>
          <a:p>
            <a:r>
              <a:rPr lang="en-US" dirty="0" smtClean="0"/>
              <a:t>Immune stimulation, anti-inflammatory, antioxidant, hypoglycemic, antihypertensive, </a:t>
            </a:r>
            <a:r>
              <a:rPr lang="en-US" dirty="0" err="1" smtClean="0"/>
              <a:t>antiasthmatic</a:t>
            </a:r>
            <a:r>
              <a:rPr lang="en-US" dirty="0" smtClean="0"/>
              <a:t>, antibacterial, antifungal, antiviral, </a:t>
            </a:r>
            <a:r>
              <a:rPr lang="en-US" dirty="0" err="1" smtClean="0"/>
              <a:t>antiparasitic</a:t>
            </a:r>
            <a:r>
              <a:rPr lang="en-US" dirty="0" smtClean="0"/>
              <a:t>, and anticancer effects.</a:t>
            </a:r>
          </a:p>
          <a:p>
            <a:r>
              <a:rPr lang="en-US" dirty="0" smtClean="0"/>
              <a:t>Reviewed by </a:t>
            </a:r>
            <a:r>
              <a:rPr lang="en-US" dirty="0" err="1" smtClean="0">
                <a:solidFill>
                  <a:srgbClr val="0000FF"/>
                </a:solidFill>
              </a:rPr>
              <a:t>Randhawa</a:t>
            </a:r>
            <a:r>
              <a:rPr lang="en-US" dirty="0" smtClean="0">
                <a:solidFill>
                  <a:srgbClr val="0000FF"/>
                </a:solidFill>
              </a:rPr>
              <a:t> &amp; </a:t>
            </a:r>
            <a:r>
              <a:rPr lang="en-US" dirty="0" err="1" smtClean="0">
                <a:solidFill>
                  <a:srgbClr val="0000FF"/>
                </a:solidFill>
              </a:rPr>
              <a:t>Alghamdi</a:t>
            </a:r>
            <a:r>
              <a:rPr lang="en-US" dirty="0" smtClean="0">
                <a:solidFill>
                  <a:srgbClr val="0000FF"/>
                </a:solidFill>
              </a:rPr>
              <a:t> (2002), Ali &amp; Blunden (2003), </a:t>
            </a:r>
            <a:r>
              <a:rPr lang="en-US" dirty="0" err="1" smtClean="0">
                <a:solidFill>
                  <a:srgbClr val="0000FF"/>
                </a:solidFill>
              </a:rPr>
              <a:t>Padhye</a:t>
            </a:r>
            <a:r>
              <a:rPr lang="en-US" dirty="0" smtClean="0">
                <a:solidFill>
                  <a:srgbClr val="0000FF"/>
                </a:solidFill>
              </a:rPr>
              <a:t> et al (2008).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Introduction (Cont.)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1437"/>
            <a:ext cx="7848600" cy="4906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presentation is </a:t>
            </a:r>
            <a:r>
              <a:rPr lang="en-US" b="1" dirty="0" smtClean="0">
                <a:solidFill>
                  <a:srgbClr val="CC0000"/>
                </a:solidFill>
              </a:rPr>
              <a:t>aimed to review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CC0000"/>
                </a:solidFill>
              </a:rPr>
              <a:t> dermatological effects and applications </a:t>
            </a:r>
            <a:r>
              <a:rPr lang="en-US" dirty="0" smtClean="0"/>
              <a:t>of</a:t>
            </a:r>
            <a:r>
              <a:rPr lang="en-US" i="1" dirty="0" smtClean="0"/>
              <a:t> N. sativa</a:t>
            </a:r>
            <a:r>
              <a:rPr lang="en-US" dirty="0" smtClean="0"/>
              <a:t> reported in the literature</a:t>
            </a:r>
            <a:r>
              <a:rPr lang="en-US" i="1" dirty="0" smtClean="0"/>
              <a:t>.</a:t>
            </a:r>
            <a:endParaRPr lang="en-US" dirty="0" smtClean="0"/>
          </a:p>
          <a:p>
            <a:r>
              <a:rPr lang="en-US" dirty="0" smtClean="0"/>
              <a:t>Relevant studies have been </a:t>
            </a:r>
            <a:r>
              <a:rPr lang="en-US" b="1" dirty="0" smtClean="0">
                <a:solidFill>
                  <a:srgbClr val="CC0000"/>
                </a:solidFill>
              </a:rPr>
              <a:t>categorized as:</a:t>
            </a:r>
            <a:r>
              <a:rPr lang="en-US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Antibacterial, antifungal,  antiviral, </a:t>
            </a:r>
            <a:r>
              <a:rPr lang="en-US" dirty="0" err="1" smtClean="0"/>
              <a:t>antiparasitic</a:t>
            </a:r>
            <a:r>
              <a:rPr lang="en-US" dirty="0" smtClean="0"/>
              <a:t>. </a:t>
            </a:r>
          </a:p>
          <a:p>
            <a:pPr>
              <a:buFont typeface="Courier New" pitchFamily="49" charset="0"/>
              <a:buChar char="o"/>
            </a:pPr>
            <a:r>
              <a:rPr lang="en-US" dirty="0"/>
              <a:t>E</a:t>
            </a:r>
            <a:r>
              <a:rPr lang="en-US" dirty="0" smtClean="0"/>
              <a:t>ffect </a:t>
            </a:r>
            <a:r>
              <a:rPr lang="en-US" dirty="0"/>
              <a:t>on wound </a:t>
            </a:r>
            <a:r>
              <a:rPr lang="en-US" dirty="0" smtClean="0"/>
              <a:t>healing, psoriasis, acne vulgaris, </a:t>
            </a:r>
            <a:r>
              <a:rPr lang="en-US" dirty="0" err="1" smtClean="0"/>
              <a:t>vitiligo</a:t>
            </a:r>
            <a:r>
              <a:rPr lang="en-US" dirty="0" smtClean="0"/>
              <a:t> and  skin cancer.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Percutaneous absorption, cosmetic applications and cutaneous side effects.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CC0000"/>
                </a:solidFill>
              </a:rPr>
              <a:t>Antibacterial 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>
            <a:normAutofit fontScale="92500"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Topozada</a:t>
            </a:r>
            <a:r>
              <a:rPr lang="en-US" dirty="0" smtClean="0">
                <a:solidFill>
                  <a:srgbClr val="0000FF"/>
                </a:solidFill>
              </a:rPr>
              <a:t> et al (1965), </a:t>
            </a:r>
            <a:r>
              <a:rPr lang="en-US" dirty="0" smtClean="0"/>
              <a:t>were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CC0000"/>
                </a:solidFill>
              </a:rPr>
              <a:t>first to report anti-bacterial effect</a:t>
            </a:r>
            <a:r>
              <a:rPr lang="en-US" dirty="0" smtClean="0"/>
              <a:t> of phenolic fraction of </a:t>
            </a:r>
            <a:r>
              <a:rPr lang="en-US" i="1" dirty="0" smtClean="0"/>
              <a:t>N. sativa </a:t>
            </a:r>
            <a:r>
              <a:rPr lang="en-US" dirty="0" smtClean="0"/>
              <a:t>oil.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El-</a:t>
            </a:r>
            <a:r>
              <a:rPr lang="en-US" dirty="0" err="1" smtClean="0">
                <a:solidFill>
                  <a:srgbClr val="0000FF"/>
                </a:solidFill>
              </a:rPr>
              <a:t>Fatatry</a:t>
            </a:r>
            <a:r>
              <a:rPr lang="en-US" dirty="0" smtClean="0">
                <a:solidFill>
                  <a:srgbClr val="0000FF"/>
                </a:solidFill>
              </a:rPr>
              <a:t> (1975) </a:t>
            </a:r>
            <a:r>
              <a:rPr lang="en-US" dirty="0" smtClean="0"/>
              <a:t>isolated </a:t>
            </a:r>
            <a:r>
              <a:rPr lang="en-US" dirty="0" err="1" smtClean="0"/>
              <a:t>thymohydroquinone</a:t>
            </a:r>
            <a:r>
              <a:rPr lang="en-US" dirty="0" smtClean="0"/>
              <a:t> from </a:t>
            </a:r>
            <a:r>
              <a:rPr lang="en-US" i="1" dirty="0" smtClean="0"/>
              <a:t>N. sativa</a:t>
            </a:r>
            <a:r>
              <a:rPr lang="en-US" dirty="0" smtClean="0"/>
              <a:t> &amp; showed its activity against </a:t>
            </a:r>
            <a:r>
              <a:rPr lang="en-US" b="1" dirty="0" smtClean="0">
                <a:solidFill>
                  <a:srgbClr val="CC0000"/>
                </a:solidFill>
              </a:rPr>
              <a:t>gram(+) microorganisms</a:t>
            </a:r>
            <a:r>
              <a:rPr lang="en-US" dirty="0" smtClean="0"/>
              <a:t>, including </a:t>
            </a:r>
            <a:r>
              <a:rPr lang="en-US" i="1" dirty="0" smtClean="0"/>
              <a:t>Staph </a:t>
            </a:r>
            <a:r>
              <a:rPr lang="en-US" i="1" dirty="0" err="1" smtClean="0"/>
              <a:t>aureus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Later, ether extract of </a:t>
            </a:r>
            <a:r>
              <a:rPr lang="en-US" i="1" dirty="0" smtClean="0"/>
              <a:t>N. sativa</a:t>
            </a:r>
            <a:r>
              <a:rPr lang="en-US" dirty="0" smtClean="0"/>
              <a:t> was reported to possess inhibitory effect on </a:t>
            </a:r>
            <a:r>
              <a:rPr lang="en-US" b="1" dirty="0" smtClean="0">
                <a:solidFill>
                  <a:srgbClr val="CC0000"/>
                </a:solidFill>
              </a:rPr>
              <a:t>both gram (+) </a:t>
            </a:r>
            <a:r>
              <a:rPr lang="en-US" dirty="0" smtClean="0"/>
              <a:t>(</a:t>
            </a:r>
            <a:r>
              <a:rPr lang="en-US" i="1" dirty="0" smtClean="0"/>
              <a:t>Staph </a:t>
            </a:r>
            <a:r>
              <a:rPr lang="en-US" i="1" dirty="0" err="1" smtClean="0"/>
              <a:t>aureus</a:t>
            </a:r>
            <a:r>
              <a:rPr lang="en-US" dirty="0" smtClean="0"/>
              <a:t>) </a:t>
            </a:r>
            <a:r>
              <a:rPr lang="en-US" b="1" dirty="0" smtClean="0">
                <a:solidFill>
                  <a:srgbClr val="CC0000"/>
                </a:solidFill>
              </a:rPr>
              <a:t>and gram (-) bacteria </a:t>
            </a:r>
            <a:r>
              <a:rPr lang="en-US" dirty="0" smtClean="0"/>
              <a:t>(</a:t>
            </a:r>
            <a:r>
              <a:rPr lang="en-US" i="1" dirty="0" smtClean="0"/>
              <a:t>Pseudomonas </a:t>
            </a:r>
            <a:r>
              <a:rPr lang="en-US" i="1" dirty="0" err="1" smtClean="0"/>
              <a:t>aerogenosa</a:t>
            </a:r>
            <a:r>
              <a:rPr lang="en-US" dirty="0" smtClean="0"/>
              <a:t> and </a:t>
            </a:r>
            <a:r>
              <a:rPr lang="en-US" i="1" dirty="0" smtClean="0"/>
              <a:t>E.  coli</a:t>
            </a:r>
            <a:r>
              <a:rPr lang="en-US" dirty="0" smtClean="0"/>
              <a:t>)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Hanafi</a:t>
            </a:r>
            <a:r>
              <a:rPr lang="en-US" dirty="0" smtClean="0">
                <a:solidFill>
                  <a:srgbClr val="0000FF"/>
                </a:solidFill>
              </a:rPr>
              <a:t> &amp; </a:t>
            </a:r>
            <a:r>
              <a:rPr lang="en-US" dirty="0" err="1" smtClean="0">
                <a:solidFill>
                  <a:srgbClr val="0000FF"/>
                </a:solidFill>
              </a:rPr>
              <a:t>Hatem</a:t>
            </a:r>
            <a:r>
              <a:rPr lang="en-US" dirty="0" smtClean="0">
                <a:solidFill>
                  <a:srgbClr val="0000FF"/>
                </a:solidFill>
              </a:rPr>
              <a:t>, 1991) 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Antibacterial  (Cont.)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Ether extract of </a:t>
            </a:r>
            <a:r>
              <a:rPr lang="en-US" i="1" dirty="0" smtClean="0"/>
              <a:t>N. sativa</a:t>
            </a:r>
            <a:r>
              <a:rPr lang="en-US" dirty="0" smtClean="0"/>
              <a:t> also showed </a:t>
            </a:r>
            <a:r>
              <a:rPr lang="en-US" b="1" dirty="0" smtClean="0">
                <a:solidFill>
                  <a:srgbClr val="CC0000"/>
                </a:solidFill>
              </a:rPr>
              <a:t>synergistic or additive effect </a:t>
            </a:r>
            <a:r>
              <a:rPr lang="en-US" dirty="0" smtClean="0"/>
              <a:t>with:</a:t>
            </a:r>
          </a:p>
          <a:p>
            <a:r>
              <a:rPr lang="en-US" dirty="0" smtClean="0"/>
              <a:t>Streptomycin, gentamycin, </a:t>
            </a:r>
            <a:r>
              <a:rPr lang="en-US" dirty="0" err="1" smtClean="0"/>
              <a:t>spectinomycin</a:t>
            </a:r>
            <a:r>
              <a:rPr lang="en-US" dirty="0" smtClean="0"/>
              <a:t>, erythromycin, tobramycin, doxycycline, chloramphenicol, </a:t>
            </a:r>
            <a:r>
              <a:rPr lang="en-US" dirty="0" err="1" smtClean="0"/>
              <a:t>nalidixic</a:t>
            </a:r>
            <a:r>
              <a:rPr lang="en-US" dirty="0" smtClean="0"/>
              <a:t> acid, ampicillin, </a:t>
            </a:r>
            <a:r>
              <a:rPr lang="en-US" dirty="0" err="1" smtClean="0"/>
              <a:t>lincomycin</a:t>
            </a:r>
            <a:r>
              <a:rPr lang="en-US" dirty="0" smtClean="0"/>
              <a:t> and co-</a:t>
            </a:r>
            <a:r>
              <a:rPr lang="en-US" dirty="0" err="1" smtClean="0"/>
              <a:t>trimoxazole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Hanafi</a:t>
            </a:r>
            <a:r>
              <a:rPr lang="en-US" dirty="0">
                <a:solidFill>
                  <a:srgbClr val="0000FF"/>
                </a:solidFill>
              </a:rPr>
              <a:t> &amp; </a:t>
            </a:r>
            <a:r>
              <a:rPr lang="en-US" dirty="0" err="1">
                <a:solidFill>
                  <a:srgbClr val="0000FF"/>
                </a:solidFill>
              </a:rPr>
              <a:t>Hatem</a:t>
            </a:r>
            <a:r>
              <a:rPr lang="en-US" dirty="0">
                <a:solidFill>
                  <a:srgbClr val="0000FF"/>
                </a:solidFill>
              </a:rPr>
              <a:t>, 1991) .</a:t>
            </a:r>
          </a:p>
          <a:p>
            <a:r>
              <a:rPr lang="en-US" i="1" dirty="0" smtClean="0"/>
              <a:t>N. sativa </a:t>
            </a:r>
            <a:r>
              <a:rPr lang="en-US" dirty="0" smtClean="0"/>
              <a:t>extracts also demonstrated promising results against </a:t>
            </a:r>
            <a:r>
              <a:rPr lang="en-US" b="1" dirty="0" smtClean="0">
                <a:solidFill>
                  <a:srgbClr val="CC0000"/>
                </a:solidFill>
              </a:rPr>
              <a:t>multi-drug-resistant</a:t>
            </a:r>
            <a:r>
              <a:rPr lang="en-US" dirty="0" smtClean="0"/>
              <a:t> </a:t>
            </a:r>
            <a:r>
              <a:rPr lang="en-US" i="1" dirty="0" smtClean="0"/>
              <a:t>Staph </a:t>
            </a:r>
            <a:r>
              <a:rPr lang="en-US" i="1" dirty="0" err="1" smtClean="0"/>
              <a:t>aureus</a:t>
            </a:r>
            <a:r>
              <a:rPr lang="en-US" dirty="0" smtClean="0"/>
              <a:t> and </a:t>
            </a:r>
            <a:r>
              <a:rPr lang="en-US" i="1" dirty="0" err="1" smtClean="0"/>
              <a:t>Pseud</a:t>
            </a:r>
            <a:r>
              <a:rPr lang="en-US" i="1" dirty="0" smtClean="0"/>
              <a:t> </a:t>
            </a:r>
            <a:r>
              <a:rPr lang="en-US" i="1" dirty="0" err="1" smtClean="0"/>
              <a:t>aeruginosa</a:t>
            </a:r>
            <a:r>
              <a:rPr lang="en-US" i="1" dirty="0" smtClean="0"/>
              <a:t>. </a:t>
            </a:r>
            <a:endParaRPr lang="en-US" dirty="0" smtClean="0"/>
          </a:p>
          <a:p>
            <a:r>
              <a:rPr lang="en-US" sz="3000" dirty="0" smtClean="0">
                <a:solidFill>
                  <a:srgbClr val="0000FF"/>
                </a:solidFill>
              </a:rPr>
              <a:t>(</a:t>
            </a:r>
            <a:r>
              <a:rPr lang="en-US" sz="3000" dirty="0" err="1" smtClean="0">
                <a:solidFill>
                  <a:srgbClr val="0000FF"/>
                </a:solidFill>
              </a:rPr>
              <a:t>Morsi</a:t>
            </a:r>
            <a:r>
              <a:rPr lang="en-US" sz="3000" dirty="0" smtClean="0">
                <a:solidFill>
                  <a:srgbClr val="0000FF"/>
                </a:solidFill>
              </a:rPr>
              <a:t>, 2000;; Salman et al, 2005).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Antibacterial 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4958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Staphylococci usually cause </a:t>
            </a:r>
            <a:r>
              <a:rPr lang="en-US" dirty="0" err="1" smtClean="0"/>
              <a:t>pustular</a:t>
            </a:r>
            <a:r>
              <a:rPr lang="en-US" dirty="0" smtClean="0"/>
              <a:t> skin lesions.  </a:t>
            </a:r>
          </a:p>
          <a:p>
            <a:r>
              <a:rPr lang="en-US" b="1" dirty="0" err="1" smtClean="0">
                <a:solidFill>
                  <a:srgbClr val="CC0000"/>
                </a:solidFill>
              </a:rPr>
              <a:t>Pustular</a:t>
            </a:r>
            <a:r>
              <a:rPr lang="en-US" b="1" dirty="0" smtClean="0">
                <a:solidFill>
                  <a:srgbClr val="CC0000"/>
                </a:solidFill>
              </a:rPr>
              <a:t> skin infections </a:t>
            </a:r>
            <a:r>
              <a:rPr lang="en-US" b="1" dirty="0">
                <a:solidFill>
                  <a:srgbClr val="CC0000"/>
                </a:solidFill>
              </a:rPr>
              <a:t>in neonates </a:t>
            </a:r>
            <a:r>
              <a:rPr lang="en-US" dirty="0"/>
              <a:t>were treated with </a:t>
            </a:r>
            <a:r>
              <a:rPr lang="en-US" i="1" dirty="0"/>
              <a:t>N.</a:t>
            </a:r>
            <a:r>
              <a:rPr lang="en-US" dirty="0"/>
              <a:t> </a:t>
            </a:r>
            <a:r>
              <a:rPr lang="en-US" i="1" dirty="0"/>
              <a:t>sativa</a:t>
            </a:r>
            <a:r>
              <a:rPr lang="en-US" dirty="0"/>
              <a:t> extract as good as </a:t>
            </a:r>
            <a:r>
              <a:rPr lang="en-US" dirty="0" smtClean="0"/>
              <a:t>  topical </a:t>
            </a:r>
            <a:r>
              <a:rPr lang="en-US" dirty="0" err="1" smtClean="0"/>
              <a:t>mupirocin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Rafati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et al, </a:t>
            </a:r>
            <a:r>
              <a:rPr lang="en-US" dirty="0" smtClean="0">
                <a:solidFill>
                  <a:srgbClr val="0000FF"/>
                </a:solidFill>
              </a:rPr>
              <a:t>2014)</a:t>
            </a:r>
            <a:r>
              <a:rPr lang="en-US" dirty="0" smtClean="0"/>
              <a:t>.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122" name="Picture 2" descr="https://sp.yimg.com/ib/th?id=JN.%2bxtct5O1FPa26CHytQV7xg&amp;pid=15.1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661398"/>
            <a:ext cx="28575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p.yimg.com/ib/th?id=JN.rKHurD6lw2skuY8xJ2sTpA&amp;pid=15.1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3642598"/>
            <a:ext cx="2933700" cy="199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73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Antifungal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Hanafi</a:t>
            </a:r>
            <a:r>
              <a:rPr lang="en-US" dirty="0" smtClean="0">
                <a:solidFill>
                  <a:srgbClr val="0000FF"/>
                </a:solidFill>
              </a:rPr>
              <a:t> &amp; </a:t>
            </a:r>
            <a:r>
              <a:rPr lang="en-US" dirty="0" err="1" smtClean="0">
                <a:solidFill>
                  <a:srgbClr val="0000FF"/>
                </a:solidFill>
              </a:rPr>
              <a:t>Hatem</a:t>
            </a:r>
            <a:r>
              <a:rPr lang="en-US" dirty="0" smtClean="0">
                <a:solidFill>
                  <a:srgbClr val="0000FF"/>
                </a:solidFill>
              </a:rPr>
              <a:t> (1991) </a:t>
            </a:r>
            <a:r>
              <a:rPr lang="en-US" dirty="0" smtClean="0"/>
              <a:t>were first to demonstrate inhibitory effect of ether extract of </a:t>
            </a:r>
            <a:r>
              <a:rPr lang="en-US" i="1" dirty="0" smtClean="0"/>
              <a:t>N. sativa</a:t>
            </a:r>
            <a:r>
              <a:rPr lang="en-US" dirty="0" smtClean="0"/>
              <a:t> against </a:t>
            </a:r>
            <a:r>
              <a:rPr lang="en-US" b="1" i="1" dirty="0" smtClean="0">
                <a:solidFill>
                  <a:srgbClr val="CC0000"/>
                </a:solidFill>
              </a:rPr>
              <a:t>Candida </a:t>
            </a:r>
            <a:r>
              <a:rPr lang="en-US" b="1" i="1" dirty="0" err="1" smtClean="0">
                <a:solidFill>
                  <a:srgbClr val="CC0000"/>
                </a:solidFill>
              </a:rPr>
              <a:t>albicans</a:t>
            </a:r>
            <a:r>
              <a:rPr lang="en-US" dirty="0" smtClean="0"/>
              <a:t>.  </a:t>
            </a:r>
          </a:p>
          <a:p>
            <a:r>
              <a:rPr lang="en-US" dirty="0" smtClean="0"/>
              <a:t>Later,  ether extract of </a:t>
            </a:r>
            <a:r>
              <a:rPr lang="en-US" i="1" dirty="0" smtClean="0"/>
              <a:t>N. sativa</a:t>
            </a:r>
            <a:r>
              <a:rPr lang="en-US" dirty="0" smtClean="0"/>
              <a:t> was reported to inhibit growth of </a:t>
            </a:r>
            <a:r>
              <a:rPr lang="en-US" b="1" i="1" dirty="0" smtClean="0">
                <a:solidFill>
                  <a:srgbClr val="C00000"/>
                </a:solidFill>
              </a:rPr>
              <a:t>Candida </a:t>
            </a:r>
            <a:r>
              <a:rPr lang="en-US" b="1" i="1" dirty="0" err="1" smtClean="0">
                <a:solidFill>
                  <a:srgbClr val="C00000"/>
                </a:solidFill>
              </a:rPr>
              <a:t>albican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yeasts in experimental animal infections </a:t>
            </a:r>
            <a:r>
              <a:rPr lang="en-US" dirty="0" smtClean="0">
                <a:solidFill>
                  <a:srgbClr val="0000FF"/>
                </a:solidFill>
              </a:rPr>
              <a:t>(Khan et al, 2003).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990600"/>
          </a:xfrm>
        </p:spPr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Antifungal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772400" cy="4678363"/>
          </a:xfrm>
        </p:spPr>
        <p:txBody>
          <a:bodyPr>
            <a:normAutofit/>
          </a:bodyPr>
          <a:lstStyle/>
          <a:p>
            <a:r>
              <a:rPr lang="en-US" dirty="0" err="1"/>
              <a:t>Thymoquinone</a:t>
            </a:r>
            <a:r>
              <a:rPr lang="en-US" dirty="0"/>
              <a:t>, </a:t>
            </a:r>
            <a:r>
              <a:rPr lang="en-US" dirty="0" smtClean="0"/>
              <a:t>a component </a:t>
            </a:r>
            <a:r>
              <a:rPr lang="en-US" dirty="0"/>
              <a:t>of </a:t>
            </a:r>
            <a:r>
              <a:rPr lang="en-US" i="1" dirty="0"/>
              <a:t>N. sativa, </a:t>
            </a:r>
            <a:r>
              <a:rPr lang="en-US" dirty="0"/>
              <a:t>inhibited </a:t>
            </a:r>
            <a:r>
              <a:rPr lang="en-US" b="1" dirty="0">
                <a:solidFill>
                  <a:srgbClr val="CC0000"/>
                </a:solidFill>
              </a:rPr>
              <a:t>opportunistic </a:t>
            </a:r>
            <a:r>
              <a:rPr lang="en-US" b="1" dirty="0" smtClean="0">
                <a:solidFill>
                  <a:srgbClr val="CC0000"/>
                </a:solidFill>
              </a:rPr>
              <a:t>fungi:</a:t>
            </a:r>
          </a:p>
          <a:p>
            <a:r>
              <a:rPr lang="en-US" i="1" dirty="0" err="1" smtClean="0">
                <a:solidFill>
                  <a:srgbClr val="C00000"/>
                </a:solidFill>
              </a:rPr>
              <a:t>Aspergillus</a:t>
            </a:r>
            <a:r>
              <a:rPr lang="en-US" i="1" dirty="0" smtClean="0">
                <a:solidFill>
                  <a:srgbClr val="C00000"/>
                </a:solidFill>
              </a:rPr>
              <a:t> </a:t>
            </a:r>
            <a:r>
              <a:rPr lang="en-US" i="1" dirty="0" err="1" smtClean="0">
                <a:solidFill>
                  <a:srgbClr val="C00000"/>
                </a:solidFill>
              </a:rPr>
              <a:t>niger</a:t>
            </a:r>
            <a:r>
              <a:rPr lang="en-US" i="1" dirty="0" smtClean="0">
                <a:solidFill>
                  <a:srgbClr val="C00000"/>
                </a:solidFill>
              </a:rPr>
              <a:t>, </a:t>
            </a:r>
            <a:r>
              <a:rPr lang="en-US" i="1" dirty="0" err="1" smtClean="0">
                <a:solidFill>
                  <a:srgbClr val="C00000"/>
                </a:solidFill>
              </a:rPr>
              <a:t>Fusarium</a:t>
            </a:r>
            <a:r>
              <a:rPr lang="en-US" i="1" dirty="0" smtClean="0">
                <a:solidFill>
                  <a:srgbClr val="C00000"/>
                </a:solidFill>
              </a:rPr>
              <a:t> </a:t>
            </a:r>
            <a:r>
              <a:rPr lang="en-US" i="1" dirty="0" err="1" smtClean="0">
                <a:solidFill>
                  <a:srgbClr val="C00000"/>
                </a:solidFill>
              </a:rPr>
              <a:t>solani</a:t>
            </a:r>
            <a:r>
              <a:rPr lang="en-US" i="1" dirty="0" smtClean="0">
                <a:solidFill>
                  <a:srgbClr val="C00000"/>
                </a:solidFill>
              </a:rPr>
              <a:t>, </a:t>
            </a:r>
            <a:r>
              <a:rPr lang="en-US" i="1" dirty="0" err="1" smtClean="0">
                <a:solidFill>
                  <a:srgbClr val="C00000"/>
                </a:solidFill>
              </a:rPr>
              <a:t>Scopulariopsis</a:t>
            </a:r>
            <a:r>
              <a:rPr lang="en-US" i="1" dirty="0" smtClean="0">
                <a:solidFill>
                  <a:srgbClr val="C00000"/>
                </a:solidFill>
              </a:rPr>
              <a:t> </a:t>
            </a:r>
            <a:r>
              <a:rPr lang="en-US" i="1" dirty="0" err="1" smtClean="0">
                <a:solidFill>
                  <a:srgbClr val="C00000"/>
                </a:solidFill>
              </a:rPr>
              <a:t>brevicaulis</a:t>
            </a:r>
            <a:endParaRPr lang="en-US" i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Comparable </a:t>
            </a:r>
            <a:r>
              <a:rPr lang="en-US" dirty="0"/>
              <a:t>to amphotericin-B 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Randhawa</a:t>
            </a:r>
            <a:r>
              <a:rPr lang="en-US" dirty="0">
                <a:solidFill>
                  <a:srgbClr val="0000FF"/>
                </a:solidFill>
              </a:rPr>
              <a:t> et al, 2005; </a:t>
            </a:r>
            <a:r>
              <a:rPr lang="en-US" dirty="0" err="1">
                <a:solidFill>
                  <a:srgbClr val="0000FF"/>
                </a:solidFill>
              </a:rPr>
              <a:t>Aljabre</a:t>
            </a:r>
            <a:r>
              <a:rPr lang="en-US" dirty="0">
                <a:solidFill>
                  <a:srgbClr val="0000FF"/>
                </a:solidFill>
              </a:rPr>
              <a:t>, 2005; </a:t>
            </a:r>
            <a:r>
              <a:rPr lang="en-US" dirty="0" err="1">
                <a:solidFill>
                  <a:srgbClr val="0000FF"/>
                </a:solidFill>
              </a:rPr>
              <a:t>Alqorashi</a:t>
            </a:r>
            <a:r>
              <a:rPr lang="en-US" dirty="0">
                <a:solidFill>
                  <a:srgbClr val="0000FF"/>
                </a:solidFill>
              </a:rPr>
              <a:t> et al, 2007).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9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Antifungal (Cont.)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4" descr="http://www.skinsight.com/images/dx/webInfant/tineaCapitisRingwormofScalp_47692_l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82028"/>
            <a:ext cx="2400300" cy="193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78" y="2179638"/>
            <a:ext cx="2151222" cy="190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 descr="http://www.skinsight.com/images/dx/webAdult/tineaCruris_43034_lg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79638"/>
            <a:ext cx="2286000" cy="190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http://api.ning.com/files/l*k7D-qyXm1sha8-splJl8**8pRqHmffHvS54POylN2tABfJ*2eBl*eKhWAPwKr7N6oIuYbwAgfDWQ558pAJsWL73FGXx2F3/100_7419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22" y="4489003"/>
            <a:ext cx="3313678" cy="190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pic.pimg.tw/mulicia/1342923375-1100158586.png?v=1342923376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942" y="4420554"/>
            <a:ext cx="3772058" cy="205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85800" y="1066800"/>
            <a:ext cx="7620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err="1" smtClean="0">
                <a:solidFill>
                  <a:srgbClr val="CC0000"/>
                </a:solidFill>
              </a:rPr>
              <a:t>Dermatophytes</a:t>
            </a:r>
            <a:r>
              <a:rPr lang="en-US" sz="3200" b="1" dirty="0" smtClean="0">
                <a:solidFill>
                  <a:srgbClr val="CC0000"/>
                </a:solidFill>
              </a:rPr>
              <a:t> </a:t>
            </a:r>
            <a:r>
              <a:rPr lang="en-US" sz="3200" b="1" dirty="0" smtClean="0"/>
              <a:t>cause  skin lesions, commonly called as </a:t>
            </a:r>
            <a:r>
              <a:rPr lang="en-US" sz="3200" b="1" dirty="0" smtClean="0">
                <a:solidFill>
                  <a:srgbClr val="CC0000"/>
                </a:solidFill>
              </a:rPr>
              <a:t>‘</a:t>
            </a:r>
            <a:r>
              <a:rPr lang="en-US" sz="3200" b="1" dirty="0" err="1" smtClean="0">
                <a:solidFill>
                  <a:srgbClr val="CC0000"/>
                </a:solidFill>
              </a:rPr>
              <a:t>Tinea</a:t>
            </a:r>
            <a:r>
              <a:rPr lang="en-US" sz="3200" b="1" dirty="0" smtClean="0">
                <a:solidFill>
                  <a:srgbClr val="CC0000"/>
                </a:solidFill>
              </a:rPr>
              <a:t>’ </a:t>
            </a:r>
            <a:r>
              <a:rPr lang="en-US" sz="3200" b="1" dirty="0" smtClean="0"/>
              <a:t>on different parts of the body.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1736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solidFill>
                  <a:srgbClr val="CC0000"/>
                </a:solidFill>
              </a:rPr>
              <a:t>Antifungal (Cont.)</a:t>
            </a:r>
            <a:endParaRPr lang="en-US" sz="3600" dirty="0">
              <a:solidFill>
                <a:srgbClr val="CC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848600" cy="5486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Ether extract of </a:t>
            </a:r>
            <a:r>
              <a:rPr lang="en-US" sz="3600" i="1" dirty="0" smtClean="0"/>
              <a:t>N. sativa</a:t>
            </a:r>
            <a:r>
              <a:rPr lang="en-US" sz="3600" dirty="0" smtClean="0"/>
              <a:t> inhibited </a:t>
            </a:r>
            <a:r>
              <a:rPr lang="en-US" sz="3600" b="1" dirty="0" err="1" smtClean="0">
                <a:solidFill>
                  <a:srgbClr val="CC0000"/>
                </a:solidFill>
              </a:rPr>
              <a:t>dermatophytes</a:t>
            </a:r>
            <a:r>
              <a:rPr lang="en-US" sz="3600" b="1" dirty="0" smtClean="0">
                <a:solidFill>
                  <a:srgbClr val="CC0000"/>
                </a:solidFill>
              </a:rPr>
              <a:t> </a:t>
            </a:r>
            <a:r>
              <a:rPr lang="en-US" sz="3600" dirty="0" smtClean="0"/>
              <a:t>isolated from sheep skin infection </a:t>
            </a:r>
            <a:r>
              <a:rPr lang="en-US" dirty="0" smtClean="0">
                <a:solidFill>
                  <a:srgbClr val="0000FF"/>
                </a:solidFill>
              </a:rPr>
              <a:t>(Kader et al, 1995). </a:t>
            </a:r>
            <a:endParaRPr lang="en-US" sz="3600" dirty="0" smtClean="0">
              <a:solidFill>
                <a:srgbClr val="0000FF"/>
              </a:solidFill>
            </a:endParaRPr>
          </a:p>
          <a:p>
            <a:r>
              <a:rPr lang="en-US" dirty="0" err="1" smtClean="0">
                <a:solidFill>
                  <a:srgbClr val="0000FF"/>
                </a:solidFill>
              </a:rPr>
              <a:t>Aljabre</a:t>
            </a:r>
            <a:r>
              <a:rPr lang="en-US" dirty="0" smtClean="0">
                <a:solidFill>
                  <a:srgbClr val="0000FF"/>
                </a:solidFill>
              </a:rPr>
              <a:t> et al (2005) </a:t>
            </a:r>
            <a:r>
              <a:rPr lang="en-US" sz="3600" dirty="0" smtClean="0"/>
              <a:t>reported moderate effect of </a:t>
            </a:r>
            <a:r>
              <a:rPr lang="en-US" sz="3600" dirty="0" err="1" smtClean="0">
                <a:solidFill>
                  <a:srgbClr val="CC0000"/>
                </a:solidFill>
              </a:rPr>
              <a:t>thymoquinone</a:t>
            </a:r>
            <a:r>
              <a:rPr lang="en-US" sz="3600" dirty="0" smtClean="0"/>
              <a:t> against clinical isolates of three main groups of </a:t>
            </a:r>
            <a:r>
              <a:rPr lang="en-US" sz="3600" b="1" dirty="0" err="1" smtClean="0">
                <a:solidFill>
                  <a:srgbClr val="CC0000"/>
                </a:solidFill>
              </a:rPr>
              <a:t>dermatophytes</a:t>
            </a:r>
            <a:r>
              <a:rPr lang="en-US" sz="3600" b="1" dirty="0" smtClean="0">
                <a:solidFill>
                  <a:srgbClr val="CC0000"/>
                </a:solidFill>
              </a:rPr>
              <a:t>:</a:t>
            </a:r>
            <a:r>
              <a:rPr lang="en-US" sz="3600" dirty="0" smtClean="0"/>
              <a:t> </a:t>
            </a:r>
            <a:r>
              <a:rPr lang="en-US" sz="3600" i="1" dirty="0" err="1" smtClean="0">
                <a:solidFill>
                  <a:srgbClr val="CC0000"/>
                </a:solidFill>
              </a:rPr>
              <a:t>Trichophyton</a:t>
            </a:r>
            <a:r>
              <a:rPr lang="en-US" sz="3600" i="1" dirty="0" smtClean="0">
                <a:solidFill>
                  <a:srgbClr val="CC0000"/>
                </a:solidFill>
              </a:rPr>
              <a:t>, </a:t>
            </a:r>
            <a:r>
              <a:rPr lang="en-US" sz="3600" i="1" dirty="0" err="1" smtClean="0">
                <a:solidFill>
                  <a:srgbClr val="CC0000"/>
                </a:solidFill>
              </a:rPr>
              <a:t>Epidermophyton</a:t>
            </a:r>
            <a:r>
              <a:rPr lang="en-US" sz="3600" i="1" dirty="0" smtClean="0">
                <a:solidFill>
                  <a:srgbClr val="CC0000"/>
                </a:solidFill>
              </a:rPr>
              <a:t> &amp;</a:t>
            </a:r>
            <a:r>
              <a:rPr lang="en-US" sz="3600" dirty="0" smtClean="0">
                <a:solidFill>
                  <a:srgbClr val="CC0000"/>
                </a:solidFill>
              </a:rPr>
              <a:t> </a:t>
            </a:r>
            <a:r>
              <a:rPr lang="en-US" sz="3600" i="1" dirty="0" err="1" smtClean="0">
                <a:solidFill>
                  <a:srgbClr val="CC0000"/>
                </a:solidFill>
              </a:rPr>
              <a:t>Microsporum</a:t>
            </a:r>
            <a:r>
              <a:rPr lang="en-US" sz="3600" i="1" dirty="0" smtClean="0">
                <a:solidFill>
                  <a:srgbClr val="CC0000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Antifungal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4830763"/>
          </a:xfrm>
        </p:spPr>
        <p:txBody>
          <a:bodyPr/>
          <a:lstStyle/>
          <a:p>
            <a:r>
              <a:rPr lang="en-US" dirty="0" err="1" smtClean="0">
                <a:solidFill>
                  <a:srgbClr val="0000FF"/>
                </a:solidFill>
              </a:rPr>
              <a:t>Taha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et al (2010) </a:t>
            </a:r>
            <a:r>
              <a:rPr lang="en-US" dirty="0"/>
              <a:t>found antifungal  effect of </a:t>
            </a:r>
            <a:r>
              <a:rPr lang="en-US" b="1" dirty="0" err="1"/>
              <a:t>thymoquinone</a:t>
            </a:r>
            <a:r>
              <a:rPr lang="en-US" b="1" dirty="0"/>
              <a:t>, </a:t>
            </a:r>
            <a:r>
              <a:rPr lang="en-US" b="1" dirty="0" err="1"/>
              <a:t>thymohydroquinone</a:t>
            </a:r>
            <a:r>
              <a:rPr lang="en-US" b="1" dirty="0"/>
              <a:t> &amp; </a:t>
            </a:r>
            <a:r>
              <a:rPr lang="en-US" b="1" dirty="0" err="1"/>
              <a:t>thymol</a:t>
            </a:r>
            <a:r>
              <a:rPr lang="en-US" b="1" dirty="0"/>
              <a:t> </a:t>
            </a:r>
            <a:r>
              <a:rPr lang="en-US" dirty="0"/>
              <a:t>against clinical isolates of </a:t>
            </a:r>
            <a:r>
              <a:rPr lang="en-US" b="1" dirty="0">
                <a:solidFill>
                  <a:srgbClr val="CC0000"/>
                </a:solidFill>
              </a:rPr>
              <a:t>molds, yeasts and </a:t>
            </a:r>
            <a:r>
              <a:rPr lang="en-US" b="1" dirty="0" err="1">
                <a:solidFill>
                  <a:srgbClr val="CC0000"/>
                </a:solidFill>
              </a:rPr>
              <a:t>dermatophytes</a:t>
            </a:r>
            <a:r>
              <a:rPr lang="en-US" b="1" dirty="0">
                <a:solidFill>
                  <a:srgbClr val="CC0000"/>
                </a:solidFill>
              </a:rPr>
              <a:t>. </a:t>
            </a:r>
          </a:p>
          <a:p>
            <a:r>
              <a:rPr lang="en-US" dirty="0" smtClean="0"/>
              <a:t>Recently,</a:t>
            </a:r>
            <a:r>
              <a:rPr lang="en-US" i="1" dirty="0" smtClean="0"/>
              <a:t> </a:t>
            </a:r>
            <a:r>
              <a:rPr lang="en-US" b="1" i="1" dirty="0" smtClean="0"/>
              <a:t>N</a:t>
            </a:r>
            <a:r>
              <a:rPr lang="en-US" b="1" i="1" dirty="0"/>
              <a:t>. sativa </a:t>
            </a:r>
            <a:r>
              <a:rPr lang="en-US" b="1" dirty="0"/>
              <a:t>extract </a:t>
            </a:r>
            <a:r>
              <a:rPr lang="en-US" dirty="0" smtClean="0"/>
              <a:t>has been shown to inhibit the  </a:t>
            </a:r>
            <a:r>
              <a:rPr lang="en-US" dirty="0"/>
              <a:t>growth of </a:t>
            </a:r>
            <a:r>
              <a:rPr lang="en-US" b="1" i="1" dirty="0" err="1">
                <a:solidFill>
                  <a:srgbClr val="CC0000"/>
                </a:solidFill>
              </a:rPr>
              <a:t>Madurella</a:t>
            </a:r>
            <a:r>
              <a:rPr lang="en-US" b="1" i="1" dirty="0">
                <a:solidFill>
                  <a:srgbClr val="CC0000"/>
                </a:solidFill>
              </a:rPr>
              <a:t> </a:t>
            </a:r>
            <a:r>
              <a:rPr lang="en-US" b="1" i="1" dirty="0" err="1" smtClean="0">
                <a:solidFill>
                  <a:srgbClr val="CC0000"/>
                </a:solidFill>
              </a:rPr>
              <a:t>mycetomatis</a:t>
            </a:r>
            <a:r>
              <a:rPr lang="en-US" b="1" i="1" dirty="0" smtClean="0">
                <a:solidFill>
                  <a:srgbClr val="CC0000"/>
                </a:solidFill>
              </a:rPr>
              <a:t>, </a:t>
            </a:r>
            <a:r>
              <a:rPr lang="en-US" dirty="0"/>
              <a:t>an important causative fungus of </a:t>
            </a:r>
            <a:r>
              <a:rPr lang="en-US" dirty="0" err="1"/>
              <a:t>mycetoma</a:t>
            </a:r>
            <a:r>
              <a:rPr lang="en-US" dirty="0"/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Elfadil</a:t>
            </a:r>
            <a:r>
              <a:rPr lang="en-US" dirty="0">
                <a:solidFill>
                  <a:srgbClr val="0000FF"/>
                </a:solidFill>
              </a:rPr>
              <a:t> et al, 2015).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1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Antiviral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410200"/>
          </a:xfrm>
        </p:spPr>
        <p:txBody>
          <a:bodyPr>
            <a:normAutofit/>
          </a:bodyPr>
          <a:lstStyle/>
          <a:p>
            <a:r>
              <a:rPr lang="en-US" i="1" dirty="0" smtClean="0"/>
              <a:t>N. sativa</a:t>
            </a:r>
            <a:r>
              <a:rPr lang="en-US" dirty="0" smtClean="0"/>
              <a:t> oil given </a:t>
            </a:r>
            <a:r>
              <a:rPr lang="en-US" dirty="0" err="1" smtClean="0"/>
              <a:t>intraperitoneally</a:t>
            </a:r>
            <a:r>
              <a:rPr lang="en-US" dirty="0" smtClean="0"/>
              <a:t> for 10 days to mice infected with </a:t>
            </a:r>
            <a:r>
              <a:rPr lang="en-US" b="1" dirty="0" smtClean="0">
                <a:solidFill>
                  <a:srgbClr val="CC0000"/>
                </a:solidFill>
              </a:rPr>
              <a:t>murine cytomegalovirus</a:t>
            </a:r>
            <a:r>
              <a:rPr lang="en-US" dirty="0" smtClean="0"/>
              <a:t>, eradicated the virus from liver and spleen.</a:t>
            </a:r>
          </a:p>
          <a:p>
            <a:pPr>
              <a:buNone/>
            </a:pPr>
            <a:r>
              <a:rPr lang="en-US" dirty="0" smtClean="0"/>
              <a:t>	This action was possibly related to increase in M-phi &amp; CD4 +</a:t>
            </a:r>
            <a:r>
              <a:rPr lang="en-US" dirty="0" err="1" smtClean="0"/>
              <a:t>ve</a:t>
            </a:r>
            <a:r>
              <a:rPr lang="en-US" dirty="0" smtClean="0"/>
              <a:t> T cells and INF-gamma   (</a:t>
            </a:r>
            <a:r>
              <a:rPr lang="en-US" dirty="0" smtClean="0">
                <a:solidFill>
                  <a:srgbClr val="0000FF"/>
                </a:solidFill>
              </a:rPr>
              <a:t>Salem &amp; </a:t>
            </a:r>
            <a:r>
              <a:rPr lang="en-US" dirty="0" err="1" smtClean="0">
                <a:solidFill>
                  <a:srgbClr val="0000FF"/>
                </a:solidFill>
              </a:rPr>
              <a:t>Hossain</a:t>
            </a:r>
            <a:r>
              <a:rPr lang="en-US" dirty="0" smtClean="0">
                <a:solidFill>
                  <a:srgbClr val="0000FF"/>
                </a:solidFill>
              </a:rPr>
              <a:t>, 2000).</a:t>
            </a:r>
          </a:p>
          <a:p>
            <a:r>
              <a:rPr lang="en-US" i="1" dirty="0" smtClean="0"/>
              <a:t>N. sativa</a:t>
            </a:r>
            <a:r>
              <a:rPr lang="en-US" dirty="0" smtClean="0"/>
              <a:t> extract was also shown to possess </a:t>
            </a:r>
            <a:r>
              <a:rPr lang="en-US" b="1" dirty="0" smtClean="0">
                <a:solidFill>
                  <a:srgbClr val="CC0000"/>
                </a:solidFill>
              </a:rPr>
              <a:t>protease inhibitory </a:t>
            </a:r>
            <a:r>
              <a:rPr lang="en-US" dirty="0" smtClean="0"/>
              <a:t>effect on </a:t>
            </a:r>
            <a:r>
              <a:rPr lang="en-US" b="1" dirty="0" smtClean="0">
                <a:solidFill>
                  <a:srgbClr val="CC0000"/>
                </a:solidFill>
              </a:rPr>
              <a:t>human immune deficiency virus </a:t>
            </a:r>
            <a:r>
              <a:rPr lang="en-US" dirty="0" smtClean="0">
                <a:solidFill>
                  <a:srgbClr val="0000FF"/>
                </a:solidFill>
              </a:rPr>
              <a:t>(Ma C, 1994).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Antiparasitic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In experimentally  infected </a:t>
            </a:r>
            <a:r>
              <a:rPr lang="en-US" sz="3000" b="1" i="1" dirty="0" err="1" smtClean="0">
                <a:solidFill>
                  <a:srgbClr val="CC0000"/>
                </a:solidFill>
              </a:rPr>
              <a:t>Schistosoma</a:t>
            </a:r>
            <a:r>
              <a:rPr lang="en-US" sz="3000" b="1" i="1" dirty="0" smtClean="0">
                <a:solidFill>
                  <a:srgbClr val="CC0000"/>
                </a:solidFill>
              </a:rPr>
              <a:t> </a:t>
            </a:r>
            <a:r>
              <a:rPr lang="en-US" sz="3000" b="1" i="1" dirty="0" err="1" smtClean="0">
                <a:solidFill>
                  <a:srgbClr val="CC0000"/>
                </a:solidFill>
              </a:rPr>
              <a:t>mansoni</a:t>
            </a:r>
            <a:r>
              <a:rPr lang="en-US" sz="3000" b="1" i="1" dirty="0" smtClean="0">
                <a:solidFill>
                  <a:srgbClr val="CC0000"/>
                </a:solidFill>
              </a:rPr>
              <a:t> </a:t>
            </a:r>
            <a:r>
              <a:rPr lang="en-US" sz="3000" dirty="0" smtClean="0"/>
              <a:t>mice, the </a:t>
            </a:r>
            <a:r>
              <a:rPr lang="en-US" sz="3000" dirty="0" err="1" smtClean="0"/>
              <a:t>antischistosomal</a:t>
            </a:r>
            <a:r>
              <a:rPr lang="en-US" sz="3000" dirty="0" smtClean="0"/>
              <a:t> activity of </a:t>
            </a:r>
            <a:r>
              <a:rPr lang="en-US" sz="3000" i="1" dirty="0" smtClean="0"/>
              <a:t>N. sativa</a:t>
            </a:r>
            <a:r>
              <a:rPr lang="en-US" sz="3000" dirty="0" smtClean="0"/>
              <a:t> oil was found to be comparable to </a:t>
            </a:r>
            <a:r>
              <a:rPr lang="en-US" sz="3000" dirty="0" err="1" smtClean="0"/>
              <a:t>prazequantel</a:t>
            </a:r>
            <a:r>
              <a:rPr lang="en-US" sz="3000" dirty="0" smtClean="0"/>
              <a:t>. </a:t>
            </a:r>
          </a:p>
          <a:p>
            <a:r>
              <a:rPr lang="en-US" sz="3000" dirty="0" smtClean="0"/>
              <a:t>When given in combination with </a:t>
            </a:r>
            <a:r>
              <a:rPr lang="en-US" sz="3000" dirty="0" err="1" smtClean="0"/>
              <a:t>prazequantel</a:t>
            </a:r>
            <a:r>
              <a:rPr lang="en-US" sz="3000" dirty="0" smtClean="0"/>
              <a:t> there was </a:t>
            </a:r>
            <a:r>
              <a:rPr lang="en-US" sz="3000" dirty="0" err="1" smtClean="0"/>
              <a:t>potenciation</a:t>
            </a:r>
            <a:r>
              <a:rPr lang="en-US" sz="3000" dirty="0" smtClean="0"/>
              <a:t> of its effect </a:t>
            </a:r>
            <a:r>
              <a:rPr lang="en-US" sz="3000" dirty="0" smtClean="0">
                <a:solidFill>
                  <a:srgbClr val="0000FF"/>
                </a:solidFill>
              </a:rPr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Mahmoud et al, 2002</a:t>
            </a:r>
            <a:r>
              <a:rPr lang="en-US" sz="3000" dirty="0" smtClean="0">
                <a:solidFill>
                  <a:srgbClr val="0000FF"/>
                </a:solidFill>
              </a:rPr>
              <a:t>). </a:t>
            </a:r>
          </a:p>
          <a:p>
            <a:r>
              <a:rPr lang="en-US" sz="3000" dirty="0" smtClean="0"/>
              <a:t>Moreover,</a:t>
            </a:r>
            <a:r>
              <a:rPr lang="en-US" sz="3000" i="1" dirty="0" smtClean="0"/>
              <a:t> N. sativa </a:t>
            </a:r>
            <a:r>
              <a:rPr lang="en-US" sz="3000" dirty="0" smtClean="0"/>
              <a:t>seed showed </a:t>
            </a:r>
            <a:r>
              <a:rPr lang="en-US" sz="3000" dirty="0" err="1" smtClean="0"/>
              <a:t>biocidal</a:t>
            </a:r>
            <a:r>
              <a:rPr lang="en-US" sz="3000" dirty="0" smtClean="0"/>
              <a:t> activity against </a:t>
            </a:r>
            <a:r>
              <a:rPr lang="en-US" sz="3000" b="1" dirty="0" err="1" smtClean="0">
                <a:solidFill>
                  <a:srgbClr val="CC0000"/>
                </a:solidFill>
              </a:rPr>
              <a:t>miracidia</a:t>
            </a:r>
            <a:r>
              <a:rPr lang="en-US" sz="3000" b="1" dirty="0" smtClean="0">
                <a:solidFill>
                  <a:srgbClr val="CC0000"/>
                </a:solidFill>
              </a:rPr>
              <a:t>, </a:t>
            </a:r>
            <a:r>
              <a:rPr lang="en-US" sz="3000" b="1" dirty="0" err="1" smtClean="0">
                <a:solidFill>
                  <a:srgbClr val="CC0000"/>
                </a:solidFill>
              </a:rPr>
              <a:t>cercariae</a:t>
            </a:r>
            <a:r>
              <a:rPr lang="en-US" sz="3000" b="1" dirty="0" smtClean="0">
                <a:solidFill>
                  <a:srgbClr val="CC0000"/>
                </a:solidFill>
              </a:rPr>
              <a:t> and adult worms </a:t>
            </a:r>
            <a:r>
              <a:rPr lang="en-US" sz="3000" dirty="0" smtClean="0"/>
              <a:t>of </a:t>
            </a:r>
            <a:r>
              <a:rPr lang="en-US" sz="3000" b="1" i="1" dirty="0" err="1" smtClean="0">
                <a:solidFill>
                  <a:srgbClr val="CC0000"/>
                </a:solidFill>
              </a:rPr>
              <a:t>Schistosoma</a:t>
            </a:r>
            <a:r>
              <a:rPr lang="en-US" sz="3000" b="1" i="1" dirty="0" smtClean="0">
                <a:solidFill>
                  <a:srgbClr val="CC0000"/>
                </a:solidFill>
              </a:rPr>
              <a:t> </a:t>
            </a:r>
            <a:r>
              <a:rPr lang="en-US" sz="3000" b="1" i="1" dirty="0" err="1" smtClean="0">
                <a:solidFill>
                  <a:srgbClr val="CC0000"/>
                </a:solidFill>
              </a:rPr>
              <a:t>mansoni</a:t>
            </a:r>
            <a:r>
              <a:rPr lang="en-US" sz="3000" dirty="0" smtClean="0"/>
              <a:t>, as well as an inhibitory effect on egg-laying of adult female worms 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(Mohamed et al, 2005).  </a:t>
            </a: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err="1" smtClean="0">
                <a:solidFill>
                  <a:srgbClr val="CC0000"/>
                </a:solidFill>
              </a:rPr>
              <a:t>Antiparasitic</a:t>
            </a:r>
            <a:r>
              <a:rPr lang="en-US" b="1" dirty="0" smtClean="0">
                <a:solidFill>
                  <a:srgbClr val="CC0000"/>
                </a:solidFill>
              </a:rPr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502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Ointment from alcoholic extract of </a:t>
            </a:r>
            <a:r>
              <a:rPr lang="en-US" i="1" dirty="0" smtClean="0"/>
              <a:t>N. sativa</a:t>
            </a:r>
            <a:r>
              <a:rPr lang="en-US" dirty="0" smtClean="0"/>
              <a:t> seeds, applied daily for 15 weeks, significantly reduced lesion size and inflammation of </a:t>
            </a:r>
            <a:r>
              <a:rPr lang="en-US" b="1" dirty="0" smtClean="0">
                <a:solidFill>
                  <a:srgbClr val="CC0000"/>
                </a:solidFill>
              </a:rPr>
              <a:t>cutaneous </a:t>
            </a:r>
            <a:r>
              <a:rPr lang="en-US" b="1" dirty="0" err="1" smtClean="0">
                <a:solidFill>
                  <a:srgbClr val="CC0000"/>
                </a:solidFill>
              </a:rPr>
              <a:t>leishmaniasis</a:t>
            </a:r>
            <a:r>
              <a:rPr lang="en-US" b="1" dirty="0" smtClean="0">
                <a:solidFill>
                  <a:srgbClr val="CC0000"/>
                </a:solidFill>
              </a:rPr>
              <a:t> </a:t>
            </a:r>
            <a:r>
              <a:rPr lang="en-US" dirty="0" smtClean="0"/>
              <a:t>produced experimentally in mice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Bafghi</a:t>
            </a:r>
            <a:r>
              <a:rPr lang="en-US" dirty="0" smtClean="0">
                <a:solidFill>
                  <a:srgbClr val="0000FF"/>
                </a:solidFill>
              </a:rPr>
              <a:t> et al, 2011).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8" name="Picture 2" descr="Skin ulcer due to leishmaniasis, hand of Central American adult 3MG0037 lo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2857500"/>
            <a:ext cx="2590800" cy="1485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https://sp.yimg.com/ib/th?id=JN.2LElKzZrdvNGnrRVHH4FKw&amp;pid=15.1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295400"/>
            <a:ext cx="2590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p.yimg.com/ib/th?id=JN.tqUe%2f8RS16JltZDwECquHQ&amp;pid=15.1&amp;P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476749"/>
            <a:ext cx="26289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Wound healing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334000"/>
          </a:xfrm>
        </p:spPr>
        <p:txBody>
          <a:bodyPr>
            <a:normAutofit/>
          </a:bodyPr>
          <a:lstStyle/>
          <a:p>
            <a:r>
              <a:rPr lang="en-US" i="1" dirty="0" smtClean="0"/>
              <a:t>N. sativa</a:t>
            </a:r>
            <a:r>
              <a:rPr lang="en-US" dirty="0" smtClean="0"/>
              <a:t> seed and its oil were found to promote wound healing in </a:t>
            </a:r>
            <a:r>
              <a:rPr lang="en-US" b="1" dirty="0" smtClean="0">
                <a:solidFill>
                  <a:srgbClr val="CC0000"/>
                </a:solidFill>
              </a:rPr>
              <a:t>farm animals </a:t>
            </a:r>
            <a:r>
              <a:rPr lang="en-US" dirty="0" smtClean="0">
                <a:solidFill>
                  <a:srgbClr val="0000FF"/>
                </a:solidFill>
              </a:rPr>
              <a:t>(Ahmed et al, 1995). </a:t>
            </a:r>
          </a:p>
          <a:p>
            <a:r>
              <a:rPr lang="en-US" dirty="0" smtClean="0"/>
              <a:t>Recently, using human </a:t>
            </a:r>
            <a:r>
              <a:rPr lang="en-US" b="1" dirty="0" smtClean="0">
                <a:solidFill>
                  <a:srgbClr val="CC0000"/>
                </a:solidFill>
              </a:rPr>
              <a:t>gingival fibroblast </a:t>
            </a:r>
            <a:r>
              <a:rPr lang="en-US" dirty="0" smtClean="0"/>
              <a:t>as a monolayer, aqueous extract of </a:t>
            </a:r>
            <a:r>
              <a:rPr lang="en-US" i="1" dirty="0" smtClean="0"/>
              <a:t>N. sativa </a:t>
            </a:r>
            <a:r>
              <a:rPr lang="en-US" dirty="0" smtClean="0"/>
              <a:t>was shown</a:t>
            </a:r>
            <a:r>
              <a:rPr lang="en-US" i="1" dirty="0" smtClean="0"/>
              <a:t> to </a:t>
            </a:r>
            <a:r>
              <a:rPr lang="en-US" dirty="0" smtClean="0"/>
              <a:t>exhibit free radical scavenging activity and </a:t>
            </a:r>
            <a:r>
              <a:rPr lang="en-US" dirty="0" smtClean="0">
                <a:solidFill>
                  <a:srgbClr val="C00000"/>
                </a:solidFill>
              </a:rPr>
              <a:t>induced gingival fibroblast proliferation</a:t>
            </a:r>
          </a:p>
          <a:p>
            <a:r>
              <a:rPr lang="en-US" dirty="0" smtClean="0"/>
              <a:t>Associated with accelerated wound closure activity despite its non-significant effect on collagen synthesis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Ab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Rahman</a:t>
            </a:r>
            <a:r>
              <a:rPr lang="en-US" dirty="0" smtClean="0">
                <a:solidFill>
                  <a:srgbClr val="0000FF"/>
                </a:solidFill>
              </a:rPr>
              <a:t> et al, 2014).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Psoriasis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4724400" cy="5410200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Antipsoriatic</a:t>
            </a:r>
            <a:r>
              <a:rPr lang="en-US" b="1" dirty="0" smtClean="0">
                <a:solidFill>
                  <a:srgbClr val="C00000"/>
                </a:solidFill>
              </a:rPr>
              <a:t> activity </a:t>
            </a:r>
            <a:r>
              <a:rPr lang="en-US" dirty="0" smtClean="0"/>
              <a:t>of </a:t>
            </a:r>
            <a:r>
              <a:rPr lang="en-US" dirty="0" err="1" smtClean="0"/>
              <a:t>ethanolic</a:t>
            </a:r>
            <a:r>
              <a:rPr lang="en-US" dirty="0" smtClean="0"/>
              <a:t> extract of </a:t>
            </a:r>
            <a:r>
              <a:rPr lang="en-US" i="1" dirty="0" smtClean="0"/>
              <a:t>N. sativa</a:t>
            </a:r>
            <a:r>
              <a:rPr lang="en-US" dirty="0" smtClean="0"/>
              <a:t> seed was evaluated:</a:t>
            </a:r>
          </a:p>
          <a:p>
            <a:pPr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C00000"/>
                </a:solidFill>
              </a:rPr>
              <a:t>In vivo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by using </a:t>
            </a:r>
            <a:r>
              <a:rPr lang="en-US" b="1" dirty="0" smtClean="0">
                <a:solidFill>
                  <a:srgbClr val="C00000"/>
                </a:solidFill>
              </a:rPr>
              <a:t>mouse tail model </a:t>
            </a:r>
            <a:r>
              <a:rPr lang="en-US" dirty="0" smtClean="0"/>
              <a:t>for psoriasis </a:t>
            </a:r>
          </a:p>
          <a:p>
            <a:pPr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C00000"/>
                </a:solidFill>
              </a:rPr>
              <a:t>In vitro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by </a:t>
            </a:r>
            <a:r>
              <a:rPr lang="en-US" b="1" dirty="0" smtClean="0">
                <a:solidFill>
                  <a:srgbClr val="CC0000"/>
                </a:solidFill>
              </a:rPr>
              <a:t>SRB Assay (</a:t>
            </a:r>
            <a:r>
              <a:rPr lang="en-US" b="1" dirty="0" err="1" smtClean="0">
                <a:solidFill>
                  <a:srgbClr val="C00000"/>
                </a:solidFill>
              </a:rPr>
              <a:t>Sulphorhodamine</a:t>
            </a:r>
            <a:r>
              <a:rPr lang="en-US" b="1" dirty="0" smtClean="0">
                <a:solidFill>
                  <a:srgbClr val="C00000"/>
                </a:solidFill>
              </a:rPr>
              <a:t>-B Assay), </a:t>
            </a:r>
            <a:r>
              <a:rPr lang="en-US" dirty="0" smtClean="0"/>
              <a:t>employing </a:t>
            </a:r>
            <a:r>
              <a:rPr lang="en-US" dirty="0" err="1" smtClean="0"/>
              <a:t>HaCaT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human keratinocyte cell lines.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 descr="C:\Users\Home\Downloads\Psoriasis_on_ba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854" y="995680"/>
            <a:ext cx="2618509" cy="258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8/88/Psoriasis_of_the_palm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855" y="3423920"/>
            <a:ext cx="2667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28855" y="762000"/>
            <a:ext cx="2618508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715000" y="914400"/>
            <a:ext cx="2618508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791200" y="5943600"/>
            <a:ext cx="2618508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Psoriasis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In mouse tail model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/>
              <a:t>epidermal differentiation produced by the extract, positive control (</a:t>
            </a:r>
            <a:r>
              <a:rPr lang="en-US" b="1" dirty="0" err="1"/>
              <a:t>tazarotene</a:t>
            </a:r>
            <a:r>
              <a:rPr lang="en-US" dirty="0"/>
              <a:t>)  and negative control was 71.36 ± 2.64%, 90.03 ± 2.00%n and 17.30 ± 4.09%, respectively.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In </a:t>
            </a:r>
            <a:r>
              <a:rPr lang="en-US" b="1" dirty="0">
                <a:solidFill>
                  <a:srgbClr val="C00000"/>
                </a:solidFill>
              </a:rPr>
              <a:t>keratinocyte cell </a:t>
            </a:r>
            <a:r>
              <a:rPr lang="en-US" b="1" dirty="0" smtClean="0">
                <a:solidFill>
                  <a:srgbClr val="C00000"/>
                </a:solidFill>
              </a:rPr>
              <a:t>lines, </a:t>
            </a:r>
            <a:r>
              <a:rPr lang="en-US" dirty="0"/>
              <a:t>IC50 values for </a:t>
            </a:r>
            <a:r>
              <a:rPr lang="en-US" dirty="0" err="1"/>
              <a:t>antiproliferant</a:t>
            </a:r>
            <a:r>
              <a:rPr lang="en-US" dirty="0"/>
              <a:t> activity of the extract and positive </a:t>
            </a:r>
            <a:r>
              <a:rPr lang="en-US" dirty="0" smtClean="0"/>
              <a:t>control </a:t>
            </a:r>
            <a:r>
              <a:rPr lang="en-US" dirty="0"/>
              <a:t>(</a:t>
            </a:r>
            <a:r>
              <a:rPr lang="en-US" b="1" dirty="0" err="1"/>
              <a:t>asiaticoside</a:t>
            </a:r>
            <a:r>
              <a:rPr lang="en-US" dirty="0"/>
              <a:t>) were 239 </a:t>
            </a:r>
            <a:r>
              <a:rPr lang="en-US" dirty="0" err="1"/>
              <a:t>μg</a:t>
            </a:r>
            <a:r>
              <a:rPr lang="en-US" dirty="0"/>
              <a:t>/ml and 20.13, respectively 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Dwarampudi</a:t>
            </a:r>
            <a:r>
              <a:rPr lang="en-US" dirty="0">
                <a:solidFill>
                  <a:srgbClr val="0000FF"/>
                </a:solidFill>
              </a:rPr>
              <a:t> et al, 2012).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6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Acne </a:t>
            </a:r>
            <a:r>
              <a:rPr lang="en-US" b="1" dirty="0" err="1" smtClean="0">
                <a:solidFill>
                  <a:srgbClr val="CC0000"/>
                </a:solidFill>
              </a:rPr>
              <a:t>vulgaris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a clinical study, </a:t>
            </a:r>
            <a:r>
              <a:rPr lang="en-US" i="1" dirty="0" smtClean="0"/>
              <a:t>N. sativa</a:t>
            </a:r>
            <a:r>
              <a:rPr lang="en-US" dirty="0" smtClean="0"/>
              <a:t> oil lotion 10%  significantly reduced mean lesion count of papules and pustules after 2 months of therapy</a:t>
            </a:r>
            <a:r>
              <a:rPr lang="en-US" dirty="0"/>
              <a:t> </a:t>
            </a:r>
            <a:r>
              <a:rPr lang="en-US" dirty="0" smtClean="0">
                <a:solidFill>
                  <a:srgbClr val="0000FF"/>
                </a:solidFill>
              </a:rPr>
              <a:t>(Abdul-</a:t>
            </a:r>
            <a:r>
              <a:rPr lang="en-US" dirty="0" err="1" smtClean="0">
                <a:solidFill>
                  <a:srgbClr val="0000FF"/>
                </a:solidFill>
              </a:rPr>
              <a:t>Ameer</a:t>
            </a:r>
            <a:r>
              <a:rPr lang="en-US" dirty="0" smtClean="0">
                <a:solidFill>
                  <a:srgbClr val="0000FF"/>
                </a:solidFill>
              </a:rPr>
              <a:t> &amp; Al-</a:t>
            </a:r>
            <a:r>
              <a:rPr lang="en-US" dirty="0" err="1" smtClean="0">
                <a:solidFill>
                  <a:srgbClr val="0000FF"/>
                </a:solidFill>
              </a:rPr>
              <a:t>Harchan</a:t>
            </a:r>
            <a:r>
              <a:rPr lang="en-US" dirty="0" smtClean="0">
                <a:solidFill>
                  <a:srgbClr val="0000FF"/>
                </a:solidFill>
              </a:rPr>
              <a:t>, 2010).  </a:t>
            </a:r>
          </a:p>
          <a:p>
            <a:r>
              <a:rPr lang="en-US" dirty="0" smtClean="0"/>
              <a:t>Results were attributed to antimicrobial, </a:t>
            </a:r>
            <a:r>
              <a:rPr lang="en-US" dirty="0"/>
              <a:t>anti-inflammatory </a:t>
            </a:r>
            <a:r>
              <a:rPr lang="en-US" dirty="0" smtClean="0"/>
              <a:t>and </a:t>
            </a:r>
            <a:r>
              <a:rPr lang="en-US" dirty="0" err="1" smtClean="0"/>
              <a:t>immunomodulatory</a:t>
            </a:r>
            <a:r>
              <a:rPr lang="en-US" dirty="0" smtClean="0"/>
              <a:t> effects of </a:t>
            </a:r>
            <a:r>
              <a:rPr lang="en-US" i="1" dirty="0" smtClean="0"/>
              <a:t>N. sativa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2050" name="Picture 2" descr="https://upload.wikimedia.org/wikipedia/commons/7/7f/Backac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62600" y="3824909"/>
            <a:ext cx="3048000" cy="257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4/4b/Akne-juge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77274"/>
            <a:ext cx="3048000" cy="245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Vitiligo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8006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Lyophilized seed extract of </a:t>
            </a:r>
            <a:r>
              <a:rPr lang="en-US" i="1" dirty="0" smtClean="0"/>
              <a:t>N. sativa</a:t>
            </a:r>
            <a:r>
              <a:rPr lang="en-US" dirty="0" smtClean="0"/>
              <a:t> and </a:t>
            </a:r>
            <a:r>
              <a:rPr lang="en-US" dirty="0" err="1" smtClean="0"/>
              <a:t>thymoquinone</a:t>
            </a:r>
            <a:r>
              <a:rPr lang="en-US" dirty="0" smtClean="0"/>
              <a:t>, showed significant </a:t>
            </a:r>
            <a:r>
              <a:rPr lang="en-US" b="1" dirty="0" smtClean="0">
                <a:solidFill>
                  <a:srgbClr val="CC0000"/>
                </a:solidFill>
              </a:rPr>
              <a:t>darkening of isolated </a:t>
            </a:r>
            <a:r>
              <a:rPr lang="en-US" b="1" dirty="0" err="1" smtClean="0">
                <a:solidFill>
                  <a:srgbClr val="CC0000"/>
                </a:solidFill>
              </a:rPr>
              <a:t>melanophores</a:t>
            </a:r>
            <a:r>
              <a:rPr lang="en-US" b="1" dirty="0" smtClean="0">
                <a:solidFill>
                  <a:srgbClr val="CC0000"/>
                </a:solidFill>
              </a:rPr>
              <a:t> </a:t>
            </a:r>
            <a:r>
              <a:rPr lang="en-US" dirty="0" smtClean="0"/>
              <a:t>of wall lizard skin .</a:t>
            </a:r>
          </a:p>
          <a:p>
            <a:r>
              <a:rPr lang="en-US" dirty="0" smtClean="0"/>
              <a:t>Pigment cells responded by </a:t>
            </a:r>
            <a:r>
              <a:rPr lang="en-US" b="1" dirty="0" smtClean="0">
                <a:solidFill>
                  <a:srgbClr val="CC0000"/>
                </a:solidFill>
              </a:rPr>
              <a:t>dispersion of melanin,</a:t>
            </a:r>
          </a:p>
          <a:p>
            <a:r>
              <a:rPr lang="en-US" dirty="0" smtClean="0"/>
              <a:t>which was </a:t>
            </a:r>
            <a:r>
              <a:rPr lang="en-US" b="1" dirty="0" smtClean="0">
                <a:solidFill>
                  <a:srgbClr val="CC0000"/>
                </a:solidFill>
              </a:rPr>
              <a:t>antagonized by </a:t>
            </a:r>
            <a:r>
              <a:rPr lang="en-US" dirty="0" smtClean="0"/>
              <a:t>anticholinergic drugs, atropine and </a:t>
            </a:r>
            <a:r>
              <a:rPr lang="en-US" dirty="0" err="1" smtClean="0"/>
              <a:t>hyoscine</a:t>
            </a:r>
            <a:r>
              <a:rPr lang="en-US" dirty="0" smtClean="0"/>
              <a:t>, </a:t>
            </a:r>
          </a:p>
          <a:p>
            <a:r>
              <a:rPr lang="en-US" dirty="0" smtClean="0"/>
              <a:t>and </a:t>
            </a:r>
            <a:r>
              <a:rPr lang="en-US" b="1" dirty="0" smtClean="0">
                <a:solidFill>
                  <a:srgbClr val="CC0000"/>
                </a:solidFill>
              </a:rPr>
              <a:t>potentiated by </a:t>
            </a:r>
            <a:r>
              <a:rPr lang="en-US" dirty="0" smtClean="0"/>
              <a:t>an </a:t>
            </a:r>
            <a:r>
              <a:rPr lang="en-US" dirty="0" err="1" smtClean="0"/>
              <a:t>anticholinestrase</a:t>
            </a:r>
            <a:r>
              <a:rPr lang="en-US" dirty="0" smtClean="0"/>
              <a:t> agent, neostigmine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(Ali &amp; Meitei, 2011).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 descr="http://www.healthylifetricks.com/wp-content/uploads/2015/04/vitiligo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00"/>
            <a:ext cx="2161309" cy="218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http://byebyedoctor.com/wp-content/uploads/2011/03/vitiligo-3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43000"/>
            <a:ext cx="2126673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b="1" dirty="0" err="1" smtClean="0">
                <a:solidFill>
                  <a:srgbClr val="CC0000"/>
                </a:solidFill>
              </a:rPr>
              <a:t>Vitiligo</a:t>
            </a:r>
            <a:r>
              <a:rPr lang="en-US" b="1" dirty="0" smtClean="0">
                <a:solidFill>
                  <a:srgbClr val="CC0000"/>
                </a:solidFill>
              </a:rPr>
              <a:t>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C0000"/>
                </a:solidFill>
              </a:rPr>
              <a:t>In a randomized clinical study</a:t>
            </a:r>
            <a:r>
              <a:rPr lang="en-US" dirty="0"/>
              <a:t>, </a:t>
            </a:r>
            <a:r>
              <a:rPr lang="en-US" b="1" i="1" dirty="0">
                <a:solidFill>
                  <a:srgbClr val="CC0000"/>
                </a:solidFill>
              </a:rPr>
              <a:t>N. sativa</a:t>
            </a:r>
            <a:r>
              <a:rPr lang="en-US" b="1" dirty="0">
                <a:solidFill>
                  <a:srgbClr val="CC0000"/>
                </a:solidFill>
              </a:rPr>
              <a:t> oil </a:t>
            </a:r>
            <a:r>
              <a:rPr lang="en-US" dirty="0"/>
              <a:t>applied to </a:t>
            </a:r>
            <a:r>
              <a:rPr lang="en-US" dirty="0" err="1"/>
              <a:t>vitiligo</a:t>
            </a:r>
            <a:r>
              <a:rPr lang="en-US" dirty="0"/>
              <a:t> lesions twice daily for six months, significantly </a:t>
            </a:r>
            <a:r>
              <a:rPr lang="en-US" b="1" dirty="0">
                <a:solidFill>
                  <a:srgbClr val="CC0000"/>
                </a:solidFill>
              </a:rPr>
              <a:t>decreased </a:t>
            </a:r>
            <a:r>
              <a:rPr lang="en-US" b="1" dirty="0" err="1">
                <a:solidFill>
                  <a:srgbClr val="CC0000"/>
                </a:solidFill>
              </a:rPr>
              <a:t>vitiligo</a:t>
            </a:r>
            <a:r>
              <a:rPr lang="en-US" b="1" dirty="0">
                <a:solidFill>
                  <a:srgbClr val="CC0000"/>
                </a:solidFill>
              </a:rPr>
              <a:t> area </a:t>
            </a:r>
            <a:r>
              <a:rPr lang="en-US" dirty="0"/>
              <a:t>scoring index 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Ghorbanibirganet</a:t>
            </a:r>
            <a:r>
              <a:rPr lang="en-US" dirty="0">
                <a:solidFill>
                  <a:srgbClr val="0000FF"/>
                </a:solidFill>
              </a:rPr>
              <a:t> al, 2014).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5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Hypersensitivity reactions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4648200" cy="5410200"/>
          </a:xfrm>
        </p:spPr>
        <p:txBody>
          <a:bodyPr>
            <a:normAutofit/>
          </a:bodyPr>
          <a:lstStyle/>
          <a:p>
            <a:r>
              <a:rPr lang="en-US" i="1" dirty="0" smtClean="0"/>
              <a:t>N. sativa</a:t>
            </a:r>
            <a:r>
              <a:rPr lang="en-US" dirty="0" smtClean="0"/>
              <a:t> extract ,  </a:t>
            </a:r>
            <a:r>
              <a:rPr lang="en-US" dirty="0" err="1" smtClean="0"/>
              <a:t>thymoquinone</a:t>
            </a:r>
            <a:r>
              <a:rPr lang="en-US" dirty="0" smtClean="0"/>
              <a:t> and  </a:t>
            </a:r>
            <a:r>
              <a:rPr lang="en-US" dirty="0" err="1" smtClean="0"/>
              <a:t>nigellone</a:t>
            </a:r>
            <a:r>
              <a:rPr lang="en-US" dirty="0" smtClean="0"/>
              <a:t>) were shown to </a:t>
            </a:r>
            <a:r>
              <a:rPr lang="en-US" b="1" dirty="0" smtClean="0">
                <a:solidFill>
                  <a:srgbClr val="CC0000"/>
                </a:solidFill>
              </a:rPr>
              <a:t>counter the manifestations of allergic reactions </a:t>
            </a:r>
          </a:p>
          <a:p>
            <a:r>
              <a:rPr lang="en-US" dirty="0" smtClean="0"/>
              <a:t>and </a:t>
            </a:r>
            <a:r>
              <a:rPr lang="en-US" b="1" dirty="0" smtClean="0"/>
              <a:t>inhibit histamine release </a:t>
            </a:r>
            <a:r>
              <a:rPr lang="en-US" dirty="0" smtClean="0"/>
              <a:t>from mast cells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Chakravorty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1993</a:t>
            </a:r>
            <a:r>
              <a:rPr lang="en-US" dirty="0" smtClean="0">
                <a:solidFill>
                  <a:srgbClr val="0000FF"/>
                </a:solidFill>
              </a:rPr>
              <a:t>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074" name="Picture 2" descr="Hives2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302895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Hypersensitivity </a:t>
            </a:r>
            <a:r>
              <a:rPr lang="en-US" b="1" dirty="0" smtClean="0">
                <a:solidFill>
                  <a:srgbClr val="C00000"/>
                </a:solidFill>
              </a:rPr>
              <a:t>reactions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09" y="1212273"/>
            <a:ext cx="8125691" cy="5036127"/>
          </a:xfrm>
        </p:spPr>
        <p:txBody>
          <a:bodyPr>
            <a:normAutofit/>
          </a:bodyPr>
          <a:lstStyle/>
          <a:p>
            <a:r>
              <a:rPr lang="en-US" dirty="0" smtClean="0"/>
              <a:t>In a </a:t>
            </a:r>
            <a:r>
              <a:rPr lang="en-US" dirty="0"/>
              <a:t>clinical </a:t>
            </a:r>
            <a:r>
              <a:rPr lang="en-US" dirty="0" smtClean="0"/>
              <a:t>study, </a:t>
            </a:r>
            <a:r>
              <a:rPr lang="en-US" i="1" dirty="0">
                <a:solidFill>
                  <a:srgbClr val="CC0000"/>
                </a:solidFill>
              </a:rPr>
              <a:t>Nigella</a:t>
            </a:r>
            <a:r>
              <a:rPr lang="en-US" dirty="0">
                <a:solidFill>
                  <a:srgbClr val="CC0000"/>
                </a:solidFill>
              </a:rPr>
              <a:t>, Betamethasone </a:t>
            </a:r>
            <a:r>
              <a:rPr lang="en-US" dirty="0"/>
              <a:t>and </a:t>
            </a:r>
            <a:r>
              <a:rPr lang="en-US" dirty="0" err="1">
                <a:solidFill>
                  <a:srgbClr val="CC0000"/>
                </a:solidFill>
              </a:rPr>
              <a:t>Eucerin</a:t>
            </a:r>
            <a:r>
              <a:rPr lang="en-US" dirty="0"/>
              <a:t> ointments </a:t>
            </a:r>
            <a:r>
              <a:rPr lang="en-US" dirty="0" smtClean="0"/>
              <a:t>were applied </a:t>
            </a:r>
            <a:r>
              <a:rPr lang="en-US" dirty="0"/>
              <a:t>topically twice daily for 4 weeks in new cases of </a:t>
            </a:r>
            <a:r>
              <a:rPr lang="en-US" b="1" dirty="0">
                <a:solidFill>
                  <a:srgbClr val="CC0000"/>
                </a:solidFill>
              </a:rPr>
              <a:t>hand eczema</a:t>
            </a:r>
            <a:r>
              <a:rPr lang="en-US" dirty="0"/>
              <a:t>. </a:t>
            </a:r>
          </a:p>
          <a:p>
            <a:r>
              <a:rPr lang="en-US" i="1" dirty="0"/>
              <a:t>Nigella</a:t>
            </a:r>
            <a:r>
              <a:rPr lang="en-US" dirty="0"/>
              <a:t> and Betamethasone showed rapid improvement in hand eczema and quality of life, </a:t>
            </a:r>
            <a:r>
              <a:rPr lang="en-US" dirty="0" smtClean="0"/>
              <a:t>as </a:t>
            </a:r>
            <a:r>
              <a:rPr lang="en-US" dirty="0"/>
              <a:t>compared to </a:t>
            </a:r>
            <a:r>
              <a:rPr lang="en-US" dirty="0" err="1"/>
              <a:t>Eucerin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Yousefi</a:t>
            </a:r>
            <a:r>
              <a:rPr lang="en-US" dirty="0">
                <a:solidFill>
                  <a:srgbClr val="0000FF"/>
                </a:solidFill>
              </a:rPr>
              <a:t> , 2013).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8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Skin cancer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4864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(El-</a:t>
            </a:r>
            <a:r>
              <a:rPr lang="en-US" dirty="0" err="1">
                <a:solidFill>
                  <a:srgbClr val="0000FF"/>
                </a:solidFill>
              </a:rPr>
              <a:t>Kadi</a:t>
            </a:r>
            <a:r>
              <a:rPr lang="en-US" dirty="0">
                <a:solidFill>
                  <a:srgbClr val="0000FF"/>
                </a:solidFill>
              </a:rPr>
              <a:t> &amp; </a:t>
            </a:r>
            <a:r>
              <a:rPr lang="en-US" dirty="0" err="1">
                <a:solidFill>
                  <a:srgbClr val="0000FF"/>
                </a:solidFill>
              </a:rPr>
              <a:t>Kandil</a:t>
            </a:r>
            <a:r>
              <a:rPr lang="en-US" dirty="0">
                <a:solidFill>
                  <a:srgbClr val="0000FF"/>
                </a:solidFill>
              </a:rPr>
              <a:t>, 1986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 smtClean="0"/>
              <a:t>were first to suggest </a:t>
            </a:r>
            <a:r>
              <a:rPr lang="en-US" b="1" dirty="0">
                <a:solidFill>
                  <a:srgbClr val="CC0000"/>
                </a:solidFill>
              </a:rPr>
              <a:t>a</a:t>
            </a:r>
            <a:r>
              <a:rPr lang="en-US" b="1" dirty="0" smtClean="0">
                <a:solidFill>
                  <a:srgbClr val="CC0000"/>
                </a:solidFill>
              </a:rPr>
              <a:t>nticancer activity </a:t>
            </a:r>
            <a:r>
              <a:rPr lang="en-US" dirty="0" smtClean="0"/>
              <a:t>of </a:t>
            </a:r>
            <a:r>
              <a:rPr lang="en-US" i="1" dirty="0" smtClean="0"/>
              <a:t>N. sativa</a:t>
            </a:r>
            <a:r>
              <a:rPr lang="en-US" dirty="0" smtClean="0"/>
              <a:t> when they found enhancement of natural killer (NK) cell activity in advanced cancer patients receiving </a:t>
            </a:r>
            <a:r>
              <a:rPr lang="en-US" i="1" dirty="0" smtClean="0"/>
              <a:t>N. sativa</a:t>
            </a:r>
            <a:r>
              <a:rPr lang="en-US" dirty="0" smtClean="0"/>
              <a:t> seed. </a:t>
            </a:r>
          </a:p>
          <a:p>
            <a:r>
              <a:rPr lang="en-US" b="1" dirty="0" smtClean="0">
                <a:solidFill>
                  <a:srgbClr val="CC0000"/>
                </a:solidFill>
              </a:rPr>
              <a:t>Regarding skin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Solami</a:t>
            </a:r>
            <a:r>
              <a:rPr lang="en-US" dirty="0" smtClean="0">
                <a:solidFill>
                  <a:srgbClr val="0000FF"/>
                </a:solidFill>
              </a:rPr>
              <a:t> et al (1991) </a:t>
            </a:r>
            <a:r>
              <a:rPr lang="en-US" dirty="0" smtClean="0"/>
              <a:t>reported that topical application of </a:t>
            </a:r>
            <a:r>
              <a:rPr lang="en-US" b="1" i="1" dirty="0" smtClean="0"/>
              <a:t>N. sativa</a:t>
            </a:r>
            <a:r>
              <a:rPr lang="en-US" b="1" dirty="0" smtClean="0"/>
              <a:t> and </a:t>
            </a:r>
            <a:r>
              <a:rPr lang="en-US" b="1" i="1" dirty="0" smtClean="0"/>
              <a:t>Crocus </a:t>
            </a:r>
            <a:r>
              <a:rPr lang="en-US" b="1" i="1" dirty="0" err="1" smtClean="0"/>
              <a:t>sativus</a:t>
            </a:r>
            <a:r>
              <a:rPr lang="en-US" dirty="0" smtClean="0"/>
              <a:t> extracts delayed onset and reduced  </a:t>
            </a:r>
            <a:r>
              <a:rPr lang="en-US" dirty="0"/>
              <a:t>number of </a:t>
            </a:r>
            <a:r>
              <a:rPr lang="en-US" dirty="0" err="1"/>
              <a:t>papillomas</a:t>
            </a:r>
            <a:r>
              <a:rPr lang="en-US" dirty="0"/>
              <a:t> </a:t>
            </a:r>
            <a:r>
              <a:rPr lang="en-US" dirty="0" smtClean="0"/>
              <a:t>induced in mice by </a:t>
            </a:r>
            <a:r>
              <a:rPr lang="en-US" b="1" dirty="0" err="1">
                <a:solidFill>
                  <a:srgbClr val="CC0000"/>
                </a:solidFill>
              </a:rPr>
              <a:t>dimethylbenz</a:t>
            </a:r>
            <a:r>
              <a:rPr lang="en-US" b="1" dirty="0">
                <a:solidFill>
                  <a:srgbClr val="CC0000"/>
                </a:solidFill>
              </a:rPr>
              <a:t> [a] </a:t>
            </a:r>
            <a:r>
              <a:rPr lang="en-US" b="1" dirty="0" err="1">
                <a:solidFill>
                  <a:srgbClr val="CC0000"/>
                </a:solidFill>
              </a:rPr>
              <a:t>anthracene</a:t>
            </a:r>
            <a:r>
              <a:rPr lang="en-US" b="1" dirty="0">
                <a:solidFill>
                  <a:srgbClr val="CC0000"/>
                </a:solidFill>
              </a:rPr>
              <a:t> (DMBA</a:t>
            </a:r>
            <a:r>
              <a:rPr lang="en-US" b="1" dirty="0" smtClean="0">
                <a:solidFill>
                  <a:srgbClr val="CC0000"/>
                </a:solidFill>
              </a:rPr>
              <a:t>) / croton oil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620000" cy="4983163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Thymoquinone</a:t>
            </a:r>
            <a:r>
              <a:rPr lang="en-US" b="1" dirty="0" smtClean="0">
                <a:solidFill>
                  <a:srgbClr val="CC0000"/>
                </a:solidFill>
              </a:rPr>
              <a:t>  </a:t>
            </a:r>
            <a:r>
              <a:rPr lang="en-US" dirty="0" smtClean="0"/>
              <a:t>was also shown to possess antitumor activity in tumor cell lines: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Mouse keratinocytes, papilloma (SP-1) and spindle-17 carcinoma cells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Gali-Muhtasib</a:t>
            </a:r>
            <a:r>
              <a:rPr lang="en-US" dirty="0" smtClean="0">
                <a:solidFill>
                  <a:srgbClr val="0000FF"/>
                </a:solidFill>
              </a:rPr>
              <a:t> et al, 2004).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Squamous cell carcinoma (SCC VII) and </a:t>
            </a:r>
            <a:r>
              <a:rPr lang="en-US" dirty="0" err="1" smtClean="0"/>
              <a:t>fibrosarcoma</a:t>
            </a:r>
            <a:r>
              <a:rPr lang="en-US" dirty="0" smtClean="0"/>
              <a:t> (</a:t>
            </a:r>
            <a:r>
              <a:rPr lang="en-US" dirty="0" err="1" smtClean="0"/>
              <a:t>FsaR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Ivankovic</a:t>
            </a:r>
            <a:r>
              <a:rPr lang="en-US" dirty="0" smtClean="0">
                <a:solidFill>
                  <a:srgbClr val="0000FF"/>
                </a:solidFill>
              </a:rPr>
              <a:t> et al, 2006).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Skin cancer (Cont.)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Skin cancer (Cont.)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001000" cy="5059363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Thymoquinone</a:t>
            </a:r>
            <a:r>
              <a:rPr lang="en-US" b="1" dirty="0" smtClean="0">
                <a:solidFill>
                  <a:srgbClr val="CC0000"/>
                </a:solidFill>
              </a:rPr>
              <a:t> and </a:t>
            </a:r>
            <a:r>
              <a:rPr lang="en-US" b="1" dirty="0" err="1" smtClean="0">
                <a:solidFill>
                  <a:srgbClr val="CC0000"/>
                </a:solidFill>
              </a:rPr>
              <a:t>diosgenin</a:t>
            </a:r>
            <a:r>
              <a:rPr lang="en-US" dirty="0" smtClean="0">
                <a:solidFill>
                  <a:srgbClr val="CC0000"/>
                </a:solidFill>
              </a:rPr>
              <a:t>, </a:t>
            </a:r>
            <a:r>
              <a:rPr lang="en-US" dirty="0" smtClean="0"/>
              <a:t>the active ingredients obtained from </a:t>
            </a:r>
            <a:r>
              <a:rPr lang="en-US" i="1" dirty="0" smtClean="0"/>
              <a:t>N. sativa</a:t>
            </a:r>
            <a:r>
              <a:rPr lang="en-US" dirty="0" smtClean="0"/>
              <a:t> and fenugreek (</a:t>
            </a:r>
            <a:r>
              <a:rPr lang="en-US" i="1" dirty="0" err="1" smtClean="0"/>
              <a:t>Trigonella</a:t>
            </a:r>
            <a:r>
              <a:rPr lang="en-US" i="1" dirty="0" smtClean="0"/>
              <a:t> </a:t>
            </a:r>
            <a:r>
              <a:rPr lang="en-US" i="1" dirty="0" err="1" smtClean="0"/>
              <a:t>foenumgraecum</a:t>
            </a:r>
            <a:r>
              <a:rPr lang="en-US" dirty="0" smtClean="0"/>
              <a:t>), respectively, showed potent bioactivity against </a:t>
            </a:r>
            <a:r>
              <a:rPr lang="en-US" b="1" dirty="0" smtClean="0"/>
              <a:t>squamous cell carcinoma </a:t>
            </a:r>
            <a:r>
              <a:rPr lang="en-US" b="1" i="1" dirty="0" smtClean="0"/>
              <a:t>in vitro</a:t>
            </a:r>
            <a:r>
              <a:rPr lang="en-US" b="1" dirty="0" smtClean="0"/>
              <a:t>. </a:t>
            </a:r>
          </a:p>
          <a:p>
            <a:r>
              <a:rPr lang="en-US" b="1" dirty="0" err="1" smtClean="0">
                <a:solidFill>
                  <a:srgbClr val="CC0000"/>
                </a:solidFill>
              </a:rPr>
              <a:t>Thymoquinone</a:t>
            </a:r>
            <a:r>
              <a:rPr lang="en-US" b="1" dirty="0" smtClean="0">
                <a:solidFill>
                  <a:srgbClr val="CC0000"/>
                </a:solidFill>
              </a:rPr>
              <a:t> and </a:t>
            </a:r>
            <a:r>
              <a:rPr lang="en-US" b="1" dirty="0" err="1" smtClean="0">
                <a:solidFill>
                  <a:srgbClr val="CC0000"/>
                </a:solidFill>
              </a:rPr>
              <a:t>diosgenin</a:t>
            </a:r>
            <a:r>
              <a:rPr lang="en-US" dirty="0" smtClean="0"/>
              <a:t>, reduced tumor volume &amp; mass &amp; increased apoptosis in a </a:t>
            </a:r>
            <a:r>
              <a:rPr lang="en-US" b="1" dirty="0" smtClean="0"/>
              <a:t>mouse </a:t>
            </a:r>
            <a:r>
              <a:rPr lang="en-US" b="1" dirty="0" err="1" smtClean="0"/>
              <a:t>xeno</a:t>
            </a:r>
            <a:r>
              <a:rPr lang="en-US" b="1" dirty="0" smtClean="0"/>
              <a:t>-graft model, </a:t>
            </a:r>
            <a:r>
              <a:rPr lang="en-US" b="1" i="1" dirty="0" smtClean="0"/>
              <a:t>in vivo</a:t>
            </a:r>
            <a:r>
              <a:rPr lang="en-US" i="1" dirty="0" smtClean="0"/>
              <a:t>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(Das et al, 2012).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Skin cancer (Cont.)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7338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Thymoquinone</a:t>
            </a:r>
            <a:r>
              <a:rPr lang="en-US" b="1" dirty="0" smtClean="0">
                <a:solidFill>
                  <a:srgbClr val="CC0000"/>
                </a:solidFill>
              </a:rPr>
              <a:t> </a:t>
            </a:r>
            <a:r>
              <a:rPr lang="en-US" dirty="0"/>
              <a:t>inhibited </a:t>
            </a:r>
            <a:r>
              <a:rPr lang="en-US" dirty="0" smtClean="0"/>
              <a:t> </a:t>
            </a:r>
            <a:r>
              <a:rPr lang="en-US" dirty="0"/>
              <a:t>migration and metastasis of mouse melanoma </a:t>
            </a:r>
            <a:r>
              <a:rPr lang="en-US" dirty="0" smtClean="0"/>
              <a:t>cells, when studied by: </a:t>
            </a:r>
          </a:p>
          <a:p>
            <a:r>
              <a:rPr lang="en-US" b="1" i="1" dirty="0" smtClean="0">
                <a:solidFill>
                  <a:srgbClr val="CC0000"/>
                </a:solidFill>
              </a:rPr>
              <a:t>In vitro </a:t>
            </a:r>
            <a:r>
              <a:rPr lang="en-US" b="1" dirty="0" smtClean="0"/>
              <a:t>cell migration assay</a:t>
            </a:r>
          </a:p>
          <a:p>
            <a:r>
              <a:rPr lang="en-US" b="1" i="1" dirty="0" smtClean="0">
                <a:solidFill>
                  <a:srgbClr val="CC0000"/>
                </a:solidFill>
              </a:rPr>
              <a:t>In vivo </a:t>
            </a:r>
            <a:r>
              <a:rPr lang="en-US" b="1" dirty="0" smtClean="0"/>
              <a:t>mouse melanoma model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Ahmad </a:t>
            </a:r>
            <a:r>
              <a:rPr lang="en-US" dirty="0">
                <a:solidFill>
                  <a:srgbClr val="0000FF"/>
                </a:solidFill>
              </a:rPr>
              <a:t>et al (2013)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Percutaneous</a:t>
            </a:r>
            <a:r>
              <a:rPr lang="en-US" b="1" dirty="0" smtClean="0">
                <a:solidFill>
                  <a:srgbClr val="CC0000"/>
                </a:solidFill>
              </a:rPr>
              <a:t> absorption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CC0000"/>
                </a:solidFill>
              </a:rPr>
              <a:t>N. sativa</a:t>
            </a:r>
            <a:r>
              <a:rPr lang="en-US" b="1" dirty="0" smtClean="0">
                <a:solidFill>
                  <a:srgbClr val="CC0000"/>
                </a:solidFill>
              </a:rPr>
              <a:t> oil </a:t>
            </a:r>
            <a:r>
              <a:rPr lang="en-US" dirty="0" smtClean="0"/>
              <a:t>was shown to increase absorption of model </a:t>
            </a:r>
            <a:r>
              <a:rPr lang="en-US" dirty="0" err="1" smtClean="0"/>
              <a:t>lipophilic</a:t>
            </a:r>
            <a:r>
              <a:rPr lang="en-US" dirty="0" smtClean="0"/>
              <a:t> drug (</a:t>
            </a:r>
            <a:r>
              <a:rPr lang="en-US" b="1" dirty="0" err="1" smtClean="0">
                <a:solidFill>
                  <a:srgbClr val="CC0000"/>
                </a:solidFill>
              </a:rPr>
              <a:t>carvedilol</a:t>
            </a:r>
            <a:r>
              <a:rPr lang="en-US" dirty="0" smtClean="0"/>
              <a:t>), using excised rat abdominal skin. </a:t>
            </a:r>
          </a:p>
          <a:p>
            <a:r>
              <a:rPr lang="en-US" dirty="0" smtClean="0"/>
              <a:t>Increased permeability of </a:t>
            </a:r>
            <a:r>
              <a:rPr lang="en-US" dirty="0" err="1" smtClean="0"/>
              <a:t>carvedilol</a:t>
            </a:r>
            <a:r>
              <a:rPr lang="en-US" dirty="0" smtClean="0"/>
              <a:t> was possibly due to higher content of </a:t>
            </a:r>
            <a:r>
              <a:rPr lang="en-US" b="1" dirty="0" smtClean="0">
                <a:solidFill>
                  <a:srgbClr val="CC0000"/>
                </a:solidFill>
              </a:rPr>
              <a:t>linoleic acid </a:t>
            </a:r>
            <a:r>
              <a:rPr lang="en-US" dirty="0" smtClean="0"/>
              <a:t>and other unsaturated fatty acids in </a:t>
            </a:r>
            <a:r>
              <a:rPr lang="en-US" i="1" dirty="0" smtClean="0"/>
              <a:t>N. sativa</a:t>
            </a:r>
            <a:r>
              <a:rPr lang="en-US" dirty="0" smtClean="0"/>
              <a:t> oil </a:t>
            </a:r>
            <a:r>
              <a:rPr lang="en-US" dirty="0" smtClean="0">
                <a:solidFill>
                  <a:srgbClr val="0000FF"/>
                </a:solidFill>
              </a:rPr>
              <a:t>(Amin et al, 2008 and 2010). </a:t>
            </a:r>
            <a:endParaRPr lang="en-US" b="1" dirty="0" smtClean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Cosmetic application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924800" cy="4906963"/>
          </a:xfrm>
        </p:spPr>
        <p:txBody>
          <a:bodyPr>
            <a:normAutofit/>
          </a:bodyPr>
          <a:lstStyle/>
          <a:p>
            <a:r>
              <a:rPr lang="en-US" dirty="0" smtClean="0"/>
              <a:t>Emulsions with  </a:t>
            </a:r>
            <a:r>
              <a:rPr lang="en-US" i="1" dirty="0" smtClean="0"/>
              <a:t>N. sativa  </a:t>
            </a:r>
            <a:r>
              <a:rPr lang="en-US" dirty="0" smtClean="0"/>
              <a:t>seedcakes was shown to reduce </a:t>
            </a:r>
            <a:r>
              <a:rPr lang="en-US" b="1" dirty="0" smtClean="0"/>
              <a:t>skin irritation </a:t>
            </a:r>
            <a:r>
              <a:rPr lang="en-US" dirty="0" smtClean="0"/>
              <a:t>and improve </a:t>
            </a:r>
            <a:r>
              <a:rPr lang="en-US" b="1" dirty="0" smtClean="0"/>
              <a:t>skin hydration </a:t>
            </a:r>
            <a:r>
              <a:rPr lang="en-US" dirty="0" smtClean="0"/>
              <a:t>as compared to placebo.</a:t>
            </a:r>
          </a:p>
          <a:p>
            <a:r>
              <a:rPr lang="en-US" dirty="0" smtClean="0"/>
              <a:t>Authors suggested the potential use of seedcakes in </a:t>
            </a:r>
            <a:r>
              <a:rPr lang="en-US" b="1" dirty="0" smtClean="0">
                <a:solidFill>
                  <a:srgbClr val="CC0000"/>
                </a:solidFill>
              </a:rPr>
              <a:t>anti-aging, moisturizing, mitigating, and protective cosmetics </a:t>
            </a:r>
            <a:r>
              <a:rPr lang="en-US" dirty="0" smtClean="0"/>
              <a:t>due to their </a:t>
            </a:r>
            <a:r>
              <a:rPr lang="en-US" b="1" dirty="0" smtClean="0"/>
              <a:t>antioxidant</a:t>
            </a:r>
            <a:r>
              <a:rPr lang="en-US" dirty="0" smtClean="0"/>
              <a:t> and </a:t>
            </a:r>
            <a:r>
              <a:rPr lang="en-US" b="1" dirty="0" smtClean="0"/>
              <a:t>anti-inflammatory</a:t>
            </a:r>
            <a:r>
              <a:rPr lang="en-US" dirty="0" smtClean="0"/>
              <a:t> activities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Ratz-Łyko</a:t>
            </a:r>
            <a:r>
              <a:rPr lang="en-US" dirty="0" smtClean="0">
                <a:solidFill>
                  <a:srgbClr val="0000FF"/>
                </a:solidFill>
              </a:rPr>
              <a:t> et al, 2015).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C0000"/>
                </a:solidFill>
              </a:rPr>
              <a:t>Cutaneous</a:t>
            </a:r>
            <a:r>
              <a:rPr lang="en-US" b="1" dirty="0" smtClean="0">
                <a:solidFill>
                  <a:srgbClr val="CC0000"/>
                </a:solidFill>
              </a:rPr>
              <a:t> side effects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Contact dermatitis </a:t>
            </a:r>
            <a:r>
              <a:rPr lang="en-US" dirty="0" smtClean="0"/>
              <a:t>developed after the application of ointment made from the </a:t>
            </a:r>
            <a:r>
              <a:rPr lang="en-US" i="1" dirty="0" smtClean="0"/>
              <a:t>N. sativa</a:t>
            </a:r>
            <a:r>
              <a:rPr lang="en-US" dirty="0" smtClean="0"/>
              <a:t> seed oil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</a:rPr>
              <a:t>Zedlitz</a:t>
            </a:r>
            <a:r>
              <a:rPr lang="en-US" b="1" dirty="0" smtClean="0">
                <a:solidFill>
                  <a:srgbClr val="0000FF"/>
                </a:solidFill>
              </a:rPr>
              <a:t> et al, 2002). </a:t>
            </a:r>
          </a:p>
          <a:p>
            <a:r>
              <a:rPr lang="en-US" b="1" dirty="0" smtClean="0"/>
              <a:t>Bullous drug eruption </a:t>
            </a:r>
            <a:r>
              <a:rPr lang="en-US" dirty="0" smtClean="0"/>
              <a:t>with sub-epidermal detachment and necrosis of the epidermal surface was reported in a 53 year old woman after two weeks of applying </a:t>
            </a:r>
            <a:r>
              <a:rPr lang="en-US" i="1" dirty="0" smtClean="0"/>
              <a:t>N. sativa</a:t>
            </a:r>
            <a:r>
              <a:rPr lang="en-US" dirty="0" smtClean="0"/>
              <a:t> oil to her skin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</a:rPr>
              <a:t>Gelot</a:t>
            </a:r>
            <a:r>
              <a:rPr lang="en-US" b="1" dirty="0" smtClean="0">
                <a:solidFill>
                  <a:srgbClr val="0000FF"/>
                </a:solidFill>
              </a:rPr>
              <a:t>, et al 2012)</a:t>
            </a:r>
          </a:p>
          <a:p>
            <a:r>
              <a:rPr lang="en-US" dirty="0" smtClean="0"/>
              <a:t>These reactions could be due to impurities in commercial  </a:t>
            </a:r>
            <a:r>
              <a:rPr lang="en-US" dirty="0"/>
              <a:t>black seed </a:t>
            </a:r>
            <a:r>
              <a:rPr lang="en-US" dirty="0" smtClean="0"/>
              <a:t>oil.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C0000"/>
                </a:solidFill>
              </a:rPr>
              <a:t>Conclusions</a:t>
            </a:r>
            <a:endParaRPr lang="en-US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Research articles on </a:t>
            </a:r>
            <a:r>
              <a:rPr lang="en-US" sz="3600" i="1" dirty="0" smtClean="0"/>
              <a:t>N. sativa</a:t>
            </a:r>
            <a:r>
              <a:rPr lang="en-US" sz="3600" dirty="0" smtClean="0"/>
              <a:t> seed and its ingredients strongly indicate to their </a:t>
            </a:r>
            <a:r>
              <a:rPr lang="en-US" sz="3600" dirty="0" smtClean="0">
                <a:solidFill>
                  <a:srgbClr val="C00000"/>
                </a:solidFill>
              </a:rPr>
              <a:t>pharmacological potential on skin for:</a:t>
            </a:r>
          </a:p>
          <a:p>
            <a:pPr marL="0" indent="0">
              <a:buNone/>
            </a:pPr>
            <a:r>
              <a:rPr lang="en-US" sz="3600" dirty="0" smtClean="0"/>
              <a:t>	Microbial &amp; parasitic infections, 	psoriasis, 	</a:t>
            </a:r>
            <a:r>
              <a:rPr lang="en-US" sz="3600" dirty="0" err="1" smtClean="0"/>
              <a:t>acni</a:t>
            </a:r>
            <a:r>
              <a:rPr lang="en-US" sz="3600" dirty="0" smtClean="0"/>
              <a:t>, </a:t>
            </a:r>
            <a:r>
              <a:rPr lang="en-US" sz="3600" dirty="0" err="1" smtClean="0"/>
              <a:t>vitiligo</a:t>
            </a:r>
            <a:r>
              <a:rPr lang="en-US" sz="3600" dirty="0" smtClean="0"/>
              <a:t>, 	hypersensitivity reactions &amp; 	squamous cell carcinoma  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0000"/>
                </a:solidFill>
              </a:rPr>
              <a:t>Conclusions (Cont.)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021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There is possibility for the development of new drugs for topical </a:t>
            </a:r>
            <a:r>
              <a:rPr lang="en-US" sz="3600" dirty="0"/>
              <a:t>therapies from </a:t>
            </a:r>
            <a:r>
              <a:rPr lang="en-US" sz="3600" i="1" dirty="0"/>
              <a:t>N, sativa </a:t>
            </a:r>
            <a:r>
              <a:rPr lang="en-US" sz="3600" dirty="0"/>
              <a:t>seed, its oil and active components. </a:t>
            </a:r>
          </a:p>
          <a:p>
            <a:r>
              <a:rPr lang="en-US" sz="3600" dirty="0" smtClean="0"/>
              <a:t>Laboratory and </a:t>
            </a:r>
            <a:r>
              <a:rPr lang="en-US" sz="3600" dirty="0"/>
              <a:t>clinical studies are needed to </a:t>
            </a:r>
            <a:r>
              <a:rPr lang="en-US" sz="3600" dirty="0" smtClean="0"/>
              <a:t>evaluate the efficacy of such preparations.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2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685799"/>
            <a:ext cx="5181600" cy="1143000"/>
          </a:xfrm>
        </p:spPr>
        <p:txBody>
          <a:bodyPr>
            <a:noAutofit/>
          </a:bodyPr>
          <a:lstStyle/>
          <a:p>
            <a:r>
              <a:rPr lang="en-GB" sz="7200" dirty="0" smtClean="0">
                <a:solidFill>
                  <a:srgbClr val="C00000"/>
                </a:solidFill>
              </a:rPr>
              <a:t>Thanks a lot</a:t>
            </a:r>
            <a:endParaRPr lang="en-GB" sz="72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026" name="Picture 2" descr="http://www.botanik.de/files/images/Echte-Schwarzkuemmel-Nigella-sativa-0001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246877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18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75" y="4419600"/>
            <a:ext cx="8836025" cy="15240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Traditional Medicine-2016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Website: </a:t>
            </a:r>
            <a:r>
              <a:rPr lang="en-US" sz="2000" b="1" dirty="0">
                <a:solidFill>
                  <a:schemeClr val="bg1"/>
                </a:solidFill>
              </a:rPr>
              <a:t>http://traditionalmedicine.conferenceseries.com</a:t>
            </a:r>
            <a:r>
              <a:rPr lang="en-US" sz="2400" b="1" dirty="0">
                <a:solidFill>
                  <a:schemeClr val="bg1"/>
                </a:solidFill>
              </a:rPr>
              <a:t>/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0678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Traditional 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Medicine-2016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London, UK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03-05,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390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1837</Words>
  <Application>Microsoft Office PowerPoint</Application>
  <PresentationFormat>On-screen Show (4:3)</PresentationFormat>
  <Paragraphs>177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A review of the dermatological effects and applications of Nigella sativa (Black seed)</vt:lpstr>
      <vt:lpstr>Introduction</vt:lpstr>
      <vt:lpstr>Introduction (Cont.)</vt:lpstr>
      <vt:lpstr>Introduction (Cont.)</vt:lpstr>
      <vt:lpstr>Introduction (Cont.)</vt:lpstr>
      <vt:lpstr>Introduction (Cont.)</vt:lpstr>
      <vt:lpstr>Antibacterial </vt:lpstr>
      <vt:lpstr>Antibacterial  (Cont.)</vt:lpstr>
      <vt:lpstr>Antibacterial  (Cont.)</vt:lpstr>
      <vt:lpstr>Antifungal</vt:lpstr>
      <vt:lpstr>Antifungal (Cont.)</vt:lpstr>
      <vt:lpstr>Antifungal (Cont.)</vt:lpstr>
      <vt:lpstr>Antifungal (Cont.)</vt:lpstr>
      <vt:lpstr>Antifungal (Cont.)</vt:lpstr>
      <vt:lpstr>Antiviral</vt:lpstr>
      <vt:lpstr>Antiparasitic</vt:lpstr>
      <vt:lpstr>Antiparasitic (Cont.)</vt:lpstr>
      <vt:lpstr>Wound healing</vt:lpstr>
      <vt:lpstr>Psoriasis</vt:lpstr>
      <vt:lpstr>Psoriasis (Cont.)</vt:lpstr>
      <vt:lpstr>Acne vulgaris</vt:lpstr>
      <vt:lpstr>Vitiligo</vt:lpstr>
      <vt:lpstr>Vitiligo (Cont.)</vt:lpstr>
      <vt:lpstr>Hypersensitivity reactions</vt:lpstr>
      <vt:lpstr>Hypersensitivity reactions (Cont.)</vt:lpstr>
      <vt:lpstr>Skin cancer</vt:lpstr>
      <vt:lpstr>Skin cancer (Cont.)</vt:lpstr>
      <vt:lpstr>Skin cancer (Cont.)</vt:lpstr>
      <vt:lpstr>Skin cancer (Cont.)</vt:lpstr>
      <vt:lpstr>Percutaneous absorption</vt:lpstr>
      <vt:lpstr>Cosmetic application</vt:lpstr>
      <vt:lpstr>Cutaneous side effects</vt:lpstr>
      <vt:lpstr>Conclusions</vt:lpstr>
      <vt:lpstr>Conclusions (Cont.)</vt:lpstr>
      <vt:lpstr>Thanks a lot</vt:lpstr>
      <vt:lpstr>Meet the eminent gathering once again at Traditional Medicine-2016 London, UK October 03-05,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review of the dermatological effects and applications of Nigella sativa (Black seed)</dc:title>
  <dc:creator>MA Randhawa</dc:creator>
  <cp:lastModifiedBy>P Achyuthendar Reddy</cp:lastModifiedBy>
  <cp:revision>196</cp:revision>
  <cp:lastPrinted>2015-07-27T11:26:37Z</cp:lastPrinted>
  <dcterms:created xsi:type="dcterms:W3CDTF">2006-08-16T00:00:00Z</dcterms:created>
  <dcterms:modified xsi:type="dcterms:W3CDTF">2015-09-16T06:56:23Z</dcterms:modified>
</cp:coreProperties>
</file>