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57" r:id="rId4"/>
    <p:sldId id="258" r:id="rId5"/>
    <p:sldId id="276" r:id="rId6"/>
    <p:sldId id="274" r:id="rId7"/>
    <p:sldId id="275" r:id="rId8"/>
    <p:sldId id="279" r:id="rId9"/>
    <p:sldId id="277" r:id="rId10"/>
    <p:sldId id="261" r:id="rId11"/>
    <p:sldId id="263" r:id="rId12"/>
    <p:sldId id="264" r:id="rId13"/>
    <p:sldId id="265" r:id="rId14"/>
    <p:sldId id="267" r:id="rId15"/>
    <p:sldId id="260" r:id="rId16"/>
    <p:sldId id="268" r:id="rId17"/>
    <p:sldId id="269" r:id="rId18"/>
    <p:sldId id="270" r:id="rId19"/>
    <p:sldId id="271" r:id="rId20"/>
    <p:sldId id="278" r:id="rId21"/>
    <p:sldId id="272" r:id="rId22"/>
    <p:sldId id="27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9628"/>
    <a:srgbClr val="B5520F"/>
    <a:srgbClr val="74350A"/>
    <a:srgbClr val="FFFFFF"/>
    <a:srgbClr val="A1EE3A"/>
    <a:srgbClr val="B390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2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6F5C7-D55B-4DDF-AEA3-7CB5FD7D549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A244CDC-7F5F-4C55-A19B-37304BFB6CEC}">
      <dgm:prSet phldrT="[Text]"/>
      <dgm:spPr>
        <a:solidFill>
          <a:srgbClr val="74350A"/>
        </a:solidFill>
        <a:effectLst/>
        <a:scene3d>
          <a:camera prst="orthographicFront"/>
          <a:lightRig rig="threePt" dir="t"/>
        </a:scene3d>
        <a:sp3d prstMaterial="dkEdge"/>
      </dgm:spPr>
      <dgm:t>
        <a:bodyPr/>
        <a:lstStyle/>
        <a:p>
          <a:r>
            <a:rPr lang="en-US" dirty="0"/>
            <a:t>Physical methods</a:t>
          </a:r>
        </a:p>
      </dgm:t>
    </dgm:pt>
    <dgm:pt modelId="{00D0D7E4-0941-43A6-A301-26BEADB93423}" type="parTrans" cxnId="{4934E98A-8E65-4D3B-9C76-B9ACCAD9249D}">
      <dgm:prSet/>
      <dgm:spPr/>
      <dgm:t>
        <a:bodyPr/>
        <a:lstStyle/>
        <a:p>
          <a:endParaRPr lang="en-US"/>
        </a:p>
      </dgm:t>
    </dgm:pt>
    <dgm:pt modelId="{C46023E4-E610-423F-A1A3-2634A466A359}" type="sibTrans" cxnId="{4934E98A-8E65-4D3B-9C76-B9ACCAD9249D}">
      <dgm:prSet/>
      <dgm:spPr/>
      <dgm:t>
        <a:bodyPr/>
        <a:lstStyle/>
        <a:p>
          <a:endParaRPr lang="en-US"/>
        </a:p>
      </dgm:t>
    </dgm:pt>
    <dgm:pt modelId="{E04BD2C3-2DCE-4C79-9217-5A8CA113CA8A}">
      <dgm:prSet phldrT="[Text]"/>
      <dgm:spPr>
        <a:blipFill rotWithShape="0">
          <a:blip xmlns:r="http://schemas.openxmlformats.org/officeDocument/2006/relationships" r:embed="rId1"/>
          <a:tile tx="0" ty="0" sx="100000" sy="100000" flip="none" algn="tl"/>
        </a:blipFill>
      </dgm:spPr>
      <dgm:t>
        <a:bodyPr/>
        <a:lstStyle/>
        <a:p>
          <a:r>
            <a:rPr lang="en-US" dirty="0"/>
            <a:t>Sedimentation</a:t>
          </a:r>
        </a:p>
      </dgm:t>
    </dgm:pt>
    <dgm:pt modelId="{487FF415-7B53-4DD3-BDCD-8AA4F5C2597D}" type="parTrans" cxnId="{932CD3F1-6BCE-4A99-80DC-5545A99256F4}">
      <dgm:prSet/>
      <dgm:spPr/>
      <dgm:t>
        <a:bodyPr/>
        <a:lstStyle/>
        <a:p>
          <a:endParaRPr lang="en-US"/>
        </a:p>
      </dgm:t>
    </dgm:pt>
    <dgm:pt modelId="{D4926612-0D38-4166-B843-0A3931D4D58B}" type="sibTrans" cxnId="{932CD3F1-6BCE-4A99-80DC-5545A99256F4}">
      <dgm:prSet/>
      <dgm:spPr/>
      <dgm:t>
        <a:bodyPr/>
        <a:lstStyle/>
        <a:p>
          <a:endParaRPr lang="en-US"/>
        </a:p>
      </dgm:t>
    </dgm:pt>
    <dgm:pt modelId="{68AD3703-4483-46A8-9CBA-01CC8D790280}">
      <dgm:prSet phldrT="[Text]"/>
      <dgm:spPr>
        <a:solidFill>
          <a:srgbClr val="B5520F"/>
        </a:solidFill>
      </dgm:spPr>
      <dgm:t>
        <a:bodyPr/>
        <a:lstStyle/>
        <a:p>
          <a:r>
            <a:rPr lang="en-US" dirty="0"/>
            <a:t>Chemical methods</a:t>
          </a:r>
        </a:p>
      </dgm:t>
    </dgm:pt>
    <dgm:pt modelId="{D7BDCF40-2FEE-43CA-8155-B05DBED88F96}" type="parTrans" cxnId="{65A127B7-F03E-4B6E-86D2-4C50810A4812}">
      <dgm:prSet/>
      <dgm:spPr/>
      <dgm:t>
        <a:bodyPr/>
        <a:lstStyle/>
        <a:p>
          <a:endParaRPr lang="en-US"/>
        </a:p>
      </dgm:t>
    </dgm:pt>
    <dgm:pt modelId="{891DCC00-0B07-4883-A629-E73B78B6CCA8}" type="sibTrans" cxnId="{65A127B7-F03E-4B6E-86D2-4C50810A4812}">
      <dgm:prSet/>
      <dgm:spPr/>
      <dgm:t>
        <a:bodyPr/>
        <a:lstStyle/>
        <a:p>
          <a:endParaRPr lang="en-US"/>
        </a:p>
      </dgm:t>
    </dgm:pt>
    <dgm:pt modelId="{09FF4456-3C01-4011-B98D-B61F03B424C5}">
      <dgm:prSet phldrT="[Text]"/>
      <dgm:spPr>
        <a:blipFill rotWithShape="0">
          <a:blip xmlns:r="http://schemas.openxmlformats.org/officeDocument/2006/relationships" r:embed="rId1"/>
          <a:tile tx="0" ty="0" sx="100000" sy="100000" flip="none" algn="tl"/>
        </a:blipFill>
      </dgm:spPr>
      <dgm:t>
        <a:bodyPr/>
        <a:lstStyle/>
        <a:p>
          <a:r>
            <a:rPr lang="en-US" dirty="0"/>
            <a:t>Chemical precipitation</a:t>
          </a:r>
        </a:p>
      </dgm:t>
    </dgm:pt>
    <dgm:pt modelId="{1489F979-6C66-432E-8736-F0F55BA00532}" type="parTrans" cxnId="{388FD224-B0A6-4058-B55B-B25EE89B1DB2}">
      <dgm:prSet/>
      <dgm:spPr/>
      <dgm:t>
        <a:bodyPr/>
        <a:lstStyle/>
        <a:p>
          <a:endParaRPr lang="en-US"/>
        </a:p>
      </dgm:t>
    </dgm:pt>
    <dgm:pt modelId="{1EE607C3-909C-46FA-BD7E-53B1920238CC}" type="sibTrans" cxnId="{388FD224-B0A6-4058-B55B-B25EE89B1DB2}">
      <dgm:prSet/>
      <dgm:spPr/>
      <dgm:t>
        <a:bodyPr/>
        <a:lstStyle/>
        <a:p>
          <a:endParaRPr lang="en-US"/>
        </a:p>
      </dgm:t>
    </dgm:pt>
    <dgm:pt modelId="{CFDC579D-68B4-4737-AA57-BA1EA5D6B5CA}">
      <dgm:prSet phldrT="[Text]"/>
      <dgm:spPr>
        <a:solidFill>
          <a:srgbClr val="E09628"/>
        </a:solidFill>
      </dgm:spPr>
      <dgm:t>
        <a:bodyPr/>
        <a:lstStyle/>
        <a:p>
          <a:r>
            <a:rPr lang="en-US" dirty="0"/>
            <a:t>Biological methods</a:t>
          </a:r>
        </a:p>
      </dgm:t>
    </dgm:pt>
    <dgm:pt modelId="{73614138-779D-4E99-B9AC-0461816D9B4F}" type="parTrans" cxnId="{19B39DB2-A711-4D90-917E-A48DBC52C21E}">
      <dgm:prSet/>
      <dgm:spPr/>
      <dgm:t>
        <a:bodyPr/>
        <a:lstStyle/>
        <a:p>
          <a:endParaRPr lang="en-US"/>
        </a:p>
      </dgm:t>
    </dgm:pt>
    <dgm:pt modelId="{7774087F-3DF0-4248-BD00-5F82B31D6A08}" type="sibTrans" cxnId="{19B39DB2-A711-4D90-917E-A48DBC52C21E}">
      <dgm:prSet/>
      <dgm:spPr/>
      <dgm:t>
        <a:bodyPr/>
        <a:lstStyle/>
        <a:p>
          <a:endParaRPr lang="en-US"/>
        </a:p>
      </dgm:t>
    </dgm:pt>
    <dgm:pt modelId="{3D8818DD-DBB3-4A39-929A-1D98C7F59C2E}">
      <dgm:prSet phldrT="[Text]"/>
      <dgm:spPr>
        <a:blipFill rotWithShape="0">
          <a:blip xmlns:r="http://schemas.openxmlformats.org/officeDocument/2006/relationships" r:embed="rId1"/>
          <a:tile tx="0" ty="0" sx="100000" sy="100000" flip="none" algn="tl"/>
        </a:blipFill>
      </dgm:spPr>
      <dgm:t>
        <a:bodyPr/>
        <a:lstStyle/>
        <a:p>
          <a:r>
            <a:rPr lang="en-US" dirty="0"/>
            <a:t>Aerobic</a:t>
          </a:r>
        </a:p>
      </dgm:t>
    </dgm:pt>
    <dgm:pt modelId="{64763C58-09BC-456E-8BD8-B7379A6425A1}" type="parTrans" cxnId="{985FD993-3267-41CE-9602-4D3946D864E0}">
      <dgm:prSet/>
      <dgm:spPr/>
      <dgm:t>
        <a:bodyPr/>
        <a:lstStyle/>
        <a:p>
          <a:endParaRPr lang="en-US"/>
        </a:p>
      </dgm:t>
    </dgm:pt>
    <dgm:pt modelId="{5BD45A80-1322-403C-9BDE-AF3ABC4ECC24}" type="sibTrans" cxnId="{985FD993-3267-41CE-9602-4D3946D864E0}">
      <dgm:prSet/>
      <dgm:spPr/>
      <dgm:t>
        <a:bodyPr/>
        <a:lstStyle/>
        <a:p>
          <a:endParaRPr lang="en-US"/>
        </a:p>
      </dgm:t>
    </dgm:pt>
    <dgm:pt modelId="{C96F759A-C866-41E8-B56C-6C012C112401}">
      <dgm:prSet phldrT="[Text]"/>
      <dgm:spPr/>
      <dgm:t>
        <a:bodyPr/>
        <a:lstStyle/>
        <a:p>
          <a:r>
            <a:rPr lang="en-US" dirty="0"/>
            <a:t>Anaerobic</a:t>
          </a:r>
        </a:p>
      </dgm:t>
    </dgm:pt>
    <dgm:pt modelId="{6E6290C6-D5C7-4653-ACFC-40CDB1E9B658}" type="parTrans" cxnId="{AD79DDE1-B390-474E-9BE2-AE079E645A6A}">
      <dgm:prSet/>
      <dgm:spPr/>
      <dgm:t>
        <a:bodyPr/>
        <a:lstStyle/>
        <a:p>
          <a:endParaRPr lang="en-US"/>
        </a:p>
      </dgm:t>
    </dgm:pt>
    <dgm:pt modelId="{1DA0C9A0-D111-4D54-8E7D-2CEB7CAB473D}" type="sibTrans" cxnId="{AD79DDE1-B390-474E-9BE2-AE079E645A6A}">
      <dgm:prSet/>
      <dgm:spPr/>
      <dgm:t>
        <a:bodyPr/>
        <a:lstStyle/>
        <a:p>
          <a:endParaRPr lang="en-US"/>
        </a:p>
      </dgm:t>
    </dgm:pt>
    <dgm:pt modelId="{AFE11C4C-2F75-4404-BE9C-570D287064AE}">
      <dgm:prSet phldrT="[Text]"/>
      <dgm:spPr/>
      <dgm:t>
        <a:bodyPr/>
        <a:lstStyle/>
        <a:p>
          <a:r>
            <a:rPr lang="en-US" dirty="0"/>
            <a:t>Screening</a:t>
          </a:r>
        </a:p>
      </dgm:t>
    </dgm:pt>
    <dgm:pt modelId="{54C209DE-B8DF-4872-9137-9C0112A76F5E}" type="parTrans" cxnId="{D5DE4425-6032-48E5-B9FE-A2A696230D34}">
      <dgm:prSet/>
      <dgm:spPr/>
      <dgm:t>
        <a:bodyPr/>
        <a:lstStyle/>
        <a:p>
          <a:endParaRPr lang="en-US"/>
        </a:p>
      </dgm:t>
    </dgm:pt>
    <dgm:pt modelId="{9D7ECE1E-FC5A-4052-B6F0-A2BFB044147F}" type="sibTrans" cxnId="{D5DE4425-6032-48E5-B9FE-A2A696230D34}">
      <dgm:prSet/>
      <dgm:spPr/>
      <dgm:t>
        <a:bodyPr/>
        <a:lstStyle/>
        <a:p>
          <a:endParaRPr lang="en-US"/>
        </a:p>
      </dgm:t>
    </dgm:pt>
    <dgm:pt modelId="{0F91EFEA-682E-44B3-9B89-29D6F5B44FC5}">
      <dgm:prSet phldrT="[Text]"/>
      <dgm:spPr/>
      <dgm:t>
        <a:bodyPr/>
        <a:lstStyle/>
        <a:p>
          <a:r>
            <a:rPr lang="en-US" dirty="0"/>
            <a:t>Filtration</a:t>
          </a:r>
        </a:p>
      </dgm:t>
    </dgm:pt>
    <dgm:pt modelId="{A7A4D2C3-6B5B-4D6D-9AD4-2AA16F46CAB2}" type="parTrans" cxnId="{58574BE0-9421-4C7D-A95A-52A8DFDC8C29}">
      <dgm:prSet/>
      <dgm:spPr/>
      <dgm:t>
        <a:bodyPr/>
        <a:lstStyle/>
        <a:p>
          <a:endParaRPr lang="en-US"/>
        </a:p>
      </dgm:t>
    </dgm:pt>
    <dgm:pt modelId="{4E9D17FD-876C-48BF-A53C-75F24CB16337}" type="sibTrans" cxnId="{58574BE0-9421-4C7D-A95A-52A8DFDC8C29}">
      <dgm:prSet/>
      <dgm:spPr/>
      <dgm:t>
        <a:bodyPr/>
        <a:lstStyle/>
        <a:p>
          <a:endParaRPr lang="en-US"/>
        </a:p>
      </dgm:t>
    </dgm:pt>
    <dgm:pt modelId="{FB678C26-B4AA-410A-8CFD-DF286738A1BE}">
      <dgm:prSet phldrT="[Text]"/>
      <dgm:spPr/>
      <dgm:t>
        <a:bodyPr/>
        <a:lstStyle/>
        <a:p>
          <a:r>
            <a:rPr lang="en-US" dirty="0"/>
            <a:t>Membrane separation </a:t>
          </a:r>
        </a:p>
      </dgm:t>
    </dgm:pt>
    <dgm:pt modelId="{0EB13130-F12F-4ECF-9BC1-E932B357307D}" type="parTrans" cxnId="{C4B580F9-BC7E-4F82-8B56-3184BD2E63F5}">
      <dgm:prSet/>
      <dgm:spPr/>
      <dgm:t>
        <a:bodyPr/>
        <a:lstStyle/>
        <a:p>
          <a:endParaRPr lang="en-US"/>
        </a:p>
      </dgm:t>
    </dgm:pt>
    <dgm:pt modelId="{7D1B3E00-94CB-4C6F-8F22-DA6EB855867D}" type="sibTrans" cxnId="{C4B580F9-BC7E-4F82-8B56-3184BD2E63F5}">
      <dgm:prSet/>
      <dgm:spPr/>
      <dgm:t>
        <a:bodyPr/>
        <a:lstStyle/>
        <a:p>
          <a:endParaRPr lang="en-US"/>
        </a:p>
      </dgm:t>
    </dgm:pt>
    <dgm:pt modelId="{C52AE3F4-A21B-453A-8549-DD3DB1CC953E}">
      <dgm:prSet phldrT="[Text]"/>
      <dgm:spPr/>
      <dgm:t>
        <a:bodyPr/>
        <a:lstStyle/>
        <a:p>
          <a:r>
            <a:rPr lang="en-US" dirty="0"/>
            <a:t>Coagulation</a:t>
          </a:r>
        </a:p>
      </dgm:t>
    </dgm:pt>
    <dgm:pt modelId="{E7091B5E-B3BA-4AFB-B793-6CD35BCD85A3}" type="parTrans" cxnId="{54699557-1327-4569-A366-29C0C0A21027}">
      <dgm:prSet/>
      <dgm:spPr/>
      <dgm:t>
        <a:bodyPr/>
        <a:lstStyle/>
        <a:p>
          <a:endParaRPr lang="en-US"/>
        </a:p>
      </dgm:t>
    </dgm:pt>
    <dgm:pt modelId="{AF535168-94F9-4B63-BF74-97AF284319A7}" type="sibTrans" cxnId="{54699557-1327-4569-A366-29C0C0A21027}">
      <dgm:prSet/>
      <dgm:spPr/>
      <dgm:t>
        <a:bodyPr/>
        <a:lstStyle/>
        <a:p>
          <a:endParaRPr lang="en-US"/>
        </a:p>
      </dgm:t>
    </dgm:pt>
    <dgm:pt modelId="{5F5EAA46-878B-42E0-B3EF-1C8AD029C330}">
      <dgm:prSet phldrT="[Text]"/>
      <dgm:spPr/>
      <dgm:t>
        <a:bodyPr/>
        <a:lstStyle/>
        <a:p>
          <a:r>
            <a:rPr lang="en-US" dirty="0"/>
            <a:t>Ion exchange</a:t>
          </a:r>
        </a:p>
      </dgm:t>
    </dgm:pt>
    <dgm:pt modelId="{9C2FDD21-AFED-492D-8004-7A656CBA3711}" type="parTrans" cxnId="{31A6D676-A561-4E8B-99A4-C23C7DDBC927}">
      <dgm:prSet/>
      <dgm:spPr/>
      <dgm:t>
        <a:bodyPr/>
        <a:lstStyle/>
        <a:p>
          <a:endParaRPr lang="en-US"/>
        </a:p>
      </dgm:t>
    </dgm:pt>
    <dgm:pt modelId="{2FA33026-A5B8-4397-94B9-3AFEC2B7232C}" type="sibTrans" cxnId="{31A6D676-A561-4E8B-99A4-C23C7DDBC927}">
      <dgm:prSet/>
      <dgm:spPr/>
      <dgm:t>
        <a:bodyPr/>
        <a:lstStyle/>
        <a:p>
          <a:endParaRPr lang="en-US"/>
        </a:p>
      </dgm:t>
    </dgm:pt>
    <dgm:pt modelId="{A90BE45D-D503-4228-8602-5D7D3661C548}">
      <dgm:prSet phldrT="[Text]"/>
      <dgm:spPr/>
      <dgm:t>
        <a:bodyPr/>
        <a:lstStyle/>
        <a:p>
          <a:r>
            <a:rPr lang="en-US" dirty="0"/>
            <a:t>Adsorption</a:t>
          </a:r>
        </a:p>
      </dgm:t>
    </dgm:pt>
    <dgm:pt modelId="{3364B55C-0E41-42A6-9F5D-1211388758D9}" type="parTrans" cxnId="{3CB80522-6AA0-43CF-9C35-70124334A10E}">
      <dgm:prSet/>
      <dgm:spPr/>
      <dgm:t>
        <a:bodyPr/>
        <a:lstStyle/>
        <a:p>
          <a:endParaRPr lang="en-US"/>
        </a:p>
      </dgm:t>
    </dgm:pt>
    <dgm:pt modelId="{2872B51E-04DC-4D29-A844-7A991962A99B}" type="sibTrans" cxnId="{3CB80522-6AA0-43CF-9C35-70124334A10E}">
      <dgm:prSet/>
      <dgm:spPr/>
      <dgm:t>
        <a:bodyPr/>
        <a:lstStyle/>
        <a:p>
          <a:endParaRPr lang="en-US"/>
        </a:p>
      </dgm:t>
    </dgm:pt>
    <dgm:pt modelId="{C273B033-09AE-46C7-84DD-D11E6D1A7489}">
      <dgm:prSet phldrT="[Text]"/>
      <dgm:spPr/>
      <dgm:t>
        <a:bodyPr/>
        <a:lstStyle/>
        <a:p>
          <a:r>
            <a:rPr lang="en-US" dirty="0"/>
            <a:t>Neutralization</a:t>
          </a:r>
        </a:p>
      </dgm:t>
    </dgm:pt>
    <dgm:pt modelId="{02A51C46-7E3B-492C-BC11-A505036458AB}" type="parTrans" cxnId="{18AD569C-4242-4B37-87E7-E86A8AB40A8E}">
      <dgm:prSet/>
      <dgm:spPr/>
      <dgm:t>
        <a:bodyPr/>
        <a:lstStyle/>
        <a:p>
          <a:endParaRPr lang="en-US"/>
        </a:p>
      </dgm:t>
    </dgm:pt>
    <dgm:pt modelId="{916FB646-64B1-4938-9ADA-07DEB675E458}" type="sibTrans" cxnId="{18AD569C-4242-4B37-87E7-E86A8AB40A8E}">
      <dgm:prSet/>
      <dgm:spPr/>
      <dgm:t>
        <a:bodyPr/>
        <a:lstStyle/>
        <a:p>
          <a:endParaRPr lang="en-US"/>
        </a:p>
      </dgm:t>
    </dgm:pt>
    <dgm:pt modelId="{BA9C5E42-944F-4A25-9B8A-3B3538E1BA48}">
      <dgm:prSet phldrT="[Text]"/>
      <dgm:spPr/>
      <dgm:t>
        <a:bodyPr/>
        <a:lstStyle/>
        <a:p>
          <a:r>
            <a:rPr lang="en-US" dirty="0"/>
            <a:t>Solvent extraction</a:t>
          </a:r>
        </a:p>
      </dgm:t>
    </dgm:pt>
    <dgm:pt modelId="{5D56B5D4-5E55-4AF3-B329-28645AB5EF50}" type="parTrans" cxnId="{BD466751-8C85-472C-B93B-E945DB9A77E9}">
      <dgm:prSet/>
      <dgm:spPr/>
      <dgm:t>
        <a:bodyPr/>
        <a:lstStyle/>
        <a:p>
          <a:endParaRPr lang="en-US"/>
        </a:p>
      </dgm:t>
    </dgm:pt>
    <dgm:pt modelId="{9DC34B92-831D-4C22-8F6E-A53306F56918}" type="sibTrans" cxnId="{BD466751-8C85-472C-B93B-E945DB9A77E9}">
      <dgm:prSet/>
      <dgm:spPr/>
      <dgm:t>
        <a:bodyPr/>
        <a:lstStyle/>
        <a:p>
          <a:endParaRPr lang="en-US"/>
        </a:p>
      </dgm:t>
    </dgm:pt>
    <dgm:pt modelId="{478F5AD8-7623-43F1-B55B-CDC8C7522CAB}" type="pres">
      <dgm:prSet presAssocID="{E936F5C7-D55B-4DDF-AEA3-7CB5FD7D5497}" presName="Name0" presStyleCnt="0">
        <dgm:presLayoutVars>
          <dgm:dir/>
          <dgm:animLvl val="lvl"/>
          <dgm:resizeHandles val="exact"/>
        </dgm:presLayoutVars>
      </dgm:prSet>
      <dgm:spPr/>
    </dgm:pt>
    <dgm:pt modelId="{59C94F98-A5C1-4E7F-9795-7F2D1D997906}" type="pres">
      <dgm:prSet presAssocID="{FA244CDC-7F5F-4C55-A19B-37304BFB6CEC}" presName="composite" presStyleCnt="0"/>
      <dgm:spPr/>
    </dgm:pt>
    <dgm:pt modelId="{ADD28AD0-EE17-48EE-A9AE-852155C0B4CD}" type="pres">
      <dgm:prSet presAssocID="{FA244CDC-7F5F-4C55-A19B-37304BFB6CEC}" presName="parTx" presStyleLbl="alignNode1" presStyleIdx="0" presStyleCnt="3">
        <dgm:presLayoutVars>
          <dgm:chMax val="0"/>
          <dgm:chPref val="0"/>
          <dgm:bulletEnabled val="1"/>
        </dgm:presLayoutVars>
      </dgm:prSet>
      <dgm:spPr/>
    </dgm:pt>
    <dgm:pt modelId="{5B3C100B-7039-4B5F-AFA0-7412DFF67B2C}" type="pres">
      <dgm:prSet presAssocID="{FA244CDC-7F5F-4C55-A19B-37304BFB6CEC}" presName="desTx" presStyleLbl="alignAccFollowNode1" presStyleIdx="0" presStyleCnt="3">
        <dgm:presLayoutVars>
          <dgm:bulletEnabled val="1"/>
        </dgm:presLayoutVars>
      </dgm:prSet>
      <dgm:spPr/>
    </dgm:pt>
    <dgm:pt modelId="{F29C858A-2F77-4996-A13E-4C0202242A5A}" type="pres">
      <dgm:prSet presAssocID="{C46023E4-E610-423F-A1A3-2634A466A359}" presName="space" presStyleCnt="0"/>
      <dgm:spPr/>
    </dgm:pt>
    <dgm:pt modelId="{BFD8DE25-6F92-4AFC-BEFE-C1503B93C68D}" type="pres">
      <dgm:prSet presAssocID="{68AD3703-4483-46A8-9CBA-01CC8D790280}" presName="composite" presStyleCnt="0"/>
      <dgm:spPr/>
    </dgm:pt>
    <dgm:pt modelId="{8F6E95F9-974F-4A32-8415-35CEDC0BA3D0}" type="pres">
      <dgm:prSet presAssocID="{68AD3703-4483-46A8-9CBA-01CC8D790280}" presName="parTx" presStyleLbl="alignNode1" presStyleIdx="1" presStyleCnt="3">
        <dgm:presLayoutVars>
          <dgm:chMax val="0"/>
          <dgm:chPref val="0"/>
          <dgm:bulletEnabled val="1"/>
        </dgm:presLayoutVars>
      </dgm:prSet>
      <dgm:spPr/>
    </dgm:pt>
    <dgm:pt modelId="{816B5F08-31F4-4B4E-8FFC-FB929BCB442A}" type="pres">
      <dgm:prSet presAssocID="{68AD3703-4483-46A8-9CBA-01CC8D790280}" presName="desTx" presStyleLbl="alignAccFollowNode1" presStyleIdx="1" presStyleCnt="3">
        <dgm:presLayoutVars>
          <dgm:bulletEnabled val="1"/>
        </dgm:presLayoutVars>
      </dgm:prSet>
      <dgm:spPr/>
    </dgm:pt>
    <dgm:pt modelId="{2404CF2C-5080-4606-822E-12C76CBB278B}" type="pres">
      <dgm:prSet presAssocID="{891DCC00-0B07-4883-A629-E73B78B6CCA8}" presName="space" presStyleCnt="0"/>
      <dgm:spPr/>
    </dgm:pt>
    <dgm:pt modelId="{E4CE9DA2-5F8D-4D41-B140-5005C0C2FAF3}" type="pres">
      <dgm:prSet presAssocID="{CFDC579D-68B4-4737-AA57-BA1EA5D6B5CA}" presName="composite" presStyleCnt="0"/>
      <dgm:spPr/>
    </dgm:pt>
    <dgm:pt modelId="{51737625-7DB2-47F5-A4E5-ECC6CE75F893}" type="pres">
      <dgm:prSet presAssocID="{CFDC579D-68B4-4737-AA57-BA1EA5D6B5CA}" presName="parTx" presStyleLbl="alignNode1" presStyleIdx="2" presStyleCnt="3">
        <dgm:presLayoutVars>
          <dgm:chMax val="0"/>
          <dgm:chPref val="0"/>
          <dgm:bulletEnabled val="1"/>
        </dgm:presLayoutVars>
      </dgm:prSet>
      <dgm:spPr/>
    </dgm:pt>
    <dgm:pt modelId="{BA249644-E3A2-4B8D-8245-2AE716A0BA1A}" type="pres">
      <dgm:prSet presAssocID="{CFDC579D-68B4-4737-AA57-BA1EA5D6B5CA}" presName="desTx" presStyleLbl="alignAccFollowNode1" presStyleIdx="2" presStyleCnt="3">
        <dgm:presLayoutVars>
          <dgm:bulletEnabled val="1"/>
        </dgm:presLayoutVars>
      </dgm:prSet>
      <dgm:spPr/>
    </dgm:pt>
  </dgm:ptLst>
  <dgm:cxnLst>
    <dgm:cxn modelId="{C31A4914-4624-43A1-9112-CF290FF7B42F}" type="presOf" srcId="{09FF4456-3C01-4011-B98D-B61F03B424C5}" destId="{816B5F08-31F4-4B4E-8FFC-FB929BCB442A}" srcOrd="0" destOrd="0" presId="urn:microsoft.com/office/officeart/2005/8/layout/hList1"/>
    <dgm:cxn modelId="{B92F2D17-10EA-444A-BADE-C3613F4F164F}" type="presOf" srcId="{BA9C5E42-944F-4A25-9B8A-3B3538E1BA48}" destId="{816B5F08-31F4-4B4E-8FFC-FB929BCB442A}" srcOrd="0" destOrd="5" presId="urn:microsoft.com/office/officeart/2005/8/layout/hList1"/>
    <dgm:cxn modelId="{1733D01C-EDB3-4D8D-ACBF-6E8CABA07AA5}" type="presOf" srcId="{C96F759A-C866-41E8-B56C-6C012C112401}" destId="{BA249644-E3A2-4B8D-8245-2AE716A0BA1A}" srcOrd="0" destOrd="1" presId="urn:microsoft.com/office/officeart/2005/8/layout/hList1"/>
    <dgm:cxn modelId="{3CB80522-6AA0-43CF-9C35-70124334A10E}" srcId="{68AD3703-4483-46A8-9CBA-01CC8D790280}" destId="{A90BE45D-D503-4228-8602-5D7D3661C548}" srcOrd="3" destOrd="0" parTransId="{3364B55C-0E41-42A6-9F5D-1211388758D9}" sibTransId="{2872B51E-04DC-4D29-A844-7A991962A99B}"/>
    <dgm:cxn modelId="{388FD224-B0A6-4058-B55B-B25EE89B1DB2}" srcId="{68AD3703-4483-46A8-9CBA-01CC8D790280}" destId="{09FF4456-3C01-4011-B98D-B61F03B424C5}" srcOrd="0" destOrd="0" parTransId="{1489F979-6C66-432E-8736-F0F55BA00532}" sibTransId="{1EE607C3-909C-46FA-BD7E-53B1920238CC}"/>
    <dgm:cxn modelId="{D5DE4425-6032-48E5-B9FE-A2A696230D34}" srcId="{FA244CDC-7F5F-4C55-A19B-37304BFB6CEC}" destId="{AFE11C4C-2F75-4404-BE9C-570D287064AE}" srcOrd="1" destOrd="0" parTransId="{54C209DE-B8DF-4872-9137-9C0112A76F5E}" sibTransId="{9D7ECE1E-FC5A-4052-B6F0-A2BFB044147F}"/>
    <dgm:cxn modelId="{C34D5638-C7C6-462B-97B6-E4744E958E3A}" type="presOf" srcId="{FB678C26-B4AA-410A-8CFD-DF286738A1BE}" destId="{5B3C100B-7039-4B5F-AFA0-7412DFF67B2C}" srcOrd="0" destOrd="3" presId="urn:microsoft.com/office/officeart/2005/8/layout/hList1"/>
    <dgm:cxn modelId="{764BE16F-D724-451E-8A61-1438C26CEA2E}" type="presOf" srcId="{C52AE3F4-A21B-453A-8549-DD3DB1CC953E}" destId="{816B5F08-31F4-4B4E-8FFC-FB929BCB442A}" srcOrd="0" destOrd="1" presId="urn:microsoft.com/office/officeart/2005/8/layout/hList1"/>
    <dgm:cxn modelId="{BD466751-8C85-472C-B93B-E945DB9A77E9}" srcId="{68AD3703-4483-46A8-9CBA-01CC8D790280}" destId="{BA9C5E42-944F-4A25-9B8A-3B3538E1BA48}" srcOrd="5" destOrd="0" parTransId="{5D56B5D4-5E55-4AF3-B329-28645AB5EF50}" sibTransId="{9DC34B92-831D-4C22-8F6E-A53306F56918}"/>
    <dgm:cxn modelId="{31A6D676-A561-4E8B-99A4-C23C7DDBC927}" srcId="{68AD3703-4483-46A8-9CBA-01CC8D790280}" destId="{5F5EAA46-878B-42E0-B3EF-1C8AD029C330}" srcOrd="2" destOrd="0" parTransId="{9C2FDD21-AFED-492D-8004-7A656CBA3711}" sibTransId="{2FA33026-A5B8-4397-94B9-3AFEC2B7232C}"/>
    <dgm:cxn modelId="{54699557-1327-4569-A366-29C0C0A21027}" srcId="{68AD3703-4483-46A8-9CBA-01CC8D790280}" destId="{C52AE3F4-A21B-453A-8549-DD3DB1CC953E}" srcOrd="1" destOrd="0" parTransId="{E7091B5E-B3BA-4AFB-B793-6CD35BCD85A3}" sibTransId="{AF535168-94F9-4B63-BF74-97AF284319A7}"/>
    <dgm:cxn modelId="{483AB77E-FC88-44FF-A4E5-9CC3D9866B86}" type="presOf" srcId="{E04BD2C3-2DCE-4C79-9217-5A8CA113CA8A}" destId="{5B3C100B-7039-4B5F-AFA0-7412DFF67B2C}" srcOrd="0" destOrd="0" presId="urn:microsoft.com/office/officeart/2005/8/layout/hList1"/>
    <dgm:cxn modelId="{4934E98A-8E65-4D3B-9C76-B9ACCAD9249D}" srcId="{E936F5C7-D55B-4DDF-AEA3-7CB5FD7D5497}" destId="{FA244CDC-7F5F-4C55-A19B-37304BFB6CEC}" srcOrd="0" destOrd="0" parTransId="{00D0D7E4-0941-43A6-A301-26BEADB93423}" sibTransId="{C46023E4-E610-423F-A1A3-2634A466A359}"/>
    <dgm:cxn modelId="{CDA74F90-E726-4E2C-8ACE-AE5A9A82AA51}" type="presOf" srcId="{CFDC579D-68B4-4737-AA57-BA1EA5D6B5CA}" destId="{51737625-7DB2-47F5-A4E5-ECC6CE75F893}" srcOrd="0" destOrd="0" presId="urn:microsoft.com/office/officeart/2005/8/layout/hList1"/>
    <dgm:cxn modelId="{985FD993-3267-41CE-9602-4D3946D864E0}" srcId="{CFDC579D-68B4-4737-AA57-BA1EA5D6B5CA}" destId="{3D8818DD-DBB3-4A39-929A-1D98C7F59C2E}" srcOrd="0" destOrd="0" parTransId="{64763C58-09BC-456E-8BD8-B7379A6425A1}" sibTransId="{5BD45A80-1322-403C-9BDE-AF3ABC4ECC24}"/>
    <dgm:cxn modelId="{A5D88098-8610-40FB-A67A-4FED0C67E117}" type="presOf" srcId="{C273B033-09AE-46C7-84DD-D11E6D1A7489}" destId="{816B5F08-31F4-4B4E-8FFC-FB929BCB442A}" srcOrd="0" destOrd="4" presId="urn:microsoft.com/office/officeart/2005/8/layout/hList1"/>
    <dgm:cxn modelId="{18AD569C-4242-4B37-87E7-E86A8AB40A8E}" srcId="{68AD3703-4483-46A8-9CBA-01CC8D790280}" destId="{C273B033-09AE-46C7-84DD-D11E6D1A7489}" srcOrd="4" destOrd="0" parTransId="{02A51C46-7E3B-492C-BC11-A505036458AB}" sibTransId="{916FB646-64B1-4938-9ADA-07DEB675E458}"/>
    <dgm:cxn modelId="{706989A6-C2F4-4E42-8CD1-51FB15C8CE71}" type="presOf" srcId="{68AD3703-4483-46A8-9CBA-01CC8D790280}" destId="{8F6E95F9-974F-4A32-8415-35CEDC0BA3D0}" srcOrd="0" destOrd="0" presId="urn:microsoft.com/office/officeart/2005/8/layout/hList1"/>
    <dgm:cxn modelId="{B23D23AE-63EB-4759-BE99-C5E951199592}" type="presOf" srcId="{0F91EFEA-682E-44B3-9B89-29D6F5B44FC5}" destId="{5B3C100B-7039-4B5F-AFA0-7412DFF67B2C}" srcOrd="0" destOrd="2" presId="urn:microsoft.com/office/officeart/2005/8/layout/hList1"/>
    <dgm:cxn modelId="{19B39DB2-A711-4D90-917E-A48DBC52C21E}" srcId="{E936F5C7-D55B-4DDF-AEA3-7CB5FD7D5497}" destId="{CFDC579D-68B4-4737-AA57-BA1EA5D6B5CA}" srcOrd="2" destOrd="0" parTransId="{73614138-779D-4E99-B9AC-0461816D9B4F}" sibTransId="{7774087F-3DF0-4248-BD00-5F82B31D6A08}"/>
    <dgm:cxn modelId="{6B6850B4-A544-4F4C-849B-FBB8169CF15F}" type="presOf" srcId="{3D8818DD-DBB3-4A39-929A-1D98C7F59C2E}" destId="{BA249644-E3A2-4B8D-8245-2AE716A0BA1A}" srcOrd="0" destOrd="0" presId="urn:microsoft.com/office/officeart/2005/8/layout/hList1"/>
    <dgm:cxn modelId="{65A127B7-F03E-4B6E-86D2-4C50810A4812}" srcId="{E936F5C7-D55B-4DDF-AEA3-7CB5FD7D5497}" destId="{68AD3703-4483-46A8-9CBA-01CC8D790280}" srcOrd="1" destOrd="0" parTransId="{D7BDCF40-2FEE-43CA-8155-B05DBED88F96}" sibTransId="{891DCC00-0B07-4883-A629-E73B78B6CCA8}"/>
    <dgm:cxn modelId="{5F9CA7BB-FA8A-4C1E-B763-F856D70086AF}" type="presOf" srcId="{E936F5C7-D55B-4DDF-AEA3-7CB5FD7D5497}" destId="{478F5AD8-7623-43F1-B55B-CDC8C7522CAB}" srcOrd="0" destOrd="0" presId="urn:microsoft.com/office/officeart/2005/8/layout/hList1"/>
    <dgm:cxn modelId="{154325C0-2640-4D42-B0B7-82CFAD8296C9}" type="presOf" srcId="{A90BE45D-D503-4228-8602-5D7D3661C548}" destId="{816B5F08-31F4-4B4E-8FFC-FB929BCB442A}" srcOrd="0" destOrd="3" presId="urn:microsoft.com/office/officeart/2005/8/layout/hList1"/>
    <dgm:cxn modelId="{F14FD4DC-98A7-4269-8960-C22FEC755F26}" type="presOf" srcId="{AFE11C4C-2F75-4404-BE9C-570D287064AE}" destId="{5B3C100B-7039-4B5F-AFA0-7412DFF67B2C}" srcOrd="0" destOrd="1" presId="urn:microsoft.com/office/officeart/2005/8/layout/hList1"/>
    <dgm:cxn modelId="{58574BE0-9421-4C7D-A95A-52A8DFDC8C29}" srcId="{FA244CDC-7F5F-4C55-A19B-37304BFB6CEC}" destId="{0F91EFEA-682E-44B3-9B89-29D6F5B44FC5}" srcOrd="2" destOrd="0" parTransId="{A7A4D2C3-6B5B-4D6D-9AD4-2AA16F46CAB2}" sibTransId="{4E9D17FD-876C-48BF-A53C-75F24CB16337}"/>
    <dgm:cxn modelId="{AD79DDE1-B390-474E-9BE2-AE079E645A6A}" srcId="{CFDC579D-68B4-4737-AA57-BA1EA5D6B5CA}" destId="{C96F759A-C866-41E8-B56C-6C012C112401}" srcOrd="1" destOrd="0" parTransId="{6E6290C6-D5C7-4653-ACFC-40CDB1E9B658}" sibTransId="{1DA0C9A0-D111-4D54-8E7D-2CEB7CAB473D}"/>
    <dgm:cxn modelId="{9E04CFE2-D353-4BC9-AD52-64D6FEDA111C}" type="presOf" srcId="{5F5EAA46-878B-42E0-B3EF-1C8AD029C330}" destId="{816B5F08-31F4-4B4E-8FFC-FB929BCB442A}" srcOrd="0" destOrd="2" presId="urn:microsoft.com/office/officeart/2005/8/layout/hList1"/>
    <dgm:cxn modelId="{932CD3F1-6BCE-4A99-80DC-5545A99256F4}" srcId="{FA244CDC-7F5F-4C55-A19B-37304BFB6CEC}" destId="{E04BD2C3-2DCE-4C79-9217-5A8CA113CA8A}" srcOrd="0" destOrd="0" parTransId="{487FF415-7B53-4DD3-BDCD-8AA4F5C2597D}" sibTransId="{D4926612-0D38-4166-B843-0A3931D4D58B}"/>
    <dgm:cxn modelId="{C4B580F9-BC7E-4F82-8B56-3184BD2E63F5}" srcId="{FA244CDC-7F5F-4C55-A19B-37304BFB6CEC}" destId="{FB678C26-B4AA-410A-8CFD-DF286738A1BE}" srcOrd="3" destOrd="0" parTransId="{0EB13130-F12F-4ECF-9BC1-E932B357307D}" sibTransId="{7D1B3E00-94CB-4C6F-8F22-DA6EB855867D}"/>
    <dgm:cxn modelId="{662FBBFA-623B-431B-BCA2-38F868F3967A}" type="presOf" srcId="{FA244CDC-7F5F-4C55-A19B-37304BFB6CEC}" destId="{ADD28AD0-EE17-48EE-A9AE-852155C0B4CD}" srcOrd="0" destOrd="0" presId="urn:microsoft.com/office/officeart/2005/8/layout/hList1"/>
    <dgm:cxn modelId="{7DC4FEF7-C078-4B6F-B9C6-4D50072E7276}" type="presParOf" srcId="{478F5AD8-7623-43F1-B55B-CDC8C7522CAB}" destId="{59C94F98-A5C1-4E7F-9795-7F2D1D997906}" srcOrd="0" destOrd="0" presId="urn:microsoft.com/office/officeart/2005/8/layout/hList1"/>
    <dgm:cxn modelId="{1065F92D-AB37-4CA3-8BBA-EE6F6229F885}" type="presParOf" srcId="{59C94F98-A5C1-4E7F-9795-7F2D1D997906}" destId="{ADD28AD0-EE17-48EE-A9AE-852155C0B4CD}" srcOrd="0" destOrd="0" presId="urn:microsoft.com/office/officeart/2005/8/layout/hList1"/>
    <dgm:cxn modelId="{009AF373-BB70-4E9D-B7F0-46B0E2EA2504}" type="presParOf" srcId="{59C94F98-A5C1-4E7F-9795-7F2D1D997906}" destId="{5B3C100B-7039-4B5F-AFA0-7412DFF67B2C}" srcOrd="1" destOrd="0" presId="urn:microsoft.com/office/officeart/2005/8/layout/hList1"/>
    <dgm:cxn modelId="{3ED4D184-31B1-4DDF-A45F-3C958C5ADFA3}" type="presParOf" srcId="{478F5AD8-7623-43F1-B55B-CDC8C7522CAB}" destId="{F29C858A-2F77-4996-A13E-4C0202242A5A}" srcOrd="1" destOrd="0" presId="urn:microsoft.com/office/officeart/2005/8/layout/hList1"/>
    <dgm:cxn modelId="{C56B52DE-FF31-4E36-9E15-0FBCE30E74FA}" type="presParOf" srcId="{478F5AD8-7623-43F1-B55B-CDC8C7522CAB}" destId="{BFD8DE25-6F92-4AFC-BEFE-C1503B93C68D}" srcOrd="2" destOrd="0" presId="urn:microsoft.com/office/officeart/2005/8/layout/hList1"/>
    <dgm:cxn modelId="{D8F8A153-E643-4CD5-837A-830854EA7DC9}" type="presParOf" srcId="{BFD8DE25-6F92-4AFC-BEFE-C1503B93C68D}" destId="{8F6E95F9-974F-4A32-8415-35CEDC0BA3D0}" srcOrd="0" destOrd="0" presId="urn:microsoft.com/office/officeart/2005/8/layout/hList1"/>
    <dgm:cxn modelId="{4D7BF442-3914-4AE5-8A45-FFF5BA3C214E}" type="presParOf" srcId="{BFD8DE25-6F92-4AFC-BEFE-C1503B93C68D}" destId="{816B5F08-31F4-4B4E-8FFC-FB929BCB442A}" srcOrd="1" destOrd="0" presId="urn:microsoft.com/office/officeart/2005/8/layout/hList1"/>
    <dgm:cxn modelId="{D64F75B1-8237-4031-ADED-2A724F05DFB5}" type="presParOf" srcId="{478F5AD8-7623-43F1-B55B-CDC8C7522CAB}" destId="{2404CF2C-5080-4606-822E-12C76CBB278B}" srcOrd="3" destOrd="0" presId="urn:microsoft.com/office/officeart/2005/8/layout/hList1"/>
    <dgm:cxn modelId="{8FE72B50-6EFA-4633-9D8D-7C5899DA056F}" type="presParOf" srcId="{478F5AD8-7623-43F1-B55B-CDC8C7522CAB}" destId="{E4CE9DA2-5F8D-4D41-B140-5005C0C2FAF3}" srcOrd="4" destOrd="0" presId="urn:microsoft.com/office/officeart/2005/8/layout/hList1"/>
    <dgm:cxn modelId="{1E9403B7-CD8C-4CC3-8462-DBF25938A869}" type="presParOf" srcId="{E4CE9DA2-5F8D-4D41-B140-5005C0C2FAF3}" destId="{51737625-7DB2-47F5-A4E5-ECC6CE75F893}" srcOrd="0" destOrd="0" presId="urn:microsoft.com/office/officeart/2005/8/layout/hList1"/>
    <dgm:cxn modelId="{3E791BB9-6E1A-4131-B063-7CC0A3854FF8}" type="presParOf" srcId="{E4CE9DA2-5F8D-4D41-B140-5005C0C2FAF3}" destId="{BA249644-E3A2-4B8D-8245-2AE716A0BA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28AD0-EE17-48EE-A9AE-852155C0B4CD}">
      <dsp:nvSpPr>
        <dsp:cNvPr id="0" name=""/>
        <dsp:cNvSpPr/>
      </dsp:nvSpPr>
      <dsp:spPr>
        <a:xfrm>
          <a:off x="3286" y="105384"/>
          <a:ext cx="3203971" cy="777600"/>
        </a:xfrm>
        <a:prstGeom prst="rect">
          <a:avLst/>
        </a:prstGeom>
        <a:solidFill>
          <a:srgbClr val="74350A"/>
        </a:solidFill>
        <a:ln w="12700" cap="flat" cmpd="sng" algn="ctr">
          <a:solidFill>
            <a:schemeClr val="accent1">
              <a:hueOff val="0"/>
              <a:satOff val="0"/>
              <a:lumOff val="0"/>
              <a:alphaOff val="0"/>
            </a:schemeClr>
          </a:solidFill>
          <a:prstDash val="solid"/>
          <a:miter lim="800000"/>
        </a:ln>
        <a:effectLst/>
        <a:scene3d>
          <a:camera prst="orthographicFront"/>
          <a:lightRig rig="threePt" dir="t"/>
        </a:scene3d>
        <a:sp3d prstMaterial="dkEdge"/>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Physical methods</a:t>
          </a:r>
        </a:p>
      </dsp:txBody>
      <dsp:txXfrm>
        <a:off x="3286" y="105384"/>
        <a:ext cx="3203971" cy="777600"/>
      </dsp:txXfrm>
    </dsp:sp>
    <dsp:sp modelId="{5B3C100B-7039-4B5F-AFA0-7412DFF67B2C}">
      <dsp:nvSpPr>
        <dsp:cNvPr id="0" name=""/>
        <dsp:cNvSpPr/>
      </dsp:nvSpPr>
      <dsp:spPr>
        <a:xfrm>
          <a:off x="3286" y="882984"/>
          <a:ext cx="3203971" cy="3362968"/>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Sedimentation</a:t>
          </a:r>
        </a:p>
        <a:p>
          <a:pPr marL="228600" lvl="1" indent="-228600" algn="l" defTabSz="1200150">
            <a:lnSpc>
              <a:spcPct val="90000"/>
            </a:lnSpc>
            <a:spcBef>
              <a:spcPct val="0"/>
            </a:spcBef>
            <a:spcAft>
              <a:spcPct val="15000"/>
            </a:spcAft>
            <a:buChar char="•"/>
          </a:pPr>
          <a:r>
            <a:rPr lang="en-US" sz="2700" kern="1200" dirty="0"/>
            <a:t>Screening</a:t>
          </a:r>
        </a:p>
        <a:p>
          <a:pPr marL="228600" lvl="1" indent="-228600" algn="l" defTabSz="1200150">
            <a:lnSpc>
              <a:spcPct val="90000"/>
            </a:lnSpc>
            <a:spcBef>
              <a:spcPct val="0"/>
            </a:spcBef>
            <a:spcAft>
              <a:spcPct val="15000"/>
            </a:spcAft>
            <a:buChar char="•"/>
          </a:pPr>
          <a:r>
            <a:rPr lang="en-US" sz="2700" kern="1200" dirty="0"/>
            <a:t>Filtration</a:t>
          </a:r>
        </a:p>
        <a:p>
          <a:pPr marL="228600" lvl="1" indent="-228600" algn="l" defTabSz="1200150">
            <a:lnSpc>
              <a:spcPct val="90000"/>
            </a:lnSpc>
            <a:spcBef>
              <a:spcPct val="0"/>
            </a:spcBef>
            <a:spcAft>
              <a:spcPct val="15000"/>
            </a:spcAft>
            <a:buChar char="•"/>
          </a:pPr>
          <a:r>
            <a:rPr lang="en-US" sz="2700" kern="1200" dirty="0"/>
            <a:t>Membrane separation </a:t>
          </a:r>
        </a:p>
      </dsp:txBody>
      <dsp:txXfrm>
        <a:off x="3286" y="882984"/>
        <a:ext cx="3203971" cy="3362968"/>
      </dsp:txXfrm>
    </dsp:sp>
    <dsp:sp modelId="{8F6E95F9-974F-4A32-8415-35CEDC0BA3D0}">
      <dsp:nvSpPr>
        <dsp:cNvPr id="0" name=""/>
        <dsp:cNvSpPr/>
      </dsp:nvSpPr>
      <dsp:spPr>
        <a:xfrm>
          <a:off x="3655814" y="105384"/>
          <a:ext cx="3203971" cy="777600"/>
        </a:xfrm>
        <a:prstGeom prst="rect">
          <a:avLst/>
        </a:prstGeom>
        <a:solidFill>
          <a:srgbClr val="B5520F"/>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Chemical methods</a:t>
          </a:r>
        </a:p>
      </dsp:txBody>
      <dsp:txXfrm>
        <a:off x="3655814" y="105384"/>
        <a:ext cx="3203971" cy="777600"/>
      </dsp:txXfrm>
    </dsp:sp>
    <dsp:sp modelId="{816B5F08-31F4-4B4E-8FFC-FB929BCB442A}">
      <dsp:nvSpPr>
        <dsp:cNvPr id="0" name=""/>
        <dsp:cNvSpPr/>
      </dsp:nvSpPr>
      <dsp:spPr>
        <a:xfrm>
          <a:off x="3655814" y="882984"/>
          <a:ext cx="3203971" cy="3362968"/>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Chemical precipitation</a:t>
          </a:r>
        </a:p>
        <a:p>
          <a:pPr marL="228600" lvl="1" indent="-228600" algn="l" defTabSz="1200150">
            <a:lnSpc>
              <a:spcPct val="90000"/>
            </a:lnSpc>
            <a:spcBef>
              <a:spcPct val="0"/>
            </a:spcBef>
            <a:spcAft>
              <a:spcPct val="15000"/>
            </a:spcAft>
            <a:buChar char="•"/>
          </a:pPr>
          <a:r>
            <a:rPr lang="en-US" sz="2700" kern="1200" dirty="0"/>
            <a:t>Coagulation</a:t>
          </a:r>
        </a:p>
        <a:p>
          <a:pPr marL="228600" lvl="1" indent="-228600" algn="l" defTabSz="1200150">
            <a:lnSpc>
              <a:spcPct val="90000"/>
            </a:lnSpc>
            <a:spcBef>
              <a:spcPct val="0"/>
            </a:spcBef>
            <a:spcAft>
              <a:spcPct val="15000"/>
            </a:spcAft>
            <a:buChar char="•"/>
          </a:pPr>
          <a:r>
            <a:rPr lang="en-US" sz="2700" kern="1200" dirty="0"/>
            <a:t>Ion exchange</a:t>
          </a:r>
        </a:p>
        <a:p>
          <a:pPr marL="228600" lvl="1" indent="-228600" algn="l" defTabSz="1200150">
            <a:lnSpc>
              <a:spcPct val="90000"/>
            </a:lnSpc>
            <a:spcBef>
              <a:spcPct val="0"/>
            </a:spcBef>
            <a:spcAft>
              <a:spcPct val="15000"/>
            </a:spcAft>
            <a:buChar char="•"/>
          </a:pPr>
          <a:r>
            <a:rPr lang="en-US" sz="2700" kern="1200" dirty="0"/>
            <a:t>Adsorption</a:t>
          </a:r>
        </a:p>
        <a:p>
          <a:pPr marL="228600" lvl="1" indent="-228600" algn="l" defTabSz="1200150">
            <a:lnSpc>
              <a:spcPct val="90000"/>
            </a:lnSpc>
            <a:spcBef>
              <a:spcPct val="0"/>
            </a:spcBef>
            <a:spcAft>
              <a:spcPct val="15000"/>
            </a:spcAft>
            <a:buChar char="•"/>
          </a:pPr>
          <a:r>
            <a:rPr lang="en-US" sz="2700" kern="1200" dirty="0"/>
            <a:t>Neutralization</a:t>
          </a:r>
        </a:p>
        <a:p>
          <a:pPr marL="228600" lvl="1" indent="-228600" algn="l" defTabSz="1200150">
            <a:lnSpc>
              <a:spcPct val="90000"/>
            </a:lnSpc>
            <a:spcBef>
              <a:spcPct val="0"/>
            </a:spcBef>
            <a:spcAft>
              <a:spcPct val="15000"/>
            </a:spcAft>
            <a:buChar char="•"/>
          </a:pPr>
          <a:r>
            <a:rPr lang="en-US" sz="2700" kern="1200" dirty="0"/>
            <a:t>Solvent extraction</a:t>
          </a:r>
        </a:p>
      </dsp:txBody>
      <dsp:txXfrm>
        <a:off x="3655814" y="882984"/>
        <a:ext cx="3203971" cy="3362968"/>
      </dsp:txXfrm>
    </dsp:sp>
    <dsp:sp modelId="{51737625-7DB2-47F5-A4E5-ECC6CE75F893}">
      <dsp:nvSpPr>
        <dsp:cNvPr id="0" name=""/>
        <dsp:cNvSpPr/>
      </dsp:nvSpPr>
      <dsp:spPr>
        <a:xfrm>
          <a:off x="7308342" y="105384"/>
          <a:ext cx="3203971" cy="777600"/>
        </a:xfrm>
        <a:prstGeom prst="rect">
          <a:avLst/>
        </a:prstGeom>
        <a:solidFill>
          <a:srgbClr val="E09628"/>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Biological methods</a:t>
          </a:r>
        </a:p>
      </dsp:txBody>
      <dsp:txXfrm>
        <a:off x="7308342" y="105384"/>
        <a:ext cx="3203971" cy="777600"/>
      </dsp:txXfrm>
    </dsp:sp>
    <dsp:sp modelId="{BA249644-E3A2-4B8D-8245-2AE716A0BA1A}">
      <dsp:nvSpPr>
        <dsp:cNvPr id="0" name=""/>
        <dsp:cNvSpPr/>
      </dsp:nvSpPr>
      <dsp:spPr>
        <a:xfrm>
          <a:off x="7308342" y="882984"/>
          <a:ext cx="3203971" cy="3362968"/>
        </a:xfrm>
        <a:prstGeom prst="rect">
          <a:avLst/>
        </a:prstGeom>
        <a:blipFill rotWithShape="0">
          <a:blip xmlns:r="http://schemas.openxmlformats.org/officeDocument/2006/relationships" r:embed="rId1"/>
          <a:tile tx="0" ty="0" sx="100000" sy="100000" flip="none" algn="tl"/>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Aerobic</a:t>
          </a:r>
        </a:p>
        <a:p>
          <a:pPr marL="228600" lvl="1" indent="-228600" algn="l" defTabSz="1200150">
            <a:lnSpc>
              <a:spcPct val="90000"/>
            </a:lnSpc>
            <a:spcBef>
              <a:spcPct val="0"/>
            </a:spcBef>
            <a:spcAft>
              <a:spcPct val="15000"/>
            </a:spcAft>
            <a:buChar char="•"/>
          </a:pPr>
          <a:r>
            <a:rPr lang="en-US" sz="2700" kern="1200" dirty="0"/>
            <a:t>Anaerobic</a:t>
          </a:r>
        </a:p>
      </dsp:txBody>
      <dsp:txXfrm>
        <a:off x="7308342" y="882984"/>
        <a:ext cx="3203971" cy="336296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1E50153-F687-436B-B67A-28D9F667DCB7}" type="datetimeFigureOut">
              <a:rPr lang="en-US" smtClean="0"/>
              <a:t>8/30/2017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686853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E50153-F687-436B-B67A-28D9F667DCB7}" type="datetimeFigureOut">
              <a:rPr lang="en-US" smtClean="0"/>
              <a:t>8/30/2017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223016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E50153-F687-436B-B67A-28D9F667DCB7}" type="datetimeFigureOut">
              <a:rPr lang="en-US" smtClean="0"/>
              <a:t>8/30/2017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402180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E50153-F687-436B-B67A-28D9F667DCB7}" type="datetimeFigureOut">
              <a:rPr lang="en-US" smtClean="0"/>
              <a:t>8/30/2017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1492240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1E50153-F687-436B-B67A-28D9F667DCB7}" type="datetimeFigureOut">
              <a:rPr lang="en-US" smtClean="0"/>
              <a:t>8/30/2017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61476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1E50153-F687-436B-B67A-28D9F667DCB7}" type="datetimeFigureOut">
              <a:rPr lang="en-US" smtClean="0"/>
              <a:t>8/30/2017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674202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E50153-F687-436B-B67A-28D9F667DCB7}" type="datetimeFigureOut">
              <a:rPr lang="en-US" smtClean="0"/>
              <a:t>8/30/2017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586058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E50153-F687-436B-B67A-28D9F667DCB7}" type="datetimeFigureOut">
              <a:rPr lang="en-US" smtClean="0"/>
              <a:t>8/30/2017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3558736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E50153-F687-436B-B67A-28D9F667DCB7}" type="datetimeFigureOut">
              <a:rPr lang="en-US" smtClean="0"/>
              <a:t>8/30/2017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451388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E50153-F687-436B-B67A-28D9F667DCB7}" type="datetimeFigureOut">
              <a:rPr lang="en-US" smtClean="0"/>
              <a:t>8/30/2017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281327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E50153-F687-436B-B67A-28D9F667DCB7}" type="datetimeFigureOut">
              <a:rPr lang="en-US" smtClean="0"/>
              <a:t>8/30/2017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8A800-93E2-4317-BEF7-A6C09C6599D1}" type="slidenum">
              <a:rPr lang="en-US" smtClean="0"/>
              <a:t>‹#›</a:t>
            </a:fld>
            <a:endParaRPr lang="en-US"/>
          </a:p>
        </p:txBody>
      </p:sp>
    </p:spTree>
    <p:extLst>
      <p:ext uri="{BB962C8B-B14F-4D97-AF65-F5344CB8AC3E}">
        <p14:creationId xmlns:p14="http://schemas.microsoft.com/office/powerpoint/2010/main" val="137224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E50153-F687-436B-B67A-28D9F667DCB7}" type="datetimeFigureOut">
              <a:rPr lang="en-US" smtClean="0"/>
              <a:t>8/30/2017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8A800-93E2-4317-BEF7-A6C09C6599D1}" type="slidenum">
              <a:rPr lang="en-US" smtClean="0"/>
              <a:t>‹#›</a:t>
            </a:fld>
            <a:endParaRPr lang="en-US"/>
          </a:p>
        </p:txBody>
      </p:sp>
    </p:spTree>
    <p:extLst>
      <p:ext uri="{BB962C8B-B14F-4D97-AF65-F5344CB8AC3E}">
        <p14:creationId xmlns:p14="http://schemas.microsoft.com/office/powerpoint/2010/main" val="4194022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usatoday.com/story/news/2016/03/11/nearly-2000-water-systems-fail-lead-tests/81220466/"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1978" y="1739153"/>
            <a:ext cx="10363200" cy="1541928"/>
          </a:xfrm>
        </p:spPr>
        <p:txBody>
          <a:bodyPr>
            <a:noAutofit/>
          </a:bodyPr>
          <a:lstStyle/>
          <a:p>
            <a:r>
              <a:rPr lang="en-US" sz="4800" b="1" dirty="0">
                <a:latin typeface="Baskerville Old Face" panose="02020602080505020303" pitchFamily="18" charset="0"/>
              </a:rPr>
              <a:t>Novel Method for Removal of Pb</a:t>
            </a:r>
            <a:r>
              <a:rPr lang="en-US" sz="4800" b="1" baseline="30000" dirty="0">
                <a:latin typeface="Baskerville Old Face" panose="02020602080505020303" pitchFamily="18" charset="0"/>
              </a:rPr>
              <a:t>2+</a:t>
            </a:r>
            <a:r>
              <a:rPr lang="en-US" sz="4800" b="1" dirty="0">
                <a:latin typeface="Baskerville Old Face" panose="02020602080505020303" pitchFamily="18" charset="0"/>
              </a:rPr>
              <a:t> from drinking water using Recombinant </a:t>
            </a:r>
            <a:r>
              <a:rPr lang="en-US" sz="4800" b="1" i="1" dirty="0">
                <a:latin typeface="Baskerville Old Face" panose="02020602080505020303" pitchFamily="18" charset="0"/>
              </a:rPr>
              <a:t>E. coli</a:t>
            </a:r>
            <a:r>
              <a:rPr lang="en-US" sz="4800" b="1" dirty="0">
                <a:latin typeface="Baskerville Old Face" panose="02020602080505020303" pitchFamily="18" charset="0"/>
              </a:rPr>
              <a:t>   </a:t>
            </a:r>
            <a:endParaRPr lang="en-US" sz="4800" dirty="0">
              <a:latin typeface="Baskerville Old Face" panose="02020602080505020303" pitchFamily="18" charset="0"/>
            </a:endParaRPr>
          </a:p>
        </p:txBody>
      </p:sp>
      <p:sp>
        <p:nvSpPr>
          <p:cNvPr id="3" name="Subtitle 2"/>
          <p:cNvSpPr>
            <a:spLocks noGrp="1"/>
          </p:cNvSpPr>
          <p:nvPr>
            <p:ph type="subTitle" idx="1"/>
          </p:nvPr>
        </p:nvSpPr>
        <p:spPr>
          <a:xfrm>
            <a:off x="1201271" y="4552298"/>
            <a:ext cx="10130117" cy="1655762"/>
          </a:xfrm>
        </p:spPr>
        <p:txBody>
          <a:bodyPr>
            <a:normAutofit/>
          </a:bodyPr>
          <a:lstStyle/>
          <a:p>
            <a:pPr algn="l"/>
            <a:r>
              <a:rPr lang="en-US" sz="2800" baseline="30000" dirty="0">
                <a:latin typeface="Aparajita" panose="020B0604020202020204" pitchFamily="34" charset="0"/>
                <a:cs typeface="Aparajita" panose="020B0604020202020204" pitchFamily="34" charset="0"/>
              </a:rPr>
              <a:t>1</a:t>
            </a:r>
            <a:r>
              <a:rPr lang="en-US" sz="2800" dirty="0">
                <a:latin typeface="Aparajita" panose="020B0604020202020204" pitchFamily="34" charset="0"/>
                <a:cs typeface="Aparajita" panose="020B0604020202020204" pitchFamily="34" charset="0"/>
              </a:rPr>
              <a:t>Laboratory of Environmental Molecular Biology, Faculty of Environmental Earth Science, Hokkaido University, Kita 10, Nishi 5, Kita-</a:t>
            </a:r>
            <a:r>
              <a:rPr lang="en-US" sz="2800" dirty="0" err="1">
                <a:latin typeface="Aparajita" panose="020B0604020202020204" pitchFamily="34" charset="0"/>
                <a:cs typeface="Aparajita" panose="020B0604020202020204" pitchFamily="34" charset="0"/>
              </a:rPr>
              <a:t>ku</a:t>
            </a:r>
            <a:r>
              <a:rPr lang="en-US" sz="2800" dirty="0">
                <a:latin typeface="Aparajita" panose="020B0604020202020204" pitchFamily="34" charset="0"/>
                <a:cs typeface="Aparajita" panose="020B0604020202020204" pitchFamily="34" charset="0"/>
              </a:rPr>
              <a:t>, Sapporo 060-0810, Japan.</a:t>
            </a:r>
          </a:p>
          <a:p>
            <a:pPr algn="l"/>
            <a:br>
              <a:rPr lang="en-US" sz="500" dirty="0">
                <a:latin typeface="Aparajita" panose="020B0604020202020204" pitchFamily="34" charset="0"/>
                <a:cs typeface="Aparajita" panose="020B0604020202020204" pitchFamily="34" charset="0"/>
              </a:rPr>
            </a:br>
            <a:r>
              <a:rPr lang="en-US" sz="2800" baseline="30000" dirty="0">
                <a:latin typeface="Aparajita" panose="020B0604020202020204" pitchFamily="34" charset="0"/>
                <a:cs typeface="Aparajita" panose="020B0604020202020204" pitchFamily="34" charset="0"/>
              </a:rPr>
              <a:t>2</a:t>
            </a:r>
            <a:r>
              <a:rPr lang="en-US" sz="2800" dirty="0">
                <a:latin typeface="Aparajita" panose="020B0604020202020204" pitchFamily="34" charset="0"/>
                <a:cs typeface="Aparajita" panose="020B0604020202020204" pitchFamily="34" charset="0"/>
              </a:rPr>
              <a:t>Zoology Department, Faculty of Science, Al-Azhar University, Cairo, Egypt.</a:t>
            </a:r>
          </a:p>
        </p:txBody>
      </p:sp>
      <p:sp>
        <p:nvSpPr>
          <p:cNvPr id="4" name="TextBox 3"/>
          <p:cNvSpPr txBox="1"/>
          <p:nvPr/>
        </p:nvSpPr>
        <p:spPr>
          <a:xfrm>
            <a:off x="2384612" y="3352800"/>
            <a:ext cx="7996518" cy="677108"/>
          </a:xfrm>
          <a:prstGeom prst="rect">
            <a:avLst/>
          </a:prstGeom>
          <a:noFill/>
        </p:spPr>
        <p:txBody>
          <a:bodyPr wrap="square" rtlCol="0">
            <a:spAutoFit/>
          </a:bodyPr>
          <a:lstStyle/>
          <a:p>
            <a:pPr algn="ctr"/>
            <a:r>
              <a:rPr lang="en-US" sz="1400" b="1" dirty="0">
                <a:latin typeface="Baskerville Old Face" panose="02020602080505020303" pitchFamily="18" charset="0"/>
              </a:rPr>
              <a:t> </a:t>
            </a:r>
            <a:br>
              <a:rPr lang="en-US" sz="1400" b="1" dirty="0">
                <a:latin typeface="Baskerville Old Face" panose="02020602080505020303" pitchFamily="18" charset="0"/>
              </a:rPr>
            </a:br>
            <a:r>
              <a:rPr lang="en-US" sz="2400" b="1" dirty="0">
                <a:latin typeface="Baskerville Old Face" panose="02020602080505020303" pitchFamily="18" charset="0"/>
              </a:rPr>
              <a:t>Mohamed Shehata</a:t>
            </a:r>
            <a:r>
              <a:rPr lang="en-US" sz="2400" baseline="30000" dirty="0">
                <a:latin typeface="Baskerville Old Face" panose="02020602080505020303" pitchFamily="18" charset="0"/>
              </a:rPr>
              <a:t>1, 2</a:t>
            </a:r>
            <a:r>
              <a:rPr lang="en-US" sz="2400" dirty="0">
                <a:latin typeface="Baskerville Old Face" panose="02020602080505020303" pitchFamily="18" charset="0"/>
              </a:rPr>
              <a:t> </a:t>
            </a:r>
            <a:r>
              <a:rPr lang="en-US" sz="2400" b="1" dirty="0">
                <a:latin typeface="Baskerville Old Face" panose="02020602080505020303" pitchFamily="18" charset="0"/>
              </a:rPr>
              <a:t>and Ken-</a:t>
            </a:r>
            <a:r>
              <a:rPr lang="en-US" sz="2400" b="1" dirty="0" err="1">
                <a:latin typeface="Baskerville Old Face" panose="02020602080505020303" pitchFamily="18" charset="0"/>
              </a:rPr>
              <a:t>ichi</a:t>
            </a:r>
            <a:r>
              <a:rPr lang="en-US" sz="2400" b="1" dirty="0">
                <a:latin typeface="Baskerville Old Face" panose="02020602080505020303" pitchFamily="18" charset="0"/>
              </a:rPr>
              <a:t> Yamazaki</a:t>
            </a:r>
            <a:r>
              <a:rPr lang="en-US" sz="2400" baseline="30000" dirty="0">
                <a:latin typeface="Baskerville Old Face" panose="02020602080505020303" pitchFamily="18" charset="0"/>
              </a:rPr>
              <a:t>1</a:t>
            </a:r>
            <a:endParaRPr lang="en-US" sz="1400" dirty="0">
              <a:latin typeface="Baskerville Old Face" panose="02020602080505020303" pitchFamily="18" charset="0"/>
            </a:endParaRPr>
          </a:p>
        </p:txBody>
      </p:sp>
      <p:sp>
        <p:nvSpPr>
          <p:cNvPr id="5" name="Oval 4"/>
          <p:cNvSpPr/>
          <p:nvPr/>
        </p:nvSpPr>
        <p:spPr>
          <a:xfrm>
            <a:off x="125506" y="0"/>
            <a:ext cx="1775012" cy="1613647"/>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10297719" y="0"/>
            <a:ext cx="1775012" cy="1613647"/>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782131" y="0"/>
            <a:ext cx="6309869" cy="1354217"/>
          </a:xfrm>
          <a:prstGeom prst="rect">
            <a:avLst/>
          </a:prstGeom>
          <a:noFill/>
        </p:spPr>
        <p:txBody>
          <a:bodyPr wrap="none" rtlCol="0">
            <a:spAutoFit/>
          </a:bodyPr>
          <a:lstStyle/>
          <a:p>
            <a:pPr algn="ctr"/>
            <a:r>
              <a:rPr lang="en-US" b="1" dirty="0">
                <a:solidFill>
                  <a:srgbClr val="002060"/>
                </a:solidFill>
              </a:rPr>
              <a:t>5</a:t>
            </a:r>
            <a:r>
              <a:rPr lang="en-US" b="1" baseline="30000" dirty="0">
                <a:solidFill>
                  <a:srgbClr val="002060"/>
                </a:solidFill>
              </a:rPr>
              <a:t>th</a:t>
            </a:r>
            <a:r>
              <a:rPr lang="en-US" b="1" dirty="0">
                <a:solidFill>
                  <a:srgbClr val="002060"/>
                </a:solidFill>
              </a:rPr>
              <a:t> World Convention on</a:t>
            </a:r>
          </a:p>
          <a:p>
            <a:pPr algn="ctr"/>
            <a:r>
              <a:rPr lang="en-US" sz="2800" dirty="0">
                <a:solidFill>
                  <a:srgbClr val="0070C0"/>
                </a:solidFill>
                <a:latin typeface="Elephant" panose="02020904090505020303" pitchFamily="18" charset="0"/>
                <a:cs typeface="Aharoni" panose="02010803020104030203" pitchFamily="2" charset="-79"/>
              </a:rPr>
              <a:t>Recycling and Waste Management</a:t>
            </a:r>
          </a:p>
          <a:p>
            <a:pPr algn="ctr"/>
            <a:r>
              <a:rPr lang="en-US" b="1" dirty="0"/>
              <a:t>September 11-12, 2017 Singapore</a:t>
            </a:r>
          </a:p>
          <a:p>
            <a:pPr algn="ctr"/>
            <a:endParaRPr lang="en-US" dirty="0"/>
          </a:p>
        </p:txBody>
      </p:sp>
    </p:spTree>
    <p:extLst>
      <p:ext uri="{BB962C8B-B14F-4D97-AF65-F5344CB8AC3E}">
        <p14:creationId xmlns:p14="http://schemas.microsoft.com/office/powerpoint/2010/main" val="121331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نتيجة بحث الصور عن ‪water tap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377" y="746779"/>
            <a:ext cx="2470743" cy="247074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6" name="Picture 2" descr="نتيجة بحث الصور عن ‪recycling icon‬‏"/>
          <p:cNvPicPr>
            <a:picLocks noChangeAspect="1" noChangeArrowheads="1"/>
          </p:cNvPicPr>
          <p:nvPr/>
        </p:nvPicPr>
        <p:blipFill rotWithShape="1">
          <a:blip r:embed="rId3">
            <a:extLst>
              <a:ext uri="{28A0092B-C50C-407E-A947-70E740481C1C}">
                <a14:useLocalDpi xmlns:a14="http://schemas.microsoft.com/office/drawing/2010/main" val="0"/>
              </a:ext>
            </a:extLst>
          </a:blip>
          <a:srcRect l="23682" t="2638" r="22516" b="3635"/>
          <a:stretch/>
        </p:blipFill>
        <p:spPr bwMode="auto">
          <a:xfrm>
            <a:off x="984945" y="3461344"/>
            <a:ext cx="2666117" cy="243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63659" y="179100"/>
            <a:ext cx="6422849" cy="1227669"/>
          </a:xfrm>
        </p:spPr>
        <p:txBody>
          <a:bodyPr>
            <a:normAutofit/>
          </a:bodyPr>
          <a:lstStyle/>
          <a:p>
            <a:r>
              <a:rPr lang="en-US" b="1" dirty="0">
                <a:latin typeface="Algerian" panose="04020705040A02060702" pitchFamily="82" charset="0"/>
              </a:rPr>
              <a:t>Introduction</a:t>
            </a:r>
          </a:p>
        </p:txBody>
      </p:sp>
      <p:sp>
        <p:nvSpPr>
          <p:cNvPr id="7" name="Content Placeholder 6"/>
          <p:cNvSpPr>
            <a:spLocks noGrp="1"/>
          </p:cNvSpPr>
          <p:nvPr>
            <p:ph idx="1"/>
          </p:nvPr>
        </p:nvSpPr>
        <p:spPr>
          <a:xfrm>
            <a:off x="5116880" y="1547446"/>
            <a:ext cx="6422848" cy="4676373"/>
          </a:xfrm>
        </p:spPr>
        <p:txBody>
          <a:bodyPr>
            <a:normAutofit/>
          </a:bodyPr>
          <a:lstStyle/>
          <a:p>
            <a:pPr marL="0" indent="0" algn="justLow">
              <a:lnSpc>
                <a:spcPct val="150000"/>
              </a:lnSpc>
              <a:buNone/>
            </a:pPr>
            <a:r>
              <a:rPr lang="en-US" sz="3200" dirty="0"/>
              <a:t>The recycling of drinking water is one of the crucial issues for developed and non developing countries. 663 millions of people are living without access to safe water. </a:t>
            </a:r>
            <a:endParaRPr lang="en-US" sz="2400" dirty="0"/>
          </a:p>
        </p:txBody>
      </p:sp>
    </p:spTree>
    <p:extLst>
      <p:ext uri="{BB962C8B-B14F-4D97-AF65-F5344CB8AC3E}">
        <p14:creationId xmlns:p14="http://schemas.microsoft.com/office/powerpoint/2010/main" val="782689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2" name="Straight Arrow Connector 191">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2050" name="Picture 2" descr="نتيجة بحث الصور عن ‪low quality drinking water‬‏"/>
          <p:cNvPicPr>
            <a:picLocks noChangeAspect="1" noChangeArrowheads="1"/>
          </p:cNvPicPr>
          <p:nvPr/>
        </p:nvPicPr>
        <p:blipFill rotWithShape="1">
          <a:blip r:embed="rId2">
            <a:extLst>
              <a:ext uri="{28A0092B-C50C-407E-A947-70E740481C1C}">
                <a14:useLocalDpi xmlns:a14="http://schemas.microsoft.com/office/drawing/2010/main" val="0"/>
              </a:ext>
            </a:extLst>
          </a:blip>
          <a:srcRect l="24175" r="6784"/>
          <a:stretch/>
        </p:blipFill>
        <p:spPr bwMode="auto">
          <a:xfrm>
            <a:off x="5669280" y="10"/>
            <a:ext cx="6522719"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5423" y="1533379"/>
            <a:ext cx="5303520" cy="4524315"/>
          </a:xfrm>
          <a:prstGeom prst="rect">
            <a:avLst/>
          </a:prstGeom>
          <a:solidFill>
            <a:schemeClr val="bg1"/>
          </a:solidFill>
        </p:spPr>
        <p:txBody>
          <a:bodyPr wrap="square" rtlCol="0">
            <a:spAutoFit/>
          </a:bodyPr>
          <a:lstStyle/>
          <a:p>
            <a:pPr algn="justLow">
              <a:lnSpc>
                <a:spcPct val="150000"/>
              </a:lnSpc>
            </a:pPr>
            <a:r>
              <a:rPr lang="en-US" sz="3200" dirty="0"/>
              <a:t>Low-quality drinking water has been cited as an important factor for many chronic and acute diseases, which affect the health and economic situation in these countries. </a:t>
            </a:r>
          </a:p>
        </p:txBody>
      </p:sp>
    </p:spTree>
    <p:extLst>
      <p:ext uri="{BB962C8B-B14F-4D97-AF65-F5344CB8AC3E}">
        <p14:creationId xmlns:p14="http://schemas.microsoft.com/office/powerpoint/2010/main" val="542305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445" y="286427"/>
            <a:ext cx="10515600" cy="1325563"/>
          </a:xfrm>
        </p:spPr>
        <p:txBody>
          <a:bodyPr>
            <a:normAutofit/>
          </a:bodyPr>
          <a:lstStyle/>
          <a:p>
            <a:pPr algn="ctr"/>
            <a:r>
              <a:rPr lang="en-US" sz="4800" b="1" dirty="0">
                <a:latin typeface="Baskerville Old Face" panose="02020602080505020303" pitchFamily="18" charset="0"/>
              </a:rPr>
              <a:t>Current methods for heavy metals removal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85390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829994" y="2680201"/>
            <a:ext cx="3305907" cy="376361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 name="Rectangle 4"/>
          <p:cNvSpPr/>
          <p:nvPr/>
        </p:nvSpPr>
        <p:spPr>
          <a:xfrm>
            <a:off x="4385553" y="2716290"/>
            <a:ext cx="3432313" cy="367747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 name="Rectangle 5"/>
          <p:cNvSpPr/>
          <p:nvPr/>
        </p:nvSpPr>
        <p:spPr>
          <a:xfrm>
            <a:off x="8136019" y="2705892"/>
            <a:ext cx="3220278" cy="368410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34807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Lead"/>
          <p:cNvPicPr>
            <a:picLocks noChangeAspect="1" noChangeArrowheads="1"/>
          </p:cNvPicPr>
          <p:nvPr/>
        </p:nvPicPr>
        <p:blipFill rotWithShape="1">
          <a:blip r:embed="rId2">
            <a:extLst>
              <a:ext uri="{28A0092B-C50C-407E-A947-70E740481C1C}">
                <a14:useLocalDpi xmlns:a14="http://schemas.microsoft.com/office/drawing/2010/main" val="0"/>
              </a:ext>
            </a:extLst>
          </a:blip>
          <a:srcRect l="16647" r="15283"/>
          <a:stretch/>
        </p:blipFill>
        <p:spPr bwMode="auto">
          <a:xfrm>
            <a:off x="20" y="10"/>
            <a:ext cx="4668233" cy="6857990"/>
          </a:xfrm>
          <a:prstGeom prst="rect">
            <a:avLst/>
          </a:prstGeom>
          <a:extLst>
            <a:ext uri="{909E8E84-426E-40DD-AFC4-6F175D3DCCD1}">
              <a14:hiddenFill xmlns:a14="http://schemas.microsoft.com/office/drawing/2010/main">
                <a:solidFill>
                  <a:srgbClr val="FFFFFF"/>
                </a:solidFill>
              </a14:hiddenFill>
            </a:ext>
          </a:extLst>
        </p:spPr>
      </p:pic>
      <p:grpSp>
        <p:nvGrpSpPr>
          <p:cNvPr id="71" name="Group 70"/>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973338" y="0"/>
            <a:ext cx="11218662" cy="6858000"/>
            <a:chOff x="0" y="0"/>
            <a:chExt cx="11218662" cy="6858000"/>
          </a:xfrm>
        </p:grpSpPr>
        <p:sp>
          <p:nvSpPr>
            <p:cNvPr id="72" name="Freeform 28"/>
            <p:cNvSpPr/>
            <p:nvPr>
              <p:extLst>
                <p:ext uri="{386F3935-93C4-4BCD-93E2-E3B085C9AB24}">
                  <p16:designElem xmlns:p16="http://schemas.microsoft.com/office/powerpoint/2015/main" val="1"/>
                </p:ext>
              </p:extLst>
            </p:nvPr>
          </p:nvSpPr>
          <p:spPr>
            <a:xfrm>
              <a:off x="1"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26"/>
            <p:cNvSpPr/>
            <p:nvPr>
              <p:extLst>
                <p:ext uri="{386F3935-93C4-4BCD-93E2-E3B085C9AB24}">
                  <p16:designElem xmlns:p16="http://schemas.microsoft.com/office/powerpoint/2015/main" val="1"/>
                </p:ext>
              </p:extLst>
            </p:nvPr>
          </p:nvSpPr>
          <p:spPr>
            <a:xfrm>
              <a:off x="0"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p:cNvSpPr>
            <a:spLocks noGrp="1"/>
          </p:cNvSpPr>
          <p:nvPr>
            <p:ph idx="1"/>
          </p:nvPr>
        </p:nvSpPr>
        <p:spPr>
          <a:xfrm>
            <a:off x="3038621" y="1885070"/>
            <a:ext cx="8815754" cy="2485762"/>
          </a:xfrm>
        </p:spPr>
        <p:txBody>
          <a:bodyPr>
            <a:normAutofit/>
          </a:bodyPr>
          <a:lstStyle/>
          <a:p>
            <a:pPr marL="0" indent="0" algn="justLow">
              <a:lnSpc>
                <a:spcPct val="100000"/>
              </a:lnSpc>
              <a:buNone/>
            </a:pPr>
            <a:r>
              <a:rPr lang="en-US" sz="2000" dirty="0">
                <a:solidFill>
                  <a:schemeClr val="bg1"/>
                </a:solidFill>
              </a:rPr>
              <a:t>Lead has a very versatile substance, and it is used in literally hundreds of products, including protective equipment (for example x-ray shields and fire protection gear), petrol (as an anti-knocking agent - though this use is close to being phased out globally), paint (to increase durability of the pigment and speed up drying), cabling, ammunition, </a:t>
            </a:r>
            <a:r>
              <a:rPr lang="en-US" sz="2000" dirty="0" err="1">
                <a:solidFill>
                  <a:schemeClr val="bg1"/>
                </a:solidFill>
              </a:rPr>
              <a:t>jewellery</a:t>
            </a:r>
            <a:r>
              <a:rPr lang="en-US" sz="2000" dirty="0">
                <a:solidFill>
                  <a:schemeClr val="bg1"/>
                </a:solidFill>
              </a:rPr>
              <a:t>, hair dye, computer and electrical equipment, wheel balancing weights and fishing sinkers.</a:t>
            </a:r>
          </a:p>
        </p:txBody>
      </p:sp>
      <p:sp>
        <p:nvSpPr>
          <p:cNvPr id="2" name="TextBox 1"/>
          <p:cNvSpPr txBox="1"/>
          <p:nvPr/>
        </p:nvSpPr>
        <p:spPr>
          <a:xfrm>
            <a:off x="3211849" y="4587475"/>
            <a:ext cx="8980151" cy="1754326"/>
          </a:xfrm>
          <a:prstGeom prst="rect">
            <a:avLst/>
          </a:prstGeom>
          <a:noFill/>
        </p:spPr>
        <p:txBody>
          <a:bodyPr wrap="none" rtlCol="0">
            <a:spAutoFit/>
          </a:bodyPr>
          <a:lstStyle/>
          <a:p>
            <a:pPr algn="r">
              <a:lnSpc>
                <a:spcPct val="150000"/>
              </a:lnSpc>
            </a:pPr>
            <a:r>
              <a:rPr lang="en-US" sz="2000" b="1" dirty="0">
                <a:solidFill>
                  <a:srgbClr val="A1EE3A"/>
                </a:solidFill>
              </a:rPr>
              <a:t>The extensive use of lead has resulted in widespread human exposure to this toxic </a:t>
            </a:r>
          </a:p>
          <a:p>
            <a:pPr algn="r">
              <a:lnSpc>
                <a:spcPct val="150000"/>
              </a:lnSpc>
            </a:pPr>
            <a:r>
              <a:rPr lang="en-US" sz="2000" b="1" dirty="0">
                <a:solidFill>
                  <a:srgbClr val="A1EE3A"/>
                </a:solidFill>
              </a:rPr>
              <a:t>metal. There are no natural mechanisms for the breakdown of lead, and once </a:t>
            </a:r>
          </a:p>
          <a:p>
            <a:pPr algn="r">
              <a:lnSpc>
                <a:spcPct val="150000"/>
              </a:lnSpc>
            </a:pPr>
            <a:r>
              <a:rPr lang="en-US" sz="2000" b="1" dirty="0">
                <a:solidFill>
                  <a:srgbClr val="A1EE3A"/>
                </a:solidFill>
              </a:rPr>
              <a:t>released into the environment it persists for very long periods (WHO, 2010).</a:t>
            </a:r>
          </a:p>
          <a:p>
            <a:pPr algn="r"/>
            <a:endParaRPr lang="en-US" dirty="0"/>
          </a:p>
        </p:txBody>
      </p:sp>
      <p:sp>
        <p:nvSpPr>
          <p:cNvPr id="4" name="TextBox 3"/>
          <p:cNvSpPr txBox="1"/>
          <p:nvPr/>
        </p:nvSpPr>
        <p:spPr>
          <a:xfrm>
            <a:off x="2632668" y="267287"/>
            <a:ext cx="9184193" cy="1600438"/>
          </a:xfrm>
          <a:prstGeom prst="rect">
            <a:avLst/>
          </a:prstGeom>
          <a:noFill/>
        </p:spPr>
        <p:txBody>
          <a:bodyPr wrap="square" rtlCol="0">
            <a:spAutoFit/>
          </a:bodyPr>
          <a:lstStyle/>
          <a:p>
            <a:pPr algn="justLow"/>
            <a:r>
              <a:rPr lang="en-US" sz="2000" dirty="0">
                <a:solidFill>
                  <a:schemeClr val="bg1"/>
                </a:solidFill>
              </a:rPr>
              <a:t>Lead (Pb) is found naturally in the environment, usually in coal and ore with other metals such as zinc, silver and copper (WHO, 2001). It is estimated that three hundred million tons of lead have been released into the environment through mining and ore processing over the last five centuries (Tong et al., 2000; </a:t>
            </a:r>
            <a:r>
              <a:rPr lang="en-US" sz="2000" dirty="0" err="1">
                <a:solidFill>
                  <a:schemeClr val="bg1"/>
                </a:solidFill>
              </a:rPr>
              <a:t>Hernberg</a:t>
            </a:r>
            <a:r>
              <a:rPr lang="en-US" sz="2000" dirty="0">
                <a:solidFill>
                  <a:schemeClr val="bg1"/>
                </a:solidFill>
              </a:rPr>
              <a:t>, 2000). </a:t>
            </a:r>
          </a:p>
          <a:p>
            <a:pPr algn="justLow"/>
            <a:endParaRPr lang="en-US" dirty="0"/>
          </a:p>
        </p:txBody>
      </p:sp>
    </p:spTree>
    <p:extLst>
      <p:ext uri="{BB962C8B-B14F-4D97-AF65-F5344CB8AC3E}">
        <p14:creationId xmlns:p14="http://schemas.microsoft.com/office/powerpoint/2010/main" val="88534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croll: Horizontal 3"/>
          <p:cNvSpPr/>
          <p:nvPr/>
        </p:nvSpPr>
        <p:spPr>
          <a:xfrm>
            <a:off x="248528" y="225084"/>
            <a:ext cx="11370365" cy="2743200"/>
          </a:xfrm>
          <a:prstGeom prst="horizontalScroll">
            <a:avLst>
              <a:gd name="adj" fmla="val 9496"/>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400" b="1" dirty="0">
                <a:ln w="0"/>
                <a:solidFill>
                  <a:schemeClr val="tx1"/>
                </a:solidFill>
                <a:effectLst>
                  <a:outerShdw blurRad="38100" dist="19050" dir="2700000" algn="tl" rotWithShape="0">
                    <a:schemeClr val="dk1">
                      <a:alpha val="40000"/>
                    </a:schemeClr>
                  </a:outerShdw>
                </a:effectLst>
                <a:hlinkClick r:id="rId3"/>
              </a:rPr>
              <a:t>USA Today</a:t>
            </a:r>
            <a:r>
              <a:rPr lang="en-US" sz="2400" dirty="0">
                <a:ln w="0"/>
                <a:solidFill>
                  <a:schemeClr val="tx1"/>
                </a:solidFill>
                <a:effectLst>
                  <a:outerShdw blurRad="38100" dist="19050" dir="2700000" algn="tl" rotWithShape="0">
                    <a:schemeClr val="dk1">
                      <a:alpha val="40000"/>
                    </a:schemeClr>
                  </a:outerShdw>
                </a:effectLst>
              </a:rPr>
              <a:t> reports they have, “Identified almost 2,000 additional water systems spanning all 50 states where testing has shown excessive levels of lead contamination over the past four years. </a:t>
            </a:r>
            <a:r>
              <a:rPr lang="en-US" sz="2400" dirty="0">
                <a:ln w="0"/>
                <a:solidFill>
                  <a:srgbClr val="FF0000"/>
                </a:solidFill>
                <a:effectLst>
                  <a:outerShdw blurRad="38100" dist="19050" dir="2700000" algn="tl" rotWithShape="0">
                    <a:schemeClr val="dk1">
                      <a:alpha val="40000"/>
                    </a:schemeClr>
                  </a:outerShdw>
                </a:effectLst>
              </a:rPr>
              <a:t>The water systems, which reported lead levels exceeding Environmental Protection Agency standards, collectively supply water to 6 million people.”</a:t>
            </a:r>
          </a:p>
        </p:txBody>
      </p:sp>
      <p:sp>
        <p:nvSpPr>
          <p:cNvPr id="5" name="Scroll: Vertical 4"/>
          <p:cNvSpPr/>
          <p:nvPr/>
        </p:nvSpPr>
        <p:spPr>
          <a:xfrm>
            <a:off x="548638" y="2883876"/>
            <a:ext cx="11465169" cy="1350499"/>
          </a:xfrm>
          <a:prstGeom prst="verticalScroll">
            <a:avLst>
              <a:gd name="adj" fmla="val 11970"/>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400" b="1" dirty="0">
                <a:solidFill>
                  <a:schemeClr val="accent1"/>
                </a:solidFill>
              </a:rPr>
              <a:t>A recent study in Ontario (Canada) </a:t>
            </a:r>
            <a:r>
              <a:rPr lang="en-US" sz="2400" dirty="0">
                <a:solidFill>
                  <a:schemeClr val="tx1"/>
                </a:solidFill>
              </a:rPr>
              <a:t>found that the average concentration of lead in water actually consumed over a 1-week sampling period was in the range 1.1–30.7 µg/l, with a median level of 4.8 µg/l. </a:t>
            </a:r>
          </a:p>
        </p:txBody>
      </p:sp>
      <p:sp>
        <p:nvSpPr>
          <p:cNvPr id="6" name="Flowchart: Document 5"/>
          <p:cNvSpPr/>
          <p:nvPr/>
        </p:nvSpPr>
        <p:spPr>
          <a:xfrm>
            <a:off x="253218" y="4459458"/>
            <a:ext cx="11338561" cy="2222696"/>
          </a:xfrm>
          <a:prstGeom prst="flowChartDocumen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Low"/>
            <a:r>
              <a:rPr lang="en-US" sz="2400" b="1" dirty="0">
                <a:solidFill>
                  <a:srgbClr val="0070C0"/>
                </a:solidFill>
              </a:rPr>
              <a:t>In the United Kingdom </a:t>
            </a:r>
            <a:r>
              <a:rPr lang="en-US" sz="2400" dirty="0">
                <a:solidFill>
                  <a:schemeClr val="tx1"/>
                </a:solidFill>
              </a:rPr>
              <a:t>in 1975– 1976, there was virtually no lead in the drinking-water in two thirds of households, but levels were above 50 µg/l in 10% of homes in England and 33% in Scotland. In Glasgow (Scotland), where the water was known to be plumbosolvent, the lead concentration in about 40% of the samples exceeded 100 µg/l. </a:t>
            </a:r>
            <a:endParaRPr lang="en-US" sz="2400" dirty="0"/>
          </a:p>
        </p:txBody>
      </p:sp>
    </p:spTree>
    <p:extLst>
      <p:ext uri="{BB962C8B-B14F-4D97-AF65-F5344CB8AC3E}">
        <p14:creationId xmlns:p14="http://schemas.microsoft.com/office/powerpoint/2010/main" val="40098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779" y="322922"/>
            <a:ext cx="10515600" cy="1325563"/>
          </a:xfrm>
        </p:spPr>
        <p:txBody>
          <a:bodyPr>
            <a:normAutofit/>
          </a:bodyPr>
          <a:lstStyle/>
          <a:p>
            <a:r>
              <a:rPr lang="en-US" sz="7200" b="1" dirty="0">
                <a:solidFill>
                  <a:srgbClr val="002060"/>
                </a:solidFill>
                <a:latin typeface="Amienne" panose="04000508060000020003" pitchFamily="82" charset="0"/>
              </a:rPr>
              <a:t>Why is Lead Dangerous?</a:t>
            </a:r>
            <a:endParaRPr lang="en-US" sz="7200" dirty="0">
              <a:solidFill>
                <a:srgbClr val="002060"/>
              </a:solidFill>
              <a:latin typeface="Amienne" panose="04000508060000020003" pitchFamily="82" charset="0"/>
            </a:endParaRPr>
          </a:p>
        </p:txBody>
      </p:sp>
      <p:sp>
        <p:nvSpPr>
          <p:cNvPr id="3" name="Content Placeholder 2"/>
          <p:cNvSpPr>
            <a:spLocks noGrp="1"/>
          </p:cNvSpPr>
          <p:nvPr>
            <p:ph idx="1"/>
          </p:nvPr>
        </p:nvSpPr>
        <p:spPr>
          <a:xfrm>
            <a:off x="548640" y="1825625"/>
            <a:ext cx="11268222" cy="4351338"/>
          </a:xfrm>
        </p:spPr>
        <p:txBody>
          <a:bodyPr>
            <a:normAutofit fontScale="92500"/>
          </a:bodyPr>
          <a:lstStyle/>
          <a:p>
            <a:pPr marL="0" indent="0">
              <a:buNone/>
            </a:pPr>
            <a:r>
              <a:rPr lang="en-US" sz="3200" b="1" dirty="0">
                <a:latin typeface="AngsanaUPC" panose="02020603050405020304" pitchFamily="18" charset="-34"/>
                <a:cs typeface="AngsanaUPC" panose="02020603050405020304" pitchFamily="18" charset="-34"/>
              </a:rPr>
              <a:t>Impact of lead exposure in humans has been known to cause wide variety of health problems such as </a:t>
            </a:r>
          </a:p>
          <a:p>
            <a:pPr marL="0" indent="0">
              <a:buNone/>
            </a:pPr>
            <a:r>
              <a:rPr lang="en-US" b="1" dirty="0">
                <a:latin typeface="AngsanaUPC" panose="02020603050405020304" pitchFamily="18" charset="-34"/>
                <a:cs typeface="AngsanaUPC" panose="02020603050405020304" pitchFamily="18" charset="-34"/>
              </a:rPr>
              <a:t>• Various forms of blood disorders and Anemia </a:t>
            </a:r>
          </a:p>
          <a:p>
            <a:pPr marL="0" indent="0">
              <a:buNone/>
            </a:pPr>
            <a:r>
              <a:rPr lang="en-US" b="1" dirty="0">
                <a:latin typeface="AngsanaUPC" panose="02020603050405020304" pitchFamily="18" charset="-34"/>
                <a:cs typeface="AngsanaUPC" panose="02020603050405020304" pitchFamily="18" charset="-34"/>
              </a:rPr>
              <a:t>• Rapid deterioration of brain and the nervous system </a:t>
            </a:r>
          </a:p>
          <a:p>
            <a:pPr marL="0" indent="0">
              <a:buNone/>
            </a:pPr>
            <a:r>
              <a:rPr lang="en-US" b="1" dirty="0">
                <a:latin typeface="AngsanaUPC" panose="02020603050405020304" pitchFamily="18" charset="-34"/>
                <a:cs typeface="AngsanaUPC" panose="02020603050405020304" pitchFamily="18" charset="-34"/>
              </a:rPr>
              <a:t>• Reduced fertility both in men and women </a:t>
            </a:r>
          </a:p>
          <a:p>
            <a:pPr marL="0" indent="0">
              <a:buNone/>
            </a:pPr>
            <a:r>
              <a:rPr lang="en-US" b="1" dirty="0">
                <a:latin typeface="AngsanaUPC" panose="02020603050405020304" pitchFamily="18" charset="-34"/>
                <a:cs typeface="AngsanaUPC" panose="02020603050405020304" pitchFamily="18" charset="-34"/>
              </a:rPr>
              <a:t>• Failure of the kidney </a:t>
            </a:r>
          </a:p>
          <a:p>
            <a:pPr marL="0" indent="0">
              <a:buNone/>
            </a:pPr>
            <a:r>
              <a:rPr lang="en-US" b="1" dirty="0">
                <a:latin typeface="AngsanaUPC" panose="02020603050405020304" pitchFamily="18" charset="-34"/>
                <a:cs typeface="AngsanaUPC" panose="02020603050405020304" pitchFamily="18" charset="-34"/>
              </a:rPr>
              <a:t>• Alzheimer disease </a:t>
            </a:r>
          </a:p>
          <a:p>
            <a:pPr marL="0" indent="0">
              <a:buNone/>
            </a:pPr>
            <a:endParaRPr lang="en-US" sz="300" b="1" dirty="0">
              <a:latin typeface="AngsanaUPC" panose="02020603050405020304" pitchFamily="18" charset="-34"/>
              <a:cs typeface="AngsanaUPC" panose="02020603050405020304" pitchFamily="18" charset="-34"/>
            </a:endParaRPr>
          </a:p>
          <a:p>
            <a:pPr marL="0" indent="0">
              <a:buNone/>
            </a:pPr>
            <a:r>
              <a:rPr lang="en-US" sz="3600" b="1" i="1" dirty="0">
                <a:solidFill>
                  <a:srgbClr val="FF0000"/>
                </a:solidFill>
                <a:latin typeface="AngsanaUPC" panose="02020603050405020304" pitchFamily="18" charset="-34"/>
                <a:cs typeface="AngsanaUPC" panose="02020603050405020304" pitchFamily="18" charset="-34"/>
              </a:rPr>
              <a:t>In 2000, the allowable level of lead in drinking water was reduced from 0.6 ppm to 0.05 ppm. However, no level of lead is considered to be actually safe today. </a:t>
            </a:r>
          </a:p>
        </p:txBody>
      </p:sp>
      <p:sp>
        <p:nvSpPr>
          <p:cNvPr id="4" name="TextBox 3"/>
          <p:cNvSpPr txBox="1"/>
          <p:nvPr/>
        </p:nvSpPr>
        <p:spPr>
          <a:xfrm>
            <a:off x="10072468" y="6344529"/>
            <a:ext cx="1635384" cy="369332"/>
          </a:xfrm>
          <a:prstGeom prst="rect">
            <a:avLst/>
          </a:prstGeom>
          <a:noFill/>
        </p:spPr>
        <p:txBody>
          <a:bodyPr wrap="none" rtlCol="0">
            <a:spAutoFit/>
          </a:bodyPr>
          <a:lstStyle/>
          <a:p>
            <a:r>
              <a:rPr lang="en-US" b="1" dirty="0">
                <a:latin typeface="Agency FB" panose="020B0503020202020204" pitchFamily="34" charset="0"/>
              </a:rPr>
              <a:t>Brooks et al., 2010</a:t>
            </a:r>
          </a:p>
        </p:txBody>
      </p:sp>
    </p:spTree>
    <p:extLst>
      <p:ext uri="{BB962C8B-B14F-4D97-AF65-F5344CB8AC3E}">
        <p14:creationId xmlns:p14="http://schemas.microsoft.com/office/powerpoint/2010/main" val="280115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up)">
                                      <p:cBhvr>
                                        <p:cTn id="10" dur="500"/>
                                        <p:tgtEl>
                                          <p:spTgt spid="3">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up)">
                                      <p:cBhvr>
                                        <p:cTn id="13" dur="500"/>
                                        <p:tgtEl>
                                          <p:spTgt spid="3">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up)">
                                      <p:cBhvr>
                                        <p:cTn id="16" dur="500"/>
                                        <p:tgtEl>
                                          <p:spTgt spid="3">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up)">
                                      <p:cBhvr>
                                        <p:cTn id="19" dur="500"/>
                                        <p:tgtEl>
                                          <p:spTgt spid="3">
                                            <p:txEl>
                                              <p:pRg st="4" end="4"/>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mph" presetSubtype="0" fill="hold" nodeType="clickEffect">
                                  <p:stCondLst>
                                    <p:cond delay="0"/>
                                  </p:stCondLst>
                                  <p:iterate type="lt">
                                    <p:tmPct val="4000"/>
                                  </p:iterate>
                                  <p:childTnLst>
                                    <p:set>
                                      <p:cBhvr override="childStyle">
                                        <p:cTn id="26" dur="500" fill="hold"/>
                                        <p:tgtEl>
                                          <p:spTgt spid="3">
                                            <p:txEl>
                                              <p:pRg st="7" end="7"/>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29145" y="5257800"/>
            <a:ext cx="9906000" cy="1676400"/>
          </a:xfrm>
        </p:spPr>
        <p:txBody>
          <a:bodyPr>
            <a:normAutofit lnSpcReduction="10000"/>
          </a:bodyPr>
          <a:lstStyle/>
          <a:p>
            <a:pPr marL="0" indent="0" algn="justLow">
              <a:lnSpc>
                <a:spcPct val="120000"/>
              </a:lnSpc>
              <a:buNone/>
            </a:pPr>
            <a:r>
              <a:rPr lang="en-US" sz="1600" dirty="0"/>
              <a:t>Multiple sequence alignment of </a:t>
            </a:r>
            <a:r>
              <a:rPr lang="en-US" sz="1600" dirty="0" err="1"/>
              <a:t>SmtB</a:t>
            </a:r>
            <a:r>
              <a:rPr lang="en-US" sz="1600" dirty="0"/>
              <a:t> from </a:t>
            </a:r>
            <a:r>
              <a:rPr lang="en-US" sz="1600" i="1" dirty="0"/>
              <a:t>Synechococcus</a:t>
            </a:r>
            <a:r>
              <a:rPr lang="en-US" sz="1600" dirty="0"/>
              <a:t> PCC 7942, </a:t>
            </a:r>
            <a:r>
              <a:rPr lang="en-US" sz="1600" dirty="0" err="1"/>
              <a:t>ArsR</a:t>
            </a:r>
            <a:r>
              <a:rPr lang="en-US" sz="1600" dirty="0"/>
              <a:t> from E. coli (plasmid R773), </a:t>
            </a:r>
            <a:r>
              <a:rPr lang="en-US" sz="1600" dirty="0" err="1"/>
              <a:t>ArsR</a:t>
            </a:r>
            <a:r>
              <a:rPr lang="en-US" sz="1600" dirty="0"/>
              <a:t> from </a:t>
            </a:r>
            <a:r>
              <a:rPr lang="en-US" sz="1600" i="1" dirty="0"/>
              <a:t>Staphylococcus</a:t>
            </a:r>
            <a:r>
              <a:rPr lang="en-US" sz="1600" dirty="0"/>
              <a:t> </a:t>
            </a:r>
            <a:r>
              <a:rPr lang="en-US" sz="1600" i="1" dirty="0"/>
              <a:t>xylosus</a:t>
            </a:r>
            <a:r>
              <a:rPr lang="en-US" sz="1600" dirty="0"/>
              <a:t> (plasmid pSX267),  </a:t>
            </a:r>
            <a:r>
              <a:rPr lang="en-US" sz="1600" dirty="0" err="1"/>
              <a:t>ArsR</a:t>
            </a:r>
            <a:r>
              <a:rPr lang="en-US" sz="1600" dirty="0"/>
              <a:t> from </a:t>
            </a:r>
            <a:r>
              <a:rPr lang="en-US" sz="1600" i="1" dirty="0"/>
              <a:t>Staphylococcus</a:t>
            </a:r>
            <a:r>
              <a:rPr lang="en-US" sz="1600" dirty="0"/>
              <a:t> </a:t>
            </a:r>
            <a:r>
              <a:rPr lang="en-US" sz="1600" i="1" dirty="0"/>
              <a:t>aureus</a:t>
            </a:r>
            <a:r>
              <a:rPr lang="en-US" sz="1600" dirty="0"/>
              <a:t> (plasmid p1258), </a:t>
            </a:r>
            <a:r>
              <a:rPr lang="en-US" sz="1600" dirty="0" err="1"/>
              <a:t>CadC</a:t>
            </a:r>
            <a:r>
              <a:rPr lang="en-US" sz="1600" dirty="0"/>
              <a:t> from </a:t>
            </a:r>
            <a:r>
              <a:rPr lang="en-US" sz="1600" i="1" dirty="0"/>
              <a:t>Bacillus firmus </a:t>
            </a:r>
            <a:r>
              <a:rPr lang="en-US" sz="1600" dirty="0"/>
              <a:t>OF4, </a:t>
            </a:r>
            <a:r>
              <a:rPr lang="en-US" sz="1600" dirty="0" err="1"/>
              <a:t>CadC</a:t>
            </a:r>
            <a:r>
              <a:rPr lang="en-US" sz="1600" dirty="0"/>
              <a:t> from </a:t>
            </a:r>
            <a:r>
              <a:rPr lang="en-US" sz="1600" i="1" dirty="0"/>
              <a:t>Staphylococcus</a:t>
            </a:r>
            <a:r>
              <a:rPr lang="en-US" sz="1600" dirty="0"/>
              <a:t> </a:t>
            </a:r>
            <a:r>
              <a:rPr lang="en-US" sz="1600" i="1" dirty="0"/>
              <a:t>aureus</a:t>
            </a:r>
            <a:r>
              <a:rPr lang="en-US" sz="1600" dirty="0"/>
              <a:t> (plasmid pl258) and </a:t>
            </a:r>
            <a:r>
              <a:rPr lang="en-US" sz="1600" dirty="0" err="1"/>
              <a:t>MerR</a:t>
            </a:r>
            <a:r>
              <a:rPr lang="en-US" sz="1600" dirty="0"/>
              <a:t> from </a:t>
            </a:r>
            <a:r>
              <a:rPr lang="en-US" sz="1600" i="1" dirty="0"/>
              <a:t>Streptomyces lividans.</a:t>
            </a:r>
          </a:p>
          <a:p>
            <a:pPr marL="0" indent="0" algn="justLow">
              <a:lnSpc>
                <a:spcPct val="120000"/>
              </a:lnSpc>
              <a:buNone/>
            </a:pPr>
            <a:r>
              <a:rPr lang="en-US" sz="1600" dirty="0"/>
              <a:t>A consensus sequence is shown with a plurality of 6. The putative DNA-binding region of </a:t>
            </a:r>
            <a:r>
              <a:rPr lang="en-US" sz="1600" dirty="0" err="1"/>
              <a:t>SmtB</a:t>
            </a:r>
            <a:r>
              <a:rPr lang="en-US" sz="1600" dirty="0"/>
              <a:t> is underlined. </a:t>
            </a:r>
            <a:r>
              <a:rPr lang="en-US" sz="1600" u="sng" dirty="0" err="1">
                <a:solidFill>
                  <a:srgbClr val="0070C0"/>
                </a:solidFill>
              </a:rPr>
              <a:t>Anderw</a:t>
            </a:r>
            <a:r>
              <a:rPr lang="en-US" sz="1600" u="sng" dirty="0">
                <a:solidFill>
                  <a:srgbClr val="0070C0"/>
                </a:solidFill>
              </a:rPr>
              <a:t> </a:t>
            </a:r>
            <a:r>
              <a:rPr lang="en-US" sz="1600" i="1" u="sng" dirty="0">
                <a:solidFill>
                  <a:srgbClr val="0070C0"/>
                </a:solidFill>
              </a:rPr>
              <a:t>et. al; </a:t>
            </a:r>
            <a:r>
              <a:rPr lang="en-US" sz="1600" u="sng" dirty="0">
                <a:solidFill>
                  <a:srgbClr val="0070C0"/>
                </a:solidFill>
              </a:rPr>
              <a:t>1993  Nucleic Acids Research, 1993, Vol. 21, No. 4 921-925</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255" y="0"/>
            <a:ext cx="9850058"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476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81100" y="5181600"/>
            <a:ext cx="9867900" cy="1676400"/>
          </a:xfrm>
        </p:spPr>
        <p:txBody>
          <a:bodyPr>
            <a:normAutofit fontScale="55000" lnSpcReduction="20000"/>
          </a:bodyPr>
          <a:lstStyle/>
          <a:p>
            <a:pPr marL="0" indent="0" algn="justLow">
              <a:lnSpc>
                <a:spcPct val="120000"/>
              </a:lnSpc>
              <a:buNone/>
            </a:pPr>
            <a:r>
              <a:rPr lang="en-US" dirty="0"/>
              <a:t>Model for the </a:t>
            </a:r>
            <a:r>
              <a:rPr lang="en-US" i="1" dirty="0" err="1"/>
              <a:t>pbr</a:t>
            </a:r>
            <a:r>
              <a:rPr lang="en-US" i="1" dirty="0"/>
              <a:t> </a:t>
            </a:r>
            <a:r>
              <a:rPr lang="en-US" dirty="0"/>
              <a:t>Pb(II) resistance operon-encoded lead resistance of </a:t>
            </a:r>
            <a:r>
              <a:rPr lang="en-US" i="1" dirty="0"/>
              <a:t>R. </a:t>
            </a:r>
            <a:r>
              <a:rPr lang="en-US" i="1" dirty="0" err="1"/>
              <a:t>metallidurans</a:t>
            </a:r>
            <a:r>
              <a:rPr lang="en-US" i="1" dirty="0"/>
              <a:t> </a:t>
            </a:r>
            <a:r>
              <a:rPr lang="en-US" dirty="0"/>
              <a:t>CH34. The model involves the following proteins: </a:t>
            </a:r>
            <a:r>
              <a:rPr lang="en-US" dirty="0" err="1"/>
              <a:t>PbrT</a:t>
            </a:r>
            <a:r>
              <a:rPr lang="en-US" dirty="0"/>
              <a:t>, which transports Pb(II) into the cytoplasm; </a:t>
            </a:r>
            <a:r>
              <a:rPr lang="en-US" dirty="0" err="1"/>
              <a:t>PbrA</a:t>
            </a:r>
            <a:r>
              <a:rPr lang="en-US" dirty="0"/>
              <a:t>, the Pb(II) efflux ATPase; </a:t>
            </a:r>
            <a:r>
              <a:rPr lang="en-US" dirty="0" err="1"/>
              <a:t>PbrB</a:t>
            </a:r>
            <a:r>
              <a:rPr lang="en-US" dirty="0"/>
              <a:t> and </a:t>
            </a:r>
            <a:r>
              <a:rPr lang="en-US" dirty="0" err="1"/>
              <a:t>PbrC</a:t>
            </a:r>
            <a:r>
              <a:rPr lang="en-US" dirty="0"/>
              <a:t>, a Pb(II) transport-facilitating lipoprotein and its </a:t>
            </a:r>
            <a:r>
              <a:rPr lang="en-US" dirty="0" err="1"/>
              <a:t>prolipoprotein</a:t>
            </a:r>
            <a:r>
              <a:rPr lang="en-US" dirty="0"/>
              <a:t> signal peptidase, respectively; and </a:t>
            </a:r>
            <a:r>
              <a:rPr lang="en-US" dirty="0" err="1"/>
              <a:t>PbrD</a:t>
            </a:r>
            <a:r>
              <a:rPr lang="en-US" dirty="0"/>
              <a:t>, a protein involved in Pb(II) sequestration. The </a:t>
            </a:r>
            <a:r>
              <a:rPr lang="en-US" dirty="0" err="1"/>
              <a:t>PbrR</a:t>
            </a:r>
            <a:r>
              <a:rPr lang="en-US" dirty="0"/>
              <a:t> protein, which mediates Pb(II)-inducible transcription from its divergent promoter, regulates the </a:t>
            </a:r>
            <a:r>
              <a:rPr lang="en-US" i="1" dirty="0" err="1"/>
              <a:t>pbr</a:t>
            </a:r>
            <a:r>
              <a:rPr lang="en-US" i="1" dirty="0"/>
              <a:t> </a:t>
            </a:r>
            <a:r>
              <a:rPr lang="en-US" dirty="0"/>
              <a:t>operon.</a:t>
            </a:r>
          </a:p>
          <a:p>
            <a:pPr marL="0" indent="0">
              <a:buNone/>
            </a:pPr>
            <a:r>
              <a:rPr lang="en-US" dirty="0"/>
              <a:t>BORREMANS </a:t>
            </a:r>
            <a:r>
              <a:rPr lang="en-US" i="1" dirty="0"/>
              <a:t>et. al</a:t>
            </a:r>
            <a:r>
              <a:rPr lang="en-US" dirty="0"/>
              <a:t>; 2001. JOURNAL OF BACTERIOLOGY,  </a:t>
            </a:r>
            <a:r>
              <a:rPr lang="en-US" u="sng" dirty="0">
                <a:solidFill>
                  <a:srgbClr val="0070C0"/>
                </a:solidFill>
              </a:rPr>
              <a:t>DOI: 10.1128/JB.183.19.5651–5658.2001</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02" t="17708" r="33089" b="14583"/>
          <a:stretch/>
        </p:blipFill>
        <p:spPr bwMode="auto">
          <a:xfrm>
            <a:off x="1143000" y="0"/>
            <a:ext cx="9906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521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206100"/>
            <a:ext cx="5973417" cy="589032"/>
          </a:xfrm>
        </p:spPr>
        <p:txBody>
          <a:bodyPr>
            <a:normAutofit fontScale="90000"/>
          </a:bodyPr>
          <a:lstStyle/>
          <a:p>
            <a:r>
              <a:rPr lang="en-US" dirty="0"/>
              <a:t>Materials and Methods </a:t>
            </a:r>
          </a:p>
        </p:txBody>
      </p:sp>
      <p:sp>
        <p:nvSpPr>
          <p:cNvPr id="3" name="Content Placeholder 2"/>
          <p:cNvSpPr>
            <a:spLocks noGrp="1"/>
          </p:cNvSpPr>
          <p:nvPr>
            <p:ph idx="1"/>
          </p:nvPr>
        </p:nvSpPr>
        <p:spPr>
          <a:xfrm>
            <a:off x="294861" y="1454564"/>
            <a:ext cx="2806148" cy="4351338"/>
          </a:xfrm>
        </p:spPr>
        <p:txBody>
          <a:bodyPr/>
          <a:lstStyle/>
          <a:p>
            <a:pPr marL="0" indent="0">
              <a:buNone/>
            </a:pPr>
            <a:r>
              <a:rPr lang="en-US" i="1" dirty="0"/>
              <a:t>E. Coli </a:t>
            </a:r>
            <a:r>
              <a:rPr lang="en-US" dirty="0"/>
              <a:t>expressing wild type Ag43</a:t>
            </a:r>
          </a:p>
        </p:txBody>
      </p:sp>
      <p:grpSp>
        <p:nvGrpSpPr>
          <p:cNvPr id="4" name="Group 3"/>
          <p:cNvGrpSpPr/>
          <p:nvPr/>
        </p:nvGrpSpPr>
        <p:grpSpPr>
          <a:xfrm>
            <a:off x="2637183" y="2543481"/>
            <a:ext cx="6863392" cy="3418089"/>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2"/>
          <a:stretch>
            <a:fillRect/>
          </a:stretch>
        </p:blipFill>
        <p:spPr>
          <a:xfrm>
            <a:off x="3293305" y="3845873"/>
            <a:ext cx="5552381" cy="809524"/>
          </a:xfrm>
          <a:prstGeom prst="rect">
            <a:avLst/>
          </a:prstGeom>
        </p:spPr>
      </p:pic>
      <p:grpSp>
        <p:nvGrpSpPr>
          <p:cNvPr id="8" name="Group 7"/>
          <p:cNvGrpSpPr/>
          <p:nvPr/>
        </p:nvGrpSpPr>
        <p:grpSpPr>
          <a:xfrm>
            <a:off x="2584264" y="2485248"/>
            <a:ext cx="6704428" cy="3481659"/>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66" name="Group 65"/>
          <p:cNvGrpSpPr/>
          <p:nvPr/>
        </p:nvGrpSpPr>
        <p:grpSpPr>
          <a:xfrm>
            <a:off x="1948071" y="1775792"/>
            <a:ext cx="7772400" cy="4863548"/>
            <a:chOff x="1948071" y="1775792"/>
            <a:chExt cx="7772400" cy="4863548"/>
          </a:xfrm>
        </p:grpSpPr>
        <p:sp>
          <p:nvSpPr>
            <p:cNvPr id="33" name="Cloud 32"/>
            <p:cNvSpPr/>
            <p:nvPr/>
          </p:nvSpPr>
          <p:spPr>
            <a:xfrm rot="21064071">
              <a:off x="4903304" y="1775792"/>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loud 58"/>
            <p:cNvSpPr/>
            <p:nvPr/>
          </p:nvSpPr>
          <p:spPr>
            <a:xfrm rot="12957561">
              <a:off x="3836504" y="5691810"/>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loud 59"/>
            <p:cNvSpPr/>
            <p:nvPr/>
          </p:nvSpPr>
          <p:spPr>
            <a:xfrm rot="14745128">
              <a:off x="2213114" y="4545496"/>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loud 60"/>
            <p:cNvSpPr/>
            <p:nvPr/>
          </p:nvSpPr>
          <p:spPr>
            <a:xfrm rot="20101257">
              <a:off x="3041374" y="2431774"/>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loud 61"/>
            <p:cNvSpPr/>
            <p:nvPr/>
          </p:nvSpPr>
          <p:spPr>
            <a:xfrm rot="1650610">
              <a:off x="9263269" y="2769705"/>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loud 62"/>
            <p:cNvSpPr/>
            <p:nvPr/>
          </p:nvSpPr>
          <p:spPr>
            <a:xfrm rot="560679">
              <a:off x="7507355" y="1875183"/>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loud 63"/>
            <p:cNvSpPr/>
            <p:nvPr/>
          </p:nvSpPr>
          <p:spPr>
            <a:xfrm rot="7691343">
              <a:off x="9269896" y="5002697"/>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loud 64"/>
            <p:cNvSpPr/>
            <p:nvPr/>
          </p:nvSpPr>
          <p:spPr>
            <a:xfrm rot="9548801">
              <a:off x="7315199" y="5923722"/>
              <a:ext cx="185531" cy="715618"/>
            </a:xfrm>
            <a:prstGeom prst="cloud">
              <a:avLst/>
            </a:prstGeom>
            <a:solidFill>
              <a:srgbClr val="B390C2"/>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9226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circle(out)">
                                      <p:cBhvr>
                                        <p:cTn id="12"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206100"/>
            <a:ext cx="5973417" cy="589032"/>
          </a:xfrm>
        </p:spPr>
        <p:txBody>
          <a:bodyPr>
            <a:normAutofit fontScale="90000"/>
          </a:bodyPr>
          <a:lstStyle/>
          <a:p>
            <a:r>
              <a:rPr lang="en-US" dirty="0"/>
              <a:t>Materials and Methods </a:t>
            </a:r>
          </a:p>
        </p:txBody>
      </p:sp>
      <p:sp>
        <p:nvSpPr>
          <p:cNvPr id="3" name="Content Placeholder 2"/>
          <p:cNvSpPr>
            <a:spLocks noGrp="1"/>
          </p:cNvSpPr>
          <p:nvPr>
            <p:ph idx="1"/>
          </p:nvPr>
        </p:nvSpPr>
        <p:spPr>
          <a:xfrm>
            <a:off x="294860" y="1454564"/>
            <a:ext cx="3193928" cy="4351338"/>
          </a:xfrm>
        </p:spPr>
        <p:txBody>
          <a:bodyPr>
            <a:normAutofit/>
          </a:bodyPr>
          <a:lstStyle/>
          <a:p>
            <a:pPr marL="0" indent="0">
              <a:buNone/>
            </a:pPr>
            <a:r>
              <a:rPr lang="en-US" sz="4000" i="1" dirty="0">
                <a:latin typeface="Angsana New" panose="02020603050405020304" pitchFamily="18" charset="-34"/>
                <a:cs typeface="Angsana New" panose="02020603050405020304" pitchFamily="18" charset="-34"/>
              </a:rPr>
              <a:t>E. Coli </a:t>
            </a:r>
            <a:r>
              <a:rPr lang="en-US" sz="4000" dirty="0">
                <a:latin typeface="Angsana New" panose="02020603050405020304" pitchFamily="18" charset="-34"/>
                <a:cs typeface="Angsana New" panose="02020603050405020304" pitchFamily="18" charset="-34"/>
              </a:rPr>
              <a:t>expressing Autotransporter (AT)</a:t>
            </a:r>
          </a:p>
        </p:txBody>
      </p:sp>
      <p:grpSp>
        <p:nvGrpSpPr>
          <p:cNvPr id="4" name="Group 3"/>
          <p:cNvGrpSpPr/>
          <p:nvPr/>
        </p:nvGrpSpPr>
        <p:grpSpPr>
          <a:xfrm>
            <a:off x="2637183" y="2543481"/>
            <a:ext cx="6863392" cy="3418089"/>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84264" y="2485248"/>
            <a:ext cx="6704428" cy="3481659"/>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pic>
        <p:nvPicPr>
          <p:cNvPr id="34" name="Picture 33"/>
          <p:cNvPicPr>
            <a:picLocks noChangeAspect="1"/>
          </p:cNvPicPr>
          <p:nvPr/>
        </p:nvPicPr>
        <p:blipFill>
          <a:blip r:embed="rId2"/>
          <a:stretch>
            <a:fillRect/>
          </a:stretch>
        </p:blipFill>
        <p:spPr>
          <a:xfrm>
            <a:off x="4072413" y="3839449"/>
            <a:ext cx="4285714" cy="742857"/>
          </a:xfrm>
          <a:prstGeom prst="rect">
            <a:avLst/>
          </a:prstGeom>
        </p:spPr>
      </p:pic>
    </p:spTree>
    <p:extLst>
      <p:ext uri="{BB962C8B-B14F-4D97-AF65-F5344CB8AC3E}">
        <p14:creationId xmlns:p14="http://schemas.microsoft.com/office/powerpoint/2010/main" val="321696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206100"/>
            <a:ext cx="5973417" cy="589032"/>
          </a:xfrm>
        </p:spPr>
        <p:txBody>
          <a:bodyPr>
            <a:normAutofit fontScale="90000"/>
          </a:bodyPr>
          <a:lstStyle/>
          <a:p>
            <a:r>
              <a:rPr lang="en-US" dirty="0"/>
              <a:t>Materials and Methods </a:t>
            </a:r>
          </a:p>
        </p:txBody>
      </p:sp>
      <p:sp>
        <p:nvSpPr>
          <p:cNvPr id="3" name="Content Placeholder 2"/>
          <p:cNvSpPr>
            <a:spLocks noGrp="1"/>
          </p:cNvSpPr>
          <p:nvPr>
            <p:ph idx="1"/>
          </p:nvPr>
        </p:nvSpPr>
        <p:spPr>
          <a:xfrm>
            <a:off x="294861" y="1454564"/>
            <a:ext cx="2806148" cy="4351338"/>
          </a:xfrm>
        </p:spPr>
        <p:txBody>
          <a:bodyPr>
            <a:normAutofit/>
          </a:bodyPr>
          <a:lstStyle/>
          <a:p>
            <a:pPr marL="0" indent="0">
              <a:buNone/>
            </a:pPr>
            <a:r>
              <a:rPr lang="en-US" sz="3600" i="1" dirty="0">
                <a:latin typeface="Angsana New" panose="02020603050405020304" pitchFamily="18" charset="-34"/>
                <a:cs typeface="Angsana New" panose="02020603050405020304" pitchFamily="18" charset="-34"/>
              </a:rPr>
              <a:t>E. Coli </a:t>
            </a:r>
            <a:r>
              <a:rPr lang="en-US" sz="3600" dirty="0">
                <a:latin typeface="Angsana New" panose="02020603050405020304" pitchFamily="18" charset="-34"/>
                <a:cs typeface="Angsana New" panose="02020603050405020304" pitchFamily="18" charset="-34"/>
              </a:rPr>
              <a:t>expressing Metallothionein (Mt)</a:t>
            </a:r>
          </a:p>
          <a:p>
            <a:pPr marL="0" indent="0">
              <a:buNone/>
            </a:pPr>
            <a:endParaRPr lang="en-US" sz="3600" dirty="0"/>
          </a:p>
        </p:txBody>
      </p:sp>
      <p:grpSp>
        <p:nvGrpSpPr>
          <p:cNvPr id="4" name="Group 3"/>
          <p:cNvGrpSpPr/>
          <p:nvPr/>
        </p:nvGrpSpPr>
        <p:grpSpPr>
          <a:xfrm>
            <a:off x="2637183" y="2543481"/>
            <a:ext cx="6863392" cy="3418089"/>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84264" y="2485248"/>
            <a:ext cx="6704428" cy="3481659"/>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66" name="Group 65"/>
          <p:cNvGrpSpPr/>
          <p:nvPr/>
        </p:nvGrpSpPr>
        <p:grpSpPr>
          <a:xfrm>
            <a:off x="1948071" y="1775792"/>
            <a:ext cx="7772400" cy="4863548"/>
            <a:chOff x="1948071" y="1775792"/>
            <a:chExt cx="7772400" cy="4863548"/>
          </a:xfrm>
        </p:grpSpPr>
        <p:sp>
          <p:nvSpPr>
            <p:cNvPr id="33" name="Cloud 32"/>
            <p:cNvSpPr/>
            <p:nvPr/>
          </p:nvSpPr>
          <p:spPr>
            <a:xfrm rot="21064071">
              <a:off x="4903304" y="177579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loud 58"/>
            <p:cNvSpPr/>
            <p:nvPr/>
          </p:nvSpPr>
          <p:spPr>
            <a:xfrm rot="12957561">
              <a:off x="3836504" y="5691810"/>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loud 59"/>
            <p:cNvSpPr/>
            <p:nvPr/>
          </p:nvSpPr>
          <p:spPr>
            <a:xfrm rot="14745128">
              <a:off x="2213114" y="4545496"/>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loud 60"/>
            <p:cNvSpPr/>
            <p:nvPr/>
          </p:nvSpPr>
          <p:spPr>
            <a:xfrm rot="20101257">
              <a:off x="3041374" y="2431774"/>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loud 61"/>
            <p:cNvSpPr/>
            <p:nvPr/>
          </p:nvSpPr>
          <p:spPr>
            <a:xfrm rot="1650610">
              <a:off x="9263269" y="2769705"/>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loud 62"/>
            <p:cNvSpPr/>
            <p:nvPr/>
          </p:nvSpPr>
          <p:spPr>
            <a:xfrm rot="560679">
              <a:off x="7507355" y="1875183"/>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loud 63"/>
            <p:cNvSpPr/>
            <p:nvPr/>
          </p:nvSpPr>
          <p:spPr>
            <a:xfrm rot="7691343">
              <a:off x="9269896" y="5002697"/>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loud 64"/>
            <p:cNvSpPr/>
            <p:nvPr/>
          </p:nvSpPr>
          <p:spPr>
            <a:xfrm rot="9548801">
              <a:off x="7315199" y="592372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4" name="Picture 33"/>
          <p:cNvPicPr>
            <a:picLocks noChangeAspect="1"/>
          </p:cNvPicPr>
          <p:nvPr/>
        </p:nvPicPr>
        <p:blipFill>
          <a:blip r:embed="rId2"/>
          <a:stretch>
            <a:fillRect/>
          </a:stretch>
        </p:blipFill>
        <p:spPr>
          <a:xfrm>
            <a:off x="3661634" y="3754142"/>
            <a:ext cx="4895238" cy="780952"/>
          </a:xfrm>
          <a:prstGeom prst="rect">
            <a:avLst/>
          </a:prstGeom>
        </p:spPr>
      </p:pic>
    </p:spTree>
    <p:extLst>
      <p:ext uri="{BB962C8B-B14F-4D97-AF65-F5344CB8AC3E}">
        <p14:creationId xmlns:p14="http://schemas.microsoft.com/office/powerpoint/2010/main" val="127520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206100"/>
            <a:ext cx="5973417" cy="589032"/>
          </a:xfrm>
        </p:spPr>
        <p:txBody>
          <a:bodyPr>
            <a:normAutofit fontScale="90000"/>
          </a:bodyPr>
          <a:lstStyle/>
          <a:p>
            <a:r>
              <a:rPr lang="en-US" dirty="0"/>
              <a:t>Materials and Methods </a:t>
            </a:r>
          </a:p>
        </p:txBody>
      </p:sp>
      <p:sp>
        <p:nvSpPr>
          <p:cNvPr id="3" name="Content Placeholder 2"/>
          <p:cNvSpPr>
            <a:spLocks noGrp="1"/>
          </p:cNvSpPr>
          <p:nvPr>
            <p:ph idx="1"/>
          </p:nvPr>
        </p:nvSpPr>
        <p:spPr>
          <a:xfrm>
            <a:off x="294861" y="1454564"/>
            <a:ext cx="2806148" cy="4351338"/>
          </a:xfrm>
        </p:spPr>
        <p:txBody>
          <a:bodyPr/>
          <a:lstStyle/>
          <a:p>
            <a:pPr marL="0" indent="0">
              <a:buNone/>
            </a:pPr>
            <a:r>
              <a:rPr lang="en-US" i="1" dirty="0">
                <a:latin typeface="Angsana New" panose="02020603050405020304" pitchFamily="18" charset="-34"/>
                <a:cs typeface="Angsana New" panose="02020603050405020304" pitchFamily="18" charset="-34"/>
              </a:rPr>
              <a:t>E. Coli </a:t>
            </a:r>
            <a:r>
              <a:rPr lang="en-US" dirty="0">
                <a:latin typeface="Angsana New" panose="02020603050405020304" pitchFamily="18" charset="-34"/>
                <a:cs typeface="Angsana New" panose="02020603050405020304" pitchFamily="18" charset="-34"/>
              </a:rPr>
              <a:t>expressing Lead Binding Protein (LBP)</a:t>
            </a:r>
          </a:p>
          <a:p>
            <a:pPr marL="0" indent="0">
              <a:buNone/>
            </a:pPr>
            <a:endParaRPr lang="en-US" dirty="0"/>
          </a:p>
        </p:txBody>
      </p:sp>
      <p:grpSp>
        <p:nvGrpSpPr>
          <p:cNvPr id="4" name="Group 3"/>
          <p:cNvGrpSpPr/>
          <p:nvPr/>
        </p:nvGrpSpPr>
        <p:grpSpPr>
          <a:xfrm>
            <a:off x="2637183" y="2543481"/>
            <a:ext cx="6863392" cy="3418089"/>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84264" y="2485248"/>
            <a:ext cx="6704428" cy="3481659"/>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66" name="Group 65"/>
          <p:cNvGrpSpPr/>
          <p:nvPr/>
        </p:nvGrpSpPr>
        <p:grpSpPr>
          <a:xfrm>
            <a:off x="1948071" y="1775792"/>
            <a:ext cx="7772400" cy="4863548"/>
            <a:chOff x="1948071" y="1775792"/>
            <a:chExt cx="7772400" cy="4863548"/>
          </a:xfrm>
          <a:solidFill>
            <a:schemeClr val="tx1">
              <a:lumMod val="85000"/>
              <a:lumOff val="15000"/>
            </a:schemeClr>
          </a:solidFill>
        </p:grpSpPr>
        <p:sp>
          <p:nvSpPr>
            <p:cNvPr id="33" name="Cloud 32"/>
            <p:cNvSpPr/>
            <p:nvPr/>
          </p:nvSpPr>
          <p:spPr>
            <a:xfrm rot="21064071">
              <a:off x="4903304" y="1775792"/>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loud 58"/>
            <p:cNvSpPr/>
            <p:nvPr/>
          </p:nvSpPr>
          <p:spPr>
            <a:xfrm rot="12957561">
              <a:off x="3836504" y="5691810"/>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loud 59"/>
            <p:cNvSpPr/>
            <p:nvPr/>
          </p:nvSpPr>
          <p:spPr>
            <a:xfrm rot="14745128">
              <a:off x="2213114" y="4545496"/>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loud 60"/>
            <p:cNvSpPr/>
            <p:nvPr/>
          </p:nvSpPr>
          <p:spPr>
            <a:xfrm rot="20101257">
              <a:off x="3041374" y="2431774"/>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loud 61"/>
            <p:cNvSpPr/>
            <p:nvPr/>
          </p:nvSpPr>
          <p:spPr>
            <a:xfrm rot="1650610">
              <a:off x="9263269" y="2769705"/>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loud 62"/>
            <p:cNvSpPr/>
            <p:nvPr/>
          </p:nvSpPr>
          <p:spPr>
            <a:xfrm rot="560679">
              <a:off x="7507355" y="1875183"/>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loud 63"/>
            <p:cNvSpPr/>
            <p:nvPr/>
          </p:nvSpPr>
          <p:spPr>
            <a:xfrm rot="7691343">
              <a:off x="9269896" y="5002697"/>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loud 64"/>
            <p:cNvSpPr/>
            <p:nvPr/>
          </p:nvSpPr>
          <p:spPr>
            <a:xfrm rot="9548801">
              <a:off x="7315199" y="5923722"/>
              <a:ext cx="185531" cy="715618"/>
            </a:xfrm>
            <a:prstGeom prst="cloud">
              <a:avLst/>
            </a:prstGeom>
            <a:grp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4" name="Picture 33"/>
          <p:cNvPicPr>
            <a:picLocks noChangeAspect="1"/>
          </p:cNvPicPr>
          <p:nvPr/>
        </p:nvPicPr>
        <p:blipFill>
          <a:blip r:embed="rId2"/>
          <a:stretch>
            <a:fillRect/>
          </a:stretch>
        </p:blipFill>
        <p:spPr>
          <a:xfrm>
            <a:off x="3831697" y="3821988"/>
            <a:ext cx="4838095" cy="733333"/>
          </a:xfrm>
          <a:prstGeom prst="rect">
            <a:avLst/>
          </a:prstGeom>
        </p:spPr>
      </p:pic>
    </p:spTree>
    <p:extLst>
      <p:ext uri="{BB962C8B-B14F-4D97-AF65-F5344CB8AC3E}">
        <p14:creationId xmlns:p14="http://schemas.microsoft.com/office/powerpoint/2010/main" val="130519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104" y="206100"/>
            <a:ext cx="5973417" cy="589032"/>
          </a:xfrm>
        </p:spPr>
        <p:txBody>
          <a:bodyPr>
            <a:normAutofit fontScale="90000"/>
          </a:bodyPr>
          <a:lstStyle/>
          <a:p>
            <a:r>
              <a:rPr lang="en-US" dirty="0"/>
              <a:t>Materials and Methods </a:t>
            </a:r>
          </a:p>
        </p:txBody>
      </p:sp>
      <p:sp>
        <p:nvSpPr>
          <p:cNvPr id="3" name="Content Placeholder 2"/>
          <p:cNvSpPr>
            <a:spLocks noGrp="1"/>
          </p:cNvSpPr>
          <p:nvPr>
            <p:ph idx="1"/>
          </p:nvPr>
        </p:nvSpPr>
        <p:spPr>
          <a:xfrm>
            <a:off x="267286" y="1454564"/>
            <a:ext cx="2833723" cy="4351338"/>
          </a:xfrm>
        </p:spPr>
        <p:txBody>
          <a:bodyPr/>
          <a:lstStyle/>
          <a:p>
            <a:pPr marL="0" indent="0">
              <a:buNone/>
            </a:pPr>
            <a:r>
              <a:rPr lang="en-US" i="1" dirty="0">
                <a:latin typeface="Angsana New" panose="02020603050405020304" pitchFamily="18" charset="-34"/>
                <a:cs typeface="Angsana New" panose="02020603050405020304" pitchFamily="18" charset="-34"/>
              </a:rPr>
              <a:t>E. Coli </a:t>
            </a:r>
            <a:r>
              <a:rPr lang="en-US" dirty="0">
                <a:latin typeface="Angsana New" panose="02020603050405020304" pitchFamily="18" charset="-34"/>
                <a:cs typeface="Angsana New" panose="02020603050405020304" pitchFamily="18" charset="-34"/>
              </a:rPr>
              <a:t>expressing Metallothionein (Mt) and</a:t>
            </a:r>
          </a:p>
          <a:p>
            <a:pPr marL="0" indent="0">
              <a:buNone/>
            </a:pPr>
            <a:r>
              <a:rPr lang="en-US" dirty="0">
                <a:latin typeface="Angsana New" panose="02020603050405020304" pitchFamily="18" charset="-34"/>
                <a:cs typeface="Angsana New" panose="02020603050405020304" pitchFamily="18" charset="-34"/>
              </a:rPr>
              <a:t>Lead Binding Protein (LBP)</a:t>
            </a:r>
          </a:p>
          <a:p>
            <a:pPr marL="0" indent="0">
              <a:buNone/>
            </a:pPr>
            <a:endParaRPr lang="en-US" dirty="0"/>
          </a:p>
        </p:txBody>
      </p:sp>
      <p:grpSp>
        <p:nvGrpSpPr>
          <p:cNvPr id="4" name="Group 3"/>
          <p:cNvGrpSpPr/>
          <p:nvPr/>
        </p:nvGrpSpPr>
        <p:grpSpPr>
          <a:xfrm>
            <a:off x="2637183" y="2543481"/>
            <a:ext cx="6863392" cy="3418089"/>
            <a:chOff x="609600" y="838200"/>
            <a:chExt cx="8077200" cy="5334000"/>
          </a:xfrm>
        </p:grpSpPr>
        <p:sp>
          <p:nvSpPr>
            <p:cNvPr id="5" name="Oval 4"/>
            <p:cNvSpPr/>
            <p:nvPr/>
          </p:nvSpPr>
          <p:spPr>
            <a:xfrm>
              <a:off x="609600" y="838200"/>
              <a:ext cx="8077200" cy="5334000"/>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028700" y="1122218"/>
              <a:ext cx="7239000" cy="477981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84264" y="2485248"/>
            <a:ext cx="6704428" cy="3481659"/>
            <a:chOff x="1206038" y="788970"/>
            <a:chExt cx="6704428" cy="3481659"/>
          </a:xfrm>
        </p:grpSpPr>
        <p:grpSp>
          <p:nvGrpSpPr>
            <p:cNvPr id="9" name="Group 8"/>
            <p:cNvGrpSpPr/>
            <p:nvPr/>
          </p:nvGrpSpPr>
          <p:grpSpPr>
            <a:xfrm rot="21106658">
              <a:off x="3490744" y="788970"/>
              <a:ext cx="375062" cy="249656"/>
              <a:chOff x="3587338" y="762000"/>
              <a:chExt cx="375062" cy="332875"/>
            </a:xfrm>
          </p:grpSpPr>
          <p:sp>
            <p:nvSpPr>
              <p:cNvPr id="31" name="Flowchart: Magnetic Disk 3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11"/>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p:cNvGrpSpPr/>
            <p:nvPr/>
          </p:nvGrpSpPr>
          <p:grpSpPr>
            <a:xfrm rot="986181">
              <a:off x="5923012" y="872589"/>
              <a:ext cx="375062" cy="249656"/>
              <a:chOff x="3587338" y="762000"/>
              <a:chExt cx="375062" cy="332875"/>
            </a:xfrm>
          </p:grpSpPr>
          <p:sp>
            <p:nvSpPr>
              <p:cNvPr id="29" name="Flowchart: Magnetic Disk 2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17"/>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 name="Group 10"/>
            <p:cNvGrpSpPr/>
            <p:nvPr/>
          </p:nvGrpSpPr>
          <p:grpSpPr>
            <a:xfrm rot="19525025">
              <a:off x="1747135" y="1394644"/>
              <a:ext cx="375062" cy="249656"/>
              <a:chOff x="3587338" y="762000"/>
              <a:chExt cx="375062" cy="332875"/>
            </a:xfrm>
          </p:grpSpPr>
          <p:sp>
            <p:nvSpPr>
              <p:cNvPr id="27" name="Flowchart: Magnetic Disk 2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 name="Group 11"/>
            <p:cNvGrpSpPr/>
            <p:nvPr/>
          </p:nvGrpSpPr>
          <p:grpSpPr>
            <a:xfrm rot="14874777">
              <a:off x="1231828" y="2838888"/>
              <a:ext cx="281296" cy="332875"/>
              <a:chOff x="3587338" y="762000"/>
              <a:chExt cx="375062" cy="332875"/>
            </a:xfrm>
          </p:grpSpPr>
          <p:sp>
            <p:nvSpPr>
              <p:cNvPr id="25" name="Flowchart: Magnetic Disk 24"/>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6"/>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rot="12626165">
              <a:off x="2644806" y="3847109"/>
              <a:ext cx="375062" cy="249656"/>
              <a:chOff x="3587338" y="762000"/>
              <a:chExt cx="375062" cy="332875"/>
            </a:xfrm>
          </p:grpSpPr>
          <p:sp>
            <p:nvSpPr>
              <p:cNvPr id="23" name="Flowchart: Magnetic Disk 22"/>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0"/>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rot="2419368">
              <a:off x="7535404" y="1657813"/>
              <a:ext cx="375062" cy="249656"/>
              <a:chOff x="3587338" y="762000"/>
              <a:chExt cx="375062" cy="332875"/>
            </a:xfrm>
          </p:grpSpPr>
          <p:sp>
            <p:nvSpPr>
              <p:cNvPr id="21" name="Flowchart: Magnetic Disk 20"/>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34"/>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rot="7387970">
              <a:off x="7477554" y="3213318"/>
              <a:ext cx="281296" cy="332875"/>
              <a:chOff x="3587338" y="762000"/>
              <a:chExt cx="375062" cy="332875"/>
            </a:xfrm>
          </p:grpSpPr>
          <p:sp>
            <p:nvSpPr>
              <p:cNvPr id="19" name="Flowchart: Magnetic Disk 18"/>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8"/>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 name="Group 15"/>
            <p:cNvGrpSpPr/>
            <p:nvPr/>
          </p:nvGrpSpPr>
          <p:grpSpPr>
            <a:xfrm rot="9660392">
              <a:off x="5656181" y="4020973"/>
              <a:ext cx="375062" cy="249656"/>
              <a:chOff x="3587338" y="762000"/>
              <a:chExt cx="375062" cy="332875"/>
            </a:xfrm>
          </p:grpSpPr>
          <p:sp>
            <p:nvSpPr>
              <p:cNvPr id="17" name="Flowchart: Magnetic Disk 16"/>
              <p:cNvSpPr/>
              <p:nvPr/>
            </p:nvSpPr>
            <p:spPr>
              <a:xfrm>
                <a:off x="3587338" y="762000"/>
                <a:ext cx="375062" cy="27758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42"/>
              <p:cNvSpPr/>
              <p:nvPr/>
            </p:nvSpPr>
            <p:spPr>
              <a:xfrm>
                <a:off x="3827764" y="1015377"/>
                <a:ext cx="134636" cy="79498"/>
              </a:xfrm>
              <a:custGeom>
                <a:avLst/>
                <a:gdLst>
                  <a:gd name="connsiteX0" fmla="*/ 134636 w 134636"/>
                  <a:gd name="connsiteY0" fmla="*/ 0 h 79498"/>
                  <a:gd name="connsiteX1" fmla="*/ 129026 w 134636"/>
                  <a:gd name="connsiteY1" fmla="*/ 61708 h 79498"/>
                  <a:gd name="connsiteX2" fmla="*/ 123416 w 134636"/>
                  <a:gd name="connsiteY2" fmla="*/ 78537 h 79498"/>
                  <a:gd name="connsiteX3" fmla="*/ 11220 w 134636"/>
                  <a:gd name="connsiteY3" fmla="*/ 72927 h 79498"/>
                  <a:gd name="connsiteX4" fmla="*/ 0 w 134636"/>
                  <a:gd name="connsiteY4" fmla="*/ 44878 h 7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36" h="79498">
                    <a:moveTo>
                      <a:pt x="134636" y="0"/>
                    </a:moveTo>
                    <a:cubicBezTo>
                      <a:pt x="132766" y="20569"/>
                      <a:pt x="131947" y="41261"/>
                      <a:pt x="129026" y="61708"/>
                    </a:cubicBezTo>
                    <a:cubicBezTo>
                      <a:pt x="128190" y="67562"/>
                      <a:pt x="129303" y="77976"/>
                      <a:pt x="123416" y="78537"/>
                    </a:cubicBezTo>
                    <a:cubicBezTo>
                      <a:pt x="86139" y="82087"/>
                      <a:pt x="48619" y="74797"/>
                      <a:pt x="11220" y="72927"/>
                    </a:cubicBezTo>
                    <a:cubicBezTo>
                      <a:pt x="4288" y="52131"/>
                      <a:pt x="8254" y="61387"/>
                      <a:pt x="0" y="44878"/>
                    </a:cubicBezTo>
                  </a:path>
                </a:pathLst>
              </a:custGeom>
              <a:ln w="158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66" name="Group 65"/>
          <p:cNvGrpSpPr/>
          <p:nvPr/>
        </p:nvGrpSpPr>
        <p:grpSpPr>
          <a:xfrm>
            <a:off x="1948071" y="1775792"/>
            <a:ext cx="7772400" cy="4863548"/>
            <a:chOff x="1948071" y="1775792"/>
            <a:chExt cx="7772400" cy="4863548"/>
          </a:xfrm>
        </p:grpSpPr>
        <p:sp>
          <p:nvSpPr>
            <p:cNvPr id="33" name="Cloud 32"/>
            <p:cNvSpPr/>
            <p:nvPr/>
          </p:nvSpPr>
          <p:spPr>
            <a:xfrm rot="21064071">
              <a:off x="4903304" y="177579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loud 58"/>
            <p:cNvSpPr/>
            <p:nvPr/>
          </p:nvSpPr>
          <p:spPr>
            <a:xfrm rot="12957561">
              <a:off x="3836504" y="5691810"/>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Cloud 59"/>
            <p:cNvSpPr/>
            <p:nvPr/>
          </p:nvSpPr>
          <p:spPr>
            <a:xfrm rot="14745128">
              <a:off x="2213114" y="4545496"/>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loud 60"/>
            <p:cNvSpPr/>
            <p:nvPr/>
          </p:nvSpPr>
          <p:spPr>
            <a:xfrm rot="20101257">
              <a:off x="3041374" y="2431774"/>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loud 61"/>
            <p:cNvSpPr/>
            <p:nvPr/>
          </p:nvSpPr>
          <p:spPr>
            <a:xfrm rot="1650610">
              <a:off x="9263269" y="2769705"/>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loud 62"/>
            <p:cNvSpPr/>
            <p:nvPr/>
          </p:nvSpPr>
          <p:spPr>
            <a:xfrm rot="560679">
              <a:off x="7507355" y="1875183"/>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loud 63"/>
            <p:cNvSpPr/>
            <p:nvPr/>
          </p:nvSpPr>
          <p:spPr>
            <a:xfrm rot="7691343">
              <a:off x="9269896" y="5002697"/>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loud 64"/>
            <p:cNvSpPr/>
            <p:nvPr/>
          </p:nvSpPr>
          <p:spPr>
            <a:xfrm rot="9548801">
              <a:off x="7315199" y="5923722"/>
              <a:ext cx="185531" cy="715618"/>
            </a:xfrm>
            <a:prstGeom prst="cloud">
              <a:avLst/>
            </a:prstGeom>
            <a:solidFill>
              <a:srgbClr val="A1E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p:cNvPicPr>
            <a:picLocks noChangeAspect="1"/>
          </p:cNvPicPr>
          <p:nvPr/>
        </p:nvPicPr>
        <p:blipFill>
          <a:blip r:embed="rId2"/>
          <a:stretch>
            <a:fillRect/>
          </a:stretch>
        </p:blipFill>
        <p:spPr>
          <a:xfrm>
            <a:off x="3442093" y="3831076"/>
            <a:ext cx="5504762" cy="771429"/>
          </a:xfrm>
          <a:prstGeom prst="rect">
            <a:avLst/>
          </a:prstGeom>
        </p:spPr>
      </p:pic>
      <p:sp>
        <p:nvSpPr>
          <p:cNvPr id="43" name="Cloud 42"/>
          <p:cNvSpPr/>
          <p:nvPr/>
        </p:nvSpPr>
        <p:spPr>
          <a:xfrm rot="21064071">
            <a:off x="4844689" y="1112266"/>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Cloud 43"/>
          <p:cNvSpPr/>
          <p:nvPr/>
        </p:nvSpPr>
        <p:spPr>
          <a:xfrm rot="21064071">
            <a:off x="2901002" y="1799239"/>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Cloud 44"/>
          <p:cNvSpPr/>
          <p:nvPr/>
        </p:nvSpPr>
        <p:spPr>
          <a:xfrm rot="16760721">
            <a:off x="1536298" y="4627534"/>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loud 45"/>
          <p:cNvSpPr/>
          <p:nvPr/>
        </p:nvSpPr>
        <p:spPr>
          <a:xfrm rot="15954287">
            <a:off x="3306483" y="5997478"/>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Cloud 46"/>
          <p:cNvSpPr/>
          <p:nvPr/>
        </p:nvSpPr>
        <p:spPr>
          <a:xfrm rot="5400000">
            <a:off x="7752839" y="6279247"/>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Cloud 47"/>
          <p:cNvSpPr/>
          <p:nvPr/>
        </p:nvSpPr>
        <p:spPr>
          <a:xfrm rot="6840308">
            <a:off x="9822307" y="5395878"/>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Cloud 48"/>
          <p:cNvSpPr/>
          <p:nvPr/>
        </p:nvSpPr>
        <p:spPr>
          <a:xfrm rot="21064071">
            <a:off x="9304147" y="2111072"/>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Cloud 49"/>
          <p:cNvSpPr/>
          <p:nvPr/>
        </p:nvSpPr>
        <p:spPr>
          <a:xfrm rot="21064071">
            <a:off x="7543341" y="1180261"/>
            <a:ext cx="185531" cy="715618"/>
          </a:xfrm>
          <a:prstGeom prst="cloud">
            <a:avLst/>
          </a:prstGeom>
          <a:solidFill>
            <a:schemeClr val="tx1">
              <a:lumMod val="85000"/>
              <a:lumOff val="15000"/>
            </a:schemeClr>
          </a:solidFill>
          <a:ln>
            <a:solidFill>
              <a:srgbClr val="B39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484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circle(out)">
                                      <p:cBhvr>
                                        <p:cTn id="11" dur="2000"/>
                                        <p:tgtEl>
                                          <p:spTgt spid="66"/>
                                        </p:tgtEl>
                                      </p:cBhvr>
                                    </p:animEffect>
                                  </p:childTnLst>
                                </p:cTn>
                              </p:par>
                              <p:par>
                                <p:cTn id="12" presetID="6" presetClass="entr" presetSubtype="16"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circle(in)">
                                      <p:cBhvr>
                                        <p:cTn id="14" dur="2000"/>
                                        <p:tgtEl>
                                          <p:spTgt spid="44"/>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circle(in)">
                                      <p:cBhvr>
                                        <p:cTn id="17" dur="2000"/>
                                        <p:tgtEl>
                                          <p:spTgt spid="43"/>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circle(in)">
                                      <p:cBhvr>
                                        <p:cTn id="20" dur="2000"/>
                                        <p:tgtEl>
                                          <p:spTgt spid="50"/>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circle(in)">
                                      <p:cBhvr>
                                        <p:cTn id="23" dur="2000"/>
                                        <p:tgtEl>
                                          <p:spTgt spid="49"/>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circle(in)">
                                      <p:cBhvr>
                                        <p:cTn id="26" dur="2000"/>
                                        <p:tgtEl>
                                          <p:spTgt spid="4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circle(in)">
                                      <p:cBhvr>
                                        <p:cTn id="29" dur="2000"/>
                                        <p:tgtEl>
                                          <p:spTgt spid="47"/>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circle(in)">
                                      <p:cBhvr>
                                        <p:cTn id="32" dur="2000"/>
                                        <p:tgtEl>
                                          <p:spTgt spid="46"/>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circle(in)">
                                      <p:cBhvr>
                                        <p:cTn id="35"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76"/>
          <p:cNvGrpSpPr/>
          <p:nvPr/>
        </p:nvGrpSpPr>
        <p:grpSpPr>
          <a:xfrm>
            <a:off x="694457" y="3125972"/>
            <a:ext cx="3052482" cy="3478410"/>
            <a:chOff x="550078" y="3125972"/>
            <a:chExt cx="3052482" cy="3478410"/>
          </a:xfrm>
        </p:grpSpPr>
        <p:sp>
          <p:nvSpPr>
            <p:cNvPr id="4" name="Rectangle: Rounded Corners 3"/>
            <p:cNvSpPr/>
            <p:nvPr/>
          </p:nvSpPr>
          <p:spPr>
            <a:xfrm>
              <a:off x="653510" y="3157870"/>
              <a:ext cx="2810435" cy="3446512"/>
            </a:xfrm>
            <a:prstGeom prst="roundRect">
              <a:avLst>
                <a:gd name="adj" fmla="val 6452"/>
              </a:avLst>
            </a:prstGeom>
            <a:pattFill prst="pct5">
              <a:fgClr>
                <a:schemeClr val="tx1"/>
              </a:fgClr>
              <a:bgClr>
                <a:schemeClr val="bg1"/>
              </a:bgClr>
            </a:patt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33" name="Group 32"/>
          <p:cNvGrpSpPr/>
          <p:nvPr/>
        </p:nvGrpSpPr>
        <p:grpSpPr>
          <a:xfrm rot="1930550">
            <a:off x="1519755" y="1891340"/>
            <a:ext cx="1367701" cy="906955"/>
            <a:chOff x="1445328" y="1657423"/>
            <a:chExt cx="1367701" cy="906955"/>
          </a:xfrm>
        </p:grpSpPr>
        <p:grpSp>
          <p:nvGrpSpPr>
            <p:cNvPr id="17" name="Group 16"/>
            <p:cNvGrpSpPr/>
            <p:nvPr/>
          </p:nvGrpSpPr>
          <p:grpSpPr>
            <a:xfrm>
              <a:off x="2363272" y="1657423"/>
              <a:ext cx="449757" cy="346974"/>
              <a:chOff x="1597729" y="1827544"/>
              <a:chExt cx="449757" cy="346974"/>
            </a:xfrm>
          </p:grpSpPr>
          <p:sp>
            <p:nvSpPr>
              <p:cNvPr id="8" name="Oval 7"/>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Oval 8"/>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Oval 9"/>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val 13"/>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9" name="Group 18"/>
            <p:cNvGrpSpPr/>
            <p:nvPr/>
          </p:nvGrpSpPr>
          <p:grpSpPr>
            <a:xfrm>
              <a:off x="1877719" y="1926781"/>
              <a:ext cx="449757" cy="346974"/>
              <a:chOff x="1597729" y="1827544"/>
              <a:chExt cx="449757" cy="346974"/>
            </a:xfrm>
          </p:grpSpPr>
          <p:sp>
            <p:nvSpPr>
              <p:cNvPr id="20" name="Oval 19"/>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Oval 20"/>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Oval 21"/>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Oval 22"/>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Oval 23"/>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6" name="Group 25"/>
            <p:cNvGrpSpPr/>
            <p:nvPr/>
          </p:nvGrpSpPr>
          <p:grpSpPr>
            <a:xfrm>
              <a:off x="1445328" y="2217404"/>
              <a:ext cx="449757" cy="346974"/>
              <a:chOff x="1597729" y="1827544"/>
              <a:chExt cx="449757" cy="346974"/>
            </a:xfrm>
          </p:grpSpPr>
          <p:sp>
            <p:nvSpPr>
              <p:cNvPr id="27" name="Oval 26"/>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Oval 27"/>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Oval 28"/>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Oval 29"/>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grpSp>
        <p:nvGrpSpPr>
          <p:cNvPr id="35" name="Group 34"/>
          <p:cNvGrpSpPr/>
          <p:nvPr/>
        </p:nvGrpSpPr>
        <p:grpSpPr>
          <a:xfrm rot="1930550">
            <a:off x="2932283" y="5236637"/>
            <a:ext cx="449757" cy="346974"/>
            <a:chOff x="1597729" y="1827544"/>
            <a:chExt cx="449757" cy="346974"/>
          </a:xfrm>
        </p:grpSpPr>
        <p:sp>
          <p:nvSpPr>
            <p:cNvPr id="50" name="Oval 49"/>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Oval 50"/>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Oval 51"/>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3" name="Oval 52"/>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Oval 53"/>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6" name="Group 35"/>
          <p:cNvGrpSpPr/>
          <p:nvPr/>
        </p:nvGrpSpPr>
        <p:grpSpPr>
          <a:xfrm rot="1930550">
            <a:off x="1976067" y="5841215"/>
            <a:ext cx="449757" cy="346974"/>
            <a:chOff x="1597729" y="1827544"/>
            <a:chExt cx="449757" cy="346974"/>
          </a:xfrm>
        </p:grpSpPr>
        <p:sp>
          <p:nvSpPr>
            <p:cNvPr id="44" name="Oval 43"/>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6" name="Oval 45"/>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val 48"/>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7" name="Group 36"/>
          <p:cNvGrpSpPr/>
          <p:nvPr/>
        </p:nvGrpSpPr>
        <p:grpSpPr>
          <a:xfrm rot="1930550">
            <a:off x="870532" y="5335953"/>
            <a:ext cx="449757" cy="346974"/>
            <a:chOff x="1597729" y="1827544"/>
            <a:chExt cx="449757" cy="346974"/>
          </a:xfrm>
        </p:grpSpPr>
        <p:sp>
          <p:nvSpPr>
            <p:cNvPr id="38" name="Oval 37"/>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56" name="Group 55"/>
          <p:cNvGrpSpPr/>
          <p:nvPr/>
        </p:nvGrpSpPr>
        <p:grpSpPr>
          <a:xfrm rot="1930550">
            <a:off x="2596299" y="3696983"/>
            <a:ext cx="449757" cy="346974"/>
            <a:chOff x="1597729" y="1827544"/>
            <a:chExt cx="449757" cy="346974"/>
          </a:xfrm>
        </p:grpSpPr>
        <p:sp>
          <p:nvSpPr>
            <p:cNvPr id="57" name="Oval 56"/>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Oval 57"/>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9" name="Oval 58"/>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Oval 59"/>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1" name="Oval 60"/>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2" name="Oval 61"/>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63" name="Group 62"/>
          <p:cNvGrpSpPr/>
          <p:nvPr/>
        </p:nvGrpSpPr>
        <p:grpSpPr>
          <a:xfrm rot="1930550">
            <a:off x="1107741" y="3760777"/>
            <a:ext cx="449757" cy="346974"/>
            <a:chOff x="1597729" y="1827544"/>
            <a:chExt cx="449757" cy="346974"/>
          </a:xfrm>
        </p:grpSpPr>
        <p:sp>
          <p:nvSpPr>
            <p:cNvPr id="64" name="Oval 63"/>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5" name="Oval 64"/>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Oval 65"/>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Oval 66"/>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8" name="Oval 67"/>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9" name="Oval 68"/>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70" name="Group 69"/>
          <p:cNvGrpSpPr/>
          <p:nvPr/>
        </p:nvGrpSpPr>
        <p:grpSpPr>
          <a:xfrm rot="1930550">
            <a:off x="1766961" y="4887829"/>
            <a:ext cx="449757" cy="346974"/>
            <a:chOff x="1597729" y="1827544"/>
            <a:chExt cx="449757" cy="346974"/>
          </a:xfrm>
        </p:grpSpPr>
        <p:sp>
          <p:nvSpPr>
            <p:cNvPr id="71" name="Oval 70"/>
            <p:cNvSpPr/>
            <p:nvPr/>
          </p:nvSpPr>
          <p:spPr>
            <a:xfrm flipH="1">
              <a:off x="1870632" y="2128799"/>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2" name="Oval 71"/>
            <p:cNvSpPr/>
            <p:nvPr/>
          </p:nvSpPr>
          <p:spPr>
            <a:xfrm flipH="1">
              <a:off x="2001767" y="1951590"/>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3" name="Oval 72"/>
            <p:cNvSpPr/>
            <p:nvPr/>
          </p:nvSpPr>
          <p:spPr>
            <a:xfrm flipH="1">
              <a:off x="1824558" y="204019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Oval 73"/>
            <p:cNvSpPr/>
            <p:nvPr/>
          </p:nvSpPr>
          <p:spPr>
            <a:xfrm flipH="1">
              <a:off x="1785571" y="1884251"/>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5" name="Oval 74"/>
            <p:cNvSpPr/>
            <p:nvPr/>
          </p:nvSpPr>
          <p:spPr>
            <a:xfrm flipH="1">
              <a:off x="1597729" y="1930325"/>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6" name="Oval 75"/>
            <p:cNvSpPr/>
            <p:nvPr/>
          </p:nvSpPr>
          <p:spPr>
            <a:xfrm flipH="1">
              <a:off x="1675702" y="1827544"/>
              <a:ext cx="45719" cy="45719"/>
            </a:xfrm>
            <a:prstGeom prst="ellips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78" name="Group 77"/>
          <p:cNvGrpSpPr/>
          <p:nvPr/>
        </p:nvGrpSpPr>
        <p:grpSpPr>
          <a:xfrm>
            <a:off x="7339838" y="3069070"/>
            <a:ext cx="3052482" cy="3478410"/>
            <a:chOff x="550078" y="3125972"/>
            <a:chExt cx="3052482" cy="3478410"/>
          </a:xfrm>
        </p:grpSpPr>
        <p:sp>
          <p:nvSpPr>
            <p:cNvPr id="79" name="Rectangle: Rounded Corners 78"/>
            <p:cNvSpPr/>
            <p:nvPr/>
          </p:nvSpPr>
          <p:spPr>
            <a:xfrm>
              <a:off x="653510" y="3157870"/>
              <a:ext cx="2810435" cy="3446512"/>
            </a:xfrm>
            <a:prstGeom prst="roundRect">
              <a:avLst>
                <a:gd name="adj" fmla="val 6452"/>
              </a:avLst>
            </a:prstGeom>
            <a:pattFill prst="pct5">
              <a:fgClr>
                <a:schemeClr val="accent1"/>
              </a:fgClr>
              <a:bgClr>
                <a:schemeClr val="bg1"/>
              </a:bgClr>
            </a:patt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17" name="Group 116"/>
          <p:cNvGrpSpPr/>
          <p:nvPr/>
        </p:nvGrpSpPr>
        <p:grpSpPr>
          <a:xfrm rot="1710815">
            <a:off x="7863126" y="3186707"/>
            <a:ext cx="1851380" cy="1815477"/>
            <a:chOff x="1445328" y="1156706"/>
            <a:chExt cx="1851380" cy="1815477"/>
          </a:xfrm>
          <a:pattFill prst="pct80">
            <a:fgClr>
              <a:srgbClr val="FFFF00"/>
            </a:fgClr>
            <a:bgClr>
              <a:schemeClr val="tx1"/>
            </a:bgClr>
          </a:pattFill>
        </p:grpSpPr>
        <p:grpSp>
          <p:nvGrpSpPr>
            <p:cNvPr id="118" name="Group 117"/>
            <p:cNvGrpSpPr/>
            <p:nvPr/>
          </p:nvGrpSpPr>
          <p:grpSpPr>
            <a:xfrm>
              <a:off x="2247658" y="1156706"/>
              <a:ext cx="651361" cy="1524619"/>
              <a:chOff x="1482115" y="1326827"/>
              <a:chExt cx="651361" cy="1524619"/>
            </a:xfrm>
            <a:grpFill/>
          </p:grpSpPr>
          <p:sp>
            <p:nvSpPr>
              <p:cNvPr id="133" name="Oval 132"/>
              <p:cNvSpPr/>
              <p:nvPr/>
            </p:nvSpPr>
            <p:spPr>
              <a:xfrm flipH="1">
                <a:off x="1482115" y="280572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4" name="Oval 133"/>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5" name="Oval 134"/>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6" name="Oval 135"/>
              <p:cNvSpPr/>
              <p:nvPr/>
            </p:nvSpPr>
            <p:spPr>
              <a:xfrm flipH="1">
                <a:off x="2087757" y="132682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7" name="Oval 136"/>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8" name="Oval 137"/>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19" name="Group 118"/>
            <p:cNvGrpSpPr/>
            <p:nvPr/>
          </p:nvGrpSpPr>
          <p:grpSpPr>
            <a:xfrm>
              <a:off x="1877719" y="1421054"/>
              <a:ext cx="1418989" cy="852701"/>
              <a:chOff x="1597729" y="1321817"/>
              <a:chExt cx="1418989" cy="852701"/>
            </a:xfrm>
            <a:grpFill/>
          </p:grpSpPr>
          <p:sp>
            <p:nvSpPr>
              <p:cNvPr id="127" name="Oval 126"/>
              <p:cNvSpPr/>
              <p:nvPr/>
            </p:nvSpPr>
            <p:spPr>
              <a:xfrm flipH="1">
                <a:off x="1870632" y="212879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8" name="Oval 127"/>
              <p:cNvSpPr/>
              <p:nvPr/>
            </p:nvSpPr>
            <p:spPr>
              <a:xfrm flipH="1">
                <a:off x="2970999" y="135243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9" name="Oval 128"/>
              <p:cNvSpPr/>
              <p:nvPr/>
            </p:nvSpPr>
            <p:spPr>
              <a:xfrm flipH="1">
                <a:off x="1824558" y="204019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0" name="Oval 129"/>
              <p:cNvSpPr/>
              <p:nvPr/>
            </p:nvSpPr>
            <p:spPr>
              <a:xfrm flipH="1">
                <a:off x="1885380" y="132181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1" name="Oval 130"/>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2" name="Oval 131"/>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20" name="Group 119"/>
            <p:cNvGrpSpPr/>
            <p:nvPr/>
          </p:nvGrpSpPr>
          <p:grpSpPr>
            <a:xfrm>
              <a:off x="1445328" y="1590383"/>
              <a:ext cx="1672668" cy="1381800"/>
              <a:chOff x="1597729" y="1200523"/>
              <a:chExt cx="1672668" cy="1381800"/>
            </a:xfrm>
            <a:grpFill/>
          </p:grpSpPr>
          <p:sp>
            <p:nvSpPr>
              <p:cNvPr id="121" name="Oval 120"/>
              <p:cNvSpPr/>
              <p:nvPr/>
            </p:nvSpPr>
            <p:spPr>
              <a:xfrm flipH="1">
                <a:off x="1910675" y="253660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2" name="Oval 121"/>
              <p:cNvSpPr/>
              <p:nvPr/>
            </p:nvSpPr>
            <p:spPr>
              <a:xfrm flipH="1">
                <a:off x="1702642" y="120052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3" name="Oval 122"/>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4" name="Oval 123"/>
              <p:cNvSpPr/>
              <p:nvPr/>
            </p:nvSpPr>
            <p:spPr>
              <a:xfrm flipH="1">
                <a:off x="1785571" y="1884251"/>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5" name="Oval 124"/>
              <p:cNvSpPr/>
              <p:nvPr/>
            </p:nvSpPr>
            <p:spPr>
              <a:xfrm flipH="1">
                <a:off x="1597729" y="193032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6" name="Oval 125"/>
              <p:cNvSpPr/>
              <p:nvPr/>
            </p:nvSpPr>
            <p:spPr>
              <a:xfrm flipH="1">
                <a:off x="3224678" y="16865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grpSp>
      <p:grpSp>
        <p:nvGrpSpPr>
          <p:cNvPr id="139" name="Group 138"/>
          <p:cNvGrpSpPr/>
          <p:nvPr/>
        </p:nvGrpSpPr>
        <p:grpSpPr>
          <a:xfrm rot="1710815">
            <a:off x="7931741" y="4048041"/>
            <a:ext cx="2223856" cy="2323871"/>
            <a:chOff x="1014182" y="1205967"/>
            <a:chExt cx="2223856" cy="2323871"/>
          </a:xfrm>
          <a:pattFill prst="pct80">
            <a:fgClr>
              <a:srgbClr val="FFFF00"/>
            </a:fgClr>
            <a:bgClr>
              <a:schemeClr val="tx1"/>
            </a:bgClr>
          </a:pattFill>
        </p:grpSpPr>
        <p:grpSp>
          <p:nvGrpSpPr>
            <p:cNvPr id="140" name="Group 139"/>
            <p:cNvGrpSpPr/>
            <p:nvPr/>
          </p:nvGrpSpPr>
          <p:grpSpPr>
            <a:xfrm>
              <a:off x="1383826" y="1205967"/>
              <a:ext cx="1429203" cy="2323871"/>
              <a:chOff x="618283" y="1376088"/>
              <a:chExt cx="1429203" cy="2323871"/>
            </a:xfrm>
            <a:grpFill/>
          </p:grpSpPr>
          <p:sp>
            <p:nvSpPr>
              <p:cNvPr id="155" name="Oval 154"/>
              <p:cNvSpPr/>
              <p:nvPr/>
            </p:nvSpPr>
            <p:spPr>
              <a:xfrm flipH="1">
                <a:off x="1870632" y="212879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6" name="Oval 155"/>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7" name="Oval 156"/>
              <p:cNvSpPr/>
              <p:nvPr/>
            </p:nvSpPr>
            <p:spPr>
              <a:xfrm flipH="1">
                <a:off x="1766281" y="1376088"/>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8" name="Oval 157"/>
              <p:cNvSpPr/>
              <p:nvPr/>
            </p:nvSpPr>
            <p:spPr>
              <a:xfrm flipH="1">
                <a:off x="618283" y="365424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9" name="Oval 158"/>
              <p:cNvSpPr/>
              <p:nvPr/>
            </p:nvSpPr>
            <p:spPr>
              <a:xfrm flipH="1">
                <a:off x="1597730" y="193032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0" name="Oval 159"/>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41" name="Group 140"/>
            <p:cNvGrpSpPr/>
            <p:nvPr/>
          </p:nvGrpSpPr>
          <p:grpSpPr>
            <a:xfrm>
              <a:off x="1591592" y="1756967"/>
              <a:ext cx="1646446" cy="1115912"/>
              <a:chOff x="1311602" y="1657730"/>
              <a:chExt cx="1646446" cy="1115912"/>
            </a:xfrm>
            <a:grpFill/>
          </p:grpSpPr>
          <p:sp>
            <p:nvSpPr>
              <p:cNvPr id="149" name="Oval 148"/>
              <p:cNvSpPr/>
              <p:nvPr/>
            </p:nvSpPr>
            <p:spPr>
              <a:xfrm flipH="1">
                <a:off x="2714452" y="2178596"/>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0" name="Oval 149"/>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1" name="Oval 150"/>
              <p:cNvSpPr/>
              <p:nvPr/>
            </p:nvSpPr>
            <p:spPr>
              <a:xfrm flipH="1">
                <a:off x="2912329" y="2727923"/>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2" name="Oval 151"/>
              <p:cNvSpPr/>
              <p:nvPr/>
            </p:nvSpPr>
            <p:spPr>
              <a:xfrm flipH="1">
                <a:off x="1311602" y="165773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3" name="Oval 152"/>
              <p:cNvSpPr/>
              <p:nvPr/>
            </p:nvSpPr>
            <p:spPr>
              <a:xfrm flipH="1">
                <a:off x="2231721" y="272174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4" name="Oval 153"/>
              <p:cNvSpPr/>
              <p:nvPr/>
            </p:nvSpPr>
            <p:spPr>
              <a:xfrm flipH="1">
                <a:off x="1675702" y="182754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42" name="Group 141"/>
            <p:cNvGrpSpPr/>
            <p:nvPr/>
          </p:nvGrpSpPr>
          <p:grpSpPr>
            <a:xfrm>
              <a:off x="1014182" y="2341450"/>
              <a:ext cx="1514012" cy="1032148"/>
              <a:chOff x="1166583" y="1951590"/>
              <a:chExt cx="1514012" cy="1032148"/>
            </a:xfrm>
            <a:grpFill/>
          </p:grpSpPr>
          <p:sp>
            <p:nvSpPr>
              <p:cNvPr id="143" name="Oval 142"/>
              <p:cNvSpPr/>
              <p:nvPr/>
            </p:nvSpPr>
            <p:spPr>
              <a:xfrm flipH="1">
                <a:off x="1529391" y="2447285"/>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4" name="Oval 143"/>
              <p:cNvSpPr/>
              <p:nvPr/>
            </p:nvSpPr>
            <p:spPr>
              <a:xfrm flipH="1">
                <a:off x="2001767" y="1951590"/>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5" name="Oval 144"/>
              <p:cNvSpPr/>
              <p:nvPr/>
            </p:nvSpPr>
            <p:spPr>
              <a:xfrm flipH="1">
                <a:off x="1824558" y="2040194"/>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6" name="Oval 145"/>
              <p:cNvSpPr/>
              <p:nvPr/>
            </p:nvSpPr>
            <p:spPr>
              <a:xfrm flipH="1">
                <a:off x="1166583" y="235967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7" name="Oval 146"/>
              <p:cNvSpPr/>
              <p:nvPr/>
            </p:nvSpPr>
            <p:spPr>
              <a:xfrm flipH="1">
                <a:off x="2634876" y="2938019"/>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8" name="Oval 147"/>
              <p:cNvSpPr/>
              <p:nvPr/>
            </p:nvSpPr>
            <p:spPr>
              <a:xfrm flipH="1">
                <a:off x="2007630" y="2701447"/>
                <a:ext cx="45719" cy="45719"/>
              </a:xfrm>
              <a:prstGeom prst="ellipse">
                <a:avLst/>
              </a:prstGeom>
              <a:gr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grpSp>
      <p:grpSp>
        <p:nvGrpSpPr>
          <p:cNvPr id="273" name="Group 272"/>
          <p:cNvGrpSpPr/>
          <p:nvPr/>
        </p:nvGrpSpPr>
        <p:grpSpPr>
          <a:xfrm>
            <a:off x="7200927" y="449766"/>
            <a:ext cx="3232317" cy="3478410"/>
            <a:chOff x="8699468" y="3166077"/>
            <a:chExt cx="3052482" cy="3478410"/>
          </a:xfrm>
        </p:grpSpPr>
        <p:grpSp>
          <p:nvGrpSpPr>
            <p:cNvPr id="184" name="Group 183"/>
            <p:cNvGrpSpPr/>
            <p:nvPr/>
          </p:nvGrpSpPr>
          <p:grpSpPr>
            <a:xfrm>
              <a:off x="8699468" y="3166077"/>
              <a:ext cx="3052482" cy="3478410"/>
              <a:chOff x="550078" y="3125972"/>
              <a:chExt cx="3052482" cy="3478410"/>
            </a:xfrm>
          </p:grpSpPr>
          <p:sp useBgFill="1">
            <p:nvSpPr>
              <p:cNvPr id="185" name="Rectangle: Rounded Corners 184"/>
              <p:cNvSpPr/>
              <p:nvPr/>
            </p:nvSpPr>
            <p:spPr>
              <a:xfrm>
                <a:off x="795507" y="3157870"/>
                <a:ext cx="2580968" cy="3446512"/>
              </a:xfrm>
              <a:prstGeom prst="roundRect">
                <a:avLst>
                  <a:gd name="adj" fmla="val 6452"/>
                </a:avLst>
              </a:prstGeom>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Rectangle 185"/>
              <p:cNvSpPr/>
              <p:nvPr/>
            </p:nvSpPr>
            <p:spPr>
              <a:xfrm>
                <a:off x="550078" y="3125972"/>
                <a:ext cx="3052482" cy="1560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219" name="Group 218"/>
            <p:cNvGrpSpPr/>
            <p:nvPr/>
          </p:nvGrpSpPr>
          <p:grpSpPr>
            <a:xfrm>
              <a:off x="9531107" y="6428296"/>
              <a:ext cx="1434527" cy="178457"/>
              <a:chOff x="9531107" y="6428296"/>
              <a:chExt cx="1434527" cy="178457"/>
            </a:xfrm>
          </p:grpSpPr>
          <p:grpSp>
            <p:nvGrpSpPr>
              <p:cNvPr id="200" name="Group 199"/>
              <p:cNvGrpSpPr/>
              <p:nvPr/>
            </p:nvGrpSpPr>
            <p:grpSpPr>
              <a:xfrm>
                <a:off x="9872778" y="6519245"/>
                <a:ext cx="682359" cy="67843"/>
                <a:chOff x="9872778" y="6519245"/>
                <a:chExt cx="682359" cy="67843"/>
              </a:xfrm>
            </p:grpSpPr>
            <p:sp>
              <p:nvSpPr>
                <p:cNvPr id="191" name="Oval 190"/>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3" name="Oval 192"/>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4" name="Oval 193"/>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5" name="Oval 194"/>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6" name="Oval 195"/>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01" name="Group 200"/>
              <p:cNvGrpSpPr/>
              <p:nvPr/>
            </p:nvGrpSpPr>
            <p:grpSpPr>
              <a:xfrm>
                <a:off x="9752332" y="6538910"/>
                <a:ext cx="682359" cy="67843"/>
                <a:chOff x="9872778" y="6519245"/>
                <a:chExt cx="682359" cy="67843"/>
              </a:xfrm>
            </p:grpSpPr>
            <p:sp>
              <p:nvSpPr>
                <p:cNvPr id="202" name="Oval 201"/>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3" name="Oval 202"/>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4" name="Oval 203"/>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5" name="Oval 204"/>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6" name="Oval 205"/>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07" name="Group 206"/>
              <p:cNvGrpSpPr/>
              <p:nvPr/>
            </p:nvGrpSpPr>
            <p:grpSpPr>
              <a:xfrm rot="787244">
                <a:off x="10283275" y="6479916"/>
                <a:ext cx="682359" cy="67843"/>
                <a:chOff x="9872778" y="6519245"/>
                <a:chExt cx="682359" cy="67843"/>
              </a:xfrm>
            </p:grpSpPr>
            <p:sp>
              <p:nvSpPr>
                <p:cNvPr id="208" name="Oval 207"/>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9" name="Oval 208"/>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0" name="Oval 209"/>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1" name="Oval 210"/>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2" name="Oval 211"/>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13" name="Group 212"/>
              <p:cNvGrpSpPr/>
              <p:nvPr/>
            </p:nvGrpSpPr>
            <p:grpSpPr>
              <a:xfrm rot="20807533">
                <a:off x="9531107" y="6428296"/>
                <a:ext cx="682359" cy="67843"/>
                <a:chOff x="9872778" y="6519245"/>
                <a:chExt cx="682359" cy="67843"/>
              </a:xfrm>
            </p:grpSpPr>
            <p:sp>
              <p:nvSpPr>
                <p:cNvPr id="214" name="Oval 213"/>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5" name="Oval 214"/>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6" name="Oval 215"/>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7" name="Oval 216"/>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8" name="Oval 217"/>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grpSp>
          <p:nvGrpSpPr>
            <p:cNvPr id="220" name="Group 219"/>
            <p:cNvGrpSpPr/>
            <p:nvPr/>
          </p:nvGrpSpPr>
          <p:grpSpPr>
            <a:xfrm>
              <a:off x="9565520" y="6307851"/>
              <a:ext cx="1434527" cy="178457"/>
              <a:chOff x="9531107" y="6428296"/>
              <a:chExt cx="1434527" cy="178457"/>
            </a:xfrm>
          </p:grpSpPr>
          <p:grpSp>
            <p:nvGrpSpPr>
              <p:cNvPr id="221" name="Group 220"/>
              <p:cNvGrpSpPr/>
              <p:nvPr/>
            </p:nvGrpSpPr>
            <p:grpSpPr>
              <a:xfrm>
                <a:off x="9872778" y="6519245"/>
                <a:ext cx="682359" cy="67843"/>
                <a:chOff x="9872778" y="6519245"/>
                <a:chExt cx="682359" cy="67843"/>
              </a:xfrm>
            </p:grpSpPr>
            <p:sp>
              <p:nvSpPr>
                <p:cNvPr id="240" name="Oval 239"/>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1" name="Oval 240"/>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2" name="Oval 241"/>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3" name="Oval 242"/>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4" name="Oval 243"/>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22" name="Group 221"/>
              <p:cNvGrpSpPr/>
              <p:nvPr/>
            </p:nvGrpSpPr>
            <p:grpSpPr>
              <a:xfrm>
                <a:off x="9752332" y="6538910"/>
                <a:ext cx="682359" cy="67843"/>
                <a:chOff x="9872778" y="6519245"/>
                <a:chExt cx="682359" cy="67843"/>
              </a:xfrm>
            </p:grpSpPr>
            <p:sp>
              <p:nvSpPr>
                <p:cNvPr id="235" name="Oval 234"/>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6" name="Oval 235"/>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7" name="Oval 236"/>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8" name="Oval 237"/>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9" name="Oval 238"/>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23" name="Group 222"/>
              <p:cNvGrpSpPr/>
              <p:nvPr/>
            </p:nvGrpSpPr>
            <p:grpSpPr>
              <a:xfrm rot="787244">
                <a:off x="10283275" y="6479916"/>
                <a:ext cx="682359" cy="67843"/>
                <a:chOff x="9872778" y="6519245"/>
                <a:chExt cx="682359" cy="67843"/>
              </a:xfrm>
            </p:grpSpPr>
            <p:sp>
              <p:nvSpPr>
                <p:cNvPr id="230" name="Oval 229"/>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1" name="Oval 230"/>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2" name="Oval 231"/>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3" name="Oval 232"/>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4" name="Oval 233"/>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24" name="Group 223"/>
              <p:cNvGrpSpPr/>
              <p:nvPr/>
            </p:nvGrpSpPr>
            <p:grpSpPr>
              <a:xfrm rot="20807533">
                <a:off x="9531107" y="6428296"/>
                <a:ext cx="682359" cy="67843"/>
                <a:chOff x="9872778" y="6519245"/>
                <a:chExt cx="682359" cy="67843"/>
              </a:xfrm>
            </p:grpSpPr>
            <p:sp>
              <p:nvSpPr>
                <p:cNvPr id="225" name="Oval 224"/>
                <p:cNvSpPr/>
                <p:nvPr/>
              </p:nvSpPr>
              <p:spPr>
                <a:xfrm rot="1710815" flipH="1">
                  <a:off x="9872778" y="6519245"/>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6" name="Oval 225"/>
                <p:cNvSpPr/>
                <p:nvPr/>
              </p:nvSpPr>
              <p:spPr>
                <a:xfrm rot="1710815" flipH="1">
                  <a:off x="10007971" y="6536451"/>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7" name="Oval 226"/>
                <p:cNvSpPr/>
                <p:nvPr/>
              </p:nvSpPr>
              <p:spPr>
                <a:xfrm rot="1710815" flipH="1">
                  <a:off x="10182494" y="6541369"/>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8" name="Oval 227"/>
                <p:cNvSpPr/>
                <p:nvPr/>
              </p:nvSpPr>
              <p:spPr>
                <a:xfrm rot="1710815" flipH="1">
                  <a:off x="10364390" y="6538910"/>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9" name="Oval 228"/>
                <p:cNvSpPr/>
                <p:nvPr/>
              </p:nvSpPr>
              <p:spPr>
                <a:xfrm rot="1710815" flipH="1">
                  <a:off x="10509418" y="6529077"/>
                  <a:ext cx="45719" cy="45719"/>
                </a:xfrm>
                <a:prstGeom prst="ellipse">
                  <a:avLst/>
                </a:prstGeom>
                <a:pattFill prst="pct80">
                  <a:fgClr>
                    <a:srgbClr val="FFFF00"/>
                  </a:fgClr>
                  <a:bgClr>
                    <a:schemeClr val="tx1"/>
                  </a:bgClr>
                </a:patt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grpSp>
      <p:sp>
        <p:nvSpPr>
          <p:cNvPr id="274" name="Rectangle 273"/>
          <p:cNvSpPr/>
          <p:nvPr/>
        </p:nvSpPr>
        <p:spPr>
          <a:xfrm>
            <a:off x="8030498" y="3156156"/>
            <a:ext cx="1843548" cy="936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Arrow: Right 274"/>
          <p:cNvSpPr/>
          <p:nvPr/>
        </p:nvSpPr>
        <p:spPr>
          <a:xfrm>
            <a:off x="3970421" y="3705726"/>
            <a:ext cx="3296653" cy="2141621"/>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b="1" dirty="0">
                <a:solidFill>
                  <a:schemeClr val="tx1"/>
                </a:solidFill>
                <a:latin typeface="Aparajita" panose="020B0604020202020204" pitchFamily="34" charset="0"/>
                <a:cs typeface="Aparajita" panose="020B0604020202020204" pitchFamily="34" charset="0"/>
              </a:rPr>
              <a:t>Incubation with shaking</a:t>
            </a:r>
          </a:p>
        </p:txBody>
      </p:sp>
    </p:spTree>
    <p:extLst>
      <p:ext uri="{BB962C8B-B14F-4D97-AF65-F5344CB8AC3E}">
        <p14:creationId xmlns:p14="http://schemas.microsoft.com/office/powerpoint/2010/main" val="168812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1.85185E-6 L -0.01068 0.32176 " pathEditMode="relative" rAng="0" ptsTypes="AA">
                                      <p:cBhvr>
                                        <p:cTn id="6" dur="2000" fill="hold"/>
                                        <p:tgtEl>
                                          <p:spTgt spid="33"/>
                                        </p:tgtEl>
                                        <p:attrNameLst>
                                          <p:attrName>ppt_x</p:attrName>
                                          <p:attrName>ppt_y</p:attrName>
                                        </p:attrNameLst>
                                      </p:cBhvr>
                                      <p:rCtr x="-534" y="16088"/>
                                    </p:animMotion>
                                  </p:childTnLst>
                                </p:cTn>
                              </p:par>
                            </p:childTnLst>
                          </p:cTn>
                        </p:par>
                        <p:par>
                          <p:cTn id="7" fill="hold">
                            <p:stCondLst>
                              <p:cond delay="2000"/>
                            </p:stCondLst>
                            <p:childTnLst>
                              <p:par>
                                <p:cTn id="8" presetID="22" presetClass="entr" presetSubtype="1" fill="hold" nodeType="after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500"/>
                                        <p:tgtEl>
                                          <p:spTgt spid="37"/>
                                        </p:tgtEl>
                                      </p:cBhvr>
                                    </p:animEffect>
                                  </p:childTnLst>
                                </p:cTn>
                              </p:par>
                              <p:par>
                                <p:cTn id="11" presetID="22" presetClass="entr" presetSubtype="1"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par>
                                <p:cTn id="14" presetID="22" presetClass="entr" presetSubtype="1"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par>
                                <p:cTn id="17" presetID="22" presetClass="entr" presetSubtype="1"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par>
                                <p:cTn id="20" presetID="22" presetClass="entr" presetSubtype="1"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wipe(up)">
                                      <p:cBhvr>
                                        <p:cTn id="22" dur="500"/>
                                        <p:tgtEl>
                                          <p:spTgt spid="63"/>
                                        </p:tgtEl>
                                      </p:cBhvr>
                                    </p:animEffect>
                                  </p:childTnLst>
                                </p:cTn>
                              </p:par>
                              <p:par>
                                <p:cTn id="23" presetID="22" presetClass="entr" presetSubtype="1"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up)">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500"/>
                                        <p:tgtEl>
                                          <p:spTgt spid="275"/>
                                        </p:tgtEl>
                                      </p:cBhvr>
                                    </p:animEffect>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fade">
                                      <p:cBhvr>
                                        <p:cTn id="35" dur="2000"/>
                                        <p:tgtEl>
                                          <p:spTgt spid="117"/>
                                        </p:tgtEl>
                                      </p:cBhvr>
                                    </p:animEffect>
                                    <p:anim calcmode="lin" valueType="num">
                                      <p:cBhvr>
                                        <p:cTn id="36" dur="2000" fill="hold"/>
                                        <p:tgtEl>
                                          <p:spTgt spid="117"/>
                                        </p:tgtEl>
                                        <p:attrNameLst>
                                          <p:attrName>ppt_w</p:attrName>
                                        </p:attrNameLst>
                                      </p:cBhvr>
                                      <p:tavLst>
                                        <p:tav tm="0" fmla="#ppt_w*sin(2.5*pi*$)">
                                          <p:val>
                                            <p:fltVal val="0"/>
                                          </p:val>
                                        </p:tav>
                                        <p:tav tm="100000">
                                          <p:val>
                                            <p:fltVal val="1"/>
                                          </p:val>
                                        </p:tav>
                                      </p:tavLst>
                                    </p:anim>
                                    <p:anim calcmode="lin" valueType="num">
                                      <p:cBhvr>
                                        <p:cTn id="37" dur="2000" fill="hold"/>
                                        <p:tgtEl>
                                          <p:spTgt spid="117"/>
                                        </p:tgtEl>
                                        <p:attrNameLst>
                                          <p:attrName>ppt_h</p:attrName>
                                        </p:attrNameLst>
                                      </p:cBhvr>
                                      <p:tavLst>
                                        <p:tav tm="0">
                                          <p:val>
                                            <p:strVal val="#ppt_h"/>
                                          </p:val>
                                        </p:tav>
                                        <p:tav tm="100000">
                                          <p:val>
                                            <p:strVal val="#ppt_h"/>
                                          </p:val>
                                        </p:tav>
                                      </p:tavLst>
                                    </p:anim>
                                  </p:childTnLst>
                                </p:cTn>
                              </p:par>
                              <p:par>
                                <p:cTn id="38" presetID="1" presetClass="entr" presetSubtype="0" fill="hold" nodeType="withEffect">
                                  <p:stCondLst>
                                    <p:cond delay="0"/>
                                  </p:stCondLst>
                                  <p:childTnLst>
                                    <p:set>
                                      <p:cBhvr>
                                        <p:cTn id="39" dur="1" fill="hold">
                                          <p:stCondLst>
                                            <p:cond delay="0"/>
                                          </p:stCondLst>
                                        </p:cTn>
                                        <p:tgtEl>
                                          <p:spTgt spid="78"/>
                                        </p:tgtEl>
                                        <p:attrNameLst>
                                          <p:attrName>style.visibility</p:attrName>
                                        </p:attrNameLst>
                                      </p:cBhvr>
                                      <p:to>
                                        <p:strVal val="visible"/>
                                      </p:to>
                                    </p:set>
                                  </p:childTnLst>
                                </p:cTn>
                              </p:par>
                              <p:par>
                                <p:cTn id="40" presetID="45" presetClass="entr" presetSubtype="0" fill="hold" nodeType="with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fade">
                                      <p:cBhvr>
                                        <p:cTn id="42" dur="2000"/>
                                        <p:tgtEl>
                                          <p:spTgt spid="139"/>
                                        </p:tgtEl>
                                      </p:cBhvr>
                                    </p:animEffect>
                                    <p:anim calcmode="lin" valueType="num">
                                      <p:cBhvr>
                                        <p:cTn id="43" dur="2000" fill="hold"/>
                                        <p:tgtEl>
                                          <p:spTgt spid="139"/>
                                        </p:tgtEl>
                                        <p:attrNameLst>
                                          <p:attrName>ppt_w</p:attrName>
                                        </p:attrNameLst>
                                      </p:cBhvr>
                                      <p:tavLst>
                                        <p:tav tm="0" fmla="#ppt_w*sin(2.5*pi*$)">
                                          <p:val>
                                            <p:fltVal val="0"/>
                                          </p:val>
                                        </p:tav>
                                        <p:tav tm="100000">
                                          <p:val>
                                            <p:fltVal val="1"/>
                                          </p:val>
                                        </p:tav>
                                      </p:tavLst>
                                    </p:anim>
                                    <p:anim calcmode="lin" valueType="num">
                                      <p:cBhvr>
                                        <p:cTn id="44" dur="2000" fill="hold"/>
                                        <p:tgtEl>
                                          <p:spTgt spid="139"/>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0.00157 -0.04838 L 0.00338 0.36875 " pathEditMode="relative" rAng="0" ptsTypes="AA">
                                      <p:cBhvr>
                                        <p:cTn id="48" dur="2000" fill="hold"/>
                                        <p:tgtEl>
                                          <p:spTgt spid="273"/>
                                        </p:tgtEl>
                                        <p:attrNameLst>
                                          <p:attrName>ppt_x</p:attrName>
                                          <p:attrName>ppt_y</p:attrName>
                                        </p:attrNameLst>
                                      </p:cBhvr>
                                      <p:rCtr x="247" y="208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468" y="226806"/>
            <a:ext cx="5628032" cy="954294"/>
          </a:xfrm>
        </p:spPr>
        <p:txBody>
          <a:bodyPr>
            <a:normAutofit fontScale="90000"/>
          </a:bodyPr>
          <a:lstStyle/>
          <a:p>
            <a:r>
              <a:rPr lang="en-US" b="1" dirty="0">
                <a:latin typeface="Aharoni" panose="02010803020104030203" pitchFamily="2" charset="-79"/>
                <a:cs typeface="Aharoni" panose="02010803020104030203" pitchFamily="2" charset="-79"/>
              </a:rPr>
              <a:t>Results and Discussion</a:t>
            </a:r>
          </a:p>
        </p:txBody>
      </p:sp>
      <p:pic>
        <p:nvPicPr>
          <p:cNvPr id="5" name="Content Placeholder 4" descr="A close up of a map&#10;&#10;Description generated with high confidence"/>
          <p:cNvPicPr>
            <a:picLocks noGrp="1" noChangeAspect="1"/>
          </p:cNvPicPr>
          <p:nvPr>
            <p:ph idx="1"/>
          </p:nvPr>
        </p:nvPicPr>
        <p:blipFill rotWithShape="1">
          <a:blip r:embed="rId2">
            <a:extLst>
              <a:ext uri="{28A0092B-C50C-407E-A947-70E740481C1C}">
                <a14:useLocalDpi xmlns:a14="http://schemas.microsoft.com/office/drawing/2010/main" val="0"/>
              </a:ext>
            </a:extLst>
          </a:blip>
          <a:srcRect t="1386" b="2493"/>
          <a:stretch/>
        </p:blipFill>
        <p:spPr>
          <a:xfrm>
            <a:off x="6239022" y="0"/>
            <a:ext cx="5495779" cy="6858000"/>
          </a:xfrm>
        </p:spPr>
      </p:pic>
      <p:pic>
        <p:nvPicPr>
          <p:cNvPr id="7" name="Picture 6" descr="A close up of a piece of paper&#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1452855"/>
            <a:ext cx="5233182" cy="5043088"/>
          </a:xfrm>
          <a:prstGeom prst="rect">
            <a:avLst/>
          </a:prstGeom>
        </p:spPr>
      </p:pic>
    </p:spTree>
    <p:extLst>
      <p:ext uri="{BB962C8B-B14F-4D97-AF65-F5344CB8AC3E}">
        <p14:creationId xmlns:p14="http://schemas.microsoft.com/office/powerpoint/2010/main" val="403742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3300" y="209551"/>
            <a:ext cx="4686300" cy="914400"/>
          </a:xfrm>
        </p:spPr>
        <p:txBody>
          <a:bodyPr>
            <a:normAutofit/>
          </a:bodyPr>
          <a:lstStyle/>
          <a:p>
            <a:r>
              <a:rPr lang="en-US" sz="5400" b="1" dirty="0">
                <a:solidFill>
                  <a:srgbClr val="002060"/>
                </a:solidFill>
                <a:latin typeface="Angsana New" panose="02020603050405020304" pitchFamily="18" charset="-34"/>
                <a:cs typeface="Angsana New" panose="02020603050405020304" pitchFamily="18" charset="-34"/>
              </a:rPr>
              <a:t>Studying the effect of</a:t>
            </a:r>
            <a:endParaRPr lang="en-US" sz="5400" b="1" dirty="0">
              <a:latin typeface="Angsana New" panose="02020603050405020304" pitchFamily="18" charset="-34"/>
              <a:cs typeface="Angsana New" panose="02020603050405020304" pitchFamily="18" charset="-34"/>
            </a:endParaRPr>
          </a:p>
        </p:txBody>
      </p:sp>
      <p:pic>
        <p:nvPicPr>
          <p:cNvPr id="9" name="Picture 8" descr="A close up of a map&#10;&#10;Description generated with very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779" y="282964"/>
            <a:ext cx="6750221" cy="5258519"/>
          </a:xfrm>
          <a:prstGeom prst="rect">
            <a:avLst/>
          </a:prstGeom>
        </p:spPr>
      </p:pic>
      <p:pic>
        <p:nvPicPr>
          <p:cNvPr id="7" name="Picture 6" descr="A close up of a map&#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2134" y="856969"/>
            <a:ext cx="6339327" cy="5203320"/>
          </a:xfrm>
          <a:prstGeom prst="rect">
            <a:avLst/>
          </a:prstGeom>
        </p:spPr>
      </p:pic>
      <p:pic>
        <p:nvPicPr>
          <p:cNvPr id="5" name="Content Placeholder 4" descr="A close up of a map&#10;&#10;Description generated with very high confidence"/>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97612" y="1496198"/>
            <a:ext cx="6258882" cy="5003213"/>
          </a:xfrm>
        </p:spPr>
      </p:pic>
      <p:sp>
        <p:nvSpPr>
          <p:cNvPr id="3" name="TextBox 2"/>
          <p:cNvSpPr txBox="1"/>
          <p:nvPr/>
        </p:nvSpPr>
        <p:spPr>
          <a:xfrm>
            <a:off x="8343900" y="1371600"/>
            <a:ext cx="2694969" cy="769441"/>
          </a:xfrm>
          <a:prstGeom prst="rect">
            <a:avLst/>
          </a:prstGeom>
          <a:noFill/>
        </p:spPr>
        <p:txBody>
          <a:bodyPr wrap="none" rtlCol="0">
            <a:spAutoFit/>
          </a:bodyPr>
          <a:lstStyle/>
          <a:p>
            <a:r>
              <a:rPr lang="en-US" sz="4400" b="1" dirty="0">
                <a:latin typeface="Angsana New" panose="02020603050405020304" pitchFamily="18" charset="-34"/>
                <a:cs typeface="Angsana New" panose="02020603050405020304" pitchFamily="18" charset="-34"/>
              </a:rPr>
              <a:t>1- Temperature</a:t>
            </a:r>
            <a:endParaRPr lang="en-US" sz="4400" dirty="0"/>
          </a:p>
        </p:txBody>
      </p:sp>
      <p:sp>
        <p:nvSpPr>
          <p:cNvPr id="4" name="TextBox 3"/>
          <p:cNvSpPr txBox="1"/>
          <p:nvPr/>
        </p:nvSpPr>
        <p:spPr>
          <a:xfrm>
            <a:off x="8705850" y="2190750"/>
            <a:ext cx="1165704" cy="830997"/>
          </a:xfrm>
          <a:prstGeom prst="rect">
            <a:avLst/>
          </a:prstGeom>
          <a:noFill/>
        </p:spPr>
        <p:txBody>
          <a:bodyPr wrap="none" rtlCol="0">
            <a:spAutoFit/>
          </a:bodyPr>
          <a:lstStyle/>
          <a:p>
            <a:r>
              <a:rPr lang="en-US" sz="4800" b="1" dirty="0">
                <a:latin typeface="Angsana New" panose="02020603050405020304" pitchFamily="18" charset="-34"/>
                <a:cs typeface="Angsana New" panose="02020603050405020304" pitchFamily="18" charset="-34"/>
              </a:rPr>
              <a:t>2- pH</a:t>
            </a:r>
            <a:endParaRPr lang="en-US" sz="4800" dirty="0"/>
          </a:p>
        </p:txBody>
      </p:sp>
      <p:sp>
        <p:nvSpPr>
          <p:cNvPr id="6" name="TextBox 5"/>
          <p:cNvSpPr txBox="1"/>
          <p:nvPr/>
        </p:nvSpPr>
        <p:spPr>
          <a:xfrm>
            <a:off x="8216232" y="3143250"/>
            <a:ext cx="3975768" cy="769441"/>
          </a:xfrm>
          <a:prstGeom prst="rect">
            <a:avLst/>
          </a:prstGeom>
          <a:noFill/>
        </p:spPr>
        <p:txBody>
          <a:bodyPr wrap="none" rtlCol="0">
            <a:spAutoFit/>
          </a:bodyPr>
          <a:lstStyle/>
          <a:p>
            <a:r>
              <a:rPr lang="en-US" sz="4400" b="1" dirty="0">
                <a:latin typeface="Angsana New" panose="02020603050405020304" pitchFamily="18" charset="-34"/>
                <a:cs typeface="Angsana New" panose="02020603050405020304" pitchFamily="18" charset="-34"/>
              </a:rPr>
              <a:t>3- Amount of adsorbent</a:t>
            </a:r>
            <a:endParaRPr lang="en-US" sz="4400" dirty="0"/>
          </a:p>
        </p:txBody>
      </p:sp>
    </p:spTree>
    <p:extLst>
      <p:ext uri="{BB962C8B-B14F-4D97-AF65-F5344CB8AC3E}">
        <p14:creationId xmlns:p14="http://schemas.microsoft.com/office/powerpoint/2010/main" val="372826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125"/>
            <a:ext cx="5715000" cy="1325563"/>
          </a:xfrm>
        </p:spPr>
        <p:txBody>
          <a:bodyPr>
            <a:normAutofit/>
          </a:bodyPr>
          <a:lstStyle/>
          <a:p>
            <a:r>
              <a:rPr lang="en-US" sz="6600" b="1" dirty="0">
                <a:latin typeface="Arabic Typesetting" panose="03020402040406030203" pitchFamily="66" charset="-78"/>
                <a:cs typeface="Arabic Typesetting" panose="03020402040406030203" pitchFamily="66" charset="-78"/>
              </a:rPr>
              <a:t>Viability of </a:t>
            </a:r>
            <a:r>
              <a:rPr lang="en-US" sz="6600" b="1" i="1" dirty="0">
                <a:latin typeface="Arabic Typesetting" panose="03020402040406030203" pitchFamily="66" charset="-78"/>
                <a:cs typeface="Arabic Typesetting" panose="03020402040406030203" pitchFamily="66" charset="-78"/>
              </a:rPr>
              <a:t>E.coli </a:t>
            </a:r>
            <a:r>
              <a:rPr lang="en-US" sz="6600" b="1" dirty="0">
                <a:latin typeface="Arabic Typesetting" panose="03020402040406030203" pitchFamily="66" charset="-78"/>
                <a:cs typeface="Arabic Typesetting" panose="03020402040406030203" pitchFamily="66" charset="-78"/>
              </a:rPr>
              <a:t>Cells</a:t>
            </a:r>
          </a:p>
        </p:txBody>
      </p:sp>
      <p:pic>
        <p:nvPicPr>
          <p:cNvPr id="5" name="Content Placeholder 4" descr="A screenshot of a cell phone&#10;&#10;Description generated with high confidenc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1874" y="0"/>
            <a:ext cx="5799395" cy="6858000"/>
          </a:xfrm>
        </p:spPr>
      </p:pic>
      <p:pic>
        <p:nvPicPr>
          <p:cNvPr id="7" name="Picture 6" descr="A close up of a map&#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24" y="1888806"/>
            <a:ext cx="5610225" cy="4314825"/>
          </a:xfrm>
          <a:prstGeom prst="rect">
            <a:avLst/>
          </a:prstGeom>
        </p:spPr>
      </p:pic>
    </p:spTree>
    <p:extLst>
      <p:ext uri="{BB962C8B-B14F-4D97-AF65-F5344CB8AC3E}">
        <p14:creationId xmlns:p14="http://schemas.microsoft.com/office/powerpoint/2010/main" val="16776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450" y="288925"/>
            <a:ext cx="4572000" cy="1325563"/>
          </a:xfrm>
        </p:spPr>
        <p:txBody>
          <a:bodyPr>
            <a:normAutofit/>
          </a:bodyPr>
          <a:lstStyle/>
          <a:p>
            <a:r>
              <a:rPr lang="en-US" sz="6000" b="1" dirty="0">
                <a:latin typeface="Arabic Typesetting" panose="03020402040406030203" pitchFamily="66" charset="-78"/>
                <a:cs typeface="Arabic Typesetting" panose="03020402040406030203" pitchFamily="66" charset="-78"/>
              </a:rPr>
              <a:t>Metals Selectivity</a:t>
            </a:r>
          </a:p>
        </p:txBody>
      </p:sp>
      <p:pic>
        <p:nvPicPr>
          <p:cNvPr id="7" name="Picture 6" descr="A close up of a map&#10;&#10;Description generated with high confidence"/>
          <p:cNvPicPr>
            <a:picLocks noChangeAspect="1"/>
          </p:cNvPicPr>
          <p:nvPr/>
        </p:nvPicPr>
        <p:blipFill rotWithShape="1">
          <a:blip r:embed="rId2">
            <a:extLst>
              <a:ext uri="{28A0092B-C50C-407E-A947-70E740481C1C}">
                <a14:useLocalDpi xmlns:a14="http://schemas.microsoft.com/office/drawing/2010/main" val="0"/>
              </a:ext>
            </a:extLst>
          </a:blip>
          <a:srcRect l="1562"/>
          <a:stretch/>
        </p:blipFill>
        <p:spPr>
          <a:xfrm>
            <a:off x="2552700" y="2143156"/>
            <a:ext cx="7277100" cy="4714844"/>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948" r="2204"/>
          <a:stretch/>
        </p:blipFill>
        <p:spPr>
          <a:xfrm>
            <a:off x="3848100" y="1162050"/>
            <a:ext cx="7067550" cy="4900708"/>
          </a:xfrm>
          <a:prstGeom prst="rect">
            <a:avLst/>
          </a:prstGeom>
        </p:spPr>
      </p:pic>
      <p:pic>
        <p:nvPicPr>
          <p:cNvPr id="11" name="Picture 10" descr="A close up of a map&#10;&#10;Description generated with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750" y="-1"/>
            <a:ext cx="7334250" cy="4834407"/>
          </a:xfrm>
          <a:prstGeom prst="rect">
            <a:avLst/>
          </a:prstGeom>
        </p:spPr>
      </p:pic>
    </p:spTree>
    <p:extLst>
      <p:ext uri="{BB962C8B-B14F-4D97-AF65-F5344CB8AC3E}">
        <p14:creationId xmlns:p14="http://schemas.microsoft.com/office/powerpoint/2010/main" val="159150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0"/>
            <a:ext cx="4572000" cy="1325563"/>
          </a:xfrm>
        </p:spPr>
        <p:txBody>
          <a:bodyPr>
            <a:normAutofit/>
          </a:bodyPr>
          <a:lstStyle/>
          <a:p>
            <a:r>
              <a:rPr lang="en-US" sz="6000" b="1" dirty="0">
                <a:latin typeface="Arabic Typesetting" panose="03020402040406030203" pitchFamily="66" charset="-78"/>
                <a:cs typeface="Arabic Typesetting" panose="03020402040406030203" pitchFamily="66" charset="-78"/>
              </a:rPr>
              <a:t>Metals Selectivity</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3900" y="1219200"/>
            <a:ext cx="10389284" cy="5638800"/>
          </a:xfrm>
        </p:spPr>
      </p:pic>
    </p:spTree>
    <p:extLst>
      <p:ext uri="{BB962C8B-B14F-4D97-AF65-F5344CB8AC3E}">
        <p14:creationId xmlns:p14="http://schemas.microsoft.com/office/powerpoint/2010/main" val="3817396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338" y="477078"/>
            <a:ext cx="3374335" cy="715963"/>
          </a:xfrm>
        </p:spPr>
        <p:txBody>
          <a:bodyPr/>
          <a:lstStyle/>
          <a:p>
            <a:pPr algn="ctr"/>
            <a:r>
              <a:rPr lang="en-US" b="1" dirty="0">
                <a:latin typeface="Algerian" panose="04020705040A02060702" pitchFamily="82" charset="0"/>
              </a:rPr>
              <a:t>Conclusion</a:t>
            </a:r>
          </a:p>
        </p:txBody>
      </p:sp>
      <p:sp>
        <p:nvSpPr>
          <p:cNvPr id="3" name="Content Placeholder 2"/>
          <p:cNvSpPr>
            <a:spLocks noGrp="1"/>
          </p:cNvSpPr>
          <p:nvPr>
            <p:ph idx="1"/>
          </p:nvPr>
        </p:nvSpPr>
        <p:spPr>
          <a:xfrm>
            <a:off x="586408" y="1524000"/>
            <a:ext cx="10903226" cy="4943062"/>
          </a:xfrm>
        </p:spPr>
        <p:txBody>
          <a:bodyPr>
            <a:normAutofit fontScale="85000" lnSpcReduction="20000"/>
          </a:bodyPr>
          <a:lstStyle/>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insertions of MT and LBP into autotransporter system of Ag43 increase the ability of </a:t>
            </a:r>
            <a:r>
              <a:rPr lang="en-US" i="1" dirty="0">
                <a:latin typeface="Times New Roman" panose="02020603050405020304" pitchFamily="18" charset="0"/>
                <a:cs typeface="Times New Roman" panose="02020603050405020304" pitchFamily="18" charset="0"/>
              </a:rPr>
              <a:t>E. coli</a:t>
            </a:r>
            <a:r>
              <a:rPr lang="en-US" dirty="0">
                <a:latin typeface="Times New Roman" panose="02020603050405020304" pitchFamily="18" charset="0"/>
                <a:cs typeface="Times New Roman" panose="02020603050405020304" pitchFamily="18" charset="0"/>
              </a:rPr>
              <a:t> to accumulate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from circumstance.</a:t>
            </a:r>
          </a:p>
          <a:p>
            <a:pPr marL="0" indent="0" algn="justLow">
              <a:lnSpc>
                <a:spcPct val="120000"/>
              </a:lnSpc>
              <a:buNone/>
            </a:pPr>
            <a:endParaRPr lang="en-US" sz="150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The results of removal efficiency of MT and LBP indicate that, the ability of LBP to adsorb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higher than ability of MT. </a:t>
            </a:r>
          </a:p>
          <a:p>
            <a:pPr marL="0" indent="0" algn="justLow">
              <a:lnSpc>
                <a:spcPct val="120000"/>
              </a:lnSpc>
              <a:buNone/>
            </a:pPr>
            <a:endParaRPr lang="en-US" sz="140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combination of both domains (MT and LBP) into AT system, showed higher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removal efficiency than existence of MT or LBP alone. </a:t>
            </a:r>
          </a:p>
          <a:p>
            <a:pPr marL="0" indent="0" algn="justLow">
              <a:lnSpc>
                <a:spcPct val="120000"/>
              </a:lnSpc>
              <a:buNone/>
            </a:pPr>
            <a:endParaRPr lang="en-US" sz="1400" dirty="0">
              <a:latin typeface="Times New Roman" panose="02020603050405020304" pitchFamily="18" charset="0"/>
              <a:cs typeface="Times New Roman" panose="02020603050405020304" pitchFamily="18" charset="0"/>
            </a:endParaRPr>
          </a:p>
          <a:p>
            <a:pPr algn="justLow">
              <a:lnSpc>
                <a:spcPct val="120000"/>
              </a:lnSpc>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4.4 g/L of </a:t>
            </a:r>
            <a:r>
              <a:rPr lang="en-US" i="1" dirty="0">
                <a:latin typeface="Times New Roman" panose="02020603050405020304" pitchFamily="18" charset="0"/>
                <a:cs typeface="Times New Roman" panose="02020603050405020304" pitchFamily="18" charset="0"/>
              </a:rPr>
              <a:t>E. coli</a:t>
            </a:r>
            <a:r>
              <a:rPr lang="en-US" dirty="0">
                <a:latin typeface="Times New Roman" panose="02020603050405020304" pitchFamily="18" charset="0"/>
                <a:cs typeface="Times New Roman" panose="02020603050405020304" pitchFamily="18" charset="0"/>
              </a:rPr>
              <a:t> cells encode LBP/MT-AT protein adsorbed all metals with 100% efficiency after 5 hours when the initial concentrations of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were 100 mg/l, that’s considered as a promising method for removing Pb</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from contaminated water. </a:t>
            </a:r>
          </a:p>
          <a:p>
            <a:pPr marL="0" indent="0" algn="justLow">
              <a:buNone/>
            </a:pPr>
            <a:endParaRPr lang="en-US" dirty="0"/>
          </a:p>
        </p:txBody>
      </p:sp>
    </p:spTree>
    <p:extLst>
      <p:ext uri="{BB962C8B-B14F-4D97-AF65-F5344CB8AC3E}">
        <p14:creationId xmlns:p14="http://schemas.microsoft.com/office/powerpoint/2010/main" val="169262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050" y="1790700"/>
            <a:ext cx="10515600" cy="3543299"/>
          </a:xfrm>
        </p:spPr>
        <p:txBody>
          <a:bodyPr>
            <a:normAutofit/>
          </a:bodyPr>
          <a:lstStyle/>
          <a:p>
            <a:pPr algn="ctr"/>
            <a:r>
              <a:rPr lang="en-US" sz="9800" b="1" dirty="0">
                <a:latin typeface="Algerian" panose="04020705040A02060702" pitchFamily="82" charset="0"/>
              </a:rPr>
              <a:t>Thank you </a:t>
            </a:r>
            <a:br>
              <a:rPr lang="en-US" sz="7200" dirty="0"/>
            </a:br>
            <a:r>
              <a:rPr lang="en-US" sz="7200" i="1" dirty="0">
                <a:latin typeface="Amienne" panose="04000508060000020003" pitchFamily="82" charset="0"/>
                <a:cs typeface="Arabic Typesetting" panose="03020402040406030203" pitchFamily="66" charset="-78"/>
              </a:rPr>
              <a:t>for your attention</a:t>
            </a:r>
          </a:p>
        </p:txBody>
      </p:sp>
    </p:spTree>
    <p:extLst>
      <p:ext uri="{BB962C8B-B14F-4D97-AF65-F5344CB8AC3E}">
        <p14:creationId xmlns:p14="http://schemas.microsoft.com/office/powerpoint/2010/main" val="2463523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TotalTime>
  <Words>979</Words>
  <Application>Microsoft Office PowerPoint</Application>
  <PresentationFormat>Widescreen</PresentationFormat>
  <Paragraphs>77</Paragraphs>
  <Slides>22</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22</vt:i4>
      </vt:variant>
    </vt:vector>
  </HeadingPairs>
  <TitlesOfParts>
    <vt:vector size="38" baseType="lpstr">
      <vt:lpstr>Agency FB</vt:lpstr>
      <vt:lpstr>Aharoni</vt:lpstr>
      <vt:lpstr>Algerian</vt:lpstr>
      <vt:lpstr>Amienne</vt:lpstr>
      <vt:lpstr>Angsana New</vt:lpstr>
      <vt:lpstr>AngsanaUPC</vt:lpstr>
      <vt:lpstr>Aparajita</vt:lpstr>
      <vt:lpstr>Arabic Typesetting</vt:lpstr>
      <vt:lpstr>Arial</vt:lpstr>
      <vt:lpstr>Baskerville Old Face</vt:lpstr>
      <vt:lpstr>Calibri</vt:lpstr>
      <vt:lpstr>Calibri Light</vt:lpstr>
      <vt:lpstr>Elephant</vt:lpstr>
      <vt:lpstr>Times New Roman</vt:lpstr>
      <vt:lpstr>Wingdings</vt:lpstr>
      <vt:lpstr>Office Theme</vt:lpstr>
      <vt:lpstr>Novel Method for Removal of Pb2+ from drinking water using Recombinant E. coli   </vt:lpstr>
      <vt:lpstr>Introduction</vt:lpstr>
      <vt:lpstr>PowerPoint Presentation</vt:lpstr>
      <vt:lpstr>Current methods for heavy metals removal </vt:lpstr>
      <vt:lpstr>PowerPoint Presentation</vt:lpstr>
      <vt:lpstr>PowerPoint Presentation</vt:lpstr>
      <vt:lpstr>Why is Lead Dangerous?</vt:lpstr>
      <vt:lpstr>PowerPoint Presentation</vt:lpstr>
      <vt:lpstr>PowerPoint Presentation</vt:lpstr>
      <vt:lpstr>Materials and Methods </vt:lpstr>
      <vt:lpstr>Materials and Methods </vt:lpstr>
      <vt:lpstr>Materials and Methods </vt:lpstr>
      <vt:lpstr>Materials and Methods </vt:lpstr>
      <vt:lpstr>Materials and Methods </vt:lpstr>
      <vt:lpstr>PowerPoint Presentation</vt:lpstr>
      <vt:lpstr>Results and Discussion</vt:lpstr>
      <vt:lpstr>Studying the effect of</vt:lpstr>
      <vt:lpstr>Viability of E.coli Cells</vt:lpstr>
      <vt:lpstr>Metals Selectivity</vt:lpstr>
      <vt:lpstr>Metals Selectivity</vt:lpstr>
      <vt:lpstr>Conclusion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Abdel-Rasheed</dc:creator>
  <cp:lastModifiedBy>Mohamed Abdel-Rasheed</cp:lastModifiedBy>
  <cp:revision>34</cp:revision>
  <dcterms:created xsi:type="dcterms:W3CDTF">2017-08-21T16:52:27Z</dcterms:created>
  <dcterms:modified xsi:type="dcterms:W3CDTF">2017-08-29T19:36:49Z</dcterms:modified>
</cp:coreProperties>
</file>