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7" r:id="rId2"/>
    <p:sldId id="370" r:id="rId3"/>
    <p:sldId id="372" r:id="rId4"/>
    <p:sldId id="398" r:id="rId5"/>
    <p:sldId id="374" r:id="rId6"/>
    <p:sldId id="376" r:id="rId7"/>
    <p:sldId id="445" r:id="rId8"/>
    <p:sldId id="483" r:id="rId9"/>
    <p:sldId id="449" r:id="rId10"/>
    <p:sldId id="484" r:id="rId11"/>
    <p:sldId id="500" r:id="rId12"/>
    <p:sldId id="454" r:id="rId13"/>
    <p:sldId id="455" r:id="rId14"/>
    <p:sldId id="486" r:id="rId15"/>
    <p:sldId id="496" r:id="rId16"/>
    <p:sldId id="497" r:id="rId17"/>
    <p:sldId id="498" r:id="rId18"/>
    <p:sldId id="499" r:id="rId19"/>
    <p:sldId id="466" r:id="rId20"/>
    <p:sldId id="487" r:id="rId21"/>
    <p:sldId id="488" r:id="rId22"/>
    <p:sldId id="468" r:id="rId23"/>
    <p:sldId id="493" r:id="rId24"/>
    <p:sldId id="495" r:id="rId25"/>
    <p:sldId id="494" r:id="rId26"/>
    <p:sldId id="492" r:id="rId27"/>
    <p:sldId id="503" r:id="rId28"/>
    <p:sldId id="505" r:id="rId29"/>
    <p:sldId id="506" r:id="rId30"/>
    <p:sldId id="507" r:id="rId31"/>
    <p:sldId id="459" r:id="rId32"/>
    <p:sldId id="501" r:id="rId33"/>
    <p:sldId id="460" r:id="rId34"/>
    <p:sldId id="475" r:id="rId35"/>
    <p:sldId id="478" r:id="rId36"/>
    <p:sldId id="479" r:id="rId37"/>
    <p:sldId id="481" r:id="rId38"/>
    <p:sldId id="477" r:id="rId39"/>
    <p:sldId id="476" r:id="rId40"/>
    <p:sldId id="474" r:id="rId41"/>
    <p:sldId id="408" r:id="rId42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FF"/>
    <a:srgbClr val="99FF66"/>
    <a:srgbClr val="FF3300"/>
    <a:srgbClr val="0000FF"/>
    <a:srgbClr val="990099"/>
    <a:srgbClr val="000066"/>
    <a:srgbClr val="006600"/>
    <a:srgbClr val="008000"/>
    <a:srgbClr val="9933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615" autoAdjust="0"/>
    <p:restoredTop sz="86347" autoAdjust="0"/>
  </p:normalViewPr>
  <p:slideViewPr>
    <p:cSldViewPr>
      <p:cViewPr>
        <p:scale>
          <a:sx n="47" d="100"/>
          <a:sy n="47" d="100"/>
        </p:scale>
        <p:origin x="-269" y="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5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50" d="100"/>
          <a:sy n="50" d="100"/>
        </p:scale>
        <p:origin x="-2083" y="384"/>
      </p:cViewPr>
      <p:guideLst>
        <p:guide orient="horz" pos="3126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endParaRPr lang="pl-PL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endParaRPr lang="pl-PL"/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endParaRPr lang="pl-PL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cs typeface="Times New Roman" pitchFamily="18" charset="0"/>
              </a:defRPr>
            </a:lvl1pPr>
          </a:lstStyle>
          <a:p>
            <a:fld id="{EC04AFDC-DCD2-48B4-95AD-EA458DB37B1A}" type="slidenum">
              <a:rPr lang="ar-SA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65684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12F51-0922-45EF-91CC-F6C63A0A39BC}" type="datetimeFigureOut">
              <a:rPr lang="en-US" smtClean="0"/>
              <a:pPr/>
              <a:t>10/30/2015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6BAA-F396-407C-B62A-D526BA6D7B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9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6429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9250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449263">
              <a:buClr>
                <a:srgbClr val="FF0000"/>
              </a:buClr>
              <a:buSzPct val="110000"/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MTX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differs from folic acid only in that a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OH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group in position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of the </a:t>
            </a: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pteridine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portion of the molecule is substituted by an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NH</a:t>
            </a:r>
            <a:r>
              <a:rPr lang="en-US" b="1" baseline="-25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and a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</a:t>
            </a:r>
            <a:r>
              <a:rPr lang="en-US" b="1" baseline="-25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group is added in position </a:t>
            </a:r>
            <a:r>
              <a:rPr lang="en-US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of the </a:t>
            </a:r>
            <a:r>
              <a:rPr lang="en-US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-amino-benzoic acid structure.</a:t>
            </a:r>
          </a:p>
          <a:p>
            <a:pPr indent="449263">
              <a:buClr>
                <a:srgbClr val="FF0000"/>
              </a:buClr>
              <a:buSzPct val="110000"/>
              <a:buFont typeface="Arial" pitchFamily="34" charset="0"/>
              <a:buChar char="•"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</a:t>
            </a:r>
            <a:r>
              <a:rPr lang="en-US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pteridine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ring in </a:t>
            </a:r>
            <a:r>
              <a:rPr lang="en-US" b="1" dirty="0" smtClean="0">
                <a:solidFill>
                  <a:schemeClr val="accent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MTX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serves as the active site for the molecule.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6349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6296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6255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4485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2000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0179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9315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4737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tx2"/>
                </a:solidFill>
                <a:effectLst/>
              </a:rPr>
              <a:t>Comparison of </a:t>
            </a:r>
            <a:r>
              <a:rPr lang="en-US" sz="1200" b="1" baseline="30000" dirty="0" smtClean="0">
                <a:solidFill>
                  <a:schemeClr val="tx2"/>
                </a:solidFill>
                <a:effectLst/>
              </a:rPr>
              <a:t>1</a:t>
            </a:r>
            <a:r>
              <a:rPr lang="en-US" sz="1200" b="1" dirty="0" smtClean="0">
                <a:solidFill>
                  <a:schemeClr val="tx2"/>
                </a:solidFill>
                <a:effectLst/>
              </a:rPr>
              <a:t>H NMR spectra of the reaction products obtained from the reaction of</a:t>
            </a:r>
            <a:r>
              <a:rPr lang="en-US" sz="1200" b="1" dirty="0" smtClean="0">
                <a:solidFill>
                  <a:schemeClr val="accent2"/>
                </a:solidFill>
                <a:effectLst/>
              </a:rPr>
              <a:t> MTX anhydride with</a:t>
            </a:r>
            <a:r>
              <a:rPr lang="en-US" sz="1200" b="1" dirty="0" smtClean="0">
                <a:solidFill>
                  <a:schemeClr val="tx2"/>
                </a:solidFill>
                <a:effectLst/>
              </a:rPr>
              <a:t> methylamine </a:t>
            </a:r>
            <a:r>
              <a:rPr lang="en-US" sz="1200" b="1" dirty="0" smtClean="0">
                <a:solidFill>
                  <a:srgbClr val="990099"/>
                </a:solidFill>
                <a:effectLst/>
              </a:rPr>
              <a:t>(a)</a:t>
            </a:r>
            <a:r>
              <a:rPr lang="en-US" sz="1200" b="1" dirty="0" smtClean="0">
                <a:solidFill>
                  <a:schemeClr val="tx2"/>
                </a:solidFill>
                <a:effectLst/>
              </a:rPr>
              <a:t>, and </a:t>
            </a:r>
            <a:r>
              <a:rPr lang="en-US" sz="1200" b="1" dirty="0" smtClean="0">
                <a:solidFill>
                  <a:schemeClr val="accent2"/>
                </a:solidFill>
                <a:effectLst/>
              </a:rPr>
              <a:t>its active monoesters</a:t>
            </a:r>
            <a:r>
              <a:rPr lang="en-US" sz="1200" b="1" dirty="0" smtClean="0">
                <a:solidFill>
                  <a:schemeClr val="tx2"/>
                </a:solidFill>
                <a:effectLst/>
              </a:rPr>
              <a:t> </a:t>
            </a:r>
            <a:r>
              <a:rPr lang="en-US" sz="1200" b="1" dirty="0" smtClean="0">
                <a:solidFill>
                  <a:srgbClr val="990099"/>
                </a:solidFill>
                <a:effectLst/>
              </a:rPr>
              <a:t>(b)</a:t>
            </a:r>
            <a:r>
              <a:rPr lang="en-US" sz="1200" b="1" dirty="0" smtClean="0">
                <a:solidFill>
                  <a:schemeClr val="tx2"/>
                </a:solidFill>
                <a:effectLst/>
              </a:rPr>
              <a:t> compared to </a:t>
            </a:r>
            <a:r>
              <a:rPr lang="en-US" sz="1200" b="1" dirty="0" smtClean="0">
                <a:solidFill>
                  <a:schemeClr val="accent2"/>
                </a:solidFill>
                <a:effectLst/>
              </a:rPr>
              <a:t>MTX</a:t>
            </a:r>
            <a:r>
              <a:rPr lang="en-US" sz="1200" b="1" dirty="0" smtClean="0">
                <a:solidFill>
                  <a:schemeClr val="tx2"/>
                </a:solidFill>
                <a:effectLst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0411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b="1" kern="1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activated </a:t>
            </a:r>
            <a:r>
              <a:rPr lang="en-US" sz="1800" b="1" kern="12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bis</a:t>
            </a:r>
            <a:r>
              <a:rPr lang="en-US" sz="1800" b="1" kern="1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-derivative of MTX is unfavorable because it can lead to cross-linking of proteins in the subsequent conjugation reaction.</a:t>
            </a:r>
            <a:endParaRPr lang="en-US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6281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35752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325" indent="-60325"/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The obtained conjugates by means of a) MTX anhydride, and b)</a:t>
            </a:r>
            <a:r>
              <a:rPr lang="en-US" sz="1200" b="1" baseline="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MTX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active monoesters; were characterized by:</a:t>
            </a:r>
          </a:p>
          <a:p>
            <a:pPr marL="60325" indent="-60325">
              <a:buFont typeface="Arial" pitchFamily="34" charset="0"/>
              <a:buChar char="•"/>
            </a:pP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reasonable uniformity,</a:t>
            </a:r>
          </a:p>
          <a:p>
            <a:pPr marL="60325" indent="-60325">
              <a:buFont typeface="Arial" pitchFamily="34" charset="0"/>
              <a:buChar char="•"/>
            </a:pP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high purity,</a:t>
            </a:r>
          </a:p>
          <a:p>
            <a:pPr marL="60325" indent="-60325">
              <a:buFont typeface="Arial" pitchFamily="34" charset="0"/>
              <a:buChar char="•"/>
            </a:pP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lower </a:t>
            </a:r>
            <a:r>
              <a:rPr lang="en-US" sz="12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hydrophobicity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, and</a:t>
            </a:r>
          </a:p>
          <a:p>
            <a:pPr marL="60325" indent="-60325">
              <a:buFont typeface="Arial" pitchFamily="34" charset="0"/>
              <a:buChar char="•"/>
            </a:pP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the lack of cross-linking.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4536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Conjugates of a certain substitution level could be prepared depending on the ratio of the carrier to MTX anhydride in the reaction mixture.</a:t>
            </a:r>
            <a:endParaRPr lang="en-US" sz="12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4183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The use of MTX active monoesters method was more effective than MTX anhydride.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1350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The highest value of substitution level was obtained at a pH=8–9.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8811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SzPct val="110000"/>
              <a:buFontTx/>
              <a:buChar char="•"/>
            </a:pPr>
            <a:r>
              <a:rPr lang="en-US" sz="1800" kern="1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b="1" kern="12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After one day of storage; the maximum release of MTX bound to BSA was 20%, 24%, and 35.4% pH of 4.0, 7.0, and 9.0, respectively.</a:t>
            </a:r>
            <a:endParaRPr lang="en-US" sz="18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SzPct val="110000"/>
              <a:buFontTx/>
              <a:buChar char="•"/>
            </a:pPr>
            <a:r>
              <a:rPr lang="en-US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 stability of BSA-MTX conjugates depended on the type of linkage created during the conjugation reaction.</a:t>
            </a:r>
            <a:endParaRPr lang="en-US" sz="1800" b="1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1380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sz="12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Antitumor effect was evaluated using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 a) </a:t>
            </a: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Increase in life span 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of treated mice over the control (ILS %). </a:t>
            </a:r>
          </a:p>
          <a:p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	ILS % = (AST</a:t>
            </a:r>
            <a:r>
              <a:rPr lang="en-US" sz="1200" b="1" baseline="-250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/AST</a:t>
            </a:r>
            <a:r>
              <a:rPr lang="en-US" sz="1200" b="1" baseline="-250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 x 100 – 100%                  </a:t>
            </a:r>
          </a:p>
          <a:p>
            <a:r>
              <a:rPr lang="en-US" sz="1200" b="1" i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Where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AST</a:t>
            </a:r>
            <a:r>
              <a:rPr lang="en-US" sz="1200" b="1" baseline="-250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is the average survival time of treated animals,</a:t>
            </a:r>
          </a:p>
          <a:p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AST</a:t>
            </a:r>
            <a:r>
              <a:rPr lang="en-US" sz="1200" b="1" baseline="-250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is the average survival time of untreated control.</a:t>
            </a:r>
          </a:p>
          <a:p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  </a:t>
            </a:r>
          </a:p>
          <a:p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b) </a:t>
            </a: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Long-term survivors 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(LTS) – expressed as the number and/or percentage of mice which survived tumor-free for at least 60 days.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99056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All conjugates revealed higher antitumor activity </a:t>
            </a:r>
            <a:r>
              <a:rPr lang="en-US" sz="1200" b="1" i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 vivo.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en-US" sz="1200" b="1" i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One out of 6 mice, in the group treated with FG65-MTX conjugate, survived more than 2 months after tumor cells inoculation.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49054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All conjugates have generally higher antitumor activity </a:t>
            </a:r>
            <a:r>
              <a:rPr lang="en-US" sz="1200" b="1" i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 vivo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The animal group treated with FG-MTX</a:t>
            </a:r>
            <a:r>
              <a:rPr lang="en-US" sz="1200" b="1" i="1" baseline="-250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L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conjugate had the highest number of long-term survivors.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The animal group treated with FF-MTX</a:t>
            </a:r>
            <a:r>
              <a:rPr lang="en-US" sz="1200" b="1" i="1" baseline="-250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US" sz="1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conjugate, there were no mice died before control group, and still one long-term survivors.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59196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36903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effectLst/>
              </a:rPr>
              <a:t>Rosloniec</a:t>
            </a:r>
            <a:r>
              <a:rPr lang="en-US" sz="1200" dirty="0" smtClean="0">
                <a:effectLst/>
              </a:rPr>
              <a:t> E.F., Cremer M., Kang A., and Myers L.K. (1996): Collagen-induced arthritis. In: </a:t>
            </a:r>
            <a:r>
              <a:rPr lang="en-US" sz="1200" dirty="0" err="1" smtClean="0">
                <a:effectLst/>
              </a:rPr>
              <a:t>Coligan</a:t>
            </a:r>
            <a:r>
              <a:rPr lang="en-US" sz="1200" dirty="0" smtClean="0">
                <a:effectLst/>
              </a:rPr>
              <a:t> J.E., </a:t>
            </a:r>
            <a:r>
              <a:rPr lang="en-US" sz="1200" dirty="0" err="1" smtClean="0">
                <a:effectLst/>
              </a:rPr>
              <a:t>Kruisbeek</a:t>
            </a:r>
            <a:r>
              <a:rPr lang="en-US" sz="1200" dirty="0" smtClean="0">
                <a:effectLst/>
              </a:rPr>
              <a:t> A.M., Margulies D.H., </a:t>
            </a:r>
            <a:r>
              <a:rPr lang="en-US" sz="1200" dirty="0" err="1" smtClean="0">
                <a:effectLst/>
              </a:rPr>
              <a:t>Shevach</a:t>
            </a:r>
            <a:r>
              <a:rPr lang="en-US" sz="1200" dirty="0" smtClean="0">
                <a:effectLst/>
              </a:rPr>
              <a:t> E.M., </a:t>
            </a:r>
            <a:r>
              <a:rPr lang="en-US" sz="1200" dirty="0" err="1" smtClean="0">
                <a:effectLst/>
              </a:rPr>
              <a:t>Strober</a:t>
            </a:r>
            <a:r>
              <a:rPr lang="en-US" sz="1200" dirty="0" smtClean="0">
                <a:effectLst/>
              </a:rPr>
              <a:t> W., editor. </a:t>
            </a:r>
            <a:r>
              <a:rPr lang="en-US" sz="1200" i="1" dirty="0" smtClean="0">
                <a:effectLst/>
              </a:rPr>
              <a:t>Current Protocols in Immunology</a:t>
            </a:r>
            <a:r>
              <a:rPr lang="en-US" sz="1200" dirty="0" smtClean="0">
                <a:effectLst/>
              </a:rPr>
              <a:t>.; Vol. 3. New York: Wiley.; 15.5.1-15.5.19.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6455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0998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878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The relationship between MTX dose and the frequency of its administration upon the development of CIA.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FIB based-MTX conjugates in a dose of 10 mg of MTX/kg of the body weight.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FIB-</a:t>
            </a:r>
            <a:r>
              <a:rPr lang="en-US" sz="1200" b="1" dirty="0" err="1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Glc</a:t>
            </a: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based-MTX conjugates in a dose of 10 mg of MTX /kg of the body weight.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FIB-</a:t>
            </a:r>
            <a:r>
              <a:rPr lang="en-US" sz="1200" b="1" dirty="0" err="1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Frc</a:t>
            </a:r>
            <a:r>
              <a:rPr lang="en-US" sz="1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based-MTX conjugates in a dose of 10 mg of MTX /kg of the body weight.</a:t>
            </a:r>
            <a:endParaRPr lang="en-US" sz="1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67783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97465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23365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23365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77122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34431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12105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6BAA-F396-407C-B62A-D526BA6D7B4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4416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07446-6B8B-46D5-85B6-74B404F3A97D}" type="slidenum">
              <a:rPr lang="ar-SA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83EF6-746E-4097-A430-E314D708AAA1}" type="slidenum">
              <a:rPr lang="ar-SA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36AB3-BFDC-4A20-B65C-CCCA38A9D2BF}" type="slidenum">
              <a:rPr lang="ar-SA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6C9EFD-00BA-4327-B228-8D2664B8EF19}" type="slidenum">
              <a:rPr lang="ar-SA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D229B4-052E-4766-A2CF-C9F170CD4547}" type="slidenum">
              <a:rPr lang="ar-SA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BC0593-BFD1-4E53-8437-9219705E7382}" type="slidenum">
              <a:rPr lang="ar-SA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A566D-27DB-4DA8-A284-06ED21BDB168}" type="slidenum">
              <a:rPr lang="ar-SA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55E7F5-10F7-489E-ADE4-258ED84E11FD}" type="slidenum">
              <a:rPr lang="ar-SA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55377-DAB1-4BC2-BD59-AADA179A3A39}" type="slidenum">
              <a:rPr lang="ar-SA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3929B-05A2-4BAE-A1D3-85417E3A2483}" type="slidenum">
              <a:rPr lang="ar-SA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0BB777-4A40-4FFC-BCB0-E6895FB0D656}" type="slidenum">
              <a:rPr lang="ar-SA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cs typeface="Times New Roman" pitchFamily="18" charset="0"/>
              </a:defRPr>
            </a:lvl1pPr>
          </a:lstStyle>
          <a:p>
            <a:fld id="{76DEA3E0-8E8C-44ED-8D8B-F406B41F0B1A}" type="slidenum">
              <a:rPr lang="ar-SA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plit orient="vert"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2.jpeg"/><Relationship Id="rId7" Type="http://schemas.openxmlformats.org/officeDocument/2006/relationships/image" Target="../media/image8.wmf"/><Relationship Id="rId12" Type="http://schemas.openxmlformats.org/officeDocument/2006/relationships/image" Target="../media/image1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wmf"/><Relationship Id="rId11" Type="http://schemas.openxmlformats.org/officeDocument/2006/relationships/image" Target="../media/image12.wmf"/><Relationship Id="rId5" Type="http://schemas.openxmlformats.org/officeDocument/2006/relationships/image" Target="../media/image6.wmf"/><Relationship Id="rId10" Type="http://schemas.openxmlformats.org/officeDocument/2006/relationships/image" Target="../media/image11.wmf"/><Relationship Id="rId4" Type="http://schemas.openxmlformats.org/officeDocument/2006/relationships/image" Target="../media/image5.wmf"/><Relationship Id="rId9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4.wmf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.jpeg"/><Relationship Id="rId7" Type="http://schemas.openxmlformats.org/officeDocument/2006/relationships/image" Target="../media/image2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2.jpeg"/><Relationship Id="rId7" Type="http://schemas.openxmlformats.org/officeDocument/2006/relationships/image" Target="../media/image2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Relationship Id="rId9" Type="http://schemas.openxmlformats.org/officeDocument/2006/relationships/image" Target="../media/image2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image" Target="../media/image22.wmf"/><Relationship Id="rId4" Type="http://schemas.openxmlformats.org/officeDocument/2006/relationships/image" Target="../media/image3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wmf"/><Relationship Id="rId5" Type="http://schemas.openxmlformats.org/officeDocument/2006/relationships/image" Target="../media/image15.wmf"/><Relationship Id="rId4" Type="http://schemas.openxmlformats.org/officeDocument/2006/relationships/image" Target="../media/image3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Relationship Id="rId9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2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56.jpe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1.wmf"/><Relationship Id="rId7" Type="http://schemas.openxmlformats.org/officeDocument/2006/relationships/image" Target="../media/image65.wmf"/><Relationship Id="rId12" Type="http://schemas.openxmlformats.org/officeDocument/2006/relationships/image" Target="../media/image70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wmf"/><Relationship Id="rId11" Type="http://schemas.openxmlformats.org/officeDocument/2006/relationships/image" Target="../media/image69.wmf"/><Relationship Id="rId5" Type="http://schemas.openxmlformats.org/officeDocument/2006/relationships/image" Target="../media/image63.wmf"/><Relationship Id="rId10" Type="http://schemas.openxmlformats.org/officeDocument/2006/relationships/image" Target="../media/image68.wmf"/><Relationship Id="rId4" Type="http://schemas.openxmlformats.org/officeDocument/2006/relationships/image" Target="../media/image62.wmf"/><Relationship Id="rId9" Type="http://schemas.openxmlformats.org/officeDocument/2006/relationships/image" Target="../media/image67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3383821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0" algn="ctr"/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Division 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of Biochemistry, Department of Pharmacology, </a:t>
            </a:r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College 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of Clinical Pharmacy, Taif University,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Saudi Arabia</a:t>
            </a:r>
          </a:p>
          <a:p>
            <a:pPr lvl="0" algn="ctr"/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/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/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/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/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/>
            <a:endParaRPr lang="en-US" sz="24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2015 </a:t>
            </a: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0" y="2285992"/>
            <a:ext cx="91440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endParaRPr lang="en-US" sz="2600" b="1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eaLnBrk="0" hangingPunct="0"/>
            <a:endParaRPr lang="en-US" sz="2400">
              <a:effectLst/>
            </a:endParaRPr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381000" y="2357430"/>
            <a:ext cx="8763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FF0000"/>
                </a:solidFill>
                <a:effectLst/>
              </a:rPr>
              <a:t>Mohamed </a:t>
            </a:r>
            <a:r>
              <a:rPr lang="en-US" sz="4000" b="1" i="1" dirty="0" err="1" smtClean="0">
                <a:solidFill>
                  <a:srgbClr val="FF0000"/>
                </a:solidFill>
                <a:effectLst/>
              </a:rPr>
              <a:t>Salah</a:t>
            </a:r>
            <a:r>
              <a:rPr lang="en-US" sz="4000" b="1" i="1" dirty="0" smtClean="0">
                <a:solidFill>
                  <a:srgbClr val="FF0000"/>
                </a:solidFill>
                <a:effectLst/>
              </a:rPr>
              <a:t> Omar</a:t>
            </a:r>
            <a:endParaRPr lang="ru-RU" sz="4000" i="1" dirty="0">
              <a:solidFill>
                <a:srgbClr val="FF0000"/>
              </a:solidFill>
              <a:effectLst/>
            </a:endParaRPr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0" y="0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/>
                <a:latin typeface="Garamond" pitchFamily="18" charset="0"/>
                <a:cs typeface="Times New Roman" pitchFamily="18" charset="0"/>
              </a:rPr>
              <a:t>Fibrinogen-Based </a:t>
            </a:r>
            <a:r>
              <a:rPr lang="en-US" b="1" dirty="0">
                <a:solidFill>
                  <a:schemeClr val="bg1"/>
                </a:solidFill>
                <a:effectLst/>
                <a:latin typeface="Garamond" pitchFamily="18" charset="0"/>
                <a:cs typeface="Times New Roman" pitchFamily="18" charset="0"/>
              </a:rPr>
              <a:t>Drug Delivery as </a:t>
            </a:r>
            <a:r>
              <a:rPr lang="en-US" b="1" dirty="0" smtClean="0">
                <a:solidFill>
                  <a:schemeClr val="bg1"/>
                </a:solidFill>
                <a:effectLst/>
                <a:latin typeface="Garamond" pitchFamily="18" charset="0"/>
                <a:cs typeface="Times New Roman" pitchFamily="18" charset="0"/>
              </a:rPr>
              <a:t>a Novel </a:t>
            </a:r>
            <a:r>
              <a:rPr lang="en-US" b="1" dirty="0">
                <a:solidFill>
                  <a:schemeClr val="bg1"/>
                </a:solidFill>
                <a:effectLst/>
                <a:latin typeface="Garamond" pitchFamily="18" charset="0"/>
                <a:cs typeface="Times New Roman" pitchFamily="18" charset="0"/>
              </a:rPr>
              <a:t>Therapeutic </a:t>
            </a:r>
            <a:r>
              <a:rPr lang="en-US" b="1" dirty="0" smtClean="0">
                <a:solidFill>
                  <a:schemeClr val="bg1"/>
                </a:solidFill>
                <a:effectLst/>
                <a:latin typeface="Garamond" pitchFamily="18" charset="0"/>
                <a:cs typeface="Times New Roman" pitchFamily="18" charset="0"/>
              </a:rPr>
              <a:t>Approach for </a:t>
            </a:r>
            <a:r>
              <a:rPr lang="en-US" b="1" dirty="0">
                <a:solidFill>
                  <a:schemeClr val="bg1"/>
                </a:solidFill>
                <a:effectLst/>
                <a:latin typeface="Garamond" pitchFamily="18" charset="0"/>
                <a:cs typeface="Times New Roman" pitchFamily="18" charset="0"/>
              </a:rPr>
              <a:t>Leukemia and Rheumatoid Arthritis</a:t>
            </a:r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auto">
          <a:xfrm>
            <a:off x="3929063" y="2619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1" name="Picture 10" descr="http://t2.gstatic.com/images?q=tbn:ANd9GcRzL2-urgJbt_546vMRwoTZtepp9Pag03USXa0tct5V2xiFGSFdig&amp;t=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50" y="4572008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932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ookman Old Style" pitchFamily="18" charset="0"/>
                        </a:rPr>
                        <a:t>I</a:t>
                      </a: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</a:rPr>
                        <a:t>ntroduction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124941" name="Rectangle 13"/>
          <p:cNvSpPr>
            <a:spLocks noChangeArrowheads="1"/>
          </p:cNvSpPr>
          <p:nvPr/>
        </p:nvSpPr>
        <p:spPr bwMode="auto">
          <a:xfrm>
            <a:off x="152400" y="685800"/>
            <a:ext cx="88392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49263" algn="just"/>
            <a:r>
              <a:rPr lang="pl-PL" sz="2400" b="1" dirty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Methotrexate (MTX)</a:t>
            </a:r>
            <a:r>
              <a:rPr lang="pl-PL" sz="2400" dirty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is one of the oldest and most widely utilized chemotherapy </a:t>
            </a:r>
            <a:r>
              <a:rPr lang="en-US" sz="24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drug.</a:t>
            </a:r>
            <a:r>
              <a:rPr lang="pl-PL" sz="24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pl-PL" sz="2400" dirty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/>
            <a:endParaRPr lang="en-US" sz="2400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/>
            <a:endParaRPr lang="en-US" sz="2400" dirty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/>
            <a:endParaRPr lang="en-US" sz="2400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/>
            <a:endParaRPr lang="en-US" sz="2400" dirty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/>
            <a:endParaRPr lang="en-US" sz="2400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/>
            <a:endParaRPr lang="en-US" sz="2400" dirty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/>
            <a:endParaRPr lang="en-US" sz="2400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/>
            <a:endParaRPr lang="pl-PL" sz="2400" dirty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buClr>
                <a:srgbClr val="FF0000"/>
              </a:buClr>
              <a:buSzPct val="108000"/>
              <a:buFont typeface="Wingdings" pitchFamily="2" charset="2"/>
              <a:buChar char="§"/>
            </a:pPr>
            <a:r>
              <a:rPr lang="pl-PL" sz="2400" b="1" dirty="0" smtClean="0">
                <a:solidFill>
                  <a:srgbClr val="33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Oncology</a:t>
            </a:r>
            <a:endParaRPr lang="en-US" sz="2400" b="1" dirty="0" smtClean="0">
              <a:solidFill>
                <a:srgbClr val="3333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buClr>
                <a:srgbClr val="FF0000"/>
              </a:buClr>
              <a:buSzPct val="108000"/>
              <a:buFont typeface="Wingdings" pitchFamily="2" charset="2"/>
              <a:buChar char="§"/>
            </a:pPr>
            <a:r>
              <a:rPr lang="pl-PL" sz="2400" b="1" dirty="0" smtClean="0">
                <a:solidFill>
                  <a:srgbClr val="000066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Hematology</a:t>
            </a:r>
            <a:endParaRPr lang="en-US" sz="2400" b="1" dirty="0" smtClean="0">
              <a:solidFill>
                <a:srgbClr val="000066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buClr>
                <a:srgbClr val="FF0000"/>
              </a:buClr>
              <a:buSzPct val="108000"/>
              <a:buFont typeface="Wingdings" pitchFamily="2" charset="2"/>
              <a:buChar char="§"/>
            </a:pPr>
            <a:r>
              <a:rPr lang="pl-PL" sz="2400" b="1" dirty="0" smtClean="0">
                <a:solidFill>
                  <a:srgbClr val="8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Autoimmune diseases</a:t>
            </a:r>
            <a:r>
              <a:rPr lang="ru-RU" sz="2400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endParaRPr lang="pl-PL" sz="2400" dirty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24945" name="Object 17"/>
          <p:cNvGraphicFramePr>
            <a:graphicFrameLocks noChangeAspect="1"/>
          </p:cNvGraphicFramePr>
          <p:nvPr/>
        </p:nvGraphicFramePr>
        <p:xfrm>
          <a:off x="1250030" y="1714488"/>
          <a:ext cx="6465242" cy="2278075"/>
        </p:xfrm>
        <a:graphic>
          <a:graphicData uri="http://schemas.openxmlformats.org/presentationml/2006/ole">
            <p:oleObj spid="_x0000_s124994" name="CS ChemDraw Drawing" r:id="rId4" imgW="2825309" imgH="995299" progId="ChemDraw.Document.6.0">
              <p:embed/>
            </p:oleObj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6286544"/>
            <a:ext cx="9144000" cy="57148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pic>
        <p:nvPicPr>
          <p:cNvPr id="8" name="Picture 7" descr="http://t2.gstatic.com/images?q=tbn:ANd9GcRzL2-urgJbt_546vMRwoTZtepp9Pag03USXa0tct5V2xiFGSFdig&amp;t=1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44" y="6329382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0" y="6286544"/>
            <a:ext cx="9144000" cy="57148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2698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</a:rPr>
                        <a:t>I</a:t>
                      </a: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</a:rPr>
                        <a:t>ntroduction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69850" y="3357562"/>
            <a:ext cx="8991600" cy="278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396875">
              <a:lnSpc>
                <a:spcPct val="150000"/>
              </a:lnSpc>
              <a:buClr>
                <a:srgbClr val="FF0000"/>
              </a:buClr>
              <a:buSzPct val="110000"/>
              <a:buFont typeface="Arial" pitchFamily="34" charset="0"/>
              <a:buChar char="•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The action of MTX relies on the fact that it is a structural analogue of folic acid.</a:t>
            </a:r>
          </a:p>
          <a:p>
            <a:pPr marL="457200" indent="-396875">
              <a:lnSpc>
                <a:spcPct val="150000"/>
              </a:lnSpc>
              <a:buClr>
                <a:srgbClr val="FF0000"/>
              </a:buClr>
              <a:buSzPct val="110000"/>
              <a:buFont typeface="Arial" pitchFamily="34" charset="0"/>
              <a:buChar char="•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works by inhibiting enzymes used in </a:t>
            </a:r>
            <a:r>
              <a:rPr lang="en-US" sz="24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purine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and </a:t>
            </a:r>
            <a:r>
              <a:rPr lang="en-US" sz="24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pyrimidine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synthesis such as </a:t>
            </a:r>
            <a:r>
              <a:rPr lang="en-US" sz="24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dihydrofolate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reductase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and </a:t>
            </a:r>
            <a:r>
              <a:rPr lang="en-US" sz="24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thymidylate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synthase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19" name="Picture 18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29382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3</a:t>
            </a:fld>
            <a:endParaRPr lang="ru-RU"/>
          </a:p>
        </p:txBody>
      </p:sp>
      <p:pic>
        <p:nvPicPr>
          <p:cNvPr id="11" name="Picture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758" y="685800"/>
            <a:ext cx="9072594" cy="218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 bwMode="auto">
          <a:xfrm>
            <a:off x="4419600" y="1143000"/>
            <a:ext cx="1828800" cy="1447800"/>
          </a:xfrm>
          <a:prstGeom prst="ellipse">
            <a:avLst/>
          </a:prstGeom>
          <a:noFill/>
          <a:ln w="19050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53604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ookman Old Style" pitchFamily="18" charset="0"/>
                        </a:rPr>
                        <a:t>I</a:t>
                      </a: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</a:rPr>
                        <a:t>ntroduction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95250" y="600075"/>
            <a:ext cx="89916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8925" indent="-288925">
              <a:lnSpc>
                <a:spcPct val="150000"/>
              </a:lnSpc>
              <a:buClr>
                <a:srgbClr val="FF3300"/>
              </a:buClr>
              <a:buFont typeface="Arial" pitchFamily="34" charset="0"/>
              <a:buChar char="•"/>
            </a:pPr>
            <a:r>
              <a:rPr lang="en-US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The use of MTX had a limited success due to lack of potency and insufficient selectivity for tumor versus normal tissue.</a:t>
            </a:r>
          </a:p>
          <a:p>
            <a:pPr marL="288925" indent="-288925">
              <a:lnSpc>
                <a:spcPct val="150000"/>
              </a:lnSpc>
              <a:buClr>
                <a:srgbClr val="FF3300"/>
              </a:buClr>
              <a:buFont typeface="Arial" pitchFamily="34" charset="0"/>
              <a:buChar char="•"/>
            </a:pPr>
            <a:r>
              <a:rPr lang="en-US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The use of MTX-carrier conjugates </a:t>
            </a:r>
            <a:r>
              <a:rPr lang="ru-RU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is </a:t>
            </a:r>
            <a:r>
              <a:rPr lang="ru-RU" sz="28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 frequent strategy </a:t>
            </a:r>
            <a:r>
              <a:rPr lang="en-US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was </a:t>
            </a:r>
            <a:r>
              <a:rPr lang="ru-RU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applied </a:t>
            </a:r>
            <a:r>
              <a:rPr lang="ru-RU" sz="28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to </a:t>
            </a:r>
            <a:r>
              <a:rPr lang="en-US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solve this problem by </a:t>
            </a:r>
            <a:r>
              <a:rPr lang="ru-RU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alter</a:t>
            </a:r>
            <a:r>
              <a:rPr lang="en-US" sz="28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ing</a:t>
            </a:r>
            <a:r>
              <a:rPr lang="ru-RU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8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the pharmacokinetic </a:t>
            </a:r>
            <a:r>
              <a:rPr lang="ru-RU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behavior</a:t>
            </a:r>
            <a:r>
              <a:rPr lang="en-US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by:</a:t>
            </a:r>
          </a:p>
          <a:p>
            <a:pPr marL="288925" indent="-288925">
              <a:lnSpc>
                <a:spcPct val="150000"/>
              </a:lnSpc>
              <a:buClr>
                <a:srgbClr val="FF3300"/>
              </a:buClr>
            </a:pPr>
            <a:r>
              <a:rPr lang="en-US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8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US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increasing its plasma half-life</a:t>
            </a:r>
          </a:p>
          <a:p>
            <a:pPr marL="288925" indent="-288925">
              <a:lnSpc>
                <a:spcPct val="150000"/>
              </a:lnSpc>
              <a:buClr>
                <a:srgbClr val="FF3300"/>
              </a:buClr>
            </a:pPr>
            <a:r>
              <a:rPr lang="en-US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8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US" sz="28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passive </a:t>
            </a:r>
            <a:r>
              <a:rPr lang="en-US" sz="2800" b="1" dirty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targeting of MTX-carrier </a:t>
            </a:r>
            <a:r>
              <a:rPr lang="en-US" sz="28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conjugates</a:t>
            </a:r>
            <a:endParaRPr lang="ru-RU" sz="2800" b="1" dirty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5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4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29028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</a:rPr>
                        <a:t>Introduction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Verdana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129037" name="Rectangle 13"/>
          <p:cNvSpPr>
            <a:spLocks noChangeArrowheads="1"/>
          </p:cNvSpPr>
          <p:nvPr/>
        </p:nvSpPr>
        <p:spPr bwMode="auto">
          <a:xfrm>
            <a:off x="152400" y="685800"/>
            <a:ext cx="883920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60325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Coupling of MTX </a:t>
            </a:r>
            <a:r>
              <a:rPr lang="en-US" sz="2400" b="1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with </a:t>
            </a:r>
            <a:r>
              <a:rPr lang="en-US" sz="2400" b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various macromolecules has </a:t>
            </a:r>
            <a:r>
              <a:rPr lang="en-US" sz="2400" b="1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been extensively </a:t>
            </a:r>
            <a:r>
              <a:rPr lang="en-US" sz="2400" b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investigated:</a:t>
            </a:r>
          </a:p>
          <a:p>
            <a:pPr indent="449263" algn="just">
              <a:lnSpc>
                <a:spcPct val="150000"/>
              </a:lnSpc>
              <a:buClr>
                <a:srgbClr val="FF3300"/>
              </a:buClr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fibrinogen</a:t>
            </a:r>
            <a:r>
              <a:rPr lang="de-DE" sz="2400" b="1" dirty="0" smtClean="0">
                <a:solidFill>
                  <a:srgbClr val="3333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de-DE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Goszczyński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T.</a:t>
            </a:r>
            <a:r>
              <a:rPr lang="de-DE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de-DE" sz="2000" i="1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lang="de-DE" sz="2000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Biochim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Biophys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Acta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2013</a:t>
            </a:r>
            <a:r>
              <a:rPr lang="de-DE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  <a:r>
              <a:rPr lang="de-DE" sz="2000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Kanska </a:t>
            </a:r>
            <a:r>
              <a:rPr lang="de-DE" sz="2000" i="1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lang="de-DE" sz="2000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de-DE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2005; Boratynski J., </a:t>
            </a:r>
            <a:r>
              <a:rPr lang="de-DE" sz="2000" i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lang="de-DE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Cancer Letters, 2000</a:t>
            </a:r>
            <a:r>
              <a:rPr lang="de-DE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,</a:t>
            </a:r>
          </a:p>
          <a:p>
            <a:pPr indent="449263" algn="just">
              <a:lnSpc>
                <a:spcPct val="150000"/>
              </a:lnSpc>
              <a:buClr>
                <a:srgbClr val="FF3300"/>
              </a:buClr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albumin</a:t>
            </a:r>
            <a:r>
              <a:rPr lang="de-DE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l-PL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Taheri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A. </a:t>
            </a:r>
            <a:r>
              <a:rPr lang="pl-PL" sz="2000" i="1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lang="pl-PL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Int J Pharm. 2012</a:t>
            </a:r>
            <a:r>
              <a:rPr lang="de-DE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),</a:t>
            </a:r>
          </a:p>
          <a:p>
            <a:pPr indent="449263" algn="just">
              <a:lnSpc>
                <a:spcPct val="150000"/>
              </a:lnSpc>
              <a:buClr>
                <a:srgbClr val="FF3300"/>
              </a:buCl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antibodies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Majumdar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S. </a:t>
            </a:r>
            <a:r>
              <a:rPr lang="en-US" sz="2000" i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J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Pharm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Sci. 2012),</a:t>
            </a:r>
          </a:p>
          <a:p>
            <a:pPr indent="449263" algn="just">
              <a:lnSpc>
                <a:spcPct val="150000"/>
              </a:lnSpc>
              <a:buClr>
                <a:srgbClr val="FF3300"/>
              </a:buClr>
              <a:buFont typeface="Arial" pitchFamily="34" charset="0"/>
              <a:buChar char="•"/>
            </a:pPr>
            <a:r>
              <a:rPr lang="de-DE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branched </a:t>
            </a:r>
            <a:r>
              <a:rPr lang="de-DE" sz="2400" b="1" dirty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polypeptide </a:t>
            </a:r>
            <a:r>
              <a:rPr lang="en-US" sz="2000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Koczan</a:t>
            </a:r>
            <a:r>
              <a:rPr lang="en-US" sz="2000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lang="en-US" sz="2000" dirty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2002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),</a:t>
            </a:r>
          </a:p>
          <a:p>
            <a:pPr indent="449263" algn="just">
              <a:lnSpc>
                <a:spcPct val="150000"/>
              </a:lnSpc>
              <a:buClr>
                <a:srgbClr val="FF3300"/>
              </a:buClr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dextrans</a:t>
            </a:r>
            <a:r>
              <a:rPr lang="en-US" sz="2400" b="1" dirty="0" smtClean="0">
                <a:solidFill>
                  <a:srgbClr val="000066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Nevozhay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D. </a:t>
            </a:r>
            <a:r>
              <a:rPr lang="en-US" sz="2000" i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Anticancer Res. 2006),</a:t>
            </a:r>
          </a:p>
          <a:p>
            <a:pPr indent="449263" algn="just">
              <a:lnSpc>
                <a:spcPct val="150000"/>
              </a:lnSpc>
              <a:buClr>
                <a:srgbClr val="FF3300"/>
              </a:buCl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gelatin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(Pica K. </a:t>
            </a:r>
            <a:r>
              <a:rPr lang="en-US" sz="2000" i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., J 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Pharm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Sci. 2006) and/or</a:t>
            </a:r>
          </a:p>
          <a:p>
            <a:pPr indent="449263" algn="just">
              <a:lnSpc>
                <a:spcPct val="150000"/>
              </a:lnSpc>
              <a:buClr>
                <a:srgbClr val="FF3300"/>
              </a:buCl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polyethylene glycol 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Riebeseel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i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lang="en-US" sz="2000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., 2002).</a:t>
            </a:r>
            <a:endParaRPr lang="pl-PL" sz="2400" b="1" dirty="0">
              <a:solidFill>
                <a:srgbClr val="660066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9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9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9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9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9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9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9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9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9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9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9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9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9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9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9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90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31076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</a:rPr>
                        <a:t>A</a:t>
                      </a:r>
                      <a:r>
                        <a:rPr kumimoji="0" lang="pl-PL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im</a:t>
                      </a: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 of the study</a:t>
                      </a:r>
                      <a:endParaRPr kumimoji="0" lang="ru-RU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131085" name="Rectangle 13"/>
          <p:cNvSpPr>
            <a:spLocks noChangeArrowheads="1"/>
          </p:cNvSpPr>
          <p:nvPr/>
        </p:nvSpPr>
        <p:spPr bwMode="auto">
          <a:xfrm>
            <a:off x="152400" y="685800"/>
            <a:ext cx="88392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8925" indent="-288925">
              <a:lnSpc>
                <a:spcPct val="150000"/>
              </a:lnSpc>
              <a:buClr>
                <a:srgbClr val="FF3300"/>
              </a:buClr>
              <a:buFont typeface="+mj-lt"/>
              <a:buAutoNum type="arabicPeriod"/>
              <a:tabLst>
                <a:tab pos="288925" algn="l"/>
              </a:tabLst>
            </a:pPr>
            <a:r>
              <a:rPr lang="en-US" sz="3200" b="1" dirty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Developing </a:t>
            </a:r>
            <a:r>
              <a:rPr lang="en-US" sz="32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 n</a:t>
            </a:r>
            <a:r>
              <a:rPr lang="pl-PL" sz="32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ew method of </a:t>
            </a:r>
            <a:r>
              <a:rPr lang="en-US" sz="32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</a:t>
            </a:r>
            <a:r>
              <a:rPr lang="en-US" sz="3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conjugation </a:t>
            </a:r>
            <a:r>
              <a:rPr lang="en-US" sz="32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to </a:t>
            </a:r>
            <a:r>
              <a:rPr lang="en-US" sz="3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macromolecules.</a:t>
            </a:r>
          </a:p>
          <a:p>
            <a:pPr marL="288925" indent="-288925">
              <a:lnSpc>
                <a:spcPct val="150000"/>
              </a:lnSpc>
              <a:buClr>
                <a:srgbClr val="FF3300"/>
              </a:buClr>
              <a:buFont typeface="+mj-lt"/>
              <a:buAutoNum type="arabicPeriod"/>
              <a:tabLst>
                <a:tab pos="288925" algn="l"/>
              </a:tabLst>
            </a:pPr>
            <a:endParaRPr lang="en-US" sz="3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8925" indent="-288925">
              <a:lnSpc>
                <a:spcPct val="150000"/>
              </a:lnSpc>
              <a:buClr>
                <a:srgbClr val="FF3300"/>
              </a:buClr>
              <a:buFont typeface="+mj-lt"/>
              <a:buAutoNum type="arabicPeriod"/>
              <a:tabLst>
                <a:tab pos="288925" algn="l"/>
              </a:tabLst>
            </a:pPr>
            <a:r>
              <a:rPr lang="en-US" sz="3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Characterization and evaluation of the </a:t>
            </a:r>
            <a:r>
              <a:rPr lang="en-US" sz="3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anti-leukemic </a:t>
            </a:r>
            <a:r>
              <a:rPr lang="en-US" sz="3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and anti-arthritic activities of the prepared conjugates.</a:t>
            </a:r>
            <a:endParaRPr lang="en-US" sz="3200" b="1" dirty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5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1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10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35172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+mn-ea"/>
                          <a:cs typeface="+mn-cs"/>
                        </a:rPr>
                        <a:t>Synthesis of MTX-Protein conjugates</a:t>
                      </a:r>
                      <a:endParaRPr kumimoji="0" lang="ru-RU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79375" y="571500"/>
            <a:ext cx="8991600" cy="48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49263" algn="just">
              <a:lnSpc>
                <a:spcPct val="120000"/>
              </a:lnSpc>
              <a:buClr>
                <a:srgbClr val="FF0000"/>
              </a:buClr>
            </a:pPr>
            <a:r>
              <a:rPr lang="en-US" sz="2400" b="1" dirty="0" err="1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Activation of MTX.</a:t>
            </a:r>
            <a:endParaRPr lang="pl-PL" sz="2400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3738" y="2500306"/>
            <a:ext cx="996950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1285860"/>
            <a:ext cx="3983813" cy="130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5113" y="3143248"/>
            <a:ext cx="4176712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91000" y="3581400"/>
            <a:ext cx="889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91088" y="3143248"/>
            <a:ext cx="3913187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2075" y="2676533"/>
            <a:ext cx="238125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495800" y="3929066"/>
            <a:ext cx="347663" cy="84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799513" y="2714620"/>
            <a:ext cx="236537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440125" y="4786322"/>
            <a:ext cx="2989263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+mn-ea"/>
                          <a:cs typeface="+mn-cs"/>
                        </a:rPr>
                        <a:t>Synthesis of MTX-Protein conjugates</a:t>
                      </a: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79375" y="571500"/>
            <a:ext cx="8991600" cy="592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49263" algn="just"/>
            <a:r>
              <a:rPr lang="en-US" sz="2400" b="1" dirty="0" err="1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anhydride method.</a:t>
            </a: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28910" y="1357298"/>
            <a:ext cx="3300412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786190"/>
            <a:ext cx="38481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4000504"/>
            <a:ext cx="4195762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03688" y="2714620"/>
            <a:ext cx="1133475" cy="111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 descr="http://t2.gstatic.com/images?q=tbn:ANd9GcRzL2-urgJbt_546vMRwoTZtepp9Pag03USXa0tct5V2xiFGSFdig&amp;t=1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94213" y="4786322"/>
            <a:ext cx="155575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35172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+mn-ea"/>
                          <a:cs typeface="+mn-cs"/>
                        </a:rPr>
                        <a:t>Synthesis of MTX-Protein conjugates</a:t>
                      </a:r>
                      <a:endParaRPr kumimoji="0" lang="ru-RU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79375" y="571500"/>
            <a:ext cx="8991600" cy="460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60325" algn="just">
              <a:lnSpc>
                <a:spcPct val="110000"/>
              </a:lnSpc>
            </a:pP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ii) 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Activation of MTX anhydride.</a:t>
            </a:r>
            <a:endParaRPr lang="pl-PL" sz="2400" b="1" dirty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8" name="Picture 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775" y="1357298"/>
            <a:ext cx="3373438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8313" y="2643182"/>
            <a:ext cx="101441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2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4071942"/>
            <a:ext cx="4176713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1175" y="3786190"/>
            <a:ext cx="3556000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2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56100" y="5072074"/>
            <a:ext cx="155575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+mn-ea"/>
                          <a:cs typeface="+mn-cs"/>
                        </a:rPr>
                        <a:t>Synthesis of MTX-Protein conjugates</a:t>
                      </a: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79375" y="571500"/>
            <a:ext cx="89916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ii)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MTX active 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mono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ester method.</a:t>
            </a: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1733550"/>
            <a:ext cx="4176713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1916113"/>
            <a:ext cx="3556000" cy="194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35488" y="3262313"/>
            <a:ext cx="10699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8313" y="4297363"/>
            <a:ext cx="38481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68850" y="4716463"/>
            <a:ext cx="4195763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10</a:t>
            </a:fld>
            <a:endParaRPr lang="ru-RU"/>
          </a:p>
        </p:txBody>
      </p:sp>
      <p:pic>
        <p:nvPicPr>
          <p:cNvPr id="14" name="Picture 2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45025" y="5483225"/>
            <a:ext cx="155575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49825" y="2514600"/>
            <a:ext cx="155575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kern="1200" cap="none" normalizeH="0" baseline="3000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H NMR spectra of MTX-</a:t>
                      </a:r>
                      <a:r>
                        <a:rPr kumimoji="0" lang="en-US" sz="24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methylamides</a:t>
                      </a:r>
                      <a:endParaRPr kumimoji="0" lang="pl-PL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79375" y="571500"/>
            <a:ext cx="8991600" cy="278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488" y="1066800"/>
            <a:ext cx="61539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5029200" y="700087"/>
            <a:ext cx="1944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accent2"/>
                </a:solidFill>
                <a:effectLst/>
              </a:rPr>
              <a:t>γ -amide isomer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381000" y="685800"/>
            <a:ext cx="2016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accent2"/>
                </a:solidFill>
                <a:effectLst/>
              </a:rPr>
              <a:t>α -amide isomer</a:t>
            </a:r>
            <a:r>
              <a:rPr lang="en-US" sz="1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94488" y="1981200"/>
            <a:ext cx="790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chemeClr val="accent2"/>
                </a:solidFill>
                <a:effectLst/>
              </a:rPr>
              <a:t>b</a:t>
            </a:r>
            <a:r>
              <a:rPr lang="en-US" sz="1800" b="1" dirty="0">
                <a:solidFill>
                  <a:schemeClr val="accent2"/>
                </a:solidFill>
                <a:effectLst/>
              </a:rPr>
              <a:t>)</a:t>
            </a:r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94488" y="3048000"/>
            <a:ext cx="1152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990099"/>
                </a:solidFill>
                <a:effectLst/>
              </a:rPr>
              <a:t>a</a:t>
            </a:r>
            <a:r>
              <a:rPr lang="en-US" sz="1800" b="1" dirty="0">
                <a:solidFill>
                  <a:srgbClr val="990099"/>
                </a:solidFill>
                <a:effectLst/>
              </a:rPr>
              <a:t>)</a:t>
            </a: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0" y="4419600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990099"/>
                </a:solidFill>
                <a:effectLst/>
              </a:rPr>
              <a:t>MTX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11</a:t>
            </a:fld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0" y="525780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Arial" pitchFamily="34" charset="0"/>
              <a:buChar char="•"/>
            </a:pPr>
            <a:r>
              <a:rPr lang="en-US" sz="2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 mixture of 70 : 30 % α and γ- amide isomers.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Arial" pitchFamily="34" charset="0"/>
              <a:buChar char="•"/>
            </a:pPr>
            <a:r>
              <a:rPr lang="en-US" sz="2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30 : 70% α : γ ratios were observed for the amide isomers.</a:t>
            </a:r>
            <a:endParaRPr lang="en-US" sz="2200" b="1" dirty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1371600" y="1143000"/>
            <a:ext cx="1295400" cy="685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rot="16200000" flipH="1">
            <a:off x="1257300" y="1257300"/>
            <a:ext cx="1447800" cy="1219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rot="10800000" flipV="1">
            <a:off x="4495800" y="1066800"/>
            <a:ext cx="8382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rot="5400000">
            <a:off x="3924300" y="1485900"/>
            <a:ext cx="1828800" cy="990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6248400" y="3171849"/>
            <a:ext cx="2667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a) MTX anhydride</a:t>
            </a:r>
            <a:endParaRPr lang="en-US" sz="2200" b="1" dirty="0">
              <a:solidFill>
                <a:srgbClr val="990099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24600" y="2057400"/>
            <a:ext cx="266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b) MTX active monoester</a:t>
            </a:r>
            <a:endParaRPr lang="en-US" sz="2200" b="1" dirty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+mn-ea"/>
                          <a:cs typeface="+mn-cs"/>
                        </a:rPr>
                        <a:t>Synthesis of MTX-Protein conjugates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79375" y="571500"/>
            <a:ext cx="8991600" cy="589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68275" indent="-168275">
              <a:lnSpc>
                <a:spcPct val="150000"/>
              </a:lnSpc>
              <a:spcBef>
                <a:spcPct val="20000"/>
              </a:spcBef>
              <a:buAutoNum type="romanLcParenR" startAt="3"/>
            </a:pP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Old 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method of MTX activation 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Kulkarni</a:t>
            </a:r>
            <a:r>
              <a:rPr lang="en-US" sz="24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i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lang="en-US" sz="24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(1981)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60325" indent="-60325">
              <a:spcBef>
                <a:spcPct val="20000"/>
              </a:spcBef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Both MTX and NHS were incubated together, followed by the addition of DCC.</a:t>
            </a: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79375" y="571500"/>
            <a:ext cx="89916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6787" y="4114800"/>
            <a:ext cx="4113213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2514600"/>
            <a:ext cx="3556000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4876" y="2551112"/>
            <a:ext cx="4176713" cy="133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12</a:t>
            </a:fld>
            <a:endParaRPr lang="ru-RU"/>
          </a:p>
        </p:txBody>
      </p:sp>
      <p:sp>
        <p:nvSpPr>
          <p:cNvPr id="14" name="Oval 13"/>
          <p:cNvSpPr/>
          <p:nvPr/>
        </p:nvSpPr>
        <p:spPr bwMode="auto">
          <a:xfrm>
            <a:off x="2953512" y="3621024"/>
            <a:ext cx="5334000" cy="25146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ea typeface="+mn-ea"/>
                          <a:cs typeface="+mn-cs"/>
                        </a:rPr>
                        <a:t>Synthesis of MTX-Protein conjugates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79375" y="571500"/>
            <a:ext cx="89916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Bef>
                <a:spcPct val="20000"/>
              </a:spcBef>
            </a:pP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iii)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by the use  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of MTX-NHS active 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esters. </a:t>
            </a: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449263" algn="just">
              <a:lnSpc>
                <a:spcPct val="150000"/>
              </a:lnSpc>
            </a:pP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70149" y="3200400"/>
            <a:ext cx="492948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13</a:t>
            </a:fld>
            <a:endParaRPr lang="ru-RU"/>
          </a:p>
        </p:txBody>
      </p:sp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1371600"/>
            <a:ext cx="4114800" cy="161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1600200"/>
            <a:ext cx="5105400" cy="1412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Oval 11"/>
          <p:cNvSpPr/>
          <p:nvPr/>
        </p:nvSpPr>
        <p:spPr bwMode="auto">
          <a:xfrm>
            <a:off x="4800600" y="3352800"/>
            <a:ext cx="3124200" cy="20574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465" y="5638800"/>
            <a:ext cx="89525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effectLst/>
              </a:rPr>
              <a:t>Cross-linked protein-MTX conjugate </a:t>
            </a:r>
            <a:r>
              <a:rPr lang="en-US" sz="2000" dirty="0" smtClean="0">
                <a:solidFill>
                  <a:schemeClr val="accent2"/>
                </a:solidFill>
                <a:effectLst/>
              </a:rPr>
              <a:t>(</a:t>
            </a:r>
            <a:r>
              <a:rPr lang="de-DE" sz="2000" dirty="0" smtClean="0">
                <a:solidFill>
                  <a:schemeClr val="accent2"/>
                </a:solidFill>
                <a:effectLst/>
              </a:rPr>
              <a:t>Boratynski J, </a:t>
            </a:r>
            <a:r>
              <a:rPr lang="de-DE" sz="2000" i="1" dirty="0" smtClean="0">
                <a:solidFill>
                  <a:schemeClr val="accent2"/>
                </a:solidFill>
                <a:effectLst/>
              </a:rPr>
              <a:t>et al</a:t>
            </a:r>
            <a:r>
              <a:rPr lang="de-DE" sz="2000" dirty="0" smtClean="0">
                <a:solidFill>
                  <a:schemeClr val="accent2"/>
                </a:solidFill>
                <a:effectLst/>
              </a:rPr>
              <a:t>.</a:t>
            </a:r>
            <a:r>
              <a:rPr lang="en-US" sz="2000" dirty="0" smtClean="0">
                <a:solidFill>
                  <a:schemeClr val="accent2"/>
                </a:solidFill>
                <a:effectLst/>
              </a:rPr>
              <a:t>Cancer Letters, 2000)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4648200" y="5181600"/>
            <a:ext cx="381000" cy="3048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7500958"/>
                <a:gridCol w="1643042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Characterization of BSA-MTX conjugates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79375" y="571500"/>
            <a:ext cx="8991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b="1" dirty="0" err="1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SDS </a:t>
            </a:r>
            <a:r>
              <a:rPr lang="en-US" sz="24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polyacrylamide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gel electrophoresis.</a:t>
            </a:r>
            <a:endParaRPr lang="en-US" sz="2400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271" y="1219200"/>
            <a:ext cx="8689129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09550" y="3943290"/>
            <a:ext cx="24609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a) </a:t>
            </a:r>
            <a:r>
              <a:rPr lang="en-US" sz="20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anhydride</a:t>
            </a:r>
            <a:endParaRPr lang="en-US" sz="2000" b="1" dirty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089245" y="3635514"/>
            <a:ext cx="194957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b) </a:t>
            </a:r>
            <a:r>
              <a:rPr lang="en-US" sz="20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active</a:t>
            </a:r>
          </a:p>
          <a:p>
            <a:r>
              <a:rPr lang="en-US" sz="20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mono</a:t>
            </a:r>
            <a:r>
              <a:rPr lang="en-US" sz="20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ester</a:t>
            </a:r>
            <a:endParaRPr lang="en-US" sz="2000" b="1" dirty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7086600" y="3697069"/>
            <a:ext cx="2057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c) </a:t>
            </a:r>
            <a:r>
              <a:rPr lang="en-US" sz="18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active esters</a:t>
            </a:r>
            <a:endParaRPr lang="en-US" sz="1800" b="1" dirty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14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0" y="44196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indent="-60325"/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Lane 1</a:t>
            </a:r>
            <a:r>
              <a:rPr lang="en-US" sz="24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: standard of molecular weights (116, 97.4, 66, 45, 29 </a:t>
            </a:r>
            <a:r>
              <a:rPr lang="en-US" sz="2400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kDa</a:t>
            </a:r>
            <a:r>
              <a:rPr lang="en-US" sz="24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); 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lane 2</a:t>
            </a:r>
            <a:r>
              <a:rPr lang="en-US" sz="24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: native BSA; 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lanes 3, 4, 5</a:t>
            </a:r>
            <a:r>
              <a:rPr lang="en-US" sz="24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: BSA-MTX conjugates prepared by using 0.5, 1.0, 2.5 µmoles of MTX active form with 0.0724 µmole of BSA.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7429520"/>
                <a:gridCol w="171448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Characterization of BSA-MTX conjugates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79375" y="571501"/>
            <a:ext cx="8991600" cy="4758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ii)</a:t>
            </a:r>
            <a:r>
              <a:rPr lang="en-US" sz="2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HPLC analysis of BSA-MTX conjugates prepared by </a:t>
            </a:r>
            <a:r>
              <a:rPr lang="en-US" sz="2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anhydride</a:t>
            </a:r>
            <a:r>
              <a:rPr lang="en-US" sz="2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>
              <a:spcBef>
                <a:spcPct val="20000"/>
              </a:spcBef>
            </a:pPr>
            <a:endParaRPr lang="en-US" sz="2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18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813" y="1342058"/>
            <a:ext cx="4414837" cy="460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46619" y="1212708"/>
            <a:ext cx="4625975" cy="473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15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143000" y="1524000"/>
            <a:ext cx="2667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a)</a:t>
            </a:r>
            <a:r>
              <a:rPr lang="en-US" sz="18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Low substituted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5000" y="1524000"/>
            <a:ext cx="2667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b)</a:t>
            </a:r>
            <a:r>
              <a:rPr lang="en-US" sz="18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High substituted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7358082"/>
                <a:gridCol w="1785918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Characterization of BSA-MTX conjugates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79375" y="571500"/>
            <a:ext cx="8991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2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iii)</a:t>
            </a:r>
            <a:r>
              <a:rPr lang="en-US" sz="22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200" b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Kinetics of BSA-MTX conjugation reaction using:</a:t>
            </a:r>
            <a:endParaRPr lang="en-US" sz="2000" b="1" dirty="0" smtClean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4925" y="1643050"/>
            <a:ext cx="460692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57713" y="1643050"/>
            <a:ext cx="4625975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16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143000" y="1524000"/>
            <a:ext cx="2667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a)</a:t>
            </a:r>
            <a:r>
              <a:rPr lang="en-US" sz="1800" b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anhydride</a:t>
            </a:r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5410200" y="1524000"/>
            <a:ext cx="3276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b)</a:t>
            </a:r>
            <a:r>
              <a:rPr lang="en-US" sz="1800" b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8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active </a:t>
            </a:r>
            <a:r>
              <a:rPr lang="en-US" sz="18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mono</a:t>
            </a:r>
            <a:r>
              <a:rPr lang="en-US" sz="18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ester.</a:t>
            </a:r>
            <a:endParaRPr lang="en-US" sz="18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7429520"/>
                <a:gridCol w="171448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Characterization of BSA-MTX conjugates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79375" y="571501"/>
            <a:ext cx="8991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vi)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Effect of pH on the coupling reaction of BSA with:</a:t>
            </a:r>
            <a:endParaRPr lang="en-US" sz="1000" b="1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624994"/>
            <a:ext cx="6248400" cy="4699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17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800600" y="4812268"/>
            <a:ext cx="2667000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anhydride</a:t>
            </a: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00600" y="5257800"/>
            <a:ext cx="28956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FF00FF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active monoester</a:t>
            </a:r>
            <a:endParaRPr lang="en-US" sz="1800" dirty="0">
              <a:solidFill>
                <a:srgbClr val="FF00FF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4364736" y="5446776"/>
            <a:ext cx="457200" cy="158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4343400" y="5027612"/>
            <a:ext cx="457200" cy="158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7358082"/>
                <a:gridCol w="1785918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Characterization of BSA-MTX conjugates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79375" y="571501"/>
            <a:ext cx="8991600" cy="432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v)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Stability of BSA-MTX conjugate at 37</a:t>
            </a:r>
            <a:r>
              <a:rPr lang="en-US" sz="2400" b="1" baseline="30000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o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C.</a:t>
            </a:r>
          </a:p>
          <a:p>
            <a:pPr>
              <a:spcBef>
                <a:spcPct val="20000"/>
              </a:spcBef>
            </a:pPr>
            <a:endParaRPr lang="en-US" sz="2400" b="1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400" b="1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400" b="1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400" b="1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000" b="1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400" b="1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20000"/>
              </a:spcBef>
            </a:pPr>
            <a:endParaRPr lang="en-US" sz="2400" b="1" dirty="0" smtClean="0">
              <a:solidFill>
                <a:srgbClr val="00000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SzPct val="110000"/>
            </a:pPr>
            <a:endParaRPr lang="en-US" sz="20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285860"/>
            <a:ext cx="7715304" cy="4939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18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Biological activity of MTX conjugates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79375" y="571500"/>
            <a:ext cx="8991600" cy="5336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1)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Anti-leukemic activity.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Animals were divided into groups.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Mice were inoculated with </a:t>
            </a:r>
            <a:r>
              <a:rPr lang="en-GB" sz="24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leukemia</a:t>
            </a:r>
            <a:r>
              <a:rPr lang="en-GB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cells.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24 hrs</a:t>
            </a:r>
            <a:r>
              <a:rPr lang="en-GB" sz="24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n-GB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later (day 0) treatment was started.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Arial" pitchFamily="34" charset="0"/>
              <a:buChar char="•"/>
            </a:pPr>
            <a:r>
              <a:rPr lang="en-GB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24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Tumor</a:t>
            </a:r>
            <a:r>
              <a:rPr lang="en-GB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weight and survival data were collected daily.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Antitumor effect was evaluated using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a) 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Increase in life span 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(ILS %). </a:t>
            </a:r>
          </a:p>
          <a:p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	ILS % = (AST</a:t>
            </a:r>
            <a:r>
              <a:rPr lang="en-US" sz="2400" b="1" baseline="-250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/AST</a:t>
            </a:r>
            <a:r>
              <a:rPr lang="en-US" sz="2400" b="1" baseline="-25000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 x 100 – 100%                  </a:t>
            </a:r>
          </a:p>
          <a:p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b) 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Long-term survivors 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(LTS) – expressed as percentage of mice which survived tumor-free for at least 60 days.</a:t>
            </a:r>
            <a:endParaRPr lang="en-GB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19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9512762"/>
              </p:ext>
            </p:extLst>
          </p:nvPr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Anti-leukemic activity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571480"/>
            <a:ext cx="91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0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en-US" sz="20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Survival of leukemia-bearing mice treated with free MTX or one of its conjugates with native and </a:t>
            </a:r>
            <a:r>
              <a:rPr lang="en-US" sz="20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glycated</a:t>
            </a:r>
            <a:r>
              <a:rPr lang="en-US" sz="20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fibrinogen.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20</a:t>
            </a:fld>
            <a:endParaRPr lang="ru-RU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6439862"/>
              </p:ext>
            </p:extLst>
          </p:nvPr>
        </p:nvGraphicFramePr>
        <p:xfrm>
          <a:off x="704850" y="1371600"/>
          <a:ext cx="7448550" cy="4592188"/>
        </p:xfrm>
        <a:graphic>
          <a:graphicData uri="http://schemas.openxmlformats.org/presentationml/2006/ole">
            <p:oleObj spid="_x0000_s284725" r:id="rId5" imgW="5588000" imgH="3443111" progId="STATISTICA.Graph">
              <p:embed/>
            </p:oleObj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Results and discussions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21</a:t>
            </a:fld>
            <a:endParaRPr lang="ru-RU"/>
          </a:p>
        </p:txBody>
      </p:sp>
      <p:graphicFrame>
        <p:nvGraphicFramePr>
          <p:cNvPr id="238596" name="Object 4"/>
          <p:cNvGraphicFramePr>
            <a:graphicFrameLocks noChangeAspect="1"/>
          </p:cNvGraphicFramePr>
          <p:nvPr/>
        </p:nvGraphicFramePr>
        <p:xfrm>
          <a:off x="814361" y="706020"/>
          <a:ext cx="7186639" cy="5389980"/>
        </p:xfrm>
        <a:graphic>
          <a:graphicData uri="http://schemas.openxmlformats.org/presentationml/2006/ole">
            <p:oleObj spid="_x0000_s285747" r:id="rId5" imgW="5576711" imgH="4188178" progId="STATISTICA.Graph">
              <p:embed/>
            </p:oleObj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Anti-arthritic activity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18288" y="571500"/>
            <a:ext cx="9064625" cy="537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95300" indent="-495300">
              <a:lnSpc>
                <a:spcPct val="130000"/>
              </a:lnSpc>
              <a:spcBef>
                <a:spcPct val="50000"/>
              </a:spcBef>
              <a:buClr>
                <a:srgbClr val="990099"/>
              </a:buClr>
              <a:buSzPct val="150000"/>
            </a:pPr>
            <a:r>
              <a:rPr lang="en-US" sz="2400" b="1" dirty="0" err="1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Preparation of antigen and immunization of animals</a:t>
            </a:r>
          </a:p>
          <a:p>
            <a:pPr marL="350838" indent="-350838">
              <a:lnSpc>
                <a:spcPct val="130000"/>
              </a:lnSpc>
              <a:buClr>
                <a:srgbClr val="990099"/>
              </a:buClr>
              <a:buSzPct val="150000"/>
              <a:buFontTx/>
              <a:buChar char="-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Collagen type II solution &amp; Complete Freund Adjuvant (</a:t>
            </a:r>
            <a:r>
              <a:rPr lang="en-US" sz="24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CFA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 were prepared.</a:t>
            </a:r>
          </a:p>
          <a:p>
            <a:pPr marL="350838" indent="-350838">
              <a:lnSpc>
                <a:spcPct val="130000"/>
              </a:lnSpc>
              <a:buClr>
                <a:srgbClr val="990099"/>
              </a:buClr>
              <a:buSzPct val="150000"/>
              <a:buFontTx/>
              <a:buChar char="-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Collagen solution was emulsified in the </a:t>
            </a:r>
            <a:r>
              <a:rPr lang="en-US" sz="24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CFA.</a:t>
            </a:r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50838" indent="-350838">
              <a:lnSpc>
                <a:spcPct val="130000"/>
              </a:lnSpc>
              <a:buClr>
                <a:srgbClr val="990099"/>
              </a:buClr>
              <a:buSzPct val="150000"/>
              <a:buFontTx/>
              <a:buChar char="-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Collagen-induced arthritis (</a:t>
            </a:r>
            <a:r>
              <a:rPr lang="en-US" sz="24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CIA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) was provoked in mice, the mice were immunized by an intra-dermal injection.</a:t>
            </a:r>
          </a:p>
          <a:p>
            <a:pPr marL="495300" indent="-495300">
              <a:lnSpc>
                <a:spcPct val="150000"/>
              </a:lnSpc>
              <a:buClr>
                <a:srgbClr val="990099"/>
              </a:buClr>
              <a:buSzPct val="150000"/>
            </a:pP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ii)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Treatment protocol</a:t>
            </a:r>
          </a:p>
          <a:p>
            <a:pPr marL="495300" indent="-495300">
              <a:buClr>
                <a:srgbClr val="990099"/>
              </a:buClr>
              <a:buSzPct val="150000"/>
              <a:buFontTx/>
              <a:buChar char="-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DBA/1LacJ mice were distributed randomly in groups.</a:t>
            </a:r>
          </a:p>
          <a:p>
            <a:pPr marL="495300" indent="-495300">
              <a:buClr>
                <a:srgbClr val="990099"/>
              </a:buClr>
              <a:buSzPct val="150000"/>
              <a:buFontTx/>
              <a:buChar char="-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Two weeks after the immunization treatment was started.</a:t>
            </a:r>
          </a:p>
          <a:p>
            <a:pPr marL="495300" indent="-495300">
              <a:buClr>
                <a:srgbClr val="990099"/>
              </a:buClr>
              <a:buSzPct val="150000"/>
              <a:buFontTx/>
              <a:buChar char="-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The animals received 5 injections </a:t>
            </a:r>
            <a:r>
              <a:rPr lang="en-US" sz="24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i.p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 at days 14, 21, 28, 35 and 42 from the immunization.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22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Anti-arthritic activity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79375" y="534924"/>
            <a:ext cx="89916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iii)  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Assessment of arthritis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The mice have been inspected for arthritis twice weekly since day 14 to 63 from the immunization.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Arthritis severity was evaluated using four-degree score </a:t>
            </a:r>
            <a:r>
              <a:rPr lang="en-US" sz="2400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400" dirty="0" err="1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Rosloniec</a:t>
            </a:r>
            <a:r>
              <a:rPr lang="en-US" sz="2400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i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et al</a:t>
            </a:r>
            <a:r>
              <a:rPr lang="en-US" sz="2400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., 1996)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According to the detailed description in Table 1, points were admitted for redness or edema of joints and their sum for each paw was calculated.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Then, points was converted into a degree of CIA according to scale shown in Table 2.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CIA activity (arthritis score, AS) for single animal was expressed as a summation of degrees of points of four paws.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23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866" name="Group 2"/>
          <p:cNvGraphicFramePr>
            <a:graphicFrameLocks noGrp="1"/>
          </p:cNvGraphicFramePr>
          <p:nvPr/>
        </p:nvGraphicFramePr>
        <p:xfrm>
          <a:off x="708025" y="685800"/>
          <a:ext cx="7751763" cy="4840288"/>
        </p:xfrm>
        <a:graphic>
          <a:graphicData uri="http://schemas.openxmlformats.org/drawingml/2006/table">
            <a:tbl>
              <a:tblPr/>
              <a:tblGrid>
                <a:gridCol w="2374900"/>
                <a:gridCol w="2689225"/>
                <a:gridCol w="2687638"/>
              </a:tblGrid>
              <a:tr h="2420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normal rear paw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rear paw – edema of one finger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front paw – edema of four finger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9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mild edema of the ankle,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fingers are inflammed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intensive edema of the ankle,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fingers are </a:t>
                      </a: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inflammed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rear paw – edema and deformation of all fingers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92880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219200"/>
            <a:ext cx="1800225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2881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00" y="1163638"/>
            <a:ext cx="1800225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2882" name="Picture 1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7763" y="1163638"/>
            <a:ext cx="1800225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2883" name="Picture 1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1550" y="3886200"/>
            <a:ext cx="1800225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2884" name="Picture 2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63938" y="3906837"/>
            <a:ext cx="1800225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2885" name="Picture 2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00788" y="3810000"/>
            <a:ext cx="1800225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2892" name="Text Box 28"/>
          <p:cNvSpPr txBox="1">
            <a:spLocks noChangeArrowheads="1"/>
          </p:cNvSpPr>
          <p:nvPr/>
        </p:nvSpPr>
        <p:spPr bwMode="auto">
          <a:xfrm>
            <a:off x="39624" y="5791200"/>
            <a:ext cx="90678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7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Examples of varying degrees of inflammation in </a:t>
            </a:r>
            <a:r>
              <a:rPr lang="en-US" sz="1700" b="1" dirty="0" err="1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murine</a:t>
            </a:r>
            <a:r>
              <a:rPr lang="en-US" sz="1700" b="1" dirty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DBA/1LacJ CIA model.</a:t>
            </a:r>
            <a:r>
              <a:rPr lang="en-US" sz="17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graphicFrame>
        <p:nvGraphicFramePr>
          <p:cNvPr id="292893" name="Group 29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Anti-arthritic activity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pic>
        <p:nvPicPr>
          <p:cNvPr id="12" name="Picture 11" descr="http://t2.gstatic.com/images?q=tbn:ANd9GcRzL2-urgJbt_546vMRwoTZtepp9Pag03USXa0tct5V2xiFGSFdig&amp;t=1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Anti-arthritic activity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79375" y="500042"/>
            <a:ext cx="8991600" cy="340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Table 1.</a:t>
            </a:r>
            <a:r>
              <a:rPr lang="en-US" sz="20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Visual criteria for evaluation of arthritis severity in CIA.</a:t>
            </a:r>
            <a:r>
              <a:rPr lang="en-US" sz="2000" b="1" dirty="0" smtClean="0">
                <a:effectLst/>
                <a:cs typeface="Times New Roman" pitchFamily="18" charset="0"/>
              </a:rPr>
              <a:t> </a:t>
            </a:r>
          </a:p>
          <a:p>
            <a:pPr marL="514350" indent="-514350">
              <a:spcBef>
                <a:spcPct val="50000"/>
              </a:spcBef>
            </a:pPr>
            <a:endParaRPr lang="en-US" sz="2000" b="1" dirty="0" smtClean="0">
              <a:effectLst/>
              <a:cs typeface="Times New Roman" pitchFamily="18" charset="0"/>
            </a:endParaRPr>
          </a:p>
          <a:p>
            <a:pPr marL="514350" indent="-514350">
              <a:spcBef>
                <a:spcPct val="50000"/>
              </a:spcBef>
            </a:pPr>
            <a:endParaRPr lang="en-US" sz="2000" b="1" dirty="0" smtClean="0">
              <a:effectLst/>
              <a:cs typeface="Times New Roman" pitchFamily="18" charset="0"/>
            </a:endParaRPr>
          </a:p>
          <a:p>
            <a:pPr marL="514350" indent="-514350">
              <a:spcBef>
                <a:spcPct val="50000"/>
              </a:spcBef>
            </a:pPr>
            <a:endParaRPr lang="en-US" sz="2000" b="1" dirty="0" smtClean="0">
              <a:effectLst/>
              <a:cs typeface="Times New Roman" pitchFamily="18" charset="0"/>
            </a:endParaRPr>
          </a:p>
          <a:p>
            <a:pPr marL="514350" indent="-514350">
              <a:spcBef>
                <a:spcPct val="50000"/>
              </a:spcBef>
            </a:pPr>
            <a:endParaRPr lang="en-US" sz="2000" b="1" dirty="0" smtClean="0">
              <a:effectLst/>
              <a:cs typeface="Times New Roman" pitchFamily="18" charset="0"/>
            </a:endParaRPr>
          </a:p>
          <a:p>
            <a:pPr marL="514350" indent="-514350">
              <a:spcBef>
                <a:spcPct val="50000"/>
              </a:spcBef>
            </a:pPr>
            <a:endParaRPr lang="en-US" sz="1000" b="1" dirty="0" smtClean="0">
              <a:effectLst/>
              <a:cs typeface="Times New Roman" pitchFamily="18" charset="0"/>
            </a:endParaRPr>
          </a:p>
          <a:p>
            <a:pPr marL="514350" indent="-514350">
              <a:spcBef>
                <a:spcPct val="50000"/>
              </a:spcBef>
            </a:pPr>
            <a:r>
              <a:rPr lang="en-US" sz="2000" b="1" dirty="0" smtClean="0">
                <a:effectLst/>
                <a:cs typeface="Times New Roman" pitchFamily="18" charset="0"/>
              </a:rPr>
              <a:t>	   </a:t>
            </a:r>
            <a:r>
              <a:rPr lang="en-US" sz="2000" b="1" baseline="30000" dirty="0" smtClean="0">
                <a:effectLst/>
                <a:cs typeface="Times New Roman" pitchFamily="18" charset="0"/>
              </a:rPr>
              <a:t>*</a:t>
            </a:r>
            <a:r>
              <a:rPr lang="en-US" sz="1400" dirty="0" smtClean="0">
                <a:effectLst/>
                <a:cs typeface="Times New Roman" pitchFamily="18" charset="0"/>
              </a:rPr>
              <a:t>for each involved finger.</a:t>
            </a:r>
            <a:endParaRPr lang="en-US" sz="2000" dirty="0" smtClean="0">
              <a:effectLst/>
              <a:cs typeface="Times New Roman" pitchFamily="18" charset="0"/>
            </a:endParaRPr>
          </a:p>
          <a:p>
            <a:pPr marL="514350" indent="-514350">
              <a:spcBef>
                <a:spcPct val="50000"/>
              </a:spcBef>
            </a:pPr>
            <a:r>
              <a:rPr lang="en-US" sz="20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Table 2.</a:t>
            </a:r>
            <a:r>
              <a:rPr lang="en-US" sz="20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Conversion of points to arthritis score.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25</a:t>
            </a:fld>
            <a:endParaRPr lang="ru-RU"/>
          </a:p>
        </p:txBody>
      </p:sp>
      <p:pic>
        <p:nvPicPr>
          <p:cNvPr id="9" name="Picture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30" y="928671"/>
            <a:ext cx="624232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50" y="3857628"/>
            <a:ext cx="6958032" cy="236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Anti-arthritic activity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26</a:t>
            </a:fld>
            <a:endParaRPr lang="ru-RU"/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79930" y="3364409"/>
            <a:ext cx="4606158" cy="2960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762000"/>
            <a:ext cx="4114800" cy="270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19600" y="685800"/>
            <a:ext cx="4724400" cy="2948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8224" y="3410455"/>
            <a:ext cx="4572000" cy="2914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828800" y="990600"/>
            <a:ext cx="76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a)</a:t>
            </a:r>
            <a:endParaRPr lang="en-US" sz="2200" b="1" dirty="0">
              <a:solidFill>
                <a:srgbClr val="990099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43600" y="914400"/>
            <a:ext cx="76200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b)</a:t>
            </a:r>
            <a:endParaRPr lang="en-US" sz="2200" b="1" dirty="0">
              <a:solidFill>
                <a:srgbClr val="990099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0" y="3607713"/>
            <a:ext cx="76200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d)</a:t>
            </a:r>
            <a:endParaRPr lang="en-US" sz="2200" b="1" dirty="0">
              <a:solidFill>
                <a:srgbClr val="990099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200" y="3531513"/>
            <a:ext cx="76200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990099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c)</a:t>
            </a:r>
            <a:endParaRPr lang="en-US" sz="2200" b="1" dirty="0">
              <a:solidFill>
                <a:srgbClr val="990099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7912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               Conclusions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167950" name="Rectangle 14"/>
          <p:cNvSpPr>
            <a:spLocks noChangeArrowheads="1"/>
          </p:cNvSpPr>
          <p:nvPr/>
        </p:nvSpPr>
        <p:spPr bwMode="auto">
          <a:xfrm>
            <a:off x="0" y="609600"/>
            <a:ext cx="91440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sz="23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The activation of MTX with DCC produces an active </a:t>
            </a:r>
            <a:r>
              <a:rPr lang="en-US" sz="23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intramolecular</a:t>
            </a:r>
            <a:r>
              <a:rPr lang="en-US" sz="23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anhydride.</a:t>
            </a:r>
          </a:p>
          <a:p>
            <a:pPr marL="457200" indent="-457200">
              <a:spcBef>
                <a:spcPct val="50000"/>
              </a:spcBef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sz="23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anhydride reacts with </a:t>
            </a:r>
            <a:r>
              <a:rPr lang="en-US" sz="23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nucleophiles</a:t>
            </a:r>
            <a:r>
              <a:rPr lang="en-US" sz="23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to form stable MTX α- and γ-MTX mono-derivatives.</a:t>
            </a:r>
          </a:p>
          <a:p>
            <a:pPr marL="457200" indent="-457200">
              <a:spcBef>
                <a:spcPct val="50000"/>
              </a:spcBef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sz="23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MTX conjugates prepared by the use of its anhydride were characterized by reasonable uniformity and purity, lower </a:t>
            </a:r>
            <a:r>
              <a:rPr lang="en-US" sz="23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hydrophobicity</a:t>
            </a:r>
            <a:r>
              <a:rPr lang="en-US" sz="23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and the lack of cross-linking.</a:t>
            </a:r>
          </a:p>
          <a:p>
            <a:pPr marL="457200" indent="-457200">
              <a:spcBef>
                <a:spcPct val="50000"/>
              </a:spcBef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sz="23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Native and </a:t>
            </a:r>
            <a:r>
              <a:rPr lang="en-US" sz="23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glycated</a:t>
            </a:r>
            <a:r>
              <a:rPr lang="en-US" sz="23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fibrinogens-MTX conjugates revealed higher antitumor activity </a:t>
            </a:r>
            <a:r>
              <a:rPr lang="en-US" sz="2300" b="1" i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 vivo</a:t>
            </a:r>
            <a:r>
              <a:rPr lang="en-US" sz="23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than free MTX.</a:t>
            </a:r>
          </a:p>
          <a:p>
            <a:pPr marL="457200" indent="-457200">
              <a:spcBef>
                <a:spcPct val="50000"/>
              </a:spcBef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sz="23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Native fibrinogen and </a:t>
            </a:r>
            <a:r>
              <a:rPr lang="en-US" sz="23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glycated</a:t>
            </a:r>
            <a:r>
              <a:rPr lang="en-US" sz="23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fibrinogens-MTX conjugates significantly reduced the development of collagen-induced arthritis. </a:t>
            </a:r>
            <a:endParaRPr lang="ru-RU" sz="2300" b="1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27</a:t>
            </a:fld>
            <a:endParaRPr lang="ru-RU" dirty="0"/>
          </a:p>
        </p:txBody>
      </p:sp>
      <p:pic>
        <p:nvPicPr>
          <p:cNvPr id="8" name="Picture 7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7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7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7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7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7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7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7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7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7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7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7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7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79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79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79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73060" name="Group 4"/>
          <p:cNvGraphicFramePr>
            <a:graphicFrameLocks noGrp="1"/>
          </p:cNvGraphicFramePr>
          <p:nvPr/>
        </p:nvGraphicFramePr>
        <p:xfrm>
          <a:off x="0" y="0"/>
          <a:ext cx="9144000" cy="57912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           Acknowledgments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173069" name="Rectangle 13"/>
          <p:cNvSpPr>
            <a:spLocks noChangeArrowheads="1"/>
          </p:cNvSpPr>
          <p:nvPr/>
        </p:nvSpPr>
        <p:spPr bwMode="auto">
          <a:xfrm>
            <a:off x="1790700" y="2014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28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0" y="616089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0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30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30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30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endParaRPr lang="en-US" sz="30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30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Janusz</a:t>
            </a:r>
            <a:r>
              <a:rPr lang="en-US" sz="30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0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Boratynsk</a:t>
            </a:r>
            <a:r>
              <a:rPr lang="en-US" sz="30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, and </a:t>
            </a:r>
            <a:r>
              <a:rPr lang="en-US" sz="30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Ryszard</a:t>
            </a:r>
            <a:r>
              <a:rPr lang="en-US" sz="30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0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Międzybrodzki</a:t>
            </a:r>
            <a:endParaRPr lang="en-US" sz="30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30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Institute of Immunology and Experimental Therapy, PAS, Wroclaw, Poland</a:t>
            </a:r>
          </a:p>
          <a:p>
            <a:pPr algn="ctr"/>
            <a:endParaRPr lang="en-US" sz="30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n-US" sz="30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Chemistry Department, Faculty of Science, </a:t>
            </a:r>
            <a:r>
              <a:rPr lang="en-US" sz="3000" b="1" dirty="0" err="1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Benha</a:t>
            </a:r>
            <a:r>
              <a:rPr lang="en-US" sz="30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University, </a:t>
            </a:r>
            <a:r>
              <a:rPr lang="en-US" sz="3000" b="1" dirty="0" err="1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Benha</a:t>
            </a:r>
            <a:r>
              <a:rPr lang="en-US" sz="30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, Egypt</a:t>
            </a:r>
            <a:endParaRPr lang="en-US" sz="3000" b="1" i="1" dirty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9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7138" name="Picture 2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4175" y="723899"/>
            <a:ext cx="1749425" cy="2186781"/>
          </a:xfrm>
          <a:prstGeom prst="rect">
            <a:avLst/>
          </a:prstGeom>
          <a:noFill/>
        </p:spPr>
      </p:pic>
      <p:pic>
        <p:nvPicPr>
          <p:cNvPr id="12" name="Picture 11" descr="http://www.egyptscience.net/SRGEBanhaUn13/images/banha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2862" y="914400"/>
            <a:ext cx="240393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71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7306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34370650"/>
              </p:ext>
            </p:extLst>
          </p:nvPr>
        </p:nvGraphicFramePr>
        <p:xfrm>
          <a:off x="0" y="0"/>
          <a:ext cx="9144000" cy="57912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           The End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173069" name="Rectangle 13"/>
          <p:cNvSpPr>
            <a:spLocks noChangeArrowheads="1"/>
          </p:cNvSpPr>
          <p:nvPr/>
        </p:nvSpPr>
        <p:spPr bwMode="auto">
          <a:xfrm>
            <a:off x="1790700" y="2014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7750" name="Picture 6" descr="http://www.imagesbuddy.com/images/96/2013/08/thank-you-butterfly-glitte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6648174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lated 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5575" y="6338248"/>
            <a:ext cx="606425" cy="519112"/>
          </a:xfrm>
          <a:prstGeom prst="rect">
            <a:avLst/>
          </a:prstGeom>
          <a:noFill/>
        </p:spPr>
      </p:pic>
      <p:pic>
        <p:nvPicPr>
          <p:cNvPr id="13" name="Picture 12" descr="http://www.egyptscience.net/SRGEBanhaUn13/images/banha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79014" y="6330023"/>
            <a:ext cx="651338" cy="51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http://t2.gstatic.com/images?q=tbn:ANd9GcRzL2-urgJbt_546vMRwoTZtepp9Pag03USXa0tct5V2xiFGSFdig&amp;t=1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172290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Results and discussions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556240"/>
            <a:ext cx="91440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7)</a:t>
            </a:r>
            <a:r>
              <a:rPr lang="en-US" sz="24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Effect of </a:t>
            </a:r>
            <a:r>
              <a:rPr lang="en-US" sz="2400" b="1" dirty="0" err="1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glycation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temperature on Fibrinogen substitution with D-glucose.</a:t>
            </a:r>
          </a:p>
          <a:p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12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000" dirty="0" smtClean="0"/>
          </a:p>
          <a:p>
            <a:r>
              <a:rPr lang="en-US" sz="2000" dirty="0" smtClean="0"/>
              <a:t>Lane 1: native bovine fibrinogen; lane 2: fibrinogen co-lyophilized with D-glucose, not heated; lane 3: fibrinogen-D-glucose conjugate, reaction at 85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C; lane 4: fibrinogen-D-glucose conjugate, reaction at 80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C; lane 5: fibrinogen-D-glucose conjugate, reaction at 75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C; lane 6: standard of molecular weights</a:t>
            </a:r>
            <a:endParaRPr lang="en-US" sz="20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400" b="1" dirty="0" smtClean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400" dirty="0"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1204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1201" name="Group 17"/>
          <p:cNvGrpSpPr>
            <a:grpSpLocks/>
          </p:cNvGrpSpPr>
          <p:nvPr/>
        </p:nvGrpSpPr>
        <p:grpSpPr bwMode="auto">
          <a:xfrm>
            <a:off x="2071670" y="1428736"/>
            <a:ext cx="4643470" cy="3643338"/>
            <a:chOff x="3746" y="10302"/>
            <a:chExt cx="4435" cy="3039"/>
          </a:xfrm>
        </p:grpSpPr>
        <p:pic>
          <p:nvPicPr>
            <p:cNvPr id="221203" name="Picture 19"/>
            <p:cNvPicPr>
              <a:picLocks noChangeAspect="1" noChangeArrowheads="1"/>
            </p:cNvPicPr>
            <p:nvPr/>
          </p:nvPicPr>
          <p:blipFill>
            <a:blip r:embed="rId4">
              <a:lum bright="12000" contrast="-18000"/>
              <a:grayscl/>
            </a:blip>
            <a:srcRect/>
            <a:stretch>
              <a:fillRect/>
            </a:stretch>
          </p:blipFill>
          <p:spPr bwMode="auto">
            <a:xfrm>
              <a:off x="3919" y="10605"/>
              <a:ext cx="4262" cy="2736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221202" name="Text Box 18"/>
            <p:cNvSpPr txBox="1">
              <a:spLocks noChangeArrowheads="1"/>
            </p:cNvSpPr>
            <p:nvPr/>
          </p:nvSpPr>
          <p:spPr bwMode="auto">
            <a:xfrm>
              <a:off x="3746" y="10302"/>
              <a:ext cx="4435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1        2       3        4        5        6        7       8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1206" name="Rectangle 22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31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9529" name="Group 25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Biological activity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</a:tr>
            </a:tbl>
          </a:graphicData>
        </a:graphic>
      </p:graphicFrame>
      <p:sp>
        <p:nvSpPr>
          <p:cNvPr id="149517" name="Rectangle 13"/>
          <p:cNvSpPr>
            <a:spLocks noChangeArrowheads="1"/>
          </p:cNvSpPr>
          <p:nvPr/>
        </p:nvSpPr>
        <p:spPr bwMode="auto">
          <a:xfrm>
            <a:off x="1790700" y="2014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9519" name="Rectangle 15"/>
          <p:cNvSpPr>
            <a:spLocks noChangeArrowheads="1"/>
          </p:cNvSpPr>
          <p:nvPr/>
        </p:nvSpPr>
        <p:spPr bwMode="auto">
          <a:xfrm>
            <a:off x="1790700" y="1500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9522" name="Rectangle 18"/>
          <p:cNvSpPr>
            <a:spLocks noChangeArrowheads="1"/>
          </p:cNvSpPr>
          <p:nvPr/>
        </p:nvSpPr>
        <p:spPr bwMode="auto">
          <a:xfrm>
            <a:off x="179070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9523" name="Text Box 19"/>
          <p:cNvSpPr txBox="1">
            <a:spLocks noChangeArrowheads="1"/>
          </p:cNvSpPr>
          <p:nvPr/>
        </p:nvSpPr>
        <p:spPr bwMode="auto">
          <a:xfrm>
            <a:off x="142875" y="620713"/>
            <a:ext cx="8893175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>
                <a:solidFill>
                  <a:srgbClr val="990099"/>
                </a:solidFill>
                <a:effectLst/>
                <a:cs typeface="Times New Roman" pitchFamily="18" charset="0"/>
              </a:rPr>
              <a:t>iv-a)</a:t>
            </a:r>
            <a:r>
              <a:rPr lang="en-US" sz="1800" b="1" i="1">
                <a:solidFill>
                  <a:schemeClr val="accent2"/>
                </a:solidFill>
                <a:effectLst/>
                <a:cs typeface="Times New Roman" pitchFamily="18" charset="0"/>
              </a:rPr>
              <a:t>  In vivo</a:t>
            </a:r>
            <a:r>
              <a:rPr lang="en-US" sz="1800" b="1">
                <a:solidFill>
                  <a:schemeClr val="accent2"/>
                </a:solidFill>
                <a:effectLst/>
                <a:cs typeface="Times New Roman" pitchFamily="18" charset="0"/>
              </a:rPr>
              <a:t> cytotoxicity of native and glycated FIB -MTX conjugates.</a:t>
            </a:r>
            <a:r>
              <a:rPr lang="en-US" sz="1800" b="1">
                <a:effectLst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800" b="1">
                <a:effectLst/>
                <a:cs typeface="Times New Roman" pitchFamily="18" charset="0"/>
              </a:rPr>
              <a:t>Three different MTX conjugates were examined: FIB-MTX, FIB-Glc65-MTX and FIB-Glc73-MTX.</a:t>
            </a:r>
          </a:p>
        </p:txBody>
      </p:sp>
      <p:sp>
        <p:nvSpPr>
          <p:cNvPr id="149527" name="Text Box 23"/>
          <p:cNvSpPr txBox="1">
            <a:spLocks noChangeArrowheads="1"/>
          </p:cNvSpPr>
          <p:nvPr/>
        </p:nvSpPr>
        <p:spPr bwMode="auto">
          <a:xfrm>
            <a:off x="76200" y="3573463"/>
            <a:ext cx="90360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700" b="1">
                <a:solidFill>
                  <a:schemeClr val="accent2"/>
                </a:solidFill>
                <a:effectLst/>
                <a:cs typeface="Times New Roman" pitchFamily="18" charset="0"/>
              </a:rPr>
              <a:t>Survival of P388 leukemia-bearing mice treated with free MTX or one of FIB-MTX, FIB-Glc65-MTX and FIB-Glc73-MTX conjugates in a dose of 40 mg of MTX /kg of the body weight.</a:t>
            </a:r>
          </a:p>
        </p:txBody>
      </p:sp>
      <p:pic>
        <p:nvPicPr>
          <p:cNvPr id="149530" name="Picture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557338"/>
            <a:ext cx="7578725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9531" name="Picture 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9150" y="4149725"/>
            <a:ext cx="7569200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9532" name="Text Box 28"/>
          <p:cNvSpPr txBox="1">
            <a:spLocks noChangeArrowheads="1"/>
          </p:cNvSpPr>
          <p:nvPr/>
        </p:nvSpPr>
        <p:spPr bwMode="auto">
          <a:xfrm>
            <a:off x="827088" y="6059488"/>
            <a:ext cx="7632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700" baseline="30000">
                <a:effectLst/>
                <a:cs typeface="Times New Roman" pitchFamily="18" charset="0"/>
              </a:rPr>
              <a:t>a</a:t>
            </a:r>
            <a:r>
              <a:rPr lang="en-US" sz="1700">
                <a:effectLst/>
                <a:cs typeface="Times New Roman" pitchFamily="18" charset="0"/>
              </a:rPr>
              <a:t> n: number of mice in the group,  </a:t>
            </a:r>
            <a:r>
              <a:rPr lang="en-US" sz="1700" baseline="30000">
                <a:effectLst/>
                <a:cs typeface="Times New Roman" pitchFamily="18" charset="0"/>
              </a:rPr>
              <a:t>b </a:t>
            </a:r>
            <a:r>
              <a:rPr lang="en-US" sz="1700">
                <a:effectLst/>
                <a:cs typeface="Times New Roman" pitchFamily="18" charset="0"/>
              </a:rPr>
              <a:t>ILS: increase in life-span, and </a:t>
            </a:r>
            <a:r>
              <a:rPr lang="en-US" sz="1700" baseline="30000">
                <a:effectLst/>
                <a:cs typeface="Times New Roman" pitchFamily="18" charset="0"/>
              </a:rPr>
              <a:t>c </a:t>
            </a:r>
            <a:r>
              <a:rPr lang="en-US" sz="1700">
                <a:effectLst/>
                <a:cs typeface="Times New Roman" pitchFamily="18" charset="0"/>
              </a:rPr>
              <a:t>Mean ± SD: Mean survival time (days) ± standard deviation.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pl-PL" sz="12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               </a:t>
            </a:r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7940" name="Group 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Bookman Old Style" pitchFamily="18" charset="0"/>
                          <a:ea typeface="+mn-ea"/>
                          <a:cs typeface="+mn-cs"/>
                        </a:rPr>
                        <a:t>Results and discussions</a:t>
                      </a:r>
                      <a:endParaRPr kumimoji="0" lang="pl-PL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/>
                        <a:latin typeface="Bookman Old Style" pitchFamily="18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pic>
        <p:nvPicPr>
          <p:cNvPr id="7" name="Picture 6" descr="http://t2.gstatic.com/images?q=tbn:ANd9GcRzL2-urgJbt_546vMRwoTZtepp9Pag03USXa0tct5V2xiFGSFdig&amp;t=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44" y="6343670"/>
            <a:ext cx="714348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500042"/>
            <a:ext cx="91440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8)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Clottability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of native and </a:t>
            </a:r>
            <a:r>
              <a:rPr lang="en-US" sz="2400" b="1" dirty="0" err="1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glycated</a:t>
            </a:r>
            <a:r>
              <a:rPr lang="en-US" sz="2400" b="1" dirty="0" smtClean="0">
                <a:solidFill>
                  <a:schemeClr val="accent2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fibrinogens</a:t>
            </a:r>
          </a:p>
          <a:p>
            <a:pPr>
              <a:spcBef>
                <a:spcPct val="50000"/>
              </a:spcBef>
            </a:pPr>
            <a:endParaRPr lang="en-US" sz="2400" b="1" dirty="0" smtClean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 sz="2400" b="1" dirty="0" smtClean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 sz="2400" b="1" dirty="0" smtClean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 sz="2400" b="1" dirty="0" smtClean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 sz="2400" b="1" dirty="0" smtClean="0">
              <a:solidFill>
                <a:schemeClr val="accent2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000" dirty="0" smtClean="0">
                <a:effectLst/>
                <a:cs typeface="Times New Roman" pitchFamily="18" charset="0"/>
              </a:rPr>
              <a:t>The </a:t>
            </a:r>
            <a:r>
              <a:rPr lang="en-US" sz="2000" dirty="0" err="1" smtClean="0">
                <a:effectLst/>
                <a:cs typeface="Times New Roman" pitchFamily="18" charset="0"/>
              </a:rPr>
              <a:t>clottability</a:t>
            </a:r>
            <a:r>
              <a:rPr lang="en-US" sz="2000" dirty="0" smtClean="0">
                <a:effectLst/>
                <a:cs typeface="Times New Roman" pitchFamily="18" charset="0"/>
              </a:rPr>
              <a:t> of the lyophilized FIB was 77.1 ± 1.9</a:t>
            </a:r>
          </a:p>
          <a:p>
            <a:r>
              <a:rPr lang="en-US" sz="2000" dirty="0" smtClean="0">
                <a:effectLst/>
                <a:cs typeface="Times New Roman" pitchFamily="18" charset="0"/>
              </a:rPr>
              <a:t>The </a:t>
            </a:r>
            <a:r>
              <a:rPr lang="en-US" sz="2000" dirty="0" err="1" smtClean="0">
                <a:effectLst/>
                <a:cs typeface="Times New Roman" pitchFamily="18" charset="0"/>
              </a:rPr>
              <a:t>clottability</a:t>
            </a:r>
            <a:r>
              <a:rPr lang="en-US" sz="2000" dirty="0" smtClean="0">
                <a:effectLst/>
                <a:cs typeface="Times New Roman" pitchFamily="18" charset="0"/>
              </a:rPr>
              <a:t> of FIB lyophilized with sugar not heated was 81.0 ± 2.1</a:t>
            </a:r>
          </a:p>
          <a:p>
            <a:r>
              <a:rPr lang="en-US" sz="2000" dirty="0" smtClean="0">
                <a:effectLst/>
                <a:cs typeface="Times New Roman" pitchFamily="18" charset="0"/>
              </a:rPr>
              <a:t>The </a:t>
            </a:r>
            <a:r>
              <a:rPr lang="en-US" sz="2000" dirty="0" err="1" smtClean="0">
                <a:effectLst/>
                <a:cs typeface="Times New Roman" pitchFamily="18" charset="0"/>
              </a:rPr>
              <a:t>clottability</a:t>
            </a:r>
            <a:r>
              <a:rPr lang="en-US" sz="2000" dirty="0" smtClean="0">
                <a:effectLst/>
                <a:cs typeface="Times New Roman" pitchFamily="18" charset="0"/>
              </a:rPr>
              <a:t> of FIB heated at 85</a:t>
            </a:r>
            <a:r>
              <a:rPr lang="en-US" sz="2000" dirty="0" smtClean="0">
                <a:effectLst/>
                <a:cs typeface="Times New Roman" pitchFamily="18" charset="0"/>
                <a:sym typeface="Symbol" pitchFamily="18" charset="2"/>
              </a:rPr>
              <a:t></a:t>
            </a:r>
            <a:r>
              <a:rPr lang="en-US" sz="2000" dirty="0" smtClean="0">
                <a:effectLst/>
                <a:cs typeface="Times New Roman" pitchFamily="18" charset="0"/>
              </a:rPr>
              <a:t>C was 75.7 ± 0.2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The </a:t>
            </a:r>
            <a:r>
              <a:rPr lang="en-US" sz="22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clottability</a:t>
            </a:r>
            <a:r>
              <a:rPr lang="en-US" sz="2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of </a:t>
            </a:r>
            <a:r>
              <a:rPr lang="en-US" sz="22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glycated</a:t>
            </a:r>
            <a:r>
              <a:rPr lang="en-US" sz="2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FIB gradually decreased with increasing </a:t>
            </a:r>
            <a:r>
              <a:rPr lang="en-US" sz="22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glycation</a:t>
            </a:r>
            <a:r>
              <a:rPr lang="en-US" sz="2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temperature.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Native FIB and its conjugates </a:t>
            </a:r>
            <a:r>
              <a:rPr lang="en-US" sz="2200" b="1" dirty="0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did not resist degradation by </a:t>
            </a:r>
            <a:r>
              <a:rPr lang="en-US" sz="2200" b="1" dirty="0" err="1" smtClean="0">
                <a:solidFill>
                  <a:srgbClr val="FF000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plasmin</a:t>
            </a:r>
            <a:r>
              <a:rPr lang="en-US" sz="2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compared to their analogues without </a:t>
            </a:r>
            <a:r>
              <a:rPr lang="en-US" sz="2200" b="1" dirty="0" err="1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plasmin</a:t>
            </a:r>
            <a:r>
              <a:rPr lang="en-US" sz="2200" b="1" dirty="0" smtClean="0"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6" name="Picture 103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9938" y="1071546"/>
            <a:ext cx="7834312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33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346200"/>
            <a:ext cx="1381125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751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081463"/>
            <a:ext cx="1298575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751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75" y="2593975"/>
            <a:ext cx="617538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751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95513" y="2625725"/>
            <a:ext cx="155575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751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84400" y="5002213"/>
            <a:ext cx="155575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7514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86038" y="4970463"/>
            <a:ext cx="617537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7517" name="Picture 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57750" y="3722688"/>
            <a:ext cx="1298575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7518" name="Picture 1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56325" y="4587875"/>
            <a:ext cx="1554163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7519" name="Text Box 15"/>
          <p:cNvSpPr txBox="1">
            <a:spLocks noChangeArrowheads="1"/>
          </p:cNvSpPr>
          <p:nvPr/>
        </p:nvSpPr>
        <p:spPr bwMode="auto">
          <a:xfrm>
            <a:off x="5003800" y="2498725"/>
            <a:ext cx="230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effectLst/>
              </a:rPr>
              <a:t>No reaction</a:t>
            </a:r>
          </a:p>
        </p:txBody>
      </p:sp>
      <p:sp>
        <p:nvSpPr>
          <p:cNvPr id="277520" name="Text Box 16"/>
          <p:cNvSpPr txBox="1">
            <a:spLocks noChangeArrowheads="1"/>
          </p:cNvSpPr>
          <p:nvPr/>
        </p:nvSpPr>
        <p:spPr bwMode="auto">
          <a:xfrm>
            <a:off x="8027988" y="4760913"/>
            <a:ext cx="720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effectLst/>
              </a:rPr>
              <a:t>etc</a:t>
            </a:r>
          </a:p>
        </p:txBody>
      </p:sp>
      <p:pic>
        <p:nvPicPr>
          <p:cNvPr id="277521" name="Picture 1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398838" y="2492375"/>
            <a:ext cx="138906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7522" name="Picture 18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48038" y="4819650"/>
            <a:ext cx="138906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77523" name="Group 19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Glycation of fibrinogen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9562" name="Group 10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Anti-arthritic activity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</a:tr>
            </a:tbl>
          </a:graphicData>
        </a:graphic>
      </p:graphicFrame>
      <p:sp>
        <p:nvSpPr>
          <p:cNvPr id="279560" name="Text Box 8"/>
          <p:cNvSpPr txBox="1">
            <a:spLocks noChangeArrowheads="1"/>
          </p:cNvSpPr>
          <p:nvPr/>
        </p:nvSpPr>
        <p:spPr bwMode="auto">
          <a:xfrm>
            <a:off x="360363" y="708025"/>
            <a:ext cx="8459787" cy="552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95300" indent="-495300">
              <a:lnSpc>
                <a:spcPct val="130000"/>
              </a:lnSpc>
              <a:spcBef>
                <a:spcPct val="50000"/>
              </a:spcBef>
              <a:buClr>
                <a:srgbClr val="990099"/>
              </a:buClr>
              <a:buSzPct val="150000"/>
            </a:pPr>
            <a:r>
              <a:rPr lang="en-US" sz="2000" b="1" dirty="0" err="1">
                <a:solidFill>
                  <a:srgbClr val="990099"/>
                </a:solidFill>
                <a:effectLst/>
              </a:rPr>
              <a:t>i</a:t>
            </a:r>
            <a:r>
              <a:rPr lang="en-US" sz="2000" b="1" dirty="0">
                <a:solidFill>
                  <a:srgbClr val="990099"/>
                </a:solidFill>
                <a:effectLst/>
              </a:rPr>
              <a:t>)</a:t>
            </a:r>
            <a:r>
              <a:rPr lang="en-US" sz="2000" b="1" dirty="0">
                <a:solidFill>
                  <a:schemeClr val="accent2"/>
                </a:solidFill>
                <a:effectLst/>
              </a:rPr>
              <a:t> </a:t>
            </a:r>
            <a:r>
              <a:rPr lang="en-US" sz="2000" b="1" dirty="0">
                <a:effectLst/>
              </a:rPr>
              <a:t>Preparation of antigen and immunization of animals</a:t>
            </a:r>
          </a:p>
          <a:p>
            <a:pPr marL="495300" indent="-495300">
              <a:lnSpc>
                <a:spcPct val="130000"/>
              </a:lnSpc>
              <a:buClr>
                <a:srgbClr val="990099"/>
              </a:buClr>
              <a:buSzPct val="150000"/>
              <a:buFontTx/>
              <a:buChar char="-"/>
            </a:pPr>
            <a:r>
              <a:rPr lang="en-US" sz="1800" dirty="0">
                <a:effectLst/>
                <a:cs typeface="Times New Roman" pitchFamily="18" charset="0"/>
              </a:rPr>
              <a:t>collagen type II solution was prepared in acetic acid at least 24 hours prior to use, keeping the solution overnight at 4°C. </a:t>
            </a:r>
          </a:p>
          <a:p>
            <a:pPr marL="495300" indent="-495300">
              <a:lnSpc>
                <a:spcPct val="130000"/>
              </a:lnSpc>
              <a:buClr>
                <a:srgbClr val="990099"/>
              </a:buClr>
              <a:buSzPct val="150000"/>
              <a:buFontTx/>
              <a:buChar char="-"/>
            </a:pPr>
            <a:r>
              <a:rPr lang="en-US" sz="1800" dirty="0">
                <a:effectLst/>
                <a:cs typeface="Times New Roman" pitchFamily="18" charset="0"/>
              </a:rPr>
              <a:t>Complete Freund Adjuvant (</a:t>
            </a:r>
            <a:r>
              <a:rPr lang="en-US" sz="1800" dirty="0">
                <a:solidFill>
                  <a:srgbClr val="990099"/>
                </a:solidFill>
                <a:effectLst/>
                <a:cs typeface="Times New Roman" pitchFamily="18" charset="0"/>
              </a:rPr>
              <a:t>CFA</a:t>
            </a:r>
            <a:r>
              <a:rPr lang="en-US" sz="1800" dirty="0">
                <a:effectLst/>
                <a:cs typeface="Times New Roman" pitchFamily="18" charset="0"/>
              </a:rPr>
              <a:t>) was prepared by mixing of heat-inactivated Mycobacterium tuberculosis with incomplete Freund’s adjuvant.</a:t>
            </a:r>
          </a:p>
          <a:p>
            <a:pPr marL="495300" indent="-495300">
              <a:lnSpc>
                <a:spcPct val="130000"/>
              </a:lnSpc>
              <a:buClr>
                <a:srgbClr val="990099"/>
              </a:buClr>
              <a:buSzPct val="150000"/>
              <a:buFontTx/>
              <a:buChar char="-"/>
            </a:pPr>
            <a:r>
              <a:rPr lang="en-US" sz="1800" dirty="0">
                <a:effectLst/>
                <a:cs typeface="Times New Roman" pitchFamily="18" charset="0"/>
              </a:rPr>
              <a:t>collagen solution was emulsified in the CFA using two connected syringes at 4°C.</a:t>
            </a:r>
          </a:p>
          <a:p>
            <a:pPr marL="495300" indent="-495300">
              <a:lnSpc>
                <a:spcPct val="130000"/>
              </a:lnSpc>
              <a:buClr>
                <a:srgbClr val="990099"/>
              </a:buClr>
              <a:buSzPct val="150000"/>
              <a:buFontTx/>
              <a:buChar char="-"/>
            </a:pPr>
            <a:r>
              <a:rPr lang="en-US" sz="1800" dirty="0">
                <a:effectLst/>
                <a:cs typeface="Times New Roman" pitchFamily="18" charset="0"/>
              </a:rPr>
              <a:t>collagen-induced arthritis (</a:t>
            </a:r>
            <a:r>
              <a:rPr lang="en-US" sz="1800" dirty="0">
                <a:solidFill>
                  <a:srgbClr val="990099"/>
                </a:solidFill>
                <a:effectLst/>
                <a:cs typeface="Times New Roman" pitchFamily="18" charset="0"/>
              </a:rPr>
              <a:t>CIA</a:t>
            </a:r>
            <a:r>
              <a:rPr lang="en-US" sz="1800" dirty="0">
                <a:effectLst/>
                <a:cs typeface="Times New Roman" pitchFamily="18" charset="0"/>
              </a:rPr>
              <a:t>) was provoked in mice, the mice were immunized by one </a:t>
            </a:r>
            <a:r>
              <a:rPr lang="en-US" sz="1800" dirty="0" err="1">
                <a:effectLst/>
                <a:cs typeface="Times New Roman" pitchFamily="18" charset="0"/>
              </a:rPr>
              <a:t>intradermal</a:t>
            </a:r>
            <a:r>
              <a:rPr lang="en-US" sz="1800" dirty="0">
                <a:effectLst/>
                <a:cs typeface="Times New Roman" pitchFamily="18" charset="0"/>
              </a:rPr>
              <a:t> injection of 0.1 ml of the emulsion, approximately 1-2 cm from the base of the tail.</a:t>
            </a:r>
          </a:p>
          <a:p>
            <a:pPr marL="495300" indent="-495300">
              <a:lnSpc>
                <a:spcPct val="130000"/>
              </a:lnSpc>
              <a:buClr>
                <a:srgbClr val="990099"/>
              </a:buClr>
              <a:buSzPct val="150000"/>
            </a:pPr>
            <a:endParaRPr lang="en-US" sz="1800" dirty="0">
              <a:effectLst/>
              <a:cs typeface="Times New Roman" pitchFamily="18" charset="0"/>
            </a:endParaRPr>
          </a:p>
          <a:p>
            <a:pPr marL="495300" indent="-495300">
              <a:lnSpc>
                <a:spcPct val="130000"/>
              </a:lnSpc>
              <a:buClr>
                <a:srgbClr val="990099"/>
              </a:buClr>
              <a:buSzPct val="150000"/>
            </a:pPr>
            <a:r>
              <a:rPr lang="en-US" sz="2000" b="1" dirty="0">
                <a:solidFill>
                  <a:srgbClr val="990099"/>
                </a:solidFill>
                <a:effectLst/>
                <a:cs typeface="Times New Roman" pitchFamily="18" charset="0"/>
              </a:rPr>
              <a:t>ii)</a:t>
            </a:r>
            <a:r>
              <a:rPr lang="en-US" sz="2000" b="1" dirty="0">
                <a:solidFill>
                  <a:schemeClr val="accent2"/>
                </a:solidFill>
                <a:effectLst/>
                <a:cs typeface="Times New Roman" pitchFamily="18" charset="0"/>
              </a:rPr>
              <a:t> </a:t>
            </a:r>
            <a:r>
              <a:rPr lang="en-US" sz="2000" b="1" dirty="0">
                <a:effectLst/>
                <a:cs typeface="Times New Roman" pitchFamily="18" charset="0"/>
              </a:rPr>
              <a:t>Treatment protocol</a:t>
            </a:r>
          </a:p>
          <a:p>
            <a:pPr marL="495300" indent="-495300">
              <a:lnSpc>
                <a:spcPct val="130000"/>
              </a:lnSpc>
              <a:buClr>
                <a:srgbClr val="990099"/>
              </a:buClr>
              <a:buSzPct val="150000"/>
              <a:buFontTx/>
              <a:buChar char="-"/>
            </a:pPr>
            <a:r>
              <a:rPr lang="en-US" sz="1800" dirty="0">
                <a:effectLst/>
                <a:cs typeface="Times New Roman" pitchFamily="18" charset="0"/>
              </a:rPr>
              <a:t>DBA/1LacJ mice were distributed randomly among groups.</a:t>
            </a:r>
          </a:p>
          <a:p>
            <a:pPr marL="495300" indent="-495300">
              <a:lnSpc>
                <a:spcPct val="130000"/>
              </a:lnSpc>
              <a:buClr>
                <a:srgbClr val="990099"/>
              </a:buClr>
              <a:buSzPct val="150000"/>
              <a:buFontTx/>
              <a:buChar char="-"/>
            </a:pPr>
            <a:r>
              <a:rPr lang="en-US" sz="1800" dirty="0">
                <a:effectLst/>
                <a:cs typeface="Times New Roman" pitchFamily="18" charset="0"/>
              </a:rPr>
              <a:t>two weeks after the immunization with collagen, treatment was started.</a:t>
            </a:r>
          </a:p>
          <a:p>
            <a:pPr marL="495300" indent="-495300">
              <a:lnSpc>
                <a:spcPct val="130000"/>
              </a:lnSpc>
              <a:buClr>
                <a:srgbClr val="990099"/>
              </a:buClr>
              <a:buSzPct val="150000"/>
              <a:buFontTx/>
              <a:buChar char="-"/>
            </a:pPr>
            <a:r>
              <a:rPr lang="en-US" sz="1800" dirty="0">
                <a:effectLst/>
                <a:cs typeface="Times New Roman" pitchFamily="18" charset="0"/>
              </a:rPr>
              <a:t>the animals received 5 injections </a:t>
            </a:r>
            <a:r>
              <a:rPr lang="en-US" sz="1800" dirty="0" err="1">
                <a:effectLst/>
                <a:cs typeface="Times New Roman" pitchFamily="18" charset="0"/>
              </a:rPr>
              <a:t>i.p</a:t>
            </a:r>
            <a:r>
              <a:rPr lang="en-US" sz="1800" dirty="0">
                <a:effectLst/>
                <a:cs typeface="Times New Roman" pitchFamily="18" charset="0"/>
              </a:rPr>
              <a:t>. at days 14, 21, 28, 35 and 42 from the immunization.</a:t>
            </a:r>
          </a:p>
        </p:txBody>
      </p:sp>
    </p:spTree>
  </p:cSld>
  <p:clrMapOvr>
    <a:masterClrMapping/>
  </p:clrMapOvr>
  <p:transition>
    <p:split orient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0590" name="Group 14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Anti-arthritic activity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</a:tr>
            </a:tbl>
          </a:graphicData>
        </a:graphic>
      </p:graphicFrame>
      <p:sp>
        <p:nvSpPr>
          <p:cNvPr id="280587" name="Text Box 11"/>
          <p:cNvSpPr txBox="1">
            <a:spLocks noChangeArrowheads="1"/>
          </p:cNvSpPr>
          <p:nvPr/>
        </p:nvSpPr>
        <p:spPr bwMode="auto">
          <a:xfrm>
            <a:off x="288925" y="620713"/>
            <a:ext cx="8459788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effectLst/>
                <a:cs typeface="Times New Roman" pitchFamily="18" charset="0"/>
              </a:rPr>
              <a:t>iii)  Assessment of arthritis</a:t>
            </a:r>
          </a:p>
          <a:p>
            <a:pPr>
              <a:spcBef>
                <a:spcPct val="50000"/>
              </a:spcBef>
              <a:buClr>
                <a:srgbClr val="990099"/>
              </a:buClr>
              <a:buFontTx/>
              <a:buChar char="•"/>
            </a:pPr>
            <a:r>
              <a:rPr lang="en-US" sz="1800" b="1" dirty="0">
                <a:effectLst/>
                <a:cs typeface="Times New Roman" pitchFamily="18" charset="0"/>
              </a:rPr>
              <a:t> The mice have been inspected for arthritis twice weekly since day 14 to 63 from the immunization.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990099"/>
                </a:solidFill>
                <a:effectLst/>
                <a:cs typeface="Times New Roman" pitchFamily="18" charset="0"/>
              </a:rPr>
              <a:t>  </a:t>
            </a:r>
            <a:r>
              <a:rPr lang="en-US" sz="1800" b="1" dirty="0">
                <a:effectLst/>
                <a:cs typeface="Times New Roman" pitchFamily="18" charset="0"/>
              </a:rPr>
              <a:t>Arthritis severity was evaluated using four-degree score (</a:t>
            </a:r>
            <a:r>
              <a:rPr lang="en-US" sz="1800" b="1" dirty="0" err="1">
                <a:effectLst/>
                <a:cs typeface="Times New Roman" pitchFamily="18" charset="0"/>
              </a:rPr>
              <a:t>Rosloniec</a:t>
            </a:r>
            <a:r>
              <a:rPr lang="en-US" sz="1800" b="1" dirty="0">
                <a:effectLst/>
                <a:cs typeface="Times New Roman" pitchFamily="18" charset="0"/>
              </a:rPr>
              <a:t> </a:t>
            </a:r>
            <a:r>
              <a:rPr lang="en-US" sz="1800" b="1" i="1" dirty="0">
                <a:effectLst/>
                <a:cs typeface="Times New Roman" pitchFamily="18" charset="0"/>
              </a:rPr>
              <a:t>et al</a:t>
            </a:r>
            <a:r>
              <a:rPr lang="en-US" sz="1800" b="1" dirty="0">
                <a:effectLst/>
                <a:cs typeface="Times New Roman" pitchFamily="18" charset="0"/>
              </a:rPr>
              <a:t>., 1996). </a:t>
            </a:r>
          </a:p>
          <a:p>
            <a:pPr>
              <a:spcBef>
                <a:spcPct val="50000"/>
              </a:spcBef>
              <a:buClr>
                <a:srgbClr val="990099"/>
              </a:buClr>
              <a:buFontTx/>
              <a:buChar char="•"/>
            </a:pPr>
            <a:r>
              <a:rPr lang="en-US" sz="1800" b="1" dirty="0">
                <a:effectLst/>
                <a:cs typeface="Times New Roman" pitchFamily="18" charset="0"/>
              </a:rPr>
              <a:t>  The method of the assessment of arthritis degree was modified to consider the different combinations of </a:t>
            </a:r>
            <a:r>
              <a:rPr lang="en-US" sz="1800" b="1" dirty="0" err="1">
                <a:effectLst/>
                <a:cs typeface="Times New Roman" pitchFamily="18" charset="0"/>
              </a:rPr>
              <a:t>inflammed</a:t>
            </a:r>
            <a:r>
              <a:rPr lang="en-US" sz="1800" b="1" dirty="0">
                <a:effectLst/>
                <a:cs typeface="Times New Roman" pitchFamily="18" charset="0"/>
              </a:rPr>
              <a:t> groups of joints and to reduce the influence of the subjectivity on the investigator’s evaluation.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990099"/>
                </a:solidFill>
                <a:effectLst/>
                <a:cs typeface="Times New Roman" pitchFamily="18" charset="0"/>
              </a:rPr>
              <a:t>  </a:t>
            </a:r>
            <a:r>
              <a:rPr lang="en-US" sz="1800" b="1" dirty="0">
                <a:effectLst/>
                <a:cs typeface="Times New Roman" pitchFamily="18" charset="0"/>
              </a:rPr>
              <a:t>According to the detailed description in Table 1, points were admitted for redness or edema of joints and their sum for each paw was calculated.</a:t>
            </a:r>
          </a:p>
          <a:p>
            <a:pPr>
              <a:spcBef>
                <a:spcPct val="50000"/>
              </a:spcBef>
              <a:buClr>
                <a:srgbClr val="990099"/>
              </a:buClr>
              <a:buFontTx/>
              <a:buChar char="•"/>
            </a:pPr>
            <a:r>
              <a:rPr lang="en-US" sz="1800" b="1" dirty="0">
                <a:effectLst/>
                <a:cs typeface="Times New Roman" pitchFamily="18" charset="0"/>
              </a:rPr>
              <a:t>  Then, it was converted into a degree of collagen-induced arthritis (CIA) according to scale shown in Table 2. </a:t>
            </a:r>
          </a:p>
          <a:p>
            <a:pPr>
              <a:spcBef>
                <a:spcPct val="50000"/>
              </a:spcBef>
              <a:buClr>
                <a:srgbClr val="990099"/>
              </a:buClr>
              <a:buFontTx/>
              <a:buChar char="•"/>
            </a:pPr>
            <a:r>
              <a:rPr lang="en-US" sz="1800" b="1" dirty="0">
                <a:effectLst/>
                <a:cs typeface="Times New Roman" pitchFamily="18" charset="0"/>
              </a:rPr>
              <a:t>  The CIA activity (arthritis score, AS) for single animal was expressed as a summation of degrees of points of four paws.</a:t>
            </a:r>
          </a:p>
          <a:p>
            <a:pPr>
              <a:spcBef>
                <a:spcPct val="50000"/>
              </a:spcBef>
              <a:buClr>
                <a:srgbClr val="990099"/>
              </a:buClr>
              <a:buFontTx/>
              <a:buChar char="•"/>
            </a:pPr>
            <a:endParaRPr lang="en-US" sz="1800" b="1" dirty="0">
              <a:effectLst/>
              <a:cs typeface="Times New Roman" pitchFamily="18" charset="0"/>
            </a:endParaRPr>
          </a:p>
          <a:p>
            <a:pPr>
              <a:spcBef>
                <a:spcPct val="50000"/>
              </a:spcBef>
              <a:buClr>
                <a:srgbClr val="990099"/>
              </a:buClr>
            </a:pPr>
            <a:r>
              <a:rPr lang="en-US" sz="1600" dirty="0" err="1">
                <a:effectLst/>
              </a:rPr>
              <a:t>Rosloniec</a:t>
            </a:r>
            <a:r>
              <a:rPr lang="en-US" sz="1600" dirty="0">
                <a:effectLst/>
              </a:rPr>
              <a:t> E.F., Cremer M., Kang A., and Myers L.K. (1996): Collagen-induced arthritis. In: </a:t>
            </a:r>
            <a:r>
              <a:rPr lang="en-US" sz="1600" dirty="0" err="1">
                <a:effectLst/>
              </a:rPr>
              <a:t>Coligan</a:t>
            </a:r>
            <a:r>
              <a:rPr lang="en-US" sz="1600" dirty="0">
                <a:effectLst/>
              </a:rPr>
              <a:t> J.E., </a:t>
            </a:r>
            <a:r>
              <a:rPr lang="en-US" sz="1600" dirty="0" err="1">
                <a:effectLst/>
              </a:rPr>
              <a:t>Kruisbeek</a:t>
            </a:r>
            <a:r>
              <a:rPr lang="en-US" sz="1600" dirty="0">
                <a:effectLst/>
              </a:rPr>
              <a:t> A.M., Margulies D.H., </a:t>
            </a:r>
            <a:r>
              <a:rPr lang="en-US" sz="1600" dirty="0" err="1">
                <a:effectLst/>
              </a:rPr>
              <a:t>Shevach</a:t>
            </a:r>
            <a:r>
              <a:rPr lang="en-US" sz="1600" dirty="0">
                <a:effectLst/>
              </a:rPr>
              <a:t> E.M., </a:t>
            </a:r>
            <a:r>
              <a:rPr lang="en-US" sz="1600" dirty="0" err="1">
                <a:effectLst/>
              </a:rPr>
              <a:t>Strober</a:t>
            </a:r>
            <a:r>
              <a:rPr lang="en-US" sz="1600" dirty="0">
                <a:effectLst/>
              </a:rPr>
              <a:t> W., editor. </a:t>
            </a:r>
            <a:r>
              <a:rPr lang="en-US" sz="1600" i="1" dirty="0">
                <a:effectLst/>
              </a:rPr>
              <a:t>Current Protocols in Immunology</a:t>
            </a:r>
            <a:r>
              <a:rPr lang="en-US" sz="1600" dirty="0">
                <a:effectLst/>
              </a:rPr>
              <a:t>.; Vol. 3. New York: Wiley.; 15.5.1-15.5.19.</a:t>
            </a:r>
          </a:p>
        </p:txBody>
      </p:sp>
    </p:spTree>
  </p:cSld>
  <p:clrMapOvr>
    <a:masterClrMapping/>
  </p:clrMapOvr>
  <p:transition>
    <p:split orient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5709" name="Group 13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Anti-arthritic activity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</a:tr>
            </a:tbl>
          </a:graphicData>
        </a:graphic>
      </p:graphicFrame>
      <p:pic>
        <p:nvPicPr>
          <p:cNvPr id="285707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620713"/>
            <a:ext cx="6700838" cy="490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5708" name="Text Box 12"/>
          <p:cNvSpPr txBox="1">
            <a:spLocks noChangeArrowheads="1"/>
          </p:cNvSpPr>
          <p:nvPr/>
        </p:nvSpPr>
        <p:spPr bwMode="auto">
          <a:xfrm>
            <a:off x="107950" y="5427663"/>
            <a:ext cx="8964613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effectLst/>
              </a:rPr>
              <a:t>Mean arthritis score (</a:t>
            </a:r>
            <a:r>
              <a:rPr lang="en-US" sz="1800" b="1">
                <a:effectLst/>
                <a:sym typeface="Symbol" pitchFamily="18" charset="2"/>
              </a:rPr>
              <a:t></a:t>
            </a:r>
            <a:r>
              <a:rPr lang="en-US" sz="1800" b="1">
                <a:effectLst/>
              </a:rPr>
              <a:t> SE) of mice with CIA at day 63 after arthritis induction. Statistically significant differences (p &lt; 0.05) were shown (analysis was done with Fisher LSD test); (a) animal groups treated with either MTX alone; FIB-MTX</a:t>
            </a:r>
            <a:r>
              <a:rPr lang="en-US" sz="1800" b="1" i="1" baseline="-25000">
                <a:effectLst/>
              </a:rPr>
              <a:t>L</a:t>
            </a:r>
            <a:r>
              <a:rPr lang="en-US" sz="1800" b="1">
                <a:effectLst/>
              </a:rPr>
              <a:t>; FIB-MTX</a:t>
            </a:r>
            <a:r>
              <a:rPr lang="en-US" sz="1800" b="1" i="1" baseline="-25000">
                <a:effectLst/>
              </a:rPr>
              <a:t>H</a:t>
            </a:r>
            <a:r>
              <a:rPr lang="en-US" sz="1800" b="1">
                <a:effectLst/>
              </a:rPr>
              <a:t>; FIB-Glc-MTX</a:t>
            </a:r>
            <a:r>
              <a:rPr lang="en-US" sz="1800" b="1" i="1" baseline="-25000">
                <a:effectLst/>
              </a:rPr>
              <a:t>L</a:t>
            </a:r>
            <a:r>
              <a:rPr lang="en-US" sz="1800" b="1">
                <a:effectLst/>
              </a:rPr>
              <a:t>; FIB-Glc-MTX</a:t>
            </a:r>
            <a:r>
              <a:rPr lang="en-US" sz="1800" b="1" i="1" baseline="-25000">
                <a:effectLst/>
              </a:rPr>
              <a:t>H</a:t>
            </a:r>
            <a:r>
              <a:rPr lang="en-US" sz="1800" b="1">
                <a:effectLst/>
              </a:rPr>
              <a:t>; FIB-Frc-MTX</a:t>
            </a:r>
            <a:r>
              <a:rPr lang="en-US" sz="1800" b="1" i="1" baseline="-25000">
                <a:effectLst/>
              </a:rPr>
              <a:t>L</a:t>
            </a:r>
            <a:r>
              <a:rPr lang="en-US" sz="1800" b="1">
                <a:effectLst/>
              </a:rPr>
              <a:t>; or FIB-Frc-MTX</a:t>
            </a:r>
            <a:r>
              <a:rPr lang="en-US" sz="1800" b="1" i="1" baseline="-25000">
                <a:effectLst/>
              </a:rPr>
              <a:t>H</a:t>
            </a:r>
            <a:r>
              <a:rPr lang="en-US" sz="1800" b="1">
                <a:effectLst/>
              </a:rPr>
              <a:t> in a dose of 10 mg of MTX /kg of the body weight.</a:t>
            </a:r>
          </a:p>
        </p:txBody>
      </p:sp>
    </p:spTree>
  </p:cSld>
  <p:clrMapOvr>
    <a:masterClrMapping/>
  </p:clrMapOvr>
  <p:transition>
    <p:split orient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9" name="Text Box 5"/>
          <p:cNvSpPr txBox="1">
            <a:spLocks noChangeArrowheads="1"/>
          </p:cNvSpPr>
          <p:nvPr/>
        </p:nvSpPr>
        <p:spPr bwMode="auto">
          <a:xfrm>
            <a:off x="433388" y="765175"/>
            <a:ext cx="8459787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 u="sng">
                <a:effectLst/>
                <a:cs typeface="Times New Roman" pitchFamily="18" charset="0"/>
              </a:rPr>
              <a:t>Quantitation of MTX bound to proteins</a:t>
            </a:r>
          </a:p>
          <a:p>
            <a:endParaRPr lang="en-US" sz="2400" b="1" u="sng">
              <a:effectLst/>
              <a:cs typeface="Times New Roman" pitchFamily="18" charset="0"/>
            </a:endParaRPr>
          </a:p>
          <a:p>
            <a:r>
              <a:rPr lang="en-US" sz="1800" b="1">
                <a:effectLst/>
                <a:cs typeface="Times New Roman" pitchFamily="18" charset="0"/>
              </a:rPr>
              <a:t>-  The average amount of MTX bound to the carrier macromolecule (substitution level, SL) was calculated using equation (3.1) described bellow.</a:t>
            </a:r>
          </a:p>
          <a:p>
            <a:pPr>
              <a:buFontTx/>
              <a:buChar char="-"/>
            </a:pPr>
            <a:r>
              <a:rPr lang="en-US" sz="1800" b="1">
                <a:effectLst/>
                <a:cs typeface="Times New Roman" pitchFamily="18" charset="0"/>
              </a:rPr>
              <a:t>The results were expressed as mg MTX coupled with 1 mg carrier or as the mean amount of MTX moles bound to one mole of the carrier macromolecule.</a:t>
            </a:r>
          </a:p>
          <a:p>
            <a:pPr>
              <a:buFontTx/>
              <a:buChar char="-"/>
            </a:pPr>
            <a:endParaRPr lang="en-US" sz="1800" b="1">
              <a:effectLst/>
              <a:cs typeface="Times New Roman" pitchFamily="18" charset="0"/>
            </a:endParaRPr>
          </a:p>
          <a:p>
            <a:pPr algn="ctr"/>
            <a:r>
              <a:rPr lang="en-US" sz="1800" b="1">
                <a:effectLst/>
                <a:cs typeface="Times New Roman" pitchFamily="18" charset="0"/>
              </a:rPr>
              <a:t>SL = C</a:t>
            </a:r>
            <a:r>
              <a:rPr lang="en-US" sz="1800" b="1" baseline="-25000">
                <a:effectLst/>
                <a:cs typeface="Times New Roman" pitchFamily="18" charset="0"/>
              </a:rPr>
              <a:t>MTX</a:t>
            </a:r>
            <a:r>
              <a:rPr lang="en-US" sz="1800" b="1">
                <a:effectLst/>
                <a:cs typeface="Times New Roman" pitchFamily="18" charset="0"/>
              </a:rPr>
              <a:t>/C*</a:t>
            </a:r>
            <a:r>
              <a:rPr lang="en-US" sz="1800" b="1" baseline="-25000">
                <a:effectLst/>
                <a:cs typeface="Times New Roman" pitchFamily="18" charset="0"/>
              </a:rPr>
              <a:t>P</a:t>
            </a:r>
          </a:p>
          <a:p>
            <a:r>
              <a:rPr lang="en-US" sz="1800" b="1">
                <a:effectLst/>
                <a:cs typeface="Times New Roman" pitchFamily="18" charset="0"/>
              </a:rPr>
              <a:t>C</a:t>
            </a:r>
            <a:r>
              <a:rPr lang="en-US" sz="1800" b="1" baseline="-25000">
                <a:effectLst/>
                <a:cs typeface="Times New Roman" pitchFamily="18" charset="0"/>
              </a:rPr>
              <a:t>MTX</a:t>
            </a:r>
            <a:r>
              <a:rPr lang="en-US" sz="1800" b="1">
                <a:effectLst/>
                <a:cs typeface="Times New Roman" pitchFamily="18" charset="0"/>
              </a:rPr>
              <a:t> = PA</a:t>
            </a:r>
            <a:r>
              <a:rPr lang="en-US" sz="1800" b="1" baseline="-25000">
                <a:effectLst/>
                <a:cs typeface="Times New Roman" pitchFamily="18" charset="0"/>
              </a:rPr>
              <a:t>372,MTX</a:t>
            </a:r>
            <a:r>
              <a:rPr lang="en-US" sz="1800" b="1">
                <a:effectLst/>
                <a:cs typeface="Times New Roman" pitchFamily="18" charset="0"/>
              </a:rPr>
              <a:t>/ε</a:t>
            </a:r>
            <a:r>
              <a:rPr lang="en-US" sz="1800" b="1" baseline="-25000">
                <a:effectLst/>
                <a:cs typeface="Times New Roman" pitchFamily="18" charset="0"/>
              </a:rPr>
              <a:t>MTX</a:t>
            </a:r>
          </a:p>
          <a:p>
            <a:r>
              <a:rPr lang="en-US" sz="1800" b="1">
                <a:effectLst/>
                <a:cs typeface="Times New Roman" pitchFamily="18" charset="0"/>
              </a:rPr>
              <a:t>C*</a:t>
            </a:r>
            <a:r>
              <a:rPr lang="en-US" sz="1800" b="1" baseline="-25000">
                <a:effectLst/>
                <a:cs typeface="Times New Roman" pitchFamily="18" charset="0"/>
              </a:rPr>
              <a:t>P</a:t>
            </a:r>
            <a:r>
              <a:rPr lang="en-US" sz="1800" b="1">
                <a:effectLst/>
                <a:cs typeface="Times New Roman" pitchFamily="18" charset="0"/>
              </a:rPr>
              <a:t> = [PA</a:t>
            </a:r>
            <a:r>
              <a:rPr lang="en-US" sz="1800" b="1" baseline="-25000">
                <a:effectLst/>
                <a:cs typeface="Times New Roman" pitchFamily="18" charset="0"/>
              </a:rPr>
              <a:t>280</a:t>
            </a:r>
            <a:r>
              <a:rPr lang="en-US" sz="1800" b="1">
                <a:effectLst/>
                <a:cs typeface="Times New Roman" pitchFamily="18" charset="0"/>
              </a:rPr>
              <a:t> – (PA</a:t>
            </a:r>
            <a:r>
              <a:rPr lang="en-US" sz="1800" b="1" baseline="-25000">
                <a:effectLst/>
                <a:cs typeface="Times New Roman" pitchFamily="18" charset="0"/>
              </a:rPr>
              <a:t>372</a:t>
            </a:r>
            <a:r>
              <a:rPr lang="en-US" sz="1800" b="1">
                <a:effectLst/>
                <a:cs typeface="Times New Roman" pitchFamily="18" charset="0"/>
              </a:rPr>
              <a:t> x F)]/ε</a:t>
            </a:r>
            <a:r>
              <a:rPr lang="en-US" sz="1800" b="1" baseline="-25000">
                <a:effectLst/>
                <a:cs typeface="Times New Roman" pitchFamily="18" charset="0"/>
              </a:rPr>
              <a:t>P</a:t>
            </a:r>
          </a:p>
          <a:p>
            <a:r>
              <a:rPr lang="en-US" sz="1800" b="1">
                <a:effectLst/>
                <a:cs typeface="Times New Roman" pitchFamily="18" charset="0"/>
              </a:rPr>
              <a:t>F = A</a:t>
            </a:r>
            <a:r>
              <a:rPr lang="en-US" sz="1800" b="1" baseline="-25000">
                <a:effectLst/>
                <a:cs typeface="Times New Roman" pitchFamily="18" charset="0"/>
              </a:rPr>
              <a:t>280,MTX</a:t>
            </a:r>
            <a:r>
              <a:rPr lang="en-US" sz="1800" b="1">
                <a:effectLst/>
                <a:cs typeface="Times New Roman" pitchFamily="18" charset="0"/>
              </a:rPr>
              <a:t>/A</a:t>
            </a:r>
            <a:r>
              <a:rPr lang="en-US" sz="1800" b="1" baseline="-25000">
                <a:effectLst/>
                <a:cs typeface="Times New Roman" pitchFamily="18" charset="0"/>
              </a:rPr>
              <a:t>372,MTX</a:t>
            </a:r>
          </a:p>
          <a:p>
            <a:endParaRPr lang="en-US" sz="1800" b="1" baseline="-25000">
              <a:effectLst/>
              <a:cs typeface="Times New Roman" pitchFamily="18" charset="0"/>
            </a:endParaRPr>
          </a:p>
          <a:p>
            <a:r>
              <a:rPr lang="en-US" sz="1800" b="1">
                <a:effectLst/>
                <a:cs typeface="Times New Roman" pitchFamily="18" charset="0"/>
              </a:rPr>
              <a:t>SL: substitution level.</a:t>
            </a:r>
          </a:p>
          <a:p>
            <a:r>
              <a:rPr lang="en-US" sz="1800" b="1">
                <a:effectLst/>
                <a:cs typeface="Times New Roman" pitchFamily="18" charset="0"/>
              </a:rPr>
              <a:t>C</a:t>
            </a:r>
            <a:r>
              <a:rPr lang="en-US" sz="1800" b="1" baseline="-25000">
                <a:effectLst/>
                <a:cs typeface="Times New Roman" pitchFamily="18" charset="0"/>
              </a:rPr>
              <a:t>MTX</a:t>
            </a:r>
            <a:r>
              <a:rPr lang="en-US" sz="1800" b="1">
                <a:effectLst/>
                <a:cs typeface="Times New Roman" pitchFamily="18" charset="0"/>
              </a:rPr>
              <a:t>: molar concentration of MTX.</a:t>
            </a:r>
          </a:p>
          <a:p>
            <a:r>
              <a:rPr lang="en-US" sz="1800" b="1">
                <a:effectLst/>
                <a:cs typeface="Times New Roman" pitchFamily="18" charset="0"/>
              </a:rPr>
              <a:t>C*</a:t>
            </a:r>
            <a:r>
              <a:rPr lang="en-US" sz="1800" b="1" baseline="-25000">
                <a:effectLst/>
                <a:cs typeface="Times New Roman" pitchFamily="18" charset="0"/>
              </a:rPr>
              <a:t>P</a:t>
            </a:r>
            <a:r>
              <a:rPr lang="en-US" sz="1800" b="1">
                <a:effectLst/>
                <a:cs typeface="Times New Roman" pitchFamily="18" charset="0"/>
              </a:rPr>
              <a:t>: molar concentration of protein after correction.</a:t>
            </a:r>
          </a:p>
          <a:p>
            <a:r>
              <a:rPr lang="en-US" sz="1800" b="1">
                <a:effectLst/>
                <a:cs typeface="Times New Roman" pitchFamily="18" charset="0"/>
              </a:rPr>
              <a:t>F: coefficient correcting molar concentration of protein respecting absorbance of MTX at 280 nm.</a:t>
            </a:r>
          </a:p>
          <a:p>
            <a:r>
              <a:rPr lang="en-US" sz="1800" b="1">
                <a:effectLst/>
                <a:cs typeface="Times New Roman" pitchFamily="18" charset="0"/>
              </a:rPr>
              <a:t>ε: molar absorbance coefficient.</a:t>
            </a:r>
          </a:p>
          <a:p>
            <a:r>
              <a:rPr lang="en-US" sz="1800" b="1">
                <a:effectLst/>
                <a:cs typeface="Times New Roman" pitchFamily="18" charset="0"/>
              </a:rPr>
              <a:t>PA: peak area.</a:t>
            </a:r>
          </a:p>
        </p:txBody>
      </p:sp>
      <p:graphicFrame>
        <p:nvGraphicFramePr>
          <p:cNvPr id="282637" name="Group 13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Quantitation of MTX bound to proteins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orient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9869" name="Group 13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Characterization of BSA-MTX conjugates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</a:tr>
            </a:tbl>
          </a:graphicData>
        </a:graphic>
      </p:graphicFrame>
      <p:sp>
        <p:nvSpPr>
          <p:cNvPr id="249864" name="Rectangle 8"/>
          <p:cNvSpPr>
            <a:spLocks noChangeArrowheads="1"/>
          </p:cNvSpPr>
          <p:nvPr/>
        </p:nvSpPr>
        <p:spPr bwMode="auto">
          <a:xfrm>
            <a:off x="1790700" y="2014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49865" name="Text Box 9"/>
          <p:cNvSpPr txBox="1">
            <a:spLocks noChangeArrowheads="1"/>
          </p:cNvSpPr>
          <p:nvPr/>
        </p:nvSpPr>
        <p:spPr bwMode="auto">
          <a:xfrm>
            <a:off x="114300" y="5622925"/>
            <a:ext cx="88931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effectLst/>
              </a:rPr>
              <a:t>Dialysis of the conjugation reaction mixture against NaHCO</a:t>
            </a:r>
            <a:r>
              <a:rPr lang="en-US" sz="1800" b="1" baseline="-25000">
                <a:effectLst/>
              </a:rPr>
              <a:t>3</a:t>
            </a:r>
            <a:r>
              <a:rPr lang="en-US" sz="1800" b="1">
                <a:effectLst/>
              </a:rPr>
              <a:t> buffer for 48 h removed unconjugated and weakly bound drug molecules, so that subsequent gel filtration showed no MTX in the position of the low-molecular-weight peak as detected by the absorbance at 372 nm.</a:t>
            </a:r>
          </a:p>
        </p:txBody>
      </p:sp>
      <p:pic>
        <p:nvPicPr>
          <p:cNvPr id="249866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196975"/>
            <a:ext cx="62166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9867" name="Text Box 11"/>
          <p:cNvSpPr txBox="1">
            <a:spLocks noChangeArrowheads="1"/>
          </p:cNvSpPr>
          <p:nvPr/>
        </p:nvSpPr>
        <p:spPr bwMode="auto">
          <a:xfrm>
            <a:off x="106363" y="627063"/>
            <a:ext cx="8929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effectLst/>
              </a:rPr>
              <a:t>HPLC analysis of BSA-MTX conjugates prepared by the use of MTX anhydride and dialyzed against NaHCO</a:t>
            </a:r>
            <a:r>
              <a:rPr lang="en-US" sz="1800" b="1" baseline="-25000">
                <a:effectLst/>
              </a:rPr>
              <a:t>3</a:t>
            </a:r>
            <a:r>
              <a:rPr lang="en-US" sz="1800" b="1">
                <a:effectLst/>
              </a:rPr>
              <a:t> buffer (0.1M, pH 8.3, containing 0.03% NaN</a:t>
            </a:r>
            <a:r>
              <a:rPr lang="en-US" sz="1800" b="1" baseline="-25000">
                <a:effectLst/>
              </a:rPr>
              <a:t>3</a:t>
            </a:r>
            <a:r>
              <a:rPr lang="en-US" sz="1800" b="1">
                <a:effectLst/>
              </a:rPr>
              <a:t>) for 48 h.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4914" name="Group 2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Characterization of BSA-MTX conjugates</a:t>
                      </a: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</a:tr>
            </a:tbl>
          </a:graphicData>
        </a:graphic>
      </p:graphicFrame>
      <p:sp>
        <p:nvSpPr>
          <p:cNvPr id="294920" name="Rectangle 8"/>
          <p:cNvSpPr>
            <a:spLocks noChangeArrowheads="1"/>
          </p:cNvSpPr>
          <p:nvPr/>
        </p:nvSpPr>
        <p:spPr bwMode="auto">
          <a:xfrm>
            <a:off x="1790700" y="2014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94921" name="Rectangle 9"/>
          <p:cNvSpPr>
            <a:spLocks noChangeArrowheads="1"/>
          </p:cNvSpPr>
          <p:nvPr/>
        </p:nvSpPr>
        <p:spPr bwMode="auto">
          <a:xfrm>
            <a:off x="0" y="5667375"/>
            <a:ext cx="91440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rgbClr val="990099"/>
              </a:buClr>
              <a:buFont typeface="Wingdings" pitchFamily="2" charset="2"/>
              <a:buChar char="Ø"/>
            </a:pPr>
            <a:r>
              <a:rPr lang="en-US" sz="1700"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  <a:r>
              <a:rPr lang="en-US" sz="1700" b="1">
                <a:effectLst/>
              </a:rPr>
              <a:t>under specific conditions the average amount of MTX bound to the carrier molecule could be controlled.</a:t>
            </a:r>
          </a:p>
          <a:p>
            <a:pPr>
              <a:buClr>
                <a:srgbClr val="990099"/>
              </a:buClr>
              <a:buFont typeface="Wingdings" pitchFamily="2" charset="2"/>
              <a:buChar char="Ø"/>
            </a:pPr>
            <a:r>
              <a:rPr lang="en-US" sz="1700" b="1">
                <a:effectLst/>
              </a:rPr>
              <a:t>  conjugates of certain substitution level could be prepared depending on the ratio of the carrier to MTX anhydride in the reaction mixture.</a:t>
            </a:r>
            <a:endParaRPr lang="ru-RU" sz="17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94922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125538"/>
            <a:ext cx="6426200" cy="469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4923" name="Text Box 11"/>
          <p:cNvSpPr txBox="1">
            <a:spLocks noChangeArrowheads="1"/>
          </p:cNvSpPr>
          <p:nvPr/>
        </p:nvSpPr>
        <p:spPr bwMode="auto">
          <a:xfrm>
            <a:off x="122238" y="549275"/>
            <a:ext cx="90217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effectLst/>
              </a:rPr>
              <a:t>UV-VIS spectra of BSA-MTX conjugates prepared by the use of MTX anhydride; low and highly substituted conjugates; 20 and 38 moles of MTX /mole BSA, respectively.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1026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rgbClr val="333399"/>
              </a:gs>
              <a:gs pos="100000">
                <a:srgbClr val="3333CC"/>
              </a:gs>
            </a:gsLst>
            <a:lin ang="5400000" scaled="1"/>
          </a:gra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200" b="1" dirty="0">
              <a:solidFill>
                <a:srgbClr val="FFFF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63844" name="Group 1028"/>
          <p:cNvGraphicFramePr>
            <a:graphicFrameLocks noGrp="1"/>
          </p:cNvGraphicFramePr>
          <p:nvPr/>
        </p:nvGraphicFramePr>
        <p:xfrm>
          <a:off x="0" y="0"/>
          <a:ext cx="9144000" cy="533400"/>
        </p:xfrm>
        <a:graphic>
          <a:graphicData uri="http://schemas.openxmlformats.org/drawingml/2006/table">
            <a:tbl>
              <a:tblPr/>
              <a:tblGrid>
                <a:gridCol w="6934200"/>
                <a:gridCol w="2209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Bookman Old Style" pitchFamily="18" charset="0"/>
                        </a:rPr>
                        <a:t>Results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99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33CC"/>
                        </a:gs>
                        <a:gs pos="100000">
                          <a:srgbClr val="333399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163853" name="Rectangle 1037"/>
          <p:cNvSpPr>
            <a:spLocks noChangeArrowheads="1"/>
          </p:cNvSpPr>
          <p:nvPr/>
        </p:nvSpPr>
        <p:spPr bwMode="auto">
          <a:xfrm>
            <a:off x="1790700" y="2014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855" name="Rectangle 1039"/>
          <p:cNvSpPr>
            <a:spLocks noChangeArrowheads="1"/>
          </p:cNvSpPr>
          <p:nvPr/>
        </p:nvSpPr>
        <p:spPr bwMode="auto">
          <a:xfrm>
            <a:off x="1790700" y="1500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856" name="Rectangle 1040"/>
          <p:cNvSpPr>
            <a:spLocks noChangeArrowheads="1"/>
          </p:cNvSpPr>
          <p:nvPr/>
        </p:nvSpPr>
        <p:spPr bwMode="auto">
          <a:xfrm>
            <a:off x="179070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857" name="Rectangle 1041"/>
          <p:cNvSpPr>
            <a:spLocks noChangeArrowheads="1"/>
          </p:cNvSpPr>
          <p:nvPr/>
        </p:nvSpPr>
        <p:spPr bwMode="auto">
          <a:xfrm>
            <a:off x="1790700" y="1785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3858" name="Rectangle 1042"/>
          <p:cNvSpPr>
            <a:spLocks noChangeArrowheads="1"/>
          </p:cNvSpPr>
          <p:nvPr/>
        </p:nvSpPr>
        <p:spPr bwMode="auto">
          <a:xfrm>
            <a:off x="1790700" y="1447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158747" name="Object 27"/>
          <p:cNvGraphicFramePr>
            <a:graphicFrameLocks noChangeAspect="1"/>
          </p:cNvGraphicFramePr>
          <p:nvPr/>
        </p:nvGraphicFramePr>
        <p:xfrm>
          <a:off x="152400" y="685800"/>
          <a:ext cx="8802688" cy="4581525"/>
        </p:xfrm>
        <a:graphic>
          <a:graphicData uri="http://schemas.openxmlformats.org/presentationml/2006/ole">
            <p:oleObj spid="_x0000_s158796" name="Фотография Photo Editor" r:id="rId3" imgW="8802329" imgH="4580952" progId="">
              <p:embed/>
            </p:oleObj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566D-27DB-4DA8-A284-06ED21BDB168}" type="slidenum">
              <a:rPr lang="ar-SA" smtClean="0"/>
              <a:pPr/>
              <a:t>41</a:t>
            </a:fld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 IITD">
  <a:themeElements>
    <a:clrScheme name="Standard IITD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 IITD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Standard IITD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IITD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IITD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IITD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IIT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IIT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IIT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Settings\Администратор\Application Data\Microsoft\Шаблоны\Standard IITD.pot</Template>
  <TotalTime>7979</TotalTime>
  <Words>2633</Words>
  <Application>Microsoft Office PowerPoint</Application>
  <PresentationFormat>On-screen Show (4:3)</PresentationFormat>
  <Paragraphs>424</Paragraphs>
  <Slides>41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Standard IITD</vt:lpstr>
      <vt:lpstr>CS ChemDraw Drawing</vt:lpstr>
      <vt:lpstr>STATISTICA Graph</vt:lpstr>
      <vt:lpstr>Фотография Photo Editor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Somewhere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</dc:creator>
  <cp:lastModifiedBy>Dr.Muhammad</cp:lastModifiedBy>
  <cp:revision>509</cp:revision>
  <dcterms:created xsi:type="dcterms:W3CDTF">2005-03-22T00:04:44Z</dcterms:created>
  <dcterms:modified xsi:type="dcterms:W3CDTF">2015-10-30T11:28:02Z</dcterms:modified>
</cp:coreProperties>
</file>