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5"/>
  </p:notesMasterIdLst>
  <p:sldIdLst>
    <p:sldId id="284" r:id="rId2"/>
    <p:sldId id="258" r:id="rId3"/>
    <p:sldId id="259" r:id="rId4"/>
    <p:sldId id="257" r:id="rId5"/>
    <p:sldId id="260" r:id="rId6"/>
    <p:sldId id="262" r:id="rId7"/>
    <p:sldId id="263" r:id="rId8"/>
    <p:sldId id="274" r:id="rId9"/>
    <p:sldId id="264" r:id="rId10"/>
    <p:sldId id="276" r:id="rId11"/>
    <p:sldId id="265" r:id="rId12"/>
    <p:sldId id="266" r:id="rId13"/>
    <p:sldId id="267" r:id="rId14"/>
    <p:sldId id="268" r:id="rId15"/>
    <p:sldId id="278" r:id="rId16"/>
    <p:sldId id="280" r:id="rId17"/>
    <p:sldId id="282" r:id="rId18"/>
    <p:sldId id="269" r:id="rId19"/>
    <p:sldId id="270" r:id="rId20"/>
    <p:sldId id="271" r:id="rId21"/>
    <p:sldId id="272" r:id="rId22"/>
    <p:sldId id="285" r:id="rId23"/>
    <p:sldId id="283" r:id="rId24"/>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7862DB4-6AD0-4081-9F30-18D8471B4DE7}" type="datetimeFigureOut">
              <a:rPr lang="ar-EG" smtClean="0"/>
              <a:t>17/01/1438</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593C220-3DC1-466B-866E-A7D5B9ED2E45}" type="slidenum">
              <a:rPr lang="ar-EG" smtClean="0"/>
              <a:t>‹#›</a:t>
            </a:fld>
            <a:endParaRPr lang="ar-EG"/>
          </a:p>
        </p:txBody>
      </p:sp>
    </p:spTree>
    <p:extLst>
      <p:ext uri="{BB962C8B-B14F-4D97-AF65-F5344CB8AC3E}">
        <p14:creationId xmlns:p14="http://schemas.microsoft.com/office/powerpoint/2010/main" val="299773218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1</a:t>
            </a:fld>
            <a:endParaRPr lang="ar-EG"/>
          </a:p>
        </p:txBody>
      </p:sp>
    </p:spTree>
    <p:extLst>
      <p:ext uri="{BB962C8B-B14F-4D97-AF65-F5344CB8AC3E}">
        <p14:creationId xmlns:p14="http://schemas.microsoft.com/office/powerpoint/2010/main" val="3105877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2</a:t>
            </a:fld>
            <a:endParaRPr lang="ar-EG"/>
          </a:p>
        </p:txBody>
      </p:sp>
    </p:spTree>
    <p:extLst>
      <p:ext uri="{BB962C8B-B14F-4D97-AF65-F5344CB8AC3E}">
        <p14:creationId xmlns:p14="http://schemas.microsoft.com/office/powerpoint/2010/main" val="770337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C593C220-3DC1-466B-866E-A7D5B9ED2E45}" type="slidenum">
              <a:rPr lang="ar-EG" smtClean="0"/>
              <a:t>3</a:t>
            </a:fld>
            <a:endParaRPr lang="ar-EG"/>
          </a:p>
        </p:txBody>
      </p:sp>
    </p:spTree>
    <p:extLst>
      <p:ext uri="{BB962C8B-B14F-4D97-AF65-F5344CB8AC3E}">
        <p14:creationId xmlns:p14="http://schemas.microsoft.com/office/powerpoint/2010/main" val="1842468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4</a:t>
            </a:fld>
            <a:endParaRPr lang="ar-EG"/>
          </a:p>
        </p:txBody>
      </p:sp>
    </p:spTree>
    <p:extLst>
      <p:ext uri="{BB962C8B-B14F-4D97-AF65-F5344CB8AC3E}">
        <p14:creationId xmlns:p14="http://schemas.microsoft.com/office/powerpoint/2010/main" val="2809769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6</a:t>
            </a:fld>
            <a:endParaRPr lang="ar-EG"/>
          </a:p>
        </p:txBody>
      </p:sp>
    </p:spTree>
    <p:extLst>
      <p:ext uri="{BB962C8B-B14F-4D97-AF65-F5344CB8AC3E}">
        <p14:creationId xmlns:p14="http://schemas.microsoft.com/office/powerpoint/2010/main" val="2040134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7</a:t>
            </a:fld>
            <a:endParaRPr lang="ar-EG"/>
          </a:p>
        </p:txBody>
      </p:sp>
    </p:spTree>
    <p:extLst>
      <p:ext uri="{BB962C8B-B14F-4D97-AF65-F5344CB8AC3E}">
        <p14:creationId xmlns:p14="http://schemas.microsoft.com/office/powerpoint/2010/main" val="2582968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8</a:t>
            </a:fld>
            <a:endParaRPr lang="ar-EG"/>
          </a:p>
        </p:txBody>
      </p:sp>
    </p:spTree>
    <p:extLst>
      <p:ext uri="{BB962C8B-B14F-4D97-AF65-F5344CB8AC3E}">
        <p14:creationId xmlns:p14="http://schemas.microsoft.com/office/powerpoint/2010/main" val="1701220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C593C220-3DC1-466B-866E-A7D5B9ED2E45}" type="slidenum">
              <a:rPr lang="ar-EG" smtClean="0"/>
              <a:t>9</a:t>
            </a:fld>
            <a:endParaRPr lang="ar-EG"/>
          </a:p>
        </p:txBody>
      </p:sp>
    </p:spTree>
    <p:extLst>
      <p:ext uri="{BB962C8B-B14F-4D97-AF65-F5344CB8AC3E}">
        <p14:creationId xmlns:p14="http://schemas.microsoft.com/office/powerpoint/2010/main" val="2684875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t>
            </a:r>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10</a:t>
            </a:fld>
            <a:endParaRPr lang="ar-EG"/>
          </a:p>
        </p:txBody>
      </p:sp>
    </p:spTree>
    <p:extLst>
      <p:ext uri="{BB962C8B-B14F-4D97-AF65-F5344CB8AC3E}">
        <p14:creationId xmlns:p14="http://schemas.microsoft.com/office/powerpoint/2010/main" val="2243924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C593C220-3DC1-466B-866E-A7D5B9ED2E45}" type="slidenum">
              <a:rPr lang="ar-EG" smtClean="0"/>
              <a:t>14</a:t>
            </a:fld>
            <a:endParaRPr lang="ar-EG"/>
          </a:p>
        </p:txBody>
      </p:sp>
    </p:spTree>
    <p:extLst>
      <p:ext uri="{BB962C8B-B14F-4D97-AF65-F5344CB8AC3E}">
        <p14:creationId xmlns:p14="http://schemas.microsoft.com/office/powerpoint/2010/main" val="59154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18</a:t>
            </a:fld>
            <a:endParaRPr lang="ar-EG"/>
          </a:p>
        </p:txBody>
      </p:sp>
    </p:spTree>
    <p:extLst>
      <p:ext uri="{BB962C8B-B14F-4D97-AF65-F5344CB8AC3E}">
        <p14:creationId xmlns:p14="http://schemas.microsoft.com/office/powerpoint/2010/main" val="4226292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19</a:t>
            </a:fld>
            <a:endParaRPr lang="ar-EG"/>
          </a:p>
        </p:txBody>
      </p:sp>
    </p:spTree>
    <p:extLst>
      <p:ext uri="{BB962C8B-B14F-4D97-AF65-F5344CB8AC3E}">
        <p14:creationId xmlns:p14="http://schemas.microsoft.com/office/powerpoint/2010/main" val="513644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C593C220-3DC1-466B-866E-A7D5B9ED2E45}" type="slidenum">
              <a:rPr lang="ar-EG" smtClean="0"/>
              <a:t>21</a:t>
            </a:fld>
            <a:endParaRPr lang="ar-EG"/>
          </a:p>
        </p:txBody>
      </p:sp>
    </p:spTree>
    <p:extLst>
      <p:ext uri="{BB962C8B-B14F-4D97-AF65-F5344CB8AC3E}">
        <p14:creationId xmlns:p14="http://schemas.microsoft.com/office/powerpoint/2010/main" val="1014135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C593C220-3DC1-466B-866E-A7D5B9ED2E45}" type="slidenum">
              <a:rPr lang="ar-EG" smtClean="0"/>
              <a:t>23</a:t>
            </a:fld>
            <a:endParaRPr lang="ar-EG"/>
          </a:p>
        </p:txBody>
      </p:sp>
    </p:spTree>
    <p:extLst>
      <p:ext uri="{BB962C8B-B14F-4D97-AF65-F5344CB8AC3E}">
        <p14:creationId xmlns:p14="http://schemas.microsoft.com/office/powerpoint/2010/main" val="2779472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200D2ED-B8E8-4996-B462-6CE08508FCBB}" type="datetimeFigureOut">
              <a:rPr lang="ar-EG" smtClean="0"/>
              <a:t>17/01/1438</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BC88B3FC-EA8C-40EF-8499-C0DF21CBD8B4}" type="slidenum">
              <a:rPr lang="ar-EG" smtClean="0"/>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00D2ED-B8E8-4996-B462-6CE08508FCBB}" type="datetimeFigureOut">
              <a:rPr lang="ar-EG" smtClean="0"/>
              <a:t>17/01/1438</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BC88B3FC-EA8C-40EF-8499-C0DF21CBD8B4}" type="slidenum">
              <a:rPr lang="ar-EG" smtClean="0"/>
              <a:t>‹#›</a:t>
            </a:fld>
            <a:endParaRPr lang="ar-EG"/>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00D2ED-B8E8-4996-B462-6CE08508FCBB}" type="datetimeFigureOut">
              <a:rPr lang="ar-EG" smtClean="0"/>
              <a:t>17/01/1438</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BC88B3FC-EA8C-40EF-8499-C0DF21CBD8B4}" type="slidenum">
              <a:rPr lang="ar-EG" smtClean="0"/>
              <a:t>‹#›</a:t>
            </a:fld>
            <a:endParaRPr lang="ar-E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200D2ED-B8E8-4996-B462-6CE08508FCBB}" type="datetimeFigureOut">
              <a:rPr lang="ar-EG" smtClean="0"/>
              <a:t>17/01/1438</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BC88B3FC-EA8C-40EF-8499-C0DF21CBD8B4}" type="slidenum">
              <a:rPr lang="ar-EG" smtClean="0"/>
              <a:t>‹#›</a:t>
            </a:fld>
            <a:endParaRPr lang="ar-EG"/>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200D2ED-B8E8-4996-B462-6CE08508FCBB}" type="datetimeFigureOut">
              <a:rPr lang="ar-EG" smtClean="0"/>
              <a:t>17/01/1438</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BC88B3FC-EA8C-40EF-8499-C0DF21CBD8B4}" type="slidenum">
              <a:rPr lang="ar-EG" smtClean="0"/>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00D2ED-B8E8-4996-B462-6CE08508FCBB}" type="datetimeFigureOut">
              <a:rPr lang="ar-EG" smtClean="0"/>
              <a:t>17/01/1438</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BC88B3FC-EA8C-40EF-8499-C0DF21CBD8B4}" type="slidenum">
              <a:rPr lang="ar-EG" smtClean="0"/>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C200D2ED-B8E8-4996-B462-6CE08508FCBB}" type="datetimeFigureOut">
              <a:rPr lang="ar-EG" smtClean="0"/>
              <a:t>17/01/1438</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BC88B3FC-EA8C-40EF-8499-C0DF21CBD8B4}" type="slidenum">
              <a:rPr lang="ar-EG" smtClean="0"/>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200D2ED-B8E8-4996-B462-6CE08508FCBB}" type="datetimeFigureOut">
              <a:rPr lang="ar-EG" smtClean="0"/>
              <a:t>17/01/1438</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BC88B3FC-EA8C-40EF-8499-C0DF21CBD8B4}" type="slidenum">
              <a:rPr lang="ar-EG" smtClean="0"/>
              <a:t>‹#›</a:t>
            </a:fld>
            <a:endParaRPr lang="ar-EG"/>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00D2ED-B8E8-4996-B462-6CE08508FCBB}" type="datetimeFigureOut">
              <a:rPr lang="ar-EG" smtClean="0"/>
              <a:t>17/01/1438</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BC88B3FC-EA8C-40EF-8499-C0DF21CBD8B4}" type="slidenum">
              <a:rPr lang="ar-EG" smtClean="0"/>
              <a:t>‹#›</a:t>
            </a:fld>
            <a:endParaRPr lang="ar-EG"/>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00D2ED-B8E8-4996-B462-6CE08508FCBB}" type="datetimeFigureOut">
              <a:rPr lang="ar-EG" smtClean="0"/>
              <a:t>17/01/1438</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BC88B3FC-EA8C-40EF-8499-C0DF21CBD8B4}" type="slidenum">
              <a:rPr lang="ar-EG" smtClean="0"/>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C200D2ED-B8E8-4996-B462-6CE08508FCBB}" type="datetimeFigureOut">
              <a:rPr lang="ar-EG" smtClean="0"/>
              <a:t>17/01/1438</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BC88B3FC-EA8C-40EF-8499-C0DF21CBD8B4}" type="slidenum">
              <a:rPr lang="ar-EG" smtClean="0"/>
              <a:t>‹#›</a:t>
            </a:fld>
            <a:endParaRPr lang="ar-EG"/>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C200D2ED-B8E8-4996-B462-6CE08508FCBB}" type="datetimeFigureOut">
              <a:rPr lang="ar-EG" smtClean="0"/>
              <a:t>17/01/1438</a:t>
            </a:fld>
            <a:endParaRPr lang="ar-EG"/>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ar-EG"/>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C88B3FC-EA8C-40EF-8499-C0DF21CBD8B4}" type="slidenum">
              <a:rPr lang="ar-EG" smtClean="0"/>
              <a:t>‹#›</a:t>
            </a:fld>
            <a:endParaRPr lang="ar-EG"/>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514600"/>
            <a:ext cx="8229600" cy="2185214"/>
          </a:xfrm>
          <a:prstGeom prst="rect">
            <a:avLst/>
          </a:prstGeom>
        </p:spPr>
        <p:txBody>
          <a:bodyPr wrap="square">
            <a:spAutoFit/>
          </a:bodyPr>
          <a:lstStyle/>
          <a:p>
            <a:pPr algn="ctr"/>
            <a:r>
              <a:rPr lang="en-US" sz="2800" b="1" dirty="0">
                <a:solidFill>
                  <a:srgbClr val="FF0000"/>
                </a:solidFill>
                <a:latin typeface="Times New Roman" pitchFamily="18" charset="0"/>
                <a:cs typeface="Times New Roman" pitchFamily="18" charset="0"/>
              </a:rPr>
              <a:t>POTENTIAL OF </a:t>
            </a:r>
            <a:r>
              <a:rPr lang="en-US" sz="2800" b="1" dirty="0" smtClean="0">
                <a:solidFill>
                  <a:srgbClr val="FF0000"/>
                </a:solidFill>
                <a:latin typeface="Times New Roman" pitchFamily="18" charset="0"/>
                <a:cs typeface="Times New Roman" pitchFamily="18" charset="0"/>
              </a:rPr>
              <a:t>CAMEL-DERIVHEMOGLOBIN </a:t>
            </a:r>
            <a:r>
              <a:rPr lang="en-US" sz="2800" b="1" dirty="0">
                <a:solidFill>
                  <a:srgbClr val="FF0000"/>
                </a:solidFill>
                <a:latin typeface="Times New Roman" pitchFamily="18" charset="0"/>
                <a:cs typeface="Times New Roman" pitchFamily="18" charset="0"/>
              </a:rPr>
              <a:t/>
            </a:r>
            <a:br>
              <a:rPr lang="en-US" sz="2800" b="1" dirty="0">
                <a:solidFill>
                  <a:srgbClr val="FF0000"/>
                </a:solidFill>
                <a:latin typeface="Times New Roman" pitchFamily="18" charset="0"/>
                <a:cs typeface="Times New Roman" pitchFamily="18" charset="0"/>
              </a:rPr>
            </a:br>
            <a:r>
              <a:rPr lang="en-US" sz="2800" b="1" dirty="0">
                <a:solidFill>
                  <a:srgbClr val="FF0000"/>
                </a:solidFill>
                <a:latin typeface="Times New Roman" pitchFamily="18" charset="0"/>
                <a:cs typeface="Times New Roman" pitchFamily="18" charset="0"/>
              </a:rPr>
              <a:t>OXYGEN CARRIERS AS A BLOOD SUBSTITUTE</a:t>
            </a:r>
            <a:br>
              <a:rPr lang="en-US" sz="2800" b="1" dirty="0">
                <a:solidFill>
                  <a:srgbClr val="FF0000"/>
                </a:solidFill>
                <a:latin typeface="Times New Roman" pitchFamily="18" charset="0"/>
                <a:cs typeface="Times New Roman" pitchFamily="18" charset="0"/>
              </a:rPr>
            </a:br>
            <a:endParaRPr lang="en-US" sz="2800" b="1" dirty="0" smtClean="0">
              <a:solidFill>
                <a:srgbClr val="FF0000"/>
              </a:solidFill>
              <a:latin typeface="Times New Roman" pitchFamily="18" charset="0"/>
              <a:cs typeface="Times New Roman" pitchFamily="18" charset="0"/>
            </a:endParaRPr>
          </a:p>
          <a:p>
            <a:pPr algn="ctr"/>
            <a:r>
              <a:rPr lang="en-US" sz="2800" b="1" dirty="0" smtClean="0">
                <a:solidFill>
                  <a:srgbClr val="FF0000"/>
                </a:solidFill>
                <a:latin typeface="Times New Roman" pitchFamily="18" charset="0"/>
                <a:cs typeface="Times New Roman" pitchFamily="18" charset="0"/>
              </a:rPr>
              <a:t>M.SHOKRY</a:t>
            </a:r>
          </a:p>
          <a:p>
            <a:pPr algn="ctr"/>
            <a:r>
              <a:rPr lang="en-US" sz="2400" b="1" dirty="0" smtClean="0">
                <a:solidFill>
                  <a:srgbClr val="FF0000"/>
                </a:solidFill>
                <a:latin typeface="Times New Roman" pitchFamily="18" charset="0"/>
                <a:cs typeface="Times New Roman" pitchFamily="18" charset="0"/>
              </a:rPr>
              <a:t>Faculty of Veterinary Medicine, Cairo University, Egypt</a:t>
            </a:r>
            <a:endParaRPr lang="ar-EG"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079925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394222"/>
            <a:ext cx="8153400" cy="5016758"/>
          </a:xfrm>
          <a:prstGeom prst="rect">
            <a:avLst/>
          </a:prstGeom>
        </p:spPr>
        <p:txBody>
          <a:bodyPr wrap="square">
            <a:spAutoFit/>
          </a:bodyPr>
          <a:lstStyle/>
          <a:p>
            <a:pPr algn="l"/>
            <a:endParaRPr lang="en-US" sz="2000" b="1" dirty="0">
              <a:latin typeface="Times New Roman" pitchFamily="18" charset="0"/>
              <a:cs typeface="Times New Roman" pitchFamily="18" charset="0"/>
            </a:endParaRPr>
          </a:p>
          <a:p>
            <a:pPr algn="l"/>
            <a:endParaRPr lang="en-US" sz="2000" b="1" dirty="0" smtClean="0">
              <a:latin typeface="Times New Roman" pitchFamily="18" charset="0"/>
              <a:cs typeface="Times New Roman" pitchFamily="18" charset="0"/>
            </a:endParaRPr>
          </a:p>
          <a:p>
            <a:pPr algn="ctr"/>
            <a:r>
              <a:rPr lang="en-US" sz="2000" b="1" dirty="0">
                <a:solidFill>
                  <a:srgbClr val="FF0000"/>
                </a:solidFill>
                <a:latin typeface="Times New Roman" pitchFamily="18" charset="0"/>
                <a:cs typeface="Times New Roman" pitchFamily="18" charset="0"/>
              </a:rPr>
              <a:t>INTRODUCTION</a:t>
            </a:r>
          </a:p>
          <a:p>
            <a:pPr algn="l"/>
            <a:endParaRPr lang="ar-EG" sz="2000" b="1" dirty="0" smtClean="0">
              <a:latin typeface="Times New Roman" pitchFamily="18" charset="0"/>
              <a:cs typeface="Times New Roman" pitchFamily="18" charset="0"/>
            </a:endParaRPr>
          </a:p>
          <a:p>
            <a:pPr marL="285750" indent="-285750" algn="just" rtl="0">
              <a:buFont typeface="Wingdings" pitchFamily="2" charset="2"/>
              <a:buChar char="q"/>
            </a:pPr>
            <a:r>
              <a:rPr lang="en-GB" dirty="0" smtClean="0"/>
              <a:t> </a:t>
            </a:r>
            <a:r>
              <a:rPr lang="en-GB" sz="2400" dirty="0" smtClean="0">
                <a:latin typeface="Times New Roman" pitchFamily="18" charset="0"/>
                <a:cs typeface="Times New Roman" pitchFamily="18" charset="0"/>
              </a:rPr>
              <a:t>The quest for producing a blood substitute is the result of an incessant demand not only for routine surgery and accidents but also in cases of mass civilian casualties during natural disasters, terrorism and wars (Klein, 2008).</a:t>
            </a:r>
          </a:p>
          <a:p>
            <a:pPr marL="457200" indent="-457200" algn="just" rtl="0">
              <a:buFont typeface="Wingdings" pitchFamily="2" charset="2"/>
              <a:buChar char="q"/>
            </a:pPr>
            <a:r>
              <a:rPr lang="en-GB" sz="2400" dirty="0" smtClean="0">
                <a:latin typeface="Times New Roman" pitchFamily="18" charset="0"/>
                <a:cs typeface="Times New Roman" pitchFamily="18" charset="0"/>
              </a:rPr>
              <a:t>The risks of </a:t>
            </a:r>
            <a:r>
              <a:rPr lang="en-GB" sz="2400" dirty="0" err="1" smtClean="0">
                <a:latin typeface="Times New Roman" pitchFamily="18" charset="0"/>
                <a:cs typeface="Times New Roman" pitchFamily="18" charset="0"/>
              </a:rPr>
              <a:t>allogenic</a:t>
            </a:r>
            <a:r>
              <a:rPr lang="en-GB" sz="2400" dirty="0" smtClean="0">
                <a:latin typeface="Times New Roman" pitchFamily="18" charset="0"/>
                <a:cs typeface="Times New Roman" pitchFamily="18" charset="0"/>
              </a:rPr>
              <a:t> blood transfusion are multiple and include infection transmission (HIV and Hepatitis B </a:t>
            </a:r>
            <a:r>
              <a:rPr lang="ar-EG" sz="2400" dirty="0" smtClean="0">
                <a:latin typeface="Times New Roman" pitchFamily="18" charset="0"/>
                <a:cs typeface="Times New Roman" pitchFamily="18" charset="0"/>
              </a:rPr>
              <a:t>&amp;</a:t>
            </a:r>
            <a:r>
              <a:rPr lang="en-GB" sz="2400" dirty="0" smtClean="0">
                <a:latin typeface="Times New Roman" pitchFamily="18" charset="0"/>
                <a:cs typeface="Times New Roman" pitchFamily="18" charset="0"/>
              </a:rPr>
              <a:t> C), delayed postoperative healing, transfusion reactions, transfusion-related lung injury, </a:t>
            </a:r>
            <a:r>
              <a:rPr lang="en-GB" sz="2400" dirty="0" err="1" smtClean="0">
                <a:latin typeface="Times New Roman" pitchFamily="18" charset="0"/>
                <a:cs typeface="Times New Roman" pitchFamily="18" charset="0"/>
              </a:rPr>
              <a:t>immunodilution</a:t>
            </a:r>
            <a:r>
              <a:rPr lang="en-GB" sz="2400" dirty="0" smtClean="0">
                <a:latin typeface="Times New Roman" pitchFamily="18" charset="0"/>
                <a:cs typeface="Times New Roman" pitchFamily="18" charset="0"/>
              </a:rPr>
              <a:t> and potential risk of cancer recurrence (Lander et al.,1996; Brander et al.,2005)</a:t>
            </a:r>
            <a:r>
              <a:rPr lang="en-GB" dirty="0" smtClean="0">
                <a:latin typeface="Times New Roman" pitchFamily="18" charset="0"/>
                <a:cs typeface="Times New Roman" pitchFamily="18" charset="0"/>
              </a:rPr>
              <a:t> </a:t>
            </a:r>
            <a:endParaRPr lang="ar-EG" dirty="0">
              <a:latin typeface="Times New Roman" pitchFamily="18" charset="0"/>
              <a:cs typeface="Times New Roman" pitchFamily="18" charset="0"/>
            </a:endParaRPr>
          </a:p>
        </p:txBody>
      </p:sp>
    </p:spTree>
    <p:extLst>
      <p:ext uri="{BB962C8B-B14F-4D97-AF65-F5344CB8AC3E}">
        <p14:creationId xmlns:p14="http://schemas.microsoft.com/office/powerpoint/2010/main" val="165164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62000"/>
            <a:ext cx="8382000" cy="5139869"/>
          </a:xfrm>
          <a:prstGeom prst="rect">
            <a:avLst/>
          </a:prstGeom>
        </p:spPr>
        <p:txBody>
          <a:bodyPr wrap="square">
            <a:spAutoFit/>
          </a:bodyPr>
          <a:lstStyle/>
          <a:p>
            <a:endParaRPr lang="ar-EG" sz="2000" dirty="0"/>
          </a:p>
          <a:p>
            <a:pPr marL="342900" indent="-342900" algn="just" rtl="0">
              <a:buFont typeface="Wingdings" pitchFamily="2" charset="2"/>
              <a:buChar char="q"/>
            </a:pPr>
            <a:r>
              <a:rPr lang="en-GB" sz="2000" b="1" dirty="0"/>
              <a:t> </a:t>
            </a:r>
            <a:r>
              <a:rPr lang="en-GB" sz="2800" dirty="0">
                <a:latin typeface="Times New Roman" pitchFamily="18" charset="0"/>
                <a:cs typeface="Times New Roman" pitchFamily="18" charset="0"/>
              </a:rPr>
              <a:t>Haemoglobin-based oxygen carriers (HBOCs) are being developed as substitutes to replace the oxygen-carrying functions of erythrocytes and thereby lessen the demand of donor blood during surgery and trauma situations (Chang, 2000</a:t>
            </a:r>
            <a:r>
              <a:rPr lang="en-GB" sz="2800" dirty="0" smtClean="0">
                <a:latin typeface="Times New Roman" pitchFamily="18" charset="0"/>
                <a:cs typeface="Times New Roman" pitchFamily="18" charset="0"/>
              </a:rPr>
              <a:t>).</a:t>
            </a:r>
          </a:p>
          <a:p>
            <a:pPr marL="457200" indent="-457200" algn="just" rtl="0">
              <a:buFont typeface="Wingdings" pitchFamily="2" charset="2"/>
              <a:buChar char="q"/>
            </a:pPr>
            <a:r>
              <a:rPr lang="en-GB" sz="2800" dirty="0" smtClean="0">
                <a:latin typeface="Times New Roman" pitchFamily="18" charset="0"/>
                <a:cs typeface="Times New Roman" pitchFamily="18" charset="0"/>
              </a:rPr>
              <a:t> </a:t>
            </a:r>
            <a:r>
              <a:rPr lang="en-GB" sz="2800" dirty="0">
                <a:latin typeface="Times New Roman" pitchFamily="18" charset="0"/>
                <a:cs typeface="Times New Roman" pitchFamily="18" charset="0"/>
              </a:rPr>
              <a:t>Artificial blood substitutes present several advantages over the use of donor blood for blood transfusions because the former have no antigenic blood groups on their surface, no possibility for transmitting infections, have a longer storage lifetime and are cost efficient (Standl,2004; </a:t>
            </a:r>
            <a:r>
              <a:rPr lang="en-GB" sz="2800" dirty="0" smtClean="0">
                <a:latin typeface="Times New Roman" pitchFamily="18" charset="0"/>
                <a:cs typeface="Times New Roman" pitchFamily="18" charset="0"/>
              </a:rPr>
              <a:t>Alayash,2004;Chang</a:t>
            </a:r>
            <a:r>
              <a:rPr lang="en-GB" sz="2800" dirty="0">
                <a:latin typeface="Times New Roman" pitchFamily="18" charset="0"/>
                <a:cs typeface="Times New Roman" pitchFamily="18" charset="0"/>
              </a:rPr>
              <a:t>, 2004).</a:t>
            </a:r>
            <a:r>
              <a:rPr lang="en-GB" sz="2000" dirty="0">
                <a:latin typeface="Times New Roman" pitchFamily="18" charset="0"/>
                <a:cs typeface="Times New Roman" pitchFamily="18" charset="0"/>
              </a:rPr>
              <a:t> </a:t>
            </a:r>
            <a:endParaRPr lang="ar-EG" sz="2000" dirty="0">
              <a:latin typeface="Times New Roman" pitchFamily="18" charset="0"/>
              <a:cs typeface="Times New Roman" pitchFamily="18" charset="0"/>
            </a:endParaRPr>
          </a:p>
        </p:txBody>
      </p:sp>
    </p:spTree>
    <p:extLst>
      <p:ext uri="{BB962C8B-B14F-4D97-AF65-F5344CB8AC3E}">
        <p14:creationId xmlns:p14="http://schemas.microsoft.com/office/powerpoint/2010/main" val="3531359915"/>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1" y="457200"/>
            <a:ext cx="7518400" cy="5791200"/>
          </a:xfrm>
        </p:spPr>
        <p:txBody>
          <a:bodyPr>
            <a:noAutofit/>
          </a:bodyPr>
          <a:lstStyle/>
          <a:p>
            <a:pPr marL="0" indent="0" algn="just" rtl="0">
              <a:buNone/>
            </a:pPr>
            <a:endParaRPr lang="en-US" sz="2000" dirty="0" smtClean="0">
              <a:solidFill>
                <a:schemeClr val="tx1"/>
              </a:solidFill>
              <a:latin typeface="Times New Roman" pitchFamily="18" charset="0"/>
              <a:cs typeface="Times New Roman" pitchFamily="18" charset="0"/>
            </a:endParaRPr>
          </a:p>
          <a:p>
            <a:pPr algn="l" rtl="0">
              <a:buFont typeface="Wingdings" pitchFamily="2" charset="2"/>
              <a:buChar char="q"/>
            </a:pPr>
            <a:r>
              <a:rPr lang="en-US" sz="2000" dirty="0" smtClean="0">
                <a:solidFill>
                  <a:schemeClr val="tx1"/>
                </a:solidFill>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Currently,  bovine-derived </a:t>
            </a:r>
            <a:r>
              <a:rPr lang="en-US" dirty="0" smtClean="0">
                <a:solidFill>
                  <a:schemeClr val="tx1"/>
                </a:solidFill>
                <a:latin typeface="Times New Roman" pitchFamily="18" charset="0"/>
                <a:cs typeface="Times New Roman" pitchFamily="18" charset="0"/>
              </a:rPr>
              <a:t>(BHBOC) </a:t>
            </a:r>
            <a:r>
              <a:rPr lang="en-US" dirty="0">
                <a:solidFill>
                  <a:schemeClr val="tx1"/>
                </a:solidFill>
                <a:latin typeface="Times New Roman" pitchFamily="18" charset="0"/>
                <a:cs typeface="Times New Roman" pitchFamily="18" charset="0"/>
              </a:rPr>
              <a:t>has been successfully used in South </a:t>
            </a:r>
            <a:r>
              <a:rPr lang="en-US" dirty="0" smtClean="0">
                <a:solidFill>
                  <a:schemeClr val="tx1"/>
                </a:solidFill>
                <a:latin typeface="Times New Roman" pitchFamily="18" charset="0"/>
                <a:cs typeface="Times New Roman" pitchFamily="18" charset="0"/>
              </a:rPr>
              <a:t>Africa </a:t>
            </a:r>
            <a:r>
              <a:rPr lang="en-US" dirty="0">
                <a:solidFill>
                  <a:schemeClr val="tx1"/>
                </a:solidFill>
                <a:latin typeface="Times New Roman" pitchFamily="18" charset="0"/>
                <a:cs typeface="Times New Roman" pitchFamily="18" charset="0"/>
              </a:rPr>
              <a:t>to support a patient with autoimmune hemolytic anemia and has approved by the FDA for routine use in canine </a:t>
            </a:r>
            <a:r>
              <a:rPr lang="en-US" dirty="0" smtClean="0">
                <a:solidFill>
                  <a:schemeClr val="tx1"/>
                </a:solidFill>
                <a:latin typeface="Times New Roman" pitchFamily="18" charset="0"/>
                <a:cs typeface="Times New Roman" pitchFamily="18" charset="0"/>
              </a:rPr>
              <a:t>anemia </a:t>
            </a:r>
            <a:r>
              <a:rPr lang="en-US" dirty="0">
                <a:solidFill>
                  <a:schemeClr val="tx1"/>
                </a:solidFill>
                <a:latin typeface="Times New Roman" pitchFamily="18" charset="0"/>
                <a:cs typeface="Times New Roman" pitchFamily="18" charset="0"/>
              </a:rPr>
              <a:t>(</a:t>
            </a:r>
            <a:r>
              <a:rPr lang="en-US" dirty="0" err="1">
                <a:solidFill>
                  <a:schemeClr val="tx1"/>
                </a:solidFill>
                <a:latin typeface="Times New Roman" pitchFamily="18" charset="0"/>
                <a:cs typeface="Times New Roman" pitchFamily="18" charset="0"/>
              </a:rPr>
              <a:t>Jahr</a:t>
            </a:r>
            <a:r>
              <a:rPr lang="en-US" dirty="0">
                <a:solidFill>
                  <a:schemeClr val="tx1"/>
                </a:solidFill>
                <a:latin typeface="Times New Roman" pitchFamily="18" charset="0"/>
                <a:cs typeface="Times New Roman" pitchFamily="18" charset="0"/>
              </a:rPr>
              <a:t> et al,2002 ;</a:t>
            </a:r>
            <a:r>
              <a:rPr lang="en-US" dirty="0" err="1">
                <a:solidFill>
                  <a:schemeClr val="tx1"/>
                </a:solidFill>
                <a:latin typeface="Times New Roman" pitchFamily="18" charset="0"/>
                <a:cs typeface="Times New Roman" pitchFamily="18" charset="0"/>
              </a:rPr>
              <a:t>Stowell</a:t>
            </a:r>
            <a:r>
              <a:rPr lang="en-US" dirty="0">
                <a:solidFill>
                  <a:schemeClr val="tx1"/>
                </a:solidFill>
                <a:latin typeface="Times New Roman" pitchFamily="18" charset="0"/>
                <a:cs typeface="Times New Roman" pitchFamily="18" charset="0"/>
              </a:rPr>
              <a:t>, 2002</a:t>
            </a:r>
            <a:r>
              <a:rPr lang="en-US" dirty="0" smtClean="0">
                <a:solidFill>
                  <a:schemeClr val="tx1"/>
                </a:solidFill>
                <a:latin typeface="Times New Roman" pitchFamily="18" charset="0"/>
                <a:cs typeface="Times New Roman" pitchFamily="18" charset="0"/>
              </a:rPr>
              <a:t>)</a:t>
            </a:r>
            <a:endParaRPr lang="en-US" sz="2000" dirty="0" smtClean="0">
              <a:solidFill>
                <a:schemeClr val="tx1"/>
              </a:solidFill>
              <a:latin typeface="Times New Roman" pitchFamily="18" charset="0"/>
              <a:cs typeface="Times New Roman" pitchFamily="18" charset="0"/>
            </a:endParaRPr>
          </a:p>
          <a:p>
            <a:pPr algn="just" rtl="0">
              <a:buFont typeface="Wingdings" pitchFamily="2" charset="2"/>
              <a:buChar char="q"/>
            </a:pPr>
            <a:r>
              <a:rPr lang="en-US" dirty="0">
                <a:solidFill>
                  <a:schemeClr val="tx1"/>
                </a:solidFill>
                <a:latin typeface="Times New Roman" pitchFamily="18" charset="0"/>
                <a:cs typeface="Times New Roman" pitchFamily="18" charset="0"/>
              </a:rPr>
              <a:t>However, over the past decades, the field of blood </a:t>
            </a:r>
            <a:r>
              <a:rPr lang="en-US" dirty="0" smtClean="0">
                <a:solidFill>
                  <a:schemeClr val="tx1"/>
                </a:solidFill>
                <a:latin typeface="Times New Roman" pitchFamily="18" charset="0"/>
                <a:cs typeface="Times New Roman" pitchFamily="18" charset="0"/>
              </a:rPr>
              <a:t>substitutes  of bovine origin, </a:t>
            </a:r>
            <a:r>
              <a:rPr lang="en-US" dirty="0">
                <a:solidFill>
                  <a:schemeClr val="tx1"/>
                </a:solidFill>
                <a:latin typeface="Times New Roman" pitchFamily="18" charset="0"/>
                <a:cs typeface="Times New Roman" pitchFamily="18" charset="0"/>
              </a:rPr>
              <a:t>has been exciting due to the potential risk </a:t>
            </a:r>
            <a:r>
              <a:rPr lang="en-US" dirty="0" smtClean="0">
                <a:solidFill>
                  <a:schemeClr val="tx1"/>
                </a:solidFill>
                <a:latin typeface="Times New Roman" pitchFamily="18" charset="0"/>
                <a:cs typeface="Times New Roman" pitchFamily="18" charset="0"/>
              </a:rPr>
              <a:t>of </a:t>
            </a:r>
            <a:r>
              <a:rPr lang="en-US" dirty="0" err="1" smtClean="0">
                <a:solidFill>
                  <a:schemeClr val="tx1"/>
                </a:solidFill>
                <a:latin typeface="Times New Roman" pitchFamily="18" charset="0"/>
                <a:cs typeface="Times New Roman" pitchFamily="18" charset="0"/>
              </a:rPr>
              <a:t>transimissible</a:t>
            </a:r>
            <a:r>
              <a:rPr lang="en-US" dirty="0" smtClean="0">
                <a:solidFill>
                  <a:schemeClr val="tx1"/>
                </a:solidFill>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bovine spongiform encephalopathy (BSE), one of a number of prion blood borne </a:t>
            </a:r>
            <a:r>
              <a:rPr lang="en-US" dirty="0" smtClean="0">
                <a:solidFill>
                  <a:schemeClr val="tx1"/>
                </a:solidFill>
                <a:latin typeface="Times New Roman" pitchFamily="18" charset="0"/>
                <a:cs typeface="Times New Roman" pitchFamily="18" charset="0"/>
              </a:rPr>
              <a:t>pathogens (</a:t>
            </a:r>
            <a:r>
              <a:rPr lang="en-US" dirty="0" err="1" smtClean="0">
                <a:solidFill>
                  <a:schemeClr val="tx1"/>
                </a:solidFill>
                <a:latin typeface="Times New Roman" pitchFamily="18" charset="0"/>
                <a:cs typeface="Times New Roman" pitchFamily="18" charset="0"/>
              </a:rPr>
              <a:t>Acellular</a:t>
            </a:r>
            <a:r>
              <a:rPr lang="en-US" dirty="0" smtClean="0">
                <a:solidFill>
                  <a:schemeClr val="tx1"/>
                </a:solidFill>
                <a:latin typeface="Times New Roman" pitchFamily="18" charset="0"/>
                <a:cs typeface="Times New Roman" pitchFamily="18" charset="0"/>
              </a:rPr>
              <a:t> Prion Protein, </a:t>
            </a:r>
            <a:r>
              <a:rPr lang="en-US" dirty="0">
                <a:solidFill>
                  <a:schemeClr val="tx1"/>
                </a:solidFill>
                <a:latin typeface="Times New Roman" pitchFamily="18" charset="0"/>
                <a:cs typeface="Times New Roman" pitchFamily="18" charset="0"/>
              </a:rPr>
              <a:t>with its possible link to CJD (</a:t>
            </a:r>
            <a:r>
              <a:rPr lang="en-US" dirty="0" err="1">
                <a:solidFill>
                  <a:schemeClr val="tx1"/>
                </a:solidFill>
                <a:latin typeface="Times New Roman" pitchFamily="18" charset="0"/>
                <a:cs typeface="Times New Roman" pitchFamily="18" charset="0"/>
              </a:rPr>
              <a:t>Creutzfeld-Jakob</a:t>
            </a:r>
            <a:r>
              <a:rPr lang="en-US" dirty="0">
                <a:solidFill>
                  <a:schemeClr val="tx1"/>
                </a:solidFill>
                <a:latin typeface="Times New Roman" pitchFamily="18" charset="0"/>
                <a:cs typeface="Times New Roman" pitchFamily="18" charset="0"/>
              </a:rPr>
              <a:t> disease) that can resist </a:t>
            </a:r>
            <a:r>
              <a:rPr lang="en-US" dirty="0" smtClean="0">
                <a:solidFill>
                  <a:schemeClr val="tx1"/>
                </a:solidFill>
                <a:latin typeface="Times New Roman" pitchFamily="18" charset="0"/>
                <a:cs typeface="Times New Roman" pitchFamily="18" charset="0"/>
              </a:rPr>
              <a:t> all sterilization </a:t>
            </a:r>
            <a:r>
              <a:rPr lang="en-US" dirty="0">
                <a:solidFill>
                  <a:schemeClr val="tx1"/>
                </a:solidFill>
                <a:latin typeface="Times New Roman" pitchFamily="18" charset="0"/>
                <a:cs typeface="Times New Roman" pitchFamily="18" charset="0"/>
              </a:rPr>
              <a:t>procedures employed in the production of  blood substitutes (O’Brien, 1996 ; Collinge,1999</a:t>
            </a:r>
            <a:r>
              <a:rPr lang="en-US" dirty="0" smtClean="0">
                <a:solidFill>
                  <a:schemeClr val="tx1"/>
                </a:solidFill>
                <a:latin typeface="Times New Roman" pitchFamily="18" charset="0"/>
                <a:cs typeface="Times New Roman" pitchFamily="18" charset="0"/>
              </a:rPr>
              <a:t>). </a:t>
            </a:r>
            <a:endParaRPr lang="en-US"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809682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90600"/>
            <a:ext cx="7620000" cy="4524315"/>
          </a:xfrm>
          <a:prstGeom prst="rect">
            <a:avLst/>
          </a:prstGeom>
        </p:spPr>
        <p:txBody>
          <a:bodyPr wrap="square">
            <a:spAutoFit/>
          </a:bodyPr>
          <a:lstStyle/>
          <a:p>
            <a:pPr marL="342900" indent="-342900" algn="just" rtl="0">
              <a:buFont typeface="Wingdings" pitchFamily="2" charset="2"/>
              <a:buChar char="q"/>
            </a:pPr>
            <a:r>
              <a:rPr lang="en-US" sz="2400" dirty="0" smtClean="0">
                <a:latin typeface="Times New Roman" pitchFamily="18" charset="0"/>
                <a:cs typeface="Times New Roman" pitchFamily="18" charset="0"/>
              </a:rPr>
              <a:t>In order to eliminate the risks associated with prion protein infection with BHBOC, camel-derived HBOC (CHBOC) has attracted our attention as a potential safe alternative to bovine-derived BHBOC since camel is predominantly a browser grazing on desert plants  have no previous history of BSE disease or feeding on animal byproducts. Furthermore, Camels express heavy-chain antibodies that can be used to clone </a:t>
            </a:r>
            <a:r>
              <a:rPr lang="en-US" sz="2400" dirty="0" err="1" smtClean="0">
                <a:latin typeface="Times New Roman" pitchFamily="18" charset="0"/>
                <a:cs typeface="Times New Roman" pitchFamily="18" charset="0"/>
              </a:rPr>
              <a:t>nanobodies</a:t>
            </a:r>
            <a:r>
              <a:rPr lang="en-US" sz="2400" dirty="0" smtClean="0">
                <a:latin typeface="Times New Roman" pitchFamily="18" charset="0"/>
                <a:cs typeface="Times New Roman" pitchFamily="18" charset="0"/>
              </a:rPr>
              <a:t>, which are antibody-derived therapeutic proteins which attached to other proteins and nanoparticles by a simple chemical procedure, with therapeutic applications in </a:t>
            </a:r>
            <a:r>
              <a:rPr lang="en-US" sz="2400" dirty="0">
                <a:latin typeface="Times New Roman" pitchFamily="18" charset="0"/>
                <a:cs typeface="Times New Roman" pitchFamily="18" charset="0"/>
              </a:rPr>
              <a:t>cancers </a:t>
            </a:r>
            <a:r>
              <a:rPr lang="ar-EG" sz="2400" dirty="0">
                <a:latin typeface="Times New Roman" pitchFamily="18" charset="0"/>
                <a:cs typeface="Times New Roman" pitchFamily="18" charset="0"/>
              </a:rPr>
              <a:t> </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Deffar</a:t>
            </a:r>
            <a:r>
              <a:rPr lang="en-US" sz="2400" dirty="0">
                <a:latin typeface="Times New Roman" pitchFamily="18" charset="0"/>
                <a:cs typeface="Times New Roman" pitchFamily="18" charset="0"/>
              </a:rPr>
              <a:t> and Shi, 2008). </a:t>
            </a:r>
            <a:endParaRPr lang="ar-EG" sz="2400" dirty="0">
              <a:latin typeface="Times New Roman" pitchFamily="18" charset="0"/>
              <a:cs typeface="Times New Roman" pitchFamily="18" charset="0"/>
            </a:endParaRPr>
          </a:p>
        </p:txBody>
      </p:sp>
    </p:spTree>
    <p:extLst>
      <p:ext uri="{BB962C8B-B14F-4D97-AF65-F5344CB8AC3E}">
        <p14:creationId xmlns:p14="http://schemas.microsoft.com/office/powerpoint/2010/main" val="2939399053"/>
      </p:ext>
    </p:extLst>
  </p:cSld>
  <p:clrMapOvr>
    <a:masterClrMapping/>
  </p:clrMapOvr>
  <p:transition spd="slow">
    <p:pull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413338"/>
            <a:ext cx="7010400" cy="2954655"/>
          </a:xfrm>
          <a:prstGeom prst="rect">
            <a:avLst/>
          </a:prstGeom>
        </p:spPr>
        <p:txBody>
          <a:bodyPr wrap="square">
            <a:spAutoFit/>
          </a:bodyPr>
          <a:lstStyle/>
          <a:p>
            <a:pPr marL="342900" indent="-342900" algn="just" rtl="0">
              <a:buFont typeface="Wingdings" pitchFamily="2" charset="2"/>
              <a:buChar char="Ø"/>
            </a:pPr>
            <a:r>
              <a:rPr lang="en-US" sz="2400" b="1" dirty="0">
                <a:cs typeface="+mj-cs"/>
              </a:rPr>
              <a:t>The objective of this study was to develop an effective and safe </a:t>
            </a:r>
            <a:r>
              <a:rPr lang="en-US" sz="2400" b="1" dirty="0" err="1" smtClean="0">
                <a:cs typeface="+mj-cs"/>
              </a:rPr>
              <a:t>acellular</a:t>
            </a:r>
            <a:r>
              <a:rPr lang="en-US" sz="2400" b="1" dirty="0" smtClean="0">
                <a:cs typeface="+mj-cs"/>
              </a:rPr>
              <a:t> (CHBOC</a:t>
            </a:r>
            <a:r>
              <a:rPr lang="en-US" sz="2400" b="1" dirty="0">
                <a:cs typeface="+mj-cs"/>
              </a:rPr>
              <a:t>) blood </a:t>
            </a:r>
            <a:r>
              <a:rPr lang="en-US" sz="2400" b="1" dirty="0" smtClean="0">
                <a:cs typeface="+mj-cs"/>
              </a:rPr>
              <a:t>substitute from blood of camels. </a:t>
            </a:r>
          </a:p>
          <a:p>
            <a:pPr marL="342900" indent="-342900" algn="just" rtl="0">
              <a:buFont typeface="Wingdings" pitchFamily="2" charset="2"/>
              <a:buChar char="Ø"/>
            </a:pPr>
            <a:r>
              <a:rPr lang="en-US" sz="2400" b="1" dirty="0" smtClean="0">
                <a:cs typeface="+mj-cs"/>
              </a:rPr>
              <a:t>In </a:t>
            </a:r>
            <a:r>
              <a:rPr lang="en-US" sz="2400" b="1" dirty="0">
                <a:cs typeface="+mj-cs"/>
              </a:rPr>
              <a:t>addition, the clinical, </a:t>
            </a:r>
            <a:r>
              <a:rPr lang="en-US" sz="2400" b="1" dirty="0" smtClean="0">
                <a:cs typeface="+mj-cs"/>
              </a:rPr>
              <a:t>hematological and </a:t>
            </a:r>
            <a:r>
              <a:rPr lang="en-US" sz="2400" b="1" dirty="0">
                <a:cs typeface="+mj-cs"/>
              </a:rPr>
              <a:t>biochemical evaluation of CHBOC administration were investigated in a dog model of </a:t>
            </a:r>
            <a:r>
              <a:rPr lang="en-US" sz="2400" b="1" dirty="0" err="1" smtClean="0">
                <a:cs typeface="+mj-cs"/>
              </a:rPr>
              <a:t>hemorhagic</a:t>
            </a:r>
            <a:r>
              <a:rPr lang="en-US" sz="2400" b="1" dirty="0" smtClean="0">
                <a:cs typeface="+mj-cs"/>
              </a:rPr>
              <a:t> </a:t>
            </a:r>
            <a:r>
              <a:rPr lang="en-US" sz="2400" b="1" dirty="0" err="1" smtClean="0">
                <a:cs typeface="+mj-cs"/>
              </a:rPr>
              <a:t>hypovolemia</a:t>
            </a:r>
            <a:r>
              <a:rPr lang="en-US" sz="2400" b="1" dirty="0" smtClean="0">
                <a:cs typeface="+mj-cs"/>
              </a:rPr>
              <a:t>. </a:t>
            </a:r>
            <a:endParaRPr lang="en-US" sz="2400" b="1" dirty="0">
              <a:cs typeface="+mj-cs"/>
            </a:endParaRPr>
          </a:p>
          <a:p>
            <a:pPr rtl="0"/>
            <a:r>
              <a:rPr lang="en-US" dirty="0"/>
              <a:t> </a:t>
            </a:r>
          </a:p>
        </p:txBody>
      </p:sp>
      <p:sp>
        <p:nvSpPr>
          <p:cNvPr id="3" name="TextBox 2"/>
          <p:cNvSpPr txBox="1"/>
          <p:nvPr/>
        </p:nvSpPr>
        <p:spPr>
          <a:xfrm>
            <a:off x="2057400" y="801469"/>
            <a:ext cx="3505200" cy="646331"/>
          </a:xfrm>
          <a:prstGeom prst="rect">
            <a:avLst/>
          </a:prstGeom>
          <a:noFill/>
        </p:spPr>
        <p:txBody>
          <a:bodyPr wrap="square" rtlCol="1">
            <a:spAutoFit/>
          </a:bodyPr>
          <a:lstStyle/>
          <a:p>
            <a:pPr algn="ctr"/>
            <a:r>
              <a:rPr lang="en-US" sz="3600" b="1" dirty="0" smtClean="0">
                <a:solidFill>
                  <a:srgbClr val="FF0000"/>
                </a:solidFill>
              </a:rPr>
              <a:t>Objective </a:t>
            </a:r>
            <a:endParaRPr lang="ar-EG" b="1" dirty="0">
              <a:solidFill>
                <a:srgbClr val="FF0000"/>
              </a:solidFill>
            </a:endParaRPr>
          </a:p>
        </p:txBody>
      </p:sp>
    </p:spTree>
    <p:extLst>
      <p:ext uri="{BB962C8B-B14F-4D97-AF65-F5344CB8AC3E}">
        <p14:creationId xmlns:p14="http://schemas.microsoft.com/office/powerpoint/2010/main" val="294618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05800" cy="4525963"/>
          </a:xfrm>
        </p:spPr>
        <p:txBody>
          <a:bodyPr>
            <a:normAutofit fontScale="77500" lnSpcReduction="20000"/>
          </a:bodyPr>
          <a:lstStyle/>
          <a:p>
            <a:pPr marL="1257300" lvl="3" indent="0" algn="l">
              <a:buNone/>
            </a:pPr>
            <a:r>
              <a:rPr lang="en-GB" sz="3100" b="1" dirty="0" smtClean="0">
                <a:solidFill>
                  <a:schemeClr val="tx1"/>
                </a:solidFill>
                <a:latin typeface="Times New Roman" pitchFamily="18" charset="0"/>
                <a:cs typeface="Times New Roman" pitchFamily="18" charset="0"/>
              </a:rPr>
              <a:t>Stage </a:t>
            </a:r>
            <a:r>
              <a:rPr lang="en-GB" sz="3100" b="1" dirty="0">
                <a:solidFill>
                  <a:schemeClr val="tx1"/>
                </a:solidFill>
                <a:latin typeface="Times New Roman" pitchFamily="18" charset="0"/>
                <a:cs typeface="Times New Roman" pitchFamily="18" charset="0"/>
              </a:rPr>
              <a:t>I: Preparation of </a:t>
            </a:r>
            <a:r>
              <a:rPr lang="en-GB" sz="3100" b="1" dirty="0" smtClean="0">
                <a:solidFill>
                  <a:schemeClr val="tx1"/>
                </a:solidFill>
                <a:latin typeface="Times New Roman" pitchFamily="18" charset="0"/>
                <a:cs typeface="Times New Roman" pitchFamily="18" charset="0"/>
              </a:rPr>
              <a:t>CHBOC</a:t>
            </a:r>
            <a:endParaRPr lang="en-US" sz="3100" b="1" dirty="0" smtClean="0">
              <a:solidFill>
                <a:schemeClr val="tx1"/>
              </a:solidFill>
              <a:latin typeface="Times New Roman" pitchFamily="18" charset="0"/>
              <a:cs typeface="Times New Roman" pitchFamily="18" charset="0"/>
            </a:endParaRPr>
          </a:p>
          <a:p>
            <a:pPr marL="0" indent="0" algn="l">
              <a:buNone/>
            </a:pPr>
            <a:endParaRPr lang="en-US" b="1" dirty="0">
              <a:solidFill>
                <a:schemeClr val="tx1"/>
              </a:solidFill>
            </a:endParaRPr>
          </a:p>
          <a:p>
            <a:pPr algn="just" rtl="0">
              <a:buFont typeface="Wingdings" pitchFamily="2" charset="2"/>
              <a:buChar char="v"/>
            </a:pPr>
            <a:r>
              <a:rPr lang="en-GB" b="1" dirty="0" smtClean="0">
                <a:solidFill>
                  <a:schemeClr val="tx1"/>
                </a:solidFill>
                <a:latin typeface="Times New Roman" pitchFamily="18" charset="0"/>
                <a:cs typeface="Times New Roman" pitchFamily="18" charset="0"/>
              </a:rPr>
              <a:t>Fresh </a:t>
            </a:r>
            <a:r>
              <a:rPr lang="en-GB" b="1" dirty="0">
                <a:solidFill>
                  <a:schemeClr val="tx1"/>
                </a:solidFill>
                <a:latin typeface="Times New Roman" pitchFamily="18" charset="0"/>
                <a:cs typeface="Times New Roman" pitchFamily="18" charset="0"/>
              </a:rPr>
              <a:t>whole camel blood was collected in a container with EDTA as the anticoagulant. The RBCs were isolated from whole blood by centrifugation at 5000 rpm for 20 minutes, washed three times with two volumes of 0.9% saline, and </a:t>
            </a:r>
            <a:r>
              <a:rPr lang="en-GB" b="1" dirty="0" err="1">
                <a:solidFill>
                  <a:schemeClr val="tx1"/>
                </a:solidFill>
                <a:latin typeface="Times New Roman" pitchFamily="18" charset="0"/>
                <a:cs typeface="Times New Roman" pitchFamily="18" charset="0"/>
              </a:rPr>
              <a:t>haemolyzed</a:t>
            </a:r>
            <a:r>
              <a:rPr lang="en-GB" b="1" dirty="0">
                <a:solidFill>
                  <a:schemeClr val="tx1"/>
                </a:solidFill>
                <a:latin typeface="Times New Roman" pitchFamily="18" charset="0"/>
                <a:cs typeface="Times New Roman" pitchFamily="18" charset="0"/>
              </a:rPr>
              <a:t> by adding three volumes of triple distilled water. </a:t>
            </a:r>
            <a:endParaRPr lang="ar-EG" b="1" dirty="0" smtClean="0">
              <a:solidFill>
                <a:schemeClr val="tx1"/>
              </a:solidFill>
              <a:latin typeface="Times New Roman" pitchFamily="18" charset="0"/>
              <a:cs typeface="Times New Roman" pitchFamily="18" charset="0"/>
            </a:endParaRPr>
          </a:p>
          <a:p>
            <a:pPr algn="just" rtl="0">
              <a:buFont typeface="Wingdings" pitchFamily="2" charset="2"/>
              <a:buChar char="v"/>
            </a:pPr>
            <a:r>
              <a:rPr lang="en-GB" b="1" dirty="0" smtClean="0">
                <a:solidFill>
                  <a:schemeClr val="tx1"/>
                </a:solidFill>
                <a:latin typeface="Times New Roman" pitchFamily="18" charset="0"/>
                <a:cs typeface="Times New Roman" pitchFamily="18" charset="0"/>
              </a:rPr>
              <a:t>The </a:t>
            </a:r>
            <a:r>
              <a:rPr lang="en-GB" b="1" dirty="0" err="1">
                <a:solidFill>
                  <a:schemeClr val="tx1"/>
                </a:solidFill>
                <a:latin typeface="Times New Roman" pitchFamily="18" charset="0"/>
                <a:cs typeface="Times New Roman" pitchFamily="18" charset="0"/>
              </a:rPr>
              <a:t>haemolyzed</a:t>
            </a:r>
            <a:r>
              <a:rPr lang="en-GB" b="1" dirty="0">
                <a:solidFill>
                  <a:schemeClr val="tx1"/>
                </a:solidFill>
                <a:latin typeface="Times New Roman" pitchFamily="18" charset="0"/>
                <a:cs typeface="Times New Roman" pitchFamily="18" charset="0"/>
              </a:rPr>
              <a:t> solution was centrifuged at 15,000 rpm for 1 hour to yield a cell-debris free </a:t>
            </a:r>
            <a:r>
              <a:rPr lang="en-GB" b="1" dirty="0" err="1">
                <a:solidFill>
                  <a:schemeClr val="tx1"/>
                </a:solidFill>
                <a:latin typeface="Times New Roman" pitchFamily="18" charset="0"/>
                <a:cs typeface="Times New Roman" pitchFamily="18" charset="0"/>
              </a:rPr>
              <a:t>Hb</a:t>
            </a:r>
            <a:r>
              <a:rPr lang="en-GB" b="1" dirty="0">
                <a:solidFill>
                  <a:schemeClr val="tx1"/>
                </a:solidFill>
                <a:latin typeface="Times New Roman" pitchFamily="18" charset="0"/>
                <a:cs typeface="Times New Roman" pitchFamily="18" charset="0"/>
              </a:rPr>
              <a:t> solution. The </a:t>
            </a:r>
            <a:r>
              <a:rPr lang="en-GB" b="1" dirty="0" err="1">
                <a:solidFill>
                  <a:schemeClr val="tx1"/>
                </a:solidFill>
                <a:latin typeface="Times New Roman" pitchFamily="18" charset="0"/>
                <a:cs typeface="Times New Roman" pitchFamily="18" charset="0"/>
              </a:rPr>
              <a:t>Hb</a:t>
            </a:r>
            <a:r>
              <a:rPr lang="en-GB" b="1" dirty="0">
                <a:solidFill>
                  <a:schemeClr val="tx1"/>
                </a:solidFill>
                <a:latin typeface="Times New Roman" pitchFamily="18" charset="0"/>
                <a:cs typeface="Times New Roman" pitchFamily="18" charset="0"/>
              </a:rPr>
              <a:t> solution was mixed with stock solutions of </a:t>
            </a:r>
            <a:r>
              <a:rPr lang="en-GB" b="1" dirty="0" err="1">
                <a:solidFill>
                  <a:schemeClr val="tx1"/>
                </a:solidFill>
                <a:latin typeface="Times New Roman" pitchFamily="18" charset="0"/>
                <a:cs typeface="Times New Roman" pitchFamily="18" charset="0"/>
              </a:rPr>
              <a:t>polyethelene</a:t>
            </a:r>
            <a:r>
              <a:rPr lang="en-GB" b="1" dirty="0">
                <a:solidFill>
                  <a:schemeClr val="tx1"/>
                </a:solidFill>
                <a:latin typeface="Times New Roman" pitchFamily="18" charset="0"/>
                <a:cs typeface="Times New Roman" pitchFamily="18" charset="0"/>
              </a:rPr>
              <a:t> glycol (PEG) 4000 and K2HPO4/NaH2PO4 to obtain a solution containing 12.5% PEG 4000, 12.5% phosphate, and pH10 with the addition of 12.5% </a:t>
            </a:r>
            <a:r>
              <a:rPr lang="en-GB" b="1" dirty="0" err="1">
                <a:solidFill>
                  <a:schemeClr val="tx1"/>
                </a:solidFill>
                <a:latin typeface="Times New Roman" pitchFamily="18" charset="0"/>
                <a:cs typeface="Times New Roman" pitchFamily="18" charset="0"/>
              </a:rPr>
              <a:t>NaOH</a:t>
            </a:r>
            <a:r>
              <a:rPr lang="en-GB" b="1" dirty="0">
                <a:solidFill>
                  <a:schemeClr val="tx1"/>
                </a:solidFill>
                <a:latin typeface="Times New Roman" pitchFamily="18" charset="0"/>
                <a:cs typeface="Times New Roman" pitchFamily="18" charset="0"/>
              </a:rPr>
              <a:t>. Following a separation phase, the top phase was withdrawn and added to NaH2P04 to a final composition of 12.5% PEG 4000, 12.5% phosphate, pH 7.0. After mixing and separation, the bottom phase containing the </a:t>
            </a:r>
            <a:r>
              <a:rPr lang="en-GB" b="1" dirty="0" err="1">
                <a:solidFill>
                  <a:schemeClr val="tx1"/>
                </a:solidFill>
                <a:latin typeface="Times New Roman" pitchFamily="18" charset="0"/>
                <a:cs typeface="Times New Roman" pitchFamily="18" charset="0"/>
              </a:rPr>
              <a:t>Hb</a:t>
            </a:r>
            <a:r>
              <a:rPr lang="en-GB" b="1" dirty="0">
                <a:solidFill>
                  <a:schemeClr val="tx1"/>
                </a:solidFill>
                <a:latin typeface="Times New Roman" pitchFamily="18" charset="0"/>
                <a:cs typeface="Times New Roman" pitchFamily="18" charset="0"/>
              </a:rPr>
              <a:t> solution was dialyzed with triple- distilled water and lyophilized. Samples of the developed product of 20 g were frozen at -20 </a:t>
            </a:r>
            <a:r>
              <a:rPr lang="en-US" b="1" dirty="0" smtClean="0">
                <a:solidFill>
                  <a:schemeClr val="tx1"/>
                </a:solidFill>
                <a:latin typeface="Times New Roman" pitchFamily="18" charset="0"/>
                <a:cs typeface="Times New Roman" pitchFamily="18" charset="0"/>
              </a:rPr>
              <a:t>degrees </a:t>
            </a:r>
            <a:r>
              <a:rPr lang="en-GB" b="1" dirty="0" smtClean="0">
                <a:solidFill>
                  <a:schemeClr val="tx1"/>
                </a:solidFill>
                <a:latin typeface="Times New Roman" pitchFamily="18" charset="0"/>
                <a:cs typeface="Times New Roman" pitchFamily="18" charset="0"/>
              </a:rPr>
              <a:t>and </a:t>
            </a:r>
            <a:r>
              <a:rPr lang="en-GB" b="1" dirty="0">
                <a:solidFill>
                  <a:schemeClr val="tx1"/>
                </a:solidFill>
                <a:latin typeface="Times New Roman" pitchFamily="18" charset="0"/>
                <a:cs typeface="Times New Roman" pitchFamily="18" charset="0"/>
              </a:rPr>
              <a:t>thawed before testing</a:t>
            </a:r>
            <a:r>
              <a:rPr lang="en-GB" b="1" dirty="0" smtClean="0">
                <a:solidFill>
                  <a:schemeClr val="tx1"/>
                </a:solidFill>
                <a:latin typeface="Times New Roman" pitchFamily="18" charset="0"/>
                <a:cs typeface="Times New Roman" pitchFamily="18" charset="0"/>
              </a:rPr>
              <a:t>.</a:t>
            </a:r>
            <a:endParaRPr lang="ar-EG" b="1" dirty="0">
              <a:solidFill>
                <a:schemeClr val="tx1"/>
              </a:solidFill>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3600" b="1" dirty="0" smtClean="0">
                <a:solidFill>
                  <a:srgbClr val="FF0000"/>
                </a:solidFill>
              </a:rPr>
              <a:t>MA</a:t>
            </a:r>
            <a:r>
              <a:rPr lang="en-US" sz="3200" b="1" dirty="0" smtClean="0">
                <a:solidFill>
                  <a:srgbClr val="FF0000"/>
                </a:solidFill>
              </a:rPr>
              <a:t>TERIALS &amp; METHODS</a:t>
            </a:r>
            <a:endParaRPr lang="ar-EG" sz="3200" b="1" dirty="0">
              <a:solidFill>
                <a:srgbClr val="FF0000"/>
              </a:solidFill>
            </a:endParaRPr>
          </a:p>
        </p:txBody>
      </p:sp>
    </p:spTree>
    <p:extLst>
      <p:ext uri="{BB962C8B-B14F-4D97-AF65-F5344CB8AC3E}">
        <p14:creationId xmlns:p14="http://schemas.microsoft.com/office/powerpoint/2010/main" val="823889054"/>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7600" y="389273"/>
            <a:ext cx="2666999" cy="8019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Whole camel blood</a:t>
            </a:r>
          </a:p>
          <a:p>
            <a:pPr algn="ctr"/>
            <a:r>
              <a:rPr lang="en-US" dirty="0" smtClean="0"/>
              <a:t>EDTA</a:t>
            </a:r>
            <a:endParaRPr lang="ar-EG" dirty="0"/>
          </a:p>
        </p:txBody>
      </p:sp>
      <p:sp>
        <p:nvSpPr>
          <p:cNvPr id="11" name="Rectangle 10"/>
          <p:cNvSpPr/>
          <p:nvPr/>
        </p:nvSpPr>
        <p:spPr>
          <a:xfrm>
            <a:off x="5001770" y="389273"/>
            <a:ext cx="2666999"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Centrifugation</a:t>
            </a:r>
          </a:p>
          <a:p>
            <a:pPr algn="ctr"/>
            <a:r>
              <a:rPr lang="en-US" dirty="0" smtClean="0"/>
              <a:t>at 5000 rpm/20 min</a:t>
            </a:r>
          </a:p>
          <a:p>
            <a:pPr algn="ctr"/>
            <a:r>
              <a:rPr lang="en-US" dirty="0" smtClean="0"/>
              <a:t>to isolate RBCs</a:t>
            </a:r>
            <a:endParaRPr lang="ar-EG" dirty="0"/>
          </a:p>
        </p:txBody>
      </p:sp>
      <p:sp>
        <p:nvSpPr>
          <p:cNvPr id="13" name="Down Arrow 12"/>
          <p:cNvSpPr/>
          <p:nvPr/>
        </p:nvSpPr>
        <p:spPr>
          <a:xfrm>
            <a:off x="6092953" y="1444171"/>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4" name="Rectangle 13"/>
          <p:cNvSpPr/>
          <p:nvPr/>
        </p:nvSpPr>
        <p:spPr>
          <a:xfrm>
            <a:off x="5105400" y="2514600"/>
            <a:ext cx="2601686"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RBCs washed 3 times</a:t>
            </a:r>
          </a:p>
          <a:p>
            <a:pPr algn="ctr"/>
            <a:r>
              <a:rPr lang="en-US" dirty="0" smtClean="0"/>
              <a:t>with 0.9% </a:t>
            </a:r>
            <a:r>
              <a:rPr lang="en-US" dirty="0" err="1" smtClean="0"/>
              <a:t>NaCl</a:t>
            </a:r>
            <a:r>
              <a:rPr lang="en-US" dirty="0" smtClean="0"/>
              <a:t> &amp; </a:t>
            </a:r>
            <a:r>
              <a:rPr lang="ar-EG" dirty="0" smtClean="0"/>
              <a:t> </a:t>
            </a:r>
            <a:r>
              <a:rPr lang="en-US" dirty="0" smtClean="0"/>
              <a:t> </a:t>
            </a:r>
            <a:r>
              <a:rPr lang="en-US" dirty="0" err="1" smtClean="0"/>
              <a:t>hemolyzed</a:t>
            </a:r>
            <a:r>
              <a:rPr lang="en-US" dirty="0" smtClean="0"/>
              <a:t> by + 3 volumes of </a:t>
            </a:r>
            <a:r>
              <a:rPr lang="en-US" dirty="0" err="1" smtClean="0"/>
              <a:t>dist.water</a:t>
            </a:r>
            <a:endParaRPr lang="ar-EG" dirty="0"/>
          </a:p>
        </p:txBody>
      </p:sp>
      <p:sp>
        <p:nvSpPr>
          <p:cNvPr id="16" name="Left Arrow 15"/>
          <p:cNvSpPr/>
          <p:nvPr/>
        </p:nvSpPr>
        <p:spPr>
          <a:xfrm>
            <a:off x="4023362" y="3034284"/>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8" name="Right Arrow 17"/>
          <p:cNvSpPr/>
          <p:nvPr/>
        </p:nvSpPr>
        <p:spPr>
          <a:xfrm>
            <a:off x="3994333" y="58180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9" name="Rectangle 18"/>
          <p:cNvSpPr/>
          <p:nvPr/>
        </p:nvSpPr>
        <p:spPr>
          <a:xfrm>
            <a:off x="1067600" y="2514600"/>
            <a:ext cx="25900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Centrifugation at</a:t>
            </a:r>
          </a:p>
          <a:p>
            <a:pPr algn="ctr"/>
            <a:r>
              <a:rPr lang="en-US" dirty="0" smtClean="0"/>
              <a:t>15000 rpm/1 </a:t>
            </a:r>
            <a:r>
              <a:rPr lang="en-US" dirty="0" err="1" smtClean="0"/>
              <a:t>hr</a:t>
            </a:r>
            <a:r>
              <a:rPr lang="en-US" dirty="0" smtClean="0"/>
              <a:t> to obtain </a:t>
            </a:r>
            <a:r>
              <a:rPr lang="en-US" dirty="0" err="1" smtClean="0"/>
              <a:t>Hb</a:t>
            </a:r>
            <a:r>
              <a:rPr lang="en-US" dirty="0" smtClean="0"/>
              <a:t> soln. free of cell debris </a:t>
            </a:r>
            <a:endParaRPr lang="ar-EG" dirty="0"/>
          </a:p>
        </p:txBody>
      </p:sp>
      <p:sp>
        <p:nvSpPr>
          <p:cNvPr id="20" name="Down Arrow 19"/>
          <p:cNvSpPr/>
          <p:nvPr/>
        </p:nvSpPr>
        <p:spPr>
          <a:xfrm>
            <a:off x="2043684" y="38862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21" name="Rectangle 20"/>
          <p:cNvSpPr/>
          <p:nvPr/>
        </p:nvSpPr>
        <p:spPr>
          <a:xfrm>
            <a:off x="1029100" y="5065485"/>
            <a:ext cx="2513800" cy="10885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err="1" smtClean="0"/>
              <a:t>Hb</a:t>
            </a:r>
            <a:r>
              <a:rPr lang="en-US" dirty="0" smtClean="0"/>
              <a:t> soln.+PEG4000+</a:t>
            </a:r>
          </a:p>
          <a:p>
            <a:pPr algn="ctr"/>
            <a:r>
              <a:rPr lang="en-US" dirty="0" smtClean="0"/>
              <a:t>K2HPO4/NaH2PO4+</a:t>
            </a:r>
          </a:p>
          <a:p>
            <a:pPr algn="ctr"/>
            <a:r>
              <a:rPr lang="en-US" dirty="0" smtClean="0"/>
              <a:t>12.5%NaOH(pH10)</a:t>
            </a:r>
            <a:endParaRPr lang="ar-EG" dirty="0"/>
          </a:p>
        </p:txBody>
      </p:sp>
      <p:sp>
        <p:nvSpPr>
          <p:cNvPr id="22" name="Right Arrow 21"/>
          <p:cNvSpPr/>
          <p:nvPr/>
        </p:nvSpPr>
        <p:spPr>
          <a:xfrm>
            <a:off x="3657600" y="536745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24" name="Rectangle 23"/>
          <p:cNvSpPr/>
          <p:nvPr/>
        </p:nvSpPr>
        <p:spPr>
          <a:xfrm>
            <a:off x="4800600" y="4864608"/>
            <a:ext cx="3276600" cy="138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After mixing &amp; Phase </a:t>
            </a:r>
            <a:r>
              <a:rPr lang="en-US" dirty="0" err="1" smtClean="0"/>
              <a:t>seperation</a:t>
            </a:r>
            <a:r>
              <a:rPr lang="en-US" dirty="0" smtClean="0"/>
              <a:t> the </a:t>
            </a:r>
            <a:r>
              <a:rPr lang="en-US" dirty="0" err="1" smtClean="0"/>
              <a:t>Hb</a:t>
            </a:r>
            <a:r>
              <a:rPr lang="en-US" dirty="0" smtClean="0"/>
              <a:t> bottom phase was dialyzed with </a:t>
            </a:r>
            <a:r>
              <a:rPr lang="en-US" dirty="0" err="1" smtClean="0"/>
              <a:t>dist.water</a:t>
            </a:r>
            <a:r>
              <a:rPr lang="en-US" dirty="0" smtClean="0"/>
              <a:t> &amp; lyophilized &amp; frozen at -20 C </a:t>
            </a:r>
            <a:endParaRPr lang="ar-EG" dirty="0"/>
          </a:p>
        </p:txBody>
      </p:sp>
    </p:spTree>
    <p:extLst>
      <p:ext uri="{BB962C8B-B14F-4D97-AF65-F5344CB8AC3E}">
        <p14:creationId xmlns:p14="http://schemas.microsoft.com/office/powerpoint/2010/main" val="183379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33400"/>
            <a:ext cx="8229600" cy="5592763"/>
          </a:xfrm>
        </p:spPr>
        <p:txBody>
          <a:bodyPr>
            <a:normAutofit fontScale="92500" lnSpcReduction="20000"/>
          </a:bodyPr>
          <a:lstStyle/>
          <a:p>
            <a:pPr algn="l" rtl="0"/>
            <a:r>
              <a:rPr lang="en-GB" sz="2600" b="1" dirty="0">
                <a:solidFill>
                  <a:schemeClr val="tx1"/>
                </a:solidFill>
                <a:latin typeface="Times New Roman" pitchFamily="18" charset="0"/>
                <a:cs typeface="Times New Roman" pitchFamily="18" charset="0"/>
              </a:rPr>
              <a:t>Stage II: Experimental </a:t>
            </a:r>
            <a:r>
              <a:rPr lang="en-GB" sz="2600" b="1" dirty="0" smtClean="0">
                <a:solidFill>
                  <a:schemeClr val="tx1"/>
                </a:solidFill>
                <a:latin typeface="Times New Roman" pitchFamily="18" charset="0"/>
                <a:cs typeface="Times New Roman" pitchFamily="18" charset="0"/>
              </a:rPr>
              <a:t>model </a:t>
            </a:r>
            <a:endParaRPr lang="en-GB" sz="2600" b="1" dirty="0">
              <a:solidFill>
                <a:schemeClr val="tx1"/>
              </a:solidFill>
              <a:latin typeface="Times New Roman" pitchFamily="18" charset="0"/>
              <a:cs typeface="Times New Roman" pitchFamily="18" charset="0"/>
            </a:endParaRPr>
          </a:p>
          <a:p>
            <a:pPr marL="0" indent="0" algn="l">
              <a:buNone/>
            </a:pPr>
            <a:r>
              <a:rPr lang="en-GB" dirty="0" smtClean="0"/>
              <a:t> </a:t>
            </a:r>
            <a:endParaRPr lang="en-GB" dirty="0"/>
          </a:p>
          <a:p>
            <a:pPr algn="l" rtl="0">
              <a:buFont typeface="Wingdings" pitchFamily="2" charset="2"/>
              <a:buChar char="q"/>
            </a:pPr>
            <a:r>
              <a:rPr lang="en-GB" b="1" dirty="0">
                <a:solidFill>
                  <a:schemeClr val="tx1"/>
                </a:solidFill>
                <a:latin typeface="Times New Roman" pitchFamily="18" charset="0"/>
                <a:cs typeface="Times New Roman" pitchFamily="18" charset="0"/>
              </a:rPr>
              <a:t>Ten healthy dogs (7 males and 3 females) aged between 2 to 5 years and weighing between 20 and 25 kg, were used in this study. These animals were tested for two consecutive times with a 2-month interval. </a:t>
            </a:r>
          </a:p>
          <a:p>
            <a:pPr algn="l" rtl="0"/>
            <a:r>
              <a:rPr lang="en-GB" b="1" i="1" dirty="0">
                <a:solidFill>
                  <a:schemeClr val="tx1"/>
                </a:solidFill>
                <a:latin typeface="Times New Roman" pitchFamily="18" charset="0"/>
                <a:cs typeface="Times New Roman" pitchFamily="18" charset="0"/>
              </a:rPr>
              <a:t>Allergy testing (James, 2002) </a:t>
            </a:r>
            <a:endParaRPr lang="en-GB" b="1" dirty="0">
              <a:solidFill>
                <a:schemeClr val="tx1"/>
              </a:solidFill>
              <a:latin typeface="Times New Roman" pitchFamily="18" charset="0"/>
              <a:cs typeface="Times New Roman" pitchFamily="18" charset="0"/>
            </a:endParaRPr>
          </a:p>
          <a:p>
            <a:pPr algn="l" rtl="0"/>
            <a:r>
              <a:rPr lang="en-GB" b="1" dirty="0">
                <a:solidFill>
                  <a:schemeClr val="tx1"/>
                </a:solidFill>
                <a:latin typeface="Times New Roman" pitchFamily="18" charset="0"/>
                <a:cs typeface="Times New Roman" pitchFamily="18" charset="0"/>
              </a:rPr>
              <a:t>All dogs were allergically assessed against the prepared CHBOC before administration. The allergy testing comprised: </a:t>
            </a:r>
          </a:p>
          <a:p>
            <a:pPr algn="l" rtl="0"/>
            <a:r>
              <a:rPr lang="en-GB" b="1" dirty="0">
                <a:solidFill>
                  <a:schemeClr val="tx1"/>
                </a:solidFill>
                <a:latin typeface="Times New Roman" pitchFamily="18" charset="0"/>
                <a:cs typeface="Times New Roman" pitchFamily="18" charset="0"/>
              </a:rPr>
              <a:t>• Percutaneous testing by scratching the skin surface of the forearm of each dog. The CHBOC product was diluted 1:10 and a small amount of the diluted product was distributed over the scratched skin. </a:t>
            </a:r>
          </a:p>
          <a:p>
            <a:pPr algn="l" rtl="0"/>
            <a:r>
              <a:rPr lang="en-GB" b="1" dirty="0">
                <a:solidFill>
                  <a:schemeClr val="tx1"/>
                </a:solidFill>
                <a:latin typeface="Times New Roman" pitchFamily="18" charset="0"/>
                <a:cs typeface="Times New Roman" pitchFamily="18" charset="0"/>
              </a:rPr>
              <a:t>• Intradermal testing by intradermal injection of 0.2 ml of the diluted product in the forearm. The other leg was used as a control. The test and control sites were examined for any enlarged flare reaction or wheel of erythema 3 mm greater </a:t>
            </a:r>
            <a:r>
              <a:rPr lang="en-GB" b="1" dirty="0" smtClean="0">
                <a:solidFill>
                  <a:schemeClr val="tx1"/>
                </a:solidFill>
                <a:latin typeface="Times New Roman" pitchFamily="18" charset="0"/>
                <a:cs typeface="Times New Roman" pitchFamily="18" charset="0"/>
              </a:rPr>
              <a:t>than </a:t>
            </a:r>
            <a:r>
              <a:rPr lang="en-GB" b="1" dirty="0">
                <a:solidFill>
                  <a:schemeClr val="tx1"/>
                </a:solidFill>
                <a:latin typeface="Times New Roman" pitchFamily="18" charset="0"/>
                <a:cs typeface="Times New Roman" pitchFamily="18" charset="0"/>
              </a:rPr>
              <a:t>the control (positive reaction).</a:t>
            </a:r>
            <a:endParaRPr lang="ar-EG"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615472225"/>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9800" y="762000"/>
            <a:ext cx="4876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Jugular Exsanguinated (500 ml)experimental dogs(b.w.20kg)</a:t>
            </a:r>
            <a:endParaRPr lang="ar-EG" dirty="0"/>
          </a:p>
        </p:txBody>
      </p:sp>
      <p:sp>
        <p:nvSpPr>
          <p:cNvPr id="5" name="Left-Right Arrow Callout 4"/>
          <p:cNvSpPr/>
          <p:nvPr/>
        </p:nvSpPr>
        <p:spPr>
          <a:xfrm>
            <a:off x="3886200" y="1826550"/>
            <a:ext cx="1216152" cy="576072"/>
          </a:xfrm>
          <a:prstGeom prst="lef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6" name="Rectangle 5"/>
          <p:cNvSpPr/>
          <p:nvPr/>
        </p:nvSpPr>
        <p:spPr>
          <a:xfrm>
            <a:off x="533400" y="1851078"/>
            <a:ext cx="3124200" cy="1196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Test Group (7 dogs) (14 trials)Infused with CHBOC (40gm/L) in </a:t>
            </a:r>
            <a:r>
              <a:rPr lang="en-US" dirty="0" err="1" smtClean="0"/>
              <a:t>L.Ringer’s</a:t>
            </a:r>
            <a:r>
              <a:rPr lang="en-US" dirty="0" smtClean="0"/>
              <a:t> at a rate 5ml/kg</a:t>
            </a:r>
            <a:endParaRPr lang="ar-EG" dirty="0"/>
          </a:p>
        </p:txBody>
      </p:sp>
      <p:sp>
        <p:nvSpPr>
          <p:cNvPr id="7" name="Rectangle 6"/>
          <p:cNvSpPr/>
          <p:nvPr/>
        </p:nvSpPr>
        <p:spPr>
          <a:xfrm>
            <a:off x="5334000" y="1800533"/>
            <a:ext cx="2971800" cy="12041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Control Group (3 dogs) (6 trials) infused with HES  (</a:t>
            </a:r>
            <a:r>
              <a:rPr lang="en-US" dirty="0" err="1" smtClean="0"/>
              <a:t>hydroxyethyl</a:t>
            </a:r>
            <a:r>
              <a:rPr lang="en-US" dirty="0" smtClean="0"/>
              <a:t> starch)</a:t>
            </a:r>
          </a:p>
          <a:p>
            <a:pPr algn="ctr"/>
            <a:r>
              <a:rPr lang="en-US" dirty="0" smtClean="0"/>
              <a:t>5ml/kg</a:t>
            </a:r>
            <a:endParaRPr lang="ar-EG" dirty="0"/>
          </a:p>
        </p:txBody>
      </p:sp>
      <p:sp>
        <p:nvSpPr>
          <p:cNvPr id="8" name="Down Arrow 7"/>
          <p:cNvSpPr/>
          <p:nvPr/>
        </p:nvSpPr>
        <p:spPr>
          <a:xfrm>
            <a:off x="6477000" y="3169557"/>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0" name="Down Arrow 9"/>
          <p:cNvSpPr/>
          <p:nvPr/>
        </p:nvSpPr>
        <p:spPr>
          <a:xfrm>
            <a:off x="1853184" y="3169557"/>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1" name="Rectangle 10"/>
          <p:cNvSpPr/>
          <p:nvPr/>
        </p:nvSpPr>
        <p:spPr>
          <a:xfrm>
            <a:off x="2095500" y="4442690"/>
            <a:ext cx="4724400" cy="1881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Clinical physiological parameters(Body Temp, Heart &amp; Respiratory rates)</a:t>
            </a:r>
          </a:p>
          <a:p>
            <a:pPr algn="ctr"/>
            <a:r>
              <a:rPr lang="en-US" dirty="0" smtClean="0"/>
              <a:t>Hemodynamic parameters  (CBC)</a:t>
            </a:r>
          </a:p>
          <a:p>
            <a:pPr algn="ctr"/>
            <a:r>
              <a:rPr lang="en-US" dirty="0" smtClean="0"/>
              <a:t>Blood biochemistry parameters (liver &amp; kidney functions)</a:t>
            </a:r>
          </a:p>
          <a:p>
            <a:pPr algn="ctr"/>
            <a:r>
              <a:rPr lang="en-US" dirty="0" smtClean="0"/>
              <a:t>At BE, AE, 1hr.AE &amp; 24 hr. AE</a:t>
            </a:r>
            <a:endParaRPr lang="ar-EG" dirty="0"/>
          </a:p>
        </p:txBody>
      </p:sp>
    </p:spTree>
    <p:extLst>
      <p:ext uri="{BB962C8B-B14F-4D97-AF65-F5344CB8AC3E}">
        <p14:creationId xmlns:p14="http://schemas.microsoft.com/office/powerpoint/2010/main" val="10872906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914400"/>
            <a:ext cx="8077199" cy="6400800"/>
          </a:xfrm>
        </p:spPr>
        <p:txBody>
          <a:bodyPr>
            <a:noAutofit/>
          </a:bodyPr>
          <a:lstStyle/>
          <a:p>
            <a:pPr algn="l" rtl="0"/>
            <a:r>
              <a:rPr lang="en-GB" b="1" dirty="0">
                <a:solidFill>
                  <a:schemeClr val="tx1"/>
                </a:solidFill>
                <a:latin typeface="Times New Roman" pitchFamily="18" charset="0"/>
                <a:cs typeface="Times New Roman" pitchFamily="18" charset="0"/>
              </a:rPr>
              <a:t>All experimental dogs were sedated with </a:t>
            </a:r>
            <a:r>
              <a:rPr lang="en-GB" b="1" dirty="0" err="1">
                <a:solidFill>
                  <a:schemeClr val="tx1"/>
                </a:solidFill>
                <a:latin typeface="Times New Roman" pitchFamily="18" charset="0"/>
                <a:cs typeface="Times New Roman" pitchFamily="18" charset="0"/>
              </a:rPr>
              <a:t>Xylazine</a:t>
            </a:r>
            <a:r>
              <a:rPr lang="en-GB" b="1" dirty="0">
                <a:solidFill>
                  <a:schemeClr val="tx1"/>
                </a:solidFill>
                <a:latin typeface="Times New Roman" pitchFamily="18" charset="0"/>
                <a:cs typeface="Times New Roman" pitchFamily="18" charset="0"/>
              </a:rPr>
              <a:t> </a:t>
            </a:r>
            <a:r>
              <a:rPr lang="en-GB" b="1" dirty="0" err="1">
                <a:solidFill>
                  <a:schemeClr val="tx1"/>
                </a:solidFill>
                <a:latin typeface="Times New Roman" pitchFamily="18" charset="0"/>
                <a:cs typeface="Times New Roman" pitchFamily="18" charset="0"/>
              </a:rPr>
              <a:t>HCl</a:t>
            </a:r>
            <a:r>
              <a:rPr lang="en-GB" b="1" dirty="0">
                <a:solidFill>
                  <a:schemeClr val="tx1"/>
                </a:solidFill>
                <a:latin typeface="Times New Roman" pitchFamily="18" charset="0"/>
                <a:cs typeface="Times New Roman" pitchFamily="18" charset="0"/>
              </a:rPr>
              <a:t> 2% </a:t>
            </a:r>
            <a:r>
              <a:rPr lang="en-GB" b="1" dirty="0" smtClean="0">
                <a:solidFill>
                  <a:schemeClr val="tx1"/>
                </a:solidFill>
                <a:latin typeface="Times New Roman" pitchFamily="18" charset="0"/>
                <a:cs typeface="Times New Roman" pitchFamily="18" charset="0"/>
              </a:rPr>
              <a:t>(</a:t>
            </a:r>
            <a:r>
              <a:rPr lang="en-GB" b="1" dirty="0">
                <a:solidFill>
                  <a:schemeClr val="tx1"/>
                </a:solidFill>
                <a:latin typeface="Times New Roman" pitchFamily="18" charset="0"/>
                <a:cs typeface="Times New Roman" pitchFamily="18" charset="0"/>
              </a:rPr>
              <a:t>0.5 mg/Kg) and subjected to moderate jugular exsanguinations to approximately 40% of estimated blood volume (70-110 ml/kg) approximately 500 ml blood) according to </a:t>
            </a:r>
            <a:r>
              <a:rPr lang="en-GB" b="1" dirty="0" err="1">
                <a:solidFill>
                  <a:schemeClr val="tx1"/>
                </a:solidFill>
                <a:latin typeface="Times New Roman" pitchFamily="18" charset="0"/>
                <a:cs typeface="Times New Roman" pitchFamily="18" charset="0"/>
              </a:rPr>
              <a:t>Wolfensohn</a:t>
            </a:r>
            <a:r>
              <a:rPr lang="en-GB" b="1" dirty="0">
                <a:solidFill>
                  <a:schemeClr val="tx1"/>
                </a:solidFill>
                <a:latin typeface="Times New Roman" pitchFamily="18" charset="0"/>
                <a:cs typeface="Times New Roman" pitchFamily="18" charset="0"/>
              </a:rPr>
              <a:t> and Lloyd (2003). Jugular exsanguinations were conducted using 18 gauge needle. The needle was attached to a rubber tube of suitable length, coated with paraffin wax to prevent clotting. A</a:t>
            </a:r>
            <a:r>
              <a:rPr lang="en-GB" b="1" dirty="0" smtClean="0">
                <a:solidFill>
                  <a:schemeClr val="tx1"/>
                </a:solidFill>
                <a:latin typeface="Times New Roman" pitchFamily="18" charset="0"/>
                <a:cs typeface="Times New Roman" pitchFamily="18" charset="0"/>
              </a:rPr>
              <a:t>n </a:t>
            </a:r>
            <a:r>
              <a:rPr lang="en-GB" b="1" dirty="0">
                <a:solidFill>
                  <a:schemeClr val="tx1"/>
                </a:solidFill>
                <a:latin typeface="Times New Roman" pitchFamily="18" charset="0"/>
                <a:cs typeface="Times New Roman" pitchFamily="18" charset="0"/>
              </a:rPr>
              <a:t>intravenous cannula was introduced into the cephalic vein of the forearm of each dog, ready for subsequent infusion. </a:t>
            </a:r>
          </a:p>
          <a:p>
            <a:pPr algn="l" rtl="0"/>
            <a:r>
              <a:rPr lang="en-GB" b="1" dirty="0">
                <a:solidFill>
                  <a:schemeClr val="tx1"/>
                </a:solidFill>
                <a:latin typeface="Times New Roman" pitchFamily="18" charset="0"/>
                <a:cs typeface="Times New Roman" pitchFamily="18" charset="0"/>
              </a:rPr>
              <a:t>The exsanguinated experimental dogs were randomized into two groups: </a:t>
            </a:r>
          </a:p>
          <a:p>
            <a:pPr algn="l" rtl="0"/>
            <a:r>
              <a:rPr lang="en-GB" b="1" dirty="0">
                <a:solidFill>
                  <a:schemeClr val="tx1"/>
                </a:solidFill>
                <a:latin typeface="Times New Roman" pitchFamily="18" charset="0"/>
                <a:cs typeface="Times New Roman" pitchFamily="18" charset="0"/>
              </a:rPr>
              <a:t>The test group (n= 7-14 trials) was infused with CHBOC (40 g/ </a:t>
            </a:r>
            <a:r>
              <a:rPr lang="en-GB" b="1" dirty="0" smtClean="0">
                <a:solidFill>
                  <a:schemeClr val="tx1"/>
                </a:solidFill>
                <a:latin typeface="Times New Roman" pitchFamily="18" charset="0"/>
                <a:cs typeface="Times New Roman" pitchFamily="18" charset="0"/>
              </a:rPr>
              <a:t>L) </a:t>
            </a:r>
            <a:r>
              <a:rPr lang="en-GB" b="1" dirty="0">
                <a:solidFill>
                  <a:schemeClr val="tx1"/>
                </a:solidFill>
                <a:latin typeface="Times New Roman" pitchFamily="18" charset="0"/>
                <a:cs typeface="Times New Roman" pitchFamily="18" charset="0"/>
              </a:rPr>
              <a:t>dissolved in lactated Ringer’s solution at a rate of 5 ml/kg.</a:t>
            </a:r>
            <a:endParaRPr lang="ar-EG"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66734819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762000"/>
            <a:ext cx="7408333" cy="5364163"/>
          </a:xfrm>
        </p:spPr>
        <p:txBody>
          <a:bodyPr>
            <a:noAutofit/>
          </a:bodyPr>
          <a:lstStyle/>
          <a:p>
            <a:pPr algn="l" rtl="0"/>
            <a:r>
              <a:rPr lang="en-GB" b="1" dirty="0">
                <a:solidFill>
                  <a:schemeClr val="tx1"/>
                </a:solidFill>
                <a:latin typeface="Times New Roman" pitchFamily="18" charset="0"/>
                <a:cs typeface="Times New Roman" pitchFamily="18" charset="0"/>
              </a:rPr>
              <a:t>The control group (n=3-6 trials) infused with HES 200 solution (6 </a:t>
            </a:r>
            <a:r>
              <a:rPr lang="en-GB" b="1" dirty="0" smtClean="0">
                <a:solidFill>
                  <a:schemeClr val="tx1"/>
                </a:solidFill>
                <a:latin typeface="Times New Roman" pitchFamily="18" charset="0"/>
                <a:cs typeface="Times New Roman" pitchFamily="18" charset="0"/>
              </a:rPr>
              <a:t>g/L), </a:t>
            </a:r>
            <a:r>
              <a:rPr lang="en-GB" b="1" dirty="0">
                <a:solidFill>
                  <a:schemeClr val="tx1"/>
                </a:solidFill>
                <a:latin typeface="Times New Roman" pitchFamily="18" charset="0"/>
                <a:cs typeface="Times New Roman" pitchFamily="18" charset="0"/>
              </a:rPr>
              <a:t>6% </a:t>
            </a:r>
            <a:r>
              <a:rPr lang="en-GB" b="1" dirty="0" err="1">
                <a:solidFill>
                  <a:schemeClr val="tx1"/>
                </a:solidFill>
                <a:latin typeface="Times New Roman" pitchFamily="18" charset="0"/>
                <a:cs typeface="Times New Roman" pitchFamily="18" charset="0"/>
              </a:rPr>
              <a:t>hydroxyethyl</a:t>
            </a:r>
            <a:r>
              <a:rPr lang="en-GB" b="1" dirty="0">
                <a:solidFill>
                  <a:schemeClr val="tx1"/>
                </a:solidFill>
                <a:latin typeface="Times New Roman" pitchFamily="18" charset="0"/>
                <a:cs typeface="Times New Roman" pitchFamily="18" charset="0"/>
              </a:rPr>
              <a:t> starch (Fresenius </a:t>
            </a:r>
            <a:r>
              <a:rPr lang="en-GB" b="1" dirty="0" err="1">
                <a:solidFill>
                  <a:schemeClr val="tx1"/>
                </a:solidFill>
                <a:latin typeface="Times New Roman" pitchFamily="18" charset="0"/>
                <a:cs typeface="Times New Roman" pitchFamily="18" charset="0"/>
              </a:rPr>
              <a:t>Kabi</a:t>
            </a:r>
            <a:r>
              <a:rPr lang="en-GB" b="1" dirty="0">
                <a:solidFill>
                  <a:schemeClr val="tx1"/>
                </a:solidFill>
                <a:latin typeface="Times New Roman" pitchFamily="18" charset="0"/>
                <a:cs typeface="Times New Roman" pitchFamily="18" charset="0"/>
              </a:rPr>
              <a:t>-Germany), devoid of oxygen-carrying capacity ,</a:t>
            </a:r>
            <a:r>
              <a:rPr lang="en-GB" b="1" dirty="0" smtClean="0">
                <a:solidFill>
                  <a:schemeClr val="tx1"/>
                </a:solidFill>
                <a:latin typeface="Times New Roman" pitchFamily="18" charset="0"/>
                <a:cs typeface="Times New Roman" pitchFamily="18" charset="0"/>
              </a:rPr>
              <a:t>dissolved </a:t>
            </a:r>
            <a:r>
              <a:rPr lang="en-GB" b="1" dirty="0">
                <a:solidFill>
                  <a:schemeClr val="tx1"/>
                </a:solidFill>
                <a:latin typeface="Times New Roman" pitchFamily="18" charset="0"/>
                <a:cs typeface="Times New Roman" pitchFamily="18" charset="0"/>
              </a:rPr>
              <a:t>in saline at a rate of ( 5 ml/kg). </a:t>
            </a:r>
          </a:p>
          <a:p>
            <a:pPr algn="l" rtl="0"/>
            <a:r>
              <a:rPr lang="en-GB" b="1" dirty="0">
                <a:solidFill>
                  <a:schemeClr val="tx1"/>
                </a:solidFill>
                <a:latin typeface="Times New Roman" pitchFamily="18" charset="0"/>
                <a:cs typeface="Times New Roman" pitchFamily="18" charset="0"/>
              </a:rPr>
              <a:t>Blood samples with and without the anticoagulant were collected </a:t>
            </a:r>
            <a:r>
              <a:rPr lang="en-GB" b="1" dirty="0" smtClean="0">
                <a:solidFill>
                  <a:schemeClr val="tx1"/>
                </a:solidFill>
                <a:latin typeface="Times New Roman" pitchFamily="18" charset="0"/>
                <a:cs typeface="Times New Roman" pitchFamily="18" charset="0"/>
              </a:rPr>
              <a:t>before </a:t>
            </a:r>
            <a:r>
              <a:rPr lang="en-GB" b="1" dirty="0">
                <a:solidFill>
                  <a:schemeClr val="tx1"/>
                </a:solidFill>
                <a:latin typeface="Times New Roman" pitchFamily="18" charset="0"/>
                <a:cs typeface="Times New Roman" pitchFamily="18" charset="0"/>
              </a:rPr>
              <a:t>exsanguinations (baseline-BE, after exsanguinations-AE, 1 hour after infusion-1 </a:t>
            </a:r>
            <a:r>
              <a:rPr lang="en-GB" b="1" dirty="0" err="1">
                <a:solidFill>
                  <a:schemeClr val="tx1"/>
                </a:solidFill>
                <a:latin typeface="Times New Roman" pitchFamily="18" charset="0"/>
                <a:cs typeface="Times New Roman" pitchFamily="18" charset="0"/>
              </a:rPr>
              <a:t>hA</a:t>
            </a:r>
            <a:r>
              <a:rPr lang="en-GB" b="1" dirty="0">
                <a:solidFill>
                  <a:schemeClr val="tx1"/>
                </a:solidFill>
                <a:latin typeface="Times New Roman" pitchFamily="18" charset="0"/>
                <a:cs typeface="Times New Roman" pitchFamily="18" charset="0"/>
              </a:rPr>
              <a:t> and 24 hour after infusion-24 </a:t>
            </a:r>
            <a:r>
              <a:rPr lang="en-GB" b="1" dirty="0" err="1">
                <a:solidFill>
                  <a:schemeClr val="tx1"/>
                </a:solidFill>
                <a:latin typeface="Times New Roman" pitchFamily="18" charset="0"/>
                <a:cs typeface="Times New Roman" pitchFamily="18" charset="0"/>
              </a:rPr>
              <a:t>hA</a:t>
            </a:r>
            <a:r>
              <a:rPr lang="en-GB" b="1" dirty="0">
                <a:solidFill>
                  <a:schemeClr val="tx1"/>
                </a:solidFill>
                <a:latin typeface="Times New Roman" pitchFamily="18" charset="0"/>
                <a:cs typeface="Times New Roman" pitchFamily="18" charset="0"/>
              </a:rPr>
              <a:t>) for analysis of the complete blood count, CBC (</a:t>
            </a:r>
            <a:r>
              <a:rPr lang="en-GB" b="1" dirty="0" err="1">
                <a:solidFill>
                  <a:schemeClr val="tx1"/>
                </a:solidFill>
                <a:latin typeface="Times New Roman" pitchFamily="18" charset="0"/>
                <a:cs typeface="Times New Roman" pitchFamily="18" charset="0"/>
              </a:rPr>
              <a:t>Hb</a:t>
            </a:r>
            <a:r>
              <a:rPr lang="en-GB" b="1" dirty="0">
                <a:solidFill>
                  <a:schemeClr val="tx1"/>
                </a:solidFill>
                <a:latin typeface="Times New Roman" pitchFamily="18" charset="0"/>
                <a:cs typeface="Times New Roman" pitchFamily="18" charset="0"/>
              </a:rPr>
              <a:t>, </a:t>
            </a:r>
            <a:r>
              <a:rPr lang="en-GB" b="1" dirty="0" err="1" smtClean="0">
                <a:solidFill>
                  <a:schemeClr val="tx1"/>
                </a:solidFill>
                <a:latin typeface="Times New Roman" pitchFamily="18" charset="0"/>
                <a:cs typeface="Times New Roman" pitchFamily="18" charset="0"/>
              </a:rPr>
              <a:t>Hematocrit</a:t>
            </a:r>
            <a:r>
              <a:rPr lang="en-GB" b="1" dirty="0" smtClean="0">
                <a:solidFill>
                  <a:schemeClr val="tx1"/>
                </a:solidFill>
                <a:latin typeface="Times New Roman" pitchFamily="18" charset="0"/>
                <a:cs typeface="Times New Roman" pitchFamily="18" charset="0"/>
              </a:rPr>
              <a:t>-HCT</a:t>
            </a:r>
            <a:r>
              <a:rPr lang="en-GB" b="1" dirty="0">
                <a:solidFill>
                  <a:schemeClr val="tx1"/>
                </a:solidFill>
                <a:latin typeface="Times New Roman" pitchFamily="18" charset="0"/>
                <a:cs typeface="Times New Roman" pitchFamily="18" charset="0"/>
              </a:rPr>
              <a:t>, RBCs, MCV, MCHC and WBCs) </a:t>
            </a:r>
            <a:r>
              <a:rPr lang="en-GB" b="1" dirty="0" smtClean="0">
                <a:solidFill>
                  <a:schemeClr val="tx1"/>
                </a:solidFill>
                <a:latin typeface="Times New Roman" pitchFamily="18" charset="0"/>
                <a:cs typeface="Times New Roman" pitchFamily="18" charset="0"/>
              </a:rPr>
              <a:t>and </a:t>
            </a:r>
            <a:r>
              <a:rPr lang="en-GB" b="1" dirty="0">
                <a:solidFill>
                  <a:schemeClr val="tx1"/>
                </a:solidFill>
                <a:latin typeface="Times New Roman" pitchFamily="18" charset="0"/>
                <a:cs typeface="Times New Roman" pitchFamily="18" charset="0"/>
              </a:rPr>
              <a:t>for the blood </a:t>
            </a:r>
            <a:r>
              <a:rPr lang="en-GB" b="1" dirty="0" smtClean="0">
                <a:solidFill>
                  <a:schemeClr val="tx1"/>
                </a:solidFill>
                <a:latin typeface="Times New Roman" pitchFamily="18" charset="0"/>
                <a:cs typeface="Times New Roman" pitchFamily="18" charset="0"/>
              </a:rPr>
              <a:t>chemistry using </a:t>
            </a:r>
            <a:r>
              <a:rPr lang="en-GB" b="1" dirty="0">
                <a:solidFill>
                  <a:schemeClr val="tx1"/>
                </a:solidFill>
                <a:latin typeface="Times New Roman" pitchFamily="18" charset="0"/>
                <a:cs typeface="Times New Roman" pitchFamily="18" charset="0"/>
              </a:rPr>
              <a:t>chemistry </a:t>
            </a:r>
            <a:r>
              <a:rPr lang="en-GB" b="1" dirty="0" err="1">
                <a:solidFill>
                  <a:schemeClr val="tx1"/>
                </a:solidFill>
                <a:latin typeface="Times New Roman" pitchFamily="18" charset="0"/>
                <a:cs typeface="Times New Roman" pitchFamily="18" charset="0"/>
              </a:rPr>
              <a:t>autoanalyzer</a:t>
            </a:r>
            <a:r>
              <a:rPr lang="en-GB" b="1" dirty="0">
                <a:solidFill>
                  <a:schemeClr val="tx1"/>
                </a:solidFill>
                <a:latin typeface="Times New Roman" pitchFamily="18" charset="0"/>
                <a:cs typeface="Times New Roman" pitchFamily="18" charset="0"/>
              </a:rPr>
              <a:t> (Roche/Hitachi 912, Switzerland). </a:t>
            </a:r>
          </a:p>
        </p:txBody>
      </p:sp>
    </p:spTree>
    <p:extLst>
      <p:ext uri="{BB962C8B-B14F-4D97-AF65-F5344CB8AC3E}">
        <p14:creationId xmlns:p14="http://schemas.microsoft.com/office/powerpoint/2010/main" val="30320663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600200"/>
            <a:ext cx="7408333" cy="4525963"/>
          </a:xfrm>
        </p:spPr>
        <p:txBody>
          <a:bodyPr>
            <a:normAutofit fontScale="92500" lnSpcReduction="20000"/>
          </a:bodyPr>
          <a:lstStyle/>
          <a:p>
            <a:pPr algn="l" rtl="0"/>
            <a:r>
              <a:rPr lang="en-US" b="1" dirty="0" smtClean="0">
                <a:solidFill>
                  <a:schemeClr val="tx1"/>
                </a:solidFill>
                <a:latin typeface="Times New Roman" pitchFamily="18" charset="0"/>
                <a:cs typeface="Times New Roman" pitchFamily="18" charset="0"/>
              </a:rPr>
              <a:t>Allergy testing</a:t>
            </a:r>
            <a:r>
              <a:rPr lang="en-GB" b="1" dirty="0" smtClean="0">
                <a:solidFill>
                  <a:schemeClr val="tx1"/>
                </a:solidFill>
                <a:latin typeface="Times New Roman" pitchFamily="18" charset="0"/>
                <a:cs typeface="Times New Roman" pitchFamily="18" charset="0"/>
              </a:rPr>
              <a:t> </a:t>
            </a:r>
            <a:endParaRPr lang="en-GB" b="1" dirty="0">
              <a:solidFill>
                <a:schemeClr val="tx1"/>
              </a:solidFill>
              <a:latin typeface="Times New Roman" pitchFamily="18" charset="0"/>
              <a:cs typeface="Times New Roman" pitchFamily="18" charset="0"/>
            </a:endParaRPr>
          </a:p>
          <a:p>
            <a:pPr algn="l" rtl="0"/>
            <a:r>
              <a:rPr lang="en-GB" dirty="0">
                <a:solidFill>
                  <a:schemeClr val="tx1"/>
                </a:solidFill>
                <a:latin typeface="Times New Roman" pitchFamily="18" charset="0"/>
                <a:cs typeface="Times New Roman" pitchFamily="18" charset="0"/>
              </a:rPr>
              <a:t>The CHBOC fluid showed a negative reaction for both percutaneous and intradermal testing. During transfusion, no signs of shortness of breath, itching, fever or chills were observed in both groups. </a:t>
            </a:r>
          </a:p>
          <a:p>
            <a:pPr algn="l" rtl="0"/>
            <a:r>
              <a:rPr lang="en-GB" b="1" dirty="0" smtClean="0">
                <a:solidFill>
                  <a:schemeClr val="tx1"/>
                </a:solidFill>
                <a:latin typeface="Times New Roman" pitchFamily="18" charset="0"/>
                <a:cs typeface="Times New Roman" pitchFamily="18" charset="0"/>
              </a:rPr>
              <a:t>Survival</a:t>
            </a:r>
            <a:endParaRPr lang="en-GB" b="1" dirty="0">
              <a:solidFill>
                <a:schemeClr val="tx1"/>
              </a:solidFill>
              <a:latin typeface="Times New Roman" pitchFamily="18" charset="0"/>
              <a:cs typeface="Times New Roman" pitchFamily="18" charset="0"/>
            </a:endParaRPr>
          </a:p>
          <a:p>
            <a:pPr algn="l" rtl="0"/>
            <a:r>
              <a:rPr lang="en-GB" sz="2600" dirty="0">
                <a:solidFill>
                  <a:schemeClr val="tx1"/>
                </a:solidFill>
                <a:latin typeface="Times New Roman" pitchFamily="18" charset="0"/>
                <a:cs typeface="Times New Roman" pitchFamily="18" charset="0"/>
              </a:rPr>
              <a:t>Survival was not altered in the experimental dogs of both groups. It was interesting to note that administration of CHBOC to the test group was associated with remarkable vitality, a high capacity for exercise and a great appetite for up to 2 days post-infusion. On the contrary, the control group infused with HES 200 solution exhibited weakness and reduced appetite for nearly 1 week post-infusion</a:t>
            </a:r>
            <a:r>
              <a:rPr lang="en-GB" sz="2600" dirty="0">
                <a:latin typeface="Times New Roman" pitchFamily="18" charset="0"/>
                <a:cs typeface="Times New Roman" pitchFamily="18" charset="0"/>
              </a:rPr>
              <a:t>.</a:t>
            </a:r>
            <a:endParaRPr lang="ar-EG" sz="26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944562"/>
          </a:xfrm>
        </p:spPr>
        <p:txBody>
          <a:bodyPr>
            <a:normAutofit/>
          </a:bodyPr>
          <a:lstStyle/>
          <a:p>
            <a:r>
              <a:rPr lang="en-US" sz="3200" b="1" dirty="0" smtClean="0">
                <a:solidFill>
                  <a:srgbClr val="FF0000"/>
                </a:solidFill>
                <a:cs typeface="+mn-cs"/>
              </a:rPr>
              <a:t>RESULTS</a:t>
            </a:r>
            <a:endParaRPr lang="ar-EG" sz="3200" b="1" dirty="0">
              <a:solidFill>
                <a:srgbClr val="FF0000"/>
              </a:solidFill>
              <a:cs typeface="+mn-cs"/>
            </a:endParaRPr>
          </a:p>
        </p:txBody>
      </p:sp>
    </p:spTree>
    <p:extLst>
      <p:ext uri="{BB962C8B-B14F-4D97-AF65-F5344CB8AC3E}">
        <p14:creationId xmlns:p14="http://schemas.microsoft.com/office/powerpoint/2010/main" val="230127137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457200"/>
            <a:ext cx="7408333" cy="5668963"/>
          </a:xfrm>
        </p:spPr>
        <p:txBody>
          <a:bodyPr>
            <a:normAutofit fontScale="77500" lnSpcReduction="20000"/>
          </a:bodyPr>
          <a:lstStyle/>
          <a:p>
            <a:pPr algn="l" rtl="0"/>
            <a:r>
              <a:rPr lang="en-GB" sz="2600" b="1" dirty="0">
                <a:solidFill>
                  <a:schemeClr val="tx1"/>
                </a:solidFill>
                <a:latin typeface="Times New Roman" pitchFamily="18" charset="0"/>
                <a:cs typeface="Times New Roman" pitchFamily="18" charset="0"/>
              </a:rPr>
              <a:t>Clinical </a:t>
            </a:r>
          </a:p>
          <a:p>
            <a:pPr algn="just" rtl="0"/>
            <a:r>
              <a:rPr lang="en-GB" sz="2600" dirty="0">
                <a:solidFill>
                  <a:schemeClr val="tx1"/>
                </a:solidFill>
                <a:latin typeface="Times New Roman" pitchFamily="18" charset="0"/>
                <a:cs typeface="Times New Roman" pitchFamily="18" charset="0"/>
              </a:rPr>
              <a:t>The observed changes in certain physiological variables after exsanguinations (AE) and 1 hour after infusion (1 </a:t>
            </a:r>
            <a:r>
              <a:rPr lang="en-GB" sz="2600" dirty="0" err="1">
                <a:solidFill>
                  <a:schemeClr val="tx1"/>
                </a:solidFill>
                <a:latin typeface="Times New Roman" pitchFamily="18" charset="0"/>
                <a:cs typeface="Times New Roman" pitchFamily="18" charset="0"/>
              </a:rPr>
              <a:t>hA</a:t>
            </a:r>
            <a:r>
              <a:rPr lang="en-GB" sz="2600" dirty="0">
                <a:solidFill>
                  <a:schemeClr val="tx1"/>
                </a:solidFill>
                <a:latin typeface="Times New Roman" pitchFamily="18" charset="0"/>
                <a:cs typeface="Times New Roman" pitchFamily="18" charset="0"/>
              </a:rPr>
              <a:t>) included slight hypothermia and marked tachycardia in both </a:t>
            </a:r>
            <a:r>
              <a:rPr lang="en-GB" sz="2600" dirty="0" smtClean="0">
                <a:solidFill>
                  <a:schemeClr val="tx1"/>
                </a:solidFill>
                <a:latin typeface="Times New Roman" pitchFamily="18" charset="0"/>
                <a:cs typeface="Times New Roman" pitchFamily="18" charset="0"/>
              </a:rPr>
              <a:t>groups. </a:t>
            </a:r>
            <a:endParaRPr lang="en-GB" sz="2600" dirty="0">
              <a:solidFill>
                <a:schemeClr val="tx1"/>
              </a:solidFill>
              <a:latin typeface="Times New Roman" pitchFamily="18" charset="0"/>
              <a:cs typeface="Times New Roman" pitchFamily="18" charset="0"/>
            </a:endParaRPr>
          </a:p>
          <a:p>
            <a:pPr algn="l" rtl="0"/>
            <a:r>
              <a:rPr lang="en-GB" sz="2600" b="1" dirty="0" smtClean="0">
                <a:solidFill>
                  <a:schemeClr val="tx1"/>
                </a:solidFill>
                <a:latin typeface="Times New Roman" pitchFamily="18" charset="0"/>
                <a:cs typeface="Times New Roman" pitchFamily="18" charset="0"/>
              </a:rPr>
              <a:t>Hemodynamic</a:t>
            </a:r>
            <a:r>
              <a:rPr lang="en-GB" sz="2600" b="1" dirty="0" smtClean="0">
                <a:solidFill>
                  <a:schemeClr val="tx1"/>
                </a:solidFill>
                <a:cs typeface="+mj-cs"/>
              </a:rPr>
              <a:t> </a:t>
            </a:r>
            <a:endParaRPr lang="en-GB" sz="2600" b="1" dirty="0">
              <a:solidFill>
                <a:schemeClr val="tx1"/>
              </a:solidFill>
              <a:cs typeface="+mj-cs"/>
            </a:endParaRPr>
          </a:p>
          <a:p>
            <a:pPr algn="just" rtl="0"/>
            <a:r>
              <a:rPr lang="en-GB" sz="3100" dirty="0">
                <a:solidFill>
                  <a:schemeClr val="tx1"/>
                </a:solidFill>
                <a:latin typeface="Times New Roman" pitchFamily="18" charset="0"/>
                <a:cs typeface="Times New Roman" pitchFamily="18" charset="0"/>
              </a:rPr>
              <a:t>Moderate exsanguinations were followed by significant reduction (P&lt;0.05) in the measured values of </a:t>
            </a:r>
            <a:r>
              <a:rPr lang="en-GB" sz="3100" dirty="0" err="1">
                <a:solidFill>
                  <a:schemeClr val="tx1"/>
                </a:solidFill>
                <a:latin typeface="Times New Roman" pitchFamily="18" charset="0"/>
                <a:cs typeface="Times New Roman" pitchFamily="18" charset="0"/>
              </a:rPr>
              <a:t>Hb</a:t>
            </a:r>
            <a:r>
              <a:rPr lang="en-GB" sz="3100" dirty="0">
                <a:solidFill>
                  <a:schemeClr val="tx1"/>
                </a:solidFill>
                <a:latin typeface="Times New Roman" pitchFamily="18" charset="0"/>
                <a:cs typeface="Times New Roman" pitchFamily="18" charset="0"/>
              </a:rPr>
              <a:t>, HCT and RBCs, while calculated values of MCV showed significant increase (P&lt;0.05) at post-exsanguinations and infusion. The WBCs count showed mild changes in both groups at all-time points in both groups </a:t>
            </a:r>
            <a:r>
              <a:rPr lang="en-GB" sz="3100" dirty="0" smtClean="0">
                <a:solidFill>
                  <a:schemeClr val="tx1"/>
                </a:solidFill>
                <a:latin typeface="Times New Roman" pitchFamily="18" charset="0"/>
                <a:cs typeface="Times New Roman" pitchFamily="18" charset="0"/>
              </a:rPr>
              <a:t>. Blood </a:t>
            </a:r>
            <a:r>
              <a:rPr lang="en-GB" sz="3100" dirty="0">
                <a:solidFill>
                  <a:schemeClr val="tx1"/>
                </a:solidFill>
                <a:latin typeface="Times New Roman" pitchFamily="18" charset="0"/>
                <a:cs typeface="Times New Roman" pitchFamily="18" charset="0"/>
              </a:rPr>
              <a:t>biochemistry parameters reflecting renal function (BUN and </a:t>
            </a:r>
            <a:r>
              <a:rPr lang="en-GB" sz="3100" dirty="0" err="1">
                <a:solidFill>
                  <a:schemeClr val="tx1"/>
                </a:solidFill>
                <a:latin typeface="Times New Roman" pitchFamily="18" charset="0"/>
                <a:cs typeface="Times New Roman" pitchFamily="18" charset="0"/>
              </a:rPr>
              <a:t>creatinine</a:t>
            </a:r>
            <a:r>
              <a:rPr lang="en-GB" sz="3100" dirty="0">
                <a:solidFill>
                  <a:schemeClr val="tx1"/>
                </a:solidFill>
                <a:latin typeface="Times New Roman" pitchFamily="18" charset="0"/>
                <a:cs typeface="Times New Roman" pitchFamily="18" charset="0"/>
              </a:rPr>
              <a:t>) and liver function (bilirubin, AST and ALT) showed minor changes at post-infusion from the values at base line. Other parameters reflecting metabolic activities (glucose, cholesterol, triglycerides and albumin) showed a significant elevation of the glucose values (P&lt;0.05) in the test group received CHBOC 1 h post-infusion .</a:t>
            </a:r>
            <a:endParaRPr lang="ar-EG" sz="31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2118314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a:effectLst/>
              </a:rPr>
              <a:t> </a:t>
            </a:r>
            <a:r>
              <a:rPr lang="en-US" dirty="0">
                <a:effectLst/>
              </a:rPr>
              <a:t/>
            </a:r>
            <a:br>
              <a:rPr lang="en-US" dirty="0">
                <a:effectLst/>
              </a:rPr>
            </a:br>
            <a:r>
              <a:rPr lang="en-US" sz="2200" b="1" dirty="0">
                <a:solidFill>
                  <a:schemeClr val="bg1"/>
                </a:solidFill>
                <a:effectLst/>
                <a:latin typeface="Times New Roman" pitchFamily="18" charset="0"/>
                <a:cs typeface="Times New Roman" pitchFamily="18" charset="0"/>
              </a:rPr>
              <a:t>Table</a:t>
            </a:r>
            <a:r>
              <a:rPr lang="en-US" sz="2200" b="1" dirty="0">
                <a:solidFill>
                  <a:srgbClr val="FF0000"/>
                </a:solidFill>
                <a:effectLst/>
                <a:latin typeface="Times New Roman" pitchFamily="18" charset="0"/>
                <a:cs typeface="Times New Roman" pitchFamily="18" charset="0"/>
              </a:rPr>
              <a:t> </a:t>
            </a:r>
            <a:r>
              <a:rPr lang="en-US" sz="2200" b="1" dirty="0">
                <a:solidFill>
                  <a:schemeClr val="bg1"/>
                </a:solidFill>
                <a:effectLst/>
                <a:latin typeface="Times New Roman" pitchFamily="18" charset="0"/>
                <a:cs typeface="Times New Roman" pitchFamily="18" charset="0"/>
              </a:rPr>
              <a:t>1.</a:t>
            </a:r>
            <a:r>
              <a:rPr lang="en-US" sz="2200" dirty="0">
                <a:solidFill>
                  <a:schemeClr val="bg1"/>
                </a:solidFill>
                <a:effectLst/>
                <a:latin typeface="Times New Roman" pitchFamily="18" charset="0"/>
                <a:cs typeface="Times New Roman" pitchFamily="18" charset="0"/>
              </a:rPr>
              <a:t> </a:t>
            </a:r>
            <a:r>
              <a:rPr lang="en-US" sz="2200" dirty="0">
                <a:effectLst/>
                <a:latin typeface="Times New Roman" pitchFamily="18" charset="0"/>
                <a:cs typeface="Times New Roman" pitchFamily="18" charset="0"/>
              </a:rPr>
              <a:t>Physiological variables before and after exsanguination and 1 hour and  24 hours after</a:t>
            </a:r>
            <a:br>
              <a:rPr lang="en-US" sz="2200" dirty="0">
                <a:effectLst/>
                <a:latin typeface="Times New Roman" pitchFamily="18" charset="0"/>
                <a:cs typeface="Times New Roman" pitchFamily="18" charset="0"/>
              </a:rPr>
            </a:br>
            <a:r>
              <a:rPr lang="en-US" sz="2200" dirty="0">
                <a:effectLst/>
                <a:latin typeface="Times New Roman" pitchFamily="18" charset="0"/>
                <a:cs typeface="Times New Roman" pitchFamily="18" charset="0"/>
              </a:rPr>
              <a:t>administration of </a:t>
            </a:r>
            <a:r>
              <a:rPr lang="en-US" sz="2200" b="1" dirty="0">
                <a:effectLst/>
                <a:latin typeface="Times New Roman" pitchFamily="18" charset="0"/>
                <a:cs typeface="Times New Roman" pitchFamily="18" charset="0"/>
              </a:rPr>
              <a:t>CHBOC</a:t>
            </a:r>
            <a:r>
              <a:rPr lang="en-US" sz="2200" dirty="0">
                <a:effectLst/>
                <a:latin typeface="Times New Roman" pitchFamily="18" charset="0"/>
                <a:cs typeface="Times New Roman" pitchFamily="18" charset="0"/>
              </a:rPr>
              <a:t>(Test) and </a:t>
            </a:r>
            <a:r>
              <a:rPr lang="en-US" sz="2200" b="1" dirty="0">
                <a:effectLst/>
                <a:latin typeface="Times New Roman" pitchFamily="18" charset="0"/>
                <a:cs typeface="Times New Roman" pitchFamily="18" charset="0"/>
              </a:rPr>
              <a:t>HES 200</a:t>
            </a:r>
            <a:r>
              <a:rPr lang="en-US" sz="2200" dirty="0">
                <a:effectLst/>
                <a:latin typeface="Times New Roman" pitchFamily="18" charset="0"/>
                <a:cs typeface="Times New Roman" pitchFamily="18" charset="0"/>
              </a:rPr>
              <a:t>  (Control) (</a:t>
            </a:r>
            <a:r>
              <a:rPr lang="en-US" sz="2200" dirty="0" smtClean="0">
                <a:effectLst/>
                <a:latin typeface="Times New Roman" pitchFamily="18" charset="0"/>
                <a:cs typeface="Times New Roman" pitchFamily="18" charset="0"/>
              </a:rPr>
              <a:t>Mean </a:t>
            </a:r>
            <a:r>
              <a:rPr lang="en-US" sz="2200" u="sng" dirty="0" smtClean="0">
                <a:effectLst/>
                <a:latin typeface="Times New Roman" pitchFamily="18" charset="0"/>
                <a:cs typeface="Times New Roman" pitchFamily="18" charset="0"/>
              </a:rPr>
              <a:t>+ </a:t>
            </a:r>
            <a:r>
              <a:rPr lang="en-US" sz="2200" dirty="0" smtClean="0">
                <a:effectLst/>
                <a:latin typeface="Times New Roman" pitchFamily="18" charset="0"/>
                <a:cs typeface="Times New Roman" pitchFamily="18" charset="0"/>
              </a:rPr>
              <a:t>SE)</a:t>
            </a:r>
            <a:r>
              <a:rPr lang="en-US" dirty="0">
                <a:effectLst/>
                <a:latin typeface="Times New Roman" pitchFamily="18" charset="0"/>
                <a:cs typeface="Times New Roman" pitchFamily="18" charset="0"/>
              </a:rPr>
              <a:t/>
            </a:r>
            <a:br>
              <a:rPr lang="en-US" dirty="0">
                <a:effectLst/>
                <a:latin typeface="Times New Roman" pitchFamily="18" charset="0"/>
                <a:cs typeface="Times New Roman" pitchFamily="18" charset="0"/>
              </a:rPr>
            </a:br>
            <a:endParaRPr lang="ar-EG"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29995723"/>
              </p:ext>
            </p:extLst>
          </p:nvPr>
        </p:nvGraphicFramePr>
        <p:xfrm>
          <a:off x="0" y="1828803"/>
          <a:ext cx="9144000" cy="3124198"/>
        </p:xfrm>
        <a:graphic>
          <a:graphicData uri="http://schemas.openxmlformats.org/drawingml/2006/table">
            <a:tbl>
              <a:tblPr firstRow="1" firstCol="1" bandRow="1">
                <a:tableStyleId>{5C22544A-7EE6-4342-B048-85BDC9FD1C3A}</a:tableStyleId>
              </a:tblPr>
              <a:tblGrid>
                <a:gridCol w="755446"/>
                <a:gridCol w="1048112"/>
                <a:gridCol w="1179812"/>
                <a:gridCol w="918241"/>
                <a:gridCol w="1179812"/>
                <a:gridCol w="1048112"/>
                <a:gridCol w="1048112"/>
                <a:gridCol w="918241"/>
                <a:gridCol w="1048112"/>
              </a:tblGrid>
              <a:tr h="611634">
                <a:tc>
                  <a:txBody>
                    <a:bodyPr/>
                    <a:lstStyle/>
                    <a:p>
                      <a:pPr algn="r" rtl="1">
                        <a:spcAft>
                          <a:spcPts val="0"/>
                        </a:spcAft>
                      </a:pPr>
                      <a:r>
                        <a:rPr lang="en-US" sz="1100" dirty="0">
                          <a:effectLst/>
                        </a:rPr>
                        <a:t> </a:t>
                      </a:r>
                      <a:endParaRPr lang="en-US" sz="1200" dirty="0">
                        <a:effectLst/>
                        <a:latin typeface="Times New Roman"/>
                        <a:ea typeface="Times New Roman"/>
                        <a:cs typeface="Arial"/>
                      </a:endParaRPr>
                    </a:p>
                  </a:txBody>
                  <a:tcPr marL="68580" marR="68580" marT="0" marB="0"/>
                </a:tc>
                <a:tc gridSpan="2">
                  <a:txBody>
                    <a:bodyPr/>
                    <a:lstStyle/>
                    <a:p>
                      <a:pPr algn="ctr" rtl="1">
                        <a:spcAft>
                          <a:spcPts val="0"/>
                        </a:spcAft>
                      </a:pPr>
                      <a:r>
                        <a:rPr lang="en-US" sz="1100" dirty="0">
                          <a:effectLst/>
                        </a:rPr>
                        <a:t>Before Exsanguination</a:t>
                      </a:r>
                      <a:endParaRPr lang="en-US" sz="1200" dirty="0">
                        <a:effectLst/>
                      </a:endParaRPr>
                    </a:p>
                    <a:p>
                      <a:pPr algn="ctr" rtl="1">
                        <a:spcAft>
                          <a:spcPts val="0"/>
                        </a:spcAft>
                      </a:pPr>
                      <a:r>
                        <a:rPr lang="en-US" sz="1100" dirty="0">
                          <a:effectLst/>
                        </a:rPr>
                        <a:t> </a:t>
                      </a:r>
                      <a:endParaRPr lang="en-US" sz="1200" dirty="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1">
                        <a:spcAft>
                          <a:spcPts val="0"/>
                        </a:spcAft>
                      </a:pPr>
                      <a:r>
                        <a:rPr lang="en-US" sz="1100">
                          <a:effectLst/>
                        </a:rPr>
                        <a:t>After Exsanguination</a:t>
                      </a:r>
                      <a:endParaRPr lang="en-US" sz="1200">
                        <a:effectLst/>
                      </a:endParaRPr>
                    </a:p>
                    <a:p>
                      <a:pPr algn="ctr" rtl="1">
                        <a:spcAft>
                          <a:spcPts val="0"/>
                        </a:spcAft>
                      </a:pPr>
                      <a:r>
                        <a:rPr lang="en-US" sz="1100">
                          <a:effectLst/>
                        </a:rPr>
                        <a:t> </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1">
                        <a:spcAft>
                          <a:spcPts val="0"/>
                        </a:spcAft>
                      </a:pPr>
                      <a:r>
                        <a:rPr lang="en-US" sz="1100">
                          <a:effectLst/>
                        </a:rPr>
                        <a:t>1 hour After Adminstration</a:t>
                      </a:r>
                      <a:endParaRPr lang="en-US" sz="1200">
                        <a:effectLst/>
                      </a:endParaRPr>
                    </a:p>
                    <a:p>
                      <a:pPr algn="ctr" rtl="1">
                        <a:spcAft>
                          <a:spcPts val="0"/>
                        </a:spcAft>
                      </a:pPr>
                      <a:r>
                        <a:rPr lang="en-US" sz="1100">
                          <a:effectLst/>
                        </a:rPr>
                        <a:t> </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1">
                        <a:spcAft>
                          <a:spcPts val="0"/>
                        </a:spcAft>
                      </a:pPr>
                      <a:r>
                        <a:rPr lang="en-US" sz="1100">
                          <a:effectLst/>
                        </a:rPr>
                        <a:t>24 hours After Adminstration</a:t>
                      </a:r>
                      <a:endParaRPr lang="en-US" sz="1200">
                        <a:effectLst/>
                      </a:endParaRPr>
                    </a:p>
                    <a:p>
                      <a:pPr algn="ctr" rtl="1">
                        <a:spcAft>
                          <a:spcPts val="0"/>
                        </a:spcAft>
                      </a:pPr>
                      <a:r>
                        <a:rPr lang="en-US" sz="1100">
                          <a:effectLst/>
                        </a:rPr>
                        <a:t> </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r>
              <a:tr h="611634">
                <a:tc>
                  <a:txBody>
                    <a:bodyPr/>
                    <a:lstStyle/>
                    <a:p>
                      <a:pPr algn="r" rtl="1">
                        <a:spcAft>
                          <a:spcPts val="0"/>
                        </a:spcAft>
                      </a:pPr>
                      <a:r>
                        <a:rPr lang="en-US" sz="1100">
                          <a:effectLst/>
                        </a:rPr>
                        <a:t> </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BET</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Control  N=6</a:t>
                      </a:r>
                      <a:endParaRPr lang="en-US" sz="1200">
                        <a:effectLst/>
                      </a:endParaRPr>
                    </a:p>
                    <a:p>
                      <a:pPr algn="ctr" rtl="1">
                        <a:spcAft>
                          <a:spcPts val="0"/>
                        </a:spcAft>
                        <a:tabLst>
                          <a:tab pos="530225" algn="l"/>
                        </a:tabLst>
                      </a:pPr>
                      <a:r>
                        <a:rPr lang="en-US" sz="1100">
                          <a:effectLst/>
                        </a:rPr>
                        <a:t>BEC</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AET</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Control  N=6</a:t>
                      </a:r>
                      <a:endParaRPr lang="en-US" sz="1200">
                        <a:effectLst/>
                      </a:endParaRPr>
                    </a:p>
                    <a:p>
                      <a:pPr algn="ctr" rtl="1">
                        <a:spcAft>
                          <a:spcPts val="0"/>
                        </a:spcAft>
                      </a:pPr>
                      <a:r>
                        <a:rPr lang="en-US" sz="1100">
                          <a:effectLst/>
                        </a:rPr>
                        <a:t>AEC</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Test    N=14</a:t>
                      </a:r>
                      <a:endParaRPr lang="en-US" sz="1200">
                        <a:effectLst/>
                      </a:endParaRPr>
                    </a:p>
                    <a:p>
                      <a:pPr algn="l" rtl="1">
                        <a:spcAft>
                          <a:spcPts val="0"/>
                        </a:spcAft>
                      </a:pPr>
                      <a:r>
                        <a:rPr lang="en-US" sz="1100">
                          <a:effectLst/>
                        </a:rPr>
                        <a:t>AAT</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ControlN=6</a:t>
                      </a:r>
                      <a:endParaRPr lang="en-US" sz="1200">
                        <a:effectLst/>
                      </a:endParaRPr>
                    </a:p>
                    <a:p>
                      <a:pPr algn="l" rtl="1">
                        <a:spcAft>
                          <a:spcPts val="0"/>
                        </a:spcAft>
                      </a:pPr>
                      <a:r>
                        <a:rPr lang="en-US" sz="1100">
                          <a:effectLst/>
                        </a:rPr>
                        <a:t>     AAC</a:t>
                      </a:r>
                      <a:r>
                        <a:rPr lang="ar-EG" sz="1100">
                          <a:effectLst/>
                        </a:rPr>
                        <a:t>    </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Test  N=14</a:t>
                      </a:r>
                      <a:endParaRPr lang="en-US" sz="1200">
                        <a:effectLst/>
                      </a:endParaRPr>
                    </a:p>
                    <a:p>
                      <a:pPr algn="l" rtl="1">
                        <a:spcAft>
                          <a:spcPts val="0"/>
                        </a:spcAft>
                      </a:pPr>
                      <a:r>
                        <a:rPr lang="en-US" sz="1100">
                          <a:effectLst/>
                        </a:rPr>
                        <a:t>    AAT</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Control  N=6</a:t>
                      </a:r>
                      <a:endParaRPr lang="en-US" sz="1200">
                        <a:effectLst/>
                      </a:endParaRPr>
                    </a:p>
                    <a:p>
                      <a:pPr algn="l" rtl="1">
                        <a:spcAft>
                          <a:spcPts val="0"/>
                        </a:spcAft>
                      </a:pPr>
                      <a:r>
                        <a:rPr lang="en-US" sz="1100">
                          <a:effectLst/>
                        </a:rPr>
                        <a:t>    AAC</a:t>
                      </a:r>
                      <a:endParaRPr lang="en-US" sz="1200">
                        <a:effectLst/>
                        <a:latin typeface="Times New Roman"/>
                        <a:ea typeface="Times New Roman"/>
                        <a:cs typeface="Arial"/>
                      </a:endParaRPr>
                    </a:p>
                  </a:txBody>
                  <a:tcPr marL="68580" marR="68580" marT="0" marB="0"/>
                </a:tc>
              </a:tr>
              <a:tr h="677662">
                <a:tc>
                  <a:txBody>
                    <a:bodyPr/>
                    <a:lstStyle/>
                    <a:p>
                      <a:pPr algn="l" rtl="1">
                        <a:spcAft>
                          <a:spcPts val="0"/>
                        </a:spcAft>
                      </a:pPr>
                      <a:r>
                        <a:rPr lang="en-US" sz="1100">
                          <a:effectLst/>
                        </a:rPr>
                        <a:t>B. temp.  C</a:t>
                      </a:r>
                      <a:r>
                        <a:rPr lang="en-US" sz="1100" baseline="30000">
                          <a:effectLst/>
                        </a:rPr>
                        <a:t>o</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39.5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ctr" rtl="0">
                        <a:spcAft>
                          <a:spcPts val="0"/>
                        </a:spcAft>
                      </a:pPr>
                      <a:r>
                        <a:rPr lang="en-US" sz="1100">
                          <a:effectLst/>
                        </a:rPr>
                        <a:t>39.5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ctr" rtl="0">
                        <a:spcAft>
                          <a:spcPts val="0"/>
                        </a:spcAft>
                      </a:pPr>
                      <a:r>
                        <a:rPr lang="en-US" sz="1100">
                          <a:effectLst/>
                        </a:rPr>
                        <a:t>39.0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dirty="0">
                          <a:effectLst/>
                        </a:rPr>
                        <a:t>38.6 </a:t>
                      </a:r>
                      <a:r>
                        <a:rPr lang="en-US" sz="1100" u="sng" dirty="0">
                          <a:effectLst/>
                        </a:rPr>
                        <a:t>+</a:t>
                      </a:r>
                      <a:r>
                        <a:rPr lang="en-US" sz="1100" dirty="0">
                          <a:effectLst/>
                        </a:rPr>
                        <a:t> 0.4</a:t>
                      </a:r>
                      <a:endParaRPr lang="en-US" sz="1200" dirty="0">
                        <a:effectLst/>
                        <a:latin typeface="Times New Roman"/>
                        <a:ea typeface="Times New Roman"/>
                        <a:cs typeface="Arial"/>
                      </a:endParaRPr>
                    </a:p>
                  </a:txBody>
                  <a:tcPr marL="68580" marR="68580" marT="0" marB="0"/>
                </a:tc>
                <a:tc>
                  <a:txBody>
                    <a:bodyPr/>
                    <a:lstStyle/>
                    <a:p>
                      <a:pPr algn="ctr" rtl="0">
                        <a:spcAft>
                          <a:spcPts val="0"/>
                        </a:spcAft>
                      </a:pPr>
                      <a:r>
                        <a:rPr lang="en-US" sz="1100" dirty="0">
                          <a:solidFill>
                            <a:srgbClr val="FF0000"/>
                          </a:solidFill>
                          <a:effectLst/>
                        </a:rPr>
                        <a:t>39.2 </a:t>
                      </a:r>
                      <a:r>
                        <a:rPr lang="en-US" sz="1100" u="sng" dirty="0">
                          <a:solidFill>
                            <a:srgbClr val="FF0000"/>
                          </a:solidFill>
                          <a:effectLst/>
                        </a:rPr>
                        <a:t>+</a:t>
                      </a:r>
                      <a:r>
                        <a:rPr lang="en-US" sz="1100" dirty="0">
                          <a:solidFill>
                            <a:srgbClr val="FF0000"/>
                          </a:solidFill>
                          <a:effectLst/>
                        </a:rPr>
                        <a:t> 0.1</a:t>
                      </a:r>
                      <a:endParaRPr lang="en-US" sz="1200" dirty="0">
                        <a:solidFill>
                          <a:srgbClr val="FF0000"/>
                        </a:solidFill>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38.3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39.5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38.8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r>
              <a:tr h="611634">
                <a:tc>
                  <a:txBody>
                    <a:bodyPr/>
                    <a:lstStyle/>
                    <a:p>
                      <a:pPr algn="l" rtl="1">
                        <a:spcAft>
                          <a:spcPts val="0"/>
                        </a:spcAft>
                      </a:pPr>
                      <a:r>
                        <a:rPr lang="en-US" sz="1100">
                          <a:effectLst/>
                        </a:rPr>
                        <a:t>Heart R/min</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99.4 </a:t>
                      </a:r>
                      <a:r>
                        <a:rPr lang="en-US" sz="1100" u="sng">
                          <a:effectLst/>
                        </a:rPr>
                        <a:t>+</a:t>
                      </a:r>
                      <a:r>
                        <a:rPr lang="en-US" sz="1100">
                          <a:effectLst/>
                        </a:rPr>
                        <a:t> 3.6</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93.3 </a:t>
                      </a:r>
                      <a:r>
                        <a:rPr lang="en-US" sz="1100" u="sng">
                          <a:effectLst/>
                        </a:rPr>
                        <a:t>+</a:t>
                      </a:r>
                      <a:r>
                        <a:rPr lang="en-US" sz="1100">
                          <a:effectLst/>
                        </a:rPr>
                        <a:t> 2.8</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dirty="0">
                          <a:solidFill>
                            <a:srgbClr val="FF0000"/>
                          </a:solidFill>
                          <a:effectLst/>
                        </a:rPr>
                        <a:t>121.0 </a:t>
                      </a:r>
                      <a:r>
                        <a:rPr lang="en-US" sz="1100" u="sng" dirty="0">
                          <a:solidFill>
                            <a:srgbClr val="FF0000"/>
                          </a:solidFill>
                          <a:effectLst/>
                        </a:rPr>
                        <a:t>+</a:t>
                      </a:r>
                      <a:r>
                        <a:rPr lang="en-US" sz="1100" dirty="0">
                          <a:solidFill>
                            <a:srgbClr val="FF0000"/>
                          </a:solidFill>
                          <a:effectLst/>
                        </a:rPr>
                        <a:t> 4.4</a:t>
                      </a:r>
                      <a:endParaRPr lang="en-US" sz="1200" dirty="0">
                        <a:solidFill>
                          <a:srgbClr val="FF0000"/>
                        </a:solidFill>
                        <a:effectLst/>
                        <a:latin typeface="Times New Roman"/>
                        <a:ea typeface="Times New Roman"/>
                        <a:cs typeface="Arial"/>
                      </a:endParaRPr>
                    </a:p>
                  </a:txBody>
                  <a:tcPr marL="68580" marR="68580" marT="0" marB="0"/>
                </a:tc>
                <a:tc>
                  <a:txBody>
                    <a:bodyPr/>
                    <a:lstStyle/>
                    <a:p>
                      <a:pPr algn="ctr" rtl="0">
                        <a:spcAft>
                          <a:spcPts val="0"/>
                        </a:spcAft>
                      </a:pPr>
                      <a:r>
                        <a:rPr lang="en-US" sz="1100" dirty="0">
                          <a:solidFill>
                            <a:srgbClr val="FF0000"/>
                          </a:solidFill>
                          <a:effectLst/>
                        </a:rPr>
                        <a:t>120.0 </a:t>
                      </a:r>
                      <a:r>
                        <a:rPr lang="en-US" sz="1100" u="sng" dirty="0">
                          <a:solidFill>
                            <a:srgbClr val="FF0000"/>
                          </a:solidFill>
                          <a:effectLst/>
                        </a:rPr>
                        <a:t>+</a:t>
                      </a:r>
                      <a:r>
                        <a:rPr lang="en-US" sz="1100" dirty="0">
                          <a:solidFill>
                            <a:srgbClr val="FF0000"/>
                          </a:solidFill>
                          <a:effectLst/>
                        </a:rPr>
                        <a:t> 4.9</a:t>
                      </a:r>
                      <a:r>
                        <a:rPr lang="en-US" sz="1100" baseline="30000" dirty="0">
                          <a:solidFill>
                            <a:srgbClr val="FF0000"/>
                          </a:solidFill>
                          <a:effectLst/>
                        </a:rPr>
                        <a:t>*</a:t>
                      </a:r>
                      <a:endParaRPr lang="en-US" sz="1200" dirty="0">
                        <a:solidFill>
                          <a:srgbClr val="FF0000"/>
                        </a:solidFill>
                        <a:effectLst/>
                        <a:latin typeface="Times New Roman"/>
                        <a:ea typeface="Times New Roman"/>
                        <a:cs typeface="Arial"/>
                      </a:endParaRPr>
                    </a:p>
                  </a:txBody>
                  <a:tcPr marL="68580" marR="68580" marT="0" marB="0"/>
                </a:tc>
                <a:tc>
                  <a:txBody>
                    <a:bodyPr/>
                    <a:lstStyle/>
                    <a:p>
                      <a:pPr algn="ctr" rtl="1">
                        <a:spcAft>
                          <a:spcPts val="0"/>
                        </a:spcAft>
                      </a:pPr>
                      <a:r>
                        <a:rPr lang="en-US" sz="1100" dirty="0">
                          <a:solidFill>
                            <a:srgbClr val="FF0000"/>
                          </a:solidFill>
                          <a:effectLst/>
                        </a:rPr>
                        <a:t>115.0 </a:t>
                      </a:r>
                      <a:r>
                        <a:rPr lang="en-US" sz="1100" u="sng" dirty="0">
                          <a:solidFill>
                            <a:srgbClr val="FF0000"/>
                          </a:solidFill>
                          <a:effectLst/>
                        </a:rPr>
                        <a:t>+</a:t>
                      </a:r>
                      <a:r>
                        <a:rPr lang="en-US" sz="1100" dirty="0">
                          <a:solidFill>
                            <a:srgbClr val="FF0000"/>
                          </a:solidFill>
                          <a:effectLst/>
                        </a:rPr>
                        <a:t> 2.8</a:t>
                      </a:r>
                      <a:endParaRPr lang="en-US" sz="1200" dirty="0">
                        <a:solidFill>
                          <a:srgbClr val="FF0000"/>
                        </a:solidFill>
                        <a:effectLst/>
                        <a:latin typeface="Times New Roman"/>
                        <a:ea typeface="Times New Roman"/>
                        <a:cs typeface="Arial"/>
                      </a:endParaRPr>
                    </a:p>
                  </a:txBody>
                  <a:tcPr marL="68580" marR="68580" marT="0" marB="0"/>
                </a:tc>
                <a:tc>
                  <a:txBody>
                    <a:bodyPr/>
                    <a:lstStyle/>
                    <a:p>
                      <a:pPr algn="ctr" rtl="1">
                        <a:spcAft>
                          <a:spcPts val="0"/>
                        </a:spcAft>
                      </a:pPr>
                      <a:r>
                        <a:rPr lang="en-US" sz="1100" dirty="0">
                          <a:solidFill>
                            <a:srgbClr val="FF0000"/>
                          </a:solidFill>
                          <a:effectLst/>
                        </a:rPr>
                        <a:t>111.0 </a:t>
                      </a:r>
                      <a:r>
                        <a:rPr lang="en-US" sz="1100" u="sng" dirty="0">
                          <a:solidFill>
                            <a:srgbClr val="FF0000"/>
                          </a:solidFill>
                          <a:effectLst/>
                        </a:rPr>
                        <a:t>+</a:t>
                      </a:r>
                      <a:r>
                        <a:rPr lang="en-US" sz="1100" dirty="0">
                          <a:solidFill>
                            <a:srgbClr val="FF0000"/>
                          </a:solidFill>
                          <a:effectLst/>
                        </a:rPr>
                        <a:t> 0.8</a:t>
                      </a:r>
                      <a:r>
                        <a:rPr lang="en-US" sz="1100" baseline="30000" dirty="0">
                          <a:solidFill>
                            <a:srgbClr val="FF0000"/>
                          </a:solidFill>
                          <a:effectLst/>
                        </a:rPr>
                        <a:t>*</a:t>
                      </a:r>
                      <a:endParaRPr lang="en-US" sz="1200" dirty="0">
                        <a:solidFill>
                          <a:srgbClr val="FF0000"/>
                        </a:solidFill>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100.0 </a:t>
                      </a:r>
                      <a:r>
                        <a:rPr lang="en-US" sz="1100" u="sng">
                          <a:effectLst/>
                        </a:rPr>
                        <a:t>+</a:t>
                      </a:r>
                      <a:r>
                        <a:rPr lang="en-US" sz="1100">
                          <a:effectLst/>
                        </a:rPr>
                        <a:t> 1.4</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103.0 </a:t>
                      </a:r>
                      <a:r>
                        <a:rPr lang="en-US" sz="1100" u="sng">
                          <a:effectLst/>
                        </a:rPr>
                        <a:t>+</a:t>
                      </a:r>
                      <a:r>
                        <a:rPr lang="en-US" sz="1100">
                          <a:effectLst/>
                        </a:rPr>
                        <a:t> 1.8</a:t>
                      </a:r>
                      <a:endParaRPr lang="en-US" sz="1200">
                        <a:effectLst/>
                        <a:latin typeface="Times New Roman"/>
                        <a:ea typeface="Times New Roman"/>
                        <a:cs typeface="Arial"/>
                      </a:endParaRPr>
                    </a:p>
                  </a:txBody>
                  <a:tcPr marL="68580" marR="68580" marT="0" marB="0"/>
                </a:tc>
              </a:tr>
              <a:tr h="611634">
                <a:tc>
                  <a:txBody>
                    <a:bodyPr/>
                    <a:lstStyle/>
                    <a:p>
                      <a:pPr algn="l" rtl="1">
                        <a:spcAft>
                          <a:spcPts val="0"/>
                        </a:spcAft>
                      </a:pPr>
                      <a:r>
                        <a:rPr lang="en-US" sz="1100">
                          <a:effectLst/>
                        </a:rPr>
                        <a:t>Resp.</a:t>
                      </a:r>
                      <a:endParaRPr lang="en-US" sz="1200">
                        <a:effectLst/>
                      </a:endParaRPr>
                    </a:p>
                    <a:p>
                      <a:pPr algn="l" rtl="1">
                        <a:spcAft>
                          <a:spcPts val="0"/>
                        </a:spcAft>
                      </a:pPr>
                      <a:r>
                        <a:rPr lang="en-US" sz="1100">
                          <a:effectLst/>
                        </a:rPr>
                        <a:t>R/min</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15.1 </a:t>
                      </a:r>
                      <a:r>
                        <a:rPr lang="en-US" sz="1100" u="sng">
                          <a:effectLst/>
                        </a:rPr>
                        <a:t>+</a:t>
                      </a:r>
                      <a:r>
                        <a:rPr lang="en-US" sz="1100">
                          <a:effectLst/>
                        </a:rPr>
                        <a:t> 1+0.8</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9.3 </a:t>
                      </a:r>
                      <a:r>
                        <a:rPr lang="en-US" sz="1100" u="sng">
                          <a:effectLst/>
                        </a:rPr>
                        <a:t>+</a:t>
                      </a:r>
                      <a:r>
                        <a:rPr lang="en-US" sz="1100">
                          <a:effectLst/>
                        </a:rPr>
                        <a:t> 0.4</a:t>
                      </a:r>
                      <a:endParaRPr lang="en-US" sz="1200">
                        <a:effectLst/>
                        <a:latin typeface="Times New Roman"/>
                        <a:ea typeface="Times New Roman"/>
                        <a:cs typeface="Arial"/>
                      </a:endParaRPr>
                    </a:p>
                  </a:txBody>
                  <a:tcPr marL="68580" marR="68580" marT="0" marB="0"/>
                </a:tc>
                <a:tc>
                  <a:txBody>
                    <a:bodyPr/>
                    <a:lstStyle/>
                    <a:p>
                      <a:pPr algn="ctr" rtl="0">
                        <a:spcAft>
                          <a:spcPts val="0"/>
                        </a:spcAft>
                      </a:pPr>
                      <a:r>
                        <a:rPr lang="en-US" sz="1100">
                          <a:effectLst/>
                        </a:rPr>
                        <a:t>18.6 </a:t>
                      </a:r>
                      <a:r>
                        <a:rPr lang="en-US" sz="1100" u="sng">
                          <a:effectLst/>
                        </a:rPr>
                        <a:t>+</a:t>
                      </a:r>
                      <a:r>
                        <a:rPr lang="en-US" sz="1100">
                          <a:effectLst/>
                        </a:rPr>
                        <a:t> 1.7</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14.7 </a:t>
                      </a:r>
                      <a:r>
                        <a:rPr lang="en-US" sz="1100" u="sng">
                          <a:effectLst/>
                        </a:rPr>
                        <a:t>+</a:t>
                      </a:r>
                      <a:r>
                        <a:rPr lang="en-US" sz="1100">
                          <a:effectLst/>
                        </a:rPr>
                        <a:t> 1.1</a:t>
                      </a:r>
                      <a:endParaRPr lang="en-US" sz="1200">
                        <a:effectLst/>
                        <a:latin typeface="Times New Roman"/>
                        <a:ea typeface="Times New Roman"/>
                        <a:cs typeface="Arial"/>
                      </a:endParaRPr>
                    </a:p>
                  </a:txBody>
                  <a:tcPr marL="68580" marR="68580" marT="0" marB="0"/>
                </a:tc>
                <a:tc>
                  <a:txBody>
                    <a:bodyPr/>
                    <a:lstStyle/>
                    <a:p>
                      <a:pPr algn="ctr" rtl="0">
                        <a:spcAft>
                          <a:spcPts val="0"/>
                        </a:spcAft>
                      </a:pPr>
                      <a:r>
                        <a:rPr lang="en-US" sz="1100" dirty="0">
                          <a:effectLst/>
                        </a:rPr>
                        <a:t>18.0 </a:t>
                      </a:r>
                      <a:r>
                        <a:rPr lang="en-US" sz="1100" u="sng" dirty="0">
                          <a:effectLst/>
                        </a:rPr>
                        <a:t>+</a:t>
                      </a:r>
                      <a:r>
                        <a:rPr lang="en-US" sz="1100" dirty="0">
                          <a:effectLst/>
                        </a:rPr>
                        <a:t> 1.1</a:t>
                      </a:r>
                      <a:endParaRPr lang="en-US" sz="1200" dirty="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14.0 </a:t>
                      </a:r>
                      <a:r>
                        <a:rPr lang="en-US" sz="1100" u="sng">
                          <a:effectLst/>
                        </a:rPr>
                        <a:t>+</a:t>
                      </a:r>
                      <a:r>
                        <a:rPr lang="en-US" sz="1100">
                          <a:effectLst/>
                        </a:rPr>
                        <a:t> 0.0</a:t>
                      </a:r>
                      <a:endParaRPr lang="en-US" sz="1200">
                        <a:effectLst/>
                        <a:latin typeface="Times New Roman"/>
                        <a:ea typeface="Times New Roman"/>
                        <a:cs typeface="Arial"/>
                      </a:endParaRPr>
                    </a:p>
                  </a:txBody>
                  <a:tcPr marL="68580" marR="68580" marT="0" marB="0"/>
                </a:tc>
                <a:tc>
                  <a:txBody>
                    <a:bodyPr/>
                    <a:lstStyle/>
                    <a:p>
                      <a:pPr algn="ctr" rtl="0">
                        <a:spcAft>
                          <a:spcPts val="0"/>
                        </a:spcAft>
                      </a:pPr>
                      <a:r>
                        <a:rPr lang="en-US" sz="1100">
                          <a:effectLst/>
                        </a:rPr>
                        <a:t>13.7 </a:t>
                      </a:r>
                      <a:r>
                        <a:rPr lang="en-US" sz="1100" u="sng">
                          <a:effectLst/>
                        </a:rPr>
                        <a:t>+</a:t>
                      </a:r>
                      <a:r>
                        <a:rPr lang="en-US" sz="1100">
                          <a:effectLst/>
                        </a:rPr>
                        <a:t> 0.7</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dirty="0">
                          <a:effectLst/>
                        </a:rPr>
                        <a:t>12.0 </a:t>
                      </a:r>
                      <a:r>
                        <a:rPr lang="en-US" sz="1100" u="sng" dirty="0">
                          <a:effectLst/>
                        </a:rPr>
                        <a:t>+</a:t>
                      </a:r>
                      <a:r>
                        <a:rPr lang="en-US" sz="1100" dirty="0">
                          <a:effectLst/>
                        </a:rPr>
                        <a:t> 0.7</a:t>
                      </a:r>
                      <a:endParaRPr lang="en-US" sz="1200" dirty="0">
                        <a:effectLst/>
                        <a:latin typeface="Times New Roman"/>
                        <a:ea typeface="Times New Roman"/>
                        <a:cs typeface="Arial"/>
                      </a:endParaRPr>
                    </a:p>
                  </a:txBody>
                  <a:tcPr marL="68580" marR="68580" marT="0" marB="0"/>
                </a:tc>
              </a:tr>
            </a:tbl>
          </a:graphicData>
        </a:graphic>
      </p:graphicFrame>
      <p:sp>
        <p:nvSpPr>
          <p:cNvPr id="6" name="TextBox 5"/>
          <p:cNvSpPr txBox="1"/>
          <p:nvPr/>
        </p:nvSpPr>
        <p:spPr>
          <a:xfrm>
            <a:off x="1447800" y="5029200"/>
            <a:ext cx="6781800" cy="1661993"/>
          </a:xfrm>
          <a:prstGeom prst="rect">
            <a:avLst/>
          </a:prstGeom>
          <a:noFill/>
        </p:spPr>
        <p:txBody>
          <a:bodyPr wrap="square" rtlCol="1">
            <a:spAutoFit/>
          </a:bodyPr>
          <a:lstStyle/>
          <a:p>
            <a:pPr algn="l"/>
            <a:r>
              <a:rPr lang="en-US" dirty="0"/>
              <a:t> </a:t>
            </a:r>
            <a:r>
              <a:rPr lang="en-US" sz="1400" dirty="0">
                <a:latin typeface="Times New Roman" pitchFamily="18" charset="0"/>
                <a:cs typeface="Times New Roman" pitchFamily="18" charset="0"/>
              </a:rPr>
              <a:t>*  Significant at P&lt;0.05</a:t>
            </a:r>
          </a:p>
          <a:p>
            <a:pPr algn="l"/>
            <a:r>
              <a:rPr lang="en-US" sz="1400" dirty="0">
                <a:latin typeface="Times New Roman" pitchFamily="18" charset="0"/>
                <a:cs typeface="Times New Roman" pitchFamily="18" charset="0"/>
              </a:rPr>
              <a:t> </a:t>
            </a:r>
          </a:p>
          <a:p>
            <a:pPr algn="l"/>
            <a:r>
              <a:rPr lang="it-IT" sz="1400" b="1" dirty="0">
                <a:latin typeface="Times New Roman" pitchFamily="18" charset="0"/>
                <a:cs typeface="Times New Roman" pitchFamily="18" charset="0"/>
              </a:rPr>
              <a:t>CHBOC </a:t>
            </a:r>
            <a:r>
              <a:rPr lang="it-IT" sz="1400" dirty="0">
                <a:latin typeface="Times New Roman" pitchFamily="18" charset="0"/>
                <a:cs typeface="Times New Roman" pitchFamily="18" charset="0"/>
              </a:rPr>
              <a:t>(Camel-derived Haemoglobin O</a:t>
            </a:r>
            <a:r>
              <a:rPr lang="it-IT" sz="1400" baseline="30000" dirty="0">
                <a:latin typeface="Times New Roman" pitchFamily="18" charset="0"/>
                <a:cs typeface="Times New Roman" pitchFamily="18" charset="0"/>
              </a:rPr>
              <a:t>2</a:t>
            </a:r>
            <a:r>
              <a:rPr lang="it-IT" sz="1400" dirty="0">
                <a:latin typeface="Times New Roman" pitchFamily="18" charset="0"/>
                <a:cs typeface="Times New Roman" pitchFamily="18" charset="0"/>
              </a:rPr>
              <a:t> Carrier)</a:t>
            </a:r>
            <a:endParaRPr lang="en-US" sz="1400" dirty="0">
              <a:latin typeface="Times New Roman" pitchFamily="18" charset="0"/>
              <a:cs typeface="Times New Roman" pitchFamily="18" charset="0"/>
            </a:endParaRPr>
          </a:p>
          <a:p>
            <a:pPr algn="l"/>
            <a:r>
              <a:rPr lang="en-US" sz="1400" b="1" dirty="0">
                <a:latin typeface="Times New Roman" pitchFamily="18" charset="0"/>
                <a:cs typeface="Times New Roman" pitchFamily="18" charset="0"/>
              </a:rPr>
              <a:t>HES 200 </a:t>
            </a:r>
            <a:r>
              <a:rPr lang="en-US" sz="1400" dirty="0">
                <a:latin typeface="Times New Roman" pitchFamily="18" charset="0"/>
                <a:cs typeface="Times New Roman" pitchFamily="18" charset="0"/>
              </a:rPr>
              <a:t>(6% </a:t>
            </a:r>
            <a:r>
              <a:rPr lang="en-US" sz="1400" dirty="0" err="1">
                <a:latin typeface="Times New Roman" pitchFamily="18" charset="0"/>
                <a:cs typeface="Times New Roman" pitchFamily="18" charset="0"/>
              </a:rPr>
              <a:t>Hydroxyethyl</a:t>
            </a:r>
            <a:r>
              <a:rPr lang="en-US" sz="1400" dirty="0">
                <a:latin typeface="Times New Roman" pitchFamily="18" charset="0"/>
                <a:cs typeface="Times New Roman" pitchFamily="18" charset="0"/>
              </a:rPr>
              <a:t> Starch) </a:t>
            </a:r>
          </a:p>
          <a:p>
            <a:pPr algn="l"/>
            <a:r>
              <a:rPr lang="en-US" sz="1400" b="1" dirty="0">
                <a:latin typeface="Times New Roman" pitchFamily="18" charset="0"/>
                <a:cs typeface="Times New Roman" pitchFamily="18" charset="0"/>
              </a:rPr>
              <a:t>BET</a:t>
            </a:r>
            <a:r>
              <a:rPr lang="en-US" sz="1400" dirty="0">
                <a:latin typeface="Times New Roman" pitchFamily="18" charset="0"/>
                <a:cs typeface="Times New Roman" pitchFamily="18" charset="0"/>
              </a:rPr>
              <a:t> (Before Exsanguination Test), </a:t>
            </a:r>
            <a:r>
              <a:rPr lang="en-US" sz="1400" b="1" dirty="0">
                <a:latin typeface="Times New Roman" pitchFamily="18" charset="0"/>
                <a:cs typeface="Times New Roman" pitchFamily="18" charset="0"/>
              </a:rPr>
              <a:t>BEC</a:t>
            </a:r>
            <a:r>
              <a:rPr lang="en-US" sz="1400" dirty="0">
                <a:latin typeface="Times New Roman" pitchFamily="18" charset="0"/>
                <a:cs typeface="Times New Roman" pitchFamily="18" charset="0"/>
              </a:rPr>
              <a:t> (Before Exsanguination Control) </a:t>
            </a:r>
          </a:p>
          <a:p>
            <a:pPr algn="l"/>
            <a:r>
              <a:rPr lang="en-US" sz="1400" b="1" dirty="0">
                <a:latin typeface="Times New Roman" pitchFamily="18" charset="0"/>
                <a:cs typeface="Times New Roman" pitchFamily="18" charset="0"/>
              </a:rPr>
              <a:t>AET</a:t>
            </a:r>
            <a:r>
              <a:rPr lang="en-US" sz="1400" dirty="0">
                <a:latin typeface="Times New Roman" pitchFamily="18" charset="0"/>
                <a:cs typeface="Times New Roman" pitchFamily="18" charset="0"/>
              </a:rPr>
              <a:t> (After Exsanguination Test), </a:t>
            </a:r>
            <a:r>
              <a:rPr lang="en-US" sz="1400" b="1" dirty="0">
                <a:latin typeface="Times New Roman" pitchFamily="18" charset="0"/>
                <a:cs typeface="Times New Roman" pitchFamily="18" charset="0"/>
              </a:rPr>
              <a:t>AEC</a:t>
            </a:r>
            <a:r>
              <a:rPr lang="en-US" sz="1400" dirty="0">
                <a:latin typeface="Times New Roman" pitchFamily="18" charset="0"/>
                <a:cs typeface="Times New Roman" pitchFamily="18" charset="0"/>
              </a:rPr>
              <a:t> (After Exsanguination Control) </a:t>
            </a:r>
          </a:p>
          <a:p>
            <a:pPr algn="l"/>
            <a:r>
              <a:rPr lang="en-US" sz="1400" b="1" dirty="0">
                <a:latin typeface="Times New Roman" pitchFamily="18" charset="0"/>
                <a:cs typeface="Times New Roman" pitchFamily="18" charset="0"/>
              </a:rPr>
              <a:t>AAT</a:t>
            </a:r>
            <a:r>
              <a:rPr lang="en-US" sz="1400" dirty="0">
                <a:latin typeface="Times New Roman" pitchFamily="18" charset="0"/>
                <a:cs typeface="Times New Roman" pitchFamily="18" charset="0"/>
              </a:rPr>
              <a:t>(After Administration Test),</a:t>
            </a:r>
            <a:r>
              <a:rPr lang="en-US" sz="1400" b="1" dirty="0">
                <a:latin typeface="Times New Roman" pitchFamily="18" charset="0"/>
                <a:cs typeface="Times New Roman" pitchFamily="18" charset="0"/>
              </a:rPr>
              <a:t> AAC</a:t>
            </a:r>
            <a:r>
              <a:rPr lang="en-US" sz="1400" dirty="0">
                <a:latin typeface="Times New Roman" pitchFamily="18" charset="0"/>
                <a:cs typeface="Times New Roman" pitchFamily="18" charset="0"/>
              </a:rPr>
              <a:t> (After Administration Contro</a:t>
            </a:r>
            <a:r>
              <a:rPr lang="en-US" sz="1400" dirty="0"/>
              <a:t>l)</a:t>
            </a:r>
            <a:endParaRPr lang="ar-EG" dirty="0"/>
          </a:p>
        </p:txBody>
      </p:sp>
    </p:spTree>
    <p:extLst>
      <p:ext uri="{BB962C8B-B14F-4D97-AF65-F5344CB8AC3E}">
        <p14:creationId xmlns:p14="http://schemas.microsoft.com/office/powerpoint/2010/main" val="369136401"/>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rtl="0"/>
            <a:r>
              <a:rPr lang="en-US" sz="2000" b="1" dirty="0">
                <a:effectLst/>
                <a:latin typeface="Times New Roman" pitchFamily="18" charset="0"/>
                <a:cs typeface="Times New Roman" pitchFamily="18" charset="0"/>
              </a:rPr>
              <a:t>Table 2.</a:t>
            </a:r>
            <a:r>
              <a:rPr lang="en-US" sz="2000" dirty="0">
                <a:effectLst/>
                <a:latin typeface="Times New Roman" pitchFamily="18" charset="0"/>
                <a:cs typeface="Times New Roman" pitchFamily="18" charset="0"/>
              </a:rPr>
              <a:t> </a:t>
            </a:r>
            <a:r>
              <a:rPr lang="en-US" sz="2000" dirty="0" err="1">
                <a:effectLst/>
                <a:latin typeface="Times New Roman" pitchFamily="18" charset="0"/>
                <a:cs typeface="Times New Roman" pitchFamily="18" charset="0"/>
              </a:rPr>
              <a:t>Haematological</a:t>
            </a:r>
            <a:r>
              <a:rPr lang="en-US" sz="2000" dirty="0">
                <a:effectLst/>
                <a:latin typeface="Times New Roman" pitchFamily="18" charset="0"/>
                <a:cs typeface="Times New Roman" pitchFamily="18" charset="0"/>
              </a:rPr>
              <a:t> variables before and after exsanguination and 1 hour and 24 hours after</a:t>
            </a:r>
            <a:br>
              <a:rPr lang="en-US" sz="2000" dirty="0">
                <a:effectLst/>
                <a:latin typeface="Times New Roman" pitchFamily="18" charset="0"/>
                <a:cs typeface="Times New Roman" pitchFamily="18" charset="0"/>
              </a:rPr>
            </a:br>
            <a:r>
              <a:rPr lang="en-US" sz="2000" dirty="0">
                <a:effectLst/>
                <a:latin typeface="Times New Roman" pitchFamily="18" charset="0"/>
                <a:cs typeface="Times New Roman" pitchFamily="18" charset="0"/>
              </a:rPr>
              <a:t>administration of </a:t>
            </a:r>
            <a:r>
              <a:rPr lang="en-US" sz="2000" b="1" dirty="0">
                <a:effectLst/>
                <a:latin typeface="Times New Roman" pitchFamily="18" charset="0"/>
                <a:cs typeface="Times New Roman" pitchFamily="18" charset="0"/>
              </a:rPr>
              <a:t>CHBOC</a:t>
            </a:r>
            <a:r>
              <a:rPr lang="en-US" sz="2000" dirty="0">
                <a:effectLst/>
                <a:latin typeface="Times New Roman" pitchFamily="18" charset="0"/>
                <a:cs typeface="Times New Roman" pitchFamily="18" charset="0"/>
              </a:rPr>
              <a:t> (Test) and  </a:t>
            </a:r>
            <a:r>
              <a:rPr lang="en-US" sz="2000" b="1" dirty="0">
                <a:effectLst/>
                <a:latin typeface="Times New Roman" pitchFamily="18" charset="0"/>
                <a:cs typeface="Times New Roman" pitchFamily="18" charset="0"/>
              </a:rPr>
              <a:t>HES 200</a:t>
            </a:r>
            <a:r>
              <a:rPr lang="en-US" sz="2000" dirty="0">
                <a:effectLst/>
                <a:latin typeface="Times New Roman" pitchFamily="18" charset="0"/>
                <a:cs typeface="Times New Roman" pitchFamily="18" charset="0"/>
              </a:rPr>
              <a:t> (Control</a:t>
            </a:r>
            <a:r>
              <a:rPr lang="en-US" sz="2000" dirty="0" smtClean="0">
                <a:effectLst/>
                <a:latin typeface="Times New Roman" pitchFamily="18" charset="0"/>
                <a:cs typeface="Times New Roman" pitchFamily="18" charset="0"/>
              </a:rPr>
              <a:t>)</a:t>
            </a:r>
            <a:br>
              <a:rPr lang="en-US" sz="2000" dirty="0" smtClean="0">
                <a:effectLst/>
                <a:latin typeface="Times New Roman" pitchFamily="18" charset="0"/>
                <a:cs typeface="Times New Roman" pitchFamily="18" charset="0"/>
              </a:rPr>
            </a:br>
            <a:r>
              <a:rPr lang="en-US" sz="2000" dirty="0" smtClean="0">
                <a:effectLst/>
                <a:latin typeface="Times New Roman" pitchFamily="18" charset="0"/>
                <a:cs typeface="Times New Roman" pitchFamily="18" charset="0"/>
              </a:rPr>
              <a:t>(</a:t>
            </a:r>
            <a:r>
              <a:rPr lang="en-US" sz="2000" dirty="0">
                <a:effectLst/>
                <a:latin typeface="Times New Roman" pitchFamily="18" charset="0"/>
                <a:cs typeface="Times New Roman" pitchFamily="18" charset="0"/>
              </a:rPr>
              <a:t>Mean </a:t>
            </a:r>
            <a:r>
              <a:rPr lang="en-US" sz="2000" u="sng" dirty="0">
                <a:effectLst/>
                <a:latin typeface="Times New Roman" pitchFamily="18" charset="0"/>
                <a:cs typeface="Times New Roman" pitchFamily="18" charset="0"/>
              </a:rPr>
              <a:t>+</a:t>
            </a:r>
            <a:r>
              <a:rPr lang="en-US" sz="2000" dirty="0">
                <a:effectLst/>
                <a:latin typeface="Times New Roman" pitchFamily="18" charset="0"/>
                <a:cs typeface="Times New Roman" pitchFamily="18" charset="0"/>
              </a:rPr>
              <a:t>SE)</a:t>
            </a:r>
            <a:br>
              <a:rPr lang="en-US" sz="2000" dirty="0">
                <a:effectLst/>
                <a:latin typeface="Times New Roman" pitchFamily="18" charset="0"/>
                <a:cs typeface="Times New Roman" pitchFamily="18" charset="0"/>
              </a:rPr>
            </a:br>
            <a:endParaRPr lang="ar-EG" sz="20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99655758"/>
              </p:ext>
            </p:extLst>
          </p:nvPr>
        </p:nvGraphicFramePr>
        <p:xfrm>
          <a:off x="228600" y="1600200"/>
          <a:ext cx="8686799" cy="2646045"/>
        </p:xfrm>
        <a:graphic>
          <a:graphicData uri="http://schemas.openxmlformats.org/drawingml/2006/table">
            <a:tbl>
              <a:tblPr firstRow="1" firstCol="1" bandRow="1">
                <a:tableStyleId>{5C22544A-7EE6-4342-B048-85BDC9FD1C3A}</a:tableStyleId>
              </a:tblPr>
              <a:tblGrid>
                <a:gridCol w="670621"/>
                <a:gridCol w="960760"/>
                <a:gridCol w="1009406"/>
                <a:gridCol w="922538"/>
                <a:gridCol w="1028517"/>
                <a:gridCol w="1028517"/>
                <a:gridCol w="983346"/>
                <a:gridCol w="1009406"/>
                <a:gridCol w="1073688"/>
              </a:tblGrid>
              <a:tr h="237490">
                <a:tc>
                  <a:txBody>
                    <a:bodyPr/>
                    <a:lstStyle/>
                    <a:p>
                      <a:pPr algn="r" rtl="1">
                        <a:spcAft>
                          <a:spcPts val="0"/>
                        </a:spcAft>
                      </a:pPr>
                      <a:r>
                        <a:rPr lang="en-US" sz="1100" dirty="0">
                          <a:effectLst/>
                        </a:rPr>
                        <a:t> </a:t>
                      </a:r>
                      <a:endParaRPr lang="en-US" sz="1200" dirty="0">
                        <a:effectLst/>
                        <a:latin typeface="Times New Roman"/>
                        <a:ea typeface="Times New Roman"/>
                        <a:cs typeface="Arial"/>
                      </a:endParaRPr>
                    </a:p>
                  </a:txBody>
                  <a:tcPr marL="68580" marR="68580" marT="0" marB="0"/>
                </a:tc>
                <a:tc gridSpan="2">
                  <a:txBody>
                    <a:bodyPr/>
                    <a:lstStyle/>
                    <a:p>
                      <a:pPr algn="ctr" rtl="1">
                        <a:spcAft>
                          <a:spcPts val="0"/>
                        </a:spcAft>
                      </a:pPr>
                      <a:r>
                        <a:rPr lang="en-US" sz="1100">
                          <a:effectLst/>
                        </a:rPr>
                        <a:t>Before Exsanguination</a:t>
                      </a:r>
                      <a:endParaRPr lang="en-US" sz="1200">
                        <a:effectLst/>
                      </a:endParaRPr>
                    </a:p>
                    <a:p>
                      <a:pPr algn="ctr" rtl="1">
                        <a:spcAft>
                          <a:spcPts val="0"/>
                        </a:spcAft>
                      </a:pPr>
                      <a:r>
                        <a:rPr lang="ar-EG" sz="1100">
                          <a:effectLst/>
                        </a:rPr>
                        <a:t> </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1">
                        <a:spcAft>
                          <a:spcPts val="0"/>
                        </a:spcAft>
                      </a:pPr>
                      <a:r>
                        <a:rPr lang="en-US" sz="1100">
                          <a:effectLst/>
                        </a:rPr>
                        <a:t>After Exsanguination</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0">
                        <a:spcAft>
                          <a:spcPts val="0"/>
                        </a:spcAft>
                      </a:pPr>
                      <a:r>
                        <a:rPr lang="en-US" sz="1100">
                          <a:effectLst/>
                        </a:rPr>
                        <a:t>1 hour After Adminstration</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0">
                        <a:spcAft>
                          <a:spcPts val="0"/>
                        </a:spcAft>
                      </a:pPr>
                      <a:r>
                        <a:rPr lang="en-US" sz="1100">
                          <a:effectLst/>
                        </a:rPr>
                        <a:t>24 hours After Adminstration</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r>
              <a:tr h="290195">
                <a:tc>
                  <a:txBody>
                    <a:bodyPr/>
                    <a:lstStyle/>
                    <a:p>
                      <a:pPr algn="r" rtl="1">
                        <a:spcAft>
                          <a:spcPts val="0"/>
                        </a:spcAft>
                      </a:pPr>
                      <a:r>
                        <a:rPr lang="en-US" sz="1100">
                          <a:effectLst/>
                        </a:rPr>
                        <a:t> </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BET</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Control  N=6</a:t>
                      </a:r>
                      <a:endParaRPr lang="en-US" sz="1200">
                        <a:effectLst/>
                      </a:endParaRPr>
                    </a:p>
                    <a:p>
                      <a:pPr algn="ctr" rtl="1">
                        <a:spcAft>
                          <a:spcPts val="0"/>
                        </a:spcAft>
                      </a:pPr>
                      <a:r>
                        <a:rPr lang="en-US" sz="1100">
                          <a:effectLst/>
                        </a:rPr>
                        <a:t>BEC</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AET</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Control  N=6</a:t>
                      </a:r>
                      <a:endParaRPr lang="en-US" sz="1200">
                        <a:effectLst/>
                      </a:endParaRPr>
                    </a:p>
                    <a:p>
                      <a:pPr algn="ctr" rtl="1">
                        <a:spcAft>
                          <a:spcPts val="0"/>
                        </a:spcAft>
                      </a:pPr>
                      <a:r>
                        <a:rPr lang="en-US" sz="1100">
                          <a:effectLst/>
                        </a:rPr>
                        <a:t>AEC</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AAT</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Control  N=6</a:t>
                      </a:r>
                      <a:endParaRPr lang="en-US" sz="1200">
                        <a:effectLst/>
                      </a:endParaRPr>
                    </a:p>
                    <a:p>
                      <a:pPr algn="ctr" rtl="1">
                        <a:spcAft>
                          <a:spcPts val="0"/>
                        </a:spcAft>
                      </a:pPr>
                      <a:r>
                        <a:rPr lang="en-US" sz="1100">
                          <a:effectLst/>
                        </a:rPr>
                        <a:t>AAC</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AAT</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Control  N=6</a:t>
                      </a:r>
                      <a:endParaRPr lang="en-US" sz="1200">
                        <a:effectLst/>
                      </a:endParaRPr>
                    </a:p>
                    <a:p>
                      <a:pPr algn="ctr" rtl="1">
                        <a:spcAft>
                          <a:spcPts val="0"/>
                        </a:spcAft>
                      </a:pPr>
                      <a:r>
                        <a:rPr lang="en-US" sz="1100">
                          <a:effectLst/>
                        </a:rPr>
                        <a:t>AAC</a:t>
                      </a:r>
                      <a:endParaRPr lang="en-US" sz="1200">
                        <a:effectLst/>
                        <a:latin typeface="Times New Roman"/>
                        <a:ea typeface="Times New Roman"/>
                        <a:cs typeface="Arial"/>
                      </a:endParaRPr>
                    </a:p>
                  </a:txBody>
                  <a:tcPr marL="68580" marR="68580" marT="0" marB="0"/>
                </a:tc>
              </a:tr>
              <a:tr h="286385">
                <a:tc>
                  <a:txBody>
                    <a:bodyPr/>
                    <a:lstStyle/>
                    <a:p>
                      <a:pPr algn="l" rtl="1">
                        <a:spcAft>
                          <a:spcPts val="0"/>
                        </a:spcAft>
                      </a:pPr>
                      <a:r>
                        <a:rPr lang="en-US" sz="1100">
                          <a:effectLst/>
                        </a:rPr>
                        <a:t>Hb</a:t>
                      </a:r>
                      <a:endParaRPr lang="en-US" sz="1200">
                        <a:effectLst/>
                      </a:endParaRPr>
                    </a:p>
                    <a:p>
                      <a:pPr algn="l" rtl="1">
                        <a:spcAft>
                          <a:spcPts val="0"/>
                        </a:spcAft>
                      </a:pPr>
                      <a:r>
                        <a:rPr lang="en-US" sz="1100">
                          <a:effectLst/>
                        </a:rPr>
                        <a:t> g/dl</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12.3 </a:t>
                      </a:r>
                      <a:r>
                        <a:rPr lang="en-US" sz="1100" u="sng">
                          <a:effectLst/>
                        </a:rPr>
                        <a:t>+ </a:t>
                      </a:r>
                      <a:r>
                        <a:rPr lang="en-US" sz="1100">
                          <a:effectLst/>
                        </a:rPr>
                        <a:t>0.3</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13.2 </a:t>
                      </a:r>
                      <a:r>
                        <a:rPr lang="en-US" sz="1100" u="sng">
                          <a:effectLst/>
                        </a:rPr>
                        <a:t>+</a:t>
                      </a:r>
                      <a:r>
                        <a:rPr lang="en-US" sz="1100">
                          <a:effectLst/>
                        </a:rPr>
                        <a:t> 0.7</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9.4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9.6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10.5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9.5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10.8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9.6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r>
              <a:tr h="299085">
                <a:tc>
                  <a:txBody>
                    <a:bodyPr/>
                    <a:lstStyle/>
                    <a:p>
                      <a:pPr algn="l" rtl="1">
                        <a:spcAft>
                          <a:spcPts val="0"/>
                        </a:spcAft>
                      </a:pPr>
                      <a:r>
                        <a:rPr lang="en-US" sz="1100" dirty="0">
                          <a:effectLst/>
                        </a:rPr>
                        <a:t>HCT </a:t>
                      </a:r>
                      <a:endParaRPr lang="en-US" sz="1200" dirty="0">
                        <a:effectLst/>
                      </a:endParaRPr>
                    </a:p>
                    <a:p>
                      <a:pPr algn="l" rtl="1">
                        <a:spcAft>
                          <a:spcPts val="0"/>
                        </a:spcAft>
                      </a:pPr>
                      <a:r>
                        <a:rPr lang="en-US" sz="1100" dirty="0">
                          <a:effectLst/>
                        </a:rPr>
                        <a:t>%</a:t>
                      </a:r>
                      <a:endParaRPr lang="en-US" sz="1200" dirty="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38.7 </a:t>
                      </a:r>
                      <a:r>
                        <a:rPr lang="en-US" sz="1100" u="sng">
                          <a:effectLst/>
                        </a:rPr>
                        <a:t>+</a:t>
                      </a:r>
                      <a:r>
                        <a:rPr lang="en-US" sz="1100">
                          <a:effectLst/>
                        </a:rPr>
                        <a:t> 1.2</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43.0 </a:t>
                      </a:r>
                      <a:r>
                        <a:rPr lang="en-US" sz="1100" u="sng">
                          <a:effectLst/>
                        </a:rPr>
                        <a:t>+</a:t>
                      </a:r>
                      <a:r>
                        <a:rPr lang="en-US" sz="1100">
                          <a:effectLst/>
                        </a:rPr>
                        <a:t> 0.6</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30.7 </a:t>
                      </a:r>
                      <a:r>
                        <a:rPr lang="en-US" sz="1100" u="sng">
                          <a:effectLst/>
                        </a:rPr>
                        <a:t>+</a:t>
                      </a:r>
                      <a:r>
                        <a:rPr lang="en-US" sz="1100">
                          <a:effectLst/>
                        </a:rPr>
                        <a:t> 0.7*</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33.6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32.3 </a:t>
                      </a:r>
                      <a:r>
                        <a:rPr lang="en-US" sz="1100" u="sng">
                          <a:effectLst/>
                        </a:rPr>
                        <a:t>+</a:t>
                      </a:r>
                      <a:r>
                        <a:rPr lang="en-US" sz="1100">
                          <a:effectLst/>
                        </a:rPr>
                        <a:t> 0.9</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32.6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33.6 </a:t>
                      </a:r>
                      <a:r>
                        <a:rPr lang="en-US" sz="1100" u="sng">
                          <a:effectLst/>
                        </a:rPr>
                        <a:t>+ </a:t>
                      </a:r>
                      <a:r>
                        <a:rPr lang="en-US" sz="1100">
                          <a:effectLst/>
                        </a:rPr>
                        <a:t>0.2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33.6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r>
              <a:tr h="299085">
                <a:tc>
                  <a:txBody>
                    <a:bodyPr/>
                    <a:lstStyle/>
                    <a:p>
                      <a:pPr algn="l" rtl="1">
                        <a:spcAft>
                          <a:spcPts val="0"/>
                        </a:spcAft>
                      </a:pPr>
                      <a:r>
                        <a:rPr lang="en-US" sz="1100">
                          <a:effectLst/>
                        </a:rPr>
                        <a:t>RBCs 10</a:t>
                      </a:r>
                      <a:r>
                        <a:rPr lang="en-US" sz="1100" baseline="30000">
                          <a:effectLst/>
                        </a:rPr>
                        <a:t>6</a:t>
                      </a:r>
                      <a:r>
                        <a:rPr lang="en-US" sz="1100">
                          <a:effectLst/>
                        </a:rPr>
                        <a:t>/ml</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4.4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4.9 </a:t>
                      </a:r>
                      <a:r>
                        <a:rPr lang="en-US" sz="1100" u="sng">
                          <a:effectLst/>
                        </a:rPr>
                        <a:t>+</a:t>
                      </a:r>
                      <a:r>
                        <a:rPr lang="en-US" sz="1100">
                          <a:effectLst/>
                        </a:rPr>
                        <a:t> 0.6</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3.3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3.6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3.4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3.5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3.4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3.4 </a:t>
                      </a:r>
                      <a:r>
                        <a:rPr lang="en-US" sz="1100" u="sng">
                          <a:effectLst/>
                        </a:rPr>
                        <a:t>+ </a:t>
                      </a:r>
                      <a:r>
                        <a:rPr lang="en-US" sz="1100">
                          <a:effectLst/>
                        </a:rPr>
                        <a:t>0.1</a:t>
                      </a:r>
                      <a:endParaRPr lang="en-US" sz="1200">
                        <a:effectLst/>
                        <a:latin typeface="Times New Roman"/>
                        <a:ea typeface="Times New Roman"/>
                        <a:cs typeface="Arial"/>
                      </a:endParaRPr>
                    </a:p>
                  </a:txBody>
                  <a:tcPr marL="68580" marR="68580" marT="0" marB="0"/>
                </a:tc>
              </a:tr>
              <a:tr h="299085">
                <a:tc>
                  <a:txBody>
                    <a:bodyPr/>
                    <a:lstStyle/>
                    <a:p>
                      <a:pPr algn="l" rtl="1">
                        <a:spcAft>
                          <a:spcPts val="0"/>
                        </a:spcAft>
                      </a:pPr>
                      <a:r>
                        <a:rPr lang="en-US" sz="1100">
                          <a:effectLst/>
                        </a:rPr>
                        <a:t>MCV</a:t>
                      </a:r>
                      <a:endParaRPr lang="en-US" sz="1200">
                        <a:effectLst/>
                      </a:endParaRPr>
                    </a:p>
                    <a:p>
                      <a:pPr algn="l" rtl="1">
                        <a:spcAft>
                          <a:spcPts val="0"/>
                        </a:spcAft>
                      </a:pPr>
                      <a:r>
                        <a:rPr lang="en-US" sz="1100">
                          <a:effectLst/>
                        </a:rPr>
                        <a:t> fl</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88.1 </a:t>
                      </a:r>
                      <a:r>
                        <a:rPr lang="en-US" sz="1100" u="sng">
                          <a:effectLst/>
                        </a:rPr>
                        <a:t>+</a:t>
                      </a:r>
                      <a:r>
                        <a:rPr lang="en-US" sz="1100">
                          <a:effectLst/>
                        </a:rPr>
                        <a:t> 1.4</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87.1 </a:t>
                      </a:r>
                      <a:r>
                        <a:rPr lang="en-US" sz="1100" u="sng">
                          <a:effectLst/>
                        </a:rPr>
                        <a:t>+</a:t>
                      </a:r>
                      <a:r>
                        <a:rPr lang="en-US" sz="1100">
                          <a:effectLst/>
                        </a:rPr>
                        <a:t> 0.5</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89.4 </a:t>
                      </a:r>
                      <a:r>
                        <a:rPr lang="en-US" sz="1100" u="sng">
                          <a:effectLst/>
                        </a:rPr>
                        <a:t>+</a:t>
                      </a:r>
                      <a:r>
                        <a:rPr lang="en-US" sz="1100">
                          <a:effectLst/>
                        </a:rPr>
                        <a:t> 1.0</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92.7 </a:t>
                      </a:r>
                      <a:r>
                        <a:rPr lang="en-US" sz="1100" u="sng">
                          <a:effectLst/>
                        </a:rPr>
                        <a:t>+</a:t>
                      </a:r>
                      <a:r>
                        <a:rPr lang="en-US" sz="1100">
                          <a:effectLst/>
                        </a:rPr>
                        <a:t> 2.0*</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dirty="0">
                          <a:solidFill>
                            <a:srgbClr val="FF0000"/>
                          </a:solidFill>
                          <a:effectLst/>
                        </a:rPr>
                        <a:t>93.6 </a:t>
                      </a:r>
                      <a:r>
                        <a:rPr lang="en-US" sz="1100" u="sng" dirty="0">
                          <a:solidFill>
                            <a:srgbClr val="FF0000"/>
                          </a:solidFill>
                          <a:effectLst/>
                        </a:rPr>
                        <a:t>+</a:t>
                      </a:r>
                      <a:r>
                        <a:rPr lang="en-US" sz="1100" dirty="0">
                          <a:solidFill>
                            <a:srgbClr val="FF0000"/>
                          </a:solidFill>
                          <a:effectLst/>
                        </a:rPr>
                        <a:t> 1.2*</a:t>
                      </a:r>
                      <a:endParaRPr lang="en-US" sz="1200" dirty="0">
                        <a:solidFill>
                          <a:srgbClr val="FF0000"/>
                        </a:solidFill>
                        <a:effectLst/>
                        <a:latin typeface="Times New Roman"/>
                        <a:ea typeface="Times New Roman"/>
                        <a:cs typeface="Arial"/>
                      </a:endParaRPr>
                    </a:p>
                  </a:txBody>
                  <a:tcPr marL="68580" marR="68580" marT="0" marB="0"/>
                </a:tc>
                <a:tc>
                  <a:txBody>
                    <a:bodyPr/>
                    <a:lstStyle/>
                    <a:p>
                      <a:pPr algn="l" rtl="1">
                        <a:spcAft>
                          <a:spcPts val="0"/>
                        </a:spcAft>
                      </a:pPr>
                      <a:r>
                        <a:rPr lang="en-US" sz="1100" dirty="0">
                          <a:solidFill>
                            <a:srgbClr val="FF0000"/>
                          </a:solidFill>
                          <a:effectLst/>
                        </a:rPr>
                        <a:t>95.6 </a:t>
                      </a:r>
                      <a:r>
                        <a:rPr lang="en-US" sz="1100" u="sng" dirty="0">
                          <a:solidFill>
                            <a:srgbClr val="FF0000"/>
                          </a:solidFill>
                          <a:effectLst/>
                        </a:rPr>
                        <a:t>+</a:t>
                      </a:r>
                      <a:r>
                        <a:rPr lang="en-US" sz="1100" dirty="0">
                          <a:solidFill>
                            <a:srgbClr val="FF0000"/>
                          </a:solidFill>
                          <a:effectLst/>
                        </a:rPr>
                        <a:t> 3.5*</a:t>
                      </a:r>
                      <a:endParaRPr lang="en-US" sz="1200" dirty="0">
                        <a:solidFill>
                          <a:srgbClr val="FF0000"/>
                        </a:solidFill>
                        <a:effectLst/>
                        <a:latin typeface="Times New Roman"/>
                        <a:ea typeface="Times New Roman"/>
                        <a:cs typeface="Arial"/>
                      </a:endParaRPr>
                    </a:p>
                  </a:txBody>
                  <a:tcPr marL="68580" marR="68580" marT="0" marB="0"/>
                </a:tc>
                <a:tc>
                  <a:txBody>
                    <a:bodyPr/>
                    <a:lstStyle/>
                    <a:p>
                      <a:pPr algn="l" rtl="1">
                        <a:spcAft>
                          <a:spcPts val="0"/>
                        </a:spcAft>
                      </a:pPr>
                      <a:r>
                        <a:rPr lang="en-US" sz="1100" dirty="0">
                          <a:solidFill>
                            <a:srgbClr val="FF0000"/>
                          </a:solidFill>
                          <a:effectLst/>
                        </a:rPr>
                        <a:t>94.5 </a:t>
                      </a:r>
                      <a:r>
                        <a:rPr lang="en-US" sz="1100" u="sng" dirty="0">
                          <a:solidFill>
                            <a:srgbClr val="FF0000"/>
                          </a:solidFill>
                          <a:effectLst/>
                        </a:rPr>
                        <a:t>+</a:t>
                      </a:r>
                      <a:r>
                        <a:rPr lang="en-US" sz="1100" dirty="0">
                          <a:solidFill>
                            <a:srgbClr val="FF0000"/>
                          </a:solidFill>
                          <a:effectLst/>
                        </a:rPr>
                        <a:t> 1.7*</a:t>
                      </a:r>
                      <a:endParaRPr lang="en-US" sz="1200" dirty="0">
                        <a:solidFill>
                          <a:srgbClr val="FF0000"/>
                        </a:solidFill>
                        <a:effectLst/>
                        <a:latin typeface="Times New Roman"/>
                        <a:ea typeface="Times New Roman"/>
                        <a:cs typeface="Arial"/>
                      </a:endParaRPr>
                    </a:p>
                  </a:txBody>
                  <a:tcPr marL="68580" marR="68580" marT="0" marB="0"/>
                </a:tc>
                <a:tc>
                  <a:txBody>
                    <a:bodyPr/>
                    <a:lstStyle/>
                    <a:p>
                      <a:pPr algn="l" rtl="1">
                        <a:spcAft>
                          <a:spcPts val="0"/>
                        </a:spcAft>
                      </a:pPr>
                      <a:r>
                        <a:rPr lang="en-US" sz="1100" dirty="0">
                          <a:solidFill>
                            <a:srgbClr val="FF0000"/>
                          </a:solidFill>
                          <a:effectLst/>
                        </a:rPr>
                        <a:t>102.3 </a:t>
                      </a:r>
                      <a:r>
                        <a:rPr lang="en-US" sz="1100" u="sng" dirty="0">
                          <a:solidFill>
                            <a:srgbClr val="FF0000"/>
                          </a:solidFill>
                          <a:effectLst/>
                        </a:rPr>
                        <a:t>+</a:t>
                      </a:r>
                      <a:r>
                        <a:rPr lang="en-US" sz="1100" dirty="0">
                          <a:solidFill>
                            <a:srgbClr val="FF0000"/>
                          </a:solidFill>
                          <a:effectLst/>
                        </a:rPr>
                        <a:t> 2.8*</a:t>
                      </a:r>
                      <a:endParaRPr lang="en-US" sz="1200" dirty="0">
                        <a:solidFill>
                          <a:srgbClr val="FF0000"/>
                        </a:solidFill>
                        <a:effectLst/>
                        <a:latin typeface="Times New Roman"/>
                        <a:ea typeface="Times New Roman"/>
                        <a:cs typeface="Arial"/>
                      </a:endParaRPr>
                    </a:p>
                  </a:txBody>
                  <a:tcPr marL="68580" marR="68580" marT="0" marB="0"/>
                </a:tc>
              </a:tr>
              <a:tr h="299085">
                <a:tc>
                  <a:txBody>
                    <a:bodyPr/>
                    <a:lstStyle/>
                    <a:p>
                      <a:pPr algn="l" rtl="1">
                        <a:spcAft>
                          <a:spcPts val="0"/>
                        </a:spcAft>
                      </a:pPr>
                      <a:r>
                        <a:rPr lang="en-US" sz="1100">
                          <a:effectLst/>
                        </a:rPr>
                        <a:t>MCHC %</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31.4 </a:t>
                      </a:r>
                      <a:r>
                        <a:rPr lang="en-US" sz="1100" u="sng">
                          <a:effectLst/>
                        </a:rPr>
                        <a:t>+</a:t>
                      </a:r>
                      <a:r>
                        <a:rPr lang="en-US" sz="1100">
                          <a:effectLst/>
                        </a:rPr>
                        <a:t> 0.5</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30.7 </a:t>
                      </a:r>
                      <a:r>
                        <a:rPr lang="en-US" sz="1100" u="sng">
                          <a:effectLst/>
                        </a:rPr>
                        <a:t>+</a:t>
                      </a:r>
                      <a:r>
                        <a:rPr lang="en-US" sz="1100">
                          <a:effectLst/>
                        </a:rPr>
                        <a:t> 1.3</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30.7 </a:t>
                      </a:r>
                      <a:r>
                        <a:rPr lang="en-US" sz="1100" u="sng">
                          <a:effectLst/>
                        </a:rPr>
                        <a:t>+</a:t>
                      </a:r>
                      <a:r>
                        <a:rPr lang="en-US" sz="1100">
                          <a:effectLst/>
                        </a:rPr>
                        <a:t> 0.4</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28.7 </a:t>
                      </a:r>
                      <a:r>
                        <a:rPr lang="en-US" sz="1100" u="sng">
                          <a:effectLst/>
                        </a:rPr>
                        <a:t>+</a:t>
                      </a:r>
                      <a:r>
                        <a:rPr lang="en-US" sz="1100">
                          <a:effectLst/>
                        </a:rPr>
                        <a:t> 1.2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33.0 </a:t>
                      </a:r>
                      <a:r>
                        <a:rPr lang="en-US" sz="1100" u="sng">
                          <a:effectLst/>
                        </a:rPr>
                        <a:t>+</a:t>
                      </a:r>
                      <a:r>
                        <a:rPr lang="en-US" sz="1100">
                          <a:effectLst/>
                        </a:rPr>
                        <a:t> 0.4</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29.3 </a:t>
                      </a:r>
                      <a:r>
                        <a:rPr lang="en-US" sz="1100" u="sng">
                          <a:effectLst/>
                        </a:rPr>
                        <a:t>+ </a:t>
                      </a:r>
                      <a:r>
                        <a:rPr lang="en-US" sz="1100">
                          <a:effectLst/>
                        </a:rPr>
                        <a:t>1.1</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32.9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28.7 </a:t>
                      </a:r>
                      <a:r>
                        <a:rPr lang="en-US" sz="1100" u="sng">
                          <a:effectLst/>
                        </a:rPr>
                        <a:t>+ </a:t>
                      </a:r>
                      <a:r>
                        <a:rPr lang="en-US" sz="1100">
                          <a:effectLst/>
                        </a:rPr>
                        <a:t>0.8</a:t>
                      </a:r>
                      <a:endParaRPr lang="en-US" sz="1200">
                        <a:effectLst/>
                        <a:latin typeface="Times New Roman"/>
                        <a:ea typeface="Times New Roman"/>
                        <a:cs typeface="Arial"/>
                      </a:endParaRPr>
                    </a:p>
                  </a:txBody>
                  <a:tcPr marL="68580" marR="68580" marT="0" marB="0"/>
                </a:tc>
              </a:tr>
              <a:tr h="299085">
                <a:tc>
                  <a:txBody>
                    <a:bodyPr/>
                    <a:lstStyle/>
                    <a:p>
                      <a:pPr algn="l" rtl="1">
                        <a:spcAft>
                          <a:spcPts val="0"/>
                        </a:spcAft>
                      </a:pPr>
                      <a:r>
                        <a:rPr lang="en-US" sz="1100">
                          <a:effectLst/>
                        </a:rPr>
                        <a:t>WBCs 10</a:t>
                      </a:r>
                      <a:r>
                        <a:rPr lang="en-US" sz="1100" baseline="30000">
                          <a:effectLst/>
                        </a:rPr>
                        <a:t>3</a:t>
                      </a:r>
                      <a:r>
                        <a:rPr lang="en-US" sz="1100">
                          <a:effectLst/>
                        </a:rPr>
                        <a:t>/ml</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8.4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6.4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5.8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7.3 </a:t>
                      </a:r>
                      <a:r>
                        <a:rPr lang="en-US" sz="1100" u="sng">
                          <a:effectLst/>
                        </a:rPr>
                        <a:t>+</a:t>
                      </a:r>
                      <a:r>
                        <a:rPr lang="en-US" sz="1100">
                          <a:effectLst/>
                        </a:rPr>
                        <a:t> 1.2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7.1 </a:t>
                      </a:r>
                      <a:r>
                        <a:rPr lang="en-US" sz="1100" u="sng">
                          <a:effectLst/>
                        </a:rPr>
                        <a:t>+</a:t>
                      </a:r>
                      <a:r>
                        <a:rPr lang="en-US" sz="1100">
                          <a:effectLst/>
                        </a:rPr>
                        <a:t> 0.5</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8.3 </a:t>
                      </a:r>
                      <a:r>
                        <a:rPr lang="en-US" sz="1100" u="sng">
                          <a:effectLst/>
                        </a:rPr>
                        <a:t>+ </a:t>
                      </a:r>
                      <a:r>
                        <a:rPr lang="en-US" sz="1100">
                          <a:effectLst/>
                        </a:rPr>
                        <a:t>0.8</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8.7 </a:t>
                      </a:r>
                      <a:r>
                        <a:rPr lang="en-US" sz="1100" u="sng">
                          <a:effectLst/>
                        </a:rPr>
                        <a:t>+ </a:t>
                      </a:r>
                      <a:r>
                        <a:rPr lang="en-US" sz="1100">
                          <a:effectLst/>
                        </a:rPr>
                        <a:t>0.6</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dirty="0">
                          <a:effectLst/>
                        </a:rPr>
                        <a:t>8.8 </a:t>
                      </a:r>
                      <a:r>
                        <a:rPr lang="en-US" sz="1100" u="sng" dirty="0">
                          <a:effectLst/>
                        </a:rPr>
                        <a:t>+</a:t>
                      </a:r>
                      <a:r>
                        <a:rPr lang="en-US" sz="1100" dirty="0">
                          <a:effectLst/>
                        </a:rPr>
                        <a:t> 0.5</a:t>
                      </a:r>
                      <a:endParaRPr lang="en-US" sz="1200" dirty="0">
                        <a:effectLst/>
                        <a:latin typeface="Times New Roman"/>
                        <a:ea typeface="Times New Roman"/>
                        <a:cs typeface="Arial"/>
                      </a:endParaRPr>
                    </a:p>
                  </a:txBody>
                  <a:tcPr marL="68580" marR="68580" marT="0" marB="0"/>
                </a:tc>
              </a:tr>
            </a:tbl>
          </a:graphicData>
        </a:graphic>
      </p:graphicFrame>
      <p:sp>
        <p:nvSpPr>
          <p:cNvPr id="5" name="TextBox 4"/>
          <p:cNvSpPr txBox="1"/>
          <p:nvPr/>
        </p:nvSpPr>
        <p:spPr>
          <a:xfrm>
            <a:off x="838200" y="4648200"/>
            <a:ext cx="5867400" cy="1661993"/>
          </a:xfrm>
          <a:prstGeom prst="rect">
            <a:avLst/>
          </a:prstGeom>
          <a:noFill/>
        </p:spPr>
        <p:txBody>
          <a:bodyPr wrap="square" rtlCol="1">
            <a:spAutoFit/>
          </a:bodyPr>
          <a:lstStyle/>
          <a:p>
            <a:pPr algn="l"/>
            <a:r>
              <a:rPr lang="ar-SA" sz="1400" dirty="0"/>
              <a:t>*</a:t>
            </a:r>
            <a:r>
              <a:rPr lang="en-US" sz="1400" dirty="0"/>
              <a:t> </a:t>
            </a:r>
            <a:r>
              <a:rPr lang="en-US" sz="1400" dirty="0">
                <a:latin typeface="Times New Roman" pitchFamily="18" charset="0"/>
                <a:cs typeface="Times New Roman" pitchFamily="18" charset="0"/>
              </a:rPr>
              <a:t>significant at P&lt;0.05</a:t>
            </a:r>
          </a:p>
          <a:p>
            <a:pPr algn="l" rtl="0"/>
            <a:r>
              <a:rPr lang="en-US" sz="1400" dirty="0">
                <a:latin typeface="Times New Roman" pitchFamily="18" charset="0"/>
                <a:cs typeface="Times New Roman" pitchFamily="18" charset="0"/>
              </a:rPr>
              <a:t> </a:t>
            </a:r>
          </a:p>
          <a:p>
            <a:pPr algn="l"/>
            <a:r>
              <a:rPr lang="it-IT" sz="1400" b="1" dirty="0">
                <a:latin typeface="Times New Roman" pitchFamily="18" charset="0"/>
                <a:cs typeface="Times New Roman" pitchFamily="18" charset="0"/>
              </a:rPr>
              <a:t>CHBOC </a:t>
            </a:r>
            <a:r>
              <a:rPr lang="it-IT" sz="1400" dirty="0">
                <a:latin typeface="Times New Roman" pitchFamily="18" charset="0"/>
                <a:cs typeface="Times New Roman" pitchFamily="18" charset="0"/>
              </a:rPr>
              <a:t>(Camel-derived Haemoglobin O</a:t>
            </a:r>
            <a:r>
              <a:rPr lang="it-IT" sz="1400" baseline="30000" dirty="0">
                <a:latin typeface="Times New Roman" pitchFamily="18" charset="0"/>
                <a:cs typeface="Times New Roman" pitchFamily="18" charset="0"/>
              </a:rPr>
              <a:t>2</a:t>
            </a:r>
            <a:r>
              <a:rPr lang="it-IT" sz="1400" dirty="0">
                <a:latin typeface="Times New Roman" pitchFamily="18" charset="0"/>
                <a:cs typeface="Times New Roman" pitchFamily="18" charset="0"/>
              </a:rPr>
              <a:t> Carrier)</a:t>
            </a:r>
            <a:endParaRPr lang="en-US" sz="1400" dirty="0">
              <a:latin typeface="Times New Roman" pitchFamily="18" charset="0"/>
              <a:cs typeface="Times New Roman" pitchFamily="18" charset="0"/>
            </a:endParaRPr>
          </a:p>
          <a:p>
            <a:pPr algn="l"/>
            <a:r>
              <a:rPr lang="en-US" sz="1400" b="1" dirty="0">
                <a:latin typeface="Times New Roman" pitchFamily="18" charset="0"/>
                <a:cs typeface="Times New Roman" pitchFamily="18" charset="0"/>
              </a:rPr>
              <a:t>HES 200 </a:t>
            </a:r>
            <a:r>
              <a:rPr lang="en-US" sz="1400" dirty="0">
                <a:latin typeface="Times New Roman" pitchFamily="18" charset="0"/>
                <a:cs typeface="Times New Roman" pitchFamily="18" charset="0"/>
              </a:rPr>
              <a:t>(6% </a:t>
            </a:r>
            <a:r>
              <a:rPr lang="en-US" sz="1400" dirty="0" err="1">
                <a:latin typeface="Times New Roman" pitchFamily="18" charset="0"/>
                <a:cs typeface="Times New Roman" pitchFamily="18" charset="0"/>
              </a:rPr>
              <a:t>Hydroxyethyl</a:t>
            </a:r>
            <a:r>
              <a:rPr lang="en-US" sz="1400" dirty="0">
                <a:latin typeface="Times New Roman" pitchFamily="18" charset="0"/>
                <a:cs typeface="Times New Roman" pitchFamily="18" charset="0"/>
              </a:rPr>
              <a:t> Starch) </a:t>
            </a:r>
          </a:p>
          <a:p>
            <a:pPr algn="l"/>
            <a:r>
              <a:rPr lang="en-US" sz="1400" b="1" dirty="0">
                <a:latin typeface="Times New Roman" pitchFamily="18" charset="0"/>
                <a:cs typeface="Times New Roman" pitchFamily="18" charset="0"/>
              </a:rPr>
              <a:t>BET</a:t>
            </a:r>
            <a:r>
              <a:rPr lang="en-US" sz="1400" dirty="0">
                <a:latin typeface="Times New Roman" pitchFamily="18" charset="0"/>
                <a:cs typeface="Times New Roman" pitchFamily="18" charset="0"/>
              </a:rPr>
              <a:t> (Before Exsanguination Test), </a:t>
            </a:r>
            <a:r>
              <a:rPr lang="en-US" sz="1400" b="1" dirty="0">
                <a:latin typeface="Times New Roman" pitchFamily="18" charset="0"/>
                <a:cs typeface="Times New Roman" pitchFamily="18" charset="0"/>
              </a:rPr>
              <a:t>BEC</a:t>
            </a:r>
            <a:r>
              <a:rPr lang="en-US" sz="1400" dirty="0">
                <a:latin typeface="Times New Roman" pitchFamily="18" charset="0"/>
                <a:cs typeface="Times New Roman" pitchFamily="18" charset="0"/>
              </a:rPr>
              <a:t> (Before Exsanguination Control) </a:t>
            </a:r>
          </a:p>
          <a:p>
            <a:pPr algn="l"/>
            <a:r>
              <a:rPr lang="en-US" sz="1400" b="1" dirty="0">
                <a:latin typeface="Times New Roman" pitchFamily="18" charset="0"/>
                <a:cs typeface="Times New Roman" pitchFamily="18" charset="0"/>
              </a:rPr>
              <a:t>AET</a:t>
            </a:r>
            <a:r>
              <a:rPr lang="en-US" sz="1400" dirty="0">
                <a:latin typeface="Times New Roman" pitchFamily="18" charset="0"/>
                <a:cs typeface="Times New Roman" pitchFamily="18" charset="0"/>
              </a:rPr>
              <a:t> (After Exsanguination Test), </a:t>
            </a:r>
            <a:r>
              <a:rPr lang="en-US" sz="1400" b="1" dirty="0">
                <a:latin typeface="Times New Roman" pitchFamily="18" charset="0"/>
                <a:cs typeface="Times New Roman" pitchFamily="18" charset="0"/>
              </a:rPr>
              <a:t>AEC</a:t>
            </a:r>
            <a:r>
              <a:rPr lang="en-US" sz="1400" dirty="0">
                <a:latin typeface="Times New Roman" pitchFamily="18" charset="0"/>
                <a:cs typeface="Times New Roman" pitchFamily="18" charset="0"/>
              </a:rPr>
              <a:t> (After Exsanguination Control) </a:t>
            </a:r>
          </a:p>
          <a:p>
            <a:pPr algn="l"/>
            <a:r>
              <a:rPr lang="en-US" sz="1400" b="1" dirty="0">
                <a:latin typeface="Times New Roman" pitchFamily="18" charset="0"/>
                <a:cs typeface="Times New Roman" pitchFamily="18" charset="0"/>
              </a:rPr>
              <a:t>AAT</a:t>
            </a:r>
            <a:r>
              <a:rPr lang="en-US" sz="1400" dirty="0">
                <a:latin typeface="Times New Roman" pitchFamily="18" charset="0"/>
                <a:cs typeface="Times New Roman" pitchFamily="18" charset="0"/>
              </a:rPr>
              <a:t>(After Administration Test),</a:t>
            </a:r>
            <a:r>
              <a:rPr lang="en-US" sz="1400" b="1" dirty="0">
                <a:latin typeface="Times New Roman" pitchFamily="18" charset="0"/>
                <a:cs typeface="Times New Roman" pitchFamily="18" charset="0"/>
              </a:rPr>
              <a:t> AAC</a:t>
            </a:r>
            <a:r>
              <a:rPr lang="en-US" sz="1400" dirty="0">
                <a:latin typeface="Times New Roman" pitchFamily="18" charset="0"/>
                <a:cs typeface="Times New Roman" pitchFamily="18" charset="0"/>
              </a:rPr>
              <a:t> (After Administration Control</a:t>
            </a:r>
            <a:r>
              <a:rPr lang="en-US" dirty="0"/>
              <a:t>)</a:t>
            </a:r>
            <a:endParaRPr lang="ar-EG" dirty="0"/>
          </a:p>
        </p:txBody>
      </p:sp>
    </p:spTree>
    <p:extLst>
      <p:ext uri="{BB962C8B-B14F-4D97-AF65-F5344CB8AC3E}">
        <p14:creationId xmlns:p14="http://schemas.microsoft.com/office/powerpoint/2010/main" val="1003942009"/>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a:r>
              <a:rPr lang="en-US" sz="2200" b="1" dirty="0">
                <a:effectLst/>
                <a:latin typeface="Times New Roman" pitchFamily="18" charset="0"/>
                <a:cs typeface="Times New Roman" pitchFamily="18" charset="0"/>
              </a:rPr>
              <a:t>Table 3.</a:t>
            </a:r>
            <a:r>
              <a:rPr lang="en-US" sz="2200" dirty="0">
                <a:effectLst/>
                <a:latin typeface="Times New Roman" pitchFamily="18" charset="0"/>
                <a:cs typeface="Times New Roman" pitchFamily="18" charset="0"/>
              </a:rPr>
              <a:t> Blood chemistry variables before and after exsanguinations and 1 hour and 24 hour after</a:t>
            </a:r>
            <a:br>
              <a:rPr lang="en-US" sz="2200" dirty="0">
                <a:effectLst/>
                <a:latin typeface="Times New Roman" pitchFamily="18" charset="0"/>
                <a:cs typeface="Times New Roman" pitchFamily="18" charset="0"/>
              </a:rPr>
            </a:br>
            <a:r>
              <a:rPr lang="en-US" sz="2200" dirty="0">
                <a:effectLst/>
                <a:latin typeface="Times New Roman" pitchFamily="18" charset="0"/>
                <a:cs typeface="Times New Roman" pitchFamily="18" charset="0"/>
              </a:rPr>
              <a:t>administration of </a:t>
            </a:r>
            <a:r>
              <a:rPr lang="en-US" sz="2200" b="1" dirty="0">
                <a:effectLst/>
                <a:latin typeface="Times New Roman" pitchFamily="18" charset="0"/>
                <a:cs typeface="Times New Roman" pitchFamily="18" charset="0"/>
              </a:rPr>
              <a:t>CHBOC</a:t>
            </a:r>
            <a:r>
              <a:rPr lang="en-US" sz="2200" dirty="0">
                <a:effectLst/>
                <a:latin typeface="Times New Roman" pitchFamily="18" charset="0"/>
                <a:cs typeface="Times New Roman" pitchFamily="18" charset="0"/>
              </a:rPr>
              <a:t> (Test) and  </a:t>
            </a:r>
            <a:r>
              <a:rPr lang="en-US" sz="2200" b="1" dirty="0">
                <a:effectLst/>
                <a:latin typeface="Times New Roman" pitchFamily="18" charset="0"/>
                <a:cs typeface="Times New Roman" pitchFamily="18" charset="0"/>
              </a:rPr>
              <a:t>HES 200</a:t>
            </a:r>
            <a:r>
              <a:rPr lang="en-US" sz="2200" dirty="0">
                <a:effectLst/>
                <a:latin typeface="Times New Roman" pitchFamily="18" charset="0"/>
                <a:cs typeface="Times New Roman" pitchFamily="18" charset="0"/>
              </a:rPr>
              <a:t> (Control) (</a:t>
            </a:r>
            <a:r>
              <a:rPr lang="en-US" sz="2200" dirty="0" smtClean="0">
                <a:effectLst/>
                <a:latin typeface="Times New Roman" pitchFamily="18" charset="0"/>
                <a:cs typeface="Times New Roman" pitchFamily="18" charset="0"/>
              </a:rPr>
              <a:t>Mean </a:t>
            </a:r>
            <a:r>
              <a:rPr lang="en-US" sz="2200" u="sng" dirty="0" smtClean="0">
                <a:effectLst/>
                <a:latin typeface="Times New Roman" pitchFamily="18" charset="0"/>
                <a:cs typeface="Times New Roman" pitchFamily="18" charset="0"/>
              </a:rPr>
              <a:t>+ </a:t>
            </a:r>
            <a:r>
              <a:rPr lang="en-US" sz="2200" dirty="0" smtClean="0">
                <a:effectLst/>
                <a:latin typeface="Times New Roman" pitchFamily="18" charset="0"/>
                <a:cs typeface="Times New Roman" pitchFamily="18" charset="0"/>
              </a:rPr>
              <a:t>SE</a:t>
            </a:r>
            <a:r>
              <a:rPr lang="en-US" sz="2200" dirty="0">
                <a:effectLst/>
                <a:latin typeface="Times New Roman" pitchFamily="18" charset="0"/>
                <a:cs typeface="Times New Roman" pitchFamily="18" charset="0"/>
              </a:rPr>
              <a:t>)</a:t>
            </a:r>
            <a:r>
              <a:rPr lang="en-US" dirty="0">
                <a:effectLst/>
              </a:rPr>
              <a:t/>
            </a:r>
            <a:br>
              <a:rPr lang="en-US" dirty="0">
                <a:effectLst/>
              </a:rPr>
            </a:br>
            <a:endParaRPr lang="ar-E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82201231"/>
              </p:ext>
            </p:extLst>
          </p:nvPr>
        </p:nvGraphicFramePr>
        <p:xfrm>
          <a:off x="152400" y="1371600"/>
          <a:ext cx="8686798" cy="3855720"/>
        </p:xfrm>
        <a:graphic>
          <a:graphicData uri="http://schemas.openxmlformats.org/drawingml/2006/table">
            <a:tbl>
              <a:tblPr firstRow="1" firstCol="1" bandRow="1">
                <a:tableStyleId>{5C22544A-7EE6-4342-B048-85BDC9FD1C3A}</a:tableStyleId>
              </a:tblPr>
              <a:tblGrid>
                <a:gridCol w="952073"/>
                <a:gridCol w="1070214"/>
                <a:gridCol w="952073"/>
                <a:gridCol w="952073"/>
                <a:gridCol w="952073"/>
                <a:gridCol w="952073"/>
                <a:gridCol w="952073"/>
                <a:gridCol w="952073"/>
                <a:gridCol w="952073"/>
              </a:tblGrid>
              <a:tr h="194310">
                <a:tc>
                  <a:txBody>
                    <a:bodyPr/>
                    <a:lstStyle/>
                    <a:p>
                      <a:pPr algn="r" rtl="1">
                        <a:spcAft>
                          <a:spcPts val="0"/>
                        </a:spcAft>
                      </a:pPr>
                      <a:r>
                        <a:rPr lang="ar-EG" sz="1100" dirty="0">
                          <a:effectLst/>
                        </a:rPr>
                        <a:t> </a:t>
                      </a:r>
                      <a:endParaRPr lang="en-US" sz="1200" dirty="0">
                        <a:effectLst/>
                        <a:latin typeface="Times New Roman"/>
                        <a:ea typeface="Times New Roman"/>
                        <a:cs typeface="Arial"/>
                      </a:endParaRPr>
                    </a:p>
                  </a:txBody>
                  <a:tcPr marL="68580" marR="68580" marT="0" marB="0"/>
                </a:tc>
                <a:tc gridSpan="2">
                  <a:txBody>
                    <a:bodyPr/>
                    <a:lstStyle/>
                    <a:p>
                      <a:pPr algn="ctr" rtl="1">
                        <a:spcAft>
                          <a:spcPts val="0"/>
                        </a:spcAft>
                      </a:pPr>
                      <a:r>
                        <a:rPr lang="en-US" sz="1100">
                          <a:effectLst/>
                        </a:rPr>
                        <a:t>Before Exsanguination</a:t>
                      </a:r>
                      <a:endParaRPr lang="en-US" sz="1200">
                        <a:effectLst/>
                      </a:endParaRPr>
                    </a:p>
                    <a:p>
                      <a:pPr algn="ctr" rtl="1">
                        <a:spcAft>
                          <a:spcPts val="0"/>
                        </a:spcAft>
                      </a:pPr>
                      <a:r>
                        <a:rPr lang="ar-EG" sz="1100">
                          <a:effectLst/>
                        </a:rPr>
                        <a:t> </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1">
                        <a:spcAft>
                          <a:spcPts val="0"/>
                        </a:spcAft>
                      </a:pPr>
                      <a:r>
                        <a:rPr lang="en-US" sz="1100">
                          <a:effectLst/>
                        </a:rPr>
                        <a:t>After Exsanguination</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0">
                        <a:spcAft>
                          <a:spcPts val="0"/>
                        </a:spcAft>
                      </a:pPr>
                      <a:r>
                        <a:rPr lang="en-US" sz="1100">
                          <a:effectLst/>
                        </a:rPr>
                        <a:t>1 hourAfter Admin.</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0">
                        <a:spcAft>
                          <a:spcPts val="0"/>
                        </a:spcAft>
                      </a:pPr>
                      <a:r>
                        <a:rPr lang="en-US" sz="1100">
                          <a:effectLst/>
                        </a:rPr>
                        <a:t>24 hours After Admin.</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r>
              <a:tr h="194310">
                <a:tc>
                  <a:txBody>
                    <a:bodyPr/>
                    <a:lstStyle/>
                    <a:p>
                      <a:pPr algn="r" rtl="1">
                        <a:spcAft>
                          <a:spcPts val="0"/>
                        </a:spcAft>
                      </a:pPr>
                      <a:r>
                        <a:rPr lang="en-US" sz="1100">
                          <a:effectLst/>
                        </a:rPr>
                        <a:t> </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BET</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Control  N=6</a:t>
                      </a:r>
                      <a:endParaRPr lang="en-US" sz="1200">
                        <a:effectLst/>
                      </a:endParaRPr>
                    </a:p>
                    <a:p>
                      <a:pPr algn="ctr" rtl="1">
                        <a:spcAft>
                          <a:spcPts val="0"/>
                        </a:spcAft>
                      </a:pPr>
                      <a:r>
                        <a:rPr lang="en-US" sz="1100">
                          <a:effectLst/>
                        </a:rPr>
                        <a:t>BEC</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AET</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Control  N=6</a:t>
                      </a:r>
                      <a:endParaRPr lang="en-US" sz="1200">
                        <a:effectLst/>
                      </a:endParaRPr>
                    </a:p>
                    <a:p>
                      <a:pPr algn="ctr" rtl="1">
                        <a:spcAft>
                          <a:spcPts val="0"/>
                        </a:spcAft>
                      </a:pPr>
                      <a:r>
                        <a:rPr lang="en-US" sz="1100">
                          <a:effectLst/>
                        </a:rPr>
                        <a:t>AEC</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Test   N=14</a:t>
                      </a:r>
                      <a:endParaRPr lang="en-US" sz="1200">
                        <a:effectLst/>
                      </a:endParaRPr>
                    </a:p>
                    <a:p>
                      <a:pPr algn="l" rtl="1">
                        <a:spcAft>
                          <a:spcPts val="0"/>
                        </a:spcAft>
                      </a:pPr>
                      <a:r>
                        <a:rPr lang="en-US" sz="1100">
                          <a:effectLst/>
                        </a:rPr>
                        <a:t>    AAT</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Control  N=6</a:t>
                      </a:r>
                      <a:endParaRPr lang="en-US" sz="1200">
                        <a:effectLst/>
                      </a:endParaRPr>
                    </a:p>
                    <a:p>
                      <a:pPr algn="l" rtl="1">
                        <a:spcAft>
                          <a:spcPts val="0"/>
                        </a:spcAft>
                      </a:pPr>
                      <a:r>
                        <a:rPr lang="en-US" sz="1100">
                          <a:effectLst/>
                        </a:rPr>
                        <a:t>     AAC</a:t>
                      </a:r>
                      <a:r>
                        <a:rPr lang="ar-EG" sz="1100">
                          <a:effectLst/>
                        </a:rPr>
                        <a:t>     </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Test    N=14</a:t>
                      </a:r>
                      <a:endParaRPr lang="en-US" sz="1200">
                        <a:effectLst/>
                      </a:endParaRPr>
                    </a:p>
                    <a:p>
                      <a:pPr algn="l" rtl="1">
                        <a:spcAft>
                          <a:spcPts val="0"/>
                        </a:spcAft>
                      </a:pPr>
                      <a:r>
                        <a:rPr lang="en-US" sz="1100">
                          <a:effectLst/>
                        </a:rPr>
                        <a:t>     AAT</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Control  N=6</a:t>
                      </a:r>
                      <a:endParaRPr lang="en-US" sz="1200">
                        <a:effectLst/>
                      </a:endParaRPr>
                    </a:p>
                    <a:p>
                      <a:pPr algn="l" rtl="1">
                        <a:spcAft>
                          <a:spcPts val="0"/>
                        </a:spcAft>
                      </a:pPr>
                      <a:r>
                        <a:rPr lang="en-US" sz="1100">
                          <a:effectLst/>
                        </a:rPr>
                        <a:t>    AAC</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Glucose</a:t>
                      </a:r>
                      <a:endParaRPr lang="en-US" sz="1200">
                        <a:effectLst/>
                      </a:endParaRPr>
                    </a:p>
                    <a:p>
                      <a:pPr algn="l" rtl="1">
                        <a:spcAft>
                          <a:spcPts val="0"/>
                        </a:spcAft>
                      </a:pPr>
                      <a:r>
                        <a:rPr lang="en-US" sz="1100">
                          <a:effectLst/>
                        </a:rPr>
                        <a:t> mg/dl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88.0 </a:t>
                      </a:r>
                      <a:r>
                        <a:rPr lang="en-US" sz="1100" u="sng">
                          <a:effectLst/>
                        </a:rPr>
                        <a:t>+</a:t>
                      </a:r>
                      <a:r>
                        <a:rPr lang="en-US" sz="1100">
                          <a:effectLst/>
                        </a:rPr>
                        <a:t> 7.0</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91.6 </a:t>
                      </a:r>
                      <a:r>
                        <a:rPr lang="en-US" sz="1100" u="sng">
                          <a:effectLst/>
                        </a:rPr>
                        <a:t>+</a:t>
                      </a:r>
                      <a:r>
                        <a:rPr lang="en-US" sz="1100">
                          <a:effectLst/>
                        </a:rPr>
                        <a:t> 5.1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97.7 </a:t>
                      </a:r>
                      <a:r>
                        <a:rPr lang="en-US" sz="1100" u="sng">
                          <a:effectLst/>
                        </a:rPr>
                        <a:t>+</a:t>
                      </a:r>
                      <a:r>
                        <a:rPr lang="en-US" sz="1100">
                          <a:effectLst/>
                        </a:rPr>
                        <a:t> 4.5</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103.3 </a:t>
                      </a:r>
                      <a:r>
                        <a:rPr lang="en-US" sz="1100" u="sng">
                          <a:effectLst/>
                        </a:rPr>
                        <a:t>+</a:t>
                      </a:r>
                      <a:r>
                        <a:rPr lang="en-US" sz="1100">
                          <a:effectLst/>
                        </a:rPr>
                        <a:t> 2.8</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dirty="0">
                          <a:solidFill>
                            <a:srgbClr val="FF0000"/>
                          </a:solidFill>
                          <a:effectLst/>
                        </a:rPr>
                        <a:t>176.0 </a:t>
                      </a:r>
                      <a:r>
                        <a:rPr lang="en-US" sz="1100" u="sng" dirty="0">
                          <a:solidFill>
                            <a:srgbClr val="FF0000"/>
                          </a:solidFill>
                          <a:effectLst/>
                        </a:rPr>
                        <a:t>+ </a:t>
                      </a:r>
                      <a:r>
                        <a:rPr lang="en-US" sz="1100" dirty="0">
                          <a:solidFill>
                            <a:srgbClr val="FF0000"/>
                          </a:solidFill>
                          <a:effectLst/>
                        </a:rPr>
                        <a:t>13.6</a:t>
                      </a:r>
                      <a:r>
                        <a:rPr lang="en-US" sz="1100" dirty="0">
                          <a:effectLst/>
                        </a:rPr>
                        <a:t>*</a:t>
                      </a:r>
                      <a:endParaRPr lang="en-US" sz="1200" dirty="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98.6 </a:t>
                      </a:r>
                      <a:r>
                        <a:rPr lang="en-US" sz="1100" u="sng">
                          <a:effectLst/>
                        </a:rPr>
                        <a:t>+</a:t>
                      </a:r>
                      <a:r>
                        <a:rPr lang="en-US" sz="1100">
                          <a:effectLst/>
                        </a:rPr>
                        <a:t> 2.3</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94.1 </a:t>
                      </a:r>
                      <a:r>
                        <a:rPr lang="en-US" sz="1100" u="sng">
                          <a:effectLst/>
                        </a:rPr>
                        <a:t>+</a:t>
                      </a:r>
                      <a:r>
                        <a:rPr lang="en-US" sz="1100">
                          <a:effectLst/>
                        </a:rPr>
                        <a:t> 5.9</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90.6 </a:t>
                      </a:r>
                      <a:r>
                        <a:rPr lang="en-US" sz="1100" u="sng">
                          <a:effectLst/>
                        </a:rPr>
                        <a:t>+</a:t>
                      </a:r>
                      <a:r>
                        <a:rPr lang="en-US" sz="1100">
                          <a:effectLst/>
                        </a:rPr>
                        <a:t> 4.0</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Cholesterol mg/dl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221.4 </a:t>
                      </a:r>
                      <a:r>
                        <a:rPr lang="en-US" sz="1100" u="sng">
                          <a:effectLst/>
                        </a:rPr>
                        <a:t>+</a:t>
                      </a:r>
                      <a:r>
                        <a:rPr lang="en-US" sz="1100">
                          <a:effectLst/>
                        </a:rPr>
                        <a:t> 14.1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158.7 </a:t>
                      </a:r>
                      <a:r>
                        <a:rPr lang="en-US" sz="1100" u="sng">
                          <a:effectLst/>
                        </a:rPr>
                        <a:t>+</a:t>
                      </a:r>
                      <a:r>
                        <a:rPr lang="en-US" sz="1100">
                          <a:effectLst/>
                        </a:rPr>
                        <a:t> 21.9</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219.1 </a:t>
                      </a:r>
                      <a:r>
                        <a:rPr lang="en-US" sz="1100" u="sng">
                          <a:effectLst/>
                        </a:rPr>
                        <a:t>+</a:t>
                      </a:r>
                      <a:r>
                        <a:rPr lang="en-US" sz="1100">
                          <a:effectLst/>
                        </a:rPr>
                        <a:t> 14.1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162.7 </a:t>
                      </a:r>
                      <a:r>
                        <a:rPr lang="en-US" sz="1100" u="sng">
                          <a:effectLst/>
                        </a:rPr>
                        <a:t>+</a:t>
                      </a:r>
                      <a:r>
                        <a:rPr lang="en-US" sz="1100">
                          <a:effectLst/>
                        </a:rPr>
                        <a:t> 9.2</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177.7 </a:t>
                      </a:r>
                      <a:r>
                        <a:rPr lang="en-US" sz="1100" u="sng">
                          <a:effectLst/>
                        </a:rPr>
                        <a:t>+</a:t>
                      </a:r>
                      <a:r>
                        <a:rPr lang="en-US" sz="1100">
                          <a:effectLst/>
                        </a:rPr>
                        <a:t> 11.5</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151.0 </a:t>
                      </a:r>
                      <a:r>
                        <a:rPr lang="en-US" sz="1100" u="sng">
                          <a:effectLst/>
                        </a:rPr>
                        <a:t>+</a:t>
                      </a:r>
                      <a:r>
                        <a:rPr lang="en-US" sz="1100">
                          <a:effectLst/>
                        </a:rPr>
                        <a:t> 8.4</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179.9 </a:t>
                      </a:r>
                      <a:r>
                        <a:rPr lang="en-US" sz="1100" u="sng">
                          <a:effectLst/>
                        </a:rPr>
                        <a:t>+</a:t>
                      </a:r>
                      <a:r>
                        <a:rPr lang="en-US" sz="1100">
                          <a:effectLst/>
                        </a:rPr>
                        <a:t> 8.3</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141.7 </a:t>
                      </a:r>
                      <a:r>
                        <a:rPr lang="en-US" sz="1100" u="sng">
                          <a:effectLst/>
                        </a:rPr>
                        <a:t>+</a:t>
                      </a:r>
                      <a:r>
                        <a:rPr lang="en-US" sz="1100">
                          <a:effectLst/>
                        </a:rPr>
                        <a:t> 12.3</a:t>
                      </a:r>
                      <a:endParaRPr lang="en-US" sz="1200">
                        <a:effectLst/>
                        <a:latin typeface="Times New Roman"/>
                        <a:ea typeface="Times New Roman"/>
                        <a:cs typeface="Arial"/>
                      </a:endParaRPr>
                    </a:p>
                  </a:txBody>
                  <a:tcPr marL="68580" marR="68580" marT="0" marB="0"/>
                </a:tc>
              </a:tr>
              <a:tr h="130175">
                <a:tc>
                  <a:txBody>
                    <a:bodyPr/>
                    <a:lstStyle/>
                    <a:p>
                      <a:pPr algn="l" rtl="1">
                        <a:spcAft>
                          <a:spcPts val="0"/>
                        </a:spcAft>
                      </a:pPr>
                      <a:r>
                        <a:rPr lang="en-US" sz="1100">
                          <a:effectLst/>
                        </a:rPr>
                        <a:t>Triglycerides mg/dl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55.7 </a:t>
                      </a:r>
                      <a:r>
                        <a:rPr lang="en-US" sz="1100" u="sng">
                          <a:effectLst/>
                        </a:rPr>
                        <a:t>+ </a:t>
                      </a:r>
                      <a:r>
                        <a:rPr lang="en-US" sz="1100">
                          <a:effectLst/>
                        </a:rPr>
                        <a:t>5.9</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44.6 </a:t>
                      </a:r>
                      <a:r>
                        <a:rPr lang="en-US" sz="1100" u="sng">
                          <a:effectLst/>
                        </a:rPr>
                        <a:t>+ </a:t>
                      </a:r>
                      <a:r>
                        <a:rPr lang="en-US" sz="1100">
                          <a:effectLst/>
                        </a:rPr>
                        <a:t>8.8</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61.8 </a:t>
                      </a:r>
                      <a:r>
                        <a:rPr lang="en-US" sz="1100" u="sng">
                          <a:effectLst/>
                        </a:rPr>
                        <a:t>+</a:t>
                      </a:r>
                      <a:r>
                        <a:rPr lang="en-US" sz="1100">
                          <a:effectLst/>
                        </a:rPr>
                        <a:t> 4.9</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46.6 </a:t>
                      </a:r>
                      <a:r>
                        <a:rPr lang="en-US" sz="1100" u="sng">
                          <a:effectLst/>
                        </a:rPr>
                        <a:t>+</a:t>
                      </a:r>
                      <a:r>
                        <a:rPr lang="en-US" sz="1100">
                          <a:effectLst/>
                        </a:rPr>
                        <a:t> 13.5</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65.0 </a:t>
                      </a:r>
                      <a:r>
                        <a:rPr lang="en-US" sz="1100" u="sng">
                          <a:effectLst/>
                        </a:rPr>
                        <a:t>+</a:t>
                      </a:r>
                      <a:r>
                        <a:rPr lang="en-US" sz="1100">
                          <a:effectLst/>
                        </a:rPr>
                        <a:t> 4.0</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47.3 </a:t>
                      </a:r>
                      <a:r>
                        <a:rPr lang="en-US" sz="1100" u="sng">
                          <a:effectLst/>
                        </a:rPr>
                        <a:t>+ </a:t>
                      </a:r>
                      <a:r>
                        <a:rPr lang="en-US" sz="1100">
                          <a:effectLst/>
                        </a:rPr>
                        <a:t>3.3</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53.4 </a:t>
                      </a:r>
                      <a:r>
                        <a:rPr lang="en-US" sz="1100" u="sng">
                          <a:effectLst/>
                        </a:rPr>
                        <a:t>+</a:t>
                      </a:r>
                      <a:r>
                        <a:rPr lang="en-US" sz="1100">
                          <a:effectLst/>
                        </a:rPr>
                        <a:t> 4.2</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45.0 </a:t>
                      </a:r>
                      <a:r>
                        <a:rPr lang="en-US" sz="1100" u="sng">
                          <a:effectLst/>
                        </a:rPr>
                        <a:t>+</a:t>
                      </a:r>
                      <a:r>
                        <a:rPr lang="en-US" sz="1100">
                          <a:effectLst/>
                        </a:rPr>
                        <a:t> 4.5</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Urea nitrogen</a:t>
                      </a:r>
                      <a:endParaRPr lang="en-US" sz="1200">
                        <a:effectLst/>
                      </a:endParaRPr>
                    </a:p>
                    <a:p>
                      <a:pPr algn="l" rtl="1">
                        <a:spcAft>
                          <a:spcPts val="0"/>
                        </a:spcAft>
                      </a:pPr>
                      <a:r>
                        <a:rPr lang="en-US" sz="1100">
                          <a:effectLst/>
                        </a:rPr>
                        <a:t>mg/dl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28.2 </a:t>
                      </a:r>
                      <a:r>
                        <a:rPr lang="en-US" sz="1100" u="sng">
                          <a:effectLst/>
                        </a:rPr>
                        <a:t>+</a:t>
                      </a:r>
                      <a:r>
                        <a:rPr lang="en-US" sz="1100">
                          <a:effectLst/>
                        </a:rPr>
                        <a:t> 2.1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23.3 </a:t>
                      </a:r>
                      <a:r>
                        <a:rPr lang="en-US" sz="1100" u="sng">
                          <a:effectLst/>
                        </a:rPr>
                        <a:t>+</a:t>
                      </a:r>
                      <a:r>
                        <a:rPr lang="en-US" sz="1100">
                          <a:effectLst/>
                        </a:rPr>
                        <a:t> 0.9</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32.0 </a:t>
                      </a:r>
                      <a:r>
                        <a:rPr lang="en-US" sz="1100" u="sng">
                          <a:effectLst/>
                        </a:rPr>
                        <a:t>+ </a:t>
                      </a:r>
                      <a:r>
                        <a:rPr lang="en-US" sz="1100">
                          <a:effectLst/>
                        </a:rPr>
                        <a:t>2.8</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23.6 </a:t>
                      </a:r>
                      <a:r>
                        <a:rPr lang="en-US" sz="1100" u="sng">
                          <a:effectLst/>
                        </a:rPr>
                        <a:t>+</a:t>
                      </a:r>
                      <a:r>
                        <a:rPr lang="en-US" sz="1100">
                          <a:effectLst/>
                        </a:rPr>
                        <a:t> 1.7</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33.8 </a:t>
                      </a:r>
                      <a:r>
                        <a:rPr lang="en-US" sz="1100" u="sng">
                          <a:effectLst/>
                        </a:rPr>
                        <a:t>+ </a:t>
                      </a:r>
                      <a:r>
                        <a:rPr lang="en-US" sz="1100">
                          <a:effectLst/>
                        </a:rPr>
                        <a:t>2.5</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23.0 </a:t>
                      </a:r>
                      <a:r>
                        <a:rPr lang="en-US" sz="1100" u="sng">
                          <a:effectLst/>
                        </a:rPr>
                        <a:t>+</a:t>
                      </a:r>
                      <a:r>
                        <a:rPr lang="en-US" sz="1100">
                          <a:effectLst/>
                        </a:rPr>
                        <a:t> 1.3</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29.5 </a:t>
                      </a:r>
                      <a:r>
                        <a:rPr lang="en-US" sz="1100" u="sng">
                          <a:effectLst/>
                        </a:rPr>
                        <a:t>+</a:t>
                      </a:r>
                      <a:r>
                        <a:rPr lang="en-US" sz="1100">
                          <a:effectLst/>
                        </a:rPr>
                        <a:t> 1.2</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22.6 </a:t>
                      </a:r>
                      <a:r>
                        <a:rPr lang="en-US" sz="1100" u="sng">
                          <a:effectLst/>
                        </a:rPr>
                        <a:t>+</a:t>
                      </a:r>
                      <a:r>
                        <a:rPr lang="en-US" sz="1100">
                          <a:effectLst/>
                        </a:rPr>
                        <a:t> 2.0</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Creatinine mg/dl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0.8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1.0 </a:t>
                      </a:r>
                      <a:r>
                        <a:rPr lang="en-US" sz="1100" u="sng">
                          <a:effectLst/>
                        </a:rPr>
                        <a:t>+</a:t>
                      </a:r>
                      <a:r>
                        <a:rPr lang="en-US" sz="1100">
                          <a:effectLst/>
                        </a:rPr>
                        <a:t> 0.0</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1.0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1.6 </a:t>
                      </a:r>
                      <a:r>
                        <a:rPr lang="en-US" sz="1100" u="sng">
                          <a:effectLst/>
                        </a:rPr>
                        <a:t>+ </a:t>
                      </a:r>
                      <a:r>
                        <a:rPr lang="en-US" sz="1100">
                          <a:effectLst/>
                        </a:rPr>
                        <a:t>0.4</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1.3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1.3 </a:t>
                      </a:r>
                      <a:r>
                        <a:rPr lang="en-US" sz="1100" u="sng">
                          <a:effectLst/>
                        </a:rPr>
                        <a:t>+ </a:t>
                      </a:r>
                      <a:r>
                        <a:rPr lang="en-US" sz="1100">
                          <a:effectLst/>
                        </a:rPr>
                        <a:t>0.2</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1.1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1.4 </a:t>
                      </a:r>
                      <a:r>
                        <a:rPr lang="en-US" sz="1100" u="sng">
                          <a:effectLst/>
                        </a:rPr>
                        <a:t>+ </a:t>
                      </a:r>
                      <a:r>
                        <a:rPr lang="en-US" sz="1100">
                          <a:effectLst/>
                        </a:rPr>
                        <a:t>0.2</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Bilirubin</a:t>
                      </a:r>
                      <a:endParaRPr lang="en-US" sz="1200">
                        <a:effectLst/>
                      </a:endParaRPr>
                    </a:p>
                    <a:p>
                      <a:pPr algn="l" rtl="1">
                        <a:spcAft>
                          <a:spcPts val="0"/>
                        </a:spcAft>
                      </a:pPr>
                      <a:r>
                        <a:rPr lang="en-US" sz="1100">
                          <a:effectLst/>
                        </a:rPr>
                        <a:t> mg/dl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0.5 </a:t>
                      </a:r>
                      <a:r>
                        <a:rPr lang="en-US" sz="1100" u="sng">
                          <a:effectLst/>
                        </a:rPr>
                        <a:t>+</a:t>
                      </a:r>
                      <a:r>
                        <a:rPr lang="en-US" sz="1100">
                          <a:effectLst/>
                        </a:rPr>
                        <a:t> 0.4</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0.7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0.8 </a:t>
                      </a:r>
                      <a:r>
                        <a:rPr lang="en-US" sz="1100" u="sng">
                          <a:effectLst/>
                        </a:rPr>
                        <a:t>+</a:t>
                      </a:r>
                      <a:r>
                        <a:rPr lang="en-US" sz="1100">
                          <a:effectLst/>
                        </a:rPr>
                        <a:t> 0.5</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0.9 </a:t>
                      </a:r>
                      <a:r>
                        <a:rPr lang="en-US" sz="1100" u="sng">
                          <a:effectLst/>
                        </a:rPr>
                        <a:t>+</a:t>
                      </a:r>
                      <a:r>
                        <a:rPr lang="en-US" sz="1100">
                          <a:effectLst/>
                        </a:rPr>
                        <a:t> 0.7</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dirty="0">
                          <a:solidFill>
                            <a:srgbClr val="FF0000"/>
                          </a:solidFill>
                          <a:effectLst/>
                        </a:rPr>
                        <a:t>0.8 </a:t>
                      </a:r>
                      <a:r>
                        <a:rPr lang="en-US" sz="1100" u="sng" dirty="0">
                          <a:solidFill>
                            <a:srgbClr val="FF0000"/>
                          </a:solidFill>
                          <a:effectLst/>
                        </a:rPr>
                        <a:t>+</a:t>
                      </a:r>
                      <a:r>
                        <a:rPr lang="en-US" sz="1100" dirty="0">
                          <a:solidFill>
                            <a:srgbClr val="FF0000"/>
                          </a:solidFill>
                          <a:effectLst/>
                        </a:rPr>
                        <a:t> 0.1*</a:t>
                      </a:r>
                      <a:endParaRPr lang="en-US" sz="1200" dirty="0">
                        <a:solidFill>
                          <a:srgbClr val="FF0000"/>
                        </a:solidFill>
                        <a:effectLst/>
                        <a:latin typeface="Times New Roman"/>
                        <a:ea typeface="Times New Roman"/>
                        <a:cs typeface="Arial"/>
                      </a:endParaRPr>
                    </a:p>
                  </a:txBody>
                  <a:tcPr marL="68580" marR="68580" marT="0" marB="0"/>
                </a:tc>
                <a:tc>
                  <a:txBody>
                    <a:bodyPr/>
                    <a:lstStyle/>
                    <a:p>
                      <a:pPr algn="r" rtl="1">
                        <a:spcAft>
                          <a:spcPts val="0"/>
                        </a:spcAft>
                      </a:pPr>
                      <a:r>
                        <a:rPr lang="en-US" sz="1100" dirty="0">
                          <a:effectLst/>
                        </a:rPr>
                        <a:t>0.7 </a:t>
                      </a:r>
                      <a:r>
                        <a:rPr lang="en-US" sz="1100" u="sng" dirty="0">
                          <a:effectLst/>
                        </a:rPr>
                        <a:t>+</a:t>
                      </a:r>
                      <a:r>
                        <a:rPr lang="en-US" sz="1100" dirty="0">
                          <a:effectLst/>
                        </a:rPr>
                        <a:t> 0.6</a:t>
                      </a:r>
                      <a:endParaRPr lang="en-US" sz="1200" dirty="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0.7 </a:t>
                      </a:r>
                      <a:r>
                        <a:rPr lang="en-US" sz="1100" u="sng">
                          <a:effectLst/>
                        </a:rPr>
                        <a:t>+</a:t>
                      </a:r>
                      <a:r>
                        <a:rPr lang="en-US" sz="1100">
                          <a:effectLst/>
                        </a:rPr>
                        <a:t> 0.0</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0.7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Albumin</a:t>
                      </a:r>
                      <a:endParaRPr lang="en-US" sz="1200">
                        <a:effectLst/>
                      </a:endParaRPr>
                    </a:p>
                    <a:p>
                      <a:pPr algn="l" rtl="1">
                        <a:spcAft>
                          <a:spcPts val="0"/>
                        </a:spcAft>
                      </a:pPr>
                      <a:r>
                        <a:rPr lang="en-US" sz="1100">
                          <a:effectLst/>
                        </a:rPr>
                        <a:t> 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3.5 </a:t>
                      </a:r>
                      <a:r>
                        <a:rPr lang="en-US" sz="1100" u="sng">
                          <a:effectLst/>
                        </a:rPr>
                        <a:t>+</a:t>
                      </a:r>
                      <a:r>
                        <a:rPr lang="en-US" sz="1100">
                          <a:effectLst/>
                        </a:rPr>
                        <a:t> 0.0</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3.5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2.8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2.5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2.8 </a:t>
                      </a:r>
                      <a:r>
                        <a:rPr lang="en-US" sz="1100" u="sng">
                          <a:effectLst/>
                        </a:rPr>
                        <a:t>+ </a:t>
                      </a:r>
                      <a:r>
                        <a:rPr lang="en-US" sz="1100">
                          <a:effectLst/>
                        </a:rPr>
                        <a:t>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2.3 </a:t>
                      </a:r>
                      <a:r>
                        <a:rPr lang="en-US" sz="1100" u="sng">
                          <a:effectLst/>
                        </a:rPr>
                        <a:t>+ </a:t>
                      </a:r>
                      <a:r>
                        <a:rPr lang="en-US" sz="1100">
                          <a:effectLst/>
                        </a:rPr>
                        <a:t>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3.1 </a:t>
                      </a:r>
                      <a:r>
                        <a:rPr lang="en-US" sz="1100" u="sng">
                          <a:effectLst/>
                        </a:rPr>
                        <a:t>+ </a:t>
                      </a:r>
                      <a:r>
                        <a:rPr lang="en-US" sz="1100">
                          <a:effectLst/>
                        </a:rPr>
                        <a:t>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2.3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r>
              <a:tr h="297815">
                <a:tc>
                  <a:txBody>
                    <a:bodyPr/>
                    <a:lstStyle/>
                    <a:p>
                      <a:pPr algn="l" rtl="1">
                        <a:spcAft>
                          <a:spcPts val="0"/>
                        </a:spcAft>
                      </a:pPr>
                      <a:r>
                        <a:rPr lang="en-US" sz="1100">
                          <a:effectLst/>
                        </a:rPr>
                        <a:t>ALT </a:t>
                      </a:r>
                      <a:endParaRPr lang="en-US" sz="1200">
                        <a:effectLst/>
                      </a:endParaRPr>
                    </a:p>
                    <a:p>
                      <a:pPr algn="l" rtl="1">
                        <a:spcAft>
                          <a:spcPts val="0"/>
                        </a:spcAft>
                      </a:pPr>
                      <a:r>
                        <a:rPr lang="en-US" sz="1100">
                          <a:effectLst/>
                        </a:rPr>
                        <a:t>  U/L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20.3 </a:t>
                      </a:r>
                      <a:r>
                        <a:rPr lang="en-US" sz="1100" u="sng">
                          <a:effectLst/>
                        </a:rPr>
                        <a:t>+</a:t>
                      </a:r>
                      <a:r>
                        <a:rPr lang="en-US" sz="1100">
                          <a:effectLst/>
                        </a:rPr>
                        <a:t> 3.1</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16.7 </a:t>
                      </a:r>
                      <a:r>
                        <a:rPr lang="en-US" sz="1100" u="sng">
                          <a:effectLst/>
                        </a:rPr>
                        <a:t>+</a:t>
                      </a:r>
                      <a:r>
                        <a:rPr lang="en-US" sz="1100">
                          <a:effectLst/>
                        </a:rPr>
                        <a:t> 0.4</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20.6 </a:t>
                      </a:r>
                      <a:r>
                        <a:rPr lang="en-US" sz="1100" u="sng">
                          <a:effectLst/>
                        </a:rPr>
                        <a:t>+</a:t>
                      </a:r>
                      <a:r>
                        <a:rPr lang="en-US" sz="1100">
                          <a:effectLst/>
                        </a:rPr>
                        <a:t> 3.6</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14.7 </a:t>
                      </a:r>
                      <a:r>
                        <a:rPr lang="en-US" sz="1100" u="sng">
                          <a:effectLst/>
                        </a:rPr>
                        <a:t>+</a:t>
                      </a:r>
                      <a:r>
                        <a:rPr lang="en-US" sz="1100">
                          <a:effectLst/>
                        </a:rPr>
                        <a:t> 0.9</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23.6 </a:t>
                      </a:r>
                      <a:r>
                        <a:rPr lang="en-US" sz="1100" u="sng">
                          <a:effectLst/>
                        </a:rPr>
                        <a:t>+</a:t>
                      </a:r>
                      <a:r>
                        <a:rPr lang="en-US" sz="1100">
                          <a:effectLst/>
                        </a:rPr>
                        <a:t> 2.5</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16.3 </a:t>
                      </a:r>
                      <a:r>
                        <a:rPr lang="en-US" sz="1100" u="sng">
                          <a:effectLst/>
                        </a:rPr>
                        <a:t>+ </a:t>
                      </a:r>
                      <a:r>
                        <a:rPr lang="en-US" sz="1100">
                          <a:effectLst/>
                        </a:rPr>
                        <a:t>1.1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19.1 </a:t>
                      </a:r>
                      <a:r>
                        <a:rPr lang="en-US" sz="1100" u="sng">
                          <a:effectLst/>
                        </a:rPr>
                        <a:t>+</a:t>
                      </a:r>
                      <a:r>
                        <a:rPr lang="en-US" sz="1100">
                          <a:effectLst/>
                        </a:rPr>
                        <a:t> 1.9</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15.0</a:t>
                      </a:r>
                      <a:r>
                        <a:rPr lang="en-US" sz="1100" u="sng">
                          <a:effectLst/>
                        </a:rPr>
                        <a:t> +</a:t>
                      </a:r>
                      <a:r>
                        <a:rPr lang="en-US" sz="1100">
                          <a:effectLst/>
                        </a:rPr>
                        <a:t>1.0</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AST </a:t>
                      </a:r>
                      <a:endParaRPr lang="en-US" sz="1200">
                        <a:effectLst/>
                      </a:endParaRPr>
                    </a:p>
                    <a:p>
                      <a:pPr algn="l" rtl="1">
                        <a:spcAft>
                          <a:spcPts val="0"/>
                        </a:spcAft>
                      </a:pPr>
                      <a:r>
                        <a:rPr lang="en-US" sz="1100">
                          <a:effectLst/>
                        </a:rPr>
                        <a:t>  U/L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25.6 </a:t>
                      </a:r>
                      <a:r>
                        <a:rPr lang="en-US" sz="1100" u="sng">
                          <a:effectLst/>
                        </a:rPr>
                        <a:t>+</a:t>
                      </a:r>
                      <a:r>
                        <a:rPr lang="en-US" sz="1100">
                          <a:effectLst/>
                        </a:rPr>
                        <a:t> 3.2</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15.0 </a:t>
                      </a:r>
                      <a:r>
                        <a:rPr lang="en-US" sz="1100" u="sng">
                          <a:effectLst/>
                        </a:rPr>
                        <a:t>+</a:t>
                      </a:r>
                      <a:r>
                        <a:rPr lang="en-US" sz="1100">
                          <a:effectLst/>
                        </a:rPr>
                        <a:t> 0.6</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25.3 </a:t>
                      </a:r>
                      <a:r>
                        <a:rPr lang="en-US" sz="1100" u="sng">
                          <a:effectLst/>
                        </a:rPr>
                        <a:t>+</a:t>
                      </a:r>
                      <a:r>
                        <a:rPr lang="en-US" sz="1100">
                          <a:effectLst/>
                        </a:rPr>
                        <a:t> 3.6</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14.6 </a:t>
                      </a:r>
                      <a:r>
                        <a:rPr lang="en-US" sz="1100" u="sng">
                          <a:effectLst/>
                        </a:rPr>
                        <a:t>+ </a:t>
                      </a:r>
                      <a:r>
                        <a:rPr lang="en-US" sz="1100">
                          <a:effectLst/>
                        </a:rPr>
                        <a:t>1.3</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21.6 </a:t>
                      </a:r>
                      <a:r>
                        <a:rPr lang="en-US" sz="1100" u="sng">
                          <a:effectLst/>
                        </a:rPr>
                        <a:t>+</a:t>
                      </a:r>
                      <a:r>
                        <a:rPr lang="en-US" sz="1100">
                          <a:effectLst/>
                        </a:rPr>
                        <a:t> 2.5</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13.7 </a:t>
                      </a:r>
                      <a:r>
                        <a:rPr lang="en-US" sz="1100" u="sng">
                          <a:effectLst/>
                        </a:rPr>
                        <a:t>+</a:t>
                      </a:r>
                      <a:r>
                        <a:rPr lang="en-US" sz="1100">
                          <a:effectLst/>
                        </a:rPr>
                        <a:t> 0.8</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20.9 </a:t>
                      </a:r>
                      <a:r>
                        <a:rPr lang="en-US" sz="1100" u="sng">
                          <a:effectLst/>
                        </a:rPr>
                        <a:t>+</a:t>
                      </a:r>
                      <a:r>
                        <a:rPr lang="en-US" sz="1100">
                          <a:effectLst/>
                        </a:rPr>
                        <a:t> 2.2</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dirty="0">
                          <a:effectLst/>
                        </a:rPr>
                        <a:t>14.7 </a:t>
                      </a:r>
                      <a:r>
                        <a:rPr lang="en-US" sz="1100" u="sng" dirty="0">
                          <a:effectLst/>
                        </a:rPr>
                        <a:t>+</a:t>
                      </a:r>
                      <a:r>
                        <a:rPr lang="en-US" sz="1100" dirty="0">
                          <a:effectLst/>
                        </a:rPr>
                        <a:t> 0.4</a:t>
                      </a:r>
                      <a:endParaRPr lang="en-US" sz="1200" dirty="0">
                        <a:effectLst/>
                        <a:latin typeface="Times New Roman"/>
                        <a:ea typeface="Times New Roman"/>
                        <a:cs typeface="Arial"/>
                      </a:endParaRPr>
                    </a:p>
                  </a:txBody>
                  <a:tcPr marL="68580" marR="68580" marT="0" marB="0"/>
                </a:tc>
              </a:tr>
            </a:tbl>
          </a:graphicData>
        </a:graphic>
      </p:graphicFrame>
      <p:sp>
        <p:nvSpPr>
          <p:cNvPr id="5" name="TextBox 4"/>
          <p:cNvSpPr txBox="1"/>
          <p:nvPr/>
        </p:nvSpPr>
        <p:spPr>
          <a:xfrm>
            <a:off x="914400" y="5334000"/>
            <a:ext cx="6172200" cy="1692771"/>
          </a:xfrm>
          <a:prstGeom prst="rect">
            <a:avLst/>
          </a:prstGeom>
          <a:noFill/>
        </p:spPr>
        <p:txBody>
          <a:bodyPr wrap="square" rtlCol="1">
            <a:spAutoFit/>
          </a:bodyPr>
          <a:lstStyle/>
          <a:p>
            <a:pPr algn="l"/>
            <a:r>
              <a:rPr lang="ar-SA" sz="1600" dirty="0"/>
              <a:t>*</a:t>
            </a:r>
            <a:r>
              <a:rPr lang="en-US" sz="1600" dirty="0"/>
              <a:t> </a:t>
            </a:r>
            <a:r>
              <a:rPr lang="en-US" sz="1200" dirty="0">
                <a:latin typeface="Times New Roman" pitchFamily="18" charset="0"/>
                <a:cs typeface="Times New Roman" pitchFamily="18" charset="0"/>
              </a:rPr>
              <a:t>significant at P&lt;0.05</a:t>
            </a:r>
          </a:p>
          <a:p>
            <a:pPr algn="l"/>
            <a:r>
              <a:rPr lang="ar-SA" sz="1200" dirty="0">
                <a:latin typeface="Times New Roman" pitchFamily="18" charset="0"/>
                <a:cs typeface="Times New Roman" pitchFamily="18" charset="0"/>
              </a:rPr>
              <a:t> </a:t>
            </a:r>
            <a:endParaRPr lang="en-US" sz="1200" dirty="0">
              <a:latin typeface="Times New Roman" pitchFamily="18" charset="0"/>
              <a:cs typeface="Times New Roman" pitchFamily="18" charset="0"/>
            </a:endParaRPr>
          </a:p>
          <a:p>
            <a:pPr algn="l"/>
            <a:r>
              <a:rPr lang="it-IT" sz="1200" b="1" dirty="0">
                <a:latin typeface="Times New Roman" pitchFamily="18" charset="0"/>
                <a:cs typeface="Times New Roman" pitchFamily="18" charset="0"/>
              </a:rPr>
              <a:t>CHBOC </a:t>
            </a:r>
            <a:r>
              <a:rPr lang="it-IT" sz="1200" dirty="0">
                <a:latin typeface="Times New Roman" pitchFamily="18" charset="0"/>
                <a:cs typeface="Times New Roman" pitchFamily="18" charset="0"/>
              </a:rPr>
              <a:t>(Camel-derived Haemoglobin O</a:t>
            </a:r>
            <a:r>
              <a:rPr lang="it-IT" sz="1200" baseline="30000" dirty="0">
                <a:latin typeface="Times New Roman" pitchFamily="18" charset="0"/>
                <a:cs typeface="Times New Roman" pitchFamily="18" charset="0"/>
              </a:rPr>
              <a:t>2</a:t>
            </a:r>
            <a:r>
              <a:rPr lang="it-IT" sz="1200" dirty="0">
                <a:latin typeface="Times New Roman" pitchFamily="18" charset="0"/>
                <a:cs typeface="Times New Roman" pitchFamily="18" charset="0"/>
              </a:rPr>
              <a:t> Carrier)</a:t>
            </a:r>
            <a:endParaRPr lang="en-US" sz="1200" dirty="0">
              <a:latin typeface="Times New Roman" pitchFamily="18" charset="0"/>
              <a:cs typeface="Times New Roman" pitchFamily="18" charset="0"/>
            </a:endParaRPr>
          </a:p>
          <a:p>
            <a:pPr algn="l"/>
            <a:r>
              <a:rPr lang="en-US" sz="1200" b="1" dirty="0">
                <a:latin typeface="Times New Roman" pitchFamily="18" charset="0"/>
                <a:cs typeface="Times New Roman" pitchFamily="18" charset="0"/>
              </a:rPr>
              <a:t>HES 200 </a:t>
            </a:r>
            <a:r>
              <a:rPr lang="en-US" sz="1200" dirty="0">
                <a:latin typeface="Times New Roman" pitchFamily="18" charset="0"/>
                <a:cs typeface="Times New Roman" pitchFamily="18" charset="0"/>
              </a:rPr>
              <a:t>(6% </a:t>
            </a:r>
            <a:r>
              <a:rPr lang="en-US" sz="1200" dirty="0" err="1">
                <a:latin typeface="Times New Roman" pitchFamily="18" charset="0"/>
                <a:cs typeface="Times New Roman" pitchFamily="18" charset="0"/>
              </a:rPr>
              <a:t>Hydroxyethyl</a:t>
            </a:r>
            <a:r>
              <a:rPr lang="en-US" sz="1200" dirty="0">
                <a:latin typeface="Times New Roman" pitchFamily="18" charset="0"/>
                <a:cs typeface="Times New Roman" pitchFamily="18" charset="0"/>
              </a:rPr>
              <a:t> Starch) </a:t>
            </a:r>
          </a:p>
          <a:p>
            <a:pPr algn="l"/>
            <a:r>
              <a:rPr lang="en-US" sz="1200" b="1" dirty="0">
                <a:latin typeface="Times New Roman" pitchFamily="18" charset="0"/>
                <a:cs typeface="Times New Roman" pitchFamily="18" charset="0"/>
              </a:rPr>
              <a:t>BET</a:t>
            </a:r>
            <a:r>
              <a:rPr lang="en-US" sz="1200" dirty="0">
                <a:latin typeface="Times New Roman" pitchFamily="18" charset="0"/>
                <a:cs typeface="Times New Roman" pitchFamily="18" charset="0"/>
              </a:rPr>
              <a:t> (Before Exsanguination Test), </a:t>
            </a:r>
            <a:r>
              <a:rPr lang="en-US" sz="1200" b="1" dirty="0">
                <a:latin typeface="Times New Roman" pitchFamily="18" charset="0"/>
                <a:cs typeface="Times New Roman" pitchFamily="18" charset="0"/>
              </a:rPr>
              <a:t>BEC</a:t>
            </a:r>
            <a:r>
              <a:rPr lang="en-US" sz="1200" dirty="0">
                <a:latin typeface="Times New Roman" pitchFamily="18" charset="0"/>
                <a:cs typeface="Times New Roman" pitchFamily="18" charset="0"/>
              </a:rPr>
              <a:t> (Before Exsanguination Control) </a:t>
            </a:r>
          </a:p>
          <a:p>
            <a:pPr algn="l"/>
            <a:r>
              <a:rPr lang="en-US" sz="1200" b="1" dirty="0">
                <a:latin typeface="Times New Roman" pitchFamily="18" charset="0"/>
                <a:cs typeface="Times New Roman" pitchFamily="18" charset="0"/>
              </a:rPr>
              <a:t>AET</a:t>
            </a:r>
            <a:r>
              <a:rPr lang="en-US" sz="1200" dirty="0">
                <a:latin typeface="Times New Roman" pitchFamily="18" charset="0"/>
                <a:cs typeface="Times New Roman" pitchFamily="18" charset="0"/>
              </a:rPr>
              <a:t> (After Exsanguination Test), </a:t>
            </a:r>
            <a:r>
              <a:rPr lang="en-US" sz="1200" b="1" dirty="0">
                <a:latin typeface="Times New Roman" pitchFamily="18" charset="0"/>
                <a:cs typeface="Times New Roman" pitchFamily="18" charset="0"/>
              </a:rPr>
              <a:t>AEC</a:t>
            </a:r>
            <a:r>
              <a:rPr lang="en-US" sz="1200" dirty="0">
                <a:latin typeface="Times New Roman" pitchFamily="18" charset="0"/>
                <a:cs typeface="Times New Roman" pitchFamily="18" charset="0"/>
              </a:rPr>
              <a:t> (After Exsanguination Control) </a:t>
            </a:r>
          </a:p>
          <a:p>
            <a:pPr algn="l" rtl="0"/>
            <a:r>
              <a:rPr lang="en-US" sz="1200" b="1" dirty="0">
                <a:latin typeface="Times New Roman" pitchFamily="18" charset="0"/>
                <a:cs typeface="Times New Roman" pitchFamily="18" charset="0"/>
              </a:rPr>
              <a:t>AAT</a:t>
            </a:r>
            <a:r>
              <a:rPr lang="en-US" sz="1200" dirty="0">
                <a:latin typeface="Times New Roman" pitchFamily="18" charset="0"/>
                <a:cs typeface="Times New Roman" pitchFamily="18" charset="0"/>
              </a:rPr>
              <a:t>(After Administration Test),</a:t>
            </a:r>
            <a:r>
              <a:rPr lang="en-US" sz="1200" b="1" dirty="0">
                <a:latin typeface="Times New Roman" pitchFamily="18" charset="0"/>
                <a:cs typeface="Times New Roman" pitchFamily="18" charset="0"/>
              </a:rPr>
              <a:t> AAC</a:t>
            </a:r>
            <a:r>
              <a:rPr lang="en-US" sz="1200" dirty="0">
                <a:latin typeface="Times New Roman" pitchFamily="18" charset="0"/>
                <a:cs typeface="Times New Roman" pitchFamily="18" charset="0"/>
              </a:rPr>
              <a:t> (After Administration Control)</a:t>
            </a:r>
          </a:p>
          <a:p>
            <a:endParaRPr lang="ar-EG" sz="1400" dirty="0">
              <a:latin typeface="Times New Roman" pitchFamily="18" charset="0"/>
              <a:cs typeface="Times New Roman" pitchFamily="18" charset="0"/>
            </a:endParaRPr>
          </a:p>
        </p:txBody>
      </p:sp>
    </p:spTree>
    <p:extLst>
      <p:ext uri="{BB962C8B-B14F-4D97-AF65-F5344CB8AC3E}">
        <p14:creationId xmlns:p14="http://schemas.microsoft.com/office/powerpoint/2010/main" val="2409165577"/>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38201"/>
            <a:ext cx="8153400" cy="5486400"/>
          </a:xfrm>
        </p:spPr>
        <p:txBody>
          <a:bodyPr>
            <a:noAutofit/>
          </a:bodyPr>
          <a:lstStyle/>
          <a:p>
            <a:pPr algn="l" rtl="0"/>
            <a:r>
              <a:rPr lang="en-GB" dirty="0">
                <a:solidFill>
                  <a:schemeClr val="tx1"/>
                </a:solidFill>
                <a:latin typeface="Times New Roman" pitchFamily="18" charset="0"/>
                <a:cs typeface="Times New Roman" pitchFamily="18" charset="0"/>
              </a:rPr>
              <a:t>The results showed that CHBOC improved early survival and stabilized physiological and </a:t>
            </a:r>
            <a:r>
              <a:rPr lang="en-GB" dirty="0" smtClean="0">
                <a:solidFill>
                  <a:schemeClr val="tx1"/>
                </a:solidFill>
                <a:latin typeface="Times New Roman" pitchFamily="18" charset="0"/>
                <a:cs typeface="Times New Roman" pitchFamily="18" charset="0"/>
              </a:rPr>
              <a:t>hemodynamic </a:t>
            </a:r>
            <a:r>
              <a:rPr lang="en-GB" dirty="0">
                <a:solidFill>
                  <a:schemeClr val="tx1"/>
                </a:solidFill>
                <a:latin typeface="Times New Roman" pitchFamily="18" charset="0"/>
                <a:cs typeface="Times New Roman" pitchFamily="18" charset="0"/>
              </a:rPr>
              <a:t>functions. </a:t>
            </a:r>
            <a:endParaRPr lang="ar-EG" dirty="0">
              <a:solidFill>
                <a:schemeClr val="tx1"/>
              </a:solidFill>
              <a:latin typeface="Times New Roman" pitchFamily="18" charset="0"/>
              <a:cs typeface="Times New Roman" pitchFamily="18" charset="0"/>
            </a:endParaRPr>
          </a:p>
          <a:p>
            <a:pPr algn="just" rtl="0"/>
            <a:r>
              <a:rPr lang="en-GB" dirty="0">
                <a:solidFill>
                  <a:schemeClr val="tx1"/>
                </a:solidFill>
                <a:latin typeface="Times New Roman" pitchFamily="18" charset="0"/>
                <a:cs typeface="Times New Roman" pitchFamily="18" charset="0"/>
              </a:rPr>
              <a:t>Dogs resuscitated with CHBOC exhibited marked vitality, high exercise capacity and increased appetite that continued for 2 days post-infusion compared with dogs resuscitated with HES 200. Increased exercise capacity had also been observed in human subjects administered </a:t>
            </a:r>
            <a:r>
              <a:rPr lang="en-GB" dirty="0" smtClean="0">
                <a:solidFill>
                  <a:schemeClr val="tx1"/>
                </a:solidFill>
                <a:latin typeface="Times New Roman" pitchFamily="18" charset="0"/>
                <a:cs typeface="Times New Roman" pitchFamily="18" charset="0"/>
              </a:rPr>
              <a:t>CHBOC </a:t>
            </a:r>
            <a:r>
              <a:rPr lang="en-GB" dirty="0">
                <a:solidFill>
                  <a:schemeClr val="tx1"/>
                </a:solidFill>
                <a:latin typeface="Times New Roman" pitchFamily="18" charset="0"/>
                <a:cs typeface="Times New Roman" pitchFamily="18" charset="0"/>
              </a:rPr>
              <a:t>of bovine origin which resulted in greater O2 uptake and CO2 production and lower lactate levels (Hughes et al., 1995). Additionally, no </a:t>
            </a:r>
            <a:r>
              <a:rPr lang="en-GB" dirty="0" smtClean="0">
                <a:solidFill>
                  <a:schemeClr val="tx1"/>
                </a:solidFill>
                <a:latin typeface="Times New Roman" pitchFamily="18" charset="0"/>
                <a:cs typeface="Times New Roman" pitchFamily="18" charset="0"/>
              </a:rPr>
              <a:t>adverse CBC </a:t>
            </a:r>
            <a:r>
              <a:rPr lang="en-GB" dirty="0">
                <a:solidFill>
                  <a:schemeClr val="tx1"/>
                </a:solidFill>
                <a:latin typeface="Times New Roman" pitchFamily="18" charset="0"/>
                <a:cs typeface="Times New Roman" pitchFamily="18" charset="0"/>
              </a:rPr>
              <a:t>and blood biochemistry analysis. </a:t>
            </a:r>
            <a:endParaRPr lang="ar-EG" dirty="0">
              <a:solidFill>
                <a:schemeClr val="tx1"/>
              </a:solidFill>
              <a:latin typeface="Times New Roman" pitchFamily="18" charset="0"/>
              <a:cs typeface="Times New Roman" pitchFamily="18" charset="0"/>
            </a:endParaRPr>
          </a:p>
          <a:p>
            <a:pPr algn="just" rtl="0"/>
            <a:r>
              <a:rPr lang="en-GB" dirty="0" smtClean="0">
                <a:solidFill>
                  <a:schemeClr val="tx1"/>
                </a:solidFill>
                <a:latin typeface="Times New Roman" pitchFamily="18" charset="0"/>
                <a:cs typeface="Times New Roman" pitchFamily="18" charset="0"/>
              </a:rPr>
              <a:t>Frequent </a:t>
            </a:r>
            <a:r>
              <a:rPr lang="en-GB" dirty="0">
                <a:solidFill>
                  <a:schemeClr val="tx1"/>
                </a:solidFill>
                <a:latin typeface="Times New Roman" pitchFamily="18" charset="0"/>
                <a:cs typeface="Times New Roman" pitchFamily="18" charset="0"/>
              </a:rPr>
              <a:t>monitoring of </a:t>
            </a:r>
            <a:r>
              <a:rPr lang="en-GB" dirty="0" smtClean="0">
                <a:solidFill>
                  <a:schemeClr val="tx1"/>
                </a:solidFill>
                <a:latin typeface="Times New Roman" pitchFamily="18" charset="0"/>
                <a:cs typeface="Times New Roman" pitchFamily="18" charset="0"/>
              </a:rPr>
              <a:t>CBC (HCT) </a:t>
            </a:r>
            <a:r>
              <a:rPr lang="en-GB" dirty="0">
                <a:solidFill>
                  <a:schemeClr val="tx1"/>
                </a:solidFill>
                <a:latin typeface="Times New Roman" pitchFamily="18" charset="0"/>
                <a:cs typeface="Times New Roman" pitchFamily="18" charset="0"/>
              </a:rPr>
              <a:t>is necessary to decide whether the patient needs </a:t>
            </a:r>
            <a:r>
              <a:rPr lang="en-GB" dirty="0" err="1">
                <a:solidFill>
                  <a:schemeClr val="tx1"/>
                </a:solidFill>
                <a:latin typeface="Times New Roman" pitchFamily="18" charset="0"/>
                <a:cs typeface="Times New Roman" pitchFamily="18" charset="0"/>
              </a:rPr>
              <a:t>redosing</a:t>
            </a:r>
            <a:r>
              <a:rPr lang="en-GB" dirty="0">
                <a:solidFill>
                  <a:schemeClr val="tx1"/>
                </a:solidFill>
                <a:latin typeface="Times New Roman" pitchFamily="18" charset="0"/>
                <a:cs typeface="Times New Roman" pitchFamily="18" charset="0"/>
              </a:rPr>
              <a:t> of </a:t>
            </a:r>
            <a:r>
              <a:rPr lang="en-GB" dirty="0" smtClean="0">
                <a:solidFill>
                  <a:schemeClr val="tx1"/>
                </a:solidFill>
                <a:latin typeface="Times New Roman" pitchFamily="18" charset="0"/>
                <a:cs typeface="Times New Roman" pitchFamily="18" charset="0"/>
              </a:rPr>
              <a:t>CHBOC </a:t>
            </a:r>
            <a:r>
              <a:rPr lang="en-GB" dirty="0">
                <a:solidFill>
                  <a:schemeClr val="tx1"/>
                </a:solidFill>
                <a:latin typeface="Times New Roman" pitchFamily="18" charset="0"/>
                <a:cs typeface="Times New Roman" pitchFamily="18" charset="0"/>
              </a:rPr>
              <a:t>to replenish the CBC </a:t>
            </a:r>
            <a:r>
              <a:rPr lang="en-GB" dirty="0" smtClean="0">
                <a:solidFill>
                  <a:schemeClr val="tx1"/>
                </a:solidFill>
                <a:latin typeface="Times New Roman" pitchFamily="18" charset="0"/>
                <a:cs typeface="Times New Roman" pitchFamily="18" charset="0"/>
              </a:rPr>
              <a:t>defect</a:t>
            </a:r>
            <a:r>
              <a:rPr lang="en-US" dirty="0" smtClean="0">
                <a:solidFill>
                  <a:schemeClr val="tx1"/>
                </a:solidFill>
                <a:latin typeface="Times New Roman" pitchFamily="18" charset="0"/>
                <a:cs typeface="Times New Roman" pitchFamily="18" charset="0"/>
              </a:rPr>
              <a:t>.</a:t>
            </a:r>
            <a:endParaRPr lang="ar-EG"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559783789"/>
      </p:ext>
    </p:extLst>
  </p:cSld>
  <p:clrMapOvr>
    <a:masterClrMapping/>
  </p:clrMapOvr>
  <p:transition spd="slow">
    <p:cover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399"/>
            <a:ext cx="8077199" cy="5867401"/>
          </a:xfrm>
        </p:spPr>
        <p:txBody>
          <a:bodyPr>
            <a:normAutofit/>
          </a:bodyPr>
          <a:lstStyle/>
          <a:p>
            <a:pPr algn="just" rtl="0"/>
            <a:r>
              <a:rPr lang="en-GB" dirty="0">
                <a:solidFill>
                  <a:schemeClr val="tx1"/>
                </a:solidFill>
                <a:latin typeface="Times New Roman" pitchFamily="18" charset="0"/>
                <a:cs typeface="Times New Roman" pitchFamily="18" charset="0"/>
              </a:rPr>
              <a:t>In the present study, the blood biochemical parameters reflecting the liver function (AST &amp; ALT) showed no significant changes in both groups. Nevertheless, a marked elevation of bilirubin was observed 1 hour </a:t>
            </a:r>
            <a:r>
              <a:rPr lang="en-GB" dirty="0" smtClean="0">
                <a:solidFill>
                  <a:schemeClr val="tx1"/>
                </a:solidFill>
                <a:latin typeface="Times New Roman" pitchFamily="18" charset="0"/>
                <a:cs typeface="Times New Roman" pitchFamily="18" charset="0"/>
              </a:rPr>
              <a:t>post-infusion </a:t>
            </a:r>
            <a:r>
              <a:rPr lang="en-GB" dirty="0">
                <a:solidFill>
                  <a:schemeClr val="tx1"/>
                </a:solidFill>
                <a:latin typeface="Times New Roman" pitchFamily="18" charset="0"/>
                <a:cs typeface="Times New Roman" pitchFamily="18" charset="0"/>
              </a:rPr>
              <a:t>of CHBOC </a:t>
            </a:r>
            <a:r>
              <a:rPr lang="en-GB" dirty="0" smtClean="0">
                <a:solidFill>
                  <a:schemeClr val="tx1"/>
                </a:solidFill>
                <a:latin typeface="Times New Roman" pitchFamily="18" charset="0"/>
                <a:cs typeface="Times New Roman" pitchFamily="18" charset="0"/>
              </a:rPr>
              <a:t>.</a:t>
            </a:r>
            <a:r>
              <a:rPr lang="en-GB" dirty="0">
                <a:solidFill>
                  <a:schemeClr val="tx1"/>
                </a:solidFill>
                <a:latin typeface="Times New Roman" pitchFamily="18" charset="0"/>
                <a:cs typeface="Times New Roman" pitchFamily="18" charset="0"/>
              </a:rPr>
              <a:t> Such elevation is related to the liver, which is the main organ for </a:t>
            </a:r>
            <a:r>
              <a:rPr lang="en-GB" dirty="0" err="1">
                <a:solidFill>
                  <a:schemeClr val="tx1"/>
                </a:solidFill>
                <a:latin typeface="Times New Roman" pitchFamily="18" charset="0"/>
                <a:cs typeface="Times New Roman" pitchFamily="18" charset="0"/>
              </a:rPr>
              <a:t>Hb</a:t>
            </a:r>
            <a:r>
              <a:rPr lang="en-GB" dirty="0">
                <a:solidFill>
                  <a:schemeClr val="tx1"/>
                </a:solidFill>
                <a:latin typeface="Times New Roman" pitchFamily="18" charset="0"/>
                <a:cs typeface="Times New Roman" pitchFamily="18" charset="0"/>
              </a:rPr>
              <a:t> metabolism, thus </a:t>
            </a:r>
            <a:r>
              <a:rPr lang="en-GB" dirty="0" err="1">
                <a:solidFill>
                  <a:schemeClr val="tx1"/>
                </a:solidFill>
                <a:latin typeface="Times New Roman" pitchFamily="18" charset="0"/>
                <a:cs typeface="Times New Roman" pitchFamily="18" charset="0"/>
              </a:rPr>
              <a:t>Hb</a:t>
            </a:r>
            <a:r>
              <a:rPr lang="en-GB" dirty="0">
                <a:solidFill>
                  <a:schemeClr val="tx1"/>
                </a:solidFill>
                <a:latin typeface="Times New Roman" pitchFamily="18" charset="0"/>
                <a:cs typeface="Times New Roman" pitchFamily="18" charset="0"/>
              </a:rPr>
              <a:t> particles captured by the mononuclear phagocytes system such as </a:t>
            </a:r>
            <a:r>
              <a:rPr lang="en-GB" dirty="0" err="1">
                <a:solidFill>
                  <a:schemeClr val="tx1"/>
                </a:solidFill>
                <a:latin typeface="Times New Roman" pitchFamily="18" charset="0"/>
                <a:cs typeface="Times New Roman" pitchFamily="18" charset="0"/>
              </a:rPr>
              <a:t>kupffer</a:t>
            </a:r>
            <a:r>
              <a:rPr lang="en-GB" dirty="0">
                <a:solidFill>
                  <a:schemeClr val="tx1"/>
                </a:solidFill>
                <a:latin typeface="Times New Roman" pitchFamily="18" charset="0"/>
                <a:cs typeface="Times New Roman" pitchFamily="18" charset="0"/>
              </a:rPr>
              <a:t> cells, results in an excess load on the liver </a:t>
            </a:r>
            <a:r>
              <a:rPr lang="en-GB" dirty="0" smtClean="0">
                <a:solidFill>
                  <a:schemeClr val="tx1"/>
                </a:solidFill>
                <a:latin typeface="Times New Roman" pitchFamily="18" charset="0"/>
                <a:cs typeface="Times New Roman" pitchFamily="18" charset="0"/>
              </a:rPr>
              <a:t>during </a:t>
            </a:r>
            <a:r>
              <a:rPr lang="en-GB" dirty="0">
                <a:solidFill>
                  <a:schemeClr val="tx1"/>
                </a:solidFill>
                <a:latin typeface="Times New Roman" pitchFamily="18" charset="0"/>
                <a:cs typeface="Times New Roman" pitchFamily="18" charset="0"/>
              </a:rPr>
              <a:t>the metabolism of massive amounts of </a:t>
            </a:r>
            <a:r>
              <a:rPr lang="en-GB" dirty="0" err="1" smtClean="0">
                <a:solidFill>
                  <a:schemeClr val="tx1"/>
                </a:solidFill>
                <a:latin typeface="Times New Roman" pitchFamily="18" charset="0"/>
                <a:cs typeface="Times New Roman" pitchFamily="18" charset="0"/>
              </a:rPr>
              <a:t>Hb</a:t>
            </a:r>
            <a:r>
              <a:rPr lang="en-GB" dirty="0" smtClean="0">
                <a:solidFill>
                  <a:schemeClr val="tx1"/>
                </a:solidFill>
                <a:latin typeface="Times New Roman" pitchFamily="18" charset="0"/>
                <a:cs typeface="Times New Roman" pitchFamily="18" charset="0"/>
              </a:rPr>
              <a:t>.</a:t>
            </a:r>
          </a:p>
          <a:p>
            <a:pPr algn="just" rtl="0"/>
            <a:r>
              <a:rPr lang="en-GB" dirty="0" smtClean="0">
                <a:solidFill>
                  <a:schemeClr val="tx1"/>
                </a:solidFill>
                <a:latin typeface="Times New Roman" pitchFamily="18" charset="0"/>
                <a:cs typeface="Times New Roman" pitchFamily="18" charset="0"/>
              </a:rPr>
              <a:t>In </a:t>
            </a:r>
            <a:r>
              <a:rPr lang="en-GB" dirty="0">
                <a:solidFill>
                  <a:schemeClr val="tx1"/>
                </a:solidFill>
                <a:latin typeface="Times New Roman" pitchFamily="18" charset="0"/>
                <a:cs typeface="Times New Roman" pitchFamily="18" charset="0"/>
              </a:rPr>
              <a:t>the present study blood biochemical parameters reflecting renal function (BUN and </a:t>
            </a:r>
            <a:r>
              <a:rPr lang="en-GB" dirty="0" err="1">
                <a:solidFill>
                  <a:schemeClr val="tx1"/>
                </a:solidFill>
                <a:latin typeface="Times New Roman" pitchFamily="18" charset="0"/>
                <a:cs typeface="Times New Roman" pitchFamily="18" charset="0"/>
              </a:rPr>
              <a:t>creatinine</a:t>
            </a:r>
            <a:r>
              <a:rPr lang="en-GB" dirty="0">
                <a:solidFill>
                  <a:schemeClr val="tx1"/>
                </a:solidFill>
                <a:latin typeface="Times New Roman" pitchFamily="18" charset="0"/>
                <a:cs typeface="Times New Roman" pitchFamily="18" charset="0"/>
              </a:rPr>
              <a:t>) showed slight changes in both groups that were within the normal range. Additionally, </a:t>
            </a:r>
            <a:r>
              <a:rPr lang="en-GB" dirty="0" smtClean="0">
                <a:solidFill>
                  <a:schemeClr val="tx1"/>
                </a:solidFill>
                <a:latin typeface="Times New Roman" pitchFamily="18" charset="0"/>
                <a:cs typeface="Times New Roman" pitchFamily="18" charset="0"/>
              </a:rPr>
              <a:t>the </a:t>
            </a:r>
            <a:r>
              <a:rPr lang="en-GB" dirty="0">
                <a:solidFill>
                  <a:schemeClr val="tx1"/>
                </a:solidFill>
                <a:latin typeface="Times New Roman" pitchFamily="18" charset="0"/>
                <a:cs typeface="Times New Roman" pitchFamily="18" charset="0"/>
              </a:rPr>
              <a:t>glucose levels increased significantly at 1 h </a:t>
            </a:r>
            <a:r>
              <a:rPr lang="en-GB" dirty="0" smtClean="0">
                <a:solidFill>
                  <a:schemeClr val="tx1"/>
                </a:solidFill>
                <a:latin typeface="Times New Roman" pitchFamily="18" charset="0"/>
                <a:cs typeface="Times New Roman" pitchFamily="18" charset="0"/>
              </a:rPr>
              <a:t>post-CHBOC </a:t>
            </a:r>
            <a:r>
              <a:rPr lang="en-GB" dirty="0">
                <a:solidFill>
                  <a:schemeClr val="tx1"/>
                </a:solidFill>
                <a:latin typeface="Times New Roman" pitchFamily="18" charset="0"/>
                <a:cs typeface="Times New Roman" pitchFamily="18" charset="0"/>
              </a:rPr>
              <a:t>infusion and regained normality at 24 h post-CHBOC infusion. </a:t>
            </a:r>
            <a:endParaRPr lang="ar-EG"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28353033"/>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lstStyle/>
          <a:p>
            <a:pPr algn="l" rtl="0"/>
            <a:r>
              <a:rPr lang="en-GB" sz="3200" dirty="0">
                <a:solidFill>
                  <a:schemeClr val="tx1"/>
                </a:solidFill>
                <a:latin typeface="Times New Roman" pitchFamily="18" charset="0"/>
                <a:cs typeface="Times New Roman" pitchFamily="18" charset="0"/>
              </a:rPr>
              <a:t>The limitations of the current study model include the lack of means for assessing the blood gases </a:t>
            </a:r>
            <a:r>
              <a:rPr lang="en-GB" sz="3200" dirty="0" smtClean="0">
                <a:solidFill>
                  <a:schemeClr val="tx1"/>
                </a:solidFill>
                <a:latin typeface="Times New Roman" pitchFamily="18" charset="0"/>
                <a:cs typeface="Times New Roman" pitchFamily="18" charset="0"/>
              </a:rPr>
              <a:t>and cardiac output, immunological and </a:t>
            </a:r>
            <a:r>
              <a:rPr lang="en-GB" sz="3200" dirty="0">
                <a:solidFill>
                  <a:schemeClr val="tx1"/>
                </a:solidFill>
                <a:latin typeface="Times New Roman" pitchFamily="18" charset="0"/>
                <a:cs typeface="Times New Roman" pitchFamily="18" charset="0"/>
              </a:rPr>
              <a:t>toxicity studies.</a:t>
            </a:r>
            <a:r>
              <a:rPr lang="en-GB" dirty="0"/>
              <a:t> </a:t>
            </a:r>
            <a:endParaRPr lang="ar-EG" dirty="0"/>
          </a:p>
        </p:txBody>
      </p:sp>
    </p:spTree>
    <p:extLst>
      <p:ext uri="{BB962C8B-B14F-4D97-AF65-F5344CB8AC3E}">
        <p14:creationId xmlns:p14="http://schemas.microsoft.com/office/powerpoint/2010/main" val="2612154067"/>
      </p:ext>
    </p:extLst>
  </p:cSld>
  <p:clrMapOvr>
    <a:masterClrMapping/>
  </p:clrMapOvr>
  <p:transition spd="slow">
    <p:wheel spokes="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24000"/>
            <a:ext cx="7408333" cy="4212696"/>
          </a:xfrm>
        </p:spPr>
        <p:txBody>
          <a:bodyPr>
            <a:normAutofit/>
          </a:bodyPr>
          <a:lstStyle/>
          <a:p>
            <a:pPr marL="0" indent="0" algn="l">
              <a:buNone/>
            </a:pPr>
            <a:r>
              <a:rPr lang="en-GB" sz="2800" dirty="0">
                <a:solidFill>
                  <a:schemeClr val="tx1"/>
                </a:solidFill>
                <a:latin typeface="Times New Roman" pitchFamily="18" charset="0"/>
                <a:cs typeface="Times New Roman" pitchFamily="18" charset="0"/>
              </a:rPr>
              <a:t>The promising effects of CHBOC as a safe </a:t>
            </a:r>
            <a:r>
              <a:rPr lang="en-GB" sz="2800" dirty="0" err="1">
                <a:solidFill>
                  <a:schemeClr val="tx1"/>
                </a:solidFill>
                <a:latin typeface="Times New Roman" pitchFamily="18" charset="0"/>
                <a:cs typeface="Times New Roman" pitchFamily="18" charset="0"/>
              </a:rPr>
              <a:t>acellular</a:t>
            </a:r>
            <a:r>
              <a:rPr lang="en-GB" sz="2800" dirty="0">
                <a:solidFill>
                  <a:schemeClr val="tx1"/>
                </a:solidFill>
                <a:latin typeface="Times New Roman" pitchFamily="18" charset="0"/>
                <a:cs typeface="Times New Roman" pitchFamily="18" charset="0"/>
              </a:rPr>
              <a:t> blood substitute was efficacious and well tolerated in animal experimentation. Nevertheless, further studies on the developed product aimed at improving its properties by ultra- purification and liposomal encapsulation which may enforce its safety, minimize any possible side effects and maximize the benefits.</a:t>
            </a:r>
            <a:r>
              <a:rPr lang="en-GB" sz="2800" dirty="0">
                <a:latin typeface="Times New Roman" pitchFamily="18" charset="0"/>
                <a:cs typeface="Times New Roman" pitchFamily="18" charset="0"/>
              </a:rPr>
              <a:t> </a:t>
            </a:r>
            <a:endParaRPr lang="ar-EG" sz="2800" dirty="0">
              <a:latin typeface="Times New Roman" pitchFamily="18" charset="0"/>
              <a:cs typeface="Times New Roman" pitchFamily="18" charset="0"/>
            </a:endParaRPr>
          </a:p>
          <a:p>
            <a:pPr marL="0" indent="0" algn="l">
              <a:buNone/>
            </a:pPr>
            <a:endParaRPr lang="en-US" sz="2800" b="1" dirty="0" smtClean="0">
              <a:solidFill>
                <a:schemeClr val="tx1"/>
              </a:solidFill>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800" dirty="0" smtClean="0">
                <a:solidFill>
                  <a:srgbClr val="FF0000"/>
                </a:solidFill>
                <a:latin typeface="Times New Roman" pitchFamily="18" charset="0"/>
                <a:cs typeface="Times New Roman" pitchFamily="18" charset="0"/>
              </a:rPr>
              <a:t>CONCLUSION</a:t>
            </a:r>
            <a:endParaRPr lang="ar-EG"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68786081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un camel - csp255993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447800"/>
            <a:ext cx="4286250" cy="4429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570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49676" y="1739030"/>
            <a:ext cx="5410200" cy="37703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solidFill>
                  <a:srgbClr val="002060"/>
                </a:solidFill>
              </a:rPr>
              <a:t>THANK YOU</a:t>
            </a:r>
            <a:endParaRPr lang="ar-EG" sz="4000" b="1" dirty="0">
              <a:solidFill>
                <a:srgbClr val="002060"/>
              </a:solidFill>
            </a:endParaRPr>
          </a:p>
        </p:txBody>
      </p:sp>
    </p:spTree>
    <p:extLst>
      <p:ext uri="{BB962C8B-B14F-4D97-AF65-F5344CB8AC3E}">
        <p14:creationId xmlns:p14="http://schemas.microsoft.com/office/powerpoint/2010/main" val="4138054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542</TotalTime>
  <Words>2463</Words>
  <Application>Microsoft Office PowerPoint</Application>
  <PresentationFormat>On-screen Show (4:3)</PresentationFormat>
  <Paragraphs>359</Paragraphs>
  <Slides>23</Slides>
  <Notes>14</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Waveform</vt:lpstr>
      <vt:lpstr>PowerPoint Presentation</vt:lpstr>
      <vt:lpstr>PowerPoint Presentation</vt:lpstr>
      <vt:lpstr>PowerPoint Presentation</vt:lpstr>
      <vt:lpstr>PowerPoint Presentation</vt:lpstr>
      <vt:lpstr>PowerPoint Presentation</vt:lpstr>
      <vt:lpstr>PowerPoint Presentation</vt:lpstr>
      <vt:lpstr>MATERIALS &amp; METHODS</vt:lpstr>
      <vt:lpstr>PowerPoint Presentation</vt:lpstr>
      <vt:lpstr>PowerPoint Presentation</vt:lpstr>
      <vt:lpstr>PowerPoint Presentation</vt:lpstr>
      <vt:lpstr>PowerPoint Presentation</vt:lpstr>
      <vt:lpstr>PowerPoint Presentation</vt:lpstr>
      <vt:lpstr>RESULTS</vt:lpstr>
      <vt:lpstr>PowerPoint Presentation</vt:lpstr>
      <vt:lpstr>  Table 1. Physiological variables before and after exsanguination and 1 hour and  24 hours after administration of CHBOC(Test) and HES 200  (Control) (Mean + SE) </vt:lpstr>
      <vt:lpstr>Table 2. Haematological variables before and after exsanguination and 1 hour and 24 hours after administration of CHBOC (Test) and  HES 200 (Control) (Mean +SE) </vt:lpstr>
      <vt:lpstr>Table 3. Blood chemistry variables before and after exsanguinations and 1 hour and 24 hour after administration of CHBOC (Test) and  HES 200 (Control) (Mean + SE) </vt:lpstr>
      <vt:lpstr>PowerPoint Presentation</vt:lpstr>
      <vt:lpstr>PowerPoint Presentation</vt:lpstr>
      <vt:lpstr>PowerPoint Presentation</vt:lpstr>
      <vt:lpstr>CONCLUSION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POTENTIAL OF CAMEL-DERIVED HEMOGLOBIN  OXYGEN CARRIERS AS A BLOOD SUBSTITUTE</dc:title>
  <dc:creator>user hp</dc:creator>
  <cp:lastModifiedBy>Abdul Hakeem</cp:lastModifiedBy>
  <cp:revision>99</cp:revision>
  <dcterms:created xsi:type="dcterms:W3CDTF">2016-09-03T15:25:30Z</dcterms:created>
  <dcterms:modified xsi:type="dcterms:W3CDTF">2016-10-18T10:20:41Z</dcterms:modified>
</cp:coreProperties>
</file>