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8.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0.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1.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4" r:id="rId2"/>
    <p:sldMasterId id="2147483692" r:id="rId3"/>
    <p:sldMasterId id="2147483711" r:id="rId4"/>
    <p:sldMasterId id="2147483724" r:id="rId5"/>
    <p:sldMasterId id="2147483743" r:id="rId6"/>
    <p:sldMasterId id="2147483762" r:id="rId7"/>
    <p:sldMasterId id="2147483819" r:id="rId8"/>
    <p:sldMasterId id="2147483857" r:id="rId9"/>
    <p:sldMasterId id="2147483876" r:id="rId10"/>
    <p:sldMasterId id="2147483933" r:id="rId11"/>
    <p:sldMasterId id="2147483952" r:id="rId12"/>
  </p:sldMasterIdLst>
  <p:notesMasterIdLst>
    <p:notesMasterId r:id="rId34"/>
  </p:notesMasterIdLst>
  <p:sldIdLst>
    <p:sldId id="258" r:id="rId13"/>
    <p:sldId id="259" r:id="rId14"/>
    <p:sldId id="268" r:id="rId15"/>
    <p:sldId id="260" r:id="rId16"/>
    <p:sldId id="270" r:id="rId17"/>
    <p:sldId id="272" r:id="rId18"/>
    <p:sldId id="274" r:id="rId19"/>
    <p:sldId id="275" r:id="rId20"/>
    <p:sldId id="276" r:id="rId21"/>
    <p:sldId id="279" r:id="rId22"/>
    <p:sldId id="287" r:id="rId23"/>
    <p:sldId id="288" r:id="rId24"/>
    <p:sldId id="285" r:id="rId25"/>
    <p:sldId id="289" r:id="rId26"/>
    <p:sldId id="290" r:id="rId27"/>
    <p:sldId id="264" r:id="rId28"/>
    <p:sldId id="278" r:id="rId29"/>
    <p:sldId id="280" r:id="rId30"/>
    <p:sldId id="281" r:id="rId31"/>
    <p:sldId id="286" r:id="rId32"/>
    <p:sldId id="28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03" autoAdjust="0"/>
  </p:normalViewPr>
  <p:slideViewPr>
    <p:cSldViewPr snapToGrid="0">
      <p:cViewPr varScale="1">
        <p:scale>
          <a:sx n="66" d="100"/>
          <a:sy n="66" d="100"/>
        </p:scale>
        <p:origin x="-86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4DFF94-36CA-4539-BADE-4C4146A61120}" type="datetimeFigureOut">
              <a:rPr lang="en-US" smtClean="0"/>
              <a:t>7/29/2016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37EB59-A5A2-453C-8E27-D14274E44F4C}" type="slidenum">
              <a:rPr lang="en-US" smtClean="0"/>
              <a:t>‹#›</a:t>
            </a:fld>
            <a:endParaRPr lang="en-US"/>
          </a:p>
        </p:txBody>
      </p:sp>
    </p:spTree>
    <p:extLst>
      <p:ext uri="{BB962C8B-B14F-4D97-AF65-F5344CB8AC3E}">
        <p14:creationId xmlns:p14="http://schemas.microsoft.com/office/powerpoint/2010/main" val="164423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Aim: The aim of this thesis is to </a:t>
            </a:r>
            <a:r>
              <a:rPr lang="en-US" dirty="0" err="1" smtClean="0"/>
              <a:t>studyNeotectonic</a:t>
            </a:r>
            <a:r>
              <a:rPr lang="en-US" dirty="0" smtClean="0"/>
              <a:t> and movement of plate in Wenchuan</a:t>
            </a:r>
          </a:p>
          <a:p>
            <a:r>
              <a:rPr lang="en-US" dirty="0" smtClean="0"/>
              <a:t>area by processing, to analysis and interpretation of aerial photographs images and</a:t>
            </a:r>
          </a:p>
          <a:p>
            <a:r>
              <a:rPr lang="en-US" dirty="0" smtClean="0"/>
              <a:t>satelliteimages,toidentificationofrangeoffaultsandthedirectionofplatemovementin</a:t>
            </a:r>
          </a:p>
          <a:p>
            <a:r>
              <a:rPr lang="en-US" dirty="0" smtClean="0"/>
              <a:t>study area, to monitor changes on surface by follow phenomena in same area during</a:t>
            </a:r>
          </a:p>
          <a:p>
            <a:r>
              <a:rPr lang="en-US" dirty="0" err="1" smtClean="0"/>
              <a:t>periodsoftime.Andtoshowtheeffectofplatemovementofriverview</a:t>
            </a:r>
            <a:r>
              <a:rPr lang="en-US" dirty="0" smtClean="0"/>
              <a:t>.</a:t>
            </a:r>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1</a:t>
            </a:fld>
            <a:endParaRPr lang="en-US"/>
          </a:p>
        </p:txBody>
      </p:sp>
    </p:spTree>
    <p:extLst>
      <p:ext uri="{BB962C8B-B14F-4D97-AF65-F5344CB8AC3E}">
        <p14:creationId xmlns:p14="http://schemas.microsoft.com/office/powerpoint/2010/main" val="2717634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May 12, 2008, earthquake struck Wenchuan 7.9 MW eastern edge of the Tibetan plateau, destroyed cities along the northwest margin of the Sichuan Basin, caused more than 80,000 dead and 380,000 wounded</a:t>
            </a:r>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2</a:t>
            </a:fld>
            <a:endParaRPr lang="en-US"/>
          </a:p>
        </p:txBody>
      </p:sp>
    </p:spTree>
    <p:extLst>
      <p:ext uri="{BB962C8B-B14F-4D97-AF65-F5344CB8AC3E}">
        <p14:creationId xmlns:p14="http://schemas.microsoft.com/office/powerpoint/2010/main" val="126676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active tectonic map of the study area and around it, shows the different kind of the</a:t>
            </a:r>
          </a:p>
          <a:p>
            <a:r>
              <a:rPr lang="en-US" dirty="0" err="1" smtClean="0"/>
              <a:t>fault,wheretherearereveres,strike-slipruptures</a:t>
            </a:r>
            <a:r>
              <a:rPr lang="en-US" dirty="0" smtClean="0"/>
              <a:t>(Figure3-2).</a:t>
            </a:r>
          </a:p>
          <a:p>
            <a:r>
              <a:rPr lang="en-US" dirty="0" smtClean="0"/>
              <a:t>Sequence was imbricate and emplaced eastward over the lower structural sequence in</a:t>
            </a:r>
          </a:p>
          <a:p>
            <a:r>
              <a:rPr lang="en-US" dirty="0" smtClean="0"/>
              <a:t>Late Triassic to Middle Jurassic time. Transitional units between the two structural</a:t>
            </a:r>
          </a:p>
          <a:p>
            <a:r>
              <a:rPr lang="en-US" dirty="0" smtClean="0"/>
              <a:t>sequences are generally not found. Thrust sheets override the older fore deep deposits,</a:t>
            </a:r>
          </a:p>
          <a:p>
            <a:r>
              <a:rPr lang="en-US" dirty="0" smtClean="0"/>
              <a:t>and thrust contacts are sealed in places by Middle Jurassic strata, </a:t>
            </a:r>
            <a:r>
              <a:rPr lang="en-US" dirty="0" err="1" smtClean="0"/>
              <a:t>constrainingthe</a:t>
            </a:r>
            <a:r>
              <a:rPr lang="en-US" dirty="0" smtClean="0"/>
              <a:t> end of</a:t>
            </a:r>
          </a:p>
          <a:p>
            <a:r>
              <a:rPr lang="en-US" dirty="0" smtClean="0"/>
              <a:t>thrusting to the pre–Middle Jurassic. The fore deep deposits continue into the Late</a:t>
            </a:r>
          </a:p>
          <a:p>
            <a:r>
              <a:rPr lang="en-US" dirty="0" smtClean="0"/>
              <a:t>Cretaceous, but large post–Middle Jurassic, pre-Oligocene structures have not been</a:t>
            </a:r>
          </a:p>
          <a:p>
            <a:r>
              <a:rPr lang="en-US" dirty="0" smtClean="0"/>
              <a:t>identified.TheMesozoicthrustcomplexanditsunderlyingautochthonwererefoldedand</a:t>
            </a:r>
          </a:p>
          <a:p>
            <a:r>
              <a:rPr lang="en-US" dirty="0" smtClean="0"/>
              <a:t>thrust eastward in Cenozoic time. Cenozoic folding of the Precambrian basement is well</a:t>
            </a:r>
          </a:p>
          <a:p>
            <a:r>
              <a:rPr lang="en-US" dirty="0" smtClean="0"/>
              <a:t>expressed in the </a:t>
            </a:r>
            <a:r>
              <a:rPr lang="en-US" dirty="0" err="1" smtClean="0"/>
              <a:t>Baoshan</a:t>
            </a:r>
            <a:r>
              <a:rPr lang="en-US" dirty="0" smtClean="0"/>
              <a:t> and </a:t>
            </a:r>
            <a:r>
              <a:rPr lang="en-US" dirty="0" err="1" smtClean="0"/>
              <a:t>Pengguan</a:t>
            </a:r>
            <a:r>
              <a:rPr lang="en-US" dirty="0" smtClean="0"/>
              <a:t> massifs (Figs.3-3 and3-4). Along the</a:t>
            </a:r>
          </a:p>
          <a:p>
            <a:r>
              <a:rPr lang="en-US" dirty="0" smtClean="0"/>
              <a:t>southwestern margin of the Sichuan Basin, Eocene and probable Oligocene red beds are</a:t>
            </a:r>
          </a:p>
          <a:p>
            <a:r>
              <a:rPr lang="en-US" dirty="0" smtClean="0"/>
              <a:t>deformed by northeast-trending folds and thrust faults that merge northward into the</a:t>
            </a:r>
          </a:p>
          <a:p>
            <a:r>
              <a:rPr lang="en-US" dirty="0" smtClean="0"/>
              <a:t>LongmenShan.TheserocksconstraintheCenozoicdeformationinthisareatohavebeen</a:t>
            </a:r>
          </a:p>
          <a:p>
            <a:r>
              <a:rPr lang="en-US" dirty="0" err="1" smtClean="0"/>
              <a:t>initiatedinthelateorpost</a:t>
            </a:r>
            <a:r>
              <a:rPr lang="en-US" dirty="0" smtClean="0"/>
              <a:t>-Oligocene.</a:t>
            </a:r>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3</a:t>
            </a:fld>
            <a:endParaRPr lang="en-US"/>
          </a:p>
        </p:txBody>
      </p:sp>
    </p:spTree>
    <p:extLst>
      <p:ext uri="{BB962C8B-B14F-4D97-AF65-F5344CB8AC3E}">
        <p14:creationId xmlns:p14="http://schemas.microsoft.com/office/powerpoint/2010/main" val="2535526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Determine the study area with four coordinates and the use of satellite images Land sat 2, 4 and 7 in order to monitoring horizontal changes and plate movements.  Digital elevations images (DEM) used to monitor vertical change as well as understanding the mechanism of horizontal movements in the selected area. Due to the lack of data for the same satellite during a period of 40 years .has been study- specific years that necessary data are available and make comparisons between them. </a:t>
            </a:r>
          </a:p>
          <a:p>
            <a:r>
              <a:rPr lang="en-US" dirty="0" smtClean="0"/>
              <a:t>as well as the benefit from the program Google Earth free as the software provided with aerial photographs and satellite images  with geographical coordinates of   and the advantage in the use of landmarks apparent on all pictures between the year 2005-2010 as points of GPS.</a:t>
            </a:r>
          </a:p>
          <a:p>
            <a:endParaRPr lang="en-US" dirty="0" smtClean="0"/>
          </a:p>
          <a:p>
            <a:r>
              <a:rPr lang="en-US" sz="1200" kern="1200" dirty="0" smtClean="0">
                <a:solidFill>
                  <a:schemeClr val="tx1"/>
                </a:solidFill>
                <a:effectLst/>
                <a:latin typeface="+mn-lt"/>
                <a:ea typeface="+mn-ea"/>
                <a:cs typeface="+mn-cs"/>
              </a:rPr>
              <a:t>Study materials&amp; DATA METHODOLOGY and results</a:t>
            </a:r>
          </a:p>
          <a:p>
            <a:r>
              <a:rPr lang="en-US" sz="1200" kern="1200" dirty="0" smtClean="0">
                <a:solidFill>
                  <a:schemeClr val="tx1"/>
                </a:solidFill>
                <a:effectLst/>
                <a:latin typeface="+mn-lt"/>
                <a:ea typeface="+mn-ea"/>
                <a:cs typeface="+mn-cs"/>
              </a:rPr>
              <a:t>Remote sensing is used as a tool to extract information about the land surface structure,</a:t>
            </a:r>
          </a:p>
          <a:p>
            <a:r>
              <a:rPr lang="en-US" sz="1200" kern="1200" dirty="0" smtClean="0">
                <a:solidFill>
                  <a:schemeClr val="tx1"/>
                </a:solidFill>
                <a:effectLst/>
                <a:latin typeface="+mn-lt"/>
                <a:ea typeface="+mn-ea"/>
                <a:cs typeface="+mn-cs"/>
              </a:rPr>
              <a:t>composition or subsurface, but is often combined with other data sources providing</a:t>
            </a:r>
          </a:p>
          <a:p>
            <a:r>
              <a:rPr lang="en-US" sz="1200" kern="1200" dirty="0" smtClean="0">
                <a:solidFill>
                  <a:schemeClr val="tx1"/>
                </a:solidFill>
                <a:effectLst/>
                <a:latin typeface="+mn-lt"/>
                <a:ea typeface="+mn-ea"/>
                <a:cs typeface="+mn-cs"/>
              </a:rPr>
              <a:t>complementary measurements. Multispectral data can provide information on lithology or rock composition based on spectral reflectance. Radar provides an expression of surface topography and roughness, and thus is extremely valuable, especially when integrated with another data source to provide detailed relief.</a:t>
            </a:r>
          </a:p>
          <a:p>
            <a:r>
              <a:rPr lang="en-US" sz="1200" kern="1200" dirty="0" smtClean="0">
                <a:solidFill>
                  <a:schemeClr val="tx1"/>
                </a:solidFill>
                <a:effectLst/>
                <a:latin typeface="+mn-lt"/>
                <a:ea typeface="+mn-ea"/>
                <a:cs typeface="+mn-cs"/>
              </a:rPr>
              <a:t>Remote sensing is not limited to direct geology applications - it is also used to support logistics, such as route planning for access into a mining area, reclamation monitoring, and generating base maps upon which geological data can be referenced or superimposed</a:t>
            </a:r>
          </a:p>
          <a:p>
            <a:r>
              <a:rPr lang="en-US" sz="1200" kern="1200" dirty="0" smtClean="0">
                <a:solidFill>
                  <a:schemeClr val="tx1"/>
                </a:solidFill>
                <a:effectLst/>
                <a:latin typeface="+mn-lt"/>
                <a:ea typeface="+mn-ea"/>
                <a:cs typeface="+mn-cs"/>
              </a:rPr>
              <a:t>Geological applications of remote sensing include the following: surficial deposit / bedrock mapping - lithological mapping, structural mapping - sand and gravel (aggregate) exploration/ exploitation, mineral exploration - hydrocarbon exploration, environmental geology – </a:t>
            </a:r>
            <a:r>
              <a:rPr lang="en-US" sz="1200" kern="1200" dirty="0" err="1" smtClean="0">
                <a:solidFill>
                  <a:schemeClr val="tx1"/>
                </a:solidFill>
                <a:effectLst/>
                <a:latin typeface="+mn-lt"/>
                <a:ea typeface="+mn-ea"/>
                <a:cs typeface="+mn-cs"/>
              </a:rPr>
              <a:t>geobotany,baseline</a:t>
            </a:r>
            <a:r>
              <a:rPr lang="en-US" sz="1200" kern="1200" dirty="0" smtClean="0">
                <a:solidFill>
                  <a:schemeClr val="tx1"/>
                </a:solidFill>
                <a:effectLst/>
                <a:latin typeface="+mn-lt"/>
                <a:ea typeface="+mn-ea"/>
                <a:cs typeface="+mn-cs"/>
              </a:rPr>
              <a:t> infrastructure - sedimentation mapping and monitoring</a:t>
            </a:r>
          </a:p>
          <a:p>
            <a:r>
              <a:rPr lang="en-US" sz="1200" kern="1200" dirty="0" smtClean="0">
                <a:solidFill>
                  <a:schemeClr val="tx1"/>
                </a:solidFill>
                <a:effectLst/>
                <a:latin typeface="+mn-lt"/>
                <a:ea typeface="+mn-ea"/>
                <a:cs typeface="+mn-cs"/>
              </a:rPr>
              <a:t>Event mapping and monitoring - geo-hazard mapping - planetary mapping</a:t>
            </a:r>
          </a:p>
          <a:p>
            <a:r>
              <a:rPr lang="en-US" sz="1200" kern="1200" dirty="0" smtClean="0">
                <a:solidFill>
                  <a:schemeClr val="tx1"/>
                </a:solidFill>
                <a:effectLst/>
                <a:latin typeface="+mn-lt"/>
                <a:ea typeface="+mn-ea"/>
                <a:cs typeface="+mn-cs"/>
              </a:rPr>
              <a:t>Geological application of remote sensing includes the following:</a:t>
            </a:r>
          </a:p>
          <a:p>
            <a:r>
              <a:rPr lang="en-US" sz="1200" kern="1200" dirty="0" smtClean="0">
                <a:solidFill>
                  <a:schemeClr val="tx1"/>
                </a:solidFill>
                <a:effectLst/>
                <a:latin typeface="+mn-lt"/>
                <a:ea typeface="+mn-ea"/>
                <a:cs typeface="+mn-cs"/>
              </a:rPr>
              <a:t>Materials:</a:t>
            </a:r>
          </a:p>
          <a:p>
            <a:r>
              <a:rPr lang="en-US" sz="1200" kern="1200" dirty="0" smtClean="0">
                <a:solidFill>
                  <a:schemeClr val="tx1"/>
                </a:solidFill>
                <a:effectLst/>
                <a:latin typeface="+mn-lt"/>
                <a:ea typeface="+mn-ea"/>
                <a:cs typeface="+mn-cs"/>
              </a:rPr>
              <a:t> Satellite images and set programs (ENVI 4.6.1, global mapper13, ArcGIS, Google earth, Photo shop.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Data methodology and results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Processing stage::-geometric correction: Geometric correction: conversion of data to ground coordinates by removal of distortions from sensor geometry ,enable mapping relative to data layers  enable and comparison .The used images (land sat 2,4,7) were provide with coordinated of four corner of the images which  used for geometric correction.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2-special processing</a:t>
            </a:r>
          </a:p>
          <a:p>
            <a:pPr lvl="0"/>
            <a:r>
              <a:rPr lang="en-US" sz="1200" kern="1200" dirty="0" smtClean="0">
                <a:solidFill>
                  <a:schemeClr val="tx1"/>
                </a:solidFill>
                <a:effectLst/>
                <a:latin typeface="+mn-lt"/>
                <a:ea typeface="+mn-ea"/>
                <a:cs typeface="+mn-cs"/>
              </a:rPr>
              <a:t> image transformation, Image filtering, Final processing:</a:t>
            </a:r>
          </a:p>
          <a:p>
            <a:r>
              <a:rPr lang="en-US" sz="1200" kern="1200" dirty="0" smtClean="0">
                <a:solidFill>
                  <a:schemeClr val="tx1"/>
                </a:solidFill>
                <a:effectLst/>
                <a:latin typeface="+mn-lt"/>
                <a:ea typeface="+mn-ea"/>
                <a:cs typeface="+mn-cs"/>
              </a:rPr>
              <a:t>To access images cover the study area .there was cutting from some images which was bigger than study are or combining some images to cover study area </a:t>
            </a:r>
          </a:p>
          <a:p>
            <a:pPr lvl="0"/>
            <a:r>
              <a:rPr lang="en-US" sz="1200" kern="1200" dirty="0" smtClean="0">
                <a:solidFill>
                  <a:schemeClr val="tx1"/>
                </a:solidFill>
                <a:effectLst/>
                <a:latin typeface="+mn-lt"/>
                <a:ea typeface="+mn-ea"/>
                <a:cs typeface="+mn-cs"/>
              </a:rPr>
              <a:t>Image enhancement: in order to aid visual interpretation, visual appearance of the objects in the image can be improved by image enhancement techniques such as grey level stretching to improve the contrast and spatial filtering for enhancing the edges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4</a:t>
            </a:fld>
            <a:endParaRPr lang="en-US"/>
          </a:p>
        </p:txBody>
      </p:sp>
    </p:spTree>
    <p:extLst>
      <p:ext uri="{BB962C8B-B14F-4D97-AF65-F5344CB8AC3E}">
        <p14:creationId xmlns:p14="http://schemas.microsoft.com/office/powerpoint/2010/main" val="1207687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GoogleearthitssoftwareprovidefreesatelliteandArialimages</a:t>
            </a:r>
            <a:r>
              <a:rPr lang="en-US" dirty="0" smtClean="0"/>
              <a:t>.</a:t>
            </a:r>
          </a:p>
          <a:p>
            <a:r>
              <a:rPr lang="en-US" dirty="0" err="1" smtClean="0"/>
              <a:t>Herewewilltakeagroupofparameters</a:t>
            </a:r>
            <a:r>
              <a:rPr lang="en-US" dirty="0" smtClean="0"/>
              <a:t> (</a:t>
            </a:r>
            <a:r>
              <a:rPr lang="en-US" dirty="0" err="1" smtClean="0"/>
              <a:t>house,school,etc</a:t>
            </a:r>
            <a:r>
              <a:rPr lang="en-US" dirty="0" smtClean="0"/>
              <a:t>....) </a:t>
            </a:r>
            <a:r>
              <a:rPr lang="en-US" dirty="0" err="1" smtClean="0"/>
              <a:t>andclear</a:t>
            </a:r>
            <a:r>
              <a:rPr lang="en-US" dirty="0" smtClean="0"/>
              <a:t> </a:t>
            </a:r>
            <a:r>
              <a:rPr lang="en-US" dirty="0" err="1" smtClean="0"/>
              <a:t>thatappearon</a:t>
            </a:r>
            <a:endParaRPr lang="en-US" dirty="0" smtClean="0"/>
          </a:p>
          <a:p>
            <a:r>
              <a:rPr lang="en-US" dirty="0" smtClean="0"/>
              <a:t>allimagesasapointofGPSandthatofothersispossiblethattherewillbeachangeinits</a:t>
            </a:r>
          </a:p>
          <a:p>
            <a:r>
              <a:rPr lang="en-US" dirty="0" err="1" smtClean="0"/>
              <a:t>positionduetohumanactivity</a:t>
            </a:r>
            <a:r>
              <a:rPr lang="en-US" dirty="0" smtClean="0"/>
              <a:t>.</a:t>
            </a:r>
          </a:p>
          <a:p>
            <a:r>
              <a:rPr lang="en-US" dirty="0" smtClean="0"/>
              <a:t>For example: Select one corner of a school, write its coordinates, then select the same</a:t>
            </a:r>
          </a:p>
          <a:p>
            <a:r>
              <a:rPr lang="en-US" dirty="0" smtClean="0"/>
              <a:t>corner on another photo during a different time period and determine the coordinates.</a:t>
            </a:r>
          </a:p>
          <a:p>
            <a:r>
              <a:rPr lang="en-US" dirty="0" smtClean="0"/>
              <a:t>After that convert geographic coordinates (photos in Google has been taken with</a:t>
            </a:r>
          </a:p>
          <a:p>
            <a:r>
              <a:rPr lang="en-US" dirty="0" smtClean="0"/>
              <a:t>geographic coordinates) to the coordinates (X., Y) then compared between new</a:t>
            </a:r>
          </a:p>
          <a:p>
            <a:r>
              <a:rPr lang="en-US" dirty="0" err="1" smtClean="0"/>
              <a:t>coordinatestheoldcoordinates</a:t>
            </a:r>
            <a:r>
              <a:rPr lang="en-US" dirty="0" smtClean="0"/>
              <a:t>.</a:t>
            </a:r>
          </a:p>
          <a:p>
            <a:r>
              <a:rPr lang="en-US" dirty="0" smtClean="0"/>
              <a:t>Choose some clear points (these points cover most of the study area) before and after</a:t>
            </a:r>
          </a:p>
          <a:p>
            <a:r>
              <a:rPr lang="en-US" dirty="0" smtClean="0"/>
              <a:t>earth quake in Wenchuan (12may2008) then compare between the coordinated of same</a:t>
            </a:r>
          </a:p>
          <a:p>
            <a:r>
              <a:rPr lang="en-US" dirty="0" err="1" smtClean="0"/>
              <a:t>pointbeforeandafterearthquack</a:t>
            </a:r>
            <a:r>
              <a:rPr lang="en-US" dirty="0" smtClean="0"/>
              <a:t>(</a:t>
            </a:r>
            <a:r>
              <a:rPr lang="en-US" dirty="0" err="1" smtClean="0"/>
              <a:t>ontowdifferentimagesforsamepoint’s</a:t>
            </a:r>
            <a:endParaRPr lang="en-US" dirty="0" smtClean="0"/>
          </a:p>
          <a:p>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7</a:t>
            </a:fld>
            <a:endParaRPr lang="en-US"/>
          </a:p>
        </p:txBody>
      </p:sp>
    </p:spTree>
    <p:extLst>
      <p:ext uri="{BB962C8B-B14F-4D97-AF65-F5344CB8AC3E}">
        <p14:creationId xmlns:p14="http://schemas.microsoft.com/office/powerpoint/2010/main" val="438378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37EB59-A5A2-453C-8E27-D14274E44F4C}" type="slidenum">
              <a:rPr lang="en-US" smtClean="0"/>
              <a:t>8</a:t>
            </a:fld>
            <a:endParaRPr lang="en-US"/>
          </a:p>
        </p:txBody>
      </p:sp>
    </p:spTree>
    <p:extLst>
      <p:ext uri="{BB962C8B-B14F-4D97-AF65-F5344CB8AC3E}">
        <p14:creationId xmlns:p14="http://schemas.microsoft.com/office/powerpoint/2010/main" val="1497637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3911" name="Rectangle 7"/>
          <p:cNvSpPr>
            <a:spLocks noGrp="1" noChangeArrowheads="1"/>
          </p:cNvSpPr>
          <p:nvPr>
            <p:ph type="ctrTitle" sz="quarter"/>
          </p:nvPr>
        </p:nvSpPr>
        <p:spPr>
          <a:xfrm>
            <a:off x="4368800" y="2130426"/>
            <a:ext cx="7518400" cy="1470025"/>
          </a:xfrm>
        </p:spPr>
        <p:txBody>
          <a:bodyPr/>
          <a:lstStyle>
            <a:lvl1pPr algn="l">
              <a:defRPr sz="5400"/>
            </a:lvl1pPr>
          </a:lstStyle>
          <a:p>
            <a:pPr lvl="0"/>
            <a:r>
              <a:rPr lang="zh-CN" altLang="en-US" noProof="0" smtClean="0"/>
              <a:t>单击此处编辑母版标题样式</a:t>
            </a:r>
          </a:p>
        </p:txBody>
      </p:sp>
      <p:sp>
        <p:nvSpPr>
          <p:cNvPr id="123912" name="Rectangle 8"/>
          <p:cNvSpPr>
            <a:spLocks noGrp="1" noChangeArrowheads="1"/>
          </p:cNvSpPr>
          <p:nvPr>
            <p:ph type="subTitle" sz="quarter" idx="1"/>
          </p:nvPr>
        </p:nvSpPr>
        <p:spPr>
          <a:xfrm>
            <a:off x="4368800" y="4572000"/>
            <a:ext cx="7518400" cy="533400"/>
          </a:xfrm>
        </p:spPr>
        <p:txBody>
          <a:bodyPr/>
          <a:lstStyle>
            <a:lvl1pPr marL="0" indent="0">
              <a:buFont typeface="Wingdings" panose="05000000000000000000" pitchFamily="2" charset="2"/>
              <a:buNone/>
              <a:defRPr sz="2400">
                <a:solidFill>
                  <a:schemeClr val="tx1"/>
                </a:solidFill>
              </a:defRPr>
            </a:lvl1pPr>
          </a:lstStyle>
          <a:p>
            <a:pPr lvl="0"/>
            <a:r>
              <a:rPr lang="zh-CN" altLang="en-US" noProof="0" smtClean="0"/>
              <a:t>单击此处编辑母版副标题样式</a:t>
            </a:r>
          </a:p>
        </p:txBody>
      </p:sp>
      <p:sp>
        <p:nvSpPr>
          <p:cNvPr id="123913" name="Rectangle 9"/>
          <p:cNvSpPr>
            <a:spLocks noGrp="1" noChangeArrowheads="1"/>
          </p:cNvSpPr>
          <p:nvPr>
            <p:ph type="dt" sz="quarter" idx="2"/>
          </p:nvPr>
        </p:nvSpPr>
        <p:spPr>
          <a:xfrm>
            <a:off x="609600" y="6324601"/>
            <a:ext cx="2844800" cy="396875"/>
          </a:xfrm>
        </p:spPr>
        <p:txBody>
          <a:bodyPr/>
          <a:lstStyle>
            <a:lvl1pPr>
              <a:defRPr b="0">
                <a:solidFill>
                  <a:srgbClr val="FEFEFE"/>
                </a:solidFill>
              </a:defRPr>
            </a:lvl1pPr>
          </a:lstStyle>
          <a:p>
            <a:endParaRPr lang="en-US" altLang="zh-CN"/>
          </a:p>
        </p:txBody>
      </p:sp>
      <p:sp>
        <p:nvSpPr>
          <p:cNvPr id="123914" name="Rectangle 10"/>
          <p:cNvSpPr>
            <a:spLocks noGrp="1" noChangeArrowheads="1"/>
          </p:cNvSpPr>
          <p:nvPr>
            <p:ph type="ftr" sz="quarter" idx="3"/>
          </p:nvPr>
        </p:nvSpPr>
        <p:spPr>
          <a:xfrm>
            <a:off x="4165600" y="6324601"/>
            <a:ext cx="3860800" cy="396875"/>
          </a:xfrm>
        </p:spPr>
        <p:txBody>
          <a:bodyPr/>
          <a:lstStyle>
            <a:lvl1pPr algn="ctr">
              <a:defRPr b="0">
                <a:solidFill>
                  <a:srgbClr val="FEFEFE"/>
                </a:solidFill>
              </a:defRPr>
            </a:lvl1pPr>
          </a:lstStyle>
          <a:p>
            <a:endParaRPr lang="en-US" altLang="zh-CN"/>
          </a:p>
        </p:txBody>
      </p:sp>
      <p:sp>
        <p:nvSpPr>
          <p:cNvPr id="123915" name="Rectangle 11"/>
          <p:cNvSpPr>
            <a:spLocks noGrp="1" noChangeArrowheads="1"/>
          </p:cNvSpPr>
          <p:nvPr>
            <p:ph type="sldNum" sz="quarter" idx="4"/>
          </p:nvPr>
        </p:nvSpPr>
        <p:spPr>
          <a:xfrm>
            <a:off x="8737600" y="6324601"/>
            <a:ext cx="2844800" cy="396875"/>
          </a:xfrm>
        </p:spPr>
        <p:txBody>
          <a:bodyPr/>
          <a:lstStyle>
            <a:lvl1pPr>
              <a:defRPr b="0">
                <a:solidFill>
                  <a:srgbClr val="FEFEFE"/>
                </a:solidFill>
              </a:defRPr>
            </a:lvl1pPr>
          </a:lstStyle>
          <a:p>
            <a:fld id="{7ABBDB61-DDFE-4A60-B11A-628C0B9647CC}" type="slidenum">
              <a:rPr lang="zh-CN" altLang="en-US"/>
              <a:pPr/>
              <a:t>‹#›</a:t>
            </a:fld>
            <a:endParaRPr lang="en-US" altLang="zh-CN"/>
          </a:p>
        </p:txBody>
      </p:sp>
    </p:spTree>
    <p:extLst>
      <p:ext uri="{BB962C8B-B14F-4D97-AF65-F5344CB8AC3E}">
        <p14:creationId xmlns:p14="http://schemas.microsoft.com/office/powerpoint/2010/main" val="13557393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lvl1pPr>
              <a:defRPr/>
            </a:lvl1p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43171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lvl1pPr>
              <a:defRPr/>
            </a:lvl1p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3677843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292118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lvl1pPr>
              <a:defRPr/>
            </a:lvl1p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93016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lvl1pPr>
              <a:defRPr/>
            </a:lvl1p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8879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lvl1pPr>
              <a:defRPr/>
            </a:lvl1p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652944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2033136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202025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lvl1pPr>
              <a:defRPr/>
            </a:lvl1p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46352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109539"/>
            <a:ext cx="2514600" cy="60166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109539"/>
            <a:ext cx="7340600" cy="6016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lvl1pPr>
              <a:defRPr/>
            </a:lvl1p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401254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3382573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51683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202571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830097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057320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411854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34229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510445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681576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755989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945923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73185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472765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0563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937976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527435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201225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2334923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18173736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9725495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278430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6931749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163228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6520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5506654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338069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64922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6297922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4214740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156364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593596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2356679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8666169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6240375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475003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9298419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22775190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94021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637644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250158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4377053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796944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0810038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020912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408391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6266042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9976124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3228093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22858369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237064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4540725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1499413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4527697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endParaRPr lang="en-US" altLang="zh-CN">
              <a:solidFill>
                <a:srgbClr val="000066"/>
              </a:solidFill>
            </a:endParaRPr>
          </a:p>
        </p:txBody>
      </p:sp>
      <p:sp>
        <p:nvSpPr>
          <p:cNvPr id="5" name="Footer Placeholder 3"/>
          <p:cNvSpPr>
            <a:spLocks noGrp="1"/>
          </p:cNvSpPr>
          <p:nvPr>
            <p:ph type="ftr" sz="quarter" idx="11"/>
          </p:nvPr>
        </p:nvSpPr>
        <p:spPr/>
        <p:txBody>
          <a:bodyPr/>
          <a:lstStyle/>
          <a:p>
            <a:endParaRPr lang="en-US" altLang="zh-CN">
              <a:solidFill>
                <a:srgbClr val="000066"/>
              </a:solidFill>
            </a:endParaRPr>
          </a:p>
        </p:txBody>
      </p:sp>
      <p:sp>
        <p:nvSpPr>
          <p:cNvPr id="6"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3855776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ltLang="zh-CN">
              <a:solidFill>
                <a:srgbClr val="000066"/>
              </a:solidFill>
            </a:endParaRPr>
          </a:p>
        </p:txBody>
      </p:sp>
      <p:sp>
        <p:nvSpPr>
          <p:cNvPr id="5" name="Footer Placeholder 2"/>
          <p:cNvSpPr>
            <a:spLocks noGrp="1"/>
          </p:cNvSpPr>
          <p:nvPr>
            <p:ph type="ftr" sz="quarter" idx="11"/>
          </p:nvPr>
        </p:nvSpPr>
        <p:spPr/>
        <p:txBody>
          <a:bodyPr/>
          <a:lstStyle/>
          <a:p>
            <a:endParaRPr lang="en-US" altLang="zh-CN">
              <a:solidFill>
                <a:srgbClr val="000066"/>
              </a:solidFill>
            </a:endParaRPr>
          </a:p>
        </p:txBody>
      </p:sp>
      <p:sp>
        <p:nvSpPr>
          <p:cNvPr id="6"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254056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endParaRPr lang="en-US" altLang="zh-CN">
              <a:solidFill>
                <a:srgbClr val="000066"/>
              </a:solidFill>
            </a:endParaRPr>
          </a:p>
        </p:txBody>
      </p:sp>
      <p:sp>
        <p:nvSpPr>
          <p:cNvPr id="5" name="Footer Placeholder 5"/>
          <p:cNvSpPr>
            <a:spLocks noGrp="1"/>
          </p:cNvSpPr>
          <p:nvPr>
            <p:ph type="ftr" sz="quarter" idx="11"/>
          </p:nvPr>
        </p:nvSpPr>
        <p:spPr/>
        <p:txBody>
          <a:bodyPr/>
          <a:lstStyle/>
          <a:p>
            <a:endParaRPr lang="en-US" altLang="zh-CN">
              <a:solidFill>
                <a:srgbClr val="000066"/>
              </a:solidFill>
            </a:endParaRPr>
          </a:p>
        </p:txBody>
      </p:sp>
      <p:sp>
        <p:nvSpPr>
          <p:cNvPr id="6"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2646909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3277265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0765025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2061798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301895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5815841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1553049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0391839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001267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6670206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8646123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25524091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2656297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5095451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66782997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1385129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endParaRPr lang="en-US" altLang="zh-CN">
              <a:solidFill>
                <a:srgbClr val="000066"/>
              </a:solidFill>
            </a:endParaRPr>
          </a:p>
        </p:txBody>
      </p:sp>
      <p:sp>
        <p:nvSpPr>
          <p:cNvPr id="5" name="Footer Placeholder 3"/>
          <p:cNvSpPr>
            <a:spLocks noGrp="1"/>
          </p:cNvSpPr>
          <p:nvPr>
            <p:ph type="ftr" sz="quarter" idx="11"/>
          </p:nvPr>
        </p:nvSpPr>
        <p:spPr/>
        <p:txBody>
          <a:bodyPr/>
          <a:lstStyle/>
          <a:p>
            <a:endParaRPr lang="en-US" altLang="zh-CN">
              <a:solidFill>
                <a:srgbClr val="000066"/>
              </a:solidFill>
            </a:endParaRPr>
          </a:p>
        </p:txBody>
      </p:sp>
      <p:sp>
        <p:nvSpPr>
          <p:cNvPr id="6"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1358973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ltLang="zh-CN">
              <a:solidFill>
                <a:srgbClr val="000066"/>
              </a:solidFill>
            </a:endParaRPr>
          </a:p>
        </p:txBody>
      </p:sp>
      <p:sp>
        <p:nvSpPr>
          <p:cNvPr id="5" name="Footer Placeholder 2"/>
          <p:cNvSpPr>
            <a:spLocks noGrp="1"/>
          </p:cNvSpPr>
          <p:nvPr>
            <p:ph type="ftr" sz="quarter" idx="11"/>
          </p:nvPr>
        </p:nvSpPr>
        <p:spPr/>
        <p:txBody>
          <a:bodyPr/>
          <a:lstStyle/>
          <a:p>
            <a:endParaRPr lang="en-US" altLang="zh-CN">
              <a:solidFill>
                <a:srgbClr val="000066"/>
              </a:solidFill>
            </a:endParaRPr>
          </a:p>
        </p:txBody>
      </p:sp>
      <p:sp>
        <p:nvSpPr>
          <p:cNvPr id="6"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76502877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endParaRPr lang="en-US" altLang="zh-CN">
              <a:solidFill>
                <a:srgbClr val="000066"/>
              </a:solidFill>
            </a:endParaRPr>
          </a:p>
        </p:txBody>
      </p:sp>
      <p:sp>
        <p:nvSpPr>
          <p:cNvPr id="5" name="Footer Placeholder 5"/>
          <p:cNvSpPr>
            <a:spLocks noGrp="1"/>
          </p:cNvSpPr>
          <p:nvPr>
            <p:ph type="ftr" sz="quarter" idx="11"/>
          </p:nvPr>
        </p:nvSpPr>
        <p:spPr/>
        <p:txBody>
          <a:bodyPr/>
          <a:lstStyle/>
          <a:p>
            <a:endParaRPr lang="en-US" altLang="zh-CN">
              <a:solidFill>
                <a:srgbClr val="000066"/>
              </a:solidFill>
            </a:endParaRPr>
          </a:p>
        </p:txBody>
      </p:sp>
      <p:sp>
        <p:nvSpPr>
          <p:cNvPr id="6"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4311907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7578774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7383216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0271677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456180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7229280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6948497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8032984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4988998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0377660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831573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2824550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7112413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3404173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38046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5496928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endParaRPr lang="en-US" altLang="zh-CN">
              <a:solidFill>
                <a:srgbClr val="000066"/>
              </a:solidFill>
            </a:endParaRPr>
          </a:p>
        </p:txBody>
      </p:sp>
      <p:sp>
        <p:nvSpPr>
          <p:cNvPr id="5" name="Footer Placeholder 3"/>
          <p:cNvSpPr>
            <a:spLocks noGrp="1"/>
          </p:cNvSpPr>
          <p:nvPr>
            <p:ph type="ftr" sz="quarter" idx="11"/>
          </p:nvPr>
        </p:nvSpPr>
        <p:spPr/>
        <p:txBody>
          <a:bodyPr/>
          <a:lstStyle/>
          <a:p>
            <a:endParaRPr lang="en-US" altLang="zh-CN">
              <a:solidFill>
                <a:srgbClr val="000066"/>
              </a:solidFill>
            </a:endParaRPr>
          </a:p>
        </p:txBody>
      </p:sp>
      <p:sp>
        <p:nvSpPr>
          <p:cNvPr id="6"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3994168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ltLang="zh-CN">
              <a:solidFill>
                <a:srgbClr val="000066"/>
              </a:solidFill>
            </a:endParaRPr>
          </a:p>
        </p:txBody>
      </p:sp>
      <p:sp>
        <p:nvSpPr>
          <p:cNvPr id="5" name="Footer Placeholder 2"/>
          <p:cNvSpPr>
            <a:spLocks noGrp="1"/>
          </p:cNvSpPr>
          <p:nvPr>
            <p:ph type="ftr" sz="quarter" idx="11"/>
          </p:nvPr>
        </p:nvSpPr>
        <p:spPr/>
        <p:txBody>
          <a:bodyPr/>
          <a:lstStyle/>
          <a:p>
            <a:endParaRPr lang="en-US" altLang="zh-CN">
              <a:solidFill>
                <a:srgbClr val="000066"/>
              </a:solidFill>
            </a:endParaRPr>
          </a:p>
        </p:txBody>
      </p:sp>
      <p:sp>
        <p:nvSpPr>
          <p:cNvPr id="6"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25394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endParaRPr lang="en-US" altLang="zh-CN">
              <a:solidFill>
                <a:srgbClr val="000066"/>
              </a:solidFill>
            </a:endParaRPr>
          </a:p>
        </p:txBody>
      </p:sp>
      <p:sp>
        <p:nvSpPr>
          <p:cNvPr id="5" name="Footer Placeholder 5"/>
          <p:cNvSpPr>
            <a:spLocks noGrp="1"/>
          </p:cNvSpPr>
          <p:nvPr>
            <p:ph type="ftr" sz="quarter" idx="11"/>
          </p:nvPr>
        </p:nvSpPr>
        <p:spPr/>
        <p:txBody>
          <a:bodyPr/>
          <a:lstStyle/>
          <a:p>
            <a:endParaRPr lang="en-US" altLang="zh-CN">
              <a:solidFill>
                <a:srgbClr val="000066"/>
              </a:solidFill>
            </a:endParaRPr>
          </a:p>
        </p:txBody>
      </p:sp>
      <p:sp>
        <p:nvSpPr>
          <p:cNvPr id="6"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153874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860786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1413186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5682350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32281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79885767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1322037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2790689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8722310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9672533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33516594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endParaRPr lang="en-US" altLang="zh-CN"/>
          </a:p>
        </p:txBody>
      </p:sp>
      <p:sp>
        <p:nvSpPr>
          <p:cNvPr id="5" name="Footer Placeholder 4"/>
          <p:cNvSpPr>
            <a:spLocks noGrp="1"/>
          </p:cNvSpPr>
          <p:nvPr>
            <p:ph type="ftr" sz="quarter" idx="11"/>
          </p:nvPr>
        </p:nvSpPr>
        <p:spPr>
          <a:xfrm>
            <a:off x="3962399" y="5870575"/>
            <a:ext cx="4893958" cy="377825"/>
          </a:xfrm>
        </p:spPr>
        <p:txBody>
          <a:bodyPr/>
          <a:lstStyle/>
          <a:p>
            <a:endParaRPr lang="en-US" altLang="zh-CN"/>
          </a:p>
        </p:txBody>
      </p:sp>
      <p:sp>
        <p:nvSpPr>
          <p:cNvPr id="6" name="Slide Number Placeholder 5"/>
          <p:cNvSpPr>
            <a:spLocks noGrp="1"/>
          </p:cNvSpPr>
          <p:nvPr>
            <p:ph type="sldNum" sz="quarter" idx="12"/>
          </p:nvPr>
        </p:nvSpPr>
        <p:spPr>
          <a:xfrm>
            <a:off x="10608958" y="5870575"/>
            <a:ext cx="551167" cy="377825"/>
          </a:xfrm>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1401191753"/>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24177890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4453541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2761704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3685464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09031665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6942983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7799437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2549340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9525916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6531028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04333522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1451323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6345904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482197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6220155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5744073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42069628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endParaRPr lang="en-US" altLang="zh-CN"/>
          </a:p>
        </p:txBody>
      </p:sp>
      <p:sp>
        <p:nvSpPr>
          <p:cNvPr id="5" name="Footer Placeholder 4"/>
          <p:cNvSpPr>
            <a:spLocks noGrp="1"/>
          </p:cNvSpPr>
          <p:nvPr>
            <p:ph type="ftr" sz="quarter" idx="11"/>
          </p:nvPr>
        </p:nvSpPr>
        <p:spPr>
          <a:xfrm>
            <a:off x="3962399" y="5870575"/>
            <a:ext cx="4893958" cy="377825"/>
          </a:xfrm>
        </p:spPr>
        <p:txBody>
          <a:bodyPr/>
          <a:lstStyle/>
          <a:p>
            <a:endParaRPr lang="en-US" altLang="zh-CN"/>
          </a:p>
        </p:txBody>
      </p:sp>
      <p:sp>
        <p:nvSpPr>
          <p:cNvPr id="6" name="Slide Number Placeholder 5"/>
          <p:cNvSpPr>
            <a:spLocks noGrp="1"/>
          </p:cNvSpPr>
          <p:nvPr>
            <p:ph type="sldNum" sz="quarter" idx="12"/>
          </p:nvPr>
        </p:nvSpPr>
        <p:spPr>
          <a:xfrm>
            <a:off x="10608958" y="5870575"/>
            <a:ext cx="551167" cy="377825"/>
          </a:xfrm>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3274674912"/>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7582361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9917966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124226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3782796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117652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5571460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8156427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6855432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97392992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53749379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5101078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1424143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28658792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9842089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02802877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9429281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69543195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418067833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4898917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1527415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3671155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799697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endParaRPr lang="en-US" altLang="zh-CN">
              <a:solidFill>
                <a:srgbClr val="000066"/>
              </a:solidFill>
            </a:endParaRPr>
          </a:p>
        </p:txBody>
      </p:sp>
      <p:sp>
        <p:nvSpPr>
          <p:cNvPr id="5" name="Footer Placeholder 3"/>
          <p:cNvSpPr>
            <a:spLocks noGrp="1"/>
          </p:cNvSpPr>
          <p:nvPr>
            <p:ph type="ftr" sz="quarter" idx="11"/>
          </p:nvPr>
        </p:nvSpPr>
        <p:spPr/>
        <p:txBody>
          <a:bodyPr/>
          <a:lstStyle/>
          <a:p>
            <a:endParaRPr lang="en-US" altLang="zh-CN">
              <a:solidFill>
                <a:srgbClr val="000066"/>
              </a:solidFill>
            </a:endParaRPr>
          </a:p>
        </p:txBody>
      </p:sp>
      <p:sp>
        <p:nvSpPr>
          <p:cNvPr id="6"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09106126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altLang="zh-CN">
              <a:solidFill>
                <a:srgbClr val="000066"/>
              </a:solidFill>
            </a:endParaRPr>
          </a:p>
        </p:txBody>
      </p:sp>
      <p:sp>
        <p:nvSpPr>
          <p:cNvPr id="5" name="Footer Placeholder 2"/>
          <p:cNvSpPr>
            <a:spLocks noGrp="1"/>
          </p:cNvSpPr>
          <p:nvPr>
            <p:ph type="ftr" sz="quarter" idx="11"/>
          </p:nvPr>
        </p:nvSpPr>
        <p:spPr/>
        <p:txBody>
          <a:bodyPr/>
          <a:lstStyle/>
          <a:p>
            <a:endParaRPr lang="en-US" altLang="zh-CN">
              <a:solidFill>
                <a:srgbClr val="000066"/>
              </a:solidFill>
            </a:endParaRPr>
          </a:p>
        </p:txBody>
      </p:sp>
      <p:sp>
        <p:nvSpPr>
          <p:cNvPr id="6"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97491048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endParaRPr lang="en-US" altLang="zh-CN">
              <a:solidFill>
                <a:srgbClr val="000066"/>
              </a:solidFill>
            </a:endParaRPr>
          </a:p>
        </p:txBody>
      </p:sp>
      <p:sp>
        <p:nvSpPr>
          <p:cNvPr id="5" name="Footer Placeholder 5"/>
          <p:cNvSpPr>
            <a:spLocks noGrp="1"/>
          </p:cNvSpPr>
          <p:nvPr>
            <p:ph type="ftr" sz="quarter" idx="11"/>
          </p:nvPr>
        </p:nvSpPr>
        <p:spPr/>
        <p:txBody>
          <a:bodyPr/>
          <a:lstStyle/>
          <a:p>
            <a:endParaRPr lang="en-US" altLang="zh-CN">
              <a:solidFill>
                <a:srgbClr val="000066"/>
              </a:solidFill>
            </a:endParaRPr>
          </a:p>
        </p:txBody>
      </p:sp>
      <p:sp>
        <p:nvSpPr>
          <p:cNvPr id="6"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368191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6840267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18836254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72884112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2758193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9109311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5992046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67528922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84238740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2618344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394429531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a:xfrm>
            <a:off x="5332412" y="5883275"/>
            <a:ext cx="4324044" cy="365125"/>
          </a:xfrm>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286136772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a:xfrm>
            <a:off x="10951856" y="5867131"/>
            <a:ext cx="551167" cy="365125"/>
          </a:xfrm>
        </p:spPr>
        <p:txBody>
          <a:bodyPr/>
          <a:lstStyle/>
          <a:p>
            <a:endParaRPr lang="en-US" altLang="zh-CN">
              <a:solidFill>
                <a:srgbClr val="000066"/>
              </a:solidFill>
            </a:endParaRPr>
          </a:p>
        </p:txBody>
      </p:sp>
    </p:spTree>
    <p:extLst>
      <p:ext uri="{BB962C8B-B14F-4D97-AF65-F5344CB8AC3E}">
        <p14:creationId xmlns:p14="http://schemas.microsoft.com/office/powerpoint/2010/main" val="64856038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6293845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71902399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98293470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69043899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55015018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39495586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80421071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26151824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76609087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41925833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59896167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18831155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06658860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47520280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44759405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321060786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7ABBDB61-DDFE-4A60-B11A-628C0B9647CC}" type="slidenum">
              <a:rPr lang="zh-CN" altLang="en-US" smtClean="0"/>
              <a:pPr/>
              <a:t>‹#›</a:t>
            </a:fld>
            <a:endParaRPr lang="en-US" altLang="zh-CN"/>
          </a:p>
        </p:txBody>
      </p:sp>
    </p:spTree>
    <p:extLst>
      <p:ext uri="{BB962C8B-B14F-4D97-AF65-F5344CB8AC3E}">
        <p14:creationId xmlns:p14="http://schemas.microsoft.com/office/powerpoint/2010/main" val="185832911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3273293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8413075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12205703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zh-CN">
              <a:solidFill>
                <a:srgbClr val="000066"/>
              </a:solidFill>
            </a:endParaRPr>
          </a:p>
        </p:txBody>
      </p:sp>
      <p:sp>
        <p:nvSpPr>
          <p:cNvPr id="8" name="Footer Placeholder 7"/>
          <p:cNvSpPr>
            <a:spLocks noGrp="1"/>
          </p:cNvSpPr>
          <p:nvPr>
            <p:ph type="ftr" sz="quarter" idx="11"/>
          </p:nvPr>
        </p:nvSpPr>
        <p:spPr/>
        <p:txBody>
          <a:bodyPr/>
          <a:lstStyle/>
          <a:p>
            <a:endParaRPr lang="en-US" altLang="zh-CN">
              <a:solidFill>
                <a:srgbClr val="000066"/>
              </a:solidFill>
            </a:endParaRPr>
          </a:p>
        </p:txBody>
      </p:sp>
      <p:sp>
        <p:nvSpPr>
          <p:cNvPr id="9" name="Slide Number Placeholder 8"/>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09510278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zh-CN">
              <a:solidFill>
                <a:srgbClr val="000066"/>
              </a:solidFill>
            </a:endParaRPr>
          </a:p>
        </p:txBody>
      </p:sp>
      <p:sp>
        <p:nvSpPr>
          <p:cNvPr id="4" name="Footer Placeholder 3"/>
          <p:cNvSpPr>
            <a:spLocks noGrp="1"/>
          </p:cNvSpPr>
          <p:nvPr>
            <p:ph type="ftr" sz="quarter" idx="11"/>
          </p:nvPr>
        </p:nvSpPr>
        <p:spPr/>
        <p:txBody>
          <a:bodyPr/>
          <a:lstStyle/>
          <a:p>
            <a:endParaRPr lang="en-US" altLang="zh-CN">
              <a:solidFill>
                <a:srgbClr val="000066"/>
              </a:solidFill>
            </a:endParaRPr>
          </a:p>
        </p:txBody>
      </p:sp>
      <p:sp>
        <p:nvSpPr>
          <p:cNvPr id="5" name="Slide Number Placeholder 4"/>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54129890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endParaRPr lang="en-US" altLang="zh-CN">
              <a:solidFill>
                <a:srgbClr val="000066"/>
              </a:solidFill>
            </a:endParaRPr>
          </a:p>
        </p:txBody>
      </p:sp>
      <p:sp>
        <p:nvSpPr>
          <p:cNvPr id="3" name="Footer Placeholder 2"/>
          <p:cNvSpPr>
            <a:spLocks noGrp="1"/>
          </p:cNvSpPr>
          <p:nvPr>
            <p:ph type="ftr" sz="quarter" idx="11"/>
          </p:nvPr>
        </p:nvSpPr>
        <p:spPr/>
        <p:txBody>
          <a:bodyPr/>
          <a:lstStyle/>
          <a:p>
            <a:endParaRPr lang="en-US" altLang="zh-CN">
              <a:solidFill>
                <a:srgbClr val="000066"/>
              </a:solidFill>
            </a:endParaRPr>
          </a:p>
        </p:txBody>
      </p:sp>
      <p:sp>
        <p:nvSpPr>
          <p:cNvPr id="4" name="Slide Number Placeholder 3"/>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283757396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21066409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66"/>
              </a:solidFill>
            </a:endParaRPr>
          </a:p>
        </p:txBody>
      </p:sp>
      <p:sp>
        <p:nvSpPr>
          <p:cNvPr id="6" name="Footer Placeholder 5"/>
          <p:cNvSpPr>
            <a:spLocks noGrp="1"/>
          </p:cNvSpPr>
          <p:nvPr>
            <p:ph type="ftr" sz="quarter" idx="11"/>
          </p:nvPr>
        </p:nvSpPr>
        <p:spPr/>
        <p:txBody>
          <a:bodyPr/>
          <a:lstStyle/>
          <a:p>
            <a:endParaRPr lang="en-US" altLang="zh-CN">
              <a:solidFill>
                <a:srgbClr val="000066"/>
              </a:solidFill>
            </a:endParaRPr>
          </a:p>
        </p:txBody>
      </p:sp>
      <p:sp>
        <p:nvSpPr>
          <p:cNvPr id="7" name="Slide Number Placeholder 6"/>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78707111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36597669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82553647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2953257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34271654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54018589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endParaRPr lang="en-US" altLang="zh-CN">
              <a:solidFill>
                <a:srgbClr val="000066"/>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US" altLang="zh-CN">
              <a:solidFill>
                <a:srgbClr val="000066"/>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83786561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409892212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zh-CN">
              <a:solidFill>
                <a:srgbClr val="000066"/>
              </a:solidFill>
            </a:endParaRPr>
          </a:p>
        </p:txBody>
      </p:sp>
      <p:sp>
        <p:nvSpPr>
          <p:cNvPr id="5" name="Footer Placeholder 4"/>
          <p:cNvSpPr>
            <a:spLocks noGrp="1"/>
          </p:cNvSpPr>
          <p:nvPr>
            <p:ph type="ftr" sz="quarter" idx="11"/>
          </p:nvPr>
        </p:nvSpPr>
        <p:spPr/>
        <p:txBody>
          <a:bodyPr/>
          <a:lstStyle/>
          <a:p>
            <a:endParaRPr lang="en-US" altLang="zh-CN">
              <a:solidFill>
                <a:srgbClr val="000066"/>
              </a:solidFill>
            </a:endParaRPr>
          </a:p>
        </p:txBody>
      </p:sp>
      <p:sp>
        <p:nvSpPr>
          <p:cNvPr id="6" name="Slide Number Placeholder 5"/>
          <p:cNvSpPr>
            <a:spLocks noGrp="1"/>
          </p:cNvSpPr>
          <p:nvPr>
            <p:ph type="sldNum" sz="quarter" idx="12"/>
          </p:nvPr>
        </p:nvSpPr>
        <p:spPr/>
        <p:txBody>
          <a:bodyPr/>
          <a:lstStyle/>
          <a:p>
            <a:endParaRPr lang="en-US" altLang="zh-CN">
              <a:solidFill>
                <a:srgbClr val="000066"/>
              </a:solidFill>
            </a:endParaRPr>
          </a:p>
        </p:txBody>
      </p:sp>
    </p:spTree>
    <p:extLst>
      <p:ext uri="{BB962C8B-B14F-4D97-AF65-F5344CB8AC3E}">
        <p14:creationId xmlns:p14="http://schemas.microsoft.com/office/powerpoint/2010/main" val="364745525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539"/>
            <a:ext cx="9550400" cy="5937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400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162800" y="990600"/>
            <a:ext cx="441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25451" y="6524626"/>
            <a:ext cx="2844800" cy="168275"/>
          </a:xfrm>
        </p:spPr>
        <p:txBody>
          <a:bodyPr/>
          <a:lstStyle>
            <a:lvl1pPr>
              <a:defRPr/>
            </a:lvl1pPr>
          </a:lstStyle>
          <a:p>
            <a:endParaRPr lang="en-US" altLang="zh-CN">
              <a:solidFill>
                <a:srgbClr val="000066"/>
              </a:solidFill>
            </a:endParaRPr>
          </a:p>
        </p:txBody>
      </p:sp>
      <p:sp>
        <p:nvSpPr>
          <p:cNvPr id="6" name="Footer Placeholder 5"/>
          <p:cNvSpPr>
            <a:spLocks noGrp="1"/>
          </p:cNvSpPr>
          <p:nvPr>
            <p:ph type="ftr" sz="quarter" idx="11"/>
          </p:nvPr>
        </p:nvSpPr>
        <p:spPr>
          <a:xfrm>
            <a:off x="8026400" y="6553201"/>
            <a:ext cx="3860800" cy="168275"/>
          </a:xfrm>
        </p:spPr>
        <p:txBody>
          <a:bodyPr/>
          <a:lstStyle>
            <a:lvl1pPr>
              <a:defRPr/>
            </a:lvl1pPr>
          </a:lstStyle>
          <a:p>
            <a:endParaRPr lang="en-US" altLang="zh-CN">
              <a:solidFill>
                <a:srgbClr val="000066"/>
              </a:solidFill>
            </a:endParaRPr>
          </a:p>
        </p:txBody>
      </p:sp>
      <p:sp>
        <p:nvSpPr>
          <p:cNvPr id="7" name="Slide Number Placeholder 6"/>
          <p:cNvSpPr>
            <a:spLocks noGrp="1"/>
          </p:cNvSpPr>
          <p:nvPr>
            <p:ph type="sldNum" sz="quarter" idx="12"/>
          </p:nvPr>
        </p:nvSpPr>
        <p:spPr>
          <a:xfrm>
            <a:off x="5712885" y="6553201"/>
            <a:ext cx="891116" cy="188913"/>
          </a:xfrm>
        </p:spPr>
        <p:txBody>
          <a:bodyPr/>
          <a:lstStyle>
            <a:lvl1pPr>
              <a:defRPr/>
            </a:lvl1pPr>
          </a:lstStyle>
          <a:p>
            <a:endParaRPr lang="en-US" altLang="zh-CN">
              <a:solidFill>
                <a:srgbClr val="000066"/>
              </a:solidFill>
            </a:endParaRPr>
          </a:p>
        </p:txBody>
      </p:sp>
    </p:spTree>
    <p:extLst>
      <p:ext uri="{BB962C8B-B14F-4D97-AF65-F5344CB8AC3E}">
        <p14:creationId xmlns:p14="http://schemas.microsoft.com/office/powerpoint/2010/main" val="176561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image" Target="../media/image2.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4.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21" Type="http://schemas.openxmlformats.org/officeDocument/2006/relationships/image" Target="../media/image7.png"/><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image" Target="../media/image6.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image" Target="../media/image9.png"/><Relationship Id="rId10" Type="http://schemas.openxmlformats.org/officeDocument/2006/relationships/slideLayout" Target="../slideLayouts/slideLayout69.xml"/><Relationship Id="rId19" Type="http://schemas.openxmlformats.org/officeDocument/2006/relationships/theme" Target="../theme/theme5.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image" Target="../media/image11.png"/><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10.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image" Target="../media/image13.png"/><Relationship Id="rId10" Type="http://schemas.openxmlformats.org/officeDocument/2006/relationships/slideLayout" Target="../slideLayouts/slideLayout87.xml"/><Relationship Id="rId19" Type="http://schemas.openxmlformats.org/officeDocument/2006/relationships/theme" Target="../theme/theme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image" Target="../media/image1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image" Target="../media/image7.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image" Target="../media/image6.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image" Target="../media/image9.png"/><Relationship Id="rId10" Type="http://schemas.openxmlformats.org/officeDocument/2006/relationships/slideLayout" Target="../slideLayouts/slideLayout105.xml"/><Relationship Id="rId19" Type="http://schemas.openxmlformats.org/officeDocument/2006/relationships/theme" Target="../theme/theme7.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19" Type="http://schemas.openxmlformats.org/officeDocument/2006/relationships/theme" Target="../theme/theme8.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10" Type="http://schemas.openxmlformats.org/officeDocument/2006/relationships/slideLayout" Target="../slideLayouts/slideLayout141.xml"/><Relationship Id="rId19" Type="http://schemas.openxmlformats.org/officeDocument/2006/relationships/theme" Target="../theme/theme9.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3" Type="http://schemas.openxmlformats.org/officeDocument/2006/relationships/slideLayout" Target="../slideLayouts/slideLayout152.xml"/><Relationship Id="rId21" Type="http://schemas.openxmlformats.org/officeDocument/2006/relationships/image" Target="../media/image7.png"/><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image" Target="../media/image6.png"/><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image" Target="../media/image9.png"/><Relationship Id="rId10" Type="http://schemas.openxmlformats.org/officeDocument/2006/relationships/slideLayout" Target="../slideLayouts/slideLayout159.xml"/><Relationship Id="rId19" Type="http://schemas.openxmlformats.org/officeDocument/2006/relationships/theme" Target="../theme/theme10.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10" Type="http://schemas.openxmlformats.org/officeDocument/2006/relationships/slideLayout" Target="../slideLayouts/slideLayout177.xml"/><Relationship Id="rId19" Type="http://schemas.openxmlformats.org/officeDocument/2006/relationships/theme" Target="../theme/theme11.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18" Type="http://schemas.openxmlformats.org/officeDocument/2006/relationships/slideLayout" Target="../slideLayouts/slideLayout20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slideLayout" Target="../slideLayouts/slideLayout202.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0" Type="http://schemas.openxmlformats.org/officeDocument/2006/relationships/image" Target="../media/image2.png"/><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5" Type="http://schemas.openxmlformats.org/officeDocument/2006/relationships/slideLayout" Target="../slideLayouts/slideLayout200.xml"/><Relationship Id="rId10" Type="http://schemas.openxmlformats.org/officeDocument/2006/relationships/slideLayout" Target="../slideLayouts/slideLayout195.xml"/><Relationship Id="rId19" Type="http://schemas.openxmlformats.org/officeDocument/2006/relationships/theme" Target="../theme/theme12.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22882" name="Rectangle 2"/>
          <p:cNvSpPr>
            <a:spLocks noChangeArrowheads="1"/>
          </p:cNvSpPr>
          <p:nvPr/>
        </p:nvSpPr>
        <p:spPr bwMode="ltGray">
          <a:xfrm>
            <a:off x="11813117" y="1"/>
            <a:ext cx="378883" cy="6188075"/>
          </a:xfrm>
          <a:prstGeom prst="rect">
            <a:avLst/>
          </a:prstGeom>
          <a:gradFill rotWithShape="1">
            <a:gsLst>
              <a:gs pos="0">
                <a:schemeClr val="folHlink"/>
              </a:gs>
              <a:gs pos="100000">
                <a:schemeClr val="folHlink">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66"/>
              </a:solidFill>
              <a:latin typeface="Arial" panose="020B0604020202020204" pitchFamily="34" charset="0"/>
            </a:endParaRPr>
          </a:p>
        </p:txBody>
      </p:sp>
      <p:graphicFrame>
        <p:nvGraphicFramePr>
          <p:cNvPr id="122883" name="Object 3"/>
          <p:cNvGraphicFramePr>
            <a:graphicFrameLocks noChangeAspect="1"/>
          </p:cNvGraphicFramePr>
          <p:nvPr/>
        </p:nvGraphicFramePr>
        <p:xfrm>
          <a:off x="0" y="0"/>
          <a:ext cx="5130800" cy="3797300"/>
        </p:xfrm>
        <a:graphic>
          <a:graphicData uri="http://schemas.openxmlformats.org/presentationml/2006/ole">
            <mc:AlternateContent xmlns:mc="http://schemas.openxmlformats.org/markup-compatibility/2006">
              <mc:Choice xmlns:v="urn:schemas-microsoft-com:vml" Requires="v">
                <p:oleObj spid="_x0000_s1258" name="Image" r:id="rId15" imgW="3847619" imgH="3796825" progId="Photoshop.Image.6">
                  <p:embed/>
                </p:oleObj>
              </mc:Choice>
              <mc:Fallback>
                <p:oleObj name="Image" r:id="rId15" imgW="3847619" imgH="3796825" progId="Photoshop.Image.6">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5130800" cy="379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884" name="Line 4"/>
          <p:cNvSpPr>
            <a:spLocks noChangeShapeType="1"/>
          </p:cNvSpPr>
          <p:nvPr/>
        </p:nvSpPr>
        <p:spPr bwMode="auto">
          <a:xfrm>
            <a:off x="406400" y="6508750"/>
            <a:ext cx="11480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66"/>
              </a:solidFill>
              <a:latin typeface="Arial" panose="020B0604020202020204" pitchFamily="34" charset="0"/>
            </a:endParaRPr>
          </a:p>
        </p:txBody>
      </p:sp>
      <p:sp>
        <p:nvSpPr>
          <p:cNvPr id="122885" name="AutoShape 5"/>
          <p:cNvSpPr>
            <a:spLocks noChangeArrowheads="1"/>
          </p:cNvSpPr>
          <p:nvPr/>
        </p:nvSpPr>
        <p:spPr bwMode="ltGray">
          <a:xfrm>
            <a:off x="11281833" y="-6350"/>
            <a:ext cx="719667" cy="835025"/>
          </a:xfrm>
          <a:prstGeom prst="homePlate">
            <a:avLst>
              <a:gd name="adj" fmla="val 25000"/>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66"/>
              </a:solidFill>
              <a:latin typeface="Arial" panose="020B0604020202020204" pitchFamily="34" charset="0"/>
            </a:endParaRPr>
          </a:p>
        </p:txBody>
      </p:sp>
      <p:sp>
        <p:nvSpPr>
          <p:cNvPr id="122886" name="AutoShape 6"/>
          <p:cNvSpPr>
            <a:spLocks noChangeArrowheads="1"/>
          </p:cNvSpPr>
          <p:nvPr/>
        </p:nvSpPr>
        <p:spPr bwMode="ltGray">
          <a:xfrm>
            <a:off x="10860617" y="-6350"/>
            <a:ext cx="719667" cy="835025"/>
          </a:xfrm>
          <a:prstGeom prst="homePlate">
            <a:avLst>
              <a:gd name="adj" fmla="val 25000"/>
            </a:avLst>
          </a:prstGeom>
          <a:gradFill rotWithShape="1">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66"/>
              </a:solidFill>
              <a:latin typeface="Arial" panose="020B0604020202020204" pitchFamily="34" charset="0"/>
            </a:endParaRPr>
          </a:p>
        </p:txBody>
      </p:sp>
      <p:grpSp>
        <p:nvGrpSpPr>
          <p:cNvPr id="122887" name="Group 7"/>
          <p:cNvGrpSpPr>
            <a:grpSpLocks/>
          </p:cNvGrpSpPr>
          <p:nvPr/>
        </p:nvGrpSpPr>
        <p:grpSpPr bwMode="auto">
          <a:xfrm>
            <a:off x="5135033" y="1"/>
            <a:ext cx="5952067" cy="836613"/>
            <a:chOff x="2381" y="0"/>
            <a:chExt cx="3016" cy="611"/>
          </a:xfrm>
        </p:grpSpPr>
        <p:sp>
          <p:nvSpPr>
            <p:cNvPr id="122888" name="Rectangle 8"/>
            <p:cNvSpPr>
              <a:spLocks noChangeArrowheads="1"/>
            </p:cNvSpPr>
            <p:nvPr userDrawn="1"/>
          </p:nvSpPr>
          <p:spPr bwMode="ltGray">
            <a:xfrm>
              <a:off x="2381" y="2"/>
              <a:ext cx="2843" cy="609"/>
            </a:xfrm>
            <a:prstGeom prst="rect">
              <a:avLst/>
            </a:prstGeom>
            <a:gradFill rotWithShape="1">
              <a:gsLst>
                <a:gs pos="0">
                  <a:schemeClr val="accent2">
                    <a:gamma/>
                    <a:tint val="0"/>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66"/>
                </a:solidFill>
                <a:latin typeface="Arial" panose="020B0604020202020204" pitchFamily="34" charset="0"/>
              </a:endParaRPr>
            </a:p>
          </p:txBody>
        </p:sp>
        <p:sp>
          <p:nvSpPr>
            <p:cNvPr id="122889" name="AutoShape 9"/>
            <p:cNvSpPr>
              <a:spLocks noChangeArrowheads="1"/>
            </p:cNvSpPr>
            <p:nvPr userDrawn="1"/>
          </p:nvSpPr>
          <p:spPr bwMode="ltGray">
            <a:xfrm>
              <a:off x="5109" y="0"/>
              <a:ext cx="288" cy="610"/>
            </a:xfrm>
            <a:prstGeom prst="homePlate">
              <a:avLst>
                <a:gd name="adj" fmla="val 25000"/>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66"/>
                </a:solidFill>
                <a:latin typeface="Arial" panose="020B0604020202020204" pitchFamily="34" charset="0"/>
              </a:endParaRPr>
            </a:p>
          </p:txBody>
        </p:sp>
      </p:grpSp>
      <p:sp>
        <p:nvSpPr>
          <p:cNvPr id="122890" name="Rectangle 10"/>
          <p:cNvSpPr>
            <a:spLocks noGrp="1" noChangeArrowheads="1"/>
          </p:cNvSpPr>
          <p:nvPr>
            <p:ph type="title"/>
          </p:nvPr>
        </p:nvSpPr>
        <p:spPr bwMode="auto">
          <a:xfrm>
            <a:off x="1524000" y="109539"/>
            <a:ext cx="95504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22891" name="Rectangle 11"/>
          <p:cNvSpPr>
            <a:spLocks noGrp="1" noChangeArrowheads="1"/>
          </p:cNvSpPr>
          <p:nvPr>
            <p:ph type="body" idx="1"/>
          </p:nvPr>
        </p:nvSpPr>
        <p:spPr bwMode="auto">
          <a:xfrm>
            <a:off x="2540000" y="990600"/>
            <a:ext cx="9042400"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2892" name="Rectangle 12"/>
          <p:cNvSpPr>
            <a:spLocks noGrp="1" noChangeArrowheads="1"/>
          </p:cNvSpPr>
          <p:nvPr>
            <p:ph type="dt" sz="half" idx="2"/>
          </p:nvPr>
        </p:nvSpPr>
        <p:spPr bwMode="auto">
          <a:xfrm>
            <a:off x="425451" y="6524626"/>
            <a:ext cx="28448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1">
                <a:latin typeface="+mn-lt"/>
                <a:ea typeface="+mn-ea"/>
              </a:defRPr>
            </a:lvl1pPr>
          </a:lstStyle>
          <a:p>
            <a:pPr fontAlgn="base">
              <a:spcBef>
                <a:spcPct val="0"/>
              </a:spcBef>
              <a:spcAft>
                <a:spcPct val="0"/>
              </a:spcAft>
            </a:pPr>
            <a:endParaRPr lang="en-US" altLang="zh-CN">
              <a:solidFill>
                <a:srgbClr val="000066"/>
              </a:solidFill>
            </a:endParaRPr>
          </a:p>
        </p:txBody>
      </p:sp>
      <p:sp>
        <p:nvSpPr>
          <p:cNvPr id="122893" name="Rectangle 13"/>
          <p:cNvSpPr>
            <a:spLocks noGrp="1" noChangeArrowheads="1"/>
          </p:cNvSpPr>
          <p:nvPr>
            <p:ph type="ftr" sz="quarter" idx="3"/>
          </p:nvPr>
        </p:nvSpPr>
        <p:spPr bwMode="auto">
          <a:xfrm>
            <a:off x="8026400" y="6553201"/>
            <a:ext cx="38608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1">
                <a:latin typeface="+mn-lt"/>
                <a:ea typeface="+mn-ea"/>
              </a:defRPr>
            </a:lvl1pPr>
          </a:lstStyle>
          <a:p>
            <a:pPr fontAlgn="base">
              <a:spcBef>
                <a:spcPct val="0"/>
              </a:spcBef>
              <a:spcAft>
                <a:spcPct val="0"/>
              </a:spcAft>
            </a:pPr>
            <a:endParaRPr lang="en-US" altLang="zh-CN">
              <a:solidFill>
                <a:srgbClr val="000066"/>
              </a:solidFill>
            </a:endParaRPr>
          </a:p>
        </p:txBody>
      </p:sp>
      <p:sp>
        <p:nvSpPr>
          <p:cNvPr id="122894" name="Rectangle 14"/>
          <p:cNvSpPr>
            <a:spLocks noGrp="1" noChangeArrowheads="1"/>
          </p:cNvSpPr>
          <p:nvPr>
            <p:ph type="sldNum" sz="quarter" idx="4"/>
          </p:nvPr>
        </p:nvSpPr>
        <p:spPr bwMode="auto">
          <a:xfrm>
            <a:off x="5712885" y="6553201"/>
            <a:ext cx="891116"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1">
                <a:latin typeface="+mn-lt"/>
                <a:ea typeface="+mn-ea"/>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6250581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txStyles>
    <p:titleStyle>
      <a:lvl1pPr algn="ctr" rtl="0" fontAlgn="base">
        <a:spcBef>
          <a:spcPct val="0"/>
        </a:spcBef>
        <a:spcAft>
          <a:spcPct val="0"/>
        </a:spcAft>
        <a:defRPr sz="3200" b="1" kern="1200">
          <a:solidFill>
            <a:schemeClr val="tx1"/>
          </a:solidFill>
          <a:latin typeface="+mj-lt"/>
          <a:ea typeface="+mj-ea"/>
          <a:cs typeface="+mj-cs"/>
        </a:defRPr>
      </a:lvl1pPr>
      <a:lvl2pPr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2pPr>
      <a:lvl3pPr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3pPr>
      <a:lvl4pPr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4pPr>
      <a:lvl5pPr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5pPr>
      <a:lvl6pPr marL="457200"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6pPr>
      <a:lvl7pPr marL="914400"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7pPr>
      <a:lvl8pPr marL="1371600"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8pPr>
      <a:lvl9pPr marL="1828800" algn="ctr" rtl="0" fontAlgn="base">
        <a:spcBef>
          <a:spcPct val="0"/>
        </a:spcBef>
        <a:spcAft>
          <a:spcPct val="0"/>
        </a:spcAft>
        <a:defRPr sz="3200" b="1">
          <a:solidFill>
            <a:schemeClr val="tx1"/>
          </a:solidFill>
          <a:latin typeface="Times New Roman" panose="02020603050405020304" pitchFamily="18" charset="0"/>
          <a:ea typeface="楷体_GB2312" pitchFamily="49" charset="-122"/>
        </a:defRPr>
      </a:lvl9pPr>
    </p:titleStyle>
    <p:bodyStyle>
      <a:lvl1pPr marL="342900" indent="-342900" algn="l" rtl="0" fontAlgn="base">
        <a:spcBef>
          <a:spcPct val="20000"/>
        </a:spcBef>
        <a:spcAft>
          <a:spcPct val="0"/>
        </a:spcAft>
        <a:buClr>
          <a:schemeClr val="hlink"/>
        </a:buClr>
        <a:buFont typeface="Wingdings" panose="05000000000000000000" pitchFamily="2" charset="2"/>
        <a:buChar char="u"/>
        <a:defRPr sz="2800" b="1" kern="1200">
          <a:solidFill>
            <a:schemeClr val="hlink"/>
          </a:solidFill>
          <a:latin typeface="+mn-lt"/>
          <a:ea typeface="+mn-ea"/>
          <a:cs typeface="+mn-cs"/>
        </a:defRPr>
      </a:lvl1pPr>
      <a:lvl2pPr marL="742950" indent="-285750" algn="l" rtl="0" fontAlgn="base">
        <a:spcBef>
          <a:spcPct val="20000"/>
        </a:spcBef>
        <a:spcAft>
          <a:spcPct val="0"/>
        </a:spcAft>
        <a:buClr>
          <a:schemeClr val="tx2"/>
        </a:buClr>
        <a:buSzPct val="60000"/>
        <a:buFont typeface="Wingdings" panose="05000000000000000000" pitchFamily="2" charset="2"/>
        <a:buChar char="n"/>
        <a:defRPr sz="2400" b="1" kern="1200">
          <a:solidFill>
            <a:schemeClr val="tx2"/>
          </a:solidFill>
          <a:latin typeface="+mn-lt"/>
          <a:ea typeface="+mn-ea"/>
          <a:cs typeface="+mn-cs"/>
        </a:defRPr>
      </a:lvl2pPr>
      <a:lvl3pPr marL="1143000" indent="-228600" algn="l" rtl="0" fontAlgn="base">
        <a:spcBef>
          <a:spcPct val="20000"/>
        </a:spcBef>
        <a:spcAft>
          <a:spcPct val="0"/>
        </a:spcAft>
        <a:buClr>
          <a:schemeClr val="folHlink"/>
        </a:buClr>
        <a:buSzPct val="60000"/>
        <a:buFont typeface="Wingdings" panose="05000000000000000000" pitchFamily="2" charset="2"/>
        <a:buChar char="n"/>
        <a:defRPr sz="2400" b="1" kern="1200">
          <a:solidFill>
            <a:schemeClr val="tx2"/>
          </a:solidFill>
          <a:latin typeface="+mn-lt"/>
          <a:ea typeface="+mn-ea"/>
          <a:cs typeface="+mn-cs"/>
        </a:defRPr>
      </a:lvl3pPr>
      <a:lvl4pPr marL="1600200" indent="-228600" algn="l" rtl="0" fontAlgn="base">
        <a:spcBef>
          <a:spcPct val="20000"/>
        </a:spcBef>
        <a:spcAft>
          <a:spcPct val="0"/>
        </a:spcAft>
        <a:buClr>
          <a:schemeClr val="tx1"/>
        </a:buClr>
        <a:buSzPct val="60000"/>
        <a:buFont typeface="Wingdings" panose="05000000000000000000" pitchFamily="2" charset="2"/>
        <a:buChar char="n"/>
        <a:defRPr sz="2000" b="1" kern="1200">
          <a:solidFill>
            <a:schemeClr val="tx2"/>
          </a:solidFill>
          <a:latin typeface="+mn-lt"/>
          <a:ea typeface="+mn-ea"/>
          <a:cs typeface="+mn-cs"/>
        </a:defRPr>
      </a:lvl4pPr>
      <a:lvl5pPr marL="2057400" indent="-228600" algn="l" rtl="0" fontAlgn="base">
        <a:spcBef>
          <a:spcPct val="20000"/>
        </a:spcBef>
        <a:spcAft>
          <a:spcPct val="0"/>
        </a:spcAft>
        <a:buClr>
          <a:schemeClr val="hlink"/>
        </a:buClr>
        <a:buSzPct val="60000"/>
        <a:buFont typeface="Wingdings" panose="05000000000000000000" pitchFamily="2" charset="2"/>
        <a:buChar char="n"/>
        <a:defRPr sz="2000" b="1"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76756454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cstate="email">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45035180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23159322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cstate="email">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cstate="email">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91093535"/>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cstate="email">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cstate="email">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cstate="email">
            <a:extLst>
              <a:ext uri="{28A0092B-C50C-407E-A947-70E740481C1C}">
                <a14:useLocalDpi xmlns:a14="http://schemas.microsoft.com/office/drawing/2010/main"/>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3" cstate="email">
            <a:extLst>
              <a:ext uri="{28A0092B-C50C-407E-A947-70E740481C1C}">
                <a14:useLocalDpi xmlns:a14="http://schemas.microsoft.com/office/drawing/2010/main"/>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037657806"/>
      </p:ext>
    </p:extLst>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cstate="email">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cstate="email">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2069351505"/>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514225759"/>
      </p:ext>
    </p:extLst>
  </p:cSld>
  <p:clrMap bg1="dk1" tx1="lt1" bg2="dk2" tx2="lt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988117652"/>
      </p:ext>
    </p:extLst>
  </p:cSld>
  <p:clrMap bg1="dk1" tx1="lt1" bg2="dk2" tx2="lt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cstate="email">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cstate="email">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cstate="email">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cstate="email">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167397078"/>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1230611914"/>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 id="2147483947" r:id="rId14"/>
    <p:sldLayoutId id="2147483948" r:id="rId15"/>
    <p:sldLayoutId id="2147483949" r:id="rId16"/>
    <p:sldLayoutId id="2147483950" r:id="rId17"/>
    <p:sldLayoutId id="2147483951"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cstate="email">
            <a:alphaModFix amt="80000"/>
            <a:extLst>
              <a:ext uri="{28A0092B-C50C-407E-A947-70E740481C1C}">
                <a14:useLocalDpi xmlns:a14="http://schemas.microsoft.com/office/drawing/2010/main"/>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fontAlgn="base">
              <a:spcBef>
                <a:spcPct val="0"/>
              </a:spcBef>
              <a:spcAft>
                <a:spcPct val="0"/>
              </a:spcAft>
            </a:pPr>
            <a:endParaRPr lang="en-US" altLang="zh-CN">
              <a:solidFill>
                <a:srgbClr val="000066"/>
              </a:solidFill>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fontAlgn="base">
              <a:spcBef>
                <a:spcPct val="0"/>
              </a:spcBef>
              <a:spcAft>
                <a:spcPct val="0"/>
              </a:spcAft>
            </a:pPr>
            <a:endParaRPr lang="en-US" altLang="zh-CN">
              <a:solidFill>
                <a:srgbClr val="000066"/>
              </a:solidFill>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fontAlgn="base">
              <a:spcBef>
                <a:spcPct val="0"/>
              </a:spcBef>
              <a:spcAft>
                <a:spcPct val="0"/>
              </a:spcAft>
            </a:pPr>
            <a:endParaRPr lang="en-US" altLang="zh-CN">
              <a:solidFill>
                <a:srgbClr val="000066"/>
              </a:solidFill>
            </a:endParaRPr>
          </a:p>
        </p:txBody>
      </p:sp>
    </p:spTree>
    <p:extLst>
      <p:ext uri="{BB962C8B-B14F-4D97-AF65-F5344CB8AC3E}">
        <p14:creationId xmlns:p14="http://schemas.microsoft.com/office/powerpoint/2010/main" val="3986574242"/>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 id="2147483966" r:id="rId14"/>
    <p:sldLayoutId id="2147483967" r:id="rId15"/>
    <p:sldLayoutId id="2147483968" r:id="rId16"/>
    <p:sldLayoutId id="2147483969" r:id="rId17"/>
    <p:sldLayoutId id="2147483970"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67.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13.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5.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0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1.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5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5.xml"/></Relationships>
</file>

<file path=ppt/slides/_rels/slide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59.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131.xml"/></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body" sz="half" idx="1"/>
          </p:nvPr>
        </p:nvSpPr>
        <p:spPr>
          <a:xfrm>
            <a:off x="209097" y="1316649"/>
            <a:ext cx="11534090" cy="5820367"/>
          </a:xfrm>
        </p:spPr>
        <p:txBody>
          <a:bodyPr>
            <a:normAutofit fontScale="25000" lnSpcReduction="20000"/>
          </a:bodyPr>
          <a:lstStyle/>
          <a:p>
            <a:pPr marL="0" indent="0" algn="ctr">
              <a:buNone/>
            </a:pPr>
            <a:endParaRPr lang="en-US" sz="4600" b="1" dirty="0" smtClean="0">
              <a:solidFill>
                <a:schemeClr val="tx1">
                  <a:lumMod val="50000"/>
                </a:schemeClr>
              </a:solidFill>
              <a:latin typeface="Times New Roman" panose="02020603050405020304" pitchFamily="18" charset="0"/>
              <a:cs typeface="Times New Roman" panose="02020603050405020304" pitchFamily="18" charset="0"/>
            </a:endParaRPr>
          </a:p>
          <a:p>
            <a:pPr marL="0" indent="0" algn="ctr">
              <a:buNone/>
            </a:pPr>
            <a:endParaRPr lang="en-US" sz="4600" b="1" dirty="0" smtClean="0">
              <a:solidFill>
                <a:schemeClr val="tx1">
                  <a:lumMod val="50000"/>
                </a:schemeClr>
              </a:solidFill>
              <a:latin typeface="Times New Roman" panose="02020603050405020304" pitchFamily="18" charset="0"/>
              <a:cs typeface="Times New Roman" panose="02020603050405020304" pitchFamily="18" charset="0"/>
            </a:endParaRPr>
          </a:p>
          <a:p>
            <a:pPr marL="0" indent="0" algn="ctr">
              <a:buNone/>
            </a:pPr>
            <a:endParaRPr lang="en-US" sz="7200" b="1" dirty="0" smtClean="0">
              <a:solidFill>
                <a:schemeClr val="tx1">
                  <a:lumMod val="50000"/>
                </a:schemeClr>
              </a:solidFill>
              <a:latin typeface="Times New Roman" panose="02020603050405020304" pitchFamily="18" charset="0"/>
              <a:cs typeface="Times New Roman" panose="02020603050405020304" pitchFamily="18" charset="0"/>
            </a:endParaRPr>
          </a:p>
          <a:p>
            <a:pPr marL="0" indent="0" algn="ctr">
              <a:buNone/>
            </a:pPr>
            <a:r>
              <a:rPr lang="en-US" sz="14400" dirty="0">
                <a:solidFill>
                  <a:schemeClr val="tx1">
                    <a:lumMod val="95000"/>
                  </a:schemeClr>
                </a:solidFill>
                <a:latin typeface="Times New Roman" panose="02020603050405020304" pitchFamily="18" charset="0"/>
                <a:cs typeface="Times New Roman" panose="02020603050405020304" pitchFamily="18" charset="0"/>
              </a:rPr>
              <a:t>Monitor and study horizontal and verticals changes at land surface using remote sensing and GIS </a:t>
            </a:r>
            <a:r>
              <a:rPr lang="en-US" sz="14400" dirty="0" smtClean="0">
                <a:solidFill>
                  <a:schemeClr val="tx1">
                    <a:lumMod val="95000"/>
                  </a:schemeClr>
                </a:solidFill>
                <a:latin typeface="Times New Roman" panose="02020603050405020304" pitchFamily="18" charset="0"/>
                <a:cs typeface="Times New Roman" panose="02020603050405020304" pitchFamily="18" charset="0"/>
              </a:rPr>
              <a:t>technology: case of study Wenchuan area </a:t>
            </a:r>
            <a:endParaRPr lang="en-US" sz="9800" b="1" dirty="0" smtClean="0">
              <a:solidFill>
                <a:schemeClr val="tx1">
                  <a:lumMod val="95000"/>
                </a:schemeClr>
              </a:solidFill>
              <a:latin typeface="Times New Roman" panose="02020603050405020304" pitchFamily="18" charset="0"/>
              <a:cs typeface="Times New Roman" panose="02020603050405020304" pitchFamily="18" charset="0"/>
            </a:endParaRPr>
          </a:p>
          <a:p>
            <a:pPr marL="0" indent="0" algn="ctr">
              <a:buNone/>
            </a:pPr>
            <a:endParaRPr lang="en-US" sz="7200" dirty="0"/>
          </a:p>
          <a:p>
            <a:pPr marL="0" indent="0" algn="ctr">
              <a:buNone/>
            </a:pPr>
            <a:r>
              <a:rPr lang="en-US" sz="12800" dirty="0" smtClean="0">
                <a:solidFill>
                  <a:schemeClr val="tx1">
                    <a:lumMod val="95000"/>
                  </a:schemeClr>
                </a:solidFill>
              </a:rPr>
              <a:t> </a:t>
            </a:r>
            <a:r>
              <a:rPr lang="en-US" sz="8000" cap="all" dirty="0" smtClean="0">
                <a:solidFill>
                  <a:schemeClr val="tx1">
                    <a:lumMod val="95000"/>
                  </a:schemeClr>
                </a:solidFill>
                <a:latin typeface="Times New Roman" panose="02020603050405020304" pitchFamily="18" charset="0"/>
                <a:cs typeface="Times New Roman" panose="02020603050405020304" pitchFamily="18" charset="0"/>
              </a:rPr>
              <a:t> </a:t>
            </a:r>
            <a:r>
              <a:rPr lang="en-US" sz="8000" cap="all" dirty="0">
                <a:solidFill>
                  <a:schemeClr val="tx1">
                    <a:lumMod val="95000"/>
                  </a:schemeClr>
                </a:solidFill>
                <a:latin typeface="Times New Roman" panose="02020603050405020304" pitchFamily="18" charset="0"/>
                <a:cs typeface="Times New Roman" panose="02020603050405020304" pitchFamily="18" charset="0"/>
              </a:rPr>
              <a:t>By</a:t>
            </a:r>
          </a:p>
          <a:p>
            <a:pPr marL="0" lvl="0" indent="0" algn="ctr" fontAlgn="auto">
              <a:lnSpc>
                <a:spcPct val="120000"/>
              </a:lnSpc>
              <a:spcBef>
                <a:spcPts val="1000"/>
              </a:spcBef>
              <a:spcAft>
                <a:spcPts val="0"/>
              </a:spcAft>
              <a:buClr>
                <a:prstClr val="black"/>
              </a:buClr>
              <a:buNone/>
            </a:pPr>
            <a:r>
              <a:rPr lang="en-US" sz="9600" cap="all" dirty="0">
                <a:solidFill>
                  <a:schemeClr val="tx1">
                    <a:lumMod val="95000"/>
                  </a:schemeClr>
                </a:solidFill>
                <a:latin typeface="Times New Roman" panose="02020603050405020304" pitchFamily="18" charset="0"/>
                <a:cs typeface="Times New Roman" panose="02020603050405020304" pitchFamily="18" charset="0"/>
              </a:rPr>
              <a:t>MOHAMED </a:t>
            </a:r>
            <a:r>
              <a:rPr lang="en-US" sz="9600" cap="all" dirty="0" smtClean="0">
                <a:solidFill>
                  <a:schemeClr val="tx1">
                    <a:lumMod val="95000"/>
                  </a:schemeClr>
                </a:solidFill>
                <a:latin typeface="Times New Roman" panose="02020603050405020304" pitchFamily="18" charset="0"/>
                <a:cs typeface="Times New Roman" panose="02020603050405020304" pitchFamily="18" charset="0"/>
              </a:rPr>
              <a:t>MHMOD </a:t>
            </a:r>
          </a:p>
          <a:p>
            <a:pPr marL="0" lvl="0" indent="0" algn="ctr" fontAlgn="auto">
              <a:lnSpc>
                <a:spcPct val="120000"/>
              </a:lnSpc>
              <a:spcBef>
                <a:spcPts val="1000"/>
              </a:spcBef>
              <a:spcAft>
                <a:spcPts val="0"/>
              </a:spcAft>
              <a:buClr>
                <a:prstClr val="black"/>
              </a:buClr>
              <a:buNone/>
            </a:pPr>
            <a:r>
              <a:rPr lang="en-US" sz="9600" cap="all" dirty="0" smtClean="0">
                <a:solidFill>
                  <a:schemeClr val="tx1">
                    <a:lumMod val="95000"/>
                  </a:schemeClr>
                </a:solidFill>
                <a:latin typeface="Times New Roman" panose="02020603050405020304" pitchFamily="18" charset="0"/>
                <a:cs typeface="Times New Roman" panose="02020603050405020304" pitchFamily="18" charset="0"/>
              </a:rPr>
              <a:t>(Syria)</a:t>
            </a:r>
          </a:p>
          <a:p>
            <a:pPr marL="0" lvl="0" indent="0" algn="ctr" fontAlgn="auto">
              <a:lnSpc>
                <a:spcPct val="120000"/>
              </a:lnSpc>
              <a:spcBef>
                <a:spcPts val="1000"/>
              </a:spcBef>
              <a:spcAft>
                <a:spcPts val="0"/>
              </a:spcAft>
              <a:buClr>
                <a:prstClr val="black"/>
              </a:buClr>
              <a:buNone/>
            </a:pPr>
            <a:endParaRPr lang="en-US" sz="9600" cap="all" dirty="0">
              <a:solidFill>
                <a:schemeClr val="tx1">
                  <a:lumMod val="95000"/>
                </a:schemeClr>
              </a:solidFill>
              <a:latin typeface="Times New Roman" panose="02020603050405020304" pitchFamily="18" charset="0"/>
              <a:cs typeface="Times New Roman" panose="02020603050405020304" pitchFamily="18" charset="0"/>
            </a:endParaRPr>
          </a:p>
          <a:p>
            <a:pPr marL="0" lvl="0" indent="0" algn="ctr" fontAlgn="auto">
              <a:lnSpc>
                <a:spcPct val="120000"/>
              </a:lnSpc>
              <a:spcBef>
                <a:spcPts val="1000"/>
              </a:spcBef>
              <a:spcAft>
                <a:spcPts val="0"/>
              </a:spcAft>
              <a:buClr>
                <a:prstClr val="black"/>
              </a:buClr>
              <a:buNone/>
            </a:pPr>
            <a:r>
              <a:rPr lang="en-US" sz="9600" cap="all" dirty="0" err="1" smtClean="0">
                <a:solidFill>
                  <a:schemeClr val="tx1">
                    <a:lumMod val="95000"/>
                  </a:schemeClr>
                </a:solidFill>
                <a:latin typeface="Times New Roman" panose="02020603050405020304" pitchFamily="18" charset="0"/>
                <a:cs typeface="Times New Roman" panose="02020603050405020304" pitchFamily="18" charset="0"/>
              </a:rPr>
              <a:t>Postdoctor</a:t>
            </a:r>
            <a:r>
              <a:rPr lang="en-US" sz="9600" cap="all" dirty="0" smtClean="0">
                <a:solidFill>
                  <a:schemeClr val="tx1">
                    <a:lumMod val="95000"/>
                  </a:schemeClr>
                </a:solidFill>
                <a:latin typeface="Times New Roman" panose="02020603050405020304" pitchFamily="18" charset="0"/>
                <a:cs typeface="Times New Roman" panose="02020603050405020304" pitchFamily="18" charset="0"/>
              </a:rPr>
              <a:t>, CHINA –Jilin university </a:t>
            </a:r>
          </a:p>
          <a:p>
            <a:pPr marL="0" lvl="0" indent="0" algn="ctr" fontAlgn="auto">
              <a:lnSpc>
                <a:spcPct val="120000"/>
              </a:lnSpc>
              <a:spcBef>
                <a:spcPts val="1000"/>
              </a:spcBef>
              <a:spcAft>
                <a:spcPts val="0"/>
              </a:spcAft>
              <a:buClr>
                <a:prstClr val="black"/>
              </a:buClr>
              <a:buNone/>
            </a:pPr>
            <a:endParaRPr lang="en-US" sz="9600" cap="all" dirty="0" smtClean="0">
              <a:solidFill>
                <a:schemeClr val="tx1">
                  <a:lumMod val="95000"/>
                </a:schemeClr>
              </a:solidFill>
              <a:latin typeface="Times New Roman" panose="02020603050405020304" pitchFamily="18" charset="0"/>
              <a:cs typeface="Times New Roman" panose="02020603050405020304" pitchFamily="18" charset="0"/>
            </a:endParaRPr>
          </a:p>
          <a:p>
            <a:pPr marL="0" lvl="0" indent="0" algn="ctr" fontAlgn="auto">
              <a:lnSpc>
                <a:spcPct val="120000"/>
              </a:lnSpc>
              <a:spcBef>
                <a:spcPts val="1000"/>
              </a:spcBef>
              <a:spcAft>
                <a:spcPts val="0"/>
              </a:spcAft>
              <a:buClr>
                <a:prstClr val="black"/>
              </a:buClr>
              <a:buNone/>
            </a:pPr>
            <a:endParaRPr lang="en-US" sz="5600" cap="all" dirty="0">
              <a:solidFill>
                <a:prstClr val="black"/>
              </a:solidFill>
              <a:latin typeface="Times New Roman" panose="02020603050405020304" pitchFamily="18" charset="0"/>
              <a:cs typeface="Times New Roman" panose="02020603050405020304" pitchFamily="18" charset="0"/>
            </a:endParaRPr>
          </a:p>
          <a:p>
            <a:pPr marL="0" lvl="0" indent="0" algn="ctr" fontAlgn="auto">
              <a:lnSpc>
                <a:spcPct val="120000"/>
              </a:lnSpc>
              <a:spcBef>
                <a:spcPts val="1000"/>
              </a:spcBef>
              <a:spcAft>
                <a:spcPts val="0"/>
              </a:spcAft>
              <a:buClr>
                <a:prstClr val="black"/>
              </a:buClr>
              <a:buNone/>
            </a:pPr>
            <a:endParaRPr lang="en-US" sz="4800" cap="all" dirty="0">
              <a:solidFill>
                <a:prstClr val="black"/>
              </a:solidFill>
              <a:latin typeface="Times New Roman" panose="02020603050405020304" pitchFamily="18" charset="0"/>
              <a:cs typeface="Times New Roman" panose="02020603050405020304" pitchFamily="18" charset="0"/>
            </a:endParaRPr>
          </a:p>
          <a:p>
            <a:pPr marL="0" lvl="0" indent="0" algn="ctr" fontAlgn="auto">
              <a:lnSpc>
                <a:spcPct val="120000"/>
              </a:lnSpc>
              <a:spcBef>
                <a:spcPts val="1000"/>
              </a:spcBef>
              <a:spcAft>
                <a:spcPts val="0"/>
              </a:spcAft>
              <a:buClr>
                <a:prstClr val="black"/>
              </a:buClr>
              <a:buNone/>
            </a:pPr>
            <a:endParaRPr lang="en-US" sz="700" cap="all" dirty="0">
              <a:solidFill>
                <a:prstClr val="black"/>
              </a:solidFill>
              <a:latin typeface="Tw Cen MT" panose="020B0602020104020603"/>
            </a:endParaRPr>
          </a:p>
          <a:p>
            <a:pPr marL="0" indent="0" algn="ctr">
              <a:buNone/>
            </a:pPr>
            <a:r>
              <a:rPr lang="en-US" sz="3600" dirty="0" smtClean="0"/>
              <a:t/>
            </a:r>
            <a:br>
              <a:rPr lang="en-US" sz="3600" dirty="0" smtClean="0"/>
            </a:br>
            <a:endParaRPr lang="en-US" altLang="zh-CN" sz="3600" dirty="0"/>
          </a:p>
        </p:txBody>
      </p:sp>
      <p:pic>
        <p:nvPicPr>
          <p:cNvPr id="4098" name="Picture 2" descr="C:\Users\juan\AppData\Local\Temp\ksohtml\wpsF33B.tmp.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9097" y="116114"/>
            <a:ext cx="1535297" cy="1535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190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General information about study area</a:t>
            </a:r>
          </a:p>
        </p:txBody>
      </p:sp>
      <p:sp>
        <p:nvSpPr>
          <p:cNvPr id="5" name="Rectangle 4"/>
          <p:cNvSpPr/>
          <p:nvPr/>
        </p:nvSpPr>
        <p:spPr>
          <a:xfrm>
            <a:off x="402014" y="801617"/>
            <a:ext cx="11569592" cy="646331"/>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Wenchuan (</a:t>
            </a:r>
            <a:r>
              <a:rPr lang="en-US" dirty="0" err="1" smtClean="0">
                <a:latin typeface="Times New Roman" panose="02020603050405020304" pitchFamily="18" charset="0"/>
                <a:cs typeface="Times New Roman" panose="02020603050405020304" pitchFamily="18" charset="0"/>
              </a:rPr>
              <a:t>汶川</a:t>
            </a:r>
            <a:r>
              <a:rPr lang="en-US" dirty="0" smtClean="0">
                <a:latin typeface="Times New Roman" panose="02020603050405020304" pitchFamily="18" charset="0"/>
                <a:cs typeface="Times New Roman" panose="02020603050405020304" pitchFamily="18" charset="0"/>
              </a:rPr>
              <a:t>) is located in the northwest edge of Sichuan Basin, at Aba Tibetan &amp; </a:t>
            </a:r>
            <a:r>
              <a:rPr lang="en-US" dirty="0" err="1" smtClean="0">
                <a:latin typeface="Times New Roman" panose="02020603050405020304" pitchFamily="18" charset="0"/>
                <a:cs typeface="Times New Roman" panose="02020603050405020304" pitchFamily="18" charset="0"/>
              </a:rPr>
              <a:t>Qiang</a:t>
            </a:r>
            <a:r>
              <a:rPr lang="en-US" dirty="0" smtClean="0">
                <a:latin typeface="Times New Roman" panose="02020603050405020304" pitchFamily="18" charset="0"/>
                <a:cs typeface="Times New Roman" panose="02020603050405020304" pitchFamily="18" charset="0"/>
              </a:rPr>
              <a:t> Autonomous Prefecture</a:t>
            </a:r>
            <a:endParaRPr lang="en-US" dirty="0" smtClean="0"/>
          </a:p>
          <a:p>
            <a:r>
              <a:rPr lang="en-US" dirty="0" smtClean="0"/>
              <a:t>.</a:t>
            </a:r>
            <a:endParaRPr lang="en-US" dirty="0"/>
          </a:p>
        </p:txBody>
      </p:sp>
      <p:pic>
        <p:nvPicPr>
          <p:cNvPr id="6" name="Picture 5"/>
          <p:cNvPicPr>
            <a:picLocks noChangeAspect="1"/>
          </p:cNvPicPr>
          <p:nvPr/>
        </p:nvPicPr>
        <p:blipFill>
          <a:blip r:embed="rId3"/>
          <a:stretch>
            <a:fillRect/>
          </a:stretch>
        </p:blipFill>
        <p:spPr>
          <a:xfrm>
            <a:off x="706046" y="1794471"/>
            <a:ext cx="6396958" cy="4606330"/>
          </a:xfrm>
          <a:prstGeom prst="rect">
            <a:avLst/>
          </a:prstGeom>
        </p:spPr>
      </p:pic>
      <p:pic>
        <p:nvPicPr>
          <p:cNvPr id="7" name="Picture 6"/>
          <p:cNvPicPr>
            <a:picLocks noChangeAspect="1"/>
          </p:cNvPicPr>
          <p:nvPr/>
        </p:nvPicPr>
        <p:blipFill>
          <a:blip r:embed="rId4"/>
          <a:stretch>
            <a:fillRect/>
          </a:stretch>
        </p:blipFill>
        <p:spPr>
          <a:xfrm>
            <a:off x="7245549" y="2773727"/>
            <a:ext cx="4557245" cy="3069165"/>
          </a:xfrm>
          <a:prstGeom prst="rect">
            <a:avLst/>
          </a:prstGeom>
        </p:spPr>
      </p:pic>
    </p:spTree>
    <p:extLst>
      <p:ext uri="{BB962C8B-B14F-4D97-AF65-F5344CB8AC3E}">
        <p14:creationId xmlns:p14="http://schemas.microsoft.com/office/powerpoint/2010/main" val="876639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353" y="61483"/>
            <a:ext cx="9550400" cy="593725"/>
          </a:xfrm>
        </p:spPr>
        <p:txBody>
          <a:bodyPr>
            <a:normAutofit fontScale="90000"/>
          </a:bodyPr>
          <a:lstStyle/>
          <a:p>
            <a:pPr marL="571500" indent="-571500">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Tectonic and geology setting of Wenchuan</a:t>
            </a:r>
            <a:r>
              <a:rPr lang="en-US" dirty="0">
                <a:solidFill>
                  <a:schemeClr val="tx1"/>
                </a:solidFill>
                <a:latin typeface="Times New Roman" panose="02020603050405020304" pitchFamily="18" charset="0"/>
                <a:cs typeface="Times New Roman" panose="02020603050405020304" pitchFamily="18" charset="0"/>
              </a:rPr>
              <a:t>:</a:t>
            </a:r>
            <a:br>
              <a:rPr lang="en-US"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696" y="586942"/>
            <a:ext cx="6218580" cy="5738886"/>
          </a:xfrm>
          <a:prstGeom prst="rect">
            <a:avLst/>
          </a:prstGeom>
        </p:spPr>
      </p:pic>
      <p:pic>
        <p:nvPicPr>
          <p:cNvPr id="6" name="Picture 5"/>
          <p:cNvPicPr>
            <a:picLocks noChangeAspect="1"/>
          </p:cNvPicPr>
          <p:nvPr/>
        </p:nvPicPr>
        <p:blipFill>
          <a:blip r:embed="rId4"/>
          <a:stretch>
            <a:fillRect/>
          </a:stretch>
        </p:blipFill>
        <p:spPr>
          <a:xfrm>
            <a:off x="6942553" y="1482895"/>
            <a:ext cx="4552950" cy="3667125"/>
          </a:xfrm>
          <a:prstGeom prst="rect">
            <a:avLst/>
          </a:prstGeom>
        </p:spPr>
      </p:pic>
      <p:sp>
        <p:nvSpPr>
          <p:cNvPr id="7" name="Rectangle 6"/>
          <p:cNvSpPr/>
          <p:nvPr/>
        </p:nvSpPr>
        <p:spPr>
          <a:xfrm>
            <a:off x="7791210" y="5340420"/>
            <a:ext cx="3771032" cy="369332"/>
          </a:xfrm>
          <a:prstGeom prst="rect">
            <a:avLst/>
          </a:prstGeom>
        </p:spPr>
        <p:txBody>
          <a:bodyPr wrap="none">
            <a:spAutoFit/>
          </a:bodyPr>
          <a:lstStyle/>
          <a:p>
            <a:r>
              <a:rPr lang="en-US" b="1" i="1" dirty="0" smtClean="0"/>
              <a:t>Shows contour lines in Wenchuan</a:t>
            </a:r>
            <a:endParaRPr lang="en-US" b="1" i="1" dirty="0"/>
          </a:p>
        </p:txBody>
      </p:sp>
      <p:sp>
        <p:nvSpPr>
          <p:cNvPr id="8" name="Rectangle 7"/>
          <p:cNvSpPr/>
          <p:nvPr/>
        </p:nvSpPr>
        <p:spPr>
          <a:xfrm>
            <a:off x="280696" y="6331562"/>
            <a:ext cx="11911304" cy="369332"/>
          </a:xfrm>
          <a:prstGeom prst="rect">
            <a:avLst/>
          </a:prstGeom>
        </p:spPr>
        <p:txBody>
          <a:bodyPr wrap="square">
            <a:spAutoFit/>
          </a:bodyPr>
          <a:lstStyle/>
          <a:p>
            <a:r>
              <a:rPr lang="en-US" b="1" i="1" dirty="0" smtClean="0"/>
              <a:t>active </a:t>
            </a:r>
            <a:r>
              <a:rPr lang="en-US" b="1" i="1" dirty="0"/>
              <a:t>tectonic map of the study area and the surface rupture </a:t>
            </a:r>
            <a:r>
              <a:rPr lang="en-US" b="1" i="1" dirty="0" smtClean="0"/>
              <a:t>zones induced </a:t>
            </a:r>
            <a:r>
              <a:rPr lang="en-US" b="1" i="1" dirty="0"/>
              <a:t>by the earthquake</a:t>
            </a:r>
          </a:p>
        </p:txBody>
      </p:sp>
    </p:spTree>
    <p:extLst>
      <p:ext uri="{BB962C8B-B14F-4D97-AF65-F5344CB8AC3E}">
        <p14:creationId xmlns:p14="http://schemas.microsoft.com/office/powerpoint/2010/main" val="2804075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Brief about work methods</a:t>
            </a:r>
          </a:p>
        </p:txBody>
      </p:sp>
      <p:sp>
        <p:nvSpPr>
          <p:cNvPr id="5" name="Rectangle 40"/>
          <p:cNvSpPr>
            <a:spLocks noChangeArrowheads="1"/>
          </p:cNvSpPr>
          <p:nvPr/>
        </p:nvSpPr>
        <p:spPr bwMode="auto">
          <a:xfrm>
            <a:off x="5409631" y="760414"/>
            <a:ext cx="17145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n-US" altLang="en-US" sz="1100" b="0" i="0" u="none" strike="noStrike" cap="none" normalizeH="0" baseline="0" smtClean="0">
                <a:ln>
                  <a:noFill/>
                </a:ln>
                <a:solidFill>
                  <a:srgbClr val="000000"/>
                </a:solidFill>
                <a:effectLst/>
                <a:latin typeface="Arial" panose="020B0604020202020204" pitchFamily="34" charset="0"/>
                <a:ea typeface="SimSun" panose="02010600030101010101" pitchFamily="2" charset="-122"/>
                <a:cs typeface="Arial" panose="020B0604020202020204" pitchFamily="34" charset="0"/>
              </a:rPr>
              <a:t>COLLECTING </a:t>
            </a:r>
            <a:r>
              <a:rPr kumimoji="0" lang="en-US" altLang="en-US" sz="11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DATA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 name="Line 39"/>
          <p:cNvSpPr>
            <a:spLocks noChangeShapeType="1"/>
          </p:cNvSpPr>
          <p:nvPr/>
        </p:nvSpPr>
        <p:spPr bwMode="auto">
          <a:xfrm>
            <a:off x="6209731" y="1166814"/>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Line 29"/>
          <p:cNvSpPr>
            <a:spLocks noChangeShapeType="1"/>
          </p:cNvSpPr>
          <p:nvPr/>
        </p:nvSpPr>
        <p:spPr bwMode="auto">
          <a:xfrm flipH="1">
            <a:off x="4380931" y="1671639"/>
            <a:ext cx="36576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28"/>
          <p:cNvSpPr>
            <a:spLocks noChangeShapeType="1"/>
          </p:cNvSpPr>
          <p:nvPr/>
        </p:nvSpPr>
        <p:spPr bwMode="auto">
          <a:xfrm>
            <a:off x="6209731" y="1671639"/>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27"/>
          <p:cNvSpPr>
            <a:spLocks noChangeShapeType="1"/>
          </p:cNvSpPr>
          <p:nvPr/>
        </p:nvSpPr>
        <p:spPr bwMode="auto">
          <a:xfrm>
            <a:off x="4380931" y="1671639"/>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26"/>
          <p:cNvSpPr>
            <a:spLocks noChangeShapeType="1"/>
          </p:cNvSpPr>
          <p:nvPr/>
        </p:nvSpPr>
        <p:spPr bwMode="auto">
          <a:xfrm>
            <a:off x="8038531" y="1671639"/>
            <a:ext cx="0" cy="4572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25"/>
          <p:cNvSpPr>
            <a:spLocks noChangeArrowheads="1"/>
          </p:cNvSpPr>
          <p:nvPr/>
        </p:nvSpPr>
        <p:spPr bwMode="auto">
          <a:xfrm>
            <a:off x="7124131" y="2079627"/>
            <a:ext cx="17145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anose="020B0604020202020204" pitchFamily="34" charset="0"/>
                <a:ea typeface="SimSun" panose="02010600030101010101" pitchFamily="2" charset="-122"/>
                <a:cs typeface="Arial" panose="020B0604020202020204" pitchFamily="34" charset="0"/>
              </a:rPr>
              <a:t>LAND SAT 2, 4,7IMAGES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24"/>
          <p:cNvSpPr>
            <a:spLocks noChangeArrowheads="1"/>
          </p:cNvSpPr>
          <p:nvPr/>
        </p:nvSpPr>
        <p:spPr bwMode="auto">
          <a:xfrm>
            <a:off x="5638231" y="2079627"/>
            <a:ext cx="12573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SRTM IMAGES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23"/>
          <p:cNvSpPr>
            <a:spLocks noChangeArrowheads="1"/>
          </p:cNvSpPr>
          <p:nvPr/>
        </p:nvSpPr>
        <p:spPr bwMode="auto">
          <a:xfrm>
            <a:off x="3809431" y="2079627"/>
            <a:ext cx="12573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GOOGLE EARTH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22"/>
          <p:cNvSpPr>
            <a:spLocks noChangeArrowheads="1"/>
          </p:cNvSpPr>
          <p:nvPr/>
        </p:nvSpPr>
        <p:spPr bwMode="auto">
          <a:xfrm>
            <a:off x="7124131" y="2695577"/>
            <a:ext cx="16002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GEOMETRIC CORRECTION</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5" name="Line 21"/>
          <p:cNvSpPr>
            <a:spLocks noChangeShapeType="1"/>
          </p:cNvSpPr>
          <p:nvPr/>
        </p:nvSpPr>
        <p:spPr bwMode="auto">
          <a:xfrm>
            <a:off x="7924231" y="249237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38"/>
          <p:cNvSpPr>
            <a:spLocks noChangeShapeType="1"/>
          </p:cNvSpPr>
          <p:nvPr/>
        </p:nvSpPr>
        <p:spPr bwMode="auto">
          <a:xfrm>
            <a:off x="6209731" y="1376364"/>
            <a:ext cx="0" cy="984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20"/>
          <p:cNvSpPr>
            <a:spLocks noChangeShapeType="1"/>
          </p:cNvSpPr>
          <p:nvPr/>
        </p:nvSpPr>
        <p:spPr bwMode="auto">
          <a:xfrm>
            <a:off x="7924231" y="3101977"/>
            <a:ext cx="0" cy="984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Rectangle 37"/>
          <p:cNvSpPr>
            <a:spLocks noChangeArrowheads="1"/>
          </p:cNvSpPr>
          <p:nvPr/>
        </p:nvSpPr>
        <p:spPr bwMode="auto">
          <a:xfrm>
            <a:off x="7352731" y="4321177"/>
            <a:ext cx="12573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USE ARCGIS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9" name="Rectangle 19"/>
          <p:cNvSpPr>
            <a:spLocks noChangeArrowheads="1"/>
          </p:cNvSpPr>
          <p:nvPr/>
        </p:nvSpPr>
        <p:spPr bwMode="auto">
          <a:xfrm>
            <a:off x="5638231" y="2695577"/>
            <a:ext cx="12573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Combination, &amp; CUT            IMAGES</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Line 18"/>
          <p:cNvSpPr>
            <a:spLocks noChangeShapeType="1"/>
          </p:cNvSpPr>
          <p:nvPr/>
        </p:nvSpPr>
        <p:spPr bwMode="auto">
          <a:xfrm>
            <a:off x="6209731" y="249237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17"/>
          <p:cNvSpPr>
            <a:spLocks noChangeArrowheads="1"/>
          </p:cNvSpPr>
          <p:nvPr/>
        </p:nvSpPr>
        <p:spPr bwMode="auto">
          <a:xfrm>
            <a:off x="5638231" y="3606802"/>
            <a:ext cx="12573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USE ARCGIS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2" name="Line 16"/>
          <p:cNvSpPr>
            <a:spLocks noChangeShapeType="1"/>
          </p:cNvSpPr>
          <p:nvPr/>
        </p:nvSpPr>
        <p:spPr bwMode="auto">
          <a:xfrm>
            <a:off x="6209731" y="3101977"/>
            <a:ext cx="0" cy="495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7124131" y="3200402"/>
            <a:ext cx="16002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ENHANCEMENT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4" name="Rectangle 14"/>
          <p:cNvSpPr>
            <a:spLocks noChangeArrowheads="1"/>
          </p:cNvSpPr>
          <p:nvPr/>
        </p:nvSpPr>
        <p:spPr bwMode="auto">
          <a:xfrm>
            <a:off x="7124131" y="3711577"/>
            <a:ext cx="16002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Combination, &amp; CUT IMAGES</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5" name="Line 13"/>
          <p:cNvSpPr>
            <a:spLocks noChangeShapeType="1"/>
          </p:cNvSpPr>
          <p:nvPr/>
        </p:nvSpPr>
        <p:spPr bwMode="auto">
          <a:xfrm>
            <a:off x="7924231" y="3606802"/>
            <a:ext cx="0" cy="1000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12"/>
          <p:cNvSpPr>
            <a:spLocks noChangeShapeType="1"/>
          </p:cNvSpPr>
          <p:nvPr/>
        </p:nvSpPr>
        <p:spPr bwMode="auto">
          <a:xfrm>
            <a:off x="7924231" y="390842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Rectangle 11"/>
          <p:cNvSpPr>
            <a:spLocks noChangeArrowheads="1"/>
          </p:cNvSpPr>
          <p:nvPr/>
        </p:nvSpPr>
        <p:spPr bwMode="auto">
          <a:xfrm>
            <a:off x="4609531" y="2898777"/>
            <a:ext cx="8001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EXTRACT IMAGES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8" name="Rectangle 10"/>
          <p:cNvSpPr>
            <a:spLocks noChangeArrowheads="1"/>
          </p:cNvSpPr>
          <p:nvPr/>
        </p:nvSpPr>
        <p:spPr bwMode="auto">
          <a:xfrm>
            <a:off x="3466531" y="2898777"/>
            <a:ext cx="10287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Landmarks POINT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9" name="Line 9"/>
          <p:cNvSpPr>
            <a:spLocks noChangeShapeType="1"/>
          </p:cNvSpPr>
          <p:nvPr/>
        </p:nvSpPr>
        <p:spPr bwMode="auto">
          <a:xfrm>
            <a:off x="4952431" y="269557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8"/>
          <p:cNvSpPr>
            <a:spLocks noChangeShapeType="1"/>
          </p:cNvSpPr>
          <p:nvPr/>
        </p:nvSpPr>
        <p:spPr bwMode="auto">
          <a:xfrm>
            <a:off x="3923731" y="269557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7"/>
          <p:cNvSpPr>
            <a:spLocks noChangeShapeType="1"/>
          </p:cNvSpPr>
          <p:nvPr/>
        </p:nvSpPr>
        <p:spPr bwMode="auto">
          <a:xfrm flipH="1">
            <a:off x="3923731" y="2695577"/>
            <a:ext cx="10287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6"/>
          <p:cNvSpPr>
            <a:spLocks noChangeShapeType="1"/>
          </p:cNvSpPr>
          <p:nvPr/>
        </p:nvSpPr>
        <p:spPr bwMode="auto">
          <a:xfrm>
            <a:off x="4495231" y="2492377"/>
            <a:ext cx="0" cy="198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5"/>
          <p:cNvSpPr>
            <a:spLocks noChangeArrowheads="1"/>
          </p:cNvSpPr>
          <p:nvPr/>
        </p:nvSpPr>
        <p:spPr bwMode="auto">
          <a:xfrm>
            <a:off x="4723831" y="3606802"/>
            <a:ext cx="8001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USE ARCGIS</a:t>
            </a:r>
            <a:endParaRPr kumimoji="0" lang="en-US" alt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4" name="Rectangle 4"/>
          <p:cNvSpPr>
            <a:spLocks noChangeArrowheads="1"/>
          </p:cNvSpPr>
          <p:nvPr/>
        </p:nvSpPr>
        <p:spPr bwMode="auto">
          <a:xfrm>
            <a:off x="3466531" y="3606802"/>
            <a:ext cx="11430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USE LAND MARKS AS GPS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5" name="Line 3"/>
          <p:cNvSpPr>
            <a:spLocks noChangeShapeType="1"/>
          </p:cNvSpPr>
          <p:nvPr/>
        </p:nvSpPr>
        <p:spPr bwMode="auto">
          <a:xfrm>
            <a:off x="5066731" y="3305177"/>
            <a:ext cx="0" cy="2968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2"/>
          <p:cNvSpPr>
            <a:spLocks noChangeShapeType="1"/>
          </p:cNvSpPr>
          <p:nvPr/>
        </p:nvSpPr>
        <p:spPr bwMode="auto">
          <a:xfrm>
            <a:off x="4038031" y="3305177"/>
            <a:ext cx="0" cy="2968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1"/>
          <p:cNvSpPr>
            <a:spLocks noChangeShapeType="1"/>
          </p:cNvSpPr>
          <p:nvPr/>
        </p:nvSpPr>
        <p:spPr bwMode="auto">
          <a:xfrm flipH="1" flipV="1">
            <a:off x="4495231" y="3200402"/>
            <a:ext cx="1143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36"/>
          <p:cNvSpPr>
            <a:spLocks noChangeShapeType="1"/>
          </p:cNvSpPr>
          <p:nvPr/>
        </p:nvSpPr>
        <p:spPr bwMode="auto">
          <a:xfrm flipH="1">
            <a:off x="4038031" y="5029202"/>
            <a:ext cx="3886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5"/>
          <p:cNvSpPr>
            <a:spLocks noChangeShapeType="1"/>
          </p:cNvSpPr>
          <p:nvPr/>
        </p:nvSpPr>
        <p:spPr bwMode="auto">
          <a:xfrm>
            <a:off x="7924231" y="4727577"/>
            <a:ext cx="0" cy="2968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34"/>
          <p:cNvSpPr>
            <a:spLocks noChangeArrowheads="1"/>
          </p:cNvSpPr>
          <p:nvPr/>
        </p:nvSpPr>
        <p:spPr bwMode="auto">
          <a:xfrm>
            <a:off x="4266631" y="5337177"/>
            <a:ext cx="3771900" cy="396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ANALYSIS AND INTERPRETATION STAGE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1" name="Line 33"/>
          <p:cNvSpPr>
            <a:spLocks noChangeShapeType="1"/>
          </p:cNvSpPr>
          <p:nvPr/>
        </p:nvSpPr>
        <p:spPr bwMode="auto">
          <a:xfrm>
            <a:off x="6115377" y="5024439"/>
            <a:ext cx="0" cy="2968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32"/>
          <p:cNvSpPr>
            <a:spLocks noChangeShapeType="1"/>
          </p:cNvSpPr>
          <p:nvPr/>
        </p:nvSpPr>
        <p:spPr bwMode="auto">
          <a:xfrm>
            <a:off x="4038031" y="4033839"/>
            <a:ext cx="0" cy="990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31"/>
          <p:cNvSpPr>
            <a:spLocks noChangeShapeType="1"/>
          </p:cNvSpPr>
          <p:nvPr/>
        </p:nvSpPr>
        <p:spPr bwMode="auto">
          <a:xfrm>
            <a:off x="5066731" y="4033839"/>
            <a:ext cx="0" cy="990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30"/>
          <p:cNvSpPr>
            <a:spLocks noChangeShapeType="1"/>
          </p:cNvSpPr>
          <p:nvPr/>
        </p:nvSpPr>
        <p:spPr bwMode="auto">
          <a:xfrm>
            <a:off x="6115377" y="4033839"/>
            <a:ext cx="0" cy="990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Rectangle 41"/>
          <p:cNvSpPr>
            <a:spLocks noChangeArrowheads="1"/>
          </p:cNvSpPr>
          <p:nvPr/>
        </p:nvSpPr>
        <p:spPr bwMode="auto">
          <a:xfrm>
            <a:off x="3466531" y="24606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6" name="Rectangle 57"/>
          <p:cNvSpPr>
            <a:spLocks noChangeArrowheads="1"/>
          </p:cNvSpPr>
          <p:nvPr/>
        </p:nvSpPr>
        <p:spPr bwMode="auto">
          <a:xfrm>
            <a:off x="3466531" y="70326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7" name="Down Arrow 46"/>
          <p:cNvSpPr/>
          <p:nvPr/>
        </p:nvSpPr>
        <p:spPr>
          <a:xfrm>
            <a:off x="6002785" y="5024439"/>
            <a:ext cx="206946" cy="3127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735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57200" indent="-457200">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Horizontal changes </a:t>
            </a:r>
          </a:p>
        </p:txBody>
      </p:sp>
      <p:sp>
        <p:nvSpPr>
          <p:cNvPr id="5" name="Rectangle 4"/>
          <p:cNvSpPr/>
          <p:nvPr/>
        </p:nvSpPr>
        <p:spPr>
          <a:xfrm>
            <a:off x="194471" y="535029"/>
            <a:ext cx="1121391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LANDSAT-1 </a:t>
            </a:r>
            <a:r>
              <a:rPr lang="en-US" dirty="0" smtClean="0">
                <a:latin typeface="Times New Roman" panose="02020603050405020304" pitchFamily="18" charset="0"/>
                <a:cs typeface="Times New Roman" panose="02020603050405020304" pitchFamily="18" charset="0"/>
              </a:rPr>
              <a:t>1974-1976 images:UsingWDWorldGeodeticSystem1972(WGS72</a:t>
            </a:r>
            <a:r>
              <a:rPr lang="en-US" dirty="0">
                <a:latin typeface="Times New Roman" panose="02020603050405020304" pitchFamily="18" charset="0"/>
                <a:cs typeface="Times New Roman" panose="02020603050405020304" pitchFamily="18" charset="0"/>
              </a:rPr>
              <a:t>)</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5710" y="893718"/>
            <a:ext cx="3044609" cy="2651760"/>
          </a:xfrm>
          <a:prstGeom prst="rect">
            <a:avLst/>
          </a:prstGeom>
        </p:spPr>
      </p:pic>
      <p:sp>
        <p:nvSpPr>
          <p:cNvPr id="7" name="Rectangle 6"/>
          <p:cNvSpPr/>
          <p:nvPr/>
        </p:nvSpPr>
        <p:spPr>
          <a:xfrm>
            <a:off x="1428540" y="3473784"/>
            <a:ext cx="2478948" cy="369332"/>
          </a:xfrm>
          <a:prstGeom prst="rect">
            <a:avLst/>
          </a:prstGeom>
        </p:spPr>
        <p:txBody>
          <a:bodyPr wrap="none">
            <a:spAutoFit/>
          </a:bodyPr>
          <a:lstStyle/>
          <a:p>
            <a:r>
              <a:rPr lang="en-US" dirty="0" smtClean="0"/>
              <a:t>Image from landsat1974</a:t>
            </a:r>
            <a:endParaRPr lang="en-US" dirty="0"/>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9682" y="962207"/>
            <a:ext cx="2986870" cy="2621569"/>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64484" y="874015"/>
            <a:ext cx="2973592" cy="2624328"/>
          </a:xfrm>
          <a:prstGeom prst="rect">
            <a:avLst/>
          </a:prstGeom>
        </p:spPr>
      </p:pic>
      <p:sp>
        <p:nvSpPr>
          <p:cNvPr id="11" name="Rectangle 10"/>
          <p:cNvSpPr/>
          <p:nvPr/>
        </p:nvSpPr>
        <p:spPr>
          <a:xfrm>
            <a:off x="5185067" y="3474634"/>
            <a:ext cx="2478948" cy="369332"/>
          </a:xfrm>
          <a:prstGeom prst="rect">
            <a:avLst/>
          </a:prstGeom>
        </p:spPr>
        <p:txBody>
          <a:bodyPr wrap="none">
            <a:spAutoFit/>
          </a:bodyPr>
          <a:lstStyle/>
          <a:p>
            <a:r>
              <a:rPr lang="en-US" dirty="0" smtClean="0"/>
              <a:t>Image from landsat1975</a:t>
            </a:r>
            <a:endParaRPr lang="en-US" dirty="0"/>
          </a:p>
        </p:txBody>
      </p:sp>
      <p:sp>
        <p:nvSpPr>
          <p:cNvPr id="12" name="Rectangle 11"/>
          <p:cNvSpPr/>
          <p:nvPr/>
        </p:nvSpPr>
        <p:spPr>
          <a:xfrm>
            <a:off x="8361778" y="3467996"/>
            <a:ext cx="2478948" cy="369332"/>
          </a:xfrm>
          <a:prstGeom prst="rect">
            <a:avLst/>
          </a:prstGeom>
        </p:spPr>
        <p:txBody>
          <a:bodyPr wrap="none">
            <a:spAutoFit/>
          </a:bodyPr>
          <a:lstStyle/>
          <a:p>
            <a:r>
              <a:rPr lang="en-US" dirty="0" smtClean="0"/>
              <a:t>Image from landsat1976</a:t>
            </a:r>
            <a:endParaRPr lang="en-US" dirty="0"/>
          </a:p>
        </p:txBody>
      </p:sp>
      <p:sp>
        <p:nvSpPr>
          <p:cNvPr id="13" name="Rectangle 12"/>
          <p:cNvSpPr/>
          <p:nvPr/>
        </p:nvSpPr>
        <p:spPr>
          <a:xfrm>
            <a:off x="194471" y="3801709"/>
            <a:ext cx="2831224" cy="400110"/>
          </a:xfrm>
          <a:prstGeom prst="rect">
            <a:avLst/>
          </a:prstGeom>
        </p:spPr>
        <p:txBody>
          <a:bodyPr wrap="none">
            <a:spAutoFit/>
          </a:bodyPr>
          <a:lstStyle/>
          <a:p>
            <a:r>
              <a:rPr lang="en-US" sz="2000" dirty="0">
                <a:solidFill>
                  <a:schemeClr val="tx2">
                    <a:lumMod val="50000"/>
                  </a:schemeClr>
                </a:solidFill>
                <a:latin typeface="Times New Roman" panose="02020603050405020304" pitchFamily="18" charset="0"/>
                <a:cs typeface="Times New Roman" panose="02020603050405020304" pitchFamily="18" charset="0"/>
              </a:rPr>
              <a:t>Imagesl4-5TM1989-1996</a:t>
            </a:r>
          </a:p>
        </p:txBody>
      </p:sp>
      <p:sp>
        <p:nvSpPr>
          <p:cNvPr id="15" name="Rectangle 14"/>
          <p:cNvSpPr/>
          <p:nvPr/>
        </p:nvSpPr>
        <p:spPr>
          <a:xfrm>
            <a:off x="0" y="5745156"/>
            <a:ext cx="691215" cy="369332"/>
          </a:xfrm>
          <a:prstGeom prst="rect">
            <a:avLst/>
          </a:prstGeom>
        </p:spPr>
        <p:txBody>
          <a:bodyPr wrap="none">
            <a:spAutoFit/>
          </a:bodyPr>
          <a:lstStyle/>
          <a:p>
            <a:r>
              <a:rPr lang="en-US" dirty="0"/>
              <a:t>1989</a:t>
            </a:r>
          </a:p>
        </p:txBody>
      </p:sp>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0689" y="4099347"/>
            <a:ext cx="2922136" cy="2651760"/>
          </a:xfrm>
          <a:prstGeom prst="rect">
            <a:avLst/>
          </a:prstGeom>
        </p:spPr>
      </p:pic>
      <p:sp>
        <p:nvSpPr>
          <p:cNvPr id="18" name="Rectangle 17"/>
          <p:cNvSpPr/>
          <p:nvPr/>
        </p:nvSpPr>
        <p:spPr>
          <a:xfrm>
            <a:off x="3561880" y="5745156"/>
            <a:ext cx="691215" cy="369332"/>
          </a:xfrm>
          <a:prstGeom prst="rect">
            <a:avLst/>
          </a:prstGeom>
        </p:spPr>
        <p:txBody>
          <a:bodyPr wrap="none">
            <a:spAutoFit/>
          </a:bodyPr>
          <a:lstStyle/>
          <a:p>
            <a:r>
              <a:rPr lang="en-US" dirty="0"/>
              <a:t>1993</a:t>
            </a:r>
          </a:p>
        </p:txBody>
      </p:sp>
      <p:pic>
        <p:nvPicPr>
          <p:cNvPr id="19" name="Picture 1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71378" y="4099347"/>
            <a:ext cx="2923477" cy="2651760"/>
          </a:xfrm>
          <a:prstGeom prst="rect">
            <a:avLst/>
          </a:prstGeom>
        </p:spPr>
      </p:pic>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39270" y="4100667"/>
            <a:ext cx="2969111" cy="2651760"/>
          </a:xfrm>
          <a:prstGeom prst="rect">
            <a:avLst/>
          </a:prstGeom>
        </p:spPr>
      </p:pic>
      <p:sp>
        <p:nvSpPr>
          <p:cNvPr id="21" name="Rectangle 20"/>
          <p:cNvSpPr/>
          <p:nvPr/>
        </p:nvSpPr>
        <p:spPr>
          <a:xfrm>
            <a:off x="7626552" y="5726871"/>
            <a:ext cx="691215" cy="369332"/>
          </a:xfrm>
          <a:prstGeom prst="rect">
            <a:avLst/>
          </a:prstGeom>
        </p:spPr>
        <p:txBody>
          <a:bodyPr wrap="none">
            <a:spAutoFit/>
          </a:bodyPr>
          <a:lstStyle/>
          <a:p>
            <a:r>
              <a:rPr lang="en-US" dirty="0" smtClean="0"/>
              <a:t>1996</a:t>
            </a:r>
            <a:endParaRPr lang="en-US" dirty="0"/>
          </a:p>
        </p:txBody>
      </p:sp>
    </p:spTree>
    <p:extLst>
      <p:ext uri="{BB962C8B-B14F-4D97-AF65-F5344CB8AC3E}">
        <p14:creationId xmlns:p14="http://schemas.microsoft.com/office/powerpoint/2010/main" val="2357324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5902" y="703264"/>
            <a:ext cx="4249240" cy="400110"/>
          </a:xfrm>
          <a:prstGeom prst="rect">
            <a:avLst/>
          </a:prstGeom>
        </p:spPr>
        <p:txBody>
          <a:bodyPr wrap="none">
            <a:spAutoFit/>
          </a:bodyPr>
          <a:lstStyle/>
          <a:p>
            <a:r>
              <a:rPr lang="en-US" sz="2000" dirty="0" smtClean="0">
                <a:latin typeface="Times New Roman" panose="02020603050405020304" pitchFamily="18" charset="0"/>
                <a:cs typeface="Times New Roman" panose="02020603050405020304" pitchFamily="18" charset="0"/>
              </a:rPr>
              <a:t>LANDSAT-7 images from 1999 to2005</a:t>
            </a:r>
            <a:endParaRPr lang="en-US"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6269" y="1901900"/>
            <a:ext cx="3069885" cy="2684168"/>
          </a:xfrm>
          <a:prstGeom prst="rect">
            <a:avLst/>
          </a:prstGeom>
        </p:spPr>
      </p:pic>
      <p:sp>
        <p:nvSpPr>
          <p:cNvPr id="7" name="Rectangle 6"/>
          <p:cNvSpPr/>
          <p:nvPr/>
        </p:nvSpPr>
        <p:spPr>
          <a:xfrm>
            <a:off x="2451713" y="4636220"/>
            <a:ext cx="691215" cy="369332"/>
          </a:xfrm>
          <a:prstGeom prst="rect">
            <a:avLst/>
          </a:prstGeom>
        </p:spPr>
        <p:txBody>
          <a:bodyPr wrap="none">
            <a:spAutoFit/>
          </a:bodyPr>
          <a:lstStyle/>
          <a:p>
            <a:r>
              <a:rPr lang="en-US" dirty="0"/>
              <a:t>1999</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9130" y="1919533"/>
            <a:ext cx="2924181" cy="2648902"/>
          </a:xfrm>
          <a:prstGeom prst="rect">
            <a:avLst/>
          </a:prstGeom>
        </p:spPr>
      </p:pic>
      <p:sp>
        <p:nvSpPr>
          <p:cNvPr id="9" name="Rectangle 8"/>
          <p:cNvSpPr/>
          <p:nvPr/>
        </p:nvSpPr>
        <p:spPr>
          <a:xfrm>
            <a:off x="6418883" y="4670469"/>
            <a:ext cx="691215" cy="369332"/>
          </a:xfrm>
          <a:prstGeom prst="rect">
            <a:avLst/>
          </a:prstGeom>
        </p:spPr>
        <p:txBody>
          <a:bodyPr wrap="none">
            <a:spAutoFit/>
          </a:bodyPr>
          <a:lstStyle/>
          <a:p>
            <a:r>
              <a:rPr lang="en-US" dirty="0"/>
              <a:t>2000</a:t>
            </a: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86288" y="1919533"/>
            <a:ext cx="3036924" cy="2648902"/>
          </a:xfrm>
          <a:prstGeom prst="rect">
            <a:avLst/>
          </a:prstGeom>
        </p:spPr>
      </p:pic>
      <p:sp>
        <p:nvSpPr>
          <p:cNvPr id="11" name="Rectangle 10"/>
          <p:cNvSpPr/>
          <p:nvPr/>
        </p:nvSpPr>
        <p:spPr>
          <a:xfrm>
            <a:off x="10040445" y="4670469"/>
            <a:ext cx="691215" cy="369332"/>
          </a:xfrm>
          <a:prstGeom prst="rect">
            <a:avLst/>
          </a:prstGeom>
        </p:spPr>
        <p:txBody>
          <a:bodyPr wrap="none">
            <a:spAutoFit/>
          </a:bodyPr>
          <a:lstStyle/>
          <a:p>
            <a:r>
              <a:rPr lang="en-US" dirty="0"/>
              <a:t>2001</a:t>
            </a:r>
          </a:p>
        </p:txBody>
      </p:sp>
      <p:sp>
        <p:nvSpPr>
          <p:cNvPr id="12" name="Rectangle 11"/>
          <p:cNvSpPr/>
          <p:nvPr/>
        </p:nvSpPr>
        <p:spPr>
          <a:xfrm>
            <a:off x="279565" y="5761147"/>
            <a:ext cx="1715534" cy="400110"/>
          </a:xfrm>
          <a:prstGeom prst="rect">
            <a:avLst/>
          </a:prstGeom>
        </p:spPr>
        <p:txBody>
          <a:bodyPr wrap="none">
            <a:spAutoFit/>
          </a:bodyPr>
          <a:lstStyle/>
          <a:p>
            <a:r>
              <a:rPr lang="en-US" sz="2000" dirty="0">
                <a:latin typeface="Times New Roman" panose="02020603050405020304" pitchFamily="18" charset="0"/>
                <a:cs typeface="Times New Roman" panose="02020603050405020304" pitchFamily="18" charset="0"/>
              </a:rPr>
              <a:t>L7 2003-2005:</a:t>
            </a:r>
          </a:p>
        </p:txBody>
      </p:sp>
    </p:spTree>
    <p:extLst>
      <p:ext uri="{BB962C8B-B14F-4D97-AF65-F5344CB8AC3E}">
        <p14:creationId xmlns:p14="http://schemas.microsoft.com/office/powerpoint/2010/main" val="19476276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275" y="423438"/>
            <a:ext cx="11696132" cy="593725"/>
          </a:xfrm>
        </p:spPr>
        <p:txBody>
          <a:bodyPr>
            <a:noAutofit/>
          </a:bodyPr>
          <a:lstStyle/>
          <a:p>
            <a:r>
              <a:rPr lang="en-US" sz="2800" b="1" dirty="0" smtClean="0">
                <a:latin typeface="Times New Roman" panose="02020603050405020304" pitchFamily="18" charset="0"/>
                <a:cs typeface="Times New Roman" panose="02020603050405020304" pitchFamily="18" charset="0"/>
              </a:rPr>
              <a:t>Monitor horizontal movements Using Google earth and land GPS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(2005-2008)(Before and after Wenchuan earthquake:</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6924" y="1454333"/>
            <a:ext cx="6761311" cy="4734711"/>
          </a:xfrm>
          <a:prstGeom prst="rect">
            <a:avLst/>
          </a:prstGeom>
        </p:spPr>
      </p:pic>
      <p:sp>
        <p:nvSpPr>
          <p:cNvPr id="6" name="Rectangle 5"/>
          <p:cNvSpPr/>
          <p:nvPr/>
        </p:nvSpPr>
        <p:spPr>
          <a:xfrm>
            <a:off x="2332718" y="6189044"/>
            <a:ext cx="11136573" cy="369332"/>
          </a:xfrm>
          <a:prstGeom prst="rect">
            <a:avLst/>
          </a:prstGeom>
        </p:spPr>
        <p:txBody>
          <a:bodyPr wrap="square">
            <a:spAutoFit/>
          </a:bodyPr>
          <a:lstStyle/>
          <a:p>
            <a:r>
              <a:rPr lang="en-US" b="1" i="1" dirty="0">
                <a:latin typeface="Times New Roman" panose="02020603050405020304" pitchFamily="18" charset="0"/>
                <a:cs typeface="Times New Roman" panose="02020603050405020304" pitchFamily="18" charset="0"/>
              </a:rPr>
              <a:t>shows the distribution of some parameters taken as points of GPS </a:t>
            </a:r>
            <a:r>
              <a:rPr lang="en-US" b="1" i="1" dirty="0" smtClean="0">
                <a:latin typeface="Times New Roman" panose="02020603050405020304" pitchFamily="18" charset="0"/>
                <a:cs typeface="Times New Roman" panose="02020603050405020304" pitchFamily="18" charset="0"/>
              </a:rPr>
              <a:t>the study </a:t>
            </a:r>
            <a:r>
              <a:rPr lang="en-US" b="1" i="1" dirty="0">
                <a:latin typeface="Times New Roman" panose="02020603050405020304" pitchFamily="18" charset="0"/>
                <a:cs typeface="Times New Roman" panose="02020603050405020304" pitchFamily="18" charset="0"/>
              </a:rPr>
              <a:t>area.</a:t>
            </a:r>
          </a:p>
        </p:txBody>
      </p:sp>
    </p:spTree>
    <p:extLst>
      <p:ext uri="{BB962C8B-B14F-4D97-AF65-F5344CB8AC3E}">
        <p14:creationId xmlns:p14="http://schemas.microsoft.com/office/powerpoint/2010/main" val="86363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1970" y="0"/>
            <a:ext cx="6096000" cy="369332"/>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Point(1</a:t>
            </a:r>
            <a:r>
              <a:rPr lang="en-US" dirty="0" smtClean="0">
                <a:latin typeface="Times New Roman" panose="02020603050405020304" pitchFamily="18" charset="0"/>
                <a:cs typeface="Times New Roman" panose="02020603050405020304" pitchFamily="18" charset="0"/>
              </a:rPr>
              <a:t>): before and after earthquake 5/12/2008</a:t>
            </a:r>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350" y="485149"/>
            <a:ext cx="3651994" cy="2556396"/>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86805" y="425279"/>
            <a:ext cx="3345010" cy="2560320"/>
          </a:xfrm>
          <a:prstGeom prst="rect">
            <a:avLst/>
          </a:prstGeom>
        </p:spPr>
      </p:pic>
      <p:sp>
        <p:nvSpPr>
          <p:cNvPr id="8" name="Rectangle 7"/>
          <p:cNvSpPr/>
          <p:nvPr/>
        </p:nvSpPr>
        <p:spPr>
          <a:xfrm>
            <a:off x="635888" y="3041545"/>
            <a:ext cx="4146456" cy="369332"/>
          </a:xfrm>
          <a:prstGeom prst="rect">
            <a:avLst/>
          </a:prstGeom>
        </p:spPr>
        <p:txBody>
          <a:bodyPr wrap="none">
            <a:spAutoFit/>
          </a:bodyPr>
          <a:lstStyle/>
          <a:p>
            <a:r>
              <a:rPr lang="en-US" i="1" dirty="0" smtClean="0">
                <a:latin typeface="Times New Roman" panose="02020603050405020304" pitchFamily="18" charset="0"/>
                <a:cs typeface="Times New Roman" panose="02020603050405020304" pitchFamily="18" charset="0"/>
              </a:rPr>
              <a:t>Shows tow points(B1,B2)taken in8/9/2005</a:t>
            </a:r>
            <a:endParaRPr lang="en-US" i="1" dirty="0">
              <a:latin typeface="Times New Roman" panose="02020603050405020304" pitchFamily="18" charset="0"/>
              <a:cs typeface="Times New Roman" panose="02020603050405020304" pitchFamily="18" charset="0"/>
            </a:endParaRPr>
          </a:p>
        </p:txBody>
      </p:sp>
      <p:sp>
        <p:nvSpPr>
          <p:cNvPr id="9" name="Rectangle 8"/>
          <p:cNvSpPr/>
          <p:nvPr/>
        </p:nvSpPr>
        <p:spPr>
          <a:xfrm>
            <a:off x="5286232" y="3041545"/>
            <a:ext cx="6573672" cy="646331"/>
          </a:xfrm>
          <a:prstGeom prst="rect">
            <a:avLst/>
          </a:prstGeom>
        </p:spPr>
        <p:txBody>
          <a:bodyPr wrap="square">
            <a:spAutoFit/>
          </a:bodyPr>
          <a:lstStyle/>
          <a:p>
            <a:pPr algn="ctr"/>
            <a:r>
              <a:rPr lang="en-US" i="1" dirty="0" smtClean="0">
                <a:latin typeface="Times New Roman" panose="02020603050405020304" pitchFamily="18" charset="0"/>
                <a:cs typeface="Times New Roman" panose="02020603050405020304" pitchFamily="18" charset="0"/>
              </a:rPr>
              <a:t>shows(A1,A2) they are the same points(B1,B2 8/9/2005)but on image taken </a:t>
            </a:r>
            <a:r>
              <a:rPr lang="en-US" i="1" dirty="0">
                <a:latin typeface="Times New Roman" panose="02020603050405020304" pitchFamily="18" charset="0"/>
                <a:cs typeface="Times New Roman" panose="02020603050405020304" pitchFamily="18" charset="0"/>
              </a:rPr>
              <a:t>5/22/2008.</a:t>
            </a:r>
          </a:p>
        </p:txBody>
      </p:sp>
      <p:sp>
        <p:nvSpPr>
          <p:cNvPr id="10" name="Rectangle 9"/>
          <p:cNvSpPr/>
          <p:nvPr/>
        </p:nvSpPr>
        <p:spPr>
          <a:xfrm>
            <a:off x="396816" y="3364710"/>
            <a:ext cx="1467068" cy="369332"/>
          </a:xfrm>
          <a:prstGeom prst="rect">
            <a:avLst/>
          </a:prstGeom>
        </p:spPr>
        <p:txBody>
          <a:bodyPr wrap="none">
            <a:spAutoFit/>
          </a:bodyPr>
          <a:lstStyle/>
          <a:p>
            <a:r>
              <a:rPr lang="en-US" b="1" i="1" dirty="0">
                <a:latin typeface="Times New Roman" panose="02020603050405020304" pitchFamily="18" charset="0"/>
                <a:cs typeface="Times New Roman" panose="02020603050405020304" pitchFamily="18" charset="0"/>
              </a:rPr>
              <a:t>Coordinates</a:t>
            </a:r>
            <a:r>
              <a:rPr lang="en-US" b="1" dirty="0">
                <a:latin typeface="Times New Roman" panose="02020603050405020304" pitchFamily="18" charset="0"/>
                <a:cs typeface="Times New Roman" panose="02020603050405020304" pitchFamily="18" charset="0"/>
              </a:rPr>
              <a:t>:</a:t>
            </a:r>
          </a:p>
        </p:txBody>
      </p:sp>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6644" y="3919536"/>
            <a:ext cx="5741326" cy="2809884"/>
          </a:xfrm>
          <a:prstGeom prst="rect">
            <a:avLst/>
          </a:prstGeom>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86805" y="3919536"/>
            <a:ext cx="3345010" cy="2835754"/>
          </a:xfrm>
          <a:prstGeom prst="rect">
            <a:avLst/>
          </a:prstGeom>
        </p:spPr>
      </p:pic>
      <p:sp>
        <p:nvSpPr>
          <p:cNvPr id="13" name="Rectangle 12"/>
          <p:cNvSpPr/>
          <p:nvPr/>
        </p:nvSpPr>
        <p:spPr>
          <a:xfrm>
            <a:off x="10031815" y="5657812"/>
            <a:ext cx="2067169" cy="923330"/>
          </a:xfrm>
          <a:prstGeom prst="rect">
            <a:avLst/>
          </a:prstGeom>
        </p:spPr>
        <p:txBody>
          <a:bodyPr wrap="none">
            <a:spAutoFit/>
          </a:bodyPr>
          <a:lstStyle/>
          <a:p>
            <a:pPr algn="ctr"/>
            <a:r>
              <a:rPr lang="en-US" b="1" i="1" dirty="0" smtClean="0">
                <a:latin typeface="Times New Roman" panose="02020603050405020304" pitchFamily="18" charset="0"/>
                <a:cs typeface="Times New Roman" panose="02020603050405020304" pitchFamily="18" charset="0"/>
              </a:rPr>
              <a:t>Shows the direction</a:t>
            </a:r>
          </a:p>
          <a:p>
            <a:pPr algn="ctr"/>
            <a:r>
              <a:rPr lang="en-US" b="1" i="1" dirty="0" smtClean="0">
                <a:latin typeface="Times New Roman" panose="02020603050405020304" pitchFamily="18" charset="0"/>
                <a:cs typeface="Times New Roman" panose="02020603050405020304" pitchFamily="18" charset="0"/>
              </a:rPr>
              <a:t>Of movement</a:t>
            </a:r>
          </a:p>
          <a:p>
            <a:pPr algn="ctr"/>
            <a:r>
              <a:rPr lang="en-US" b="1" i="1" dirty="0" smtClean="0">
                <a:latin typeface="Times New Roman" panose="02020603050405020304" pitchFamily="18" charset="0"/>
                <a:cs typeface="Times New Roman" panose="02020603050405020304" pitchFamily="18" charset="0"/>
              </a:rPr>
              <a:t>in points(B,A</a:t>
            </a:r>
            <a:r>
              <a:rPr lang="en-US" b="1"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17269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6102" y="187235"/>
            <a:ext cx="1032655" cy="369332"/>
          </a:xfrm>
          <a:prstGeom prst="rect">
            <a:avLst/>
          </a:prstGeom>
        </p:spPr>
        <p:txBody>
          <a:bodyPr wrap="none">
            <a:spAutoFit/>
          </a:bodyPr>
          <a:lstStyle/>
          <a:p>
            <a:r>
              <a:rPr lang="en-US" dirty="0"/>
              <a:t>POINT(3)</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6102" y="554099"/>
            <a:ext cx="2905305" cy="2009211"/>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65510" y="554098"/>
            <a:ext cx="2887312" cy="2009212"/>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96925" y="551630"/>
            <a:ext cx="2809239" cy="2011680"/>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50267" y="475696"/>
            <a:ext cx="2366381" cy="2163548"/>
          </a:xfrm>
          <a:prstGeom prst="rect">
            <a:avLst/>
          </a:prstGeom>
        </p:spPr>
      </p:pic>
      <p:sp>
        <p:nvSpPr>
          <p:cNvPr id="10" name="Rectangle 9"/>
          <p:cNvSpPr/>
          <p:nvPr/>
        </p:nvSpPr>
        <p:spPr>
          <a:xfrm>
            <a:off x="1096321" y="2639244"/>
            <a:ext cx="1144865" cy="369332"/>
          </a:xfrm>
          <a:prstGeom prst="rect">
            <a:avLst/>
          </a:prstGeom>
        </p:spPr>
        <p:txBody>
          <a:bodyPr wrap="none">
            <a:spAutoFit/>
          </a:bodyPr>
          <a:lstStyle/>
          <a:p>
            <a:r>
              <a:rPr lang="en-US" dirty="0"/>
              <a:t>30-3-2006</a:t>
            </a:r>
          </a:p>
        </p:txBody>
      </p:sp>
      <p:sp>
        <p:nvSpPr>
          <p:cNvPr id="11" name="Rectangle 10"/>
          <p:cNvSpPr/>
          <p:nvPr/>
        </p:nvSpPr>
        <p:spPr>
          <a:xfrm>
            <a:off x="4088327" y="2639244"/>
            <a:ext cx="1144865" cy="369332"/>
          </a:xfrm>
          <a:prstGeom prst="rect">
            <a:avLst/>
          </a:prstGeom>
        </p:spPr>
        <p:txBody>
          <a:bodyPr wrap="none">
            <a:spAutoFit/>
          </a:bodyPr>
          <a:lstStyle/>
          <a:p>
            <a:r>
              <a:rPr lang="en-US" dirty="0"/>
              <a:t>13-9-2007</a:t>
            </a:r>
          </a:p>
        </p:txBody>
      </p:sp>
      <p:sp>
        <p:nvSpPr>
          <p:cNvPr id="12" name="Rectangle 11"/>
          <p:cNvSpPr/>
          <p:nvPr/>
        </p:nvSpPr>
        <p:spPr>
          <a:xfrm>
            <a:off x="6688252" y="2639244"/>
            <a:ext cx="1144865" cy="369332"/>
          </a:xfrm>
          <a:prstGeom prst="rect">
            <a:avLst/>
          </a:prstGeom>
        </p:spPr>
        <p:txBody>
          <a:bodyPr wrap="none">
            <a:spAutoFit/>
          </a:bodyPr>
          <a:lstStyle/>
          <a:p>
            <a:r>
              <a:rPr lang="en-US" dirty="0"/>
              <a:t>27-6-2008</a:t>
            </a:r>
          </a:p>
        </p:txBody>
      </p:sp>
      <p:sp>
        <p:nvSpPr>
          <p:cNvPr id="13" name="Rectangle 12"/>
          <p:cNvSpPr/>
          <p:nvPr/>
        </p:nvSpPr>
        <p:spPr>
          <a:xfrm>
            <a:off x="216102" y="3230687"/>
            <a:ext cx="1467068" cy="369332"/>
          </a:xfrm>
          <a:prstGeom prst="rect">
            <a:avLst/>
          </a:prstGeom>
        </p:spPr>
        <p:txBody>
          <a:bodyPr wrap="none">
            <a:spAutoFit/>
          </a:bodyPr>
          <a:lstStyle/>
          <a:p>
            <a:r>
              <a:rPr lang="en-US" b="1" i="1" dirty="0">
                <a:latin typeface="Times New Roman" panose="02020603050405020304" pitchFamily="18" charset="0"/>
                <a:cs typeface="Times New Roman" panose="02020603050405020304" pitchFamily="18" charset="0"/>
              </a:rPr>
              <a:t>Coordinates:</a:t>
            </a:r>
          </a:p>
        </p:txBody>
      </p:sp>
      <p:pic>
        <p:nvPicPr>
          <p:cNvPr id="14" name="Picture 13"/>
          <p:cNvPicPr>
            <a:picLocks noChangeAspect="1"/>
          </p:cNvPicPr>
          <p:nvPr/>
        </p:nvPicPr>
        <p:blipFill>
          <a:blip r:embed="rId6"/>
          <a:stretch>
            <a:fillRect/>
          </a:stretch>
        </p:blipFill>
        <p:spPr>
          <a:xfrm>
            <a:off x="1222310" y="3976901"/>
            <a:ext cx="9114384" cy="1550442"/>
          </a:xfrm>
          <a:prstGeom prst="rect">
            <a:avLst/>
          </a:prstGeom>
        </p:spPr>
      </p:pic>
      <p:cxnSp>
        <p:nvCxnSpPr>
          <p:cNvPr id="16" name="Straight Arrow Connector 15"/>
          <p:cNvCxnSpPr/>
          <p:nvPr/>
        </p:nvCxnSpPr>
        <p:spPr>
          <a:xfrm flipH="1">
            <a:off x="8516203" y="4258100"/>
            <a:ext cx="914400" cy="3657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p:nvPr/>
        </p:nvCxnSpPr>
        <p:spPr>
          <a:xfrm flipH="1">
            <a:off x="5513696" y="4258100"/>
            <a:ext cx="450376" cy="36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488322" y="4263558"/>
            <a:ext cx="461071" cy="365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047164" y="5240740"/>
            <a:ext cx="441158" cy="6823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4" name="Straight Arrow Connector 23"/>
          <p:cNvCxnSpPr/>
          <p:nvPr/>
        </p:nvCxnSpPr>
        <p:spPr>
          <a:xfrm flipV="1">
            <a:off x="5233192" y="5295331"/>
            <a:ext cx="280504" cy="60889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6" name="Straight Arrow Connector 25"/>
          <p:cNvCxnSpPr/>
          <p:nvPr/>
        </p:nvCxnSpPr>
        <p:spPr>
          <a:xfrm flipV="1">
            <a:off x="8258566" y="5296645"/>
            <a:ext cx="327546" cy="76164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74818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012" y="177421"/>
            <a:ext cx="4862654" cy="3590589"/>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7621" y="211325"/>
            <a:ext cx="1962505" cy="161338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9076" y="250732"/>
            <a:ext cx="1928244" cy="1573973"/>
          </a:xfrm>
          <a:prstGeom prst="rect">
            <a:avLst/>
          </a:prstGeom>
        </p:spPr>
      </p:pic>
      <p:sp>
        <p:nvSpPr>
          <p:cNvPr id="8" name="Rectangle 7"/>
          <p:cNvSpPr/>
          <p:nvPr/>
        </p:nvSpPr>
        <p:spPr>
          <a:xfrm>
            <a:off x="5722153" y="1824705"/>
            <a:ext cx="3903633" cy="369332"/>
          </a:xfrm>
          <a:prstGeom prst="rect">
            <a:avLst/>
          </a:prstGeom>
        </p:spPr>
        <p:txBody>
          <a:bodyPr wrap="none">
            <a:spAutoFit/>
          </a:bodyPr>
          <a:lstStyle/>
          <a:p>
            <a:r>
              <a:rPr lang="en-US" dirty="0"/>
              <a:t>20-3-2007 </a:t>
            </a:r>
            <a:r>
              <a:rPr lang="en-US" dirty="0" smtClean="0"/>
              <a:t>                                 14-5-2008</a:t>
            </a:r>
            <a:endParaRPr lang="en-US" dirty="0"/>
          </a:p>
        </p:txBody>
      </p:sp>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67621" y="2194037"/>
            <a:ext cx="1962505" cy="1573973"/>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29076" y="2194037"/>
            <a:ext cx="1928244" cy="1573973"/>
          </a:xfrm>
          <a:prstGeom prst="rect">
            <a:avLst/>
          </a:prstGeom>
        </p:spPr>
      </p:pic>
      <p:sp>
        <p:nvSpPr>
          <p:cNvPr id="11" name="Rectangle 10"/>
          <p:cNvSpPr/>
          <p:nvPr/>
        </p:nvSpPr>
        <p:spPr>
          <a:xfrm>
            <a:off x="5722153" y="3807417"/>
            <a:ext cx="1144865" cy="369332"/>
          </a:xfrm>
          <a:prstGeom prst="rect">
            <a:avLst/>
          </a:prstGeom>
        </p:spPr>
        <p:txBody>
          <a:bodyPr wrap="none">
            <a:spAutoFit/>
          </a:bodyPr>
          <a:lstStyle/>
          <a:p>
            <a:r>
              <a:rPr lang="en-US" dirty="0"/>
              <a:t>30-6-2008</a:t>
            </a:r>
          </a:p>
        </p:txBody>
      </p:sp>
      <p:sp>
        <p:nvSpPr>
          <p:cNvPr id="12" name="Rectangle 11"/>
          <p:cNvSpPr/>
          <p:nvPr/>
        </p:nvSpPr>
        <p:spPr>
          <a:xfrm>
            <a:off x="8597941" y="3807417"/>
            <a:ext cx="1027845" cy="369332"/>
          </a:xfrm>
          <a:prstGeom prst="rect">
            <a:avLst/>
          </a:prstGeom>
        </p:spPr>
        <p:txBody>
          <a:bodyPr wrap="none">
            <a:spAutoFit/>
          </a:bodyPr>
          <a:lstStyle/>
          <a:p>
            <a:r>
              <a:rPr lang="en-US" dirty="0"/>
              <a:t>3-4-2010</a:t>
            </a:r>
          </a:p>
        </p:txBody>
      </p:sp>
      <p:sp>
        <p:nvSpPr>
          <p:cNvPr id="13" name="Rectangle 12"/>
          <p:cNvSpPr/>
          <p:nvPr/>
        </p:nvSpPr>
        <p:spPr>
          <a:xfrm>
            <a:off x="-263716" y="3807417"/>
            <a:ext cx="6096000" cy="584775"/>
          </a:xfrm>
          <a:prstGeom prst="rect">
            <a:avLst/>
          </a:prstGeom>
        </p:spPr>
        <p:txBody>
          <a:bodyPr>
            <a:spAutoFit/>
          </a:bodyPr>
          <a:lstStyle/>
          <a:p>
            <a:pPr algn="ctr"/>
            <a:r>
              <a:rPr lang="en-US" sz="1600" b="1" i="1" dirty="0" smtClean="0">
                <a:latin typeface="Times New Roman" panose="02020603050405020304" pitchFamily="18" charset="0"/>
                <a:cs typeface="Times New Roman" panose="02020603050405020304" pitchFamily="18" charset="0"/>
              </a:rPr>
              <a:t>Images of Wenchuan from different years before and after earthquake12 may 2008</a:t>
            </a:r>
            <a:endParaRPr lang="en-US" sz="1600" b="1" i="1"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7"/>
          <a:stretch>
            <a:fillRect/>
          </a:stretch>
        </p:blipFill>
        <p:spPr>
          <a:xfrm>
            <a:off x="2996073" y="4540795"/>
            <a:ext cx="6705600" cy="1952625"/>
          </a:xfrm>
          <a:prstGeom prst="rect">
            <a:avLst/>
          </a:prstGeom>
        </p:spPr>
      </p:pic>
      <p:sp>
        <p:nvSpPr>
          <p:cNvPr id="16" name="Rectangle 15"/>
          <p:cNvSpPr/>
          <p:nvPr/>
        </p:nvSpPr>
        <p:spPr>
          <a:xfrm>
            <a:off x="407171" y="4936658"/>
            <a:ext cx="1395190" cy="369332"/>
          </a:xfrm>
          <a:prstGeom prst="rect">
            <a:avLst/>
          </a:prstGeom>
        </p:spPr>
        <p:txBody>
          <a:bodyPr wrap="none">
            <a:spAutoFit/>
          </a:bodyPr>
          <a:lstStyle/>
          <a:p>
            <a:r>
              <a:rPr lang="en-US" b="1" dirty="0"/>
              <a:t>Coordinates:</a:t>
            </a:r>
          </a:p>
        </p:txBody>
      </p:sp>
    </p:spTree>
    <p:extLst>
      <p:ext uri="{BB962C8B-B14F-4D97-AF65-F5344CB8AC3E}">
        <p14:creationId xmlns:p14="http://schemas.microsoft.com/office/powerpoint/2010/main" val="2452355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79996" y="1365557"/>
            <a:ext cx="5600700" cy="4181475"/>
          </a:xfrm>
          <a:prstGeom prst="rect">
            <a:avLst/>
          </a:prstGeom>
        </p:spPr>
      </p:pic>
      <p:sp>
        <p:nvSpPr>
          <p:cNvPr id="9" name="Rectangle 8"/>
          <p:cNvSpPr/>
          <p:nvPr/>
        </p:nvSpPr>
        <p:spPr>
          <a:xfrm>
            <a:off x="1816092" y="5679061"/>
            <a:ext cx="3076483" cy="646331"/>
          </a:xfrm>
          <a:prstGeom prst="rect">
            <a:avLst/>
          </a:prstGeom>
        </p:spPr>
        <p:txBody>
          <a:bodyPr wrap="none">
            <a:spAutoFit/>
          </a:bodyPr>
          <a:lstStyle/>
          <a:p>
            <a:pPr algn="ctr"/>
            <a:r>
              <a:rPr lang="en-US" b="1" i="1" dirty="0" smtClean="0">
                <a:latin typeface="Times New Roman" panose="02020603050405020304" pitchFamily="18" charset="0"/>
                <a:cs typeface="Times New Roman" panose="02020603050405020304" pitchFamily="18" charset="0"/>
              </a:rPr>
              <a:t>Shows direction of movements</a:t>
            </a:r>
          </a:p>
          <a:p>
            <a:pPr algn="ctr"/>
            <a:r>
              <a:rPr lang="en-US" b="1" i="1" dirty="0" smtClean="0">
                <a:latin typeface="Times New Roman" panose="02020603050405020304" pitchFamily="18" charset="0"/>
                <a:cs typeface="Times New Roman" panose="02020603050405020304" pitchFamily="18" charset="0"/>
              </a:rPr>
              <a:t>1974-1976</a:t>
            </a:r>
            <a:endParaRPr lang="en-US" b="1" i="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8772" y="1365557"/>
            <a:ext cx="4635508" cy="4178808"/>
          </a:xfrm>
          <a:prstGeom prst="rect">
            <a:avLst/>
          </a:prstGeom>
        </p:spPr>
      </p:pic>
      <p:sp>
        <p:nvSpPr>
          <p:cNvPr id="11" name="Rectangle 10"/>
          <p:cNvSpPr/>
          <p:nvPr/>
        </p:nvSpPr>
        <p:spPr>
          <a:xfrm>
            <a:off x="6480696" y="5534091"/>
            <a:ext cx="6096000" cy="646331"/>
          </a:xfrm>
          <a:prstGeom prst="rect">
            <a:avLst/>
          </a:prstGeom>
        </p:spPr>
        <p:txBody>
          <a:bodyPr>
            <a:spAutoFit/>
          </a:bodyPr>
          <a:lstStyle/>
          <a:p>
            <a:pPr algn="ctr"/>
            <a:r>
              <a:rPr lang="en-US" b="1" i="1" dirty="0" smtClean="0">
                <a:latin typeface="Times New Roman" panose="02020603050405020304" pitchFamily="18" charset="0"/>
                <a:cs typeface="Times New Roman" panose="02020603050405020304" pitchFamily="18" charset="0"/>
              </a:rPr>
              <a:t>Show direction of plate movements</a:t>
            </a:r>
            <a:endParaRPr lang="en-US" b="1" i="1" dirty="0">
              <a:latin typeface="Times New Roman" panose="02020603050405020304" pitchFamily="18" charset="0"/>
              <a:cs typeface="Times New Roman" panose="02020603050405020304" pitchFamily="18" charset="0"/>
            </a:endParaRPr>
          </a:p>
          <a:p>
            <a:pPr algn="ctr"/>
            <a:r>
              <a:rPr lang="en-US" b="1" i="1" dirty="0">
                <a:latin typeface="Times New Roman" panose="02020603050405020304" pitchFamily="18" charset="0"/>
                <a:cs typeface="Times New Roman" panose="02020603050405020304" pitchFamily="18" charset="0"/>
              </a:rPr>
              <a:t>1989-1996</a:t>
            </a:r>
          </a:p>
        </p:txBody>
      </p:sp>
      <p:sp>
        <p:nvSpPr>
          <p:cNvPr id="12" name="Title 1"/>
          <p:cNvSpPr>
            <a:spLocks noGrp="1"/>
          </p:cNvSpPr>
          <p:nvPr>
            <p:ph type="title"/>
          </p:nvPr>
        </p:nvSpPr>
        <p:spPr>
          <a:xfrm>
            <a:off x="4491326" y="300608"/>
            <a:ext cx="9550400" cy="593725"/>
          </a:xfrm>
        </p:spPr>
        <p:txBody>
          <a:bodyPr>
            <a:normAutofit/>
          </a:bodyPr>
          <a:lstStyle/>
          <a:p>
            <a:pPr marL="457200" indent="-457200">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Horizontal changes </a:t>
            </a:r>
          </a:p>
        </p:txBody>
      </p:sp>
    </p:spTree>
    <p:extLst>
      <p:ext uri="{BB962C8B-B14F-4D97-AF65-F5344CB8AC3E}">
        <p14:creationId xmlns:p14="http://schemas.microsoft.com/office/powerpoint/2010/main" val="3871282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2536" y="1375366"/>
            <a:ext cx="4806002" cy="4125787"/>
          </a:xfrm>
          <a:prstGeom prst="rect">
            <a:avLst/>
          </a:prstGeom>
        </p:spPr>
      </p:pic>
      <p:sp>
        <p:nvSpPr>
          <p:cNvPr id="6" name="Rectangle 5"/>
          <p:cNvSpPr/>
          <p:nvPr/>
        </p:nvSpPr>
        <p:spPr>
          <a:xfrm>
            <a:off x="251252" y="5632693"/>
            <a:ext cx="6231193" cy="369332"/>
          </a:xfrm>
          <a:prstGeom prst="rect">
            <a:avLst/>
          </a:prstGeom>
        </p:spPr>
        <p:txBody>
          <a:bodyPr wrap="none">
            <a:spAutoFit/>
          </a:bodyPr>
          <a:lstStyle/>
          <a:p>
            <a:r>
              <a:rPr lang="en-US" b="1" i="1" dirty="0" smtClean="0">
                <a:latin typeface="Times New Roman" panose="02020603050405020304" pitchFamily="18" charset="0"/>
                <a:cs typeface="Times New Roman" panose="02020603050405020304" pitchFamily="18" charset="0"/>
              </a:rPr>
              <a:t>Shows the </a:t>
            </a:r>
            <a:r>
              <a:rPr lang="en-US" b="1" i="1" dirty="0" err="1" smtClean="0">
                <a:latin typeface="Times New Roman" panose="02020603050405020304" pitchFamily="18" charset="0"/>
                <a:cs typeface="Times New Roman" panose="02020603050405020304" pitchFamily="18" charset="0"/>
              </a:rPr>
              <a:t>rivers,faults,directions</a:t>
            </a:r>
            <a:r>
              <a:rPr lang="en-US" b="1" i="1" dirty="0" smtClean="0">
                <a:latin typeface="Times New Roman" panose="02020603050405020304" pitchFamily="18" charset="0"/>
                <a:cs typeface="Times New Roman" panose="02020603050405020304" pitchFamily="18" charset="0"/>
              </a:rPr>
              <a:t> of movements from1999-2001</a:t>
            </a:r>
            <a:endParaRPr lang="en-US" b="1" i="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72880" y="1375366"/>
            <a:ext cx="4818284" cy="4125787"/>
          </a:xfrm>
          <a:prstGeom prst="rect">
            <a:avLst/>
          </a:prstGeom>
        </p:spPr>
      </p:pic>
      <p:sp>
        <p:nvSpPr>
          <p:cNvPr id="8" name="Rectangle 7"/>
          <p:cNvSpPr/>
          <p:nvPr/>
        </p:nvSpPr>
        <p:spPr>
          <a:xfrm>
            <a:off x="7044808" y="5632693"/>
            <a:ext cx="3935565" cy="369332"/>
          </a:xfrm>
          <a:prstGeom prst="rect">
            <a:avLst/>
          </a:prstGeom>
        </p:spPr>
        <p:txBody>
          <a:bodyPr wrap="none">
            <a:spAutoFit/>
          </a:bodyPr>
          <a:lstStyle/>
          <a:p>
            <a:r>
              <a:rPr lang="en-US" b="1" i="1" dirty="0" smtClean="0">
                <a:latin typeface="Times New Roman" panose="02020603050405020304" pitchFamily="18" charset="0"/>
                <a:cs typeface="Times New Roman" panose="02020603050405020304" pitchFamily="18" charset="0"/>
              </a:rPr>
              <a:t>Shows directions movements2004-2005</a:t>
            </a: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6614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86250"/>
            <a:ext cx="6705600" cy="5343525"/>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2816" y="1145343"/>
            <a:ext cx="5038286" cy="4180358"/>
          </a:xfrm>
          <a:prstGeom prst="rect">
            <a:avLst/>
          </a:prstGeom>
        </p:spPr>
      </p:pic>
      <p:sp>
        <p:nvSpPr>
          <p:cNvPr id="7" name="Rectangle 6"/>
          <p:cNvSpPr/>
          <p:nvPr/>
        </p:nvSpPr>
        <p:spPr>
          <a:xfrm>
            <a:off x="4252160" y="5701536"/>
            <a:ext cx="4321311" cy="369332"/>
          </a:xfrm>
          <a:prstGeom prst="rect">
            <a:avLst/>
          </a:prstGeom>
        </p:spPr>
        <p:txBody>
          <a:bodyPr wrap="none">
            <a:spAutoFit/>
          </a:bodyPr>
          <a:lstStyle/>
          <a:p>
            <a:r>
              <a:rPr lang="en-US" b="1" i="1" dirty="0" smtClean="0">
                <a:latin typeface="Times New Roman" panose="02020603050405020304" pitchFamily="18" charset="0"/>
                <a:cs typeface="Times New Roman" panose="02020603050405020304" pitchFamily="18" charset="0"/>
              </a:rPr>
              <a:t>Direction of movements from2005-jun2008</a:t>
            </a: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05034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9601" y="0"/>
            <a:ext cx="4613654" cy="6557540"/>
          </a:xfrm>
          <a:prstGeom prst="rect">
            <a:avLst/>
          </a:prstGeom>
        </p:spPr>
      </p:pic>
      <p:sp>
        <p:nvSpPr>
          <p:cNvPr id="6" name="Rectangle 5"/>
          <p:cNvSpPr/>
          <p:nvPr/>
        </p:nvSpPr>
        <p:spPr>
          <a:xfrm>
            <a:off x="1223270" y="6557540"/>
            <a:ext cx="4722447" cy="369332"/>
          </a:xfrm>
          <a:prstGeom prst="rect">
            <a:avLst/>
          </a:prstGeom>
        </p:spPr>
        <p:txBody>
          <a:bodyPr wrap="none">
            <a:spAutoFit/>
          </a:bodyPr>
          <a:lstStyle/>
          <a:p>
            <a:r>
              <a:rPr lang="en-US" b="1" i="1" dirty="0" smtClean="0">
                <a:latin typeface="Times New Roman" panose="02020603050405020304" pitchFamily="18" charset="0"/>
                <a:cs typeface="Times New Roman" panose="02020603050405020304" pitchFamily="18" charset="0"/>
              </a:rPr>
              <a:t>CONVERT FORM WGS-84 TO UTM ZONE48</a:t>
            </a:r>
            <a:endParaRPr lang="en-US" b="1"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08887" y="1372980"/>
            <a:ext cx="4849346" cy="3438709"/>
          </a:xfrm>
          <a:prstGeom prst="rect">
            <a:avLst/>
          </a:prstGeom>
        </p:spPr>
      </p:pic>
      <p:sp>
        <p:nvSpPr>
          <p:cNvPr id="7" name="Rectangle 6"/>
          <p:cNvSpPr/>
          <p:nvPr/>
        </p:nvSpPr>
        <p:spPr>
          <a:xfrm>
            <a:off x="6700229" y="5204100"/>
            <a:ext cx="4666662" cy="369332"/>
          </a:xfrm>
          <a:prstGeom prst="rect">
            <a:avLst/>
          </a:prstGeom>
        </p:spPr>
        <p:txBody>
          <a:bodyPr wrap="none">
            <a:spAutoFit/>
          </a:bodyPr>
          <a:lstStyle/>
          <a:p>
            <a:r>
              <a:rPr lang="en-US" b="1" i="1" dirty="0" smtClean="0">
                <a:latin typeface="Times New Roman" panose="02020603050405020304" pitchFamily="18" charset="0"/>
                <a:cs typeface="Times New Roman" panose="02020603050405020304" pitchFamily="18" charset="0"/>
              </a:rPr>
              <a:t>Shows fault and rivers network from1999-2001</a:t>
            </a: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442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63470" y="101154"/>
            <a:ext cx="5442805" cy="5714507"/>
          </a:xfrm>
          <a:prstGeom prst="rect">
            <a:avLst/>
          </a:prstGeom>
        </p:spPr>
      </p:pic>
      <p:sp>
        <p:nvSpPr>
          <p:cNvPr id="8" name="Rectangle 7"/>
          <p:cNvSpPr/>
          <p:nvPr/>
        </p:nvSpPr>
        <p:spPr>
          <a:xfrm>
            <a:off x="1193297" y="5990940"/>
            <a:ext cx="10874326" cy="369332"/>
          </a:xfrm>
          <a:prstGeom prst="rect">
            <a:avLst/>
          </a:prstGeom>
        </p:spPr>
        <p:txBody>
          <a:bodyPr wrap="square">
            <a:spAutoFit/>
          </a:bodyPr>
          <a:lstStyle/>
          <a:p>
            <a:pPr algn="ctr"/>
            <a:r>
              <a:rPr lang="en-US" b="1" i="1" dirty="0" smtClean="0">
                <a:latin typeface="Times New Roman" panose="02020603050405020304" pitchFamily="18" charset="0"/>
                <a:cs typeface="Times New Roman" panose="02020603050405020304" pitchFamily="18" charset="0"/>
              </a:rPr>
              <a:t>Historical earthquakes in northwestern Sichuan(fromHuXingpingetal2008</a:t>
            </a:r>
            <a:r>
              <a:rPr lang="en-US" b="1" i="1" dirty="0">
                <a:latin typeface="Times New Roman" panose="02020603050405020304" pitchFamily="18" charset="0"/>
                <a:cs typeface="Times New Roman" panose="02020603050405020304" pitchFamily="18" charset="0"/>
              </a:rPr>
              <a:t> </a:t>
            </a:r>
            <a:r>
              <a:rPr lang="en-US" b="1" i="1" dirty="0" smtClean="0">
                <a:latin typeface="Times New Roman" panose="02020603050405020304" pitchFamily="18" charset="0"/>
                <a:cs typeface="Times New Roman" panose="02020603050405020304" pitchFamily="18" charset="0"/>
              </a:rPr>
              <a:t>Modified</a:t>
            </a:r>
            <a:r>
              <a:rPr lang="en-US" b="1"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33717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57200" indent="-457200">
              <a:buFont typeface="Wingdings" panose="05000000000000000000" pitchFamily="2" charset="2"/>
              <a:buChar char="v"/>
            </a:pPr>
            <a:r>
              <a:rPr lang="en-US" dirty="0"/>
              <a:t>Vertical changes:</a:t>
            </a:r>
          </a:p>
        </p:txBody>
      </p:sp>
      <p:pic>
        <p:nvPicPr>
          <p:cNvPr id="5" name="Picture 4"/>
          <p:cNvPicPr>
            <a:picLocks noChangeAspect="1"/>
          </p:cNvPicPr>
          <p:nvPr/>
        </p:nvPicPr>
        <p:blipFill>
          <a:blip r:embed="rId2"/>
          <a:stretch>
            <a:fillRect/>
          </a:stretch>
        </p:blipFill>
        <p:spPr>
          <a:xfrm>
            <a:off x="2607555" y="927657"/>
            <a:ext cx="6705257" cy="4411966"/>
          </a:xfrm>
          <a:prstGeom prst="rect">
            <a:avLst/>
          </a:prstGeom>
        </p:spPr>
      </p:pic>
      <p:sp>
        <p:nvSpPr>
          <p:cNvPr id="6" name="Rectangle 5"/>
          <p:cNvSpPr/>
          <p:nvPr/>
        </p:nvSpPr>
        <p:spPr>
          <a:xfrm>
            <a:off x="1941341" y="5339623"/>
            <a:ext cx="9372209" cy="369332"/>
          </a:xfrm>
          <a:prstGeom prst="rect">
            <a:avLst/>
          </a:prstGeom>
        </p:spPr>
        <p:txBody>
          <a:bodyPr wrap="square">
            <a:spAutoFit/>
          </a:bodyPr>
          <a:lstStyle/>
          <a:p>
            <a:r>
              <a:rPr lang="en-US" b="1" i="1" dirty="0" smtClean="0"/>
              <a:t>shows the profile took for comparing (Arrow refer to begging -end of the profile)</a:t>
            </a:r>
            <a:endParaRPr lang="en-US" b="1" i="1" dirty="0"/>
          </a:p>
        </p:txBody>
      </p:sp>
    </p:spTree>
    <p:extLst>
      <p:ext uri="{BB962C8B-B14F-4D97-AF65-F5344CB8AC3E}">
        <p14:creationId xmlns:p14="http://schemas.microsoft.com/office/powerpoint/2010/main" val="7717064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285" y="585081"/>
            <a:ext cx="2829079" cy="1667213"/>
          </a:xfrm>
          <a:prstGeom prst="rect">
            <a:avLst/>
          </a:prstGeom>
        </p:spPr>
      </p:pic>
      <p:sp>
        <p:nvSpPr>
          <p:cNvPr id="6" name="Rectangle 5"/>
          <p:cNvSpPr/>
          <p:nvPr/>
        </p:nvSpPr>
        <p:spPr>
          <a:xfrm>
            <a:off x="391845" y="143170"/>
            <a:ext cx="3230372"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ome points took for comparing</a:t>
            </a:r>
            <a:r>
              <a:rPr lang="en-US" dirty="0">
                <a:latin typeface="Times New Roman" panose="02020603050405020304" pitchFamily="18" charset="0"/>
                <a:cs typeface="Times New Roman" panose="02020603050405020304" pitchFamily="18" charset="0"/>
              </a:rPr>
              <a:t>.</a:t>
            </a:r>
          </a:p>
        </p:txBody>
      </p:sp>
      <p:sp>
        <p:nvSpPr>
          <p:cNvPr id="7" name="Rectangle 6"/>
          <p:cNvSpPr/>
          <p:nvPr/>
        </p:nvSpPr>
        <p:spPr>
          <a:xfrm>
            <a:off x="1184749" y="2192943"/>
            <a:ext cx="1519455" cy="369332"/>
          </a:xfrm>
          <a:prstGeom prst="rect">
            <a:avLst/>
          </a:prstGeom>
        </p:spPr>
        <p:txBody>
          <a:bodyPr wrap="none">
            <a:spAutoFit/>
          </a:bodyPr>
          <a:lstStyle/>
          <a:p>
            <a:r>
              <a:rPr lang="en-US" dirty="0"/>
              <a:t>Profile(1)2002</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7447" y="539140"/>
            <a:ext cx="2916308" cy="1694491"/>
          </a:xfrm>
          <a:prstGeom prst="rect">
            <a:avLst/>
          </a:prstGeom>
        </p:spPr>
      </p:pic>
      <p:sp>
        <p:nvSpPr>
          <p:cNvPr id="9" name="Rectangle 8"/>
          <p:cNvSpPr/>
          <p:nvPr/>
        </p:nvSpPr>
        <p:spPr>
          <a:xfrm>
            <a:off x="4653766" y="2244030"/>
            <a:ext cx="1519455" cy="369332"/>
          </a:xfrm>
          <a:prstGeom prst="rect">
            <a:avLst/>
          </a:prstGeom>
        </p:spPr>
        <p:txBody>
          <a:bodyPr wrap="none">
            <a:spAutoFit/>
          </a:bodyPr>
          <a:lstStyle/>
          <a:p>
            <a:r>
              <a:rPr lang="en-US" dirty="0"/>
              <a:t>Profile(1)2010</a:t>
            </a:r>
          </a:p>
        </p:txBody>
      </p:sp>
      <p:pic>
        <p:nvPicPr>
          <p:cNvPr id="10" name="Picture 9"/>
          <p:cNvPicPr>
            <a:picLocks noChangeAspect="1"/>
          </p:cNvPicPr>
          <p:nvPr/>
        </p:nvPicPr>
        <p:blipFill>
          <a:blip r:embed="rId4"/>
          <a:stretch>
            <a:fillRect/>
          </a:stretch>
        </p:blipFill>
        <p:spPr>
          <a:xfrm>
            <a:off x="6899405" y="327836"/>
            <a:ext cx="4359928" cy="2428875"/>
          </a:xfrm>
          <a:prstGeom prst="rect">
            <a:avLst/>
          </a:prstGeom>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8019" y="2534038"/>
            <a:ext cx="2910966" cy="1711540"/>
          </a:xfrm>
          <a:prstGeom prst="rect">
            <a:avLst/>
          </a:prstGeom>
        </p:spPr>
      </p:pic>
      <p:sp>
        <p:nvSpPr>
          <p:cNvPr id="12" name="Rectangle 11"/>
          <p:cNvSpPr/>
          <p:nvPr/>
        </p:nvSpPr>
        <p:spPr>
          <a:xfrm>
            <a:off x="1244026" y="4298854"/>
            <a:ext cx="1678023" cy="369332"/>
          </a:xfrm>
          <a:prstGeom prst="rect">
            <a:avLst/>
          </a:prstGeom>
        </p:spPr>
        <p:txBody>
          <a:bodyPr wrap="none">
            <a:spAutoFit/>
          </a:bodyPr>
          <a:lstStyle/>
          <a:p>
            <a:r>
              <a:rPr lang="en-US" dirty="0" smtClean="0"/>
              <a:t>PROFILE(2)2002</a:t>
            </a:r>
            <a:endParaRPr lang="en-US" dirty="0"/>
          </a:p>
        </p:txBody>
      </p:sp>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57447" y="2584056"/>
            <a:ext cx="2916308" cy="1717946"/>
          </a:xfrm>
          <a:prstGeom prst="rect">
            <a:avLst/>
          </a:prstGeom>
        </p:spPr>
      </p:pic>
      <p:sp>
        <p:nvSpPr>
          <p:cNvPr id="14" name="Rectangle 13"/>
          <p:cNvSpPr/>
          <p:nvPr/>
        </p:nvSpPr>
        <p:spPr>
          <a:xfrm>
            <a:off x="4466105" y="4344478"/>
            <a:ext cx="1678023" cy="369332"/>
          </a:xfrm>
          <a:prstGeom prst="rect">
            <a:avLst/>
          </a:prstGeom>
        </p:spPr>
        <p:txBody>
          <a:bodyPr wrap="none">
            <a:spAutoFit/>
          </a:bodyPr>
          <a:lstStyle/>
          <a:p>
            <a:r>
              <a:rPr lang="en-US" dirty="0" smtClean="0"/>
              <a:t>PROFILE(2)2010</a:t>
            </a:r>
            <a:endParaRPr lang="en-US" dirty="0"/>
          </a:p>
        </p:txBody>
      </p:sp>
      <p:pic>
        <p:nvPicPr>
          <p:cNvPr id="15" name="Picture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99404" y="2840561"/>
            <a:ext cx="4878613" cy="2050018"/>
          </a:xfrm>
          <a:prstGeom prst="rect">
            <a:avLst/>
          </a:prstGeom>
        </p:spPr>
      </p:pic>
      <p:pic>
        <p:nvPicPr>
          <p:cNvPr id="16" name="Picture 1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2285" y="4642028"/>
            <a:ext cx="2995162" cy="1786021"/>
          </a:xfrm>
          <a:prstGeom prst="rect">
            <a:avLst/>
          </a:prstGeom>
        </p:spPr>
      </p:pic>
      <p:sp>
        <p:nvSpPr>
          <p:cNvPr id="17" name="Rectangle 16"/>
          <p:cNvSpPr/>
          <p:nvPr/>
        </p:nvSpPr>
        <p:spPr>
          <a:xfrm>
            <a:off x="1244026" y="6469309"/>
            <a:ext cx="1519455" cy="369332"/>
          </a:xfrm>
          <a:prstGeom prst="rect">
            <a:avLst/>
          </a:prstGeom>
        </p:spPr>
        <p:txBody>
          <a:bodyPr wrap="none">
            <a:spAutoFit/>
          </a:bodyPr>
          <a:lstStyle/>
          <a:p>
            <a:r>
              <a:rPr lang="en-US" dirty="0" smtClean="0"/>
              <a:t>Profile(3)2002</a:t>
            </a:r>
            <a:endParaRPr lang="en-US" dirty="0"/>
          </a:p>
        </p:txBody>
      </p:sp>
      <p:pic>
        <p:nvPicPr>
          <p:cNvPr id="18" name="Picture 1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41070" y="4642028"/>
            <a:ext cx="2832685" cy="1786021"/>
          </a:xfrm>
          <a:prstGeom prst="rect">
            <a:avLst/>
          </a:prstGeom>
        </p:spPr>
      </p:pic>
      <p:sp>
        <p:nvSpPr>
          <p:cNvPr id="19" name="Rectangle 18"/>
          <p:cNvSpPr/>
          <p:nvPr/>
        </p:nvSpPr>
        <p:spPr>
          <a:xfrm>
            <a:off x="4466105" y="6469309"/>
            <a:ext cx="1519455" cy="369332"/>
          </a:xfrm>
          <a:prstGeom prst="rect">
            <a:avLst/>
          </a:prstGeom>
        </p:spPr>
        <p:txBody>
          <a:bodyPr wrap="none">
            <a:spAutoFit/>
          </a:bodyPr>
          <a:lstStyle/>
          <a:p>
            <a:r>
              <a:rPr lang="en-US" dirty="0" smtClean="0"/>
              <a:t>Profile(3)2010</a:t>
            </a:r>
            <a:endParaRPr lang="en-US" dirty="0"/>
          </a:p>
        </p:txBody>
      </p:sp>
      <p:pic>
        <p:nvPicPr>
          <p:cNvPr id="20" name="Picture 1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899404" y="4987909"/>
            <a:ext cx="5271732" cy="1666066"/>
          </a:xfrm>
          <a:prstGeom prst="rect">
            <a:avLst/>
          </a:prstGeom>
        </p:spPr>
      </p:pic>
    </p:spTree>
    <p:extLst>
      <p:ext uri="{BB962C8B-B14F-4D97-AF65-F5344CB8AC3E}">
        <p14:creationId xmlns:p14="http://schemas.microsoft.com/office/powerpoint/2010/main" val="38721868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868" y="1179342"/>
            <a:ext cx="5486400" cy="3502258"/>
          </a:xfrm>
          <a:prstGeom prst="rect">
            <a:avLst/>
          </a:prstGeom>
        </p:spPr>
      </p:pic>
      <p:sp>
        <p:nvSpPr>
          <p:cNvPr id="6" name="Rectangle 5"/>
          <p:cNvSpPr/>
          <p:nvPr/>
        </p:nvSpPr>
        <p:spPr>
          <a:xfrm>
            <a:off x="176868" y="4918389"/>
            <a:ext cx="4564070" cy="646331"/>
          </a:xfrm>
          <a:prstGeom prst="rect">
            <a:avLst/>
          </a:prstGeom>
        </p:spPr>
        <p:txBody>
          <a:bodyPr wrap="none">
            <a:spAutoFit/>
          </a:bodyPr>
          <a:lstStyle/>
          <a:p>
            <a:pPr algn="ctr"/>
            <a:r>
              <a:rPr lang="en-US" b="1" i="1" dirty="0" smtClean="0">
                <a:latin typeface="Times New Roman" panose="02020603050405020304" pitchFamily="18" charset="0"/>
                <a:cs typeface="Times New Roman" panose="02020603050405020304" pitchFamily="18" charset="0"/>
              </a:rPr>
              <a:t>Image from Google earth,blueline”30-6-2008 </a:t>
            </a:r>
          </a:p>
          <a:p>
            <a:pPr algn="ctr"/>
            <a:r>
              <a:rPr lang="en-US" b="1" i="1" dirty="0" err="1" smtClean="0">
                <a:latin typeface="Times New Roman" panose="02020603050405020304" pitchFamily="18" charset="0"/>
                <a:cs typeface="Times New Roman" panose="02020603050405020304" pitchFamily="18" charset="0"/>
              </a:rPr>
              <a:t>Wenchuan</a:t>
            </a:r>
            <a:r>
              <a:rPr lang="en-US" b="1" i="1" dirty="0" smtClean="0">
                <a:latin typeface="Times New Roman" panose="02020603050405020304" pitchFamily="18" charset="0"/>
                <a:cs typeface="Times New Roman" panose="02020603050405020304" pitchFamily="18" charset="0"/>
              </a:rPr>
              <a:t> (after)</a:t>
            </a:r>
            <a:endParaRPr lang="en-US" b="1" i="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48339" y="1179342"/>
            <a:ext cx="5486400" cy="3530990"/>
          </a:xfrm>
          <a:prstGeom prst="rect">
            <a:avLst/>
          </a:prstGeom>
        </p:spPr>
      </p:pic>
      <p:sp>
        <p:nvSpPr>
          <p:cNvPr id="8" name="Rectangle 7"/>
          <p:cNvSpPr/>
          <p:nvPr/>
        </p:nvSpPr>
        <p:spPr>
          <a:xfrm>
            <a:off x="6918507" y="4941221"/>
            <a:ext cx="4346063" cy="646331"/>
          </a:xfrm>
          <a:prstGeom prst="rect">
            <a:avLst/>
          </a:prstGeom>
        </p:spPr>
        <p:txBody>
          <a:bodyPr wrap="none">
            <a:spAutoFit/>
          </a:bodyPr>
          <a:lstStyle/>
          <a:p>
            <a:pPr algn="ctr"/>
            <a:r>
              <a:rPr lang="en-US" b="1" i="1" dirty="0" smtClean="0">
                <a:latin typeface="Times New Roman" panose="02020603050405020304" pitchFamily="18" charset="0"/>
                <a:cs typeface="Times New Roman" panose="02020603050405020304" pitchFamily="18" charset="0"/>
              </a:rPr>
              <a:t>Image from Google earth </a:t>
            </a:r>
            <a:r>
              <a:rPr lang="en-US" b="1" i="1" dirty="0">
                <a:latin typeface="Times New Roman" panose="02020603050405020304" pitchFamily="18" charset="0"/>
                <a:cs typeface="Times New Roman" panose="02020603050405020304" pitchFamily="18" charset="0"/>
              </a:rPr>
              <a:t>redline“3-4-2010 </a:t>
            </a:r>
            <a:endParaRPr lang="en-US" b="1" i="1" dirty="0" smtClean="0">
              <a:latin typeface="Times New Roman" panose="02020603050405020304" pitchFamily="18" charset="0"/>
              <a:cs typeface="Times New Roman" panose="02020603050405020304" pitchFamily="18" charset="0"/>
            </a:endParaRPr>
          </a:p>
          <a:p>
            <a:pPr algn="ctr"/>
            <a:r>
              <a:rPr lang="en-US" b="1" i="1" dirty="0" err="1" smtClean="0">
                <a:latin typeface="Times New Roman" panose="02020603050405020304" pitchFamily="18" charset="0"/>
                <a:cs typeface="Times New Roman" panose="02020603050405020304" pitchFamily="18" charset="0"/>
              </a:rPr>
              <a:t>Wenchuan</a:t>
            </a:r>
            <a:r>
              <a:rPr lang="en-US" b="1" i="1" dirty="0" smtClean="0">
                <a:latin typeface="Times New Roman" panose="02020603050405020304" pitchFamily="18" charset="0"/>
                <a:cs typeface="Times New Roman" panose="02020603050405020304" pitchFamily="18" charset="0"/>
              </a:rPr>
              <a:t>(before)</a:t>
            </a: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9148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6802" y="1796195"/>
            <a:ext cx="5607089" cy="3099362"/>
          </a:xfrm>
          <a:prstGeom prst="rect">
            <a:avLst/>
          </a:prstGeom>
        </p:spPr>
      </p:pic>
      <p:sp>
        <p:nvSpPr>
          <p:cNvPr id="6" name="Rectangle 5"/>
          <p:cNvSpPr/>
          <p:nvPr/>
        </p:nvSpPr>
        <p:spPr>
          <a:xfrm>
            <a:off x="567728" y="5143472"/>
            <a:ext cx="5004575" cy="369332"/>
          </a:xfrm>
          <a:prstGeom prst="rect">
            <a:avLst/>
          </a:prstGeom>
        </p:spPr>
        <p:txBody>
          <a:bodyPr wrap="none">
            <a:spAutoFit/>
          </a:bodyPr>
          <a:lstStyle/>
          <a:p>
            <a:r>
              <a:rPr lang="en-US" b="1" i="1" dirty="0" smtClean="0"/>
              <a:t>Image from Google earth2005 before earthquake</a:t>
            </a:r>
            <a:endParaRPr lang="en-US" b="1" i="1" dirty="0"/>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5345" y="1796195"/>
            <a:ext cx="5486400" cy="3099362"/>
          </a:xfrm>
          <a:prstGeom prst="rect">
            <a:avLst/>
          </a:prstGeom>
        </p:spPr>
      </p:pic>
      <p:sp>
        <p:nvSpPr>
          <p:cNvPr id="8" name="Rectangle 7"/>
          <p:cNvSpPr/>
          <p:nvPr/>
        </p:nvSpPr>
        <p:spPr>
          <a:xfrm>
            <a:off x="6516360" y="5143472"/>
            <a:ext cx="5026697" cy="369332"/>
          </a:xfrm>
          <a:prstGeom prst="rect">
            <a:avLst/>
          </a:prstGeom>
        </p:spPr>
        <p:txBody>
          <a:bodyPr wrap="none">
            <a:spAutoFit/>
          </a:bodyPr>
          <a:lstStyle/>
          <a:p>
            <a:r>
              <a:rPr lang="en-US" b="1" i="1" dirty="0" smtClean="0"/>
              <a:t>Image from Google earth 5/22/2008 after earthquake</a:t>
            </a:r>
            <a:endParaRPr lang="en-US" b="1" i="1" dirty="0"/>
          </a:p>
        </p:txBody>
      </p:sp>
      <p:sp>
        <p:nvSpPr>
          <p:cNvPr id="9" name="Rectangle 8"/>
          <p:cNvSpPr/>
          <p:nvPr/>
        </p:nvSpPr>
        <p:spPr>
          <a:xfrm>
            <a:off x="789995" y="515202"/>
            <a:ext cx="1988045" cy="523220"/>
          </a:xfrm>
          <a:prstGeom prst="rect">
            <a:avLst/>
          </a:prstGeom>
        </p:spPr>
        <p:txBody>
          <a:bodyPr wrap="none">
            <a:spAutoFit/>
          </a:bodyPr>
          <a:lstStyle/>
          <a:p>
            <a:r>
              <a:rPr lang="en-US" sz="2800" b="1" i="1" dirty="0" smtClean="0">
                <a:solidFill>
                  <a:schemeClr val="bg2">
                    <a:lumMod val="10000"/>
                  </a:schemeClr>
                </a:solidFill>
              </a:rPr>
              <a:t>Application </a:t>
            </a:r>
            <a:endParaRPr lang="en-US" b="1" i="1" dirty="0">
              <a:solidFill>
                <a:schemeClr val="bg2">
                  <a:lumMod val="10000"/>
                </a:schemeClr>
              </a:solidFill>
            </a:endParaRPr>
          </a:p>
        </p:txBody>
      </p:sp>
    </p:spTree>
    <p:extLst>
      <p:ext uri="{BB962C8B-B14F-4D97-AF65-F5344CB8AC3E}">
        <p14:creationId xmlns:p14="http://schemas.microsoft.com/office/powerpoint/2010/main" val="26188656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solidFill>
                  <a:srgbClr val="0070C0"/>
                </a:solidFill>
                <a:latin typeface="Times New Roman" panose="02020603050405020304" pitchFamily="18" charset="0"/>
                <a:cs typeface="Times New Roman" panose="02020603050405020304" pitchFamily="18" charset="0"/>
              </a:rPr>
              <a:t>Future work projects </a:t>
            </a:r>
            <a:endParaRPr lang="en-US" b="1" i="1" dirty="0">
              <a:solidFill>
                <a:srgbClr val="0070C0"/>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half" idx="1"/>
          </p:nvPr>
        </p:nvSpPr>
        <p:spPr>
          <a:xfrm>
            <a:off x="1294228" y="1257886"/>
            <a:ext cx="10567963" cy="5135563"/>
          </a:xfrm>
        </p:spPr>
        <p:txBody>
          <a:bodyPr>
            <a:normAutofit/>
          </a:bodyPr>
          <a:lstStyle/>
          <a:p>
            <a:r>
              <a:rPr lang="en-US" sz="2400" dirty="0" smtClean="0">
                <a:latin typeface="Times New Roman" panose="02020603050405020304" pitchFamily="18" charset="0"/>
                <a:cs typeface="Times New Roman" panose="02020603050405020304" pitchFamily="18" charset="0"/>
              </a:rPr>
              <a:t>Micro seismic  project “use for exploration in space “</a:t>
            </a: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Monitor and study the changes of land surface “moon”</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54442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58462" y="1715309"/>
            <a:ext cx="8525021" cy="1862048"/>
          </a:xfrm>
          <a:prstGeom prst="rect">
            <a:avLst/>
          </a:prstGeom>
          <a:noFill/>
        </p:spPr>
        <p:txBody>
          <a:bodyPr wrap="square" lIns="91440" tIns="45720" rIns="91440" bIns="45720">
            <a:spAutoFit/>
          </a:bodyPr>
          <a:lstStyle/>
          <a:p>
            <a:pPr algn="ctr"/>
            <a:r>
              <a:rPr lang="en-US" sz="115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Thank you </a:t>
            </a:r>
            <a:endParaRPr lang="en-US" sz="115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963131964"/>
      </p:ext>
    </p:extLst>
  </p:cSld>
  <p:clrMapOvr>
    <a:masterClrMapping/>
  </p:clrMapOvr>
  <p:timing>
    <p:tnLst>
      <p:par>
        <p:cTn id="1" dur="indefinite" restart="never" nodeType="tmRoot"/>
      </p:par>
    </p:tnLst>
  </p:timing>
</p:sld>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1" Type="http://schemas.openxmlformats.org/officeDocument/2006/relationships/image" Target="../media/image5.jpeg"/></Relationships>
</file>

<file path=ppt/theme/_rels/theme8.xml.rels><?xml version="1.0" encoding="UTF-8" standalone="yes"?>
<Relationships xmlns="http://schemas.openxmlformats.org/package/2006/relationships"><Relationship Id="rId1" Type="http://schemas.openxmlformats.org/officeDocument/2006/relationships/image" Target="../media/image14.jpeg"/></Relationships>
</file>

<file path=ppt/theme/_rels/theme9.xml.rels><?xml version="1.0" encoding="UTF-8" standalone="yes"?>
<Relationships xmlns="http://schemas.openxmlformats.org/package/2006/relationships"><Relationship Id="rId1" Type="http://schemas.openxmlformats.org/officeDocument/2006/relationships/image" Target="../media/image17.jpeg"/></Relationships>
</file>

<file path=ppt/theme/_rels/theme10.xml.rels><?xml version="1.0" encoding="UTF-8" standalone="yes"?>
<Relationships xmlns="http://schemas.openxmlformats.org/package/2006/relationships"><Relationship Id="rId1" Type="http://schemas.openxmlformats.org/officeDocument/2006/relationships/image" Target="../media/image5.jpeg"/></Relationships>
</file>

<file path=ppt/theme/_rels/theme11.xml.rels><?xml version="1.0" encoding="UTF-8" standalone="yes"?>
<Relationships xmlns="http://schemas.openxmlformats.org/package/2006/relationships"><Relationship Id="rId1" Type="http://schemas.openxmlformats.org/officeDocument/2006/relationships/image" Target="../media/image18.jpeg"/></Relationships>
</file>

<file path=ppt/theme/theme1.xml><?xml version="1.0" encoding="utf-8"?>
<a:theme xmlns:a="http://schemas.openxmlformats.org/drawingml/2006/main" name="文史类论文模板">
  <a:themeElements>
    <a:clrScheme name="文史类论文模板 1">
      <a:dk1>
        <a:srgbClr val="000066"/>
      </a:dk1>
      <a:lt1>
        <a:srgbClr val="FFFFFF"/>
      </a:lt1>
      <a:dk2>
        <a:srgbClr val="175B5B"/>
      </a:dk2>
      <a:lt2>
        <a:srgbClr val="DDDDDD"/>
      </a:lt2>
      <a:accent1>
        <a:srgbClr val="CBB61D"/>
      </a:accent1>
      <a:accent2>
        <a:srgbClr val="6CA5D8"/>
      </a:accent2>
      <a:accent3>
        <a:srgbClr val="FFFFFF"/>
      </a:accent3>
      <a:accent4>
        <a:srgbClr val="000056"/>
      </a:accent4>
      <a:accent5>
        <a:srgbClr val="E2D7AB"/>
      </a:accent5>
      <a:accent6>
        <a:srgbClr val="6195C4"/>
      </a:accent6>
      <a:hlink>
        <a:srgbClr val="5D4BC7"/>
      </a:hlink>
      <a:folHlink>
        <a:srgbClr val="878FA5"/>
      </a:folHlink>
    </a:clrScheme>
    <a:fontScheme name="文史类论文模板">
      <a:majorFont>
        <a:latin typeface="Times New Roman"/>
        <a:ea typeface="楷体_GB2312"/>
        <a:cs typeface=""/>
      </a:majorFont>
      <a:minorFont>
        <a:latin typeface="Times New Roman"/>
        <a:ea typeface="楷体_GB2312"/>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文史类论文模板 1">
        <a:dk1>
          <a:srgbClr val="000066"/>
        </a:dk1>
        <a:lt1>
          <a:srgbClr val="FFFFFF"/>
        </a:lt1>
        <a:dk2>
          <a:srgbClr val="175B5B"/>
        </a:dk2>
        <a:lt2>
          <a:srgbClr val="DDDDDD"/>
        </a:lt2>
        <a:accent1>
          <a:srgbClr val="CBB61D"/>
        </a:accent1>
        <a:accent2>
          <a:srgbClr val="6CA5D8"/>
        </a:accent2>
        <a:accent3>
          <a:srgbClr val="FFFFFF"/>
        </a:accent3>
        <a:accent4>
          <a:srgbClr val="000056"/>
        </a:accent4>
        <a:accent5>
          <a:srgbClr val="E2D7AB"/>
        </a:accent5>
        <a:accent6>
          <a:srgbClr val="6195C4"/>
        </a:accent6>
        <a:hlink>
          <a:srgbClr val="5D4BC7"/>
        </a:hlink>
        <a:folHlink>
          <a:srgbClr val="878FA5"/>
        </a:folHlink>
      </a:clrScheme>
      <a:clrMap bg1="lt1" tx1="dk1" bg2="lt2" tx2="dk2" accent1="accent1" accent2="accent2" accent3="accent3" accent4="accent4" accent5="accent5" accent6="accent6" hlink="hlink" folHlink="folHlink"/>
    </a:extraClrScheme>
    <a:extraClrScheme>
      <a:clrScheme name="文史类论文模板 2">
        <a:dk1>
          <a:srgbClr val="333333"/>
        </a:dk1>
        <a:lt1>
          <a:srgbClr val="FFFFFF"/>
        </a:lt1>
        <a:dk2>
          <a:srgbClr val="003366"/>
        </a:dk2>
        <a:lt2>
          <a:srgbClr val="B2B2B2"/>
        </a:lt2>
        <a:accent1>
          <a:srgbClr val="3C96C8"/>
        </a:accent1>
        <a:accent2>
          <a:srgbClr val="E2AF52"/>
        </a:accent2>
        <a:accent3>
          <a:srgbClr val="FFFFFF"/>
        </a:accent3>
        <a:accent4>
          <a:srgbClr val="2A2A2A"/>
        </a:accent4>
        <a:accent5>
          <a:srgbClr val="AFC9E0"/>
        </a:accent5>
        <a:accent6>
          <a:srgbClr val="CD9E49"/>
        </a:accent6>
        <a:hlink>
          <a:srgbClr val="576CD5"/>
        </a:hlink>
        <a:folHlink>
          <a:srgbClr val="6EBCB3"/>
        </a:folHlink>
      </a:clrScheme>
      <a:clrMap bg1="lt1" tx1="dk1" bg2="lt2" tx2="dk2" accent1="accent1" accent2="accent2" accent3="accent3" accent4="accent4" accent5="accent5" accent6="accent6" hlink="hlink" folHlink="folHlink"/>
    </a:extraClrScheme>
    <a:extraClrScheme>
      <a:clrScheme name="文史类论文模板 3">
        <a:dk1>
          <a:srgbClr val="000000"/>
        </a:dk1>
        <a:lt1>
          <a:srgbClr val="FFFFFF"/>
        </a:lt1>
        <a:dk2>
          <a:srgbClr val="000066"/>
        </a:dk2>
        <a:lt2>
          <a:srgbClr val="DDDDDD"/>
        </a:lt2>
        <a:accent1>
          <a:srgbClr val="E47F6E"/>
        </a:accent1>
        <a:accent2>
          <a:srgbClr val="00CC99"/>
        </a:accent2>
        <a:accent3>
          <a:srgbClr val="FFFFFF"/>
        </a:accent3>
        <a:accent4>
          <a:srgbClr val="000000"/>
        </a:accent4>
        <a:accent5>
          <a:srgbClr val="EFC0BA"/>
        </a:accent5>
        <a:accent6>
          <a:srgbClr val="00B98A"/>
        </a:accent6>
        <a:hlink>
          <a:srgbClr val="7648EA"/>
        </a:hlink>
        <a:folHlink>
          <a:srgbClr val="6E96D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3.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6.xml><?xml version="1.0" encoding="utf-8"?>
<a:theme xmlns:a="http://schemas.openxmlformats.org/drawingml/2006/main" name="1_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5A2F9111-B2DB-470C-BA56-608F9B658826}"/>
    </a:ext>
  </a:extLst>
</a:theme>
</file>

<file path=ppt/theme/theme7.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8.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42E5908D-19A2-46FD-89FA-638B126129EF}"/>
    </a:ext>
  </a:extLst>
</a:theme>
</file>

<file path=ppt/theme/theme9.xml><?xml version="1.0" encoding="utf-8"?>
<a:theme xmlns:a="http://schemas.openxmlformats.org/drawingml/2006/main" name="1_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61DDDE80-2DFA-4F2A-B66F-72059846BDAA}"/>
    </a:ext>
  </a:extLst>
</a:theme>
</file>

<file path=ppt/theme/theme10.xml><?xml version="1.0" encoding="utf-8"?>
<a:theme xmlns:a="http://schemas.openxmlformats.org/drawingml/2006/main" name="3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1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4F7A876A-7598-49CA-AFC8-8EDA2551E4A7}"/>
    </a:ext>
  </a:extLst>
</a:theme>
</file>

<file path=ppt/theme/theme12.xml><?xml version="1.0" encoding="utf-8"?>
<a:theme xmlns:a="http://schemas.openxmlformats.org/drawingml/2006/main" name="1_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 xmlns:thm15="http://schemas.microsoft.com/office/thememl/2012/main" name="Droplet" id="{8984A317-299A-4E50-B45D-BFC9EDE2337A}" vid="{C71B277C-C29A-4BA0-A7BA-43502DF21AB3}"/>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5890</TotalTime>
  <Words>1081</Words>
  <Application>Microsoft Office PowerPoint</Application>
  <PresentationFormat>Custom</PresentationFormat>
  <Paragraphs>164</Paragraphs>
  <Slides>21</Slides>
  <Notes>6</Notes>
  <HiddenSlides>0</HiddenSlides>
  <MMClips>0</MMClips>
  <ScaleCrop>false</ScaleCrop>
  <HeadingPairs>
    <vt:vector size="6" baseType="variant">
      <vt:variant>
        <vt:lpstr>Theme</vt:lpstr>
      </vt:variant>
      <vt:variant>
        <vt:i4>12</vt:i4>
      </vt:variant>
      <vt:variant>
        <vt:lpstr>Embedded OLE Servers</vt:lpstr>
      </vt:variant>
      <vt:variant>
        <vt:i4>1</vt:i4>
      </vt:variant>
      <vt:variant>
        <vt:lpstr>Slide Titles</vt:lpstr>
      </vt:variant>
      <vt:variant>
        <vt:i4>21</vt:i4>
      </vt:variant>
    </vt:vector>
  </HeadingPairs>
  <TitlesOfParts>
    <vt:vector size="34" baseType="lpstr">
      <vt:lpstr>文史类论文模板</vt:lpstr>
      <vt:lpstr>Facet</vt:lpstr>
      <vt:lpstr>Droplet</vt:lpstr>
      <vt:lpstr>Office Theme</vt:lpstr>
      <vt:lpstr>Ion</vt:lpstr>
      <vt:lpstr>1_Ion</vt:lpstr>
      <vt:lpstr>2_Ion</vt:lpstr>
      <vt:lpstr>Celestial</vt:lpstr>
      <vt:lpstr>1_Celestial</vt:lpstr>
      <vt:lpstr>3_Ion</vt:lpstr>
      <vt:lpstr>Parallax</vt:lpstr>
      <vt:lpstr>1_Droplet</vt:lpstr>
      <vt:lpstr>Image</vt:lpstr>
      <vt:lpstr>PowerPoint Presentation</vt:lpstr>
      <vt:lpstr>General information about study area</vt:lpstr>
      <vt:lpstr>Tectonic and geology setting of Wenchuan: </vt:lpstr>
      <vt:lpstr>Brief about work methods</vt:lpstr>
      <vt:lpstr>Horizontal changes </vt:lpstr>
      <vt:lpstr>PowerPoint Presentation</vt:lpstr>
      <vt:lpstr>Monitor horizontal movements Using Google earth and land GPS   (2005-2008)(Before and after Wenchuan earthquake: </vt:lpstr>
      <vt:lpstr>PowerPoint Presentation</vt:lpstr>
      <vt:lpstr>PowerPoint Presentation</vt:lpstr>
      <vt:lpstr>PowerPoint Presentation</vt:lpstr>
      <vt:lpstr>Horizontal changes </vt:lpstr>
      <vt:lpstr>PowerPoint Presentation</vt:lpstr>
      <vt:lpstr>PowerPoint Presentation</vt:lpstr>
      <vt:lpstr>PowerPoint Presentation</vt:lpstr>
      <vt:lpstr>PowerPoint Presentation</vt:lpstr>
      <vt:lpstr>Vertical changes:</vt:lpstr>
      <vt:lpstr>PowerPoint Presentation</vt:lpstr>
      <vt:lpstr>PowerPoint Presentation</vt:lpstr>
      <vt:lpstr>PowerPoint Presentation</vt:lpstr>
      <vt:lpstr>Future work projects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M</dc:creator>
  <cp:lastModifiedBy>Geetha Vengaladasu</cp:lastModifiedBy>
  <cp:revision>161</cp:revision>
  <dcterms:created xsi:type="dcterms:W3CDTF">2016-07-07T05:15:07Z</dcterms:created>
  <dcterms:modified xsi:type="dcterms:W3CDTF">2016-07-29T12:19:11Z</dcterms:modified>
</cp:coreProperties>
</file>