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72" r:id="rId1"/>
  </p:sldMasterIdLst>
  <p:notesMasterIdLst>
    <p:notesMasterId r:id="rId39"/>
  </p:notesMasterIdLst>
  <p:sldIdLst>
    <p:sldId id="256" r:id="rId2"/>
    <p:sldId id="257" r:id="rId3"/>
    <p:sldId id="258" r:id="rId4"/>
    <p:sldId id="274" r:id="rId5"/>
    <p:sldId id="281" r:id="rId6"/>
    <p:sldId id="261" r:id="rId7"/>
    <p:sldId id="331" r:id="rId8"/>
    <p:sldId id="262" r:id="rId9"/>
    <p:sldId id="301" r:id="rId10"/>
    <p:sldId id="288" r:id="rId11"/>
    <p:sldId id="267" r:id="rId12"/>
    <p:sldId id="272" r:id="rId13"/>
    <p:sldId id="268" r:id="rId14"/>
    <p:sldId id="269" r:id="rId15"/>
    <p:sldId id="276" r:id="rId16"/>
    <p:sldId id="293" r:id="rId17"/>
    <p:sldId id="333" r:id="rId18"/>
    <p:sldId id="314" r:id="rId19"/>
    <p:sldId id="315" r:id="rId20"/>
    <p:sldId id="316" r:id="rId21"/>
    <p:sldId id="317" r:id="rId22"/>
    <p:sldId id="318" r:id="rId23"/>
    <p:sldId id="334" r:id="rId24"/>
    <p:sldId id="320" r:id="rId25"/>
    <p:sldId id="321" r:id="rId26"/>
    <p:sldId id="322" r:id="rId27"/>
    <p:sldId id="323" r:id="rId28"/>
    <p:sldId id="324" r:id="rId29"/>
    <p:sldId id="325" r:id="rId30"/>
    <p:sldId id="326" r:id="rId31"/>
    <p:sldId id="327" r:id="rId32"/>
    <p:sldId id="328" r:id="rId33"/>
    <p:sldId id="329" r:id="rId34"/>
    <p:sldId id="330" r:id="rId35"/>
    <p:sldId id="335" r:id="rId36"/>
    <p:sldId id="299" r:id="rId37"/>
    <p:sldId id="336" r:id="rId38"/>
  </p:sldIdLst>
  <p:sldSz cx="9144000" cy="6858000" type="screen4x3"/>
  <p:notesSz cx="6858000" cy="9144000"/>
  <p:defaultTextStyle>
    <a:defPPr>
      <a:defRPr lang="ar-EG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038" autoAdjust="0"/>
    <p:restoredTop sz="95382" autoAdjust="0"/>
  </p:normalViewPr>
  <p:slideViewPr>
    <p:cSldViewPr>
      <p:cViewPr varScale="1">
        <p:scale>
          <a:sx n="70" d="100"/>
          <a:sy n="70" d="100"/>
        </p:scale>
        <p:origin x="132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m_Hawary\Phd%20Work\Rating%20system-SD\New-Output\BuildingSusLevel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m_Hawary\Phd%20Work\Rating%20system-SD\New-Output\BuildingSusLevel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m_Hawary\Phd%20Work\Rating%20system-SD\New-Output\BuildingSusLevel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m_Hawary\Phd%20Work\Rating%20system-SD\New-Output\BuildingSusLevel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m_Hawary\Phd%20Work\Rating%20system-SD\New-Output\BuildingSusLevel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D:\mm_Hawary\Phd%20Work\Rating%20system-SD\New-Output\BuildingSusLevel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1"/>
          <c:order val="0"/>
          <c:tx>
            <c:strRef>
              <c:f>BuildingSusLevel!$B$2</c:f>
              <c:strCache>
                <c:ptCount val="1"/>
                <c:pt idx="0">
                  <c:v>Building Sustainability Level</c:v>
                </c:pt>
              </c:strCache>
            </c:strRef>
          </c:tx>
          <c:marker>
            <c:symbol val="none"/>
          </c:marker>
          <c:cat>
            <c:numRef>
              <c:f>BuildingSusLevel!$A$3:$A$103</c:f>
              <c:numCache>
                <c:formatCode>General</c:formatCode>
                <c:ptCount val="10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  <c:pt idx="36">
                  <c:v>2051</c:v>
                </c:pt>
                <c:pt idx="37">
                  <c:v>2052</c:v>
                </c:pt>
                <c:pt idx="38">
                  <c:v>2053</c:v>
                </c:pt>
                <c:pt idx="39">
                  <c:v>2054</c:v>
                </c:pt>
                <c:pt idx="40">
                  <c:v>2055</c:v>
                </c:pt>
                <c:pt idx="41">
                  <c:v>2056</c:v>
                </c:pt>
                <c:pt idx="42">
                  <c:v>2057</c:v>
                </c:pt>
                <c:pt idx="43">
                  <c:v>2058</c:v>
                </c:pt>
                <c:pt idx="44">
                  <c:v>2059</c:v>
                </c:pt>
                <c:pt idx="45">
                  <c:v>2060</c:v>
                </c:pt>
                <c:pt idx="46">
                  <c:v>2061</c:v>
                </c:pt>
                <c:pt idx="47">
                  <c:v>2062</c:v>
                </c:pt>
                <c:pt idx="48">
                  <c:v>2063</c:v>
                </c:pt>
                <c:pt idx="49">
                  <c:v>2064</c:v>
                </c:pt>
                <c:pt idx="50">
                  <c:v>2065</c:v>
                </c:pt>
                <c:pt idx="51">
                  <c:v>2066</c:v>
                </c:pt>
                <c:pt idx="52">
                  <c:v>2067</c:v>
                </c:pt>
                <c:pt idx="53">
                  <c:v>2068</c:v>
                </c:pt>
                <c:pt idx="54">
                  <c:v>2069</c:v>
                </c:pt>
                <c:pt idx="55">
                  <c:v>2070</c:v>
                </c:pt>
                <c:pt idx="56">
                  <c:v>2071</c:v>
                </c:pt>
                <c:pt idx="57">
                  <c:v>2072</c:v>
                </c:pt>
                <c:pt idx="58">
                  <c:v>2073</c:v>
                </c:pt>
                <c:pt idx="59">
                  <c:v>2074</c:v>
                </c:pt>
                <c:pt idx="60">
                  <c:v>2075</c:v>
                </c:pt>
                <c:pt idx="61">
                  <c:v>2076</c:v>
                </c:pt>
                <c:pt idx="62">
                  <c:v>2077</c:v>
                </c:pt>
                <c:pt idx="63">
                  <c:v>2078</c:v>
                </c:pt>
                <c:pt idx="64">
                  <c:v>2079</c:v>
                </c:pt>
                <c:pt idx="65">
                  <c:v>2080</c:v>
                </c:pt>
                <c:pt idx="66">
                  <c:v>2081</c:v>
                </c:pt>
                <c:pt idx="67">
                  <c:v>2082</c:v>
                </c:pt>
                <c:pt idx="68">
                  <c:v>2083</c:v>
                </c:pt>
                <c:pt idx="69">
                  <c:v>2084</c:v>
                </c:pt>
                <c:pt idx="70">
                  <c:v>2085</c:v>
                </c:pt>
                <c:pt idx="71">
                  <c:v>2086</c:v>
                </c:pt>
                <c:pt idx="72">
                  <c:v>2087</c:v>
                </c:pt>
                <c:pt idx="73">
                  <c:v>2088</c:v>
                </c:pt>
                <c:pt idx="74">
                  <c:v>2089</c:v>
                </c:pt>
                <c:pt idx="75">
                  <c:v>2090</c:v>
                </c:pt>
                <c:pt idx="76">
                  <c:v>2091</c:v>
                </c:pt>
                <c:pt idx="77">
                  <c:v>2092</c:v>
                </c:pt>
                <c:pt idx="78">
                  <c:v>2093</c:v>
                </c:pt>
                <c:pt idx="79">
                  <c:v>2094</c:v>
                </c:pt>
                <c:pt idx="80">
                  <c:v>2095</c:v>
                </c:pt>
                <c:pt idx="81">
                  <c:v>2096</c:v>
                </c:pt>
                <c:pt idx="82">
                  <c:v>2097</c:v>
                </c:pt>
                <c:pt idx="83">
                  <c:v>2098</c:v>
                </c:pt>
                <c:pt idx="84">
                  <c:v>2099</c:v>
                </c:pt>
                <c:pt idx="85">
                  <c:v>2100</c:v>
                </c:pt>
                <c:pt idx="86">
                  <c:v>2101</c:v>
                </c:pt>
                <c:pt idx="87">
                  <c:v>2102</c:v>
                </c:pt>
                <c:pt idx="88">
                  <c:v>2103</c:v>
                </c:pt>
                <c:pt idx="89">
                  <c:v>2104</c:v>
                </c:pt>
                <c:pt idx="90">
                  <c:v>2105</c:v>
                </c:pt>
                <c:pt idx="91">
                  <c:v>2106</c:v>
                </c:pt>
                <c:pt idx="92">
                  <c:v>2107</c:v>
                </c:pt>
                <c:pt idx="93">
                  <c:v>2108</c:v>
                </c:pt>
                <c:pt idx="94">
                  <c:v>2109</c:v>
                </c:pt>
                <c:pt idx="95">
                  <c:v>2110</c:v>
                </c:pt>
                <c:pt idx="96">
                  <c:v>2111</c:v>
                </c:pt>
                <c:pt idx="97">
                  <c:v>2112</c:v>
                </c:pt>
                <c:pt idx="98">
                  <c:v>2113</c:v>
                </c:pt>
                <c:pt idx="99">
                  <c:v>2114</c:v>
                </c:pt>
                <c:pt idx="100">
                  <c:v>2115</c:v>
                </c:pt>
              </c:numCache>
            </c:numRef>
          </c:cat>
          <c:val>
            <c:numRef>
              <c:f>BuildingSusLevel!$D$3:$D$103</c:f>
              <c:numCache>
                <c:formatCode>0.00%</c:formatCode>
                <c:ptCount val="101"/>
                <c:pt idx="0">
                  <c:v>3.5053895364122508E-3</c:v>
                </c:pt>
                <c:pt idx="1">
                  <c:v>1.0516168609236744E-2</c:v>
                </c:pt>
                <c:pt idx="2">
                  <c:v>1.5190009639821287E-2</c:v>
                </c:pt>
                <c:pt idx="3">
                  <c:v>1.9217842432740342E-2</c:v>
                </c:pt>
                <c:pt idx="4">
                  <c:v>2.2800455700639811E-2</c:v>
                </c:pt>
                <c:pt idx="5">
                  <c:v>2.6312715800543455E-2</c:v>
                </c:pt>
                <c:pt idx="6">
                  <c:v>8.9834019805451228E-3</c:v>
                </c:pt>
                <c:pt idx="7">
                  <c:v>3.6486898606607809E-2</c:v>
                </c:pt>
                <c:pt idx="8">
                  <c:v>2.6706020506528802E-2</c:v>
                </c:pt>
                <c:pt idx="9">
                  <c:v>1.5481272456401721E-2</c:v>
                </c:pt>
                <c:pt idx="10">
                  <c:v>3.3622890193672842E-4</c:v>
                </c:pt>
                <c:pt idx="11">
                  <c:v>0.46290421523091901</c:v>
                </c:pt>
                <c:pt idx="12">
                  <c:v>0.46279204276575225</c:v>
                </c:pt>
                <c:pt idx="13">
                  <c:v>0.46312154938217531</c:v>
                </c:pt>
                <c:pt idx="14">
                  <c:v>0.46292875295767455</c:v>
                </c:pt>
                <c:pt idx="15">
                  <c:v>0.46306195776005632</c:v>
                </c:pt>
                <c:pt idx="16">
                  <c:v>0.47330470598545593</c:v>
                </c:pt>
                <c:pt idx="17">
                  <c:v>0.48332310928052036</c:v>
                </c:pt>
                <c:pt idx="18">
                  <c:v>0.49312768381386629</c:v>
                </c:pt>
                <c:pt idx="19">
                  <c:v>0.50273245114363341</c:v>
                </c:pt>
                <c:pt idx="20">
                  <c:v>0.51214442204890065</c:v>
                </c:pt>
                <c:pt idx="21">
                  <c:v>0.52138112347734422</c:v>
                </c:pt>
                <c:pt idx="22">
                  <c:v>0.53044956620804495</c:v>
                </c:pt>
                <c:pt idx="23">
                  <c:v>0.53935325563053205</c:v>
                </c:pt>
                <c:pt idx="24">
                  <c:v>0.54810971869249236</c:v>
                </c:pt>
                <c:pt idx="25">
                  <c:v>0.55671545000438472</c:v>
                </c:pt>
                <c:pt idx="26">
                  <c:v>0.56518797651389374</c:v>
                </c:pt>
                <c:pt idx="27">
                  <c:v>0.5735237928314787</c:v>
                </c:pt>
                <c:pt idx="28">
                  <c:v>0.5817334151257556</c:v>
                </c:pt>
                <c:pt idx="29">
                  <c:v>0.58982385417579786</c:v>
                </c:pt>
                <c:pt idx="30">
                  <c:v>0.59779861537113665</c:v>
                </c:pt>
                <c:pt idx="31">
                  <c:v>0.60565769871176933</c:v>
                </c:pt>
                <c:pt idx="32">
                  <c:v>0.61341162036631369</c:v>
                </c:pt>
                <c:pt idx="33">
                  <c:v>0.62106388572430116</c:v>
                </c:pt>
                <c:pt idx="34">
                  <c:v>0.62861449478573361</c:v>
                </c:pt>
                <c:pt idx="35">
                  <c:v>0.63607045832968689</c:v>
                </c:pt>
                <c:pt idx="36">
                  <c:v>0.64343177635615012</c:v>
                </c:pt>
                <c:pt idx="37">
                  <c:v>0.6507054596442079</c:v>
                </c:pt>
                <c:pt idx="38">
                  <c:v>0.65789150819385311</c:v>
                </c:pt>
                <c:pt idx="39">
                  <c:v>0.66499342739462308</c:v>
                </c:pt>
                <c:pt idx="40">
                  <c:v>0.67201472263605522</c:v>
                </c:pt>
                <c:pt idx="41">
                  <c:v>0.67895889930768838</c:v>
                </c:pt>
                <c:pt idx="42">
                  <c:v>0.68582595740952335</c:v>
                </c:pt>
                <c:pt idx="43">
                  <c:v>0.69261589694155146</c:v>
                </c:pt>
                <c:pt idx="44">
                  <c:v>0.69933923407238863</c:v>
                </c:pt>
                <c:pt idx="45">
                  <c:v>0.70598895802296036</c:v>
                </c:pt>
                <c:pt idx="46">
                  <c:v>0.712575584961879</c:v>
                </c:pt>
                <c:pt idx="47">
                  <c:v>0.7190921041100693</c:v>
                </c:pt>
                <c:pt idx="48">
                  <c:v>0.72554552624660462</c:v>
                </c:pt>
                <c:pt idx="49">
                  <c:v>0.73193935676102062</c:v>
                </c:pt>
                <c:pt idx="50">
                  <c:v>0.73827009026378465</c:v>
                </c:pt>
                <c:pt idx="51">
                  <c:v>0.74454123214442713</c:v>
                </c:pt>
                <c:pt idx="52">
                  <c:v>0.75075278240294452</c:v>
                </c:pt>
                <c:pt idx="53">
                  <c:v>0.75691175181842085</c:v>
                </c:pt>
                <c:pt idx="54">
                  <c:v>0.76301463500131461</c:v>
                </c:pt>
                <c:pt idx="55">
                  <c:v>0.76906493734116432</c:v>
                </c:pt>
                <c:pt idx="56">
                  <c:v>0.77505915344843068</c:v>
                </c:pt>
                <c:pt idx="57">
                  <c:v>0.78100429410218264</c:v>
                </c:pt>
                <c:pt idx="58">
                  <c:v>0.78690035930242752</c:v>
                </c:pt>
                <c:pt idx="59">
                  <c:v>0.79274734904916322</c:v>
                </c:pt>
                <c:pt idx="60">
                  <c:v>0.79854526334238962</c:v>
                </c:pt>
                <c:pt idx="61">
                  <c:v>0.8042976075716417</c:v>
                </c:pt>
                <c:pt idx="62">
                  <c:v>0.81000087634738704</c:v>
                </c:pt>
                <c:pt idx="63">
                  <c:v>0.81566208044868993</c:v>
                </c:pt>
                <c:pt idx="64">
                  <c:v>0.82128121987555869</c:v>
                </c:pt>
                <c:pt idx="65">
                  <c:v>0.82685478923845424</c:v>
                </c:pt>
                <c:pt idx="66">
                  <c:v>0.83238629392691044</c:v>
                </c:pt>
                <c:pt idx="67">
                  <c:v>0.83787573394093462</c:v>
                </c:pt>
                <c:pt idx="68">
                  <c:v>0.84332661467005565</c:v>
                </c:pt>
                <c:pt idx="69">
                  <c:v>0.84873543072474189</c:v>
                </c:pt>
                <c:pt idx="70">
                  <c:v>0.85410568749452698</c:v>
                </c:pt>
                <c:pt idx="71">
                  <c:v>0.85943738497940558</c:v>
                </c:pt>
                <c:pt idx="72">
                  <c:v>0.86473402856892723</c:v>
                </c:pt>
                <c:pt idx="73">
                  <c:v>0.86999211287354605</c:v>
                </c:pt>
                <c:pt idx="74">
                  <c:v>0.87521163789326095</c:v>
                </c:pt>
                <c:pt idx="75">
                  <c:v>0.88039961440715386</c:v>
                </c:pt>
                <c:pt idx="76">
                  <c:v>0.88554903163614263</c:v>
                </c:pt>
                <c:pt idx="77">
                  <c:v>0.89066690035930263</c:v>
                </c:pt>
                <c:pt idx="78">
                  <c:v>0.89574971518710389</c:v>
                </c:pt>
                <c:pt idx="79">
                  <c:v>0.90079747611953787</c:v>
                </c:pt>
                <c:pt idx="80">
                  <c:v>0.90581368854613953</c:v>
                </c:pt>
                <c:pt idx="81">
                  <c:v>0.91079835246691865</c:v>
                </c:pt>
                <c:pt idx="82">
                  <c:v>0.91575146788186834</c:v>
                </c:pt>
                <c:pt idx="83">
                  <c:v>0.92067303479099161</c:v>
                </c:pt>
                <c:pt idx="84">
                  <c:v>0.92556305319428633</c:v>
                </c:pt>
                <c:pt idx="85">
                  <c:v>0.93042502848129061</c:v>
                </c:pt>
                <c:pt idx="86">
                  <c:v>0.93525545526246612</c:v>
                </c:pt>
                <c:pt idx="87">
                  <c:v>0.94005783892735051</c:v>
                </c:pt>
                <c:pt idx="88">
                  <c:v>0.9448286740864108</c:v>
                </c:pt>
                <c:pt idx="89">
                  <c:v>0.94957497151871062</c:v>
                </c:pt>
                <c:pt idx="90">
                  <c:v>0.95428972044518712</c:v>
                </c:pt>
                <c:pt idx="91">
                  <c:v>0.95897993164490691</c:v>
                </c:pt>
                <c:pt idx="92">
                  <c:v>0.9636420997283327</c:v>
                </c:pt>
                <c:pt idx="93">
                  <c:v>0.9682762246954697</c:v>
                </c:pt>
                <c:pt idx="94">
                  <c:v>0.97288581193585255</c:v>
                </c:pt>
                <c:pt idx="95">
                  <c:v>0.9774673560599404</c:v>
                </c:pt>
                <c:pt idx="96">
                  <c:v>0.98202436245727809</c:v>
                </c:pt>
                <c:pt idx="97">
                  <c:v>0.98655332573831833</c:v>
                </c:pt>
                <c:pt idx="98">
                  <c:v>0.99106125668214895</c:v>
                </c:pt>
                <c:pt idx="99">
                  <c:v>0.99554114450968367</c:v>
                </c:pt>
                <c:pt idx="10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-1648868048"/>
        <c:axId val="-1648866960"/>
      </c:lineChart>
      <c:catAx>
        <c:axId val="-16488680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Years</a:t>
                </a:r>
              </a:p>
            </c:rich>
          </c:tx>
          <c:layout/>
          <c:overlay val="0"/>
          <c:spPr>
            <a:noFill/>
          </c:spPr>
        </c:title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lang="en-GB"/>
            </a:pPr>
            <a:endParaRPr lang="en-US"/>
          </a:p>
        </c:txPr>
        <c:crossAx val="-1648866960"/>
        <c:crosses val="autoZero"/>
        <c:auto val="1"/>
        <c:lblAlgn val="ctr"/>
        <c:lblOffset val="100"/>
        <c:noMultiLvlLbl val="0"/>
      </c:catAx>
      <c:valAx>
        <c:axId val="-1648866960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% Change - BSL</a:t>
                </a:r>
              </a:p>
            </c:rich>
          </c:tx>
          <c:layout/>
          <c:overlay val="0"/>
          <c:spPr>
            <a:noFill/>
          </c:spPr>
        </c:title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868048"/>
        <c:crosses val="autoZero"/>
        <c:crossBetween val="between"/>
      </c:valAx>
    </c:plotArea>
    <c:plotVisOnly val="1"/>
    <c:dispBlanksAs val="zero"/>
    <c:showDLblsOverMax val="0"/>
  </c:chart>
  <c:spPr>
    <a:solidFill>
      <a:sysClr val="window" lastClr="FFFFFF"/>
    </a:solidFill>
    <a:ln w="0" cap="flat" cmpd="sng" algn="ctr">
      <a:noFill/>
      <a:prstDash val="solid"/>
    </a:ln>
    <a:effectLst/>
  </c:spPr>
  <c:txPr>
    <a:bodyPr/>
    <a:lstStyle/>
    <a:p>
      <a:pPr>
        <a:defRPr>
          <a:solidFill>
            <a:sysClr val="windowText" lastClr="000000"/>
          </a:solidFill>
          <a:latin typeface="+mn-lt"/>
          <a:ea typeface="+mn-ea"/>
          <a:cs typeface="+mn-cs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14201388888889"/>
          <c:y val="3.5579166666666696E-2"/>
          <c:w val="0.84564930555555606"/>
          <c:h val="0.78579513888888974"/>
        </c:manualLayout>
      </c:layout>
      <c:lineChart>
        <c:grouping val="stacked"/>
        <c:varyColors val="0"/>
        <c:ser>
          <c:idx val="1"/>
          <c:order val="0"/>
          <c:tx>
            <c:strRef>
              <c:f>OccuWe!$B$2</c:f>
              <c:strCache>
                <c:ptCount val="1"/>
                <c:pt idx="0">
                  <c:v>Occupancy Productivity and Well Being</c:v>
                </c:pt>
              </c:strCache>
            </c:strRef>
          </c:tx>
          <c:marker>
            <c:symbol val="none"/>
          </c:marker>
          <c:cat>
            <c:numRef>
              <c:f>OccuWe!$A$3:$A$103</c:f>
              <c:numCache>
                <c:formatCode>General</c:formatCode>
                <c:ptCount val="10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  <c:pt idx="36">
                  <c:v>2051</c:v>
                </c:pt>
                <c:pt idx="37">
                  <c:v>2052</c:v>
                </c:pt>
                <c:pt idx="38">
                  <c:v>2053</c:v>
                </c:pt>
                <c:pt idx="39">
                  <c:v>2054</c:v>
                </c:pt>
                <c:pt idx="40">
                  <c:v>2055</c:v>
                </c:pt>
                <c:pt idx="41">
                  <c:v>2056</c:v>
                </c:pt>
                <c:pt idx="42">
                  <c:v>2057</c:v>
                </c:pt>
                <c:pt idx="43">
                  <c:v>2058</c:v>
                </c:pt>
                <c:pt idx="44">
                  <c:v>2059</c:v>
                </c:pt>
                <c:pt idx="45">
                  <c:v>2060</c:v>
                </c:pt>
                <c:pt idx="46">
                  <c:v>2061</c:v>
                </c:pt>
                <c:pt idx="47">
                  <c:v>2062</c:v>
                </c:pt>
                <c:pt idx="48">
                  <c:v>2063</c:v>
                </c:pt>
                <c:pt idx="49">
                  <c:v>2064</c:v>
                </c:pt>
                <c:pt idx="50">
                  <c:v>2065</c:v>
                </c:pt>
                <c:pt idx="51">
                  <c:v>2066</c:v>
                </c:pt>
                <c:pt idx="52">
                  <c:v>2067</c:v>
                </c:pt>
                <c:pt idx="53">
                  <c:v>2068</c:v>
                </c:pt>
                <c:pt idx="54">
                  <c:v>2069</c:v>
                </c:pt>
                <c:pt idx="55">
                  <c:v>2070</c:v>
                </c:pt>
                <c:pt idx="56">
                  <c:v>2071</c:v>
                </c:pt>
                <c:pt idx="57">
                  <c:v>2072</c:v>
                </c:pt>
                <c:pt idx="58">
                  <c:v>2073</c:v>
                </c:pt>
                <c:pt idx="59">
                  <c:v>2074</c:v>
                </c:pt>
                <c:pt idx="60">
                  <c:v>2075</c:v>
                </c:pt>
                <c:pt idx="61">
                  <c:v>2076</c:v>
                </c:pt>
                <c:pt idx="62">
                  <c:v>2077</c:v>
                </c:pt>
                <c:pt idx="63">
                  <c:v>2078</c:v>
                </c:pt>
                <c:pt idx="64">
                  <c:v>2079</c:v>
                </c:pt>
                <c:pt idx="65">
                  <c:v>2080</c:v>
                </c:pt>
                <c:pt idx="66">
                  <c:v>2081</c:v>
                </c:pt>
                <c:pt idx="67">
                  <c:v>2082</c:v>
                </c:pt>
                <c:pt idx="68">
                  <c:v>2083</c:v>
                </c:pt>
                <c:pt idx="69">
                  <c:v>2084</c:v>
                </c:pt>
                <c:pt idx="70">
                  <c:v>2085</c:v>
                </c:pt>
                <c:pt idx="71">
                  <c:v>2086</c:v>
                </c:pt>
                <c:pt idx="72">
                  <c:v>2087</c:v>
                </c:pt>
                <c:pt idx="73">
                  <c:v>2088</c:v>
                </c:pt>
                <c:pt idx="74">
                  <c:v>2089</c:v>
                </c:pt>
                <c:pt idx="75">
                  <c:v>2090</c:v>
                </c:pt>
                <c:pt idx="76">
                  <c:v>2091</c:v>
                </c:pt>
                <c:pt idx="77">
                  <c:v>2092</c:v>
                </c:pt>
                <c:pt idx="78">
                  <c:v>2093</c:v>
                </c:pt>
                <c:pt idx="79">
                  <c:v>2094</c:v>
                </c:pt>
                <c:pt idx="80">
                  <c:v>2095</c:v>
                </c:pt>
                <c:pt idx="81">
                  <c:v>2096</c:v>
                </c:pt>
                <c:pt idx="82">
                  <c:v>2097</c:v>
                </c:pt>
                <c:pt idx="83">
                  <c:v>2098</c:v>
                </c:pt>
                <c:pt idx="84">
                  <c:v>2099</c:v>
                </c:pt>
                <c:pt idx="85">
                  <c:v>2100</c:v>
                </c:pt>
                <c:pt idx="86">
                  <c:v>2101</c:v>
                </c:pt>
                <c:pt idx="87">
                  <c:v>2102</c:v>
                </c:pt>
                <c:pt idx="88">
                  <c:v>2103</c:v>
                </c:pt>
                <c:pt idx="89">
                  <c:v>2104</c:v>
                </c:pt>
                <c:pt idx="90">
                  <c:v>2105</c:v>
                </c:pt>
                <c:pt idx="91">
                  <c:v>2106</c:v>
                </c:pt>
                <c:pt idx="92">
                  <c:v>2107</c:v>
                </c:pt>
                <c:pt idx="93">
                  <c:v>2108</c:v>
                </c:pt>
                <c:pt idx="94">
                  <c:v>2109</c:v>
                </c:pt>
                <c:pt idx="95">
                  <c:v>2110</c:v>
                </c:pt>
                <c:pt idx="96">
                  <c:v>2111</c:v>
                </c:pt>
                <c:pt idx="97">
                  <c:v>2112</c:v>
                </c:pt>
                <c:pt idx="98">
                  <c:v>2113</c:v>
                </c:pt>
                <c:pt idx="99">
                  <c:v>2114</c:v>
                </c:pt>
                <c:pt idx="100">
                  <c:v>2115</c:v>
                </c:pt>
              </c:numCache>
            </c:numRef>
          </c:cat>
          <c:val>
            <c:numRef>
              <c:f>OccuWe!$D$3:$D$103</c:f>
              <c:numCache>
                <c:formatCode>0.00%</c:formatCode>
                <c:ptCount val="101"/>
                <c:pt idx="0">
                  <c:v>7.2476897988766442E-2</c:v>
                </c:pt>
                <c:pt idx="1">
                  <c:v>0.14495379597753241</c:v>
                </c:pt>
                <c:pt idx="2">
                  <c:v>0.1796825511868092</c:v>
                </c:pt>
                <c:pt idx="3">
                  <c:v>0.20751150570755572</c:v>
                </c:pt>
                <c:pt idx="4">
                  <c:v>0.23153179923899259</c:v>
                </c:pt>
                <c:pt idx="5">
                  <c:v>0.25301902518572206</c:v>
                </c:pt>
                <c:pt idx="6">
                  <c:v>0.27265519115781967</c:v>
                </c:pt>
                <c:pt idx="7">
                  <c:v>0.2911868092045688</c:v>
                </c:pt>
                <c:pt idx="8">
                  <c:v>0.30799057800326307</c:v>
                </c:pt>
                <c:pt idx="9">
                  <c:v>0.32383982605544664</c:v>
                </c:pt>
                <c:pt idx="10">
                  <c:v>0.338817177024827</c:v>
                </c:pt>
                <c:pt idx="11">
                  <c:v>0.34324986410581632</c:v>
                </c:pt>
                <c:pt idx="12">
                  <c:v>0.35760391375249284</c:v>
                </c:pt>
                <c:pt idx="13">
                  <c:v>0.37138249682913793</c:v>
                </c:pt>
                <c:pt idx="14">
                  <c:v>0.38464939300598056</c:v>
                </c:pt>
                <c:pt idx="15">
                  <c:v>0.39745823518753598</c:v>
                </c:pt>
                <c:pt idx="16">
                  <c:v>0.40985468381953477</c:v>
                </c:pt>
                <c:pt idx="17">
                  <c:v>0.42187642688893051</c:v>
                </c:pt>
                <c:pt idx="18">
                  <c:v>0.43355462946186057</c:v>
                </c:pt>
                <c:pt idx="19">
                  <c:v>0.44491900706649756</c:v>
                </c:pt>
                <c:pt idx="20">
                  <c:v>0.45599275231020131</c:v>
                </c:pt>
                <c:pt idx="21">
                  <c:v>0.46679688349338649</c:v>
                </c:pt>
                <c:pt idx="22">
                  <c:v>0.4773516941474919</c:v>
                </c:pt>
                <c:pt idx="23">
                  <c:v>0.48767240442109078</c:v>
                </c:pt>
                <c:pt idx="24">
                  <c:v>0.49777495923174675</c:v>
                </c:pt>
                <c:pt idx="25">
                  <c:v>0.50767240442109074</c:v>
                </c:pt>
                <c:pt idx="26">
                  <c:v>0.51737706106178649</c:v>
                </c:pt>
                <c:pt idx="27">
                  <c:v>0.52689980068853615</c:v>
                </c:pt>
                <c:pt idx="28">
                  <c:v>0.53624932052908458</c:v>
                </c:pt>
                <c:pt idx="29">
                  <c:v>0.54543649211813761</c:v>
                </c:pt>
                <c:pt idx="30">
                  <c:v>0.55446928791447725</c:v>
                </c:pt>
                <c:pt idx="31">
                  <c:v>0.56335423083892011</c:v>
                </c:pt>
                <c:pt idx="32">
                  <c:v>0.57209929335024734</c:v>
                </c:pt>
                <c:pt idx="33">
                  <c:v>0.58071027360028993</c:v>
                </c:pt>
                <c:pt idx="34">
                  <c:v>0.5891936945098778</c:v>
                </c:pt>
                <c:pt idx="35">
                  <c:v>0.5975553542308385</c:v>
                </c:pt>
                <c:pt idx="36">
                  <c:v>0.6057996013770639</c:v>
                </c:pt>
                <c:pt idx="37">
                  <c:v>0.61393150933140062</c:v>
                </c:pt>
                <c:pt idx="38">
                  <c:v>0.62195542670773685</c:v>
                </c:pt>
                <c:pt idx="39">
                  <c:v>0.62987642688892964</c:v>
                </c:pt>
                <c:pt idx="40">
                  <c:v>0.63769740895090099</c:v>
                </c:pt>
                <c:pt idx="41">
                  <c:v>0.64542272150751945</c:v>
                </c:pt>
                <c:pt idx="42">
                  <c:v>0.65305526363472133</c:v>
                </c:pt>
                <c:pt idx="43">
                  <c:v>0.66059865917739036</c:v>
                </c:pt>
                <c:pt idx="44">
                  <c:v>0.66805580721145574</c:v>
                </c:pt>
                <c:pt idx="45">
                  <c:v>0.67543033158180865</c:v>
                </c:pt>
                <c:pt idx="46">
                  <c:v>0.68272368182641752</c:v>
                </c:pt>
                <c:pt idx="47">
                  <c:v>0.6899387570212</c:v>
                </c:pt>
                <c:pt idx="48">
                  <c:v>0.69707918101105248</c:v>
                </c:pt>
                <c:pt idx="49">
                  <c:v>0.70414567856496024</c:v>
                </c:pt>
                <c:pt idx="50">
                  <c:v>0.71114187352781788</c:v>
                </c:pt>
                <c:pt idx="51">
                  <c:v>0.71806921543758295</c:v>
                </c:pt>
                <c:pt idx="52">
                  <c:v>0.72492842906323662</c:v>
                </c:pt>
                <c:pt idx="53">
                  <c:v>0.73172676209458676</c:v>
                </c:pt>
                <c:pt idx="54">
                  <c:v>0.73845986591773849</c:v>
                </c:pt>
                <c:pt idx="55">
                  <c:v>0.74512774053270525</c:v>
                </c:pt>
                <c:pt idx="56">
                  <c:v>0.75173763362928614</c:v>
                </c:pt>
                <c:pt idx="57">
                  <c:v>0.75828954520746517</c:v>
                </c:pt>
                <c:pt idx="58">
                  <c:v>0.76479072295705763</c:v>
                </c:pt>
                <c:pt idx="59">
                  <c:v>0.77122667149846302</c:v>
                </c:pt>
                <c:pt idx="60">
                  <c:v>0.77761913390106963</c:v>
                </c:pt>
                <c:pt idx="61">
                  <c:v>0.78395361478528713</c:v>
                </c:pt>
                <c:pt idx="62">
                  <c:v>0.79023736184090787</c:v>
                </c:pt>
                <c:pt idx="63">
                  <c:v>0.79647037506794338</c:v>
                </c:pt>
                <c:pt idx="64">
                  <c:v>0.80265265446639156</c:v>
                </c:pt>
                <c:pt idx="65">
                  <c:v>0.80879144772603762</c:v>
                </c:pt>
                <c:pt idx="66">
                  <c:v>0.81487950715709634</c:v>
                </c:pt>
                <c:pt idx="67">
                  <c:v>0.82092408044935683</c:v>
                </c:pt>
                <c:pt idx="68">
                  <c:v>0.82692516760282664</c:v>
                </c:pt>
                <c:pt idx="69">
                  <c:v>0.83288276861750321</c:v>
                </c:pt>
                <c:pt idx="70">
                  <c:v>0.83879688349339143</c:v>
                </c:pt>
                <c:pt idx="71">
                  <c:v>0.84466751223048087</c:v>
                </c:pt>
                <c:pt idx="72">
                  <c:v>0.85050190251857782</c:v>
                </c:pt>
                <c:pt idx="73">
                  <c:v>0.85629280666787955</c:v>
                </c:pt>
                <c:pt idx="74">
                  <c:v>0.86204747236819002</c:v>
                </c:pt>
                <c:pt idx="75">
                  <c:v>0.86775865192970059</c:v>
                </c:pt>
                <c:pt idx="76">
                  <c:v>0.87343359304221757</c:v>
                </c:pt>
                <c:pt idx="77">
                  <c:v>0.87907954339554606</c:v>
                </c:pt>
                <c:pt idx="78">
                  <c:v>0.88468200761007465</c:v>
                </c:pt>
                <c:pt idx="79">
                  <c:v>0.89024823337561165</c:v>
                </c:pt>
                <c:pt idx="80">
                  <c:v>0.89577822069215463</c:v>
                </c:pt>
                <c:pt idx="81">
                  <c:v>0.90127921724950666</c:v>
                </c:pt>
                <c:pt idx="82">
                  <c:v>0.90674397535785467</c:v>
                </c:pt>
                <c:pt idx="83">
                  <c:v>0.91217974270701219</c:v>
                </c:pt>
                <c:pt idx="84">
                  <c:v>0.917579271607178</c:v>
                </c:pt>
                <c:pt idx="85">
                  <c:v>0.92294980974814556</c:v>
                </c:pt>
                <c:pt idx="86">
                  <c:v>0.92828410944011597</c:v>
                </c:pt>
                <c:pt idx="87">
                  <c:v>0.93358941837289611</c:v>
                </c:pt>
                <c:pt idx="88">
                  <c:v>0.93886573654648042</c:v>
                </c:pt>
                <c:pt idx="89">
                  <c:v>0.94411306396086259</c:v>
                </c:pt>
                <c:pt idx="90">
                  <c:v>0.9493314006160537</c:v>
                </c:pt>
                <c:pt idx="91">
                  <c:v>0.95452074651204932</c:v>
                </c:pt>
                <c:pt idx="92">
                  <c:v>0.95968110164885223</c:v>
                </c:pt>
                <c:pt idx="93">
                  <c:v>0.9648124660264541</c:v>
                </c:pt>
                <c:pt idx="94">
                  <c:v>0.96991483964486636</c:v>
                </c:pt>
                <c:pt idx="95">
                  <c:v>0.97499547019388311</c:v>
                </c:pt>
                <c:pt idx="96">
                  <c:v>0.98004710998369249</c:v>
                </c:pt>
                <c:pt idx="97">
                  <c:v>0.98507700670411313</c:v>
                </c:pt>
                <c:pt idx="98">
                  <c:v>0.99007791266533862</c:v>
                </c:pt>
                <c:pt idx="99">
                  <c:v>0.9950498278673674</c:v>
                </c:pt>
                <c:pt idx="10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-1648864784"/>
        <c:axId val="-1648867504"/>
      </c:lineChart>
      <c:catAx>
        <c:axId val="-1648864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Years</a:t>
                </a:r>
              </a:p>
            </c:rich>
          </c:tx>
          <c:layout/>
          <c:overlay val="0"/>
          <c:spPr>
            <a:noFill/>
          </c:spPr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867504"/>
        <c:crosses val="autoZero"/>
        <c:auto val="1"/>
        <c:lblAlgn val="ctr"/>
        <c:lblOffset val="100"/>
        <c:noMultiLvlLbl val="0"/>
      </c:catAx>
      <c:valAx>
        <c:axId val="-1648867504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% Change - OPWB</a:t>
                </a:r>
              </a:p>
            </c:rich>
          </c:tx>
          <c:layout/>
          <c:overlay val="0"/>
          <c:spPr>
            <a:noFill/>
          </c:spPr>
        </c:title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864784"/>
        <c:crosses val="autoZero"/>
        <c:crossBetween val="between"/>
      </c:valAx>
    </c:plotArea>
    <c:plotVisOnly val="1"/>
    <c:dispBlanksAs val="zero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1"/>
          <c:order val="0"/>
          <c:tx>
            <c:strRef>
              <c:f>'Indoor Water Consumption'!$B$2</c:f>
              <c:strCache>
                <c:ptCount val="1"/>
                <c:pt idx="0">
                  <c:v>Indoor Water Consumption</c:v>
                </c:pt>
              </c:strCache>
            </c:strRef>
          </c:tx>
          <c:marker>
            <c:symbol val="none"/>
          </c:marker>
          <c:cat>
            <c:numRef>
              <c:f>'Indoor Water Consumption'!$A$3:$A$103</c:f>
              <c:numCache>
                <c:formatCode>General</c:formatCode>
                <c:ptCount val="10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  <c:pt idx="36">
                  <c:v>2051</c:v>
                </c:pt>
                <c:pt idx="37">
                  <c:v>2052</c:v>
                </c:pt>
                <c:pt idx="38">
                  <c:v>2053</c:v>
                </c:pt>
                <c:pt idx="39">
                  <c:v>2054</c:v>
                </c:pt>
                <c:pt idx="40">
                  <c:v>2055</c:v>
                </c:pt>
                <c:pt idx="41">
                  <c:v>2056</c:v>
                </c:pt>
                <c:pt idx="42">
                  <c:v>2057</c:v>
                </c:pt>
                <c:pt idx="43">
                  <c:v>2058</c:v>
                </c:pt>
                <c:pt idx="44">
                  <c:v>2059</c:v>
                </c:pt>
                <c:pt idx="45">
                  <c:v>2060</c:v>
                </c:pt>
                <c:pt idx="46">
                  <c:v>2061</c:v>
                </c:pt>
                <c:pt idx="47">
                  <c:v>2062</c:v>
                </c:pt>
                <c:pt idx="48">
                  <c:v>2063</c:v>
                </c:pt>
                <c:pt idx="49">
                  <c:v>2064</c:v>
                </c:pt>
                <c:pt idx="50">
                  <c:v>2065</c:v>
                </c:pt>
                <c:pt idx="51">
                  <c:v>2066</c:v>
                </c:pt>
                <c:pt idx="52">
                  <c:v>2067</c:v>
                </c:pt>
                <c:pt idx="53">
                  <c:v>2068</c:v>
                </c:pt>
                <c:pt idx="54">
                  <c:v>2069</c:v>
                </c:pt>
                <c:pt idx="55">
                  <c:v>2070</c:v>
                </c:pt>
                <c:pt idx="56">
                  <c:v>2071</c:v>
                </c:pt>
                <c:pt idx="57">
                  <c:v>2072</c:v>
                </c:pt>
                <c:pt idx="58">
                  <c:v>2073</c:v>
                </c:pt>
                <c:pt idx="59">
                  <c:v>2074</c:v>
                </c:pt>
                <c:pt idx="60">
                  <c:v>2075</c:v>
                </c:pt>
                <c:pt idx="61">
                  <c:v>2076</c:v>
                </c:pt>
                <c:pt idx="62">
                  <c:v>2077</c:v>
                </c:pt>
                <c:pt idx="63">
                  <c:v>2078</c:v>
                </c:pt>
                <c:pt idx="64">
                  <c:v>2079</c:v>
                </c:pt>
                <c:pt idx="65">
                  <c:v>2080</c:v>
                </c:pt>
                <c:pt idx="66">
                  <c:v>2081</c:v>
                </c:pt>
                <c:pt idx="67">
                  <c:v>2082</c:v>
                </c:pt>
                <c:pt idx="68">
                  <c:v>2083</c:v>
                </c:pt>
                <c:pt idx="69">
                  <c:v>2084</c:v>
                </c:pt>
                <c:pt idx="70">
                  <c:v>2085</c:v>
                </c:pt>
                <c:pt idx="71">
                  <c:v>2086</c:v>
                </c:pt>
                <c:pt idx="72">
                  <c:v>2087</c:v>
                </c:pt>
                <c:pt idx="73">
                  <c:v>2088</c:v>
                </c:pt>
                <c:pt idx="74">
                  <c:v>2089</c:v>
                </c:pt>
                <c:pt idx="75">
                  <c:v>2090</c:v>
                </c:pt>
                <c:pt idx="76">
                  <c:v>2091</c:v>
                </c:pt>
                <c:pt idx="77">
                  <c:v>2092</c:v>
                </c:pt>
                <c:pt idx="78">
                  <c:v>2093</c:v>
                </c:pt>
                <c:pt idx="79">
                  <c:v>2094</c:v>
                </c:pt>
                <c:pt idx="80">
                  <c:v>2095</c:v>
                </c:pt>
                <c:pt idx="81">
                  <c:v>2096</c:v>
                </c:pt>
                <c:pt idx="82">
                  <c:v>2097</c:v>
                </c:pt>
                <c:pt idx="83">
                  <c:v>2098</c:v>
                </c:pt>
                <c:pt idx="84">
                  <c:v>2099</c:v>
                </c:pt>
                <c:pt idx="85">
                  <c:v>2100</c:v>
                </c:pt>
                <c:pt idx="86">
                  <c:v>2101</c:v>
                </c:pt>
                <c:pt idx="87">
                  <c:v>2102</c:v>
                </c:pt>
                <c:pt idx="88">
                  <c:v>2103</c:v>
                </c:pt>
                <c:pt idx="89">
                  <c:v>2104</c:v>
                </c:pt>
                <c:pt idx="90">
                  <c:v>2105</c:v>
                </c:pt>
                <c:pt idx="91">
                  <c:v>2106</c:v>
                </c:pt>
                <c:pt idx="92">
                  <c:v>2107</c:v>
                </c:pt>
                <c:pt idx="93">
                  <c:v>2108</c:v>
                </c:pt>
                <c:pt idx="94">
                  <c:v>2109</c:v>
                </c:pt>
                <c:pt idx="95">
                  <c:v>2110</c:v>
                </c:pt>
                <c:pt idx="96">
                  <c:v>2111</c:v>
                </c:pt>
                <c:pt idx="97">
                  <c:v>2112</c:v>
                </c:pt>
                <c:pt idx="98">
                  <c:v>2113</c:v>
                </c:pt>
                <c:pt idx="99">
                  <c:v>2114</c:v>
                </c:pt>
                <c:pt idx="100">
                  <c:v>2115</c:v>
                </c:pt>
              </c:numCache>
            </c:numRef>
          </c:cat>
          <c:val>
            <c:numRef>
              <c:f>'Indoor Water Consumption'!$D$3:$D$103</c:f>
              <c:numCache>
                <c:formatCode>0.00%</c:formatCode>
                <c:ptCount val="101"/>
                <c:pt idx="0">
                  <c:v>6.783478160592102E-3</c:v>
                </c:pt>
                <c:pt idx="1">
                  <c:v>6.783478160592102E-3</c:v>
                </c:pt>
                <c:pt idx="2">
                  <c:v>6.783478160592102E-3</c:v>
                </c:pt>
                <c:pt idx="3">
                  <c:v>4.5223142514092668E-4</c:v>
                </c:pt>
                <c:pt idx="4">
                  <c:v>1</c:v>
                </c:pt>
                <c:pt idx="5">
                  <c:v>0.9999050313057517</c:v>
                </c:pt>
                <c:pt idx="6">
                  <c:v>0.99980327913334288</c:v>
                </c:pt>
                <c:pt idx="7">
                  <c:v>0.99969474348277365</c:v>
                </c:pt>
                <c:pt idx="8">
                  <c:v>0.99958620783219909</c:v>
                </c:pt>
                <c:pt idx="9">
                  <c:v>0.99946410522530937</c:v>
                </c:pt>
                <c:pt idx="10">
                  <c:v>0.99933521914026158</c:v>
                </c:pt>
                <c:pt idx="11">
                  <c:v>0.99919954957704959</c:v>
                </c:pt>
                <c:pt idx="12">
                  <c:v>0.99889429305982647</c:v>
                </c:pt>
                <c:pt idx="13">
                  <c:v>0.99859582002075753</c:v>
                </c:pt>
                <c:pt idx="14">
                  <c:v>0.99828378002536533</c:v>
                </c:pt>
                <c:pt idx="15">
                  <c:v>0.99797852350814364</c:v>
                </c:pt>
                <c:pt idx="16">
                  <c:v>0.99767326699091696</c:v>
                </c:pt>
                <c:pt idx="17">
                  <c:v>0.99736122699552954</c:v>
                </c:pt>
                <c:pt idx="18">
                  <c:v>0.99705597047830363</c:v>
                </c:pt>
                <c:pt idx="19">
                  <c:v>0.99674393048291587</c:v>
                </c:pt>
                <c:pt idx="20">
                  <c:v>0.99643189048752867</c:v>
                </c:pt>
                <c:pt idx="21">
                  <c:v>0.99611985049214169</c:v>
                </c:pt>
                <c:pt idx="22">
                  <c:v>0.99580781049675415</c:v>
                </c:pt>
                <c:pt idx="23">
                  <c:v>0.99548898702320365</c:v>
                </c:pt>
                <c:pt idx="24">
                  <c:v>0.99517694702781856</c:v>
                </c:pt>
                <c:pt idx="25">
                  <c:v>0.99485812355427161</c:v>
                </c:pt>
                <c:pt idx="26">
                  <c:v>0.99453930008072156</c:v>
                </c:pt>
                <c:pt idx="27">
                  <c:v>0.99422047660717872</c:v>
                </c:pt>
                <c:pt idx="28">
                  <c:v>0.99390165313363021</c:v>
                </c:pt>
                <c:pt idx="29">
                  <c:v>0.99357604618191653</c:v>
                </c:pt>
                <c:pt idx="30">
                  <c:v>0.99325722270837169</c:v>
                </c:pt>
                <c:pt idx="31">
                  <c:v>0.99293161575666256</c:v>
                </c:pt>
                <c:pt idx="32">
                  <c:v>0.99260600880495187</c:v>
                </c:pt>
                <c:pt idx="33">
                  <c:v>0.99228040185324307</c:v>
                </c:pt>
                <c:pt idx="34">
                  <c:v>0.99195479490153748</c:v>
                </c:pt>
                <c:pt idx="35">
                  <c:v>0.99162918794982935</c:v>
                </c:pt>
                <c:pt idx="36">
                  <c:v>0.99130358099811844</c:v>
                </c:pt>
                <c:pt idx="37">
                  <c:v>0.990971190568252</c:v>
                </c:pt>
                <c:pt idx="38">
                  <c:v>0.99063880013838579</c:v>
                </c:pt>
                <c:pt idx="39">
                  <c:v>0.99030640970851358</c:v>
                </c:pt>
                <c:pt idx="40">
                  <c:v>0.98997401927864492</c:v>
                </c:pt>
                <c:pt idx="41">
                  <c:v>0.98964162884877893</c:v>
                </c:pt>
                <c:pt idx="42">
                  <c:v>0.98930923841890694</c:v>
                </c:pt>
                <c:pt idx="43">
                  <c:v>0.98897684798903751</c:v>
                </c:pt>
                <c:pt idx="44">
                  <c:v>0.98863767408100822</c:v>
                </c:pt>
                <c:pt idx="45">
                  <c:v>0.98829850017297849</c:v>
                </c:pt>
                <c:pt idx="46">
                  <c:v>0.9879661097431065</c:v>
                </c:pt>
                <c:pt idx="47">
                  <c:v>0.98762693583507999</c:v>
                </c:pt>
                <c:pt idx="48">
                  <c:v>0.98728097844888985</c:v>
                </c:pt>
                <c:pt idx="49">
                  <c:v>0.986941804540863</c:v>
                </c:pt>
                <c:pt idx="50">
                  <c:v>0.98660263063283071</c:v>
                </c:pt>
                <c:pt idx="51">
                  <c:v>0.98625667324664046</c:v>
                </c:pt>
                <c:pt idx="52">
                  <c:v>0.98591071586044765</c:v>
                </c:pt>
                <c:pt idx="53">
                  <c:v>0.98557154195241703</c:v>
                </c:pt>
                <c:pt idx="54">
                  <c:v>0.98522558456622811</c:v>
                </c:pt>
                <c:pt idx="55">
                  <c:v>0.98487284370187977</c:v>
                </c:pt>
                <c:pt idx="56">
                  <c:v>0.98452688631568952</c:v>
                </c:pt>
                <c:pt idx="57">
                  <c:v>0.98418092892949938</c:v>
                </c:pt>
                <c:pt idx="58">
                  <c:v>0.98382818806514838</c:v>
                </c:pt>
                <c:pt idx="59">
                  <c:v>0.98348223067895757</c:v>
                </c:pt>
                <c:pt idx="60">
                  <c:v>0.98312948981460757</c:v>
                </c:pt>
                <c:pt idx="61">
                  <c:v>0.98277674895025235</c:v>
                </c:pt>
                <c:pt idx="62">
                  <c:v>0.98242400808590558</c:v>
                </c:pt>
                <c:pt idx="63">
                  <c:v>0.9820644837433945</c:v>
                </c:pt>
                <c:pt idx="64">
                  <c:v>0.9817117428790435</c:v>
                </c:pt>
                <c:pt idx="65">
                  <c:v>0.98135900201469362</c:v>
                </c:pt>
                <c:pt idx="66">
                  <c:v>0.9809994776721862</c:v>
                </c:pt>
                <c:pt idx="67">
                  <c:v>0.98063995332967302</c:v>
                </c:pt>
                <c:pt idx="68">
                  <c:v>0.98028042898715551</c:v>
                </c:pt>
                <c:pt idx="69">
                  <c:v>0.97992090464464765</c:v>
                </c:pt>
                <c:pt idx="70">
                  <c:v>0.97956138030213558</c:v>
                </c:pt>
                <c:pt idx="71">
                  <c:v>0.97920185595962472</c:v>
                </c:pt>
                <c:pt idx="72">
                  <c:v>0.97883554813895268</c:v>
                </c:pt>
                <c:pt idx="73">
                  <c:v>0.97847602379644139</c:v>
                </c:pt>
                <c:pt idx="74">
                  <c:v>0.97810971597576934</c:v>
                </c:pt>
                <c:pt idx="75">
                  <c:v>0.97774340815510175</c:v>
                </c:pt>
                <c:pt idx="76">
                  <c:v>0.9773771003344256</c:v>
                </c:pt>
                <c:pt idx="77">
                  <c:v>0.97701079251375611</c:v>
                </c:pt>
                <c:pt idx="78">
                  <c:v>0.97664448469308773</c:v>
                </c:pt>
                <c:pt idx="79">
                  <c:v>0.9762781768724097</c:v>
                </c:pt>
                <c:pt idx="80">
                  <c:v>0.97590508557358246</c:v>
                </c:pt>
                <c:pt idx="81">
                  <c:v>0.97553877775290232</c:v>
                </c:pt>
                <c:pt idx="82">
                  <c:v>0.97516568645407675</c:v>
                </c:pt>
                <c:pt idx="83">
                  <c:v>0.97479259515523986</c:v>
                </c:pt>
                <c:pt idx="84">
                  <c:v>0.97441950385640719</c:v>
                </c:pt>
                <c:pt idx="85">
                  <c:v>0.97404641255758106</c:v>
                </c:pt>
                <c:pt idx="86">
                  <c:v>0.97367332125874262</c:v>
                </c:pt>
                <c:pt idx="87">
                  <c:v>0.97329344648174965</c:v>
                </c:pt>
                <c:pt idx="88">
                  <c:v>0.97292035518291653</c:v>
                </c:pt>
                <c:pt idx="89">
                  <c:v>0.97254048040592334</c:v>
                </c:pt>
                <c:pt idx="90">
                  <c:v>0.97216060562893014</c:v>
                </c:pt>
                <c:pt idx="91">
                  <c:v>0.97178073085193706</c:v>
                </c:pt>
                <c:pt idx="92">
                  <c:v>0.97140085607494464</c:v>
                </c:pt>
                <c:pt idx="93">
                  <c:v>0.97102098129795056</c:v>
                </c:pt>
                <c:pt idx="94">
                  <c:v>0.97064110652096081</c:v>
                </c:pt>
                <c:pt idx="95">
                  <c:v>0.97026123174396428</c:v>
                </c:pt>
                <c:pt idx="96">
                  <c:v>0.96987457348881612</c:v>
                </c:pt>
                <c:pt idx="97">
                  <c:v>0.96948791523365696</c:v>
                </c:pt>
                <c:pt idx="98">
                  <c:v>0.96910804045666377</c:v>
                </c:pt>
                <c:pt idx="99">
                  <c:v>0.96872138220151316</c:v>
                </c:pt>
                <c:pt idx="100">
                  <c:v>0.96833472394635556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-1648864240"/>
        <c:axId val="-1648863696"/>
      </c:lineChart>
      <c:catAx>
        <c:axId val="-16488642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Years</a:t>
                </a:r>
              </a:p>
            </c:rich>
          </c:tx>
          <c:layout/>
          <c:overlay val="0"/>
          <c:spPr>
            <a:noFill/>
          </c:spPr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863696"/>
        <c:crosses val="autoZero"/>
        <c:auto val="1"/>
        <c:lblAlgn val="ctr"/>
        <c:lblOffset val="100"/>
        <c:noMultiLvlLbl val="0"/>
      </c:catAx>
      <c:valAx>
        <c:axId val="-1648863696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% Change - IDWC</a:t>
                </a:r>
              </a:p>
            </c:rich>
          </c:tx>
          <c:layout/>
          <c:overlay val="0"/>
          <c:spPr>
            <a:noFill/>
          </c:spPr>
        </c:title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864240"/>
        <c:crosses val="autoZero"/>
        <c:crossBetween val="between"/>
      </c:valAx>
    </c:plotArea>
    <c:plotVisOnly val="1"/>
    <c:dispBlanksAs val="zero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1"/>
          <c:order val="0"/>
          <c:tx>
            <c:strRef>
              <c:f>EnergyPerf!$B$2</c:f>
              <c:strCache>
                <c:ptCount val="1"/>
                <c:pt idx="0">
                  <c:v>Energy Performance Level</c:v>
                </c:pt>
              </c:strCache>
            </c:strRef>
          </c:tx>
          <c:marker>
            <c:symbol val="none"/>
          </c:marker>
          <c:cat>
            <c:numRef>
              <c:f>EnergyPerf!$A$3:$A$103</c:f>
              <c:numCache>
                <c:formatCode>General</c:formatCode>
                <c:ptCount val="10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  <c:pt idx="36">
                  <c:v>2051</c:v>
                </c:pt>
                <c:pt idx="37">
                  <c:v>2052</c:v>
                </c:pt>
                <c:pt idx="38">
                  <c:v>2053</c:v>
                </c:pt>
                <c:pt idx="39">
                  <c:v>2054</c:v>
                </c:pt>
                <c:pt idx="40">
                  <c:v>2055</c:v>
                </c:pt>
                <c:pt idx="41">
                  <c:v>2056</c:v>
                </c:pt>
                <c:pt idx="42">
                  <c:v>2057</c:v>
                </c:pt>
                <c:pt idx="43">
                  <c:v>2058</c:v>
                </c:pt>
                <c:pt idx="44">
                  <c:v>2059</c:v>
                </c:pt>
                <c:pt idx="45">
                  <c:v>2060</c:v>
                </c:pt>
                <c:pt idx="46">
                  <c:v>2061</c:v>
                </c:pt>
                <c:pt idx="47">
                  <c:v>2062</c:v>
                </c:pt>
                <c:pt idx="48">
                  <c:v>2063</c:v>
                </c:pt>
                <c:pt idx="49">
                  <c:v>2064</c:v>
                </c:pt>
                <c:pt idx="50">
                  <c:v>2065</c:v>
                </c:pt>
                <c:pt idx="51">
                  <c:v>2066</c:v>
                </c:pt>
                <c:pt idx="52">
                  <c:v>2067</c:v>
                </c:pt>
                <c:pt idx="53">
                  <c:v>2068</c:v>
                </c:pt>
                <c:pt idx="54">
                  <c:v>2069</c:v>
                </c:pt>
                <c:pt idx="55">
                  <c:v>2070</c:v>
                </c:pt>
                <c:pt idx="56">
                  <c:v>2071</c:v>
                </c:pt>
                <c:pt idx="57">
                  <c:v>2072</c:v>
                </c:pt>
                <c:pt idx="58">
                  <c:v>2073</c:v>
                </c:pt>
                <c:pt idx="59">
                  <c:v>2074</c:v>
                </c:pt>
                <c:pt idx="60">
                  <c:v>2075</c:v>
                </c:pt>
                <c:pt idx="61">
                  <c:v>2076</c:v>
                </c:pt>
                <c:pt idx="62">
                  <c:v>2077</c:v>
                </c:pt>
                <c:pt idx="63">
                  <c:v>2078</c:v>
                </c:pt>
                <c:pt idx="64">
                  <c:v>2079</c:v>
                </c:pt>
                <c:pt idx="65">
                  <c:v>2080</c:v>
                </c:pt>
                <c:pt idx="66">
                  <c:v>2081</c:v>
                </c:pt>
                <c:pt idx="67">
                  <c:v>2082</c:v>
                </c:pt>
                <c:pt idx="68">
                  <c:v>2083</c:v>
                </c:pt>
                <c:pt idx="69">
                  <c:v>2084</c:v>
                </c:pt>
                <c:pt idx="70">
                  <c:v>2085</c:v>
                </c:pt>
                <c:pt idx="71">
                  <c:v>2086</c:v>
                </c:pt>
                <c:pt idx="72">
                  <c:v>2087</c:v>
                </c:pt>
                <c:pt idx="73">
                  <c:v>2088</c:v>
                </c:pt>
                <c:pt idx="74">
                  <c:v>2089</c:v>
                </c:pt>
                <c:pt idx="75">
                  <c:v>2090</c:v>
                </c:pt>
                <c:pt idx="76">
                  <c:v>2091</c:v>
                </c:pt>
                <c:pt idx="77">
                  <c:v>2092</c:v>
                </c:pt>
                <c:pt idx="78">
                  <c:v>2093</c:v>
                </c:pt>
                <c:pt idx="79">
                  <c:v>2094</c:v>
                </c:pt>
                <c:pt idx="80">
                  <c:v>2095</c:v>
                </c:pt>
                <c:pt idx="81">
                  <c:v>2096</c:v>
                </c:pt>
                <c:pt idx="82">
                  <c:v>2097</c:v>
                </c:pt>
                <c:pt idx="83">
                  <c:v>2098</c:v>
                </c:pt>
                <c:pt idx="84">
                  <c:v>2099</c:v>
                </c:pt>
                <c:pt idx="85">
                  <c:v>2100</c:v>
                </c:pt>
                <c:pt idx="86">
                  <c:v>2101</c:v>
                </c:pt>
                <c:pt idx="87">
                  <c:v>2102</c:v>
                </c:pt>
                <c:pt idx="88">
                  <c:v>2103</c:v>
                </c:pt>
                <c:pt idx="89">
                  <c:v>2104</c:v>
                </c:pt>
                <c:pt idx="90">
                  <c:v>2105</c:v>
                </c:pt>
                <c:pt idx="91">
                  <c:v>2106</c:v>
                </c:pt>
                <c:pt idx="92">
                  <c:v>2107</c:v>
                </c:pt>
                <c:pt idx="93">
                  <c:v>2108</c:v>
                </c:pt>
                <c:pt idx="94">
                  <c:v>2109</c:v>
                </c:pt>
                <c:pt idx="95">
                  <c:v>2110</c:v>
                </c:pt>
                <c:pt idx="96">
                  <c:v>2111</c:v>
                </c:pt>
                <c:pt idx="97">
                  <c:v>2112</c:v>
                </c:pt>
                <c:pt idx="98">
                  <c:v>2113</c:v>
                </c:pt>
                <c:pt idx="99">
                  <c:v>2114</c:v>
                </c:pt>
                <c:pt idx="100">
                  <c:v>2115</c:v>
                </c:pt>
              </c:numCache>
            </c:numRef>
          </c:cat>
          <c:val>
            <c:numRef>
              <c:f>EnergyPerf!$D$3:$D$103</c:f>
              <c:numCache>
                <c:formatCode>0.00%</c:formatCode>
                <c:ptCount val="101"/>
                <c:pt idx="0">
                  <c:v>8.5036182895822265E-2</c:v>
                </c:pt>
                <c:pt idx="1">
                  <c:v>0.17007236579164434</c:v>
                </c:pt>
                <c:pt idx="2">
                  <c:v>0.17007236579164434</c:v>
                </c:pt>
                <c:pt idx="3">
                  <c:v>0.16353138260329791</c:v>
                </c:pt>
                <c:pt idx="4">
                  <c:v>0.15352007279097254</c:v>
                </c:pt>
                <c:pt idx="5">
                  <c:v>0.14083182394108687</c:v>
                </c:pt>
                <c:pt idx="6">
                  <c:v>0.12541901579121978</c:v>
                </c:pt>
                <c:pt idx="7">
                  <c:v>0.13033750860991317</c:v>
                </c:pt>
                <c:pt idx="8">
                  <c:v>9.4601903109773761E-2</c:v>
                </c:pt>
                <c:pt idx="9">
                  <c:v>4.1333877564903872E-2</c:v>
                </c:pt>
                <c:pt idx="10">
                  <c:v>0.10555711455224197</c:v>
                </c:pt>
                <c:pt idx="11">
                  <c:v>1</c:v>
                </c:pt>
                <c:pt idx="12">
                  <c:v>0.99646249479153037</c:v>
                </c:pt>
                <c:pt idx="13">
                  <c:v>0.99291648596477566</c:v>
                </c:pt>
                <c:pt idx="14">
                  <c:v>0.98936197351973254</c:v>
                </c:pt>
                <c:pt idx="15">
                  <c:v>0.98579045383811092</c:v>
                </c:pt>
                <c:pt idx="16">
                  <c:v>0.98220192691990438</c:v>
                </c:pt>
                <c:pt idx="17">
                  <c:v>0.97860489638341785</c:v>
                </c:pt>
                <c:pt idx="18">
                  <c:v>0.97499085861034185</c:v>
                </c:pt>
                <c:pt idx="19">
                  <c:v>0.97135981360069212</c:v>
                </c:pt>
                <c:pt idx="20">
                  <c:v>0.96772026497274588</c:v>
                </c:pt>
                <c:pt idx="21">
                  <c:v>0.96405520548993595</c:v>
                </c:pt>
                <c:pt idx="22">
                  <c:v>0.96038164238883916</c:v>
                </c:pt>
                <c:pt idx="23">
                  <c:v>0.95669107205116222</c:v>
                </c:pt>
                <c:pt idx="24">
                  <c:v>0.95298349447690001</c:v>
                </c:pt>
                <c:pt idx="25">
                  <c:v>0.9492674132843526</c:v>
                </c:pt>
                <c:pt idx="26">
                  <c:v>0.94552582123693629</c:v>
                </c:pt>
                <c:pt idx="27">
                  <c:v>0.94177572557123068</c:v>
                </c:pt>
                <c:pt idx="28">
                  <c:v>0.93800862266894836</c:v>
                </c:pt>
                <c:pt idx="29">
                  <c:v>0.93422451253008565</c:v>
                </c:pt>
                <c:pt idx="30">
                  <c:v>0.93042339515463757</c:v>
                </c:pt>
                <c:pt idx="31">
                  <c:v>0.92660527054261665</c:v>
                </c:pt>
                <c:pt idx="32">
                  <c:v>0.92277013869401714</c:v>
                </c:pt>
                <c:pt idx="33">
                  <c:v>0.91891799960883369</c:v>
                </c:pt>
                <c:pt idx="34">
                  <c:v>0.91504885328707752</c:v>
                </c:pt>
                <c:pt idx="35">
                  <c:v>0.9111626997287321</c:v>
                </c:pt>
                <c:pt idx="36">
                  <c:v>0.90725953893381661</c:v>
                </c:pt>
                <c:pt idx="37">
                  <c:v>0.90333937090231631</c:v>
                </c:pt>
                <c:pt idx="38">
                  <c:v>0.89940219563423951</c:v>
                </c:pt>
                <c:pt idx="39">
                  <c:v>0.8954480131295911</c:v>
                </c:pt>
                <c:pt idx="40">
                  <c:v>0.89147682338835166</c:v>
                </c:pt>
                <c:pt idx="41">
                  <c:v>0.88748012279224309</c:v>
                </c:pt>
                <c:pt idx="42">
                  <c:v>0.88347491857785487</c:v>
                </c:pt>
                <c:pt idx="43">
                  <c:v>0.87944420350859953</c:v>
                </c:pt>
                <c:pt idx="44">
                  <c:v>0.87539648120275149</c:v>
                </c:pt>
                <c:pt idx="45">
                  <c:v>0.87132324804204153</c:v>
                </c:pt>
                <c:pt idx="46">
                  <c:v>0.86724151126304516</c:v>
                </c:pt>
                <c:pt idx="47">
                  <c:v>0.86313426362917911</c:v>
                </c:pt>
                <c:pt idx="48">
                  <c:v>0.8590015051404376</c:v>
                </c:pt>
                <c:pt idx="49">
                  <c:v>0.85485173941512393</c:v>
                </c:pt>
                <c:pt idx="50">
                  <c:v>0.850684966453228</c:v>
                </c:pt>
                <c:pt idx="51">
                  <c:v>0.84649608408377763</c:v>
                </c:pt>
                <c:pt idx="52">
                  <c:v>0.84228509230677984</c:v>
                </c:pt>
                <c:pt idx="53">
                  <c:v>0.83805284148405168</c:v>
                </c:pt>
                <c:pt idx="54">
                  <c:v>0.83379848125377742</c:v>
                </c:pt>
                <c:pt idx="55">
                  <c:v>0.82952201161594252</c:v>
                </c:pt>
                <c:pt idx="56">
                  <c:v>0.82522343257056263</c:v>
                </c:pt>
                <c:pt idx="57">
                  <c:v>0.82090104339396464</c:v>
                </c:pt>
                <c:pt idx="58">
                  <c:v>0.8165556944479877</c:v>
                </c:pt>
                <c:pt idx="59">
                  <c:v>0.81218738573262383</c:v>
                </c:pt>
                <c:pt idx="60">
                  <c:v>0.80779441652423611</c:v>
                </c:pt>
                <c:pt idx="61">
                  <c:v>0.80337763718462263</c:v>
                </c:pt>
                <c:pt idx="62">
                  <c:v>0.7989361973519733</c:v>
                </c:pt>
                <c:pt idx="63">
                  <c:v>0.79446924666445573</c:v>
                </c:pt>
                <c:pt idx="64">
                  <c:v>0.78997763548390065</c:v>
                </c:pt>
                <c:pt idx="65">
                  <c:v>0.78545881272481666</c:v>
                </c:pt>
                <c:pt idx="66">
                  <c:v>0.78091447911086154</c:v>
                </c:pt>
                <c:pt idx="67">
                  <c:v>0.77634293391838505</c:v>
                </c:pt>
                <c:pt idx="68">
                  <c:v>0.77174417714738008</c:v>
                </c:pt>
                <c:pt idx="69">
                  <c:v>0.7671173584360147</c:v>
                </c:pt>
                <c:pt idx="70">
                  <c:v>0.76246332814612616</c:v>
                </c:pt>
                <c:pt idx="71">
                  <c:v>0.75777953519222463</c:v>
                </c:pt>
                <c:pt idx="72">
                  <c:v>0.75306682993613749</c:v>
                </c:pt>
                <c:pt idx="73">
                  <c:v>0.74832351165420885</c:v>
                </c:pt>
                <c:pt idx="74">
                  <c:v>0.74355043070826643</c:v>
                </c:pt>
                <c:pt idx="75">
                  <c:v>0.73874673673648472</c:v>
                </c:pt>
                <c:pt idx="76">
                  <c:v>0.73391072901519594</c:v>
                </c:pt>
                <c:pt idx="77">
                  <c:v>0.72904240754441363</c:v>
                </c:pt>
                <c:pt idx="78">
                  <c:v>0.7241417723241288</c:v>
                </c:pt>
                <c:pt idx="79">
                  <c:v>0.7192079729925086</c:v>
                </c:pt>
                <c:pt idx="80">
                  <c:v>0.71423930882590547</c:v>
                </c:pt>
                <c:pt idx="81">
                  <c:v>0.70923577982431529</c:v>
                </c:pt>
                <c:pt idx="82">
                  <c:v>0.70419653562590889</c:v>
                </c:pt>
                <c:pt idx="83">
                  <c:v>0.69912157623068905</c:v>
                </c:pt>
                <c:pt idx="84">
                  <c:v>0.69400920091498963</c:v>
                </c:pt>
                <c:pt idx="85">
                  <c:v>0.68885855931698969</c:v>
                </c:pt>
                <c:pt idx="86">
                  <c:v>0.68366880107485761</c:v>
                </c:pt>
                <c:pt idx="87">
                  <c:v>0.67843992618859861</c:v>
                </c:pt>
                <c:pt idx="88">
                  <c:v>0.67317023393454412</c:v>
                </c:pt>
                <c:pt idx="89">
                  <c:v>0.66785972431269791</c:v>
                </c:pt>
                <c:pt idx="90">
                  <c:v>0.66250584623757902</c:v>
                </c:pt>
                <c:pt idx="91">
                  <c:v>0.65710859970917879</c:v>
                </c:pt>
                <c:pt idx="92">
                  <c:v>0.65166628400384363</c:v>
                </c:pt>
                <c:pt idx="93">
                  <c:v>0.64617889912158066</c:v>
                </c:pt>
                <c:pt idx="94">
                  <c:v>0.64064389397689214</c:v>
                </c:pt>
                <c:pt idx="95">
                  <c:v>0.63506126856977974</c:v>
                </c:pt>
                <c:pt idx="96">
                  <c:v>0.6294293221765902</c:v>
                </c:pt>
                <c:pt idx="97">
                  <c:v>0.62374720443549236</c:v>
                </c:pt>
                <c:pt idx="98">
                  <c:v>0.61801236426099249</c:v>
                </c:pt>
                <c:pt idx="99">
                  <c:v>0.6122239512912746</c:v>
                </c:pt>
                <c:pt idx="100">
                  <c:v>0.60638026480267349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-1648863152"/>
        <c:axId val="-1648862064"/>
      </c:lineChart>
      <c:catAx>
        <c:axId val="-16488631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Years</a:t>
                </a:r>
              </a:p>
            </c:rich>
          </c:tx>
          <c:layout/>
          <c:overlay val="0"/>
          <c:spPr>
            <a:noFill/>
          </c:spPr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862064"/>
        <c:crosses val="autoZero"/>
        <c:auto val="1"/>
        <c:lblAlgn val="ctr"/>
        <c:lblOffset val="100"/>
        <c:noMultiLvlLbl val="0"/>
      </c:catAx>
      <c:valAx>
        <c:axId val="-1648862064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% Change - EPL</a:t>
                </a:r>
              </a:p>
            </c:rich>
          </c:tx>
          <c:layout/>
          <c:overlay val="0"/>
          <c:spPr>
            <a:noFill/>
          </c:spPr>
        </c:title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863152"/>
        <c:crosses val="autoZero"/>
        <c:crossBetween val="between"/>
      </c:valAx>
    </c:plotArea>
    <c:plotVisOnly val="1"/>
    <c:dispBlanksAs val="zero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1"/>
          <c:order val="0"/>
          <c:tx>
            <c:strRef>
              <c:f>'Materials Reuse'!$B$2</c:f>
              <c:strCache>
                <c:ptCount val="1"/>
                <c:pt idx="0">
                  <c:v>Materials Reuse</c:v>
                </c:pt>
              </c:strCache>
            </c:strRef>
          </c:tx>
          <c:marker>
            <c:symbol val="none"/>
          </c:marker>
          <c:cat>
            <c:numRef>
              <c:f>'Materials Reuse'!$A$3:$A$103</c:f>
              <c:numCache>
                <c:formatCode>General</c:formatCode>
                <c:ptCount val="10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  <c:pt idx="36">
                  <c:v>2051</c:v>
                </c:pt>
                <c:pt idx="37">
                  <c:v>2052</c:v>
                </c:pt>
                <c:pt idx="38">
                  <c:v>2053</c:v>
                </c:pt>
                <c:pt idx="39">
                  <c:v>2054</c:v>
                </c:pt>
                <c:pt idx="40">
                  <c:v>2055</c:v>
                </c:pt>
                <c:pt idx="41">
                  <c:v>2056</c:v>
                </c:pt>
                <c:pt idx="42">
                  <c:v>2057</c:v>
                </c:pt>
                <c:pt idx="43">
                  <c:v>2058</c:v>
                </c:pt>
                <c:pt idx="44">
                  <c:v>2059</c:v>
                </c:pt>
                <c:pt idx="45">
                  <c:v>2060</c:v>
                </c:pt>
                <c:pt idx="46">
                  <c:v>2061</c:v>
                </c:pt>
                <c:pt idx="47">
                  <c:v>2062</c:v>
                </c:pt>
                <c:pt idx="48">
                  <c:v>2063</c:v>
                </c:pt>
                <c:pt idx="49">
                  <c:v>2064</c:v>
                </c:pt>
                <c:pt idx="50">
                  <c:v>2065</c:v>
                </c:pt>
                <c:pt idx="51">
                  <c:v>2066</c:v>
                </c:pt>
                <c:pt idx="52">
                  <c:v>2067</c:v>
                </c:pt>
                <c:pt idx="53">
                  <c:v>2068</c:v>
                </c:pt>
                <c:pt idx="54">
                  <c:v>2069</c:v>
                </c:pt>
                <c:pt idx="55">
                  <c:v>2070</c:v>
                </c:pt>
                <c:pt idx="56">
                  <c:v>2071</c:v>
                </c:pt>
                <c:pt idx="57">
                  <c:v>2072</c:v>
                </c:pt>
                <c:pt idx="58">
                  <c:v>2073</c:v>
                </c:pt>
                <c:pt idx="59">
                  <c:v>2074</c:v>
                </c:pt>
                <c:pt idx="60">
                  <c:v>2075</c:v>
                </c:pt>
                <c:pt idx="61">
                  <c:v>2076</c:v>
                </c:pt>
                <c:pt idx="62">
                  <c:v>2077</c:v>
                </c:pt>
                <c:pt idx="63">
                  <c:v>2078</c:v>
                </c:pt>
                <c:pt idx="64">
                  <c:v>2079</c:v>
                </c:pt>
                <c:pt idx="65">
                  <c:v>2080</c:v>
                </c:pt>
                <c:pt idx="66">
                  <c:v>2081</c:v>
                </c:pt>
                <c:pt idx="67">
                  <c:v>2082</c:v>
                </c:pt>
                <c:pt idx="68">
                  <c:v>2083</c:v>
                </c:pt>
                <c:pt idx="69">
                  <c:v>2084</c:v>
                </c:pt>
                <c:pt idx="70">
                  <c:v>2085</c:v>
                </c:pt>
                <c:pt idx="71">
                  <c:v>2086</c:v>
                </c:pt>
                <c:pt idx="72">
                  <c:v>2087</c:v>
                </c:pt>
                <c:pt idx="73">
                  <c:v>2088</c:v>
                </c:pt>
                <c:pt idx="74">
                  <c:v>2089</c:v>
                </c:pt>
                <c:pt idx="75">
                  <c:v>2090</c:v>
                </c:pt>
                <c:pt idx="76">
                  <c:v>2091</c:v>
                </c:pt>
                <c:pt idx="77">
                  <c:v>2092</c:v>
                </c:pt>
                <c:pt idx="78">
                  <c:v>2093</c:v>
                </c:pt>
                <c:pt idx="79">
                  <c:v>2094</c:v>
                </c:pt>
                <c:pt idx="80">
                  <c:v>2095</c:v>
                </c:pt>
                <c:pt idx="81">
                  <c:v>2096</c:v>
                </c:pt>
                <c:pt idx="82">
                  <c:v>2097</c:v>
                </c:pt>
                <c:pt idx="83">
                  <c:v>2098</c:v>
                </c:pt>
                <c:pt idx="84">
                  <c:v>2099</c:v>
                </c:pt>
                <c:pt idx="85">
                  <c:v>2100</c:v>
                </c:pt>
                <c:pt idx="86">
                  <c:v>2101</c:v>
                </c:pt>
                <c:pt idx="87">
                  <c:v>2102</c:v>
                </c:pt>
                <c:pt idx="88">
                  <c:v>2103</c:v>
                </c:pt>
                <c:pt idx="89">
                  <c:v>2104</c:v>
                </c:pt>
                <c:pt idx="90">
                  <c:v>2105</c:v>
                </c:pt>
                <c:pt idx="91">
                  <c:v>2106</c:v>
                </c:pt>
                <c:pt idx="92">
                  <c:v>2107</c:v>
                </c:pt>
                <c:pt idx="93">
                  <c:v>2108</c:v>
                </c:pt>
                <c:pt idx="94">
                  <c:v>2109</c:v>
                </c:pt>
                <c:pt idx="95">
                  <c:v>2110</c:v>
                </c:pt>
                <c:pt idx="96">
                  <c:v>2111</c:v>
                </c:pt>
                <c:pt idx="97">
                  <c:v>2112</c:v>
                </c:pt>
                <c:pt idx="98">
                  <c:v>2113</c:v>
                </c:pt>
                <c:pt idx="99">
                  <c:v>2114</c:v>
                </c:pt>
                <c:pt idx="100">
                  <c:v>2115</c:v>
                </c:pt>
              </c:numCache>
            </c:numRef>
          </c:cat>
          <c:val>
            <c:numRef>
              <c:f>'Materials Reuse'!$D$3:$D$103</c:f>
              <c:numCache>
                <c:formatCode>0.00%</c:formatCode>
                <c:ptCount val="101"/>
                <c:pt idx="0">
                  <c:v>0.12253745663705751</c:v>
                </c:pt>
                <c:pt idx="1">
                  <c:v>0.12253745663705751</c:v>
                </c:pt>
                <c:pt idx="2">
                  <c:v>0.2042295028532847</c:v>
                </c:pt>
                <c:pt idx="3">
                  <c:v>0.23137645099665838</c:v>
                </c:pt>
                <c:pt idx="4">
                  <c:v>0.25390741314851428</c:v>
                </c:pt>
                <c:pt idx="5">
                  <c:v>0.27335655826594935</c:v>
                </c:pt>
                <c:pt idx="6">
                  <c:v>0.29066129789223338</c:v>
                </c:pt>
                <c:pt idx="7">
                  <c:v>0.29228246844354272</c:v>
                </c:pt>
                <c:pt idx="8">
                  <c:v>0.31875546057541182</c:v>
                </c:pt>
                <c:pt idx="9">
                  <c:v>0.34304728597914325</c:v>
                </c:pt>
                <c:pt idx="10">
                  <c:v>0.36859389493883582</c:v>
                </c:pt>
                <c:pt idx="11">
                  <c:v>0.80684543247758</c:v>
                </c:pt>
                <c:pt idx="12">
                  <c:v>0.80953022815249054</c:v>
                </c:pt>
                <c:pt idx="13">
                  <c:v>0.81219786858348375</c:v>
                </c:pt>
                <c:pt idx="14">
                  <c:v>0.81484712839597262</c:v>
                </c:pt>
                <c:pt idx="15">
                  <c:v>0.81747800758997324</c:v>
                </c:pt>
                <c:pt idx="16">
                  <c:v>0.82009295691460493</c:v>
                </c:pt>
                <c:pt idx="17">
                  <c:v>0.8226932017444436</c:v>
                </c:pt>
                <c:pt idx="18">
                  <c:v>0.82527874207948848</c:v>
                </c:pt>
                <c:pt idx="19">
                  <c:v>0.82785080329430016</c:v>
                </c:pt>
                <c:pt idx="20">
                  <c:v>0.83040938538887965</c:v>
                </c:pt>
                <c:pt idx="21">
                  <c:v>0.83295448836323061</c:v>
                </c:pt>
                <c:pt idx="22">
                  <c:v>0.83548488684278577</c:v>
                </c:pt>
                <c:pt idx="23">
                  <c:v>0.83800180620211451</c:v>
                </c:pt>
                <c:pt idx="24">
                  <c:v>0.84050524644120594</c:v>
                </c:pt>
                <c:pt idx="25">
                  <c:v>0.84299520756007718</c:v>
                </c:pt>
                <c:pt idx="26">
                  <c:v>0.8454729149332727</c:v>
                </c:pt>
                <c:pt idx="27">
                  <c:v>0.84793714318624347</c:v>
                </c:pt>
                <c:pt idx="28">
                  <c:v>0.85038789231898781</c:v>
                </c:pt>
                <c:pt idx="29">
                  <c:v>0.85282516233149974</c:v>
                </c:pt>
                <c:pt idx="30">
                  <c:v>0.85525017859834362</c:v>
                </c:pt>
                <c:pt idx="31">
                  <c:v>0.85766294111952668</c:v>
                </c:pt>
                <c:pt idx="32">
                  <c:v>0.86006344989504657</c:v>
                </c:pt>
                <c:pt idx="33">
                  <c:v>0.8624504795503366</c:v>
                </c:pt>
                <c:pt idx="34">
                  <c:v>0.86482648083452962</c:v>
                </c:pt>
                <c:pt idx="35">
                  <c:v>0.86718900299849655</c:v>
                </c:pt>
                <c:pt idx="36">
                  <c:v>0.86954049679135681</c:v>
                </c:pt>
                <c:pt idx="37">
                  <c:v>0.87187973683856379</c:v>
                </c:pt>
                <c:pt idx="38">
                  <c:v>0.87420794851466233</c:v>
                </c:pt>
                <c:pt idx="39">
                  <c:v>0.8765239064451058</c:v>
                </c:pt>
                <c:pt idx="40">
                  <c:v>0.87882761062988668</c:v>
                </c:pt>
                <c:pt idx="41">
                  <c:v>0.88112151181812504</c:v>
                </c:pt>
                <c:pt idx="42">
                  <c:v>0.88340315926070656</c:v>
                </c:pt>
                <c:pt idx="43">
                  <c:v>0.88567377833219174</c:v>
                </c:pt>
                <c:pt idx="44">
                  <c:v>0.88793336903257858</c:v>
                </c:pt>
                <c:pt idx="45">
                  <c:v>0.89018315673643456</c:v>
                </c:pt>
                <c:pt idx="46">
                  <c:v>0.89242069069462815</c:v>
                </c:pt>
                <c:pt idx="47">
                  <c:v>0.89464842165629233</c:v>
                </c:pt>
                <c:pt idx="48">
                  <c:v>0.89686512424685427</c:v>
                </c:pt>
                <c:pt idx="49">
                  <c:v>0.89907202384088769</c:v>
                </c:pt>
                <c:pt idx="50">
                  <c:v>0.90126789506382354</c:v>
                </c:pt>
                <c:pt idx="51">
                  <c:v>0.90345396329022609</c:v>
                </c:pt>
                <c:pt idx="52">
                  <c:v>0.90563022852010544</c:v>
                </c:pt>
                <c:pt idx="53">
                  <c:v>0.90779669075344605</c:v>
                </c:pt>
                <c:pt idx="54">
                  <c:v>0.90995212461569197</c:v>
                </c:pt>
                <c:pt idx="55">
                  <c:v>0.9120989808559733</c:v>
                </c:pt>
                <c:pt idx="56">
                  <c:v>0.91423480872515717</c:v>
                </c:pt>
                <c:pt idx="57">
                  <c:v>0.91636205897237399</c:v>
                </c:pt>
                <c:pt idx="58">
                  <c:v>0.91847950622306473</c:v>
                </c:pt>
                <c:pt idx="59">
                  <c:v>0.92058837585178599</c:v>
                </c:pt>
                <c:pt idx="60">
                  <c:v>0.92268744248398449</c:v>
                </c:pt>
                <c:pt idx="61">
                  <c:v>0.92477670611964324</c:v>
                </c:pt>
                <c:pt idx="62">
                  <c:v>0.92685739213334062</c:v>
                </c:pt>
                <c:pt idx="63">
                  <c:v>0.92892950052507683</c:v>
                </c:pt>
                <c:pt idx="64">
                  <c:v>0.93099180592027475</c:v>
                </c:pt>
                <c:pt idx="65">
                  <c:v>0.93304553369351806</c:v>
                </c:pt>
                <c:pt idx="66">
                  <c:v>0.9350919092193507</c:v>
                </c:pt>
                <c:pt idx="67">
                  <c:v>0.93712848174865859</c:v>
                </c:pt>
                <c:pt idx="68">
                  <c:v>0.93915647665600444</c:v>
                </c:pt>
                <c:pt idx="69">
                  <c:v>0.94117589394138335</c:v>
                </c:pt>
                <c:pt idx="70">
                  <c:v>0.9431867336047971</c:v>
                </c:pt>
                <c:pt idx="71">
                  <c:v>0.94519022102081063</c:v>
                </c:pt>
                <c:pt idx="72">
                  <c:v>0.94718513081486189</c:v>
                </c:pt>
                <c:pt idx="73">
                  <c:v>0.94917146298694854</c:v>
                </c:pt>
                <c:pt idx="74">
                  <c:v>0.95114921753707626</c:v>
                </c:pt>
                <c:pt idx="75">
                  <c:v>0.95312084521436102</c:v>
                </c:pt>
                <c:pt idx="76">
                  <c:v>0.95508266989511958</c:v>
                </c:pt>
                <c:pt idx="77">
                  <c:v>0.95703836770304751</c:v>
                </c:pt>
                <c:pt idx="78">
                  <c:v>0.95898548788901061</c:v>
                </c:pt>
                <c:pt idx="79">
                  <c:v>0.96092403045301411</c:v>
                </c:pt>
                <c:pt idx="80">
                  <c:v>0.96285644614417965</c:v>
                </c:pt>
                <c:pt idx="81">
                  <c:v>0.96478028421338013</c:v>
                </c:pt>
                <c:pt idx="82">
                  <c:v>0.96669677003518406</c:v>
                </c:pt>
                <c:pt idx="83">
                  <c:v>0.96860712898415235</c:v>
                </c:pt>
                <c:pt idx="84">
                  <c:v>0.9705089103111596</c:v>
                </c:pt>
                <c:pt idx="85">
                  <c:v>0.97240333939076828</c:v>
                </c:pt>
                <c:pt idx="86">
                  <c:v>0.97429164159754778</c:v>
                </c:pt>
                <c:pt idx="87">
                  <c:v>0.97617259155692349</c:v>
                </c:pt>
                <c:pt idx="88">
                  <c:v>0.97804618926890452</c:v>
                </c:pt>
                <c:pt idx="89">
                  <c:v>0.97991243473348966</c:v>
                </c:pt>
                <c:pt idx="90">
                  <c:v>0.98177132795067135</c:v>
                </c:pt>
                <c:pt idx="91">
                  <c:v>0.98362409429502362</c:v>
                </c:pt>
                <c:pt idx="92">
                  <c:v>0.98547073376654359</c:v>
                </c:pt>
                <c:pt idx="93">
                  <c:v>0.98731002099066179</c:v>
                </c:pt>
                <c:pt idx="94">
                  <c:v>0.98914195596739041</c:v>
                </c:pt>
                <c:pt idx="95">
                  <c:v>0.9909677640712794</c:v>
                </c:pt>
                <c:pt idx="96">
                  <c:v>0.99278744530234009</c:v>
                </c:pt>
                <c:pt idx="97">
                  <c:v>0.99459977428600488</c:v>
                </c:pt>
                <c:pt idx="98">
                  <c:v>0.99640597639683515</c:v>
                </c:pt>
                <c:pt idx="99">
                  <c:v>0.99820605163483345</c:v>
                </c:pt>
                <c:pt idx="100">
                  <c:v>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-1648638608"/>
        <c:axId val="-1648630448"/>
      </c:lineChart>
      <c:catAx>
        <c:axId val="-16486386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Years</a:t>
                </a:r>
              </a:p>
            </c:rich>
          </c:tx>
          <c:layout>
            <c:manualLayout>
              <c:xMode val="edge"/>
              <c:yMode val="edge"/>
              <c:x val="0.5396675634150746"/>
              <c:y val="0.91287090785677261"/>
            </c:manualLayout>
          </c:layout>
          <c:overlay val="0"/>
          <c:spPr>
            <a:noFill/>
          </c:spPr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630448"/>
        <c:crosses val="autoZero"/>
        <c:auto val="1"/>
        <c:lblAlgn val="ctr"/>
        <c:lblOffset val="100"/>
        <c:noMultiLvlLbl val="0"/>
      </c:catAx>
      <c:valAx>
        <c:axId val="-1648630448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%</a:t>
                </a:r>
                <a:r>
                  <a:rPr lang="en-GB" baseline="0"/>
                  <a:t>  Change - MR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2.4043711708840211E-2"/>
              <c:y val="0.30773615903912876"/>
            </c:manualLayout>
          </c:layout>
          <c:overlay val="0"/>
          <c:spPr>
            <a:noFill/>
          </c:spPr>
        </c:title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638608"/>
        <c:crosses val="autoZero"/>
        <c:crossBetween val="between"/>
      </c:valAx>
    </c:plotArea>
    <c:plotVisOnly val="1"/>
    <c:dispBlanksAs val="zero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cked"/>
        <c:varyColors val="0"/>
        <c:ser>
          <c:idx val="1"/>
          <c:order val="0"/>
          <c:tx>
            <c:strRef>
              <c:f>Reducedwaste!$B$2</c:f>
              <c:strCache>
                <c:ptCount val="1"/>
                <c:pt idx="0">
                  <c:v>Reduced Waste</c:v>
                </c:pt>
              </c:strCache>
            </c:strRef>
          </c:tx>
          <c:marker>
            <c:symbol val="none"/>
          </c:marker>
          <c:cat>
            <c:numRef>
              <c:f>Reducedwaste!$A$3:$A$103</c:f>
              <c:numCache>
                <c:formatCode>General</c:formatCode>
                <c:ptCount val="101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  <c:pt idx="4">
                  <c:v>2019</c:v>
                </c:pt>
                <c:pt idx="5">
                  <c:v>2020</c:v>
                </c:pt>
                <c:pt idx="6">
                  <c:v>2021</c:v>
                </c:pt>
                <c:pt idx="7">
                  <c:v>2022</c:v>
                </c:pt>
                <c:pt idx="8">
                  <c:v>2023</c:v>
                </c:pt>
                <c:pt idx="9">
                  <c:v>2024</c:v>
                </c:pt>
                <c:pt idx="10">
                  <c:v>2025</c:v>
                </c:pt>
                <c:pt idx="11">
                  <c:v>2026</c:v>
                </c:pt>
                <c:pt idx="12">
                  <c:v>2027</c:v>
                </c:pt>
                <c:pt idx="13">
                  <c:v>2028</c:v>
                </c:pt>
                <c:pt idx="14">
                  <c:v>2029</c:v>
                </c:pt>
                <c:pt idx="15">
                  <c:v>2030</c:v>
                </c:pt>
                <c:pt idx="16">
                  <c:v>2031</c:v>
                </c:pt>
                <c:pt idx="17">
                  <c:v>2032</c:v>
                </c:pt>
                <c:pt idx="18">
                  <c:v>2033</c:v>
                </c:pt>
                <c:pt idx="19">
                  <c:v>2034</c:v>
                </c:pt>
                <c:pt idx="20">
                  <c:v>2035</c:v>
                </c:pt>
                <c:pt idx="21">
                  <c:v>2036</c:v>
                </c:pt>
                <c:pt idx="22">
                  <c:v>2037</c:v>
                </c:pt>
                <c:pt idx="23">
                  <c:v>2038</c:v>
                </c:pt>
                <c:pt idx="24">
                  <c:v>2039</c:v>
                </c:pt>
                <c:pt idx="25">
                  <c:v>2040</c:v>
                </c:pt>
                <c:pt idx="26">
                  <c:v>2041</c:v>
                </c:pt>
                <c:pt idx="27">
                  <c:v>2042</c:v>
                </c:pt>
                <c:pt idx="28">
                  <c:v>2043</c:v>
                </c:pt>
                <c:pt idx="29">
                  <c:v>2044</c:v>
                </c:pt>
                <c:pt idx="30">
                  <c:v>2045</c:v>
                </c:pt>
                <c:pt idx="31">
                  <c:v>2046</c:v>
                </c:pt>
                <c:pt idx="32">
                  <c:v>2047</c:v>
                </c:pt>
                <c:pt idx="33">
                  <c:v>2048</c:v>
                </c:pt>
                <c:pt idx="34">
                  <c:v>2049</c:v>
                </c:pt>
                <c:pt idx="35">
                  <c:v>2050</c:v>
                </c:pt>
                <c:pt idx="36">
                  <c:v>2051</c:v>
                </c:pt>
                <c:pt idx="37">
                  <c:v>2052</c:v>
                </c:pt>
                <c:pt idx="38">
                  <c:v>2053</c:v>
                </c:pt>
                <c:pt idx="39">
                  <c:v>2054</c:v>
                </c:pt>
                <c:pt idx="40">
                  <c:v>2055</c:v>
                </c:pt>
                <c:pt idx="41">
                  <c:v>2056</c:v>
                </c:pt>
                <c:pt idx="42">
                  <c:v>2057</c:v>
                </c:pt>
                <c:pt idx="43">
                  <c:v>2058</c:v>
                </c:pt>
                <c:pt idx="44">
                  <c:v>2059</c:v>
                </c:pt>
                <c:pt idx="45">
                  <c:v>2060</c:v>
                </c:pt>
                <c:pt idx="46">
                  <c:v>2061</c:v>
                </c:pt>
                <c:pt idx="47">
                  <c:v>2062</c:v>
                </c:pt>
                <c:pt idx="48">
                  <c:v>2063</c:v>
                </c:pt>
                <c:pt idx="49">
                  <c:v>2064</c:v>
                </c:pt>
                <c:pt idx="50">
                  <c:v>2065</c:v>
                </c:pt>
                <c:pt idx="51">
                  <c:v>2066</c:v>
                </c:pt>
                <c:pt idx="52">
                  <c:v>2067</c:v>
                </c:pt>
                <c:pt idx="53">
                  <c:v>2068</c:v>
                </c:pt>
                <c:pt idx="54">
                  <c:v>2069</c:v>
                </c:pt>
                <c:pt idx="55">
                  <c:v>2070</c:v>
                </c:pt>
                <c:pt idx="56">
                  <c:v>2071</c:v>
                </c:pt>
                <c:pt idx="57">
                  <c:v>2072</c:v>
                </c:pt>
                <c:pt idx="58">
                  <c:v>2073</c:v>
                </c:pt>
                <c:pt idx="59">
                  <c:v>2074</c:v>
                </c:pt>
                <c:pt idx="60">
                  <c:v>2075</c:v>
                </c:pt>
                <c:pt idx="61">
                  <c:v>2076</c:v>
                </c:pt>
                <c:pt idx="62">
                  <c:v>2077</c:v>
                </c:pt>
                <c:pt idx="63">
                  <c:v>2078</c:v>
                </c:pt>
                <c:pt idx="64">
                  <c:v>2079</c:v>
                </c:pt>
                <c:pt idx="65">
                  <c:v>2080</c:v>
                </c:pt>
                <c:pt idx="66">
                  <c:v>2081</c:v>
                </c:pt>
                <c:pt idx="67">
                  <c:v>2082</c:v>
                </c:pt>
                <c:pt idx="68">
                  <c:v>2083</c:v>
                </c:pt>
                <c:pt idx="69">
                  <c:v>2084</c:v>
                </c:pt>
                <c:pt idx="70">
                  <c:v>2085</c:v>
                </c:pt>
                <c:pt idx="71">
                  <c:v>2086</c:v>
                </c:pt>
                <c:pt idx="72">
                  <c:v>2087</c:v>
                </c:pt>
                <c:pt idx="73">
                  <c:v>2088</c:v>
                </c:pt>
                <c:pt idx="74">
                  <c:v>2089</c:v>
                </c:pt>
                <c:pt idx="75">
                  <c:v>2090</c:v>
                </c:pt>
                <c:pt idx="76">
                  <c:v>2091</c:v>
                </c:pt>
                <c:pt idx="77">
                  <c:v>2092</c:v>
                </c:pt>
                <c:pt idx="78">
                  <c:v>2093</c:v>
                </c:pt>
                <c:pt idx="79">
                  <c:v>2094</c:v>
                </c:pt>
                <c:pt idx="80">
                  <c:v>2095</c:v>
                </c:pt>
                <c:pt idx="81">
                  <c:v>2096</c:v>
                </c:pt>
                <c:pt idx="82">
                  <c:v>2097</c:v>
                </c:pt>
                <c:pt idx="83">
                  <c:v>2098</c:v>
                </c:pt>
                <c:pt idx="84">
                  <c:v>2099</c:v>
                </c:pt>
                <c:pt idx="85">
                  <c:v>2100</c:v>
                </c:pt>
                <c:pt idx="86">
                  <c:v>2101</c:v>
                </c:pt>
                <c:pt idx="87">
                  <c:v>2102</c:v>
                </c:pt>
                <c:pt idx="88">
                  <c:v>2103</c:v>
                </c:pt>
                <c:pt idx="89">
                  <c:v>2104</c:v>
                </c:pt>
                <c:pt idx="90">
                  <c:v>2105</c:v>
                </c:pt>
                <c:pt idx="91">
                  <c:v>2106</c:v>
                </c:pt>
                <c:pt idx="92">
                  <c:v>2107</c:v>
                </c:pt>
                <c:pt idx="93">
                  <c:v>2108</c:v>
                </c:pt>
                <c:pt idx="94">
                  <c:v>2109</c:v>
                </c:pt>
                <c:pt idx="95">
                  <c:v>2110</c:v>
                </c:pt>
                <c:pt idx="96">
                  <c:v>2111</c:v>
                </c:pt>
                <c:pt idx="97">
                  <c:v>2112</c:v>
                </c:pt>
                <c:pt idx="98">
                  <c:v>2113</c:v>
                </c:pt>
                <c:pt idx="99">
                  <c:v>2114</c:v>
                </c:pt>
                <c:pt idx="100">
                  <c:v>2115</c:v>
                </c:pt>
              </c:numCache>
            </c:numRef>
          </c:cat>
          <c:val>
            <c:numRef>
              <c:f>Reducedwaste!$D$3:$D$103</c:f>
              <c:numCache>
                <c:formatCode>0.00%</c:formatCode>
                <c:ptCount val="101"/>
                <c:pt idx="0">
                  <c:v>2.6275477359735092E-3</c:v>
                </c:pt>
                <c:pt idx="1">
                  <c:v>5.2550954719469863E-3</c:v>
                </c:pt>
                <c:pt idx="2">
                  <c:v>6.5688693399337597E-3</c:v>
                </c:pt>
                <c:pt idx="3">
                  <c:v>7.1994807965673714E-3</c:v>
                </c:pt>
                <c:pt idx="4">
                  <c:v>8.7302375565908204E-3</c:v>
                </c:pt>
                <c:pt idx="5">
                  <c:v>0.10667738706142962</c:v>
                </c:pt>
                <c:pt idx="6">
                  <c:v>9.7231352950604727E-2</c:v>
                </c:pt>
                <c:pt idx="7">
                  <c:v>8.6866728151284378E-2</c:v>
                </c:pt>
                <c:pt idx="8">
                  <c:v>7.5266630406508273E-2</c:v>
                </c:pt>
                <c:pt idx="9">
                  <c:v>6.1877172653534165E-2</c:v>
                </c:pt>
                <c:pt idx="10">
                  <c:v>4.5589004238234504E-2</c:v>
                </c:pt>
                <c:pt idx="11">
                  <c:v>2.3480817587753812E-2</c:v>
                </c:pt>
                <c:pt idx="12">
                  <c:v>1.9490518493994743E-2</c:v>
                </c:pt>
                <c:pt idx="13">
                  <c:v>3.2262607630924311E-2</c:v>
                </c:pt>
                <c:pt idx="14">
                  <c:v>1.0070681034097687E-3</c:v>
                </c:pt>
                <c:pt idx="15">
                  <c:v>1</c:v>
                </c:pt>
                <c:pt idx="16">
                  <c:v>0.99899102166938925</c:v>
                </c:pt>
                <c:pt idx="17">
                  <c:v>0.99798467088650822</c:v>
                </c:pt>
                <c:pt idx="18">
                  <c:v>0.99697306500815841</c:v>
                </c:pt>
                <c:pt idx="19">
                  <c:v>0.99596408667754466</c:v>
                </c:pt>
                <c:pt idx="20">
                  <c:v>0.99495510834693057</c:v>
                </c:pt>
                <c:pt idx="21">
                  <c:v>0.99394350246858565</c:v>
                </c:pt>
                <c:pt idx="22">
                  <c:v>0.99292926904249523</c:v>
                </c:pt>
                <c:pt idx="23">
                  <c:v>0.99191766316414542</c:v>
                </c:pt>
                <c:pt idx="24">
                  <c:v>0.99090342973805956</c:v>
                </c:pt>
                <c:pt idx="25">
                  <c:v>0.98988919631197392</c:v>
                </c:pt>
                <c:pt idx="26">
                  <c:v>0.98887496288588861</c:v>
                </c:pt>
                <c:pt idx="27">
                  <c:v>0.98786072945980241</c:v>
                </c:pt>
                <c:pt idx="28">
                  <c:v>0.98684386848598071</c:v>
                </c:pt>
                <c:pt idx="29">
                  <c:v>0.98582700751215901</c:v>
                </c:pt>
                <c:pt idx="30">
                  <c:v>0.98480751899060059</c:v>
                </c:pt>
                <c:pt idx="31">
                  <c:v>0.98379065801678223</c:v>
                </c:pt>
                <c:pt idx="32">
                  <c:v>0.98277116949522159</c:v>
                </c:pt>
                <c:pt idx="33">
                  <c:v>0.9817516809736635</c:v>
                </c:pt>
                <c:pt idx="34">
                  <c:v>0.98072956490437035</c:v>
                </c:pt>
                <c:pt idx="35">
                  <c:v>0.97971007638281571</c:v>
                </c:pt>
                <c:pt idx="36">
                  <c:v>0.97868796031352157</c:v>
                </c:pt>
                <c:pt idx="37">
                  <c:v>0.97766321669649492</c:v>
                </c:pt>
                <c:pt idx="38">
                  <c:v>0.97664110062720044</c:v>
                </c:pt>
                <c:pt idx="39">
                  <c:v>0.97561635701016591</c:v>
                </c:pt>
                <c:pt idx="40">
                  <c:v>0.97459161339314182</c:v>
                </c:pt>
                <c:pt idx="41">
                  <c:v>0.97356424222837334</c:v>
                </c:pt>
                <c:pt idx="42">
                  <c:v>0.97253949861134092</c:v>
                </c:pt>
                <c:pt idx="43">
                  <c:v>0.97151212744657522</c:v>
                </c:pt>
                <c:pt idx="44">
                  <c:v>0.97048475628180975</c:v>
                </c:pt>
                <c:pt idx="45">
                  <c:v>0.96945475756931054</c:v>
                </c:pt>
                <c:pt idx="46">
                  <c:v>0.96842475885680634</c:v>
                </c:pt>
                <c:pt idx="47">
                  <c:v>0.96739476014430481</c:v>
                </c:pt>
                <c:pt idx="48">
                  <c:v>0.96636476143180317</c:v>
                </c:pt>
                <c:pt idx="49">
                  <c:v>0.96533213517156558</c:v>
                </c:pt>
                <c:pt idx="50">
                  <c:v>0.96429950891132798</c:v>
                </c:pt>
                <c:pt idx="51">
                  <c:v>0.96326688265109062</c:v>
                </c:pt>
                <c:pt idx="52">
                  <c:v>0.96223425639085591</c:v>
                </c:pt>
                <c:pt idx="53">
                  <c:v>0.96119900258288482</c:v>
                </c:pt>
                <c:pt idx="54">
                  <c:v>0.96016374877490263</c:v>
                </c:pt>
                <c:pt idx="55">
                  <c:v>0.95912586741920103</c:v>
                </c:pt>
                <c:pt idx="56">
                  <c:v>0.95809061361122583</c:v>
                </c:pt>
                <c:pt idx="57">
                  <c:v>0.95705273225551601</c:v>
                </c:pt>
                <c:pt idx="58">
                  <c:v>0.95601485089980365</c:v>
                </c:pt>
                <c:pt idx="59">
                  <c:v>0.95497434199635756</c:v>
                </c:pt>
                <c:pt idx="60">
                  <c:v>0.95393383309291269</c:v>
                </c:pt>
                <c:pt idx="61">
                  <c:v>0.95289332418946704</c:v>
                </c:pt>
                <c:pt idx="62">
                  <c:v>0.95185281528602173</c:v>
                </c:pt>
                <c:pt idx="63">
                  <c:v>0.95080967883484302</c:v>
                </c:pt>
                <c:pt idx="64">
                  <c:v>0.94976654238365854</c:v>
                </c:pt>
                <c:pt idx="65">
                  <c:v>0.94872340593247761</c:v>
                </c:pt>
                <c:pt idx="66">
                  <c:v>0.94768026948129569</c:v>
                </c:pt>
                <c:pt idx="67">
                  <c:v>0.9466345054823786</c:v>
                </c:pt>
                <c:pt idx="68">
                  <c:v>0.9455887414834605</c:v>
                </c:pt>
                <c:pt idx="69">
                  <c:v>0.94454034993680736</c:v>
                </c:pt>
                <c:pt idx="70">
                  <c:v>0.94349195839015465</c:v>
                </c:pt>
                <c:pt idx="71">
                  <c:v>0.94244356684350061</c:v>
                </c:pt>
                <c:pt idx="72">
                  <c:v>0.94139517529684713</c:v>
                </c:pt>
                <c:pt idx="73">
                  <c:v>0.94034678375019354</c:v>
                </c:pt>
                <c:pt idx="74">
                  <c:v>0.93929576465580678</c:v>
                </c:pt>
                <c:pt idx="75">
                  <c:v>0.93824211801367963</c:v>
                </c:pt>
                <c:pt idx="76">
                  <c:v>0.93719109891928964</c:v>
                </c:pt>
                <c:pt idx="77">
                  <c:v>0.93613745227716461</c:v>
                </c:pt>
                <c:pt idx="78">
                  <c:v>0.93508380563503879</c:v>
                </c:pt>
                <c:pt idx="79">
                  <c:v>0.93403015899291075</c:v>
                </c:pt>
                <c:pt idx="80">
                  <c:v>0.9329738848030521</c:v>
                </c:pt>
                <c:pt idx="81">
                  <c:v>0.93191761061319611</c:v>
                </c:pt>
                <c:pt idx="82">
                  <c:v>0.93086133642333224</c:v>
                </c:pt>
                <c:pt idx="83">
                  <c:v>0.92980243468573265</c:v>
                </c:pt>
                <c:pt idx="84">
                  <c:v>0.92874353294813783</c:v>
                </c:pt>
                <c:pt idx="85">
                  <c:v>0.92768463121054012</c:v>
                </c:pt>
                <c:pt idx="86">
                  <c:v>0.92662310192520358</c:v>
                </c:pt>
                <c:pt idx="87">
                  <c:v>0.92556420018760444</c:v>
                </c:pt>
                <c:pt idx="88">
                  <c:v>0.92450267090227356</c:v>
                </c:pt>
                <c:pt idx="89">
                  <c:v>0.9234385140692043</c:v>
                </c:pt>
                <c:pt idx="90">
                  <c:v>0.92237435723613503</c:v>
                </c:pt>
                <c:pt idx="91">
                  <c:v>0.92131020040306577</c:v>
                </c:pt>
                <c:pt idx="92">
                  <c:v>0.92024604356999662</c:v>
                </c:pt>
                <c:pt idx="93">
                  <c:v>0.91917925918919519</c:v>
                </c:pt>
                <c:pt idx="94">
                  <c:v>0.91811247480838598</c:v>
                </c:pt>
                <c:pt idx="95">
                  <c:v>0.91704569042758566</c:v>
                </c:pt>
                <c:pt idx="96">
                  <c:v>0.91597627849903962</c:v>
                </c:pt>
                <c:pt idx="97">
                  <c:v>0.91490686657050124</c:v>
                </c:pt>
                <c:pt idx="98">
                  <c:v>0.91383745464195709</c:v>
                </c:pt>
                <c:pt idx="99">
                  <c:v>0.91276804271341594</c:v>
                </c:pt>
                <c:pt idx="100">
                  <c:v>0.91169600323713873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hiLowLines/>
        <c:smooth val="0"/>
        <c:axId val="-1648628816"/>
        <c:axId val="-1648626096"/>
      </c:lineChart>
      <c:catAx>
        <c:axId val="-164862881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Years</a:t>
                </a:r>
              </a:p>
            </c:rich>
          </c:tx>
          <c:layout/>
          <c:overlay val="0"/>
          <c:spPr>
            <a:noFill/>
          </c:spPr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626096"/>
        <c:crosses val="autoZero"/>
        <c:auto val="1"/>
        <c:lblAlgn val="ctr"/>
        <c:lblOffset val="100"/>
        <c:noMultiLvlLbl val="0"/>
      </c:catAx>
      <c:valAx>
        <c:axId val="-1648626096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lang="en-GB"/>
                </a:pPr>
                <a:r>
                  <a:rPr lang="en-GB"/>
                  <a:t>% Change - RW</a:t>
                </a:r>
              </a:p>
            </c:rich>
          </c:tx>
          <c:layout/>
          <c:overlay val="0"/>
          <c:spPr>
            <a:noFill/>
          </c:spPr>
        </c:title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 lang="en-GB"/>
            </a:pPr>
            <a:endParaRPr lang="en-US"/>
          </a:p>
        </c:txPr>
        <c:crossAx val="-1648628816"/>
        <c:crosses val="autoZero"/>
        <c:crossBetween val="between"/>
      </c:valAx>
    </c:plotArea>
    <c:plotVisOnly val="1"/>
    <c:dispBlanksAs val="zero"/>
    <c:showDLblsOverMax val="0"/>
  </c:chart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E799FF-0435-422B-A62A-CCBA335CA620}" type="datetimeFigureOut">
              <a:rPr lang="en-GB" smtClean="0"/>
              <a:pPr/>
              <a:t>21/10/2016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0FC27-C281-4118-84A8-94B84A641CF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6632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0FC27-C281-4118-84A8-94B84A641CF3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024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0FC27-C281-4118-84A8-94B84A641CF3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6841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0FC27-C281-4118-84A8-94B84A641CF3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96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E337E1-1E20-4029-AFA8-501507EE4C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833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0FC27-C281-4118-84A8-94B84A641CF3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2110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00FC27-C281-4118-84A8-94B84A641CF3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951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CA39A-F3C5-4F31-990B-345C48DF69BC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25C4-E508-4F1A-AC6D-512ECF014A00}" type="datetimeFigureOut">
              <a:rPr lang="ar-EG" smtClean="0"/>
              <a:pPr/>
              <a:t>20/01/1438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344C3-513A-4C36-AB1C-FA8FC5C3F2B0}" type="slidenum">
              <a:rPr lang="ar-EG" smtClean="0"/>
              <a:pPr/>
              <a:t>‹#›</a:t>
            </a:fld>
            <a:endParaRPr lang="ar-EG"/>
          </a:p>
        </p:txBody>
      </p:sp>
      <p:pic>
        <p:nvPicPr>
          <p:cNvPr id="7" name="Picture 6" descr="Description: http://sphotos.ak.fbcdn.net/photos-ak-snc1/v2219/119/28/51288393663/n51288393663_1327303_6197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86" y="4429132"/>
            <a:ext cx="8382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escription: old_logo_color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24" y="5429264"/>
            <a:ext cx="78105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 userDrawn="1"/>
        </p:nvSpPr>
        <p:spPr>
          <a:xfrm>
            <a:off x="142844" y="5857892"/>
            <a:ext cx="390472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i="0" kern="1200" dirty="0" smtClean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Environmental Health &amp; Safety</a:t>
            </a:r>
            <a:endParaRPr lang="ar-EG" sz="2000" b="1" dirty="0">
              <a:solidFill>
                <a:srgbClr val="00B0F0"/>
              </a:solidFill>
            </a:endParaRPr>
          </a:p>
        </p:txBody>
      </p:sp>
      <p:sp>
        <p:nvSpPr>
          <p:cNvPr id="10" name="Rectangle 1"/>
          <p:cNvSpPr>
            <a:spLocks noChangeArrowheads="1"/>
          </p:cNvSpPr>
          <p:nvPr userDrawn="1"/>
        </p:nvSpPr>
        <p:spPr bwMode="auto">
          <a:xfrm>
            <a:off x="928662" y="6215082"/>
            <a:ext cx="2350003" cy="231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44436" rIns="0" bIns="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11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cs typeface="Arial" pitchFamily="34" charset="0"/>
              </a:rPr>
              <a:t>October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cs typeface="Arial" pitchFamily="34" charset="0"/>
              </a:rPr>
              <a:t>24-25, 2016 </a:t>
            </a:r>
            <a:r>
              <a:rPr kumimoji="0" lang="ar-EG" sz="11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cs typeface="Arial" pitchFamily="34" charset="0"/>
              </a:rPr>
              <a:t>Valencia, Spain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3D4F0-6B3C-4588-B2D1-318533C2A20E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CC336-FA49-497A-A2FE-938307E05340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C5A0D-D9EA-4717-B312-6AF139F4900F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ADD08-C74B-4227-B9E0-4394F795DFE0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3CCE-45AF-4A19-9F88-FF02C5390D3B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FA8EB-3372-47CD-A59F-FF75F1BB853C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B13F3-AB14-4E94-AAA5-501A752BF842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0CE52-747B-478C-B8D9-F6DD3BAA1153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DDCD-FE03-4122-AC1D-18B98F2C6937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8C8BA21D-F74D-4516-A8BF-732DC83828CE}" type="datetime1">
              <a:rPr lang="en-US" altLang="en-US" smtClean="0"/>
              <a:t>10/21/2016</a:t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3A7137D-F112-4B71-BA62-C5E92C01AF31}" type="slidenum">
              <a:rPr lang="ar-SA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3372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7EDD3-6A18-4483-A930-4563F93BD5CE}" type="datetime8">
              <a:rPr lang="ar-EG" smtClean="0"/>
              <a:pPr/>
              <a:t>21 تشرين الأول، 16</a:t>
            </a:fld>
            <a:endParaRPr lang="ar-E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E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D5FE55-F2AE-4264-9990-72C690ABADB3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5.png"/><Relationship Id="rId7" Type="http://schemas.openxmlformats.org/officeDocument/2006/relationships/image" Target="../media/image36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26.png"/><Relationship Id="rId9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image" Target="../media/image24.png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png"/><Relationship Id="rId11" Type="http://schemas.openxmlformats.org/officeDocument/2006/relationships/image" Target="../media/image42.png"/><Relationship Id="rId5" Type="http://schemas.openxmlformats.org/officeDocument/2006/relationships/image" Target="../media/image26.png"/><Relationship Id="rId10" Type="http://schemas.openxmlformats.org/officeDocument/2006/relationships/image" Target="../media/image40.wmf"/><Relationship Id="rId4" Type="http://schemas.openxmlformats.org/officeDocument/2006/relationships/image" Target="../media/image25.png"/><Relationship Id="rId9" Type="http://schemas.openxmlformats.org/officeDocument/2006/relationships/oleObject" Target="../embeddings/oleObject2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3.png"/><Relationship Id="rId4" Type="http://schemas.openxmlformats.org/officeDocument/2006/relationships/image" Target="../media/image2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57418"/>
            <a:ext cx="7772400" cy="1957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Modeling Life Cycle Sustainability in Buildings using System Thinking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86256"/>
            <a:ext cx="9144000" cy="428628"/>
          </a:xfrm>
        </p:spPr>
        <p:txBody>
          <a:bodyPr>
            <a:normAutofit fontScale="92500" lnSpcReduction="20000"/>
          </a:bodyPr>
          <a:lstStyle/>
          <a:p>
            <a:pPr rtl="0"/>
            <a:r>
              <a:rPr lang="en-US" sz="2800" b="1" dirty="0" smtClean="0">
                <a:solidFill>
                  <a:schemeClr val="tx2">
                    <a:lumMod val="75000"/>
                  </a:schemeClr>
                </a:solidFill>
              </a:rPr>
              <a:t>Mohamed  Marzouk and </a:t>
            </a:r>
            <a:r>
              <a:rPr lang="en-GB" sz="2800" b="1" dirty="0">
                <a:solidFill>
                  <a:schemeClr val="tx2">
                    <a:lumMod val="75000"/>
                  </a:schemeClr>
                </a:solidFill>
              </a:rPr>
              <a:t>Mostafa </a:t>
            </a:r>
            <a:r>
              <a:rPr lang="en-GB" sz="2800" b="1" dirty="0" smtClean="0">
                <a:solidFill>
                  <a:schemeClr val="tx2">
                    <a:lumMod val="75000"/>
                  </a:schemeClr>
                </a:solidFill>
              </a:rPr>
              <a:t>El-</a:t>
            </a:r>
            <a:r>
              <a:rPr lang="en-GB" sz="2800" b="1" dirty="0" err="1" smtClean="0">
                <a:solidFill>
                  <a:schemeClr val="tx2">
                    <a:lumMod val="75000"/>
                  </a:schemeClr>
                </a:solidFill>
              </a:rPr>
              <a:t>Hawary</a:t>
            </a:r>
            <a:endParaRPr lang="en-GB" sz="2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pPr rtl="0"/>
            <a:endParaRPr lang="ar-EG" sz="2000" dirty="0"/>
          </a:p>
        </p:txBody>
      </p:sp>
      <p:pic>
        <p:nvPicPr>
          <p:cNvPr id="10" name="Picture 3" descr="Description: http://sphotos.ak.fbcdn.net/photos-ak-snc1/v2219/119/28/51288393663/n51288393663_1327303_61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96923"/>
            <a:ext cx="83820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escription: old_logo_col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48" y="1071546"/>
            <a:ext cx="781050" cy="82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285720" y="214290"/>
            <a:ext cx="34644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i="0" kern="1200" dirty="0" smtClean="0">
                <a:solidFill>
                  <a:srgbClr val="00B0F0"/>
                </a:solidFill>
                <a:latin typeface="+mn-lt"/>
                <a:ea typeface="+mn-ea"/>
                <a:cs typeface="+mn-cs"/>
              </a:rPr>
              <a:t>Environmental Health &amp; Safety</a:t>
            </a:r>
            <a:endParaRPr lang="ar-EG" sz="2000" b="1" dirty="0">
              <a:solidFill>
                <a:srgbClr val="00B0F0"/>
              </a:solidFill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1071538" y="571480"/>
            <a:ext cx="2350003" cy="2317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0" tIns="44436" rIns="0" bIns="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ar-EG" sz="11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cs typeface="Arial" pitchFamily="34" charset="0"/>
              </a:rPr>
              <a:t>October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cs typeface="Arial" pitchFamily="34" charset="0"/>
              </a:rPr>
              <a:t>24-25, 2016 </a:t>
            </a:r>
            <a:r>
              <a:rPr kumimoji="0" lang="ar-EG" sz="1100" b="0" i="0" u="none" strike="noStrike" cap="none" normalizeH="0" baseline="0" dirty="0" smtClean="0">
                <a:ln>
                  <a:noFill/>
                </a:ln>
                <a:solidFill>
                  <a:srgbClr val="196BA2"/>
                </a:solidFill>
                <a:effectLst/>
                <a:latin typeface="Arial" pitchFamily="34" charset="0"/>
                <a:cs typeface="Arial" pitchFamily="34" charset="0"/>
              </a:rPr>
              <a:t>Valencia, Spain</a:t>
            </a:r>
          </a:p>
        </p:txBody>
      </p:sp>
      <p:sp>
        <p:nvSpPr>
          <p:cNvPr id="4" name="Rectangle 3"/>
          <p:cNvSpPr/>
          <p:nvPr/>
        </p:nvSpPr>
        <p:spPr>
          <a:xfrm>
            <a:off x="2246538" y="4748908"/>
            <a:ext cx="491774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solidFill>
                  <a:schemeClr val="tx1">
                    <a:tint val="75000"/>
                  </a:schemeClr>
                </a:solidFill>
              </a:rPr>
              <a:t>Structural Engineering Department, Faculty of Engineering, Cairo University, Egypt</a:t>
            </a:r>
            <a:endParaRPr lang="en-US" sz="2000" b="1" dirty="0">
              <a:solidFill>
                <a:schemeClr val="tx1">
                  <a:tint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956" y="274638"/>
            <a:ext cx="7962088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cs typeface="+mn-cs"/>
              </a:rPr>
              <a:t>Agenda</a:t>
            </a:r>
            <a:endParaRPr lang="ar-EG" sz="66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00808"/>
            <a:ext cx="8001056" cy="3942770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tx2"/>
                </a:solidFill>
              </a:rPr>
              <a:t>Problem </a:t>
            </a:r>
            <a:r>
              <a:rPr lang="en-US" sz="4000" b="1" dirty="0">
                <a:solidFill>
                  <a:schemeClr val="tx2"/>
                </a:solidFill>
              </a:rPr>
              <a:t>Statement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System Dynamics Modeling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Modeling Facility Management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Decision Making Tool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tx2"/>
                </a:solidFill>
              </a:rPr>
              <a:t>Conclusions</a:t>
            </a:r>
            <a:endParaRPr lang="en-US" sz="40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71472" y="1000108"/>
            <a:ext cx="8215370" cy="8309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/>
            <a:r>
              <a:rPr lang="en-GB" sz="2400" dirty="0"/>
              <a:t>C</a:t>
            </a:r>
            <a:r>
              <a:rPr lang="en-GB" sz="2400" dirty="0" smtClean="0"/>
              <a:t>ommunity’s </a:t>
            </a:r>
            <a:r>
              <a:rPr lang="en-GB" sz="2400" dirty="0"/>
              <a:t>social and cultural practices impact its </a:t>
            </a:r>
            <a:r>
              <a:rPr lang="en-GB" sz="2400" dirty="0" smtClean="0"/>
              <a:t>surroundings, environment</a:t>
            </a:r>
            <a:r>
              <a:rPr lang="en-GB" sz="2400" dirty="0"/>
              <a:t>, and people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595612" y="1941506"/>
            <a:ext cx="3429024" cy="34163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/>
            <a:r>
              <a:rPr lang="en-GB" sz="2400" dirty="0"/>
              <a:t>Sustainability </a:t>
            </a:r>
            <a:r>
              <a:rPr lang="en-GB" sz="2400" dirty="0" smtClean="0"/>
              <a:t>concepts improves </a:t>
            </a:r>
            <a:r>
              <a:rPr lang="en-GB" sz="2400" b="1" u="sng" dirty="0" smtClean="0">
                <a:solidFill>
                  <a:srgbClr val="FF0000"/>
                </a:solidFill>
              </a:rPr>
              <a:t>Social</a:t>
            </a:r>
            <a:r>
              <a:rPr lang="en-GB" sz="2400" b="1" u="sng" dirty="0">
                <a:solidFill>
                  <a:srgbClr val="FF0000"/>
                </a:solidFill>
              </a:rPr>
              <a:t>, </a:t>
            </a:r>
            <a:r>
              <a:rPr lang="en-GB" sz="2400" b="1" u="sng" dirty="0" smtClean="0">
                <a:solidFill>
                  <a:srgbClr val="FF0000"/>
                </a:solidFill>
              </a:rPr>
              <a:t>Economic, Cultural </a:t>
            </a:r>
            <a:r>
              <a:rPr lang="en-GB" sz="2400" b="1" u="sng" dirty="0">
                <a:solidFill>
                  <a:srgbClr val="FF0000"/>
                </a:solidFill>
              </a:rPr>
              <a:t>and </a:t>
            </a:r>
            <a:r>
              <a:rPr lang="en-GB" sz="2400" b="1" u="sng" dirty="0" smtClean="0">
                <a:solidFill>
                  <a:srgbClr val="FF0000"/>
                </a:solidFill>
              </a:rPr>
              <a:t>Environmental </a:t>
            </a:r>
            <a:r>
              <a:rPr lang="en-GB" sz="2400" dirty="0"/>
              <a:t>conditions for present and future generations, and enhances quality of life to allow people to live in a healthy environment </a:t>
            </a:r>
          </a:p>
        </p:txBody>
      </p:sp>
      <p:pic>
        <p:nvPicPr>
          <p:cNvPr id="14" name="Picture 13" descr="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562" y="2143116"/>
            <a:ext cx="3571900" cy="238870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22960" y="17929"/>
            <a:ext cx="7498080" cy="1143000"/>
          </a:xfrm>
        </p:spPr>
        <p:txBody>
          <a:bodyPr>
            <a:normAutofit/>
          </a:bodyPr>
          <a:lstStyle/>
          <a:p>
            <a:pPr lvl="1" algn="ctr" rtl="1">
              <a:spcBef>
                <a:spcPct val="0"/>
              </a:spcBef>
            </a:pPr>
            <a:r>
              <a:rPr lang="en-GB" sz="4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Problem Statement</a:t>
            </a:r>
            <a:endParaRPr lang="ar-EG" sz="44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47891" y="1142984"/>
            <a:ext cx="7488831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/>
            <a:r>
              <a:rPr lang="en-GB" sz="2400" dirty="0" smtClean="0"/>
              <a:t>The </a:t>
            </a:r>
            <a:r>
              <a:rPr lang="en-GB" sz="2400" dirty="0"/>
              <a:t>practice of </a:t>
            </a:r>
            <a:r>
              <a:rPr lang="en-GB" sz="2400" b="1" dirty="0">
                <a:solidFill>
                  <a:srgbClr val="FF0000"/>
                </a:solidFill>
              </a:rPr>
              <a:t>creating structures </a:t>
            </a:r>
            <a:r>
              <a:rPr lang="en-GB" sz="2400" dirty="0"/>
              <a:t>and </a:t>
            </a:r>
            <a:r>
              <a:rPr lang="en-GB" sz="2400" b="1" dirty="0">
                <a:solidFill>
                  <a:srgbClr val="FF0000"/>
                </a:solidFill>
              </a:rPr>
              <a:t>using processes </a:t>
            </a:r>
            <a:r>
              <a:rPr lang="en-GB" sz="2400" dirty="0"/>
              <a:t>that are </a:t>
            </a:r>
            <a:r>
              <a:rPr lang="en-GB" sz="2400" b="1" u="sng" dirty="0">
                <a:solidFill>
                  <a:srgbClr val="FF0000"/>
                </a:solidFill>
              </a:rPr>
              <a:t>environmentally responsible and resource-efficient</a:t>
            </a:r>
            <a:r>
              <a:rPr lang="en-GB" sz="2400" dirty="0"/>
              <a:t> throughout a building's </a:t>
            </a:r>
            <a:r>
              <a:rPr lang="en-GB" sz="2400" b="1" dirty="0">
                <a:solidFill>
                  <a:srgbClr val="FF0000"/>
                </a:solidFill>
              </a:rPr>
              <a:t>life-cycle</a:t>
            </a:r>
            <a:r>
              <a:rPr lang="en-GB" sz="2400" dirty="0"/>
              <a:t> from sitting to </a:t>
            </a:r>
            <a:r>
              <a:rPr lang="en-GB" sz="2400" dirty="0" smtClean="0"/>
              <a:t>design, </a:t>
            </a:r>
            <a:r>
              <a:rPr lang="en-GB" sz="2400" dirty="0"/>
              <a:t>construction, operation, maintenance, renovation and </a:t>
            </a:r>
            <a:r>
              <a:rPr lang="en-GB" sz="2400" dirty="0" smtClean="0"/>
              <a:t>deconstruction*</a:t>
            </a:r>
            <a:endParaRPr lang="en-GB" sz="2400" dirty="0"/>
          </a:p>
        </p:txBody>
      </p:sp>
      <p:pic>
        <p:nvPicPr>
          <p:cNvPr id="7" name="Picture 6" descr="Fbi_building_b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3629264"/>
            <a:ext cx="2400000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 descr="cubiertavegetal,greenroof,housing,terraza,vivienda,arch-acc66de78194ae7823979b20f657a073_h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6314" y="3629264"/>
            <a:ext cx="2535211" cy="180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Curved Down Arrow 12"/>
          <p:cNvSpPr/>
          <p:nvPr/>
        </p:nvSpPr>
        <p:spPr>
          <a:xfrm>
            <a:off x="3187319" y="3267514"/>
            <a:ext cx="2786082" cy="100013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>
              <a:solidFill>
                <a:schemeClr val="tx1"/>
              </a:solidFill>
            </a:endParaRP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822960" y="17929"/>
            <a:ext cx="7498080" cy="1143000"/>
          </a:xfrm>
        </p:spPr>
        <p:txBody>
          <a:bodyPr>
            <a:normAutofit/>
          </a:bodyPr>
          <a:lstStyle/>
          <a:p>
            <a:pPr lvl="1" algn="ctr" rtl="1">
              <a:spcBef>
                <a:spcPct val="0"/>
              </a:spcBef>
            </a:pPr>
            <a:r>
              <a:rPr lang="en-GB" sz="4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Problem Statement</a:t>
            </a:r>
            <a:endParaRPr lang="ar-EG" sz="44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572000" y="6357958"/>
            <a:ext cx="42862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GB" sz="1400" dirty="0" smtClean="0">
                <a:solidFill>
                  <a:prstClr val="black"/>
                </a:solidFill>
                <a:ea typeface="+mj-ea"/>
                <a:cs typeface="+mj-cs"/>
              </a:rPr>
              <a:t>* Definition by : US- Environmental Protection Agency </a:t>
            </a:r>
            <a:endParaRPr lang="ar-EG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571472" y="3078189"/>
            <a:ext cx="8143932" cy="5468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l" rtl="0"/>
            <a:r>
              <a:rPr lang="en-GB" sz="2400" dirty="0">
                <a:effectLst/>
              </a:rPr>
              <a:t>The construction sector has a </a:t>
            </a:r>
            <a:r>
              <a:rPr lang="en-GB" sz="2400" dirty="0">
                <a:solidFill>
                  <a:srgbClr val="FF0000"/>
                </a:solidFill>
                <a:effectLst/>
              </a:rPr>
              <a:t>huge impact on </a:t>
            </a:r>
            <a:r>
              <a:rPr lang="en-GB" sz="2400" dirty="0" smtClean="0">
                <a:solidFill>
                  <a:srgbClr val="FF0000"/>
                </a:solidFill>
                <a:effectLst/>
              </a:rPr>
              <a:t>the environment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48361" y="4229133"/>
            <a:ext cx="6590155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/>
            <a:r>
              <a:rPr lang="en-GB" sz="2400" u="sng" dirty="0">
                <a:solidFill>
                  <a:srgbClr val="FF0000"/>
                </a:solidFill>
                <a:effectLst/>
              </a:rPr>
              <a:t>waste</a:t>
            </a:r>
            <a:r>
              <a:rPr lang="en-GB" sz="2400" dirty="0">
                <a:solidFill>
                  <a:srgbClr val="FF0000"/>
                </a:solidFill>
                <a:effectLst/>
              </a:rPr>
              <a:t> production</a:t>
            </a:r>
            <a:r>
              <a:rPr lang="en-GB" sz="2400" dirty="0" smtClean="0">
                <a:solidFill>
                  <a:srgbClr val="FF0000"/>
                </a:solidFill>
                <a:effectLst/>
              </a:rPr>
              <a:t>,</a:t>
            </a:r>
          </a:p>
          <a:p>
            <a:pPr algn="ctr" rtl="0"/>
            <a:r>
              <a:rPr lang="en-GB" sz="2400" dirty="0" smtClean="0">
                <a:solidFill>
                  <a:srgbClr val="FF0000"/>
                </a:solidFill>
                <a:effectLst/>
              </a:rPr>
              <a:t> </a:t>
            </a:r>
            <a:r>
              <a:rPr lang="en-GB" sz="2400" dirty="0">
                <a:solidFill>
                  <a:srgbClr val="FF0000"/>
                </a:solidFill>
                <a:effectLst/>
              </a:rPr>
              <a:t>high </a:t>
            </a:r>
            <a:r>
              <a:rPr lang="en-GB" sz="2400" u="sng" dirty="0">
                <a:solidFill>
                  <a:srgbClr val="FF0000"/>
                </a:solidFill>
                <a:effectLst/>
              </a:rPr>
              <a:t>energy</a:t>
            </a:r>
            <a:r>
              <a:rPr lang="en-GB" sz="2400" dirty="0">
                <a:solidFill>
                  <a:srgbClr val="FF0000"/>
                </a:solidFill>
                <a:effectLst/>
              </a:rPr>
              <a:t> consumption, external and internal </a:t>
            </a:r>
            <a:r>
              <a:rPr lang="en-GB" sz="2400" u="sng" dirty="0">
                <a:solidFill>
                  <a:srgbClr val="FF0000"/>
                </a:solidFill>
                <a:effectLst/>
              </a:rPr>
              <a:t>pollution</a:t>
            </a:r>
            <a:r>
              <a:rPr lang="en-GB" sz="2400" dirty="0">
                <a:solidFill>
                  <a:srgbClr val="FF0000"/>
                </a:solidFill>
                <a:effectLst/>
              </a:rPr>
              <a:t>, CO2 emissions</a:t>
            </a:r>
            <a:r>
              <a:rPr lang="en-GB" sz="2400" dirty="0">
                <a:effectLst/>
              </a:rPr>
              <a:t>,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00232" y="1571612"/>
            <a:ext cx="5286412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rtl="0"/>
            <a:r>
              <a:rPr lang="en-GB" sz="2400" dirty="0" smtClean="0">
                <a:solidFill>
                  <a:srgbClr val="92D050"/>
                </a:solidFill>
                <a:effectLst/>
              </a:rPr>
              <a:t>Environmental </a:t>
            </a:r>
            <a:r>
              <a:rPr lang="en-GB" sz="2400" dirty="0">
                <a:solidFill>
                  <a:srgbClr val="92D050"/>
                </a:solidFill>
                <a:effectLst/>
              </a:rPr>
              <a:t>damage and consumption of </a:t>
            </a:r>
            <a:r>
              <a:rPr lang="en-GB" sz="2400" u="sng" dirty="0">
                <a:solidFill>
                  <a:srgbClr val="92D050"/>
                </a:solidFill>
                <a:effectLst/>
              </a:rPr>
              <a:t>non-renewable</a:t>
            </a:r>
            <a:r>
              <a:rPr lang="en-GB" sz="2400" dirty="0">
                <a:solidFill>
                  <a:srgbClr val="92D050"/>
                </a:solidFill>
                <a:effectLst/>
              </a:rPr>
              <a:t> resource</a:t>
            </a:r>
            <a:r>
              <a:rPr lang="en-GB" sz="2400" u="sng" dirty="0">
                <a:solidFill>
                  <a:srgbClr val="92D050"/>
                </a:solidFill>
                <a:effectLst/>
              </a:rPr>
              <a:t>s </a:t>
            </a:r>
          </a:p>
        </p:txBody>
      </p:sp>
      <p:sp>
        <p:nvSpPr>
          <p:cNvPr id="19" name="Up Arrow 18"/>
          <p:cNvSpPr/>
          <p:nvPr/>
        </p:nvSpPr>
        <p:spPr>
          <a:xfrm>
            <a:off x="4214810" y="3712750"/>
            <a:ext cx="857256" cy="42862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sz="2400"/>
          </a:p>
        </p:txBody>
      </p:sp>
      <p:sp>
        <p:nvSpPr>
          <p:cNvPr id="20" name="Down Arrow 19"/>
          <p:cNvSpPr/>
          <p:nvPr/>
        </p:nvSpPr>
        <p:spPr>
          <a:xfrm>
            <a:off x="4286248" y="2490366"/>
            <a:ext cx="71438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 sz="240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75360" y="170329"/>
            <a:ext cx="7498080" cy="1143000"/>
          </a:xfrm>
        </p:spPr>
        <p:txBody>
          <a:bodyPr>
            <a:normAutofit/>
          </a:bodyPr>
          <a:lstStyle/>
          <a:p>
            <a:pPr lvl="1" algn="ctr" rtl="1">
              <a:spcBef>
                <a:spcPct val="0"/>
              </a:spcBef>
            </a:pPr>
            <a:r>
              <a:rPr lang="en-GB" sz="4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Problem Statement</a:t>
            </a:r>
            <a:endParaRPr lang="ar-EG" sz="44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044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stidama-logo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86387" y="3143248"/>
            <a:ext cx="540000" cy="540000"/>
          </a:xfrm>
          <a:prstGeom prst="rect">
            <a:avLst/>
          </a:prstGeom>
        </p:spPr>
      </p:pic>
      <p:pic>
        <p:nvPicPr>
          <p:cNvPr id="7" name="Picture 6" descr="breeam-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3143248"/>
            <a:ext cx="582735" cy="540000"/>
          </a:xfrm>
          <a:prstGeom prst="rect">
            <a:avLst/>
          </a:prstGeom>
        </p:spPr>
      </p:pic>
      <p:pic>
        <p:nvPicPr>
          <p:cNvPr id="9" name="Picture 8" descr="LEED_logo_USGBC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82833" y="3143248"/>
            <a:ext cx="535590" cy="540000"/>
          </a:xfrm>
          <a:prstGeom prst="rect">
            <a:avLst/>
          </a:prstGeom>
        </p:spPr>
      </p:pic>
      <p:pic>
        <p:nvPicPr>
          <p:cNvPr id="8" name="Picture 7" descr="green glob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2405" y="3143248"/>
            <a:ext cx="540000" cy="540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221530" y="2275131"/>
            <a:ext cx="7105794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l" rtl="0"/>
            <a:r>
              <a:rPr lang="en-GB" dirty="0"/>
              <a:t>There are more </a:t>
            </a:r>
            <a:r>
              <a:rPr lang="en-GB" b="1" dirty="0">
                <a:solidFill>
                  <a:srgbClr val="FF0000"/>
                </a:solidFill>
              </a:rPr>
              <a:t>than 600 rating systems </a:t>
            </a:r>
            <a:r>
              <a:rPr lang="en-GB" dirty="0"/>
              <a:t>worldwide for evaluating sustainability in the construction industry 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1025387" y="1484784"/>
            <a:ext cx="7067128" cy="461665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2800" b="1" u="sng" dirty="0" smtClean="0">
                <a:effectLst/>
              </a:rPr>
              <a:t>Rating Systems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472" y="4286256"/>
            <a:ext cx="5500726" cy="54680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pPr algn="l" rtl="0"/>
            <a:r>
              <a:rPr lang="en-GB" sz="2400" dirty="0" smtClean="0">
                <a:effectLst/>
              </a:rPr>
              <a:t>Holistic, Static, and Single Analysis method</a:t>
            </a:r>
            <a:endParaRPr lang="en-GB" sz="2400" dirty="0" smtClean="0">
              <a:solidFill>
                <a:srgbClr val="FF0000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29125" y="5455523"/>
            <a:ext cx="3286148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ctr" rtl="0"/>
            <a:r>
              <a:rPr lang="en-GB" sz="2000" b="1" u="sng" dirty="0" smtClean="0">
                <a:solidFill>
                  <a:srgbClr val="FF0000"/>
                </a:solidFill>
                <a:effectLst/>
              </a:rPr>
              <a:t>Factors </a:t>
            </a:r>
            <a:r>
              <a:rPr lang="en-GB" sz="2000" b="1" u="sng" dirty="0">
                <a:solidFill>
                  <a:srgbClr val="FF0000"/>
                </a:solidFill>
                <a:effectLst/>
              </a:rPr>
              <a:t>Interaction </a:t>
            </a:r>
            <a:endParaRPr lang="en-GB" sz="2000" b="1" u="sng" dirty="0" smtClean="0">
              <a:solidFill>
                <a:srgbClr val="FF0000"/>
              </a:solidFill>
              <a:effectLst/>
            </a:endParaRPr>
          </a:p>
          <a:p>
            <a:pPr marL="285750" indent="-285750" algn="ctr" rtl="0"/>
            <a:r>
              <a:rPr lang="en-GB" sz="2000" b="1" u="sng" dirty="0" smtClean="0">
                <a:solidFill>
                  <a:srgbClr val="FF0000"/>
                </a:solidFill>
                <a:effectLst/>
              </a:rPr>
              <a:t> over </a:t>
            </a:r>
            <a:r>
              <a:rPr lang="en-GB" sz="2000" b="1" u="sng" dirty="0">
                <a:solidFill>
                  <a:srgbClr val="FF0000"/>
                </a:solidFill>
                <a:effectLst/>
              </a:rPr>
              <a:t>length of </a:t>
            </a:r>
            <a:r>
              <a:rPr lang="en-GB" sz="2000" b="1" u="sng" dirty="0" smtClean="0">
                <a:solidFill>
                  <a:srgbClr val="FF0000"/>
                </a:solidFill>
                <a:effectLst/>
              </a:rPr>
              <a:t>Time</a:t>
            </a:r>
          </a:p>
          <a:p>
            <a:pPr marL="285750" indent="-285750" algn="ctr" rtl="0"/>
            <a:r>
              <a:rPr lang="en-GB" sz="2000" b="1" u="sng" dirty="0" smtClean="0">
                <a:solidFill>
                  <a:srgbClr val="FF0000"/>
                </a:solidFill>
              </a:rPr>
              <a:t>(whole Building Lifecycle)</a:t>
            </a:r>
            <a:endParaRPr lang="en-GB" sz="2000" b="1" u="sng" dirty="0">
              <a:solidFill>
                <a:srgbClr val="FF0000"/>
              </a:solidFill>
              <a:effectLst/>
            </a:endParaRPr>
          </a:p>
        </p:txBody>
      </p:sp>
      <p:sp>
        <p:nvSpPr>
          <p:cNvPr id="14" name="Bent-Up Arrow 13"/>
          <p:cNvSpPr/>
          <p:nvPr/>
        </p:nvSpPr>
        <p:spPr>
          <a:xfrm flipV="1">
            <a:off x="6143636" y="4429132"/>
            <a:ext cx="850392" cy="911554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EG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822960" y="17929"/>
            <a:ext cx="7498080" cy="1143000"/>
          </a:xfrm>
        </p:spPr>
        <p:txBody>
          <a:bodyPr>
            <a:normAutofit/>
          </a:bodyPr>
          <a:lstStyle/>
          <a:p>
            <a:pPr lvl="1" algn="ctr" rtl="1">
              <a:spcBef>
                <a:spcPct val="0"/>
              </a:spcBef>
            </a:pPr>
            <a:r>
              <a:rPr lang="en-GB" sz="4400" b="1" kern="12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Problem Statement</a:t>
            </a:r>
            <a:endParaRPr lang="ar-EG" sz="4400" b="1" kern="1200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956" y="274638"/>
            <a:ext cx="7962088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cs typeface="+mn-cs"/>
              </a:rPr>
              <a:t>Agenda</a:t>
            </a:r>
            <a:endParaRPr lang="ar-EG" sz="66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00808"/>
            <a:ext cx="8001056" cy="3942770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</a:rPr>
              <a:t>Problem </a:t>
            </a: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Statement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System Dynamics Modeling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Modeling Facility Management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Decision Making Tool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tx2"/>
                </a:solidFill>
              </a:rPr>
              <a:t>Conclusions</a:t>
            </a:r>
            <a:endParaRPr lang="en-US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3464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025387" y="1792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1" algn="ctr" rtl="0">
              <a:spcBef>
                <a:spcPct val="0"/>
              </a:spcBef>
            </a:pPr>
            <a:r>
              <a:rPr lang="en-US" sz="4000" b="1" dirty="0">
                <a:solidFill>
                  <a:srgbClr val="FF0000"/>
                </a:solidFill>
              </a:rPr>
              <a:t>System Dynamics </a:t>
            </a:r>
            <a:r>
              <a:rPr lang="en-US" sz="4000" b="1" dirty="0" smtClean="0">
                <a:solidFill>
                  <a:srgbClr val="FF0000"/>
                </a:solidFill>
              </a:rPr>
              <a:t>Modeling</a:t>
            </a:r>
            <a:endParaRPr lang="en-US" sz="4000" b="1" dirty="0">
              <a:solidFill>
                <a:srgbClr val="FF0000"/>
              </a:solidFill>
            </a:endParaRPr>
          </a:p>
        </p:txBody>
      </p:sp>
      <p:pic>
        <p:nvPicPr>
          <p:cNvPr id="11" name="Diagra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71" b="-4387"/>
          <a:stretch>
            <a:fillRect/>
          </a:stretch>
        </p:blipFill>
        <p:spPr bwMode="auto">
          <a:xfrm>
            <a:off x="1512324" y="980728"/>
            <a:ext cx="6524205" cy="46434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2964653"/>
            <a:ext cx="6572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>
                <a:solidFill>
                  <a:srgbClr val="FF0000"/>
                </a:solidFill>
              </a:rPr>
              <a:t>Principal component analysis (PCA)</a:t>
            </a:r>
          </a:p>
          <a:p>
            <a:pPr algn="l" rtl="0"/>
            <a:r>
              <a:rPr lang="en-US" dirty="0" smtClean="0"/>
              <a:t> is a technique to </a:t>
            </a:r>
            <a:r>
              <a:rPr lang="en-US" b="1" dirty="0">
                <a:solidFill>
                  <a:srgbClr val="002060"/>
                </a:solidFill>
              </a:rPr>
              <a:t>emphasize variation and bring out strong patterns in a dataset</a:t>
            </a:r>
            <a:r>
              <a:rPr lang="en-US" dirty="0" smtClean="0"/>
              <a:t>. </a:t>
            </a:r>
            <a:endParaRPr lang="en-GB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25387" y="1792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1" algn="ctr">
              <a:spcBef>
                <a:spcPct val="0"/>
              </a:spcBef>
            </a:pPr>
            <a:r>
              <a:rPr lang="en-GB" sz="4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Implementation Techniques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85721" y="4286256"/>
            <a:ext cx="664373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b="1" dirty="0">
                <a:solidFill>
                  <a:srgbClr val="FF0000"/>
                </a:solidFill>
              </a:rPr>
              <a:t>System </a:t>
            </a:r>
            <a:r>
              <a:rPr lang="en-US" b="1" dirty="0">
                <a:solidFill>
                  <a:srgbClr val="FF0000"/>
                </a:solidFill>
              </a:rPr>
              <a:t>dynamics</a:t>
            </a:r>
          </a:p>
          <a:p>
            <a:pPr algn="l" rtl="0"/>
            <a:r>
              <a:rPr lang="en-US" dirty="0" smtClean="0"/>
              <a:t>An </a:t>
            </a:r>
            <a:r>
              <a:rPr lang="en-US" dirty="0"/>
              <a:t>approach </a:t>
            </a:r>
            <a:r>
              <a:rPr lang="en-US" dirty="0" smtClean="0"/>
              <a:t>to </a:t>
            </a:r>
            <a:r>
              <a:rPr lang="en-US" b="1" dirty="0">
                <a:solidFill>
                  <a:srgbClr val="002060"/>
                </a:solidFill>
              </a:rPr>
              <a:t>understand the </a:t>
            </a:r>
            <a:r>
              <a:rPr lang="en-US" b="1" dirty="0">
                <a:solidFill>
                  <a:srgbClr val="002060"/>
                </a:solidFill>
              </a:rPr>
              <a:t>nonlinear </a:t>
            </a:r>
            <a:r>
              <a:rPr lang="en-US" b="1" dirty="0" smtClean="0">
                <a:solidFill>
                  <a:srgbClr val="002060"/>
                </a:solidFill>
              </a:rPr>
              <a:t>behavior </a:t>
            </a:r>
            <a:r>
              <a:rPr lang="en-US" b="1" dirty="0">
                <a:solidFill>
                  <a:srgbClr val="002060"/>
                </a:solidFill>
              </a:rPr>
              <a:t>of complex systems over time </a:t>
            </a:r>
            <a:endParaRPr lang="en-GB" b="1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143512"/>
            <a:ext cx="1643074" cy="1120067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85720" y="1643050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GB" b="1" dirty="0" smtClean="0">
                <a:solidFill>
                  <a:srgbClr val="FF0000"/>
                </a:solidFill>
              </a:rPr>
              <a:t>Factor Analysis</a:t>
            </a:r>
          </a:p>
          <a:p>
            <a:pPr algn="l" rtl="0"/>
            <a:r>
              <a:rPr lang="en-US" dirty="0" smtClean="0"/>
              <a:t>A statistical method used to </a:t>
            </a:r>
            <a:r>
              <a:rPr lang="en-US" b="1" dirty="0" smtClean="0">
                <a:solidFill>
                  <a:srgbClr val="002060"/>
                </a:solidFill>
              </a:rPr>
              <a:t>describe variability among observed, correlated variables </a:t>
            </a:r>
          </a:p>
        </p:txBody>
      </p:sp>
      <p:pic>
        <p:nvPicPr>
          <p:cNvPr id="7170" name="Picture 2" descr="Kernel Machine.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43702" y="1500174"/>
            <a:ext cx="2207187" cy="1000132"/>
          </a:xfrm>
          <a:prstGeom prst="rect">
            <a:avLst/>
          </a:prstGeom>
          <a:noFill/>
        </p:spPr>
      </p:pic>
      <p:pic>
        <p:nvPicPr>
          <p:cNvPr id="7172" name="Picture 4" descr="https://upload.wikimedia.org/wikipedia/commons/thumb/f/f5/GaussianScatterPCA.svg/720px-GaussianScatterPCA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00892" y="2714620"/>
            <a:ext cx="1571636" cy="15716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124149"/>
              </p:ext>
            </p:extLst>
          </p:nvPr>
        </p:nvGraphicFramePr>
        <p:xfrm>
          <a:off x="785786" y="1126442"/>
          <a:ext cx="6786611" cy="4517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1223"/>
                <a:gridCol w="597615"/>
                <a:gridCol w="2002350"/>
                <a:gridCol w="271221"/>
                <a:gridCol w="401859"/>
                <a:gridCol w="456853"/>
                <a:gridCol w="2675490"/>
              </a:tblGrid>
              <a:tr h="80807">
                <a:tc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Group</a:t>
                      </a:r>
                      <a:endParaRPr lang="en-GB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Code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Criteria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rowSpan="51">
                  <a:txBody>
                    <a:bodyPr/>
                    <a:lstStyle/>
                    <a:p>
                      <a:pPr algn="ctr" rtl="0">
                        <a:lnSpc>
                          <a:spcPct val="50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Group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Code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Criteria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rowSpan="19"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Sustainable Sites (SS)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Site Selection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13"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Material Selection and Recycle (continue)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Building Product Optimization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Construction Activity Pollution Prevention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  <a:tabLst>
                          <a:tab pos="263525" algn="l"/>
                        </a:tabLst>
                      </a:pPr>
                      <a:r>
                        <a:rPr lang="en-GB" sz="600">
                          <a:effectLst/>
                        </a:rPr>
                        <a:t>Use of higher durability materials	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Reuse of Land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Use of prefabricated elements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Remediation of Contaminated Land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Design for Disassembly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Provision of Public Transport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Modular Flooring Systems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Bicycle Facilities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Organic Waste Management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Low-Emitting Vehicles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Operational Waste Management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SS-8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Parking Capacity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MS-18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Construction Waste Management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SS-9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Protection of habitat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MS-19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Recycled Aggregates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SS-10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Enhancing Site Ecology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MS-20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Recyclable Waste Storage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Maximize Open Space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MS-21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Floor Finishes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Light Pollution Reduction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MS-22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Life Cycle Cost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Reduce Heat Island Effect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MS-23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High thermal mass material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Site assessment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Proximity to amenities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Indoor Environmental Quality (IE) 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Low-Emitting Materials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Travel Plan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Smoking Control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Respect for sites of historic or cultural interest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Acoustic Performance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SS-18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Development Density and Community Connectivity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Ventilation System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SS-19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Private Outdoor Space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Thermal Comfort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Interior Lighting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rowSpan="13"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Water Efficiency and Conservation (WE)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Indoor water consumption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Thermal Zoning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Outdoor water consumption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IE-8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Daylight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Water consumption monitoring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IE-9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Quality views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Water leakage detection 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IE-10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Minimum Indoor Air Quality Performance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Efficient water use during construction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Outdoor Air Delivery Monitoring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Sanitary pipe used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Construction Indoor Air Quality Management Plan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Storm water Management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Legionella Prevention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WE-8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Waste water management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Control of Indoor Pollutants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WE-9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Innovative wastewater technologies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Car Park Air Quality Management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WE-10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  <a:tabLst>
                          <a:tab pos="387985" algn="l"/>
                        </a:tabLst>
                      </a:pPr>
                      <a:r>
                        <a:rPr lang="en-GB" sz="600">
                          <a:effectLst/>
                        </a:rPr>
                        <a:t>Harvesting of rain water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IE-16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internal landscape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WE-11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Conservation strategy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WE-12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Quality of drinking water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7"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Innovation  and Regional Priority (IR)  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IR-1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  <a:tabLst>
                          <a:tab pos="221615" algn="l"/>
                        </a:tabLst>
                      </a:pPr>
                      <a:r>
                        <a:rPr lang="en-GB" sz="600">
                          <a:effectLst/>
                        </a:rPr>
                        <a:t>Innovation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WE-13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Cooling Tower Water Use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IR-2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Regional Priority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IR-3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Exceeding Benchmarks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rowSpan="14"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Energy Efficiency and Conservation (EE)  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Minimum energy performance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IR-4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  <a:tabLst>
                          <a:tab pos="269875" algn="l"/>
                        </a:tabLst>
                      </a:pPr>
                      <a:r>
                        <a:rPr lang="en-GB" sz="600">
                          <a:effectLst/>
                        </a:rPr>
                        <a:t>Gendered spaces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Measurement and verification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IR-5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Effects of customs on the built environment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Ozone Impacts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IR-6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Islamic design requirements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16161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Improved Energy Performance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IR-7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Documentation in Arabic Language</a:t>
                      </a:r>
                    </a:p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Vertical Transportation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Green and Renewable Energy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11"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Design  and Management (DM) 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Commissioning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Energy Efficient Appliances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Considerate Constructors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EE-8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Cool Building Strategies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Construction Environmental Management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EE-9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Peak Load Reduction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Building User Guide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EE-10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Environmental Impact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DM-5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Security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EE-11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External Lighting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DM-6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Integrated Development Strategy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EE-12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Energy and Carbon Inventories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DM-7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Environmental Purchasing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EE-13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HVAC system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DM-8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Emergency Response Plan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EE-14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  <a:tabLst>
                          <a:tab pos="478155" algn="l"/>
                        </a:tabLst>
                      </a:pPr>
                      <a:r>
                        <a:rPr lang="en-GB" sz="600">
                          <a:effectLst/>
                        </a:rPr>
                        <a:t>Demand Response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DM-9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Guest Worker Accommodation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DM-10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Building Envelope Verification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  <a:tr h="80807">
                <a:tc>
                  <a:txBody>
                    <a:bodyPr/>
                    <a:lstStyle/>
                    <a:p>
                      <a:pPr marL="71755" marR="71755"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Material Selection and Recycle (MS) 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vert="vert270" anchor="ctr"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MS-1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Regional Materials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>
                          <a:effectLst/>
                        </a:rPr>
                        <a:t>DM-11</a:t>
                      </a:r>
                      <a:endParaRPr lang="en-GB" sz="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95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</a:rPr>
                        <a:t>Sustainability Communication</a:t>
                      </a:r>
                      <a:endParaRPr lang="en-GB" sz="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2359" marR="22359" marT="0" marB="0"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 rot="20067617">
            <a:off x="2859201" y="2765791"/>
            <a:ext cx="2808312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 rtl="0"/>
            <a:r>
              <a:rPr lang="en-US" sz="2000" b="1" u="sng" dirty="0" smtClean="0"/>
              <a:t>112</a:t>
            </a:r>
            <a:r>
              <a:rPr lang="en-US" sz="2000" dirty="0" smtClean="0"/>
              <a:t> Parameter Selected  and Surveyed – Industry Engagement</a:t>
            </a:r>
            <a:endParaRPr lang="en-GB" sz="2000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25387" y="1792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1" algn="l" rtl="0">
              <a:spcBef>
                <a:spcPct val="0"/>
              </a:spcBef>
            </a:pPr>
            <a:r>
              <a:rPr lang="en-GB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149229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643050"/>
            <a:ext cx="4896544" cy="205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 r="54306"/>
          <a:stretch>
            <a:fillRect/>
          </a:stretch>
        </p:blipFill>
        <p:spPr bwMode="auto">
          <a:xfrm>
            <a:off x="5365903" y="3861048"/>
            <a:ext cx="2492245" cy="14967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3"/>
          <a:srcRect l="45676"/>
          <a:stretch>
            <a:fillRect/>
          </a:stretch>
        </p:blipFill>
        <p:spPr bwMode="auto">
          <a:xfrm>
            <a:off x="5365903" y="1643051"/>
            <a:ext cx="2420807" cy="17859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614164"/>
              </p:ext>
            </p:extLst>
          </p:nvPr>
        </p:nvGraphicFramePr>
        <p:xfrm>
          <a:off x="251520" y="3759697"/>
          <a:ext cx="4752528" cy="1955316"/>
        </p:xfrm>
        <a:graphic>
          <a:graphicData uri="http://schemas.openxmlformats.org/drawingml/2006/table">
            <a:tbl>
              <a:tblPr/>
              <a:tblGrid>
                <a:gridCol w="1131925"/>
                <a:gridCol w="1239887"/>
                <a:gridCol w="1679523"/>
                <a:gridCol w="701193"/>
              </a:tblGrid>
              <a:tr h="325886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Component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Contribution (%)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Contribution Accumulation (%)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Eign value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23.03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8.32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7.08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5.46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48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4.63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52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4.07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55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3.55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58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3.20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61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3.12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2943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64</a:t>
                      </a:r>
                      <a:endParaRPr lang="en-US" sz="1050" b="1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  <a:tabLst>
                          <a:tab pos="2743200" algn="r"/>
                        </a:tabLst>
                      </a:pPr>
                      <a:r>
                        <a:rPr lang="en-GB" sz="105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2.74</a:t>
                      </a:r>
                      <a:endParaRPr lang="en-US" sz="105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2" name="Rectangle 11"/>
          <p:cNvSpPr/>
          <p:nvPr/>
        </p:nvSpPr>
        <p:spPr>
          <a:xfrm>
            <a:off x="4286248" y="1071546"/>
            <a:ext cx="4741234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Factor Analysis / Principal Components Analysis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25387" y="1792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1" algn="l" rtl="0">
              <a:spcBef>
                <a:spcPct val="0"/>
              </a:spcBef>
            </a:pPr>
            <a:r>
              <a:rPr lang="en-GB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8508734"/>
              </p:ext>
            </p:extLst>
          </p:nvPr>
        </p:nvGraphicFramePr>
        <p:xfrm>
          <a:off x="251520" y="1844825"/>
          <a:ext cx="7320876" cy="394162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14643"/>
                <a:gridCol w="2529499"/>
                <a:gridCol w="867285"/>
                <a:gridCol w="958474"/>
                <a:gridCol w="843496"/>
                <a:gridCol w="865302"/>
                <a:gridCol w="542177"/>
              </a:tblGrid>
              <a:tr h="187445"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Code</a:t>
                      </a:r>
                      <a:endParaRPr lang="en-GB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Criteria	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LEED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BREEAM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GPRS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Pearl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Sum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IE-8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Water consumption monitoring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IE-9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Vertical Transportation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SS-12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Minimum energy performance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IR-2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Control of Indoor Pollutants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IE-10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Acoustic Comfort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SS-13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Improved Energy Performance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SS-17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Materials Reuse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SS-18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Daylight 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0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IR-3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Measurement and verification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IR-4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Views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IR-5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Remediation of Contaminated Land 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IR-6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Provision of Public Transport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 IR-1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Innovation 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DM-1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Indoor water consumption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DM-2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Ozone Impacts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DM-3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Green  and Renewable Energy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DM-4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Construction Waste Management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87445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DM-5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Ventilation System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4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380170"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DM-6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Thermal Comfort—design, verification, and system controllability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1</a:t>
                      </a:r>
                      <a:endParaRPr lang="en-GB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0">
                        <a:spcAft>
                          <a:spcPts val="0"/>
                        </a:spcAft>
                      </a:pPr>
                      <a:r>
                        <a:rPr lang="en-GB" sz="1200">
                          <a:effectLst/>
                        </a:rPr>
                        <a:t>1</a:t>
                      </a:r>
                      <a:endParaRPr lang="en-GB" sz="1200" b="1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rtl="0">
                        <a:spcAft>
                          <a:spcPts val="0"/>
                        </a:spcAft>
                      </a:pPr>
                      <a:r>
                        <a:rPr lang="en-GB" sz="1200" dirty="0">
                          <a:effectLst/>
                        </a:rPr>
                        <a:t>4</a:t>
                      </a:r>
                      <a:endParaRPr lang="en-GB" sz="12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 rot="20067617">
            <a:off x="2859201" y="2919679"/>
            <a:ext cx="280831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19 </a:t>
            </a:r>
            <a:r>
              <a:rPr lang="en-US" sz="2000" dirty="0" smtClean="0"/>
              <a:t>Parameter identified as most influencing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 rot="20067617">
            <a:off x="4083337" y="3423733"/>
            <a:ext cx="2808312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u="sng" dirty="0" smtClean="0"/>
              <a:t>Scoring 3-4 and possess major part in PCA-1</a:t>
            </a:r>
            <a:endParaRPr lang="en-GB" sz="2000" dirty="0"/>
          </a:p>
        </p:txBody>
      </p:sp>
      <p:sp>
        <p:nvSpPr>
          <p:cNvPr id="13" name="Rectangle 12"/>
          <p:cNvSpPr/>
          <p:nvPr/>
        </p:nvSpPr>
        <p:spPr>
          <a:xfrm>
            <a:off x="5072066" y="857232"/>
            <a:ext cx="3506409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Principal Components Analysis</a:t>
            </a:r>
            <a:endParaRPr lang="en-GB" b="1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25387" y="1792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1" algn="l" rtl="0">
              <a:spcBef>
                <a:spcPct val="0"/>
              </a:spcBef>
            </a:pPr>
            <a:r>
              <a:rPr lang="en-GB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8364" y="1498464"/>
            <a:ext cx="6714032" cy="4287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123728" y="476672"/>
            <a:ext cx="5040560" cy="64633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Causal Loop Diagram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4372" t="20522" r="1993" b="9793"/>
          <a:stretch>
            <a:fillRect/>
          </a:stretch>
        </p:blipFill>
        <p:spPr bwMode="auto">
          <a:xfrm>
            <a:off x="624368" y="2146505"/>
            <a:ext cx="6858048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123728" y="620688"/>
            <a:ext cx="4861139" cy="646331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System Dynamics Model</a:t>
            </a:r>
            <a:endParaRPr lang="en-GB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667856015"/>
              </p:ext>
            </p:extLst>
          </p:nvPr>
        </p:nvGraphicFramePr>
        <p:xfrm>
          <a:off x="571472" y="1071546"/>
          <a:ext cx="4143404" cy="2000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ctangle 13"/>
          <p:cNvSpPr/>
          <p:nvPr/>
        </p:nvSpPr>
        <p:spPr>
          <a:xfrm>
            <a:off x="642910" y="3143248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GB" b="1" dirty="0">
                <a:solidFill>
                  <a:prstClr val="black"/>
                </a:solidFill>
              </a:rPr>
              <a:t>Building Sustainability Level </a:t>
            </a:r>
            <a:r>
              <a:rPr lang="en-GB" b="1" dirty="0" err="1">
                <a:solidFill>
                  <a:prstClr val="black"/>
                </a:solidFill>
              </a:rPr>
              <a:t>Behavior</a:t>
            </a:r>
            <a:endParaRPr lang="en-GB" b="1" dirty="0"/>
          </a:p>
        </p:txBody>
      </p:sp>
      <p:sp>
        <p:nvSpPr>
          <p:cNvPr id="15" name="Rectangle 14"/>
          <p:cNvSpPr/>
          <p:nvPr/>
        </p:nvSpPr>
        <p:spPr>
          <a:xfrm>
            <a:off x="7572396" y="928670"/>
            <a:ext cx="952505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Results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506437185"/>
              </p:ext>
            </p:extLst>
          </p:nvPr>
        </p:nvGraphicFramePr>
        <p:xfrm>
          <a:off x="4786314" y="2285992"/>
          <a:ext cx="4000528" cy="21431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Rectangle 7"/>
          <p:cNvSpPr/>
          <p:nvPr/>
        </p:nvSpPr>
        <p:spPr>
          <a:xfrm>
            <a:off x="5500694" y="1643050"/>
            <a:ext cx="332393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GB" b="1" dirty="0">
                <a:solidFill>
                  <a:prstClr val="black"/>
                </a:solidFill>
              </a:rPr>
              <a:t>Occupancy Productivity and Well Being </a:t>
            </a:r>
            <a:r>
              <a:rPr lang="en-GB" b="1" dirty="0" err="1" smtClean="0">
                <a:solidFill>
                  <a:prstClr val="black"/>
                </a:solidFill>
              </a:rPr>
              <a:t>Behavior</a:t>
            </a:r>
            <a:endParaRPr lang="en-GB" b="1" dirty="0"/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132391846"/>
              </p:ext>
            </p:extLst>
          </p:nvPr>
        </p:nvGraphicFramePr>
        <p:xfrm>
          <a:off x="214282" y="3929066"/>
          <a:ext cx="4857784" cy="2071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angle 9"/>
          <p:cNvSpPr/>
          <p:nvPr/>
        </p:nvSpPr>
        <p:spPr>
          <a:xfrm>
            <a:off x="4357686" y="5643578"/>
            <a:ext cx="2428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GB" b="1" dirty="0">
                <a:solidFill>
                  <a:prstClr val="black"/>
                </a:solidFill>
              </a:rPr>
              <a:t>Indoor Water Consumption </a:t>
            </a:r>
            <a:r>
              <a:rPr lang="en-GB" b="1" dirty="0" err="1">
                <a:solidFill>
                  <a:prstClr val="black"/>
                </a:solidFill>
              </a:rPr>
              <a:t>Behavior</a:t>
            </a:r>
            <a:endParaRPr lang="en-GB" b="1" dirty="0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025387" y="17929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1" algn="l" rtl="0">
              <a:spcBef>
                <a:spcPct val="0"/>
              </a:spcBef>
            </a:pPr>
            <a:r>
              <a:rPr lang="en-GB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Results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776717394"/>
              </p:ext>
            </p:extLst>
          </p:nvPr>
        </p:nvGraphicFramePr>
        <p:xfrm>
          <a:off x="428596" y="1357298"/>
          <a:ext cx="4143404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ctangle 1"/>
          <p:cNvSpPr/>
          <p:nvPr/>
        </p:nvSpPr>
        <p:spPr>
          <a:xfrm>
            <a:off x="1714480" y="857232"/>
            <a:ext cx="32147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en-GB" b="1" dirty="0">
                <a:solidFill>
                  <a:prstClr val="black"/>
                </a:solidFill>
              </a:rPr>
              <a:t>Energy Performance Level </a:t>
            </a:r>
            <a:r>
              <a:rPr lang="en-GB" b="1" dirty="0" err="1">
                <a:solidFill>
                  <a:prstClr val="black"/>
                </a:solidFill>
              </a:rPr>
              <a:t>Behavior</a:t>
            </a:r>
            <a:endParaRPr lang="en-GB" b="1" dirty="0"/>
          </a:p>
        </p:txBody>
      </p:sp>
      <p:sp>
        <p:nvSpPr>
          <p:cNvPr id="13" name="Rectangle 12"/>
          <p:cNvSpPr/>
          <p:nvPr/>
        </p:nvSpPr>
        <p:spPr>
          <a:xfrm>
            <a:off x="8138157" y="845384"/>
            <a:ext cx="952505" cy="36933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l" rtl="0"/>
            <a:r>
              <a:rPr lang="en-US" b="1" dirty="0" smtClean="0">
                <a:solidFill>
                  <a:srgbClr val="FF0000"/>
                </a:solidFill>
              </a:rPr>
              <a:t>Results</a:t>
            </a:r>
            <a:endParaRPr lang="en-GB" b="1" dirty="0">
              <a:solidFill>
                <a:srgbClr val="FF0000"/>
              </a:solidFill>
            </a:endParaRPr>
          </a:p>
        </p:txBody>
      </p:sp>
      <p:graphicFrame>
        <p:nvGraphicFramePr>
          <p:cNvPr id="7" name="Chart 6"/>
          <p:cNvGraphicFramePr/>
          <p:nvPr>
            <p:extLst>
              <p:ext uri="{D42A27DB-BD31-4B8C-83A1-F6EECF244321}">
                <p14:modId xmlns:p14="http://schemas.microsoft.com/office/powerpoint/2010/main" val="3713803158"/>
              </p:ext>
            </p:extLst>
          </p:nvPr>
        </p:nvGraphicFramePr>
        <p:xfrm>
          <a:off x="4643438" y="2357430"/>
          <a:ext cx="4214842" cy="20156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angle 8"/>
          <p:cNvSpPr/>
          <p:nvPr/>
        </p:nvSpPr>
        <p:spPr>
          <a:xfrm>
            <a:off x="6072198" y="2000240"/>
            <a:ext cx="18838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0"/>
            <a:r>
              <a:rPr lang="en-GB" b="1" dirty="0">
                <a:solidFill>
                  <a:prstClr val="black"/>
                </a:solidFill>
              </a:rPr>
              <a:t>Materials Reuse</a:t>
            </a:r>
            <a:endParaRPr lang="en-GB" b="1" dirty="0"/>
          </a:p>
        </p:txBody>
      </p:sp>
      <p:graphicFrame>
        <p:nvGraphicFramePr>
          <p:cNvPr id="10" name="Chart 9"/>
          <p:cNvGraphicFramePr/>
          <p:nvPr>
            <p:extLst>
              <p:ext uri="{D42A27DB-BD31-4B8C-83A1-F6EECF244321}">
                <p14:modId xmlns:p14="http://schemas.microsoft.com/office/powerpoint/2010/main" val="2237557515"/>
              </p:ext>
            </p:extLst>
          </p:nvPr>
        </p:nvGraphicFramePr>
        <p:xfrm>
          <a:off x="285720" y="3929066"/>
          <a:ext cx="4923362" cy="216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Rectangle 11"/>
          <p:cNvSpPr/>
          <p:nvPr/>
        </p:nvSpPr>
        <p:spPr>
          <a:xfrm>
            <a:off x="4357686" y="5857892"/>
            <a:ext cx="18427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rtl="0"/>
            <a:r>
              <a:rPr lang="en-GB" b="1" dirty="0">
                <a:solidFill>
                  <a:prstClr val="black"/>
                </a:solidFill>
              </a:rPr>
              <a:t>Reduced Waste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22960" y="71573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0" lvl="1" algn="l" rtl="0">
              <a:spcBef>
                <a:spcPct val="0"/>
              </a:spcBef>
            </a:pPr>
            <a:r>
              <a:rPr lang="en-GB" sz="4000" b="1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2687339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956" y="274638"/>
            <a:ext cx="7962088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cs typeface="+mn-cs"/>
              </a:rPr>
              <a:t>Agenda</a:t>
            </a:r>
            <a:endParaRPr lang="ar-EG" sz="66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00808"/>
            <a:ext cx="8001056" cy="3942770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</a:rPr>
              <a:t>Problem </a:t>
            </a: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Statement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System Dynamics Modeling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Modeling Facility Management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Decision Making Tool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tx2"/>
                </a:solidFill>
              </a:rPr>
              <a:t>Conclusions</a:t>
            </a:r>
            <a:endParaRPr lang="en-US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84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COBIE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 smtClean="0">
                <a:solidFill>
                  <a:srgbClr val="002060"/>
                </a:solidFill>
              </a:rPr>
              <a:t>COBIE (</a:t>
            </a:r>
            <a:r>
              <a:rPr lang="en-US" b="1" dirty="0" smtClean="0">
                <a:solidFill>
                  <a:srgbClr val="FF0000"/>
                </a:solidFill>
              </a:rPr>
              <a:t>Construction Operation Building Information Exchange</a:t>
            </a:r>
            <a:r>
              <a:rPr lang="en-US" b="1" dirty="0" smtClean="0">
                <a:solidFill>
                  <a:srgbClr val="002060"/>
                </a:solidFill>
              </a:rPr>
              <a:t>)</a:t>
            </a:r>
          </a:p>
          <a:p>
            <a:pPr algn="l" rtl="0"/>
            <a:endParaRPr lang="en-US" b="1" dirty="0" smtClean="0">
              <a:solidFill>
                <a:srgbClr val="002060"/>
              </a:solidFill>
            </a:endParaRPr>
          </a:p>
          <a:p>
            <a:pPr algn="l" rtl="0"/>
            <a:r>
              <a:rPr lang="en-US" b="1" dirty="0" smtClean="0">
                <a:solidFill>
                  <a:srgbClr val="002060"/>
                </a:solidFill>
              </a:rPr>
              <a:t>The COBIE spreadsheet supports the exchange of building, system and product information through the life of the project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COBIE Divisions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/>
          <a:lstStyle/>
          <a:p>
            <a:pPr algn="l" rtl="0"/>
            <a:r>
              <a:rPr lang="en-US" b="1" dirty="0" smtClean="0">
                <a:solidFill>
                  <a:srgbClr val="002060"/>
                </a:solidFill>
              </a:rPr>
              <a:t>The spreadsheet is organized by project phase, each phase in an individual worksheet</a:t>
            </a:r>
          </a:p>
          <a:p>
            <a:pPr algn="l" rtl="0"/>
            <a:endParaRPr lang="en-US" b="1" dirty="0" smtClean="0">
              <a:solidFill>
                <a:srgbClr val="002060"/>
              </a:solidFill>
            </a:endParaRPr>
          </a:p>
          <a:p>
            <a:pPr algn="l" rtl="0"/>
            <a:r>
              <a:rPr lang="en-US" b="1" dirty="0" smtClean="0">
                <a:solidFill>
                  <a:srgbClr val="002060"/>
                </a:solidFill>
              </a:rPr>
              <a:t>The project phases:</a:t>
            </a:r>
          </a:p>
          <a:p>
            <a:pPr marL="857250" lvl="1" indent="-457200" algn="l" rtl="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2060"/>
                </a:solidFill>
              </a:rPr>
              <a:t>Early Design</a:t>
            </a:r>
          </a:p>
          <a:p>
            <a:pPr marL="857250" lvl="1" indent="-457200" algn="l" rtl="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2060"/>
                </a:solidFill>
              </a:rPr>
              <a:t>Detailed Design</a:t>
            </a:r>
          </a:p>
          <a:p>
            <a:pPr marL="857250" lvl="1" indent="-457200" algn="l" rtl="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2060"/>
                </a:solidFill>
              </a:rPr>
              <a:t>Construction</a:t>
            </a:r>
          </a:p>
          <a:p>
            <a:pPr marL="857250" lvl="1" indent="-457200" algn="l" rtl="0"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002060"/>
                </a:solidFill>
              </a:rPr>
              <a:t>Operation and Maintenance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82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Author exporting COBIE</a:t>
            </a: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57200" y="1857375"/>
            <a:ext cx="762000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C:\Users\igamal\Documents\station-misr\Capture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494984"/>
            <a:ext cx="2843532" cy="5363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048000" y="2980883"/>
            <a:ext cx="2667000" cy="23912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</a:t>
            </a:r>
            <a:r>
              <a:rPr lang="en-US" dirty="0" smtClean="0"/>
              <a:t>xporting author information to Spreadsheet and as a consequence the COBIE -as an IFC- producer will be known in the spreadsheet contact workbook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/>
              <a:t>20</a:t>
            </a:fld>
            <a:endParaRPr lang="en-US"/>
          </a:p>
        </p:txBody>
      </p:sp>
      <p:pic>
        <p:nvPicPr>
          <p:cNvPr id="7" name="Picture 2" descr="C:\Users\igamal\Desktop\MASTERS\Thesis Documents\{3D}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534" y="1405455"/>
            <a:ext cx="3069280" cy="204037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678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Early Design issues</a:t>
            </a:r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9" y="1295400"/>
            <a:ext cx="8293867" cy="1432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895601"/>
            <a:ext cx="8305800" cy="1515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95400" y="4876800"/>
            <a:ext cx="6553200" cy="106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General Information about the project and the current project phase (Construction, Operation&amp; Maintenance, .. ) and some information about Area, Responsible persons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 rot="1793702">
            <a:off x="2347165" y="2428308"/>
            <a:ext cx="2884425" cy="7097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 smtClean="0">
                <a:solidFill>
                  <a:srgbClr val="FF0000"/>
                </a:solidFill>
              </a:rPr>
              <a:t>COBIE Template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7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Modeling</a:t>
            </a:r>
            <a:r>
              <a:rPr lang="en-US" dirty="0" smtClean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Facility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0" indent="0" algn="l" rtl="0">
              <a:buNone/>
            </a:pPr>
            <a:r>
              <a:rPr lang="en-CA" b="1" dirty="0">
                <a:solidFill>
                  <a:schemeClr val="tx2"/>
                </a:solidFill>
              </a:rPr>
              <a:t>In modeling Facility Management, COBIE </a:t>
            </a:r>
            <a:r>
              <a:rPr lang="en-CA" b="1" dirty="0" smtClean="0">
                <a:solidFill>
                  <a:schemeClr val="tx2"/>
                </a:solidFill>
              </a:rPr>
              <a:t>is used to:</a:t>
            </a:r>
            <a:endParaRPr lang="en-CA" b="1" dirty="0">
              <a:solidFill>
                <a:schemeClr val="tx2"/>
              </a:solidFill>
            </a:endParaRPr>
          </a:p>
          <a:p>
            <a:pPr lvl="1" algn="l" rtl="0"/>
            <a:r>
              <a:rPr lang="en-CA" b="1" dirty="0" smtClean="0">
                <a:solidFill>
                  <a:schemeClr val="tx2"/>
                </a:solidFill>
              </a:rPr>
              <a:t>Full monitoring on building objects</a:t>
            </a:r>
          </a:p>
          <a:p>
            <a:pPr lvl="1" algn="l" rtl="0"/>
            <a:r>
              <a:rPr lang="en-CA" b="1" dirty="0" smtClean="0">
                <a:solidFill>
                  <a:schemeClr val="tx2"/>
                </a:solidFill>
              </a:rPr>
              <a:t>Facilitate </a:t>
            </a:r>
            <a:r>
              <a:rPr lang="en-CA" b="1" dirty="0" smtClean="0">
                <a:solidFill>
                  <a:srgbClr val="FF0000"/>
                </a:solidFill>
              </a:rPr>
              <a:t>maintenance</a:t>
            </a:r>
            <a:r>
              <a:rPr lang="en-CA" b="1" dirty="0" smtClean="0">
                <a:solidFill>
                  <a:schemeClr val="tx2"/>
                </a:solidFill>
              </a:rPr>
              <a:t> and </a:t>
            </a:r>
            <a:r>
              <a:rPr lang="en-CA" b="1" dirty="0" smtClean="0">
                <a:solidFill>
                  <a:srgbClr val="FF0000"/>
                </a:solidFill>
              </a:rPr>
              <a:t>operations</a:t>
            </a:r>
          </a:p>
          <a:p>
            <a:pPr lvl="1" algn="l" rtl="0"/>
            <a:r>
              <a:rPr lang="en-CA" b="1" dirty="0" smtClean="0">
                <a:solidFill>
                  <a:schemeClr val="tx2"/>
                </a:solidFill>
              </a:rPr>
              <a:t>Link model objects and improve IAQ</a:t>
            </a:r>
          </a:p>
          <a:p>
            <a:pPr lvl="2" algn="l" rtl="0"/>
            <a:r>
              <a:rPr lang="en-CA" b="1" dirty="0" smtClean="0">
                <a:solidFill>
                  <a:schemeClr val="tx2"/>
                </a:solidFill>
              </a:rPr>
              <a:t>New tab for new measurements linked to the model objects and spaces through the </a:t>
            </a:r>
            <a:r>
              <a:rPr lang="en-CA" b="1" dirty="0" smtClean="0">
                <a:solidFill>
                  <a:srgbClr val="FF0000"/>
                </a:solidFill>
              </a:rPr>
              <a:t>Unique</a:t>
            </a:r>
            <a:r>
              <a:rPr lang="en-CA" b="1" dirty="0" smtClean="0">
                <a:solidFill>
                  <a:schemeClr val="tx2"/>
                </a:solidFill>
              </a:rPr>
              <a:t> </a:t>
            </a:r>
            <a:r>
              <a:rPr lang="en-CA" b="1" dirty="0" smtClean="0">
                <a:solidFill>
                  <a:srgbClr val="FF0000"/>
                </a:solidFill>
              </a:rPr>
              <a:t>element</a:t>
            </a:r>
            <a:r>
              <a:rPr lang="en-CA" b="1" dirty="0" smtClean="0">
                <a:solidFill>
                  <a:schemeClr val="tx2"/>
                </a:solidFill>
              </a:rPr>
              <a:t> </a:t>
            </a:r>
            <a:r>
              <a:rPr lang="en-CA" b="1" dirty="0" smtClean="0">
                <a:solidFill>
                  <a:srgbClr val="FF0000"/>
                </a:solidFill>
              </a:rPr>
              <a:t>identifier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>
                <a:solidFill>
                  <a:schemeClr val="tx2"/>
                </a:solidFill>
              </a:rPr>
              <a:t>22</a:t>
            </a:fld>
            <a:endParaRPr lang="en-US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236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956" y="274638"/>
            <a:ext cx="7962088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cs typeface="+mn-cs"/>
              </a:rPr>
              <a:t>Agenda</a:t>
            </a:r>
            <a:endParaRPr lang="ar-EG" sz="66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00808"/>
            <a:ext cx="8001056" cy="3942770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</a:rPr>
              <a:t>Problem </a:t>
            </a: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Statement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System Dynamics Modeling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Modeling Facility Management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>
                <a:solidFill>
                  <a:schemeClr val="tx2"/>
                </a:solidFill>
              </a:rPr>
              <a:t>Decision Making Tool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tx2"/>
                </a:solidFill>
              </a:rPr>
              <a:t>Conclusions</a:t>
            </a:r>
            <a:endParaRPr lang="en-US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91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Decision Making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algn="l" rtl="0"/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Objectives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were defined and ranked using </a:t>
            </a:r>
            <a:r>
              <a:rPr lang="en-US" sz="2800" b="1" dirty="0" smtClean="0">
                <a:solidFill>
                  <a:srgbClr val="FF0000"/>
                </a:solidFill>
              </a:rPr>
              <a:t>AHP</a:t>
            </a:r>
            <a:endParaRPr lang="en-US" sz="2800" b="1" dirty="0" smtClean="0"/>
          </a:p>
          <a:p>
            <a:pPr algn="l" rtl="0"/>
            <a:r>
              <a:rPr lang="en-US" sz="2800" b="1" dirty="0" smtClean="0">
                <a:solidFill>
                  <a:schemeClr val="tx2"/>
                </a:solidFill>
              </a:rPr>
              <a:t> A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rgbClr val="FF0000"/>
                </a:solidFill>
              </a:rPr>
              <a:t>questionnaire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-that reflects </a:t>
            </a:r>
            <a:r>
              <a:rPr lang="en-US" sz="2800" b="1" dirty="0" smtClean="0">
                <a:solidFill>
                  <a:srgbClr val="FF0000"/>
                </a:solidFill>
              </a:rPr>
              <a:t>experts</a:t>
            </a:r>
            <a:r>
              <a:rPr lang="en-US" sz="2800" b="1" dirty="0" smtClean="0"/>
              <a:t> </a:t>
            </a:r>
            <a:r>
              <a:rPr lang="en-US" sz="2800" b="1" dirty="0" smtClean="0">
                <a:solidFill>
                  <a:schemeClr val="tx2"/>
                </a:solidFill>
              </a:rPr>
              <a:t>opinions- was conducted to perform AHP process</a:t>
            </a:r>
            <a:endParaRPr lang="en-US" sz="2800" b="1" dirty="0">
              <a:solidFill>
                <a:schemeClr val="tx2"/>
              </a:solidFill>
            </a:endParaRPr>
          </a:p>
          <a:p>
            <a:pPr algn="l" rtl="0"/>
            <a:endParaRPr lang="en-US" b="1" dirty="0" smtClean="0">
              <a:solidFill>
                <a:srgbClr val="FF0000"/>
              </a:solidFill>
            </a:endParaRPr>
          </a:p>
          <a:p>
            <a:pPr algn="l" rtl="0"/>
            <a:endParaRPr lang="en-US" b="1" dirty="0">
              <a:solidFill>
                <a:srgbClr val="FF0000"/>
              </a:solidFill>
            </a:endParaRPr>
          </a:p>
          <a:p>
            <a:pPr algn="l" rtl="0"/>
            <a:endParaRPr lang="en-US" b="1" dirty="0" smtClean="0">
              <a:solidFill>
                <a:srgbClr val="FF0000"/>
              </a:solidFill>
            </a:endParaRPr>
          </a:p>
          <a:p>
            <a:pPr algn="l" rtl="0"/>
            <a:endParaRPr lang="en-US" b="1" dirty="0" smtClean="0">
              <a:solidFill>
                <a:srgbClr val="FF0000"/>
              </a:solidFill>
            </a:endParaRPr>
          </a:p>
          <a:p>
            <a:pPr marL="0" indent="0" algn="l" rtl="0">
              <a:buNone/>
            </a:pPr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>
                <a:solidFill>
                  <a:schemeClr val="tx2"/>
                </a:solidFill>
              </a:rPr>
              <a:t>24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/>
          </p:nvPr>
        </p:nvGraphicFramePr>
        <p:xfrm>
          <a:off x="152400" y="3124201"/>
          <a:ext cx="87630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77807"/>
                <a:gridCol w="1685193"/>
              </a:tblGrid>
              <a:tr h="4419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Objective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u="none" strike="noStrike" dirty="0">
                          <a:effectLst/>
                        </a:rPr>
                        <a:t>Weight</a:t>
                      </a:r>
                      <a:endParaRPr lang="en-US" sz="24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1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Operating Cost Savings (Electricity &amp; Fuel)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0.31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1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>
                          <a:effectLst/>
                        </a:rPr>
                        <a:t>Energy Consumption</a:t>
                      </a:r>
                      <a:endParaRPr lang="en-US" sz="2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0.26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1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Lifecycle Cost Savings (With initial costs) (20 years)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0.23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41960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u="none" strike="noStrike" dirty="0">
                          <a:effectLst/>
                        </a:rPr>
                        <a:t>Carbon Emissions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0.21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575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2550"/>
            <a:ext cx="8458200" cy="5048250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chemeClr val="tx2"/>
                </a:solidFill>
              </a:rPr>
              <a:t>Then Alternatives were ranked using </a:t>
            </a:r>
            <a:r>
              <a:rPr lang="en-US" dirty="0" smtClean="0">
                <a:solidFill>
                  <a:srgbClr val="FF0000"/>
                </a:solidFill>
              </a:rPr>
              <a:t>SIR (Superiority and Inferiority Ranking)</a:t>
            </a:r>
          </a:p>
          <a:p>
            <a:pPr lvl="2" algn="l" rtl="0">
              <a:buFont typeface="Wingdings" pitchFamily="2" charset="2"/>
              <a:buChar char="v"/>
            </a:pPr>
            <a:r>
              <a:rPr lang="en-US" dirty="0" smtClean="0">
                <a:solidFill>
                  <a:schemeClr val="tx2"/>
                </a:solidFill>
              </a:rPr>
              <a:t> Different </a:t>
            </a:r>
            <a:r>
              <a:rPr lang="en-US" dirty="0" smtClean="0">
                <a:solidFill>
                  <a:srgbClr val="FF0000"/>
                </a:solidFill>
              </a:rPr>
              <a:t>Scenarios</a:t>
            </a:r>
            <a:r>
              <a:rPr lang="en-US" dirty="0" smtClean="0">
                <a:solidFill>
                  <a:schemeClr val="tx2"/>
                </a:solidFill>
              </a:rPr>
              <a:t> were tested to study the alternatives behavior and perform a sensitivity analysis</a:t>
            </a:r>
          </a:p>
          <a:p>
            <a:pPr lvl="2" algn="l" rtl="0">
              <a:buFont typeface="Wingdings" pitchFamily="2" charset="2"/>
              <a:buChar char="v"/>
            </a:pP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SAW and TOPSIS (ƛ = 1,2,10) </a:t>
            </a:r>
            <a:r>
              <a:rPr lang="en-US" dirty="0" smtClean="0">
                <a:solidFill>
                  <a:schemeClr val="tx2"/>
                </a:solidFill>
              </a:rPr>
              <a:t>trials were applied</a:t>
            </a: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>
                <a:solidFill>
                  <a:schemeClr val="tx2"/>
                </a:solidFill>
              </a:rPr>
              <a:t>25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44" y="3912375"/>
            <a:ext cx="8979545" cy="103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70831" y="5177028"/>
            <a:ext cx="3819677" cy="4617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</a:rPr>
              <a:t>Base Run (Building Default)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Up Arrow 5"/>
          <p:cNvSpPr/>
          <p:nvPr/>
        </p:nvSpPr>
        <p:spPr>
          <a:xfrm>
            <a:off x="3873083" y="4949650"/>
            <a:ext cx="154419" cy="21505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19104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9" name="Line 3"/>
          <p:cNvSpPr>
            <a:spLocks noChangeShapeType="1"/>
          </p:cNvSpPr>
          <p:nvPr/>
        </p:nvSpPr>
        <p:spPr bwMode="auto">
          <a:xfrm>
            <a:off x="323850" y="1557338"/>
            <a:ext cx="8497888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0100" name="Rectangle 4"/>
          <p:cNvSpPr>
            <a:spLocks noChangeArrowheads="1"/>
          </p:cNvSpPr>
          <p:nvPr/>
        </p:nvSpPr>
        <p:spPr bwMode="auto">
          <a:xfrm>
            <a:off x="0" y="188913"/>
            <a:ext cx="91440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6670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31242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5814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40386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algn="ctr" rtl="0">
              <a:lnSpc>
                <a:spcPct val="120000"/>
              </a:lnSpc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GB" altLang="en-US" sz="4800" b="1">
                <a:solidFill>
                  <a:srgbClr val="FF3300"/>
                </a:solidFill>
                <a:effectLst/>
                <a:cs typeface="Arial" panose="020B0604020202020204" pitchFamily="34" charset="0"/>
              </a:rPr>
              <a:t>Superiority and Inferiority </a:t>
            </a:r>
          </a:p>
        </p:txBody>
      </p:sp>
      <p:sp>
        <p:nvSpPr>
          <p:cNvPr id="260101" name="Text Box 5"/>
          <p:cNvSpPr txBox="1">
            <a:spLocks noChangeArrowheads="1"/>
          </p:cNvSpPr>
          <p:nvPr/>
        </p:nvSpPr>
        <p:spPr bwMode="auto">
          <a:xfrm>
            <a:off x="306388" y="3444875"/>
            <a:ext cx="8837612" cy="1052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lnSpc>
                <a:spcPct val="130000"/>
              </a:lnSpc>
            </a:pPr>
            <a:r>
              <a:rPr lang="en-GB" altLang="en-US" sz="2400" b="1" dirty="0">
                <a:solidFill>
                  <a:srgbClr val="002060"/>
                </a:solidFill>
              </a:rPr>
              <a:t>Measured criteria (</a:t>
            </a:r>
            <a:r>
              <a:rPr lang="en-GB" altLang="en-US" sz="2400" b="1" i="1" dirty="0">
                <a:solidFill>
                  <a:srgbClr val="002060"/>
                </a:solidFill>
              </a:rPr>
              <a:t>g</a:t>
            </a:r>
            <a:r>
              <a:rPr lang="en-GB" altLang="en-US" sz="2400" b="1" i="1" baseline="-25000" dirty="0">
                <a:solidFill>
                  <a:srgbClr val="002060"/>
                </a:solidFill>
              </a:rPr>
              <a:t>1</a:t>
            </a:r>
            <a:r>
              <a:rPr lang="en-GB" altLang="en-US" sz="2400" b="1" i="1" dirty="0">
                <a:solidFill>
                  <a:srgbClr val="002060"/>
                </a:solidFill>
              </a:rPr>
              <a:t>, g</a:t>
            </a:r>
            <a:r>
              <a:rPr lang="en-GB" alt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GB" altLang="en-US" sz="2400" b="1" i="1" dirty="0">
                <a:solidFill>
                  <a:srgbClr val="002060"/>
                </a:solidFill>
              </a:rPr>
              <a:t>,... , </a:t>
            </a:r>
            <a:r>
              <a:rPr lang="en-GB" altLang="en-US" sz="2400" b="1" i="1" dirty="0" err="1">
                <a:solidFill>
                  <a:srgbClr val="002060"/>
                </a:solidFill>
              </a:rPr>
              <a:t>g</a:t>
            </a:r>
            <a:r>
              <a:rPr lang="en-GB" altLang="en-US" sz="2400" b="1" i="1" baseline="-25000" dirty="0" err="1">
                <a:solidFill>
                  <a:srgbClr val="002060"/>
                </a:solidFill>
              </a:rPr>
              <a:t>n</a:t>
            </a:r>
            <a:r>
              <a:rPr lang="en-GB" altLang="en-US" sz="2400" b="1" dirty="0">
                <a:solidFill>
                  <a:srgbClr val="002060"/>
                </a:solidFill>
              </a:rPr>
              <a:t>) and alternatives (</a:t>
            </a:r>
            <a:r>
              <a:rPr lang="en-GB" altLang="en-US" sz="2400" b="1" i="1" dirty="0">
                <a:solidFill>
                  <a:srgbClr val="002060"/>
                </a:solidFill>
              </a:rPr>
              <a:t>A</a:t>
            </a:r>
            <a:r>
              <a:rPr lang="en-GB" altLang="en-US" sz="2400" b="1" i="1" baseline="-25000" dirty="0">
                <a:solidFill>
                  <a:srgbClr val="002060"/>
                </a:solidFill>
              </a:rPr>
              <a:t>1</a:t>
            </a:r>
            <a:r>
              <a:rPr lang="en-GB" altLang="en-US" sz="2400" b="1" i="1" dirty="0">
                <a:solidFill>
                  <a:srgbClr val="002060"/>
                </a:solidFill>
              </a:rPr>
              <a:t>, A</a:t>
            </a:r>
            <a:r>
              <a:rPr lang="en-GB" altLang="en-US" sz="2400" b="1" i="1" baseline="-25000" dirty="0">
                <a:solidFill>
                  <a:srgbClr val="002060"/>
                </a:solidFill>
              </a:rPr>
              <a:t>2</a:t>
            </a:r>
            <a:r>
              <a:rPr lang="en-GB" altLang="en-US" sz="2400" b="1" i="1" dirty="0">
                <a:solidFill>
                  <a:srgbClr val="002060"/>
                </a:solidFill>
              </a:rPr>
              <a:t>,..., A</a:t>
            </a:r>
            <a:r>
              <a:rPr lang="en-GB" altLang="en-US" sz="2400" b="1" i="1" baseline="-25000" dirty="0">
                <a:solidFill>
                  <a:srgbClr val="002060"/>
                </a:solidFill>
              </a:rPr>
              <a:t>m</a:t>
            </a:r>
            <a:r>
              <a:rPr lang="en-GB" altLang="en-US" sz="2400" b="1" dirty="0">
                <a:solidFill>
                  <a:srgbClr val="002060"/>
                </a:solidFill>
              </a:rPr>
              <a:t>) form a decision matrix that is called </a:t>
            </a:r>
            <a:r>
              <a:rPr lang="en-GB" altLang="en-US" sz="2400" b="1" i="1" dirty="0">
                <a:solidFill>
                  <a:srgbClr val="002060"/>
                </a:solidFill>
              </a:rPr>
              <a:t>D</a:t>
            </a:r>
            <a:r>
              <a:rPr lang="en-GB" altLang="en-US" sz="2400" b="1" dirty="0">
                <a:solidFill>
                  <a:srgbClr val="002060"/>
                </a:solidFill>
              </a:rPr>
              <a:t>:</a:t>
            </a:r>
          </a:p>
        </p:txBody>
      </p:sp>
      <p:sp>
        <p:nvSpPr>
          <p:cNvPr id="260102" name="Text Box 6"/>
          <p:cNvSpPr txBox="1">
            <a:spLocks noChangeArrowheads="1"/>
          </p:cNvSpPr>
          <p:nvPr/>
        </p:nvSpPr>
        <p:spPr bwMode="auto">
          <a:xfrm>
            <a:off x="17463" y="2619375"/>
            <a:ext cx="9144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US" altLang="en-US" sz="3200" b="1" i="1">
                <a:solidFill>
                  <a:srgbClr val="FF3300"/>
                </a:solidFill>
              </a:rPr>
              <a:t>Decision Matrix</a:t>
            </a:r>
            <a:endParaRPr lang="en-US" altLang="en-US" sz="3200" b="1"/>
          </a:p>
        </p:txBody>
      </p:sp>
      <p:pic>
        <p:nvPicPr>
          <p:cNvPr id="2601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4659313"/>
            <a:ext cx="4462463" cy="183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0104" name="Rectangle 8"/>
          <p:cNvSpPr>
            <a:spLocks noChangeArrowheads="1"/>
          </p:cNvSpPr>
          <p:nvPr/>
        </p:nvSpPr>
        <p:spPr bwMode="auto">
          <a:xfrm>
            <a:off x="100013" y="2044700"/>
            <a:ext cx="46212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GB" altLang="en-US" sz="3200" b="1" i="1">
                <a:solidFill>
                  <a:srgbClr val="FF3300"/>
                </a:solidFill>
              </a:rPr>
              <a:t>Proposed by Xu (2001)</a:t>
            </a:r>
            <a:r>
              <a:rPr lang="en-US" altLang="en-US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7137D-F112-4B71-BA62-C5E92C01AF31}" type="slidenum">
              <a:rPr lang="ar-SA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91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386013"/>
            <a:ext cx="3562350" cy="4295775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3650" name="Line 2"/>
          <p:cNvSpPr>
            <a:spLocks noChangeShapeType="1"/>
          </p:cNvSpPr>
          <p:nvPr/>
        </p:nvSpPr>
        <p:spPr bwMode="auto">
          <a:xfrm>
            <a:off x="323850" y="1557338"/>
            <a:ext cx="8497888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3651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6670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31242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5814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40386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algn="ctr" rtl="0">
              <a:lnSpc>
                <a:spcPct val="120000"/>
              </a:lnSpc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GB" altLang="en-US" sz="4800" b="1">
                <a:solidFill>
                  <a:srgbClr val="FF3300"/>
                </a:solidFill>
                <a:effectLst/>
                <a:cs typeface="Arial" panose="020B0604020202020204" pitchFamily="34" charset="0"/>
              </a:rPr>
              <a:t>Superiority and Inferiority </a:t>
            </a:r>
          </a:p>
        </p:txBody>
      </p:sp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69850" y="1619250"/>
            <a:ext cx="9144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GB" altLang="en-US" sz="3200" b="1" i="1">
                <a:solidFill>
                  <a:srgbClr val="FF3300"/>
                </a:solidFill>
              </a:rPr>
              <a:t>Generalized Criterion Types</a:t>
            </a:r>
            <a:endParaRPr lang="en-US" altLang="en-US" sz="3200" b="1" i="1">
              <a:solidFill>
                <a:srgbClr val="FF3300"/>
              </a:solidFill>
            </a:endParaRPr>
          </a:p>
        </p:txBody>
      </p:sp>
      <p:pic>
        <p:nvPicPr>
          <p:cNvPr id="28365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2390775"/>
            <a:ext cx="4533900" cy="4276725"/>
          </a:xfrm>
          <a:prstGeom prst="rect">
            <a:avLst/>
          </a:prstGeom>
          <a:noFill/>
          <a:ln w="12700">
            <a:solidFill>
              <a:srgbClr val="FF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3656" name="Text Box 8"/>
          <p:cNvSpPr txBox="1">
            <a:spLocks noChangeArrowheads="1"/>
          </p:cNvSpPr>
          <p:nvPr/>
        </p:nvSpPr>
        <p:spPr bwMode="auto">
          <a:xfrm rot="1818476">
            <a:off x="2038350" y="3751263"/>
            <a:ext cx="4373563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rtl="0">
              <a:lnSpc>
                <a:spcPct val="140000"/>
              </a:lnSpc>
              <a:spcBef>
                <a:spcPct val="50000"/>
              </a:spcBef>
            </a:pPr>
            <a:r>
              <a:rPr lang="en-US" altLang="en-US" sz="5400" b="1" i="1">
                <a:solidFill>
                  <a:srgbClr val="FF3300"/>
                </a:solidFill>
              </a:rPr>
              <a:t>Six Types</a:t>
            </a:r>
            <a:endParaRPr lang="en-US" altLang="en-US" sz="5400" b="1">
              <a:solidFill>
                <a:srgbClr val="FF33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7137D-F112-4B71-BA62-C5E92C01AF31}" type="slidenum">
              <a:rPr lang="ar-SA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55295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Line 2"/>
          <p:cNvSpPr>
            <a:spLocks noChangeShapeType="1"/>
          </p:cNvSpPr>
          <p:nvPr/>
        </p:nvSpPr>
        <p:spPr bwMode="auto">
          <a:xfrm>
            <a:off x="323850" y="1557338"/>
            <a:ext cx="8497888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5699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6670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31242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5814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40386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algn="ctr" rtl="0">
              <a:lnSpc>
                <a:spcPct val="120000"/>
              </a:lnSpc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GB" altLang="en-US" sz="4800" b="1">
                <a:solidFill>
                  <a:srgbClr val="FF3300"/>
                </a:solidFill>
                <a:effectLst/>
                <a:cs typeface="Arial" panose="020B0604020202020204" pitchFamily="34" charset="0"/>
              </a:rPr>
              <a:t>Superiority and Inferiority </a:t>
            </a:r>
          </a:p>
        </p:txBody>
      </p:sp>
      <p:sp>
        <p:nvSpPr>
          <p:cNvPr id="285700" name="Text Box 4"/>
          <p:cNvSpPr txBox="1">
            <a:spLocks noChangeArrowheads="1"/>
          </p:cNvSpPr>
          <p:nvPr/>
        </p:nvSpPr>
        <p:spPr bwMode="auto">
          <a:xfrm>
            <a:off x="69850" y="1619250"/>
            <a:ext cx="9144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GB" altLang="en-US" sz="3200" b="1" i="1">
                <a:solidFill>
                  <a:srgbClr val="FF3300"/>
                </a:solidFill>
              </a:rPr>
              <a:t>Superiority index</a:t>
            </a:r>
            <a:endParaRPr lang="en-US" altLang="en-US" sz="3200" b="1" i="1">
              <a:solidFill>
                <a:srgbClr val="FF3300"/>
              </a:solidFill>
            </a:endParaRPr>
          </a:p>
        </p:txBody>
      </p:sp>
      <p:pic>
        <p:nvPicPr>
          <p:cNvPr id="285703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500313"/>
            <a:ext cx="5799138" cy="846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5709" name="Group 13"/>
          <p:cNvGrpSpPr>
            <a:grpSpLocks/>
          </p:cNvGrpSpPr>
          <p:nvPr/>
        </p:nvGrpSpPr>
        <p:grpSpPr bwMode="auto">
          <a:xfrm>
            <a:off x="182563" y="2536825"/>
            <a:ext cx="9144000" cy="4078288"/>
            <a:chOff x="115" y="1598"/>
            <a:chExt cx="5760" cy="2569"/>
          </a:xfrm>
        </p:grpSpPr>
        <p:pic>
          <p:nvPicPr>
            <p:cNvPr id="285704" name="Picture 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6" y="2920"/>
              <a:ext cx="3050" cy="1247"/>
            </a:xfrm>
            <a:prstGeom prst="rect">
              <a:avLst/>
            </a:prstGeom>
            <a:noFill/>
            <a:ln w="12700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5705" name="Text Box 9"/>
            <p:cNvSpPr txBox="1">
              <a:spLocks noChangeArrowheads="1"/>
            </p:cNvSpPr>
            <p:nvPr/>
          </p:nvSpPr>
          <p:spPr bwMode="auto">
            <a:xfrm>
              <a:off x="115" y="2445"/>
              <a:ext cx="5760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3300"/>
                  </a:solidFill>
                </a:rPr>
                <a:t>S-Matrix</a:t>
              </a:r>
              <a:endParaRPr lang="en-US" altLang="en-US" sz="3200" b="1" i="1">
                <a:solidFill>
                  <a:srgbClr val="FF3300"/>
                </a:solidFill>
              </a:endParaRPr>
            </a:p>
          </p:txBody>
        </p:sp>
        <p:grpSp>
          <p:nvGrpSpPr>
            <p:cNvPr id="285708" name="Group 12"/>
            <p:cNvGrpSpPr>
              <a:grpSpLocks/>
            </p:cNvGrpSpPr>
            <p:nvPr/>
          </p:nvGrpSpPr>
          <p:grpSpPr bwMode="auto">
            <a:xfrm>
              <a:off x="519" y="1598"/>
              <a:ext cx="1322" cy="1307"/>
              <a:chOff x="519" y="1598"/>
              <a:chExt cx="1322" cy="1307"/>
            </a:xfrm>
          </p:grpSpPr>
          <p:sp>
            <p:nvSpPr>
              <p:cNvPr id="285706" name="Oval 10"/>
              <p:cNvSpPr>
                <a:spLocks noChangeArrowheads="1"/>
              </p:cNvSpPr>
              <p:nvPr/>
            </p:nvSpPr>
            <p:spPr bwMode="auto">
              <a:xfrm>
                <a:off x="519" y="1598"/>
                <a:ext cx="584" cy="438"/>
              </a:xfrm>
              <a:prstGeom prst="ellipse">
                <a:avLst/>
              </a:prstGeom>
              <a:noFill/>
              <a:ln w="57150">
                <a:solidFill>
                  <a:srgbClr val="FF33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5707" name="Line 11"/>
              <p:cNvSpPr>
                <a:spLocks noChangeShapeType="1"/>
              </p:cNvSpPr>
              <p:nvPr/>
            </p:nvSpPr>
            <p:spPr bwMode="auto">
              <a:xfrm>
                <a:off x="844" y="2021"/>
                <a:ext cx="997" cy="884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prstDash val="sysDot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7137D-F112-4B71-BA62-C5E92C01AF31}" type="slidenum">
              <a:rPr lang="ar-SA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73169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5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2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3" y="2479675"/>
            <a:ext cx="6021387" cy="839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22" name="Line 2"/>
          <p:cNvSpPr>
            <a:spLocks noChangeShapeType="1"/>
          </p:cNvSpPr>
          <p:nvPr/>
        </p:nvSpPr>
        <p:spPr bwMode="auto">
          <a:xfrm>
            <a:off x="323850" y="1557338"/>
            <a:ext cx="8497888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6670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31242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5814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40386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algn="ctr" rtl="0">
              <a:lnSpc>
                <a:spcPct val="120000"/>
              </a:lnSpc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GB" altLang="en-US" sz="4800" b="1">
                <a:solidFill>
                  <a:srgbClr val="FF3300"/>
                </a:solidFill>
                <a:effectLst/>
                <a:cs typeface="Arial" panose="020B0604020202020204" pitchFamily="34" charset="0"/>
              </a:rPr>
              <a:t>Superiority and Inferiority </a:t>
            </a:r>
          </a:p>
        </p:txBody>
      </p:sp>
      <p:sp>
        <p:nvSpPr>
          <p:cNvPr id="286724" name="Text Box 4"/>
          <p:cNvSpPr txBox="1">
            <a:spLocks noChangeArrowheads="1"/>
          </p:cNvSpPr>
          <p:nvPr/>
        </p:nvSpPr>
        <p:spPr bwMode="auto">
          <a:xfrm>
            <a:off x="69850" y="1619250"/>
            <a:ext cx="9144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GB" altLang="en-US" sz="3200" b="1" i="1">
                <a:solidFill>
                  <a:srgbClr val="FF3300"/>
                </a:solidFill>
              </a:rPr>
              <a:t>Inferiority index</a:t>
            </a:r>
            <a:endParaRPr lang="en-US" altLang="en-US" sz="3200" b="1" i="1">
              <a:solidFill>
                <a:srgbClr val="FF3300"/>
              </a:solidFill>
            </a:endParaRPr>
          </a:p>
        </p:txBody>
      </p:sp>
      <p:grpSp>
        <p:nvGrpSpPr>
          <p:cNvPr id="286735" name="Group 15"/>
          <p:cNvGrpSpPr>
            <a:grpSpLocks/>
          </p:cNvGrpSpPr>
          <p:nvPr/>
        </p:nvGrpSpPr>
        <p:grpSpPr bwMode="auto">
          <a:xfrm>
            <a:off x="258763" y="2536825"/>
            <a:ext cx="9144000" cy="4162425"/>
            <a:chOff x="163" y="1598"/>
            <a:chExt cx="5760" cy="2622"/>
          </a:xfrm>
        </p:grpSpPr>
        <p:sp>
          <p:nvSpPr>
            <p:cNvPr id="286728" name="Text Box 8"/>
            <p:cNvSpPr txBox="1">
              <a:spLocks noChangeArrowheads="1"/>
            </p:cNvSpPr>
            <p:nvPr/>
          </p:nvSpPr>
          <p:spPr bwMode="auto">
            <a:xfrm>
              <a:off x="163" y="2445"/>
              <a:ext cx="5760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3300"/>
                  </a:solidFill>
                </a:rPr>
                <a:t>I-Matrix</a:t>
              </a:r>
              <a:endParaRPr lang="en-US" altLang="en-US" sz="3200" b="1" i="1">
                <a:solidFill>
                  <a:srgbClr val="FF3300"/>
                </a:solidFill>
              </a:endParaRPr>
            </a:p>
          </p:txBody>
        </p:sp>
        <p:grpSp>
          <p:nvGrpSpPr>
            <p:cNvPr id="286729" name="Group 9"/>
            <p:cNvGrpSpPr>
              <a:grpSpLocks/>
            </p:cNvGrpSpPr>
            <p:nvPr/>
          </p:nvGrpSpPr>
          <p:grpSpPr bwMode="auto">
            <a:xfrm>
              <a:off x="567" y="1598"/>
              <a:ext cx="1322" cy="1307"/>
              <a:chOff x="519" y="1598"/>
              <a:chExt cx="1322" cy="1307"/>
            </a:xfrm>
          </p:grpSpPr>
          <p:sp>
            <p:nvSpPr>
              <p:cNvPr id="286730" name="Oval 10"/>
              <p:cNvSpPr>
                <a:spLocks noChangeArrowheads="1"/>
              </p:cNvSpPr>
              <p:nvPr/>
            </p:nvSpPr>
            <p:spPr bwMode="auto">
              <a:xfrm>
                <a:off x="519" y="1598"/>
                <a:ext cx="584" cy="438"/>
              </a:xfrm>
              <a:prstGeom prst="ellipse">
                <a:avLst/>
              </a:prstGeom>
              <a:noFill/>
              <a:ln w="57150">
                <a:solidFill>
                  <a:srgbClr val="FF3300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6731" name="Line 11"/>
              <p:cNvSpPr>
                <a:spLocks noChangeShapeType="1"/>
              </p:cNvSpPr>
              <p:nvPr/>
            </p:nvSpPr>
            <p:spPr bwMode="auto">
              <a:xfrm>
                <a:off x="844" y="2021"/>
                <a:ext cx="997" cy="884"/>
              </a:xfrm>
              <a:prstGeom prst="line">
                <a:avLst/>
              </a:prstGeom>
              <a:noFill/>
              <a:ln w="57150">
                <a:solidFill>
                  <a:srgbClr val="FF3300"/>
                </a:solidFill>
                <a:prstDash val="sysDot"/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286734" name="Picture 1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2" y="2929"/>
              <a:ext cx="3065" cy="1291"/>
            </a:xfrm>
            <a:prstGeom prst="rect">
              <a:avLst/>
            </a:prstGeom>
            <a:noFill/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7137D-F112-4B71-BA62-C5E92C01AF31}" type="slidenum">
              <a:rPr lang="ar-SA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2859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Line 2"/>
          <p:cNvSpPr>
            <a:spLocks noChangeShapeType="1"/>
          </p:cNvSpPr>
          <p:nvPr/>
        </p:nvSpPr>
        <p:spPr bwMode="auto">
          <a:xfrm>
            <a:off x="323850" y="1557338"/>
            <a:ext cx="8497888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6670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31242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5814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40386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algn="ctr" rtl="0">
              <a:lnSpc>
                <a:spcPct val="120000"/>
              </a:lnSpc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GB" altLang="en-US" sz="4800" b="1">
                <a:solidFill>
                  <a:srgbClr val="FF3300"/>
                </a:solidFill>
                <a:effectLst/>
                <a:cs typeface="Arial" panose="020B0604020202020204" pitchFamily="34" charset="0"/>
              </a:rPr>
              <a:t>Superiority and Inferiority </a:t>
            </a:r>
          </a:p>
        </p:txBody>
      </p:sp>
      <p:sp>
        <p:nvSpPr>
          <p:cNvPr id="287748" name="Text Box 4"/>
          <p:cNvSpPr txBox="1">
            <a:spLocks noChangeArrowheads="1"/>
          </p:cNvSpPr>
          <p:nvPr/>
        </p:nvSpPr>
        <p:spPr bwMode="auto">
          <a:xfrm>
            <a:off x="69850" y="1619250"/>
            <a:ext cx="9144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GB" altLang="en-US" sz="3200" b="1" i="1">
                <a:solidFill>
                  <a:srgbClr val="FF3300"/>
                </a:solidFill>
              </a:rPr>
              <a:t>Estimation of Flows</a:t>
            </a:r>
            <a:endParaRPr lang="en-US" altLang="en-US" sz="3200" b="1" i="1">
              <a:solidFill>
                <a:srgbClr val="FF3300"/>
              </a:solidFill>
            </a:endParaRPr>
          </a:p>
        </p:txBody>
      </p:sp>
      <p:grpSp>
        <p:nvGrpSpPr>
          <p:cNvPr id="287775" name="Group 31"/>
          <p:cNvGrpSpPr>
            <a:grpSpLocks/>
          </p:cNvGrpSpPr>
          <p:nvPr/>
        </p:nvGrpSpPr>
        <p:grpSpPr bwMode="auto">
          <a:xfrm>
            <a:off x="4725988" y="2587625"/>
            <a:ext cx="2809875" cy="2009775"/>
            <a:chOff x="2977" y="1630"/>
            <a:chExt cx="1770" cy="1266"/>
          </a:xfrm>
        </p:grpSpPr>
        <p:pic>
          <p:nvPicPr>
            <p:cNvPr id="287760" name="Picture 1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1" y="2020"/>
              <a:ext cx="1316" cy="5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7761" name="AutoShape 17"/>
            <p:cNvSpPr>
              <a:spLocks/>
            </p:cNvSpPr>
            <p:nvPr/>
          </p:nvSpPr>
          <p:spPr bwMode="auto">
            <a:xfrm>
              <a:off x="2977" y="1630"/>
              <a:ext cx="211" cy="1266"/>
            </a:xfrm>
            <a:prstGeom prst="rightBrace">
              <a:avLst>
                <a:gd name="adj1" fmla="val 50000"/>
                <a:gd name="adj2" fmla="val 50000"/>
              </a:avLst>
            </a:prstGeom>
            <a:noFill/>
            <a:ln w="31750">
              <a:solidFill>
                <a:srgbClr val="FF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7774" name="Group 30"/>
          <p:cNvGrpSpPr>
            <a:grpSpLocks/>
          </p:cNvGrpSpPr>
          <p:nvPr/>
        </p:nvGrpSpPr>
        <p:grpSpPr bwMode="auto">
          <a:xfrm>
            <a:off x="63500" y="2622550"/>
            <a:ext cx="4735513" cy="869950"/>
            <a:chOff x="40" y="1652"/>
            <a:chExt cx="2983" cy="548"/>
          </a:xfrm>
        </p:grpSpPr>
        <p:pic>
          <p:nvPicPr>
            <p:cNvPr id="287756" name="Picture 1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" y="1709"/>
              <a:ext cx="1608" cy="4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7763" name="Text Box 19"/>
            <p:cNvSpPr txBox="1">
              <a:spLocks noChangeArrowheads="1"/>
            </p:cNvSpPr>
            <p:nvPr/>
          </p:nvSpPr>
          <p:spPr bwMode="auto">
            <a:xfrm>
              <a:off x="40" y="1652"/>
              <a:ext cx="1093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FF00"/>
                  </a:solidFill>
                </a:rPr>
                <a:t>S-Flow</a:t>
              </a:r>
              <a:endParaRPr lang="en-US" altLang="en-US" sz="3200" b="1" i="1">
                <a:solidFill>
                  <a:srgbClr val="FFFF00"/>
                </a:solidFill>
              </a:endParaRPr>
            </a:p>
          </p:txBody>
        </p:sp>
        <p:sp>
          <p:nvSpPr>
            <p:cNvPr id="287764" name="AutoShape 20"/>
            <p:cNvSpPr>
              <a:spLocks noChangeArrowheads="1"/>
            </p:cNvSpPr>
            <p:nvPr/>
          </p:nvSpPr>
          <p:spPr bwMode="auto">
            <a:xfrm>
              <a:off x="1135" y="1809"/>
              <a:ext cx="252" cy="28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7773" name="Group 29"/>
          <p:cNvGrpSpPr>
            <a:grpSpLocks/>
          </p:cNvGrpSpPr>
          <p:nvPr/>
        </p:nvGrpSpPr>
        <p:grpSpPr bwMode="auto">
          <a:xfrm>
            <a:off x="88900" y="3638550"/>
            <a:ext cx="4692650" cy="904875"/>
            <a:chOff x="56" y="2292"/>
            <a:chExt cx="2956" cy="570"/>
          </a:xfrm>
        </p:grpSpPr>
        <p:pic>
          <p:nvPicPr>
            <p:cNvPr id="287757" name="Picture 1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0" y="2357"/>
              <a:ext cx="1592" cy="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7765" name="Text Box 21"/>
            <p:cNvSpPr txBox="1">
              <a:spLocks noChangeArrowheads="1"/>
            </p:cNvSpPr>
            <p:nvPr/>
          </p:nvSpPr>
          <p:spPr bwMode="auto">
            <a:xfrm>
              <a:off x="56" y="2292"/>
              <a:ext cx="1093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FF00"/>
                  </a:solidFill>
                </a:rPr>
                <a:t>I-Flow</a:t>
              </a:r>
              <a:endParaRPr lang="en-US" altLang="en-US" sz="3200" b="1" i="1">
                <a:solidFill>
                  <a:srgbClr val="FFFF00"/>
                </a:solidFill>
              </a:endParaRPr>
            </a:p>
          </p:txBody>
        </p:sp>
        <p:sp>
          <p:nvSpPr>
            <p:cNvPr id="287766" name="AutoShape 22"/>
            <p:cNvSpPr>
              <a:spLocks noChangeArrowheads="1"/>
            </p:cNvSpPr>
            <p:nvPr/>
          </p:nvSpPr>
          <p:spPr bwMode="auto">
            <a:xfrm>
              <a:off x="1151" y="2449"/>
              <a:ext cx="252" cy="28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7772" name="Group 28"/>
          <p:cNvGrpSpPr>
            <a:grpSpLocks/>
          </p:cNvGrpSpPr>
          <p:nvPr/>
        </p:nvGrpSpPr>
        <p:grpSpPr bwMode="auto">
          <a:xfrm>
            <a:off x="88900" y="4694238"/>
            <a:ext cx="5319713" cy="774700"/>
            <a:chOff x="56" y="2957"/>
            <a:chExt cx="3351" cy="488"/>
          </a:xfrm>
        </p:grpSpPr>
        <p:pic>
          <p:nvPicPr>
            <p:cNvPr id="287758" name="Picture 14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5" y="3101"/>
              <a:ext cx="1982" cy="3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7767" name="Text Box 23"/>
            <p:cNvSpPr txBox="1">
              <a:spLocks noChangeArrowheads="1"/>
            </p:cNvSpPr>
            <p:nvPr/>
          </p:nvSpPr>
          <p:spPr bwMode="auto">
            <a:xfrm>
              <a:off x="56" y="2957"/>
              <a:ext cx="1093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FF00"/>
                  </a:solidFill>
                </a:rPr>
                <a:t>n-Flow</a:t>
              </a:r>
              <a:endParaRPr lang="en-US" altLang="en-US" sz="3200" b="1" i="1">
                <a:solidFill>
                  <a:srgbClr val="FFFF00"/>
                </a:solidFill>
              </a:endParaRPr>
            </a:p>
          </p:txBody>
        </p:sp>
        <p:sp>
          <p:nvSpPr>
            <p:cNvPr id="287768" name="AutoShape 24"/>
            <p:cNvSpPr>
              <a:spLocks noChangeArrowheads="1"/>
            </p:cNvSpPr>
            <p:nvPr/>
          </p:nvSpPr>
          <p:spPr bwMode="auto">
            <a:xfrm>
              <a:off x="1151" y="3114"/>
              <a:ext cx="252" cy="28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87771" name="Group 27"/>
          <p:cNvGrpSpPr>
            <a:grpSpLocks/>
          </p:cNvGrpSpPr>
          <p:nvPr/>
        </p:nvGrpSpPr>
        <p:grpSpPr bwMode="auto">
          <a:xfrm>
            <a:off x="112713" y="5643563"/>
            <a:ext cx="6245225" cy="788987"/>
            <a:chOff x="71" y="3555"/>
            <a:chExt cx="3934" cy="497"/>
          </a:xfrm>
        </p:grpSpPr>
        <p:pic>
          <p:nvPicPr>
            <p:cNvPr id="287759" name="Picture 1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9" y="3683"/>
              <a:ext cx="2576" cy="3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7769" name="Text Box 25"/>
            <p:cNvSpPr txBox="1">
              <a:spLocks noChangeArrowheads="1"/>
            </p:cNvSpPr>
            <p:nvPr/>
          </p:nvSpPr>
          <p:spPr bwMode="auto">
            <a:xfrm>
              <a:off x="71" y="3555"/>
              <a:ext cx="1093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FF00"/>
                  </a:solidFill>
                </a:rPr>
                <a:t>r-Flow</a:t>
              </a:r>
              <a:endParaRPr lang="en-US" altLang="en-US" sz="3200" b="1" i="1">
                <a:solidFill>
                  <a:srgbClr val="FFFF00"/>
                </a:solidFill>
              </a:endParaRPr>
            </a:p>
          </p:txBody>
        </p:sp>
        <p:sp>
          <p:nvSpPr>
            <p:cNvPr id="287770" name="AutoShape 26"/>
            <p:cNvSpPr>
              <a:spLocks noChangeArrowheads="1"/>
            </p:cNvSpPr>
            <p:nvPr/>
          </p:nvSpPr>
          <p:spPr bwMode="auto">
            <a:xfrm>
              <a:off x="1166" y="3712"/>
              <a:ext cx="252" cy="28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7137D-F112-4B71-BA62-C5E92C01AF31}" type="slidenum">
              <a:rPr lang="ar-SA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15022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7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87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87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8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Line 2"/>
          <p:cNvSpPr>
            <a:spLocks noChangeShapeType="1"/>
          </p:cNvSpPr>
          <p:nvPr/>
        </p:nvSpPr>
        <p:spPr bwMode="auto">
          <a:xfrm>
            <a:off x="323850" y="1557338"/>
            <a:ext cx="8497888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6670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31242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5814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40386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5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algn="ctr" rtl="0">
              <a:lnSpc>
                <a:spcPct val="120000"/>
              </a:lnSpc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GB" altLang="en-US" sz="4800" b="1">
                <a:solidFill>
                  <a:srgbClr val="FF3300"/>
                </a:solidFill>
                <a:effectLst/>
                <a:cs typeface="Arial" panose="020B0604020202020204" pitchFamily="34" charset="0"/>
              </a:rPr>
              <a:t>Superiority and Inferiority </a:t>
            </a:r>
          </a:p>
        </p:txBody>
      </p:sp>
      <p:sp>
        <p:nvSpPr>
          <p:cNvPr id="288772" name="Text Box 4"/>
          <p:cNvSpPr txBox="1">
            <a:spLocks noChangeArrowheads="1"/>
          </p:cNvSpPr>
          <p:nvPr/>
        </p:nvSpPr>
        <p:spPr bwMode="auto">
          <a:xfrm>
            <a:off x="69850" y="1619250"/>
            <a:ext cx="9144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GB" altLang="en-US" sz="3200" b="1" i="1">
                <a:solidFill>
                  <a:srgbClr val="FF3300"/>
                </a:solidFill>
              </a:rPr>
              <a:t>Complete Ranking</a:t>
            </a:r>
            <a:endParaRPr lang="en-US" altLang="en-US" sz="3200" b="1" i="1">
              <a:solidFill>
                <a:srgbClr val="FF3300"/>
              </a:solidFill>
            </a:endParaRPr>
          </a:p>
        </p:txBody>
      </p:sp>
      <p:grpSp>
        <p:nvGrpSpPr>
          <p:cNvPr id="288804" name="Group 36"/>
          <p:cNvGrpSpPr>
            <a:grpSpLocks/>
          </p:cNvGrpSpPr>
          <p:nvPr/>
        </p:nvGrpSpPr>
        <p:grpSpPr bwMode="auto">
          <a:xfrm>
            <a:off x="63500" y="2622550"/>
            <a:ext cx="6972300" cy="1516063"/>
            <a:chOff x="40" y="1652"/>
            <a:chExt cx="4392" cy="955"/>
          </a:xfrm>
        </p:grpSpPr>
        <p:sp>
          <p:nvSpPr>
            <p:cNvPr id="288778" name="Text Box 10"/>
            <p:cNvSpPr txBox="1">
              <a:spLocks noChangeArrowheads="1"/>
            </p:cNvSpPr>
            <p:nvPr/>
          </p:nvSpPr>
          <p:spPr bwMode="auto">
            <a:xfrm>
              <a:off x="40" y="1652"/>
              <a:ext cx="1393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FF00"/>
                  </a:solidFill>
                </a:rPr>
                <a:t>S-ranking </a:t>
              </a:r>
              <a:endParaRPr lang="en-US" altLang="en-US" sz="3200" b="1" i="1">
                <a:solidFill>
                  <a:srgbClr val="FFFF00"/>
                </a:solidFill>
                <a:latin typeface="Footlight MT Light" panose="0204060206030A020304" pitchFamily="18" charset="0"/>
              </a:endParaRPr>
            </a:p>
          </p:txBody>
        </p:sp>
        <p:sp>
          <p:nvSpPr>
            <p:cNvPr id="288779" name="AutoShape 11"/>
            <p:cNvSpPr>
              <a:spLocks noChangeArrowheads="1"/>
            </p:cNvSpPr>
            <p:nvPr/>
          </p:nvSpPr>
          <p:spPr bwMode="auto">
            <a:xfrm>
              <a:off x="1367" y="1809"/>
              <a:ext cx="252" cy="28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288792" name="Picture 2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7" y="1751"/>
              <a:ext cx="2765" cy="7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288793" name="Object 25"/>
            <p:cNvGraphicFramePr>
              <a:graphicFrameLocks noChangeAspect="1"/>
            </p:cNvGraphicFramePr>
            <p:nvPr/>
          </p:nvGraphicFramePr>
          <p:xfrm>
            <a:off x="438" y="2157"/>
            <a:ext cx="477" cy="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2" name="Equation" r:id="rId7" imgW="228600" imgH="215640" progId="Equation.3">
                    <p:embed/>
                  </p:oleObj>
                </mc:Choice>
                <mc:Fallback>
                  <p:oleObj name="Equation" r:id="rId7" imgW="2286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" y="2157"/>
                          <a:ext cx="477" cy="450"/>
                        </a:xfrm>
                        <a:prstGeom prst="rect">
                          <a:avLst/>
                        </a:prstGeom>
                        <a:solidFill>
                          <a:srgbClr val="F8F8F8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88805" name="Group 37"/>
          <p:cNvGrpSpPr>
            <a:grpSpLocks/>
          </p:cNvGrpSpPr>
          <p:nvPr/>
        </p:nvGrpSpPr>
        <p:grpSpPr bwMode="auto">
          <a:xfrm>
            <a:off x="165100" y="4551363"/>
            <a:ext cx="6869113" cy="1533525"/>
            <a:chOff x="104" y="2867"/>
            <a:chExt cx="4327" cy="966"/>
          </a:xfrm>
        </p:grpSpPr>
        <p:sp>
          <p:nvSpPr>
            <p:cNvPr id="288798" name="Text Box 30"/>
            <p:cNvSpPr txBox="1">
              <a:spLocks noChangeArrowheads="1"/>
            </p:cNvSpPr>
            <p:nvPr/>
          </p:nvSpPr>
          <p:spPr bwMode="auto">
            <a:xfrm>
              <a:off x="104" y="2867"/>
              <a:ext cx="1393" cy="4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lnSpc>
                  <a:spcPct val="140000"/>
                </a:lnSpc>
                <a:spcBef>
                  <a:spcPct val="50000"/>
                </a:spcBef>
              </a:pPr>
              <a:r>
                <a:rPr lang="en-GB" altLang="en-US" sz="3200" b="1" i="1">
                  <a:solidFill>
                    <a:srgbClr val="FFFF00"/>
                  </a:solidFill>
                </a:rPr>
                <a:t>I-ranking </a:t>
              </a:r>
              <a:endParaRPr lang="en-US" altLang="en-US" sz="3200" b="1" i="1">
                <a:solidFill>
                  <a:srgbClr val="FFFF00"/>
                </a:solidFill>
                <a:latin typeface="Footlight MT Light" panose="0204060206030A020304" pitchFamily="18" charset="0"/>
              </a:endParaRPr>
            </a:p>
          </p:txBody>
        </p:sp>
        <p:sp>
          <p:nvSpPr>
            <p:cNvPr id="288799" name="AutoShape 31"/>
            <p:cNvSpPr>
              <a:spLocks noChangeArrowheads="1"/>
            </p:cNvSpPr>
            <p:nvPr/>
          </p:nvSpPr>
          <p:spPr bwMode="auto">
            <a:xfrm>
              <a:off x="1351" y="3024"/>
              <a:ext cx="252" cy="28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288801" name="Object 33"/>
            <p:cNvGraphicFramePr>
              <a:graphicFrameLocks noChangeAspect="1"/>
            </p:cNvGraphicFramePr>
            <p:nvPr/>
          </p:nvGraphicFramePr>
          <p:xfrm>
            <a:off x="454" y="3372"/>
            <a:ext cx="477" cy="4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3" name="Equation" r:id="rId9" imgW="228600" imgH="215640" progId="Equation.3">
                    <p:embed/>
                  </p:oleObj>
                </mc:Choice>
                <mc:Fallback>
                  <p:oleObj name="Equation" r:id="rId9" imgW="228600" imgH="215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4" y="3372"/>
                          <a:ext cx="477" cy="450"/>
                        </a:xfrm>
                        <a:prstGeom prst="rect">
                          <a:avLst/>
                        </a:prstGeom>
                        <a:solidFill>
                          <a:srgbClr val="F8F8F8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88802" name="Picture 3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3" y="2990"/>
              <a:ext cx="2778" cy="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9028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8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Line 2"/>
          <p:cNvSpPr>
            <a:spLocks noChangeShapeType="1"/>
          </p:cNvSpPr>
          <p:nvPr/>
        </p:nvSpPr>
        <p:spPr bwMode="auto">
          <a:xfrm>
            <a:off x="323850" y="1557338"/>
            <a:ext cx="8497888" cy="0"/>
          </a:xfrm>
          <a:prstGeom prst="line">
            <a:avLst/>
          </a:prstGeom>
          <a:noFill/>
          <a:ln w="12700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0" y="188913"/>
            <a:ext cx="9144000" cy="1008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609600" indent="-609600">
              <a:spcBef>
                <a:spcPct val="20000"/>
              </a:spcBef>
              <a:buClr>
                <a:schemeClr val="hlink"/>
              </a:buClr>
              <a:buSzPct val="90000"/>
              <a:buFont typeface="Wingdings" panose="05000000000000000000" pitchFamily="2" charset="2"/>
              <a:buBlip>
                <a:blip r:embed="rId2"/>
              </a:buBlip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990600" indent="-5334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371600" indent="-457200">
              <a:spcBef>
                <a:spcPct val="200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Blip>
                <a:blip r:embed="rId3"/>
              </a:buBlip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752600" indent="-3810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209800" indent="-381000">
              <a:spcBef>
                <a:spcPct val="20000"/>
              </a:spcBef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6670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31242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5814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4038600" indent="-381000" algn="r" rtl="1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90000"/>
              <a:buFont typeface="Wingdings" panose="05000000000000000000" pitchFamily="2" charset="2"/>
              <a:buBlip>
                <a:blip r:embed="rId4"/>
              </a:buBlip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algn="ctr" rtl="0">
              <a:lnSpc>
                <a:spcPct val="120000"/>
              </a:lnSpc>
              <a:buClr>
                <a:srgbClr val="FF3300"/>
              </a:buClr>
              <a:buFont typeface="Wingdings" panose="05000000000000000000" pitchFamily="2" charset="2"/>
              <a:buNone/>
            </a:pPr>
            <a:r>
              <a:rPr lang="en-GB" altLang="en-US" sz="4800" b="1">
                <a:solidFill>
                  <a:srgbClr val="FF3300"/>
                </a:solidFill>
                <a:effectLst/>
                <a:cs typeface="Arial" panose="020B0604020202020204" pitchFamily="34" charset="0"/>
              </a:rPr>
              <a:t>Superiority and Inferiority </a:t>
            </a:r>
          </a:p>
        </p:txBody>
      </p:sp>
      <p:sp>
        <p:nvSpPr>
          <p:cNvPr id="291844" name="Text Box 4"/>
          <p:cNvSpPr txBox="1">
            <a:spLocks noChangeArrowheads="1"/>
          </p:cNvSpPr>
          <p:nvPr/>
        </p:nvSpPr>
        <p:spPr bwMode="auto">
          <a:xfrm>
            <a:off x="69850" y="1619250"/>
            <a:ext cx="9144000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GB" altLang="en-US" sz="3200" b="1" i="1">
                <a:solidFill>
                  <a:srgbClr val="FF3300"/>
                </a:solidFill>
              </a:rPr>
              <a:t>Partial Ranking:</a:t>
            </a:r>
            <a:endParaRPr lang="en-US" altLang="en-US" sz="3200" b="1" i="1">
              <a:solidFill>
                <a:srgbClr val="FFFF00"/>
              </a:solidFill>
            </a:endParaRPr>
          </a:p>
        </p:txBody>
      </p:sp>
      <p:pic>
        <p:nvPicPr>
          <p:cNvPr id="291855" name="Picture 1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913" y="4008438"/>
            <a:ext cx="4527550" cy="884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1857" name="Text Box 17"/>
          <p:cNvSpPr txBox="1">
            <a:spLocks noChangeArrowheads="1"/>
          </p:cNvSpPr>
          <p:nvPr/>
        </p:nvSpPr>
        <p:spPr bwMode="auto">
          <a:xfrm>
            <a:off x="182563" y="2238375"/>
            <a:ext cx="9144000" cy="71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 rtl="0">
              <a:lnSpc>
                <a:spcPct val="140000"/>
              </a:lnSpc>
              <a:spcBef>
                <a:spcPct val="50000"/>
              </a:spcBef>
            </a:pPr>
            <a:r>
              <a:rPr lang="en-GB" altLang="en-US" sz="3200" b="1" i="1" dirty="0">
                <a:solidFill>
                  <a:srgbClr val="FFFF00"/>
                </a:solidFill>
              </a:rPr>
              <a:t>is obtained by combining S-ranking and I-ranking.</a:t>
            </a:r>
            <a:endParaRPr lang="en-US" altLang="en-US" sz="3200" b="1" i="1" dirty="0">
              <a:solidFill>
                <a:srgbClr val="FFFF00"/>
              </a:solidFill>
            </a:endParaRPr>
          </a:p>
        </p:txBody>
      </p:sp>
      <p:grpSp>
        <p:nvGrpSpPr>
          <p:cNvPr id="291863" name="Group 23"/>
          <p:cNvGrpSpPr>
            <a:grpSpLocks/>
          </p:cNvGrpSpPr>
          <p:nvPr/>
        </p:nvGrpSpPr>
        <p:grpSpPr bwMode="auto">
          <a:xfrm>
            <a:off x="1531938" y="5016500"/>
            <a:ext cx="6407150" cy="1263650"/>
            <a:chOff x="965" y="3160"/>
            <a:chExt cx="4036" cy="796"/>
          </a:xfrm>
        </p:grpSpPr>
        <p:sp>
          <p:nvSpPr>
            <p:cNvPr id="291856" name="Text Box 16"/>
            <p:cNvSpPr txBox="1">
              <a:spLocks noChangeArrowheads="1"/>
            </p:cNvSpPr>
            <p:nvPr/>
          </p:nvSpPr>
          <p:spPr bwMode="auto">
            <a:xfrm>
              <a:off x="965" y="3508"/>
              <a:ext cx="1258" cy="448"/>
            </a:xfrm>
            <a:prstGeom prst="rect">
              <a:avLst/>
            </a:prstGeom>
            <a:solidFill>
              <a:srgbClr val="F8F8F8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0000FF"/>
                  </a:solidFill>
                </a:rPr>
                <a:t>Preference relation (P)</a:t>
              </a:r>
            </a:p>
          </p:txBody>
        </p:sp>
        <p:sp>
          <p:nvSpPr>
            <p:cNvPr id="291858" name="AutoShape 18"/>
            <p:cNvSpPr>
              <a:spLocks noChangeArrowheads="1"/>
            </p:cNvSpPr>
            <p:nvPr/>
          </p:nvSpPr>
          <p:spPr bwMode="auto">
            <a:xfrm>
              <a:off x="1412" y="3163"/>
              <a:ext cx="389" cy="276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91859" name="Text Box 19"/>
            <p:cNvSpPr txBox="1">
              <a:spLocks noChangeArrowheads="1"/>
            </p:cNvSpPr>
            <p:nvPr/>
          </p:nvSpPr>
          <p:spPr bwMode="auto">
            <a:xfrm>
              <a:off x="2269" y="3507"/>
              <a:ext cx="1258" cy="448"/>
            </a:xfrm>
            <a:prstGeom prst="rect">
              <a:avLst/>
            </a:prstGeom>
            <a:solidFill>
              <a:srgbClr val="F8F8F8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0000FF"/>
                  </a:solidFill>
                </a:rPr>
                <a:t>Indifference relation (I)</a:t>
              </a:r>
            </a:p>
          </p:txBody>
        </p:sp>
        <p:sp>
          <p:nvSpPr>
            <p:cNvPr id="291860" name="AutoShape 20"/>
            <p:cNvSpPr>
              <a:spLocks noChangeArrowheads="1"/>
            </p:cNvSpPr>
            <p:nvPr/>
          </p:nvSpPr>
          <p:spPr bwMode="auto">
            <a:xfrm>
              <a:off x="2716" y="3162"/>
              <a:ext cx="389" cy="276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291861" name="Text Box 21"/>
            <p:cNvSpPr txBox="1">
              <a:spLocks noChangeArrowheads="1"/>
            </p:cNvSpPr>
            <p:nvPr/>
          </p:nvSpPr>
          <p:spPr bwMode="auto">
            <a:xfrm>
              <a:off x="3581" y="3505"/>
              <a:ext cx="1420" cy="448"/>
            </a:xfrm>
            <a:prstGeom prst="rect">
              <a:avLst/>
            </a:prstGeom>
            <a:solidFill>
              <a:srgbClr val="F8F8F8"/>
            </a:solidFill>
            <a:ln w="9525">
              <a:solidFill>
                <a:srgbClr val="FF33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000" b="1">
                  <a:solidFill>
                    <a:srgbClr val="0000FF"/>
                  </a:solidFill>
                </a:rPr>
                <a:t>Incomparability relation (R)</a:t>
              </a:r>
            </a:p>
          </p:txBody>
        </p:sp>
        <p:sp>
          <p:nvSpPr>
            <p:cNvPr id="291862" name="AutoShape 22"/>
            <p:cNvSpPr>
              <a:spLocks noChangeArrowheads="1"/>
            </p:cNvSpPr>
            <p:nvPr/>
          </p:nvSpPr>
          <p:spPr bwMode="auto">
            <a:xfrm>
              <a:off x="4028" y="3160"/>
              <a:ext cx="389" cy="276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5585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291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/>
              <a:t>33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158" y="326326"/>
            <a:ext cx="2800350" cy="2819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539743"/>
            <a:ext cx="8174664" cy="520473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3352800" y="2147703"/>
            <a:ext cx="2329218" cy="3988813"/>
            <a:chOff x="304800" y="3124200"/>
            <a:chExt cx="1524000" cy="3597275"/>
          </a:xfrm>
        </p:grpSpPr>
        <p:sp>
          <p:nvSpPr>
            <p:cNvPr id="6" name="Rectangle 5"/>
            <p:cNvSpPr/>
            <p:nvPr/>
          </p:nvSpPr>
          <p:spPr>
            <a:xfrm>
              <a:off x="304800" y="3124200"/>
              <a:ext cx="1524000" cy="3597275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70259" y="3276600"/>
              <a:ext cx="8382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Alt 3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4" name="Down Arrow 3"/>
            <p:cNvSpPr/>
            <p:nvPr/>
          </p:nvSpPr>
          <p:spPr>
            <a:xfrm>
              <a:off x="936959" y="3700561"/>
              <a:ext cx="304800" cy="2501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670259" y="4024258"/>
              <a:ext cx="8382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Alt 4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0" name="Down Arrow 9"/>
            <p:cNvSpPr/>
            <p:nvPr/>
          </p:nvSpPr>
          <p:spPr>
            <a:xfrm>
              <a:off x="936959" y="4448219"/>
              <a:ext cx="304800" cy="2501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70259" y="4771916"/>
              <a:ext cx="8382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Alt 1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936959" y="5195877"/>
              <a:ext cx="304800" cy="2501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70259" y="5537443"/>
              <a:ext cx="8382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Alt 2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14" name="Down Arrow 13"/>
            <p:cNvSpPr/>
            <p:nvPr/>
          </p:nvSpPr>
          <p:spPr>
            <a:xfrm>
              <a:off x="936959" y="5961404"/>
              <a:ext cx="304800" cy="250171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8175" y="6302970"/>
              <a:ext cx="838200" cy="36933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>
                  <a:solidFill>
                    <a:srgbClr val="FF0000"/>
                  </a:solidFill>
                </a:rPr>
                <a:t>Alt 5</a:t>
              </a:r>
              <a:endParaRPr lang="en-US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2607790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937" y="1581150"/>
            <a:ext cx="8716527" cy="5048250"/>
          </a:xfrm>
        </p:spPr>
        <p:txBody>
          <a:bodyPr>
            <a:normAutofit/>
          </a:bodyPr>
          <a:lstStyle/>
          <a:p>
            <a:pPr marL="0" indent="0" algn="l" rtl="0">
              <a:buNone/>
            </a:pPr>
            <a:r>
              <a:rPr lang="en-US" sz="3000" b="1" dirty="0" smtClean="0">
                <a:solidFill>
                  <a:srgbClr val="FF0000"/>
                </a:solidFill>
              </a:rPr>
              <a:t>Sensitivity Analysis </a:t>
            </a:r>
            <a:r>
              <a:rPr lang="en-US" sz="3000" b="1" dirty="0" smtClean="0">
                <a:solidFill>
                  <a:schemeClr val="tx2"/>
                </a:solidFill>
              </a:rPr>
              <a:t>Applied on objectives’ weights to determine their</a:t>
            </a:r>
            <a:r>
              <a:rPr lang="en-US" sz="3000" b="1" dirty="0" smtClean="0">
                <a:solidFill>
                  <a:srgbClr val="FF0000"/>
                </a:solidFill>
              </a:rPr>
              <a:t> criticality </a:t>
            </a:r>
            <a:r>
              <a:rPr lang="en-US" sz="3000" b="1" dirty="0" smtClean="0">
                <a:solidFill>
                  <a:schemeClr val="tx2"/>
                </a:solidFill>
              </a:rPr>
              <a:t>and</a:t>
            </a:r>
            <a:r>
              <a:rPr lang="en-US" sz="3000" b="1" dirty="0" smtClean="0">
                <a:solidFill>
                  <a:srgbClr val="FF0000"/>
                </a:solidFill>
              </a:rPr>
              <a:t> effectiveness. </a:t>
            </a:r>
            <a:r>
              <a:rPr lang="en-US" sz="3000" b="1" dirty="0" smtClean="0">
                <a:solidFill>
                  <a:schemeClr val="tx2"/>
                </a:solidFill>
              </a:rPr>
              <a:t>It enables</a:t>
            </a:r>
            <a:r>
              <a:rPr lang="en-US" sz="3000" b="1" dirty="0" smtClean="0">
                <a:solidFill>
                  <a:schemeClr val="tx2"/>
                </a:solidFill>
              </a:rPr>
              <a:t>:</a:t>
            </a:r>
            <a:endParaRPr lang="en-US" sz="1000" b="1" dirty="0" smtClean="0">
              <a:solidFill>
                <a:srgbClr val="FF0000"/>
              </a:solidFill>
            </a:endParaRPr>
          </a:p>
          <a:p>
            <a:pPr lvl="1" algn="l" rtl="0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Identifying critical parameters, testing robustness and overall riskiness of decision</a:t>
            </a:r>
          </a:p>
          <a:p>
            <a:pPr lvl="1" algn="l" rtl="0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Increasing confidence, credibility and explicitly showing critical assumptions</a:t>
            </a:r>
          </a:p>
          <a:p>
            <a:pPr lvl="1" algn="l" rtl="0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Increased understanding for relationships between input/output variables</a:t>
            </a:r>
          </a:p>
          <a:p>
            <a:pPr lvl="1" algn="l" rtl="0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2"/>
                </a:solidFill>
              </a:rPr>
              <a:t>Identifying needs for more accurate measurements</a:t>
            </a:r>
            <a:endParaRPr lang="en-US" sz="2400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0E1AB-BBB8-49F5-9899-1CE4FA455B36}" type="slidenum">
              <a:rPr lang="en-US" smtClean="0">
                <a:solidFill>
                  <a:schemeClr val="tx2"/>
                </a:solidFill>
              </a:rPr>
              <a:t>34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Decision Making</a:t>
            </a:r>
          </a:p>
        </p:txBody>
      </p:sp>
    </p:spTree>
    <p:extLst>
      <p:ext uri="{BB962C8B-B14F-4D97-AF65-F5344CB8AC3E}">
        <p14:creationId xmlns:p14="http://schemas.microsoft.com/office/powerpoint/2010/main" val="1693504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956" y="274638"/>
            <a:ext cx="7962088" cy="1143000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cs typeface="+mn-cs"/>
              </a:rPr>
              <a:t>Agenda</a:t>
            </a:r>
            <a:endParaRPr lang="ar-EG" sz="6600" b="1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00808"/>
            <a:ext cx="8001056" cy="3942770"/>
          </a:xfrm>
        </p:spPr>
        <p:txBody>
          <a:bodyPr>
            <a:noAutofit/>
          </a:bodyPr>
          <a:lstStyle/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 smtClean="0">
                <a:solidFill>
                  <a:schemeClr val="bg1">
                    <a:lumMod val="85000"/>
                  </a:schemeClr>
                </a:solidFill>
              </a:rPr>
              <a:t>Problem </a:t>
            </a: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Statement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System Dynamics Modeling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Modeling Facility Management</a:t>
            </a:r>
          </a:p>
          <a:p>
            <a:pPr algn="l" rtl="0">
              <a:buFont typeface="Wingdings" panose="05000000000000000000" pitchFamily="2" charset="2"/>
              <a:buChar char="ü"/>
            </a:pPr>
            <a:r>
              <a:rPr lang="en-US" sz="4000" b="1" dirty="0">
                <a:solidFill>
                  <a:schemeClr val="bg1">
                    <a:lumMod val="85000"/>
                  </a:schemeClr>
                </a:solidFill>
              </a:rPr>
              <a:t>Decision Making Tool</a:t>
            </a:r>
          </a:p>
          <a:p>
            <a:pPr algn="l" rtl="0">
              <a:buFont typeface="Wingdings" panose="05000000000000000000" pitchFamily="2" charset="2"/>
              <a:buChar char="§"/>
            </a:pPr>
            <a:r>
              <a:rPr lang="en-US" sz="4000" b="1" dirty="0" smtClean="0">
                <a:solidFill>
                  <a:schemeClr val="tx2"/>
                </a:solidFill>
              </a:rPr>
              <a:t>Conclusions</a:t>
            </a:r>
            <a:endParaRPr lang="en-US" sz="4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79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57158" y="1071546"/>
            <a:ext cx="77048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 rtl="0">
              <a:buFont typeface="Arial" pitchFamily="34" charset="0"/>
              <a:buChar char="•"/>
            </a:pPr>
            <a:endParaRPr lang="en-GB" sz="800" dirty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GB" sz="2400" dirty="0" smtClean="0"/>
              <a:t>Developed </a:t>
            </a:r>
            <a:r>
              <a:rPr lang="en-GB" sz="2400" b="1" dirty="0">
                <a:solidFill>
                  <a:srgbClr val="FF0000"/>
                </a:solidFill>
              </a:rPr>
              <a:t>framework</a:t>
            </a:r>
            <a:r>
              <a:rPr lang="en-GB" sz="2400" dirty="0"/>
              <a:t> </a:t>
            </a:r>
            <a:r>
              <a:rPr lang="en-GB" sz="2400" dirty="0" smtClean="0"/>
              <a:t>is considered </a:t>
            </a:r>
            <a:r>
              <a:rPr lang="en-GB" sz="2400" dirty="0"/>
              <a:t>the </a:t>
            </a:r>
            <a:r>
              <a:rPr lang="en-GB" sz="2400" b="1" dirty="0">
                <a:solidFill>
                  <a:srgbClr val="FF0000"/>
                </a:solidFill>
              </a:rPr>
              <a:t>cornerstone</a:t>
            </a:r>
            <a:r>
              <a:rPr lang="en-GB" sz="2400" dirty="0"/>
              <a:t> for future work to properly describe, analyze and enhance building life </a:t>
            </a:r>
            <a:r>
              <a:rPr lang="en-GB" sz="2400" b="1" dirty="0">
                <a:solidFill>
                  <a:srgbClr val="FF0000"/>
                </a:solidFill>
              </a:rPr>
              <a:t>sustainability</a:t>
            </a:r>
            <a:r>
              <a:rPr lang="en-GB" sz="2400" dirty="0"/>
              <a:t> </a:t>
            </a:r>
            <a:r>
              <a:rPr lang="en-GB" sz="2400" b="1" dirty="0">
                <a:solidFill>
                  <a:srgbClr val="FF0000"/>
                </a:solidFill>
              </a:rPr>
              <a:t>behaviour</a:t>
            </a:r>
            <a:r>
              <a:rPr lang="en-GB" sz="2400" dirty="0"/>
              <a:t>. 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GB" sz="800" dirty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GB" sz="2400" dirty="0"/>
              <a:t>Building</a:t>
            </a:r>
            <a:r>
              <a:rPr lang="en-GB" sz="2400" dirty="0" smtClean="0"/>
              <a:t> </a:t>
            </a:r>
            <a:r>
              <a:rPr lang="en-GB" sz="2400" dirty="0"/>
              <a:t>life sustainability behaviour may provide a </a:t>
            </a:r>
            <a:r>
              <a:rPr lang="en-GB" sz="2400" b="1" dirty="0">
                <a:solidFill>
                  <a:srgbClr val="FF0000"/>
                </a:solidFill>
              </a:rPr>
              <a:t>well-ground for debit </a:t>
            </a:r>
            <a:r>
              <a:rPr lang="en-GB" sz="2400" dirty="0"/>
              <a:t>of using </a:t>
            </a:r>
            <a:r>
              <a:rPr lang="en-GB" sz="2400" b="1" dirty="0">
                <a:solidFill>
                  <a:srgbClr val="FF0000"/>
                </a:solidFill>
              </a:rPr>
              <a:t>activities interaction </a:t>
            </a:r>
            <a:r>
              <a:rPr lang="en-GB" sz="2400" dirty="0"/>
              <a:t>outcome rather than individual </a:t>
            </a:r>
            <a:r>
              <a:rPr lang="en-GB" sz="2400" b="1" dirty="0">
                <a:solidFill>
                  <a:srgbClr val="FF0000"/>
                </a:solidFill>
              </a:rPr>
              <a:t>cost influence </a:t>
            </a:r>
            <a:r>
              <a:rPr lang="en-GB" sz="2400" dirty="0"/>
              <a:t>accompanied in defining, evaluating, and planning for sustainability investments</a:t>
            </a:r>
            <a:r>
              <a:rPr lang="en-GB" sz="2400" dirty="0" smtClean="0"/>
              <a:t>.</a:t>
            </a:r>
          </a:p>
          <a:p>
            <a:pPr marL="285750" indent="-285750" algn="l" rtl="0">
              <a:buFont typeface="Arial" pitchFamily="34" charset="0"/>
              <a:buChar char="•"/>
            </a:pPr>
            <a:endParaRPr lang="en-GB" sz="800" dirty="0"/>
          </a:p>
          <a:p>
            <a:pPr marL="285750" indent="-285750" algn="l" rtl="0">
              <a:buFont typeface="Arial" pitchFamily="34" charset="0"/>
              <a:buChar char="•"/>
            </a:pPr>
            <a:r>
              <a:rPr lang="en-GB" sz="2400" dirty="0" smtClean="0"/>
              <a:t> </a:t>
            </a:r>
            <a:r>
              <a:rPr lang="en-GB" sz="2400" dirty="0"/>
              <a:t>Also, the developed tool is considered an </a:t>
            </a:r>
            <a:r>
              <a:rPr lang="en-GB" sz="2400" b="1" dirty="0">
                <a:solidFill>
                  <a:srgbClr val="FF0000"/>
                </a:solidFill>
              </a:rPr>
              <a:t>early successful </a:t>
            </a:r>
            <a:r>
              <a:rPr lang="en-GB" sz="2400" dirty="0"/>
              <a:t>endeavour for developing wealthier and reliable yet simple method for </a:t>
            </a:r>
            <a:r>
              <a:rPr lang="en-GB" sz="2400" b="1" dirty="0">
                <a:solidFill>
                  <a:srgbClr val="FF0000"/>
                </a:solidFill>
              </a:rPr>
              <a:t>measuring building </a:t>
            </a:r>
            <a:r>
              <a:rPr lang="en-GB" sz="2400" dirty="0"/>
              <a:t>performance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Conclusions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28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344C3-513A-4C36-AB1C-FA8FC5C3F2B0}" type="slidenum">
              <a:rPr lang="ar-EG" smtClean="0"/>
              <a:pPr/>
              <a:t>37</a:t>
            </a:fld>
            <a:endParaRPr lang="ar-EG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4041" y="2348880"/>
            <a:ext cx="91440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0000"/>
                </a:solidFill>
              </a:rPr>
              <a:t>Thank You</a:t>
            </a:r>
            <a:endParaRPr lang="en-US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8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5836</TotalTime>
  <Words>1591</Words>
  <Application>Microsoft Office PowerPoint</Application>
  <PresentationFormat>On-screen Show (4:3)</PresentationFormat>
  <Paragraphs>615</Paragraphs>
  <Slides>37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Footlight MT Light</vt:lpstr>
      <vt:lpstr>Times New Roman</vt:lpstr>
      <vt:lpstr>Wingdings</vt:lpstr>
      <vt:lpstr>Office Theme</vt:lpstr>
      <vt:lpstr>Equation</vt:lpstr>
      <vt:lpstr>Modeling Life Cycle Sustainability in Buildings using System Thinking</vt:lpstr>
      <vt:lpstr>Agenda</vt:lpstr>
      <vt:lpstr>Problem Statement</vt:lpstr>
      <vt:lpstr>Problem Statement</vt:lpstr>
      <vt:lpstr>Problem Statement</vt:lpstr>
      <vt:lpstr>Problem Statement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Agenda</vt:lpstr>
      <vt:lpstr>COBIE</vt:lpstr>
      <vt:lpstr>COBIE Divisions</vt:lpstr>
      <vt:lpstr>Author exporting COBIE</vt:lpstr>
      <vt:lpstr>Early Design issues</vt:lpstr>
      <vt:lpstr>Modeling Facility Management</vt:lpstr>
      <vt:lpstr>Agenda</vt:lpstr>
      <vt:lpstr>Decision Making</vt:lpstr>
      <vt:lpstr>Decision Making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Decision Making</vt:lpstr>
      <vt:lpstr>Decision Making</vt:lpstr>
      <vt:lpstr>Agenda</vt:lpstr>
      <vt:lpstr>Conclusions</vt:lpstr>
      <vt:lpstr>Thank You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Mostafa El Hawary</dc:creator>
  <cp:lastModifiedBy>Mohamed Marzouk</cp:lastModifiedBy>
  <cp:revision>152</cp:revision>
  <dcterms:created xsi:type="dcterms:W3CDTF">2015-11-14T13:59:31Z</dcterms:created>
  <dcterms:modified xsi:type="dcterms:W3CDTF">2016-10-21T05:37:24Z</dcterms:modified>
</cp:coreProperties>
</file>