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32"/>
  </p:notesMasterIdLst>
  <p:sldIdLst>
    <p:sldId id="293" r:id="rId2"/>
    <p:sldId id="258" r:id="rId3"/>
    <p:sldId id="259" r:id="rId4"/>
    <p:sldId id="261" r:id="rId5"/>
    <p:sldId id="263" r:id="rId6"/>
    <p:sldId id="264" r:id="rId7"/>
    <p:sldId id="266" r:id="rId8"/>
    <p:sldId id="269" r:id="rId9"/>
    <p:sldId id="267" r:id="rId10"/>
    <p:sldId id="268" r:id="rId11"/>
    <p:sldId id="270" r:id="rId12"/>
    <p:sldId id="271" r:id="rId13"/>
    <p:sldId id="272" r:id="rId14"/>
    <p:sldId id="273" r:id="rId15"/>
    <p:sldId id="274" r:id="rId16"/>
    <p:sldId id="275" r:id="rId17"/>
    <p:sldId id="277" r:id="rId18"/>
    <p:sldId id="278" r:id="rId19"/>
    <p:sldId id="279" r:id="rId20"/>
    <p:sldId id="280" r:id="rId21"/>
    <p:sldId id="281" r:id="rId22"/>
    <p:sldId id="283" r:id="rId23"/>
    <p:sldId id="282" r:id="rId24"/>
    <p:sldId id="284" r:id="rId25"/>
    <p:sldId id="285" r:id="rId26"/>
    <p:sldId id="286" r:id="rId27"/>
    <p:sldId id="287" r:id="rId28"/>
    <p:sldId id="288" r:id="rId29"/>
    <p:sldId id="289" r:id="rId30"/>
    <p:sldId id="290" r:id="rId3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005CA6B-D781-4DBF-960F-9D5028763892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A48602C-BEB0-4F10-868F-38EEBE683A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1823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0623-B49E-4C0D-85AE-D21DC2B2FC56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1B788-A40F-4A80-92C7-79921CD3A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0623-B49E-4C0D-85AE-D21DC2B2FC56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1B788-A40F-4A80-92C7-79921CD3A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0623-B49E-4C0D-85AE-D21DC2B2FC56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1B788-A40F-4A80-92C7-79921CD3A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0623-B49E-4C0D-85AE-D21DC2B2FC56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1B788-A40F-4A80-92C7-79921CD3A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0623-B49E-4C0D-85AE-D21DC2B2FC56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1B788-A40F-4A80-92C7-79921CD3A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0623-B49E-4C0D-85AE-D21DC2B2FC56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1B788-A40F-4A80-92C7-79921CD3A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0623-B49E-4C0D-85AE-D21DC2B2FC56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1B788-A40F-4A80-92C7-79921CD3A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0623-B49E-4C0D-85AE-D21DC2B2FC56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1B788-A40F-4A80-92C7-79921CD3A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0623-B49E-4C0D-85AE-D21DC2B2FC56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B61B788-A40F-4A80-92C7-79921CD3AF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0623-B49E-4C0D-85AE-D21DC2B2FC56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1B788-A40F-4A80-92C7-79921CD3A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0623-B49E-4C0D-85AE-D21DC2B2FC56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1B788-A40F-4A80-92C7-79921CD3A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C230623-B49E-4C0D-85AE-D21DC2B2FC56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B61B788-A40F-4A80-92C7-79921CD3AF3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400" dirty="0">
                <a:effectLst/>
              </a:rPr>
              <a:t>Lateral Humeral Condyle Fractures in Children: </a:t>
            </a:r>
            <a:r>
              <a:rPr lang="en-GB" sz="4400" dirty="0">
                <a:effectLst/>
              </a:rPr>
              <a:t>The Potential Role of Initial Assessment in Decision-Making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267200"/>
            <a:ext cx="7854696" cy="1752600"/>
          </a:xfrm>
        </p:spPr>
        <p:txBody>
          <a:bodyPr>
            <a:normAutofit/>
          </a:bodyPr>
          <a:lstStyle/>
          <a:p>
            <a:pPr algn="l"/>
            <a:r>
              <a:rPr lang="pt-PT" sz="2200" b="1" dirty="0"/>
              <a:t>Prof. Mohamed M. Zamzam, MD</a:t>
            </a:r>
            <a:endParaRPr lang="en-US" sz="2200" b="1" u="sng" dirty="0"/>
          </a:p>
          <a:p>
            <a:pPr algn="l"/>
            <a:r>
              <a:rPr lang="pt-PT" sz="2200" dirty="0"/>
              <a:t>Professor and </a:t>
            </a:r>
            <a:r>
              <a:rPr lang="en-CA" sz="2200" dirty="0"/>
              <a:t>Consultant Orthopaedic Surgeon</a:t>
            </a:r>
            <a:endParaRPr lang="en-US" sz="2200" dirty="0"/>
          </a:p>
          <a:p>
            <a:pPr algn="l"/>
            <a:r>
              <a:rPr lang="en-CA" sz="2200" dirty="0" smtClean="0"/>
              <a:t>College </a:t>
            </a:r>
            <a:r>
              <a:rPr lang="en-CA" sz="2200" dirty="0"/>
              <a:t>of Medicine, King Saud University</a:t>
            </a:r>
            <a:endParaRPr lang="en-US" sz="2200" dirty="0"/>
          </a:p>
          <a:p>
            <a:pPr algn="l"/>
            <a:r>
              <a:rPr lang="en-CA" sz="2200" dirty="0" smtClean="0"/>
              <a:t>Riyadh, </a:t>
            </a:r>
            <a:r>
              <a:rPr lang="pt-PT" sz="2200" dirty="0"/>
              <a:t>Saudi Arabia</a:t>
            </a:r>
            <a:endParaRPr lang="en-US" sz="2200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75154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type="body" idx="2"/>
          </p:nvPr>
        </p:nvSpPr>
        <p:spPr>
          <a:xfrm>
            <a:off x="685800" y="1752600"/>
            <a:ext cx="7620000" cy="35052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Accounts </a:t>
            </a:r>
            <a:r>
              <a:rPr lang="en-GB" sz="2400" dirty="0"/>
              <a:t>for 10-20% of all childhood elbow </a:t>
            </a:r>
            <a:r>
              <a:rPr lang="en-GB" sz="2400" dirty="0" smtClean="0"/>
              <a:t>fractures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The </a:t>
            </a:r>
            <a:r>
              <a:rPr lang="en-GB" sz="2400" dirty="0"/>
              <a:t>diagnosis and treatment remain </a:t>
            </a:r>
            <a:r>
              <a:rPr lang="en-GB" sz="2400" dirty="0" smtClean="0"/>
              <a:t>challenging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971800"/>
            <a:ext cx="249408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971800"/>
            <a:ext cx="253602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15552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Fracture Classification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133600"/>
            <a:ext cx="7924800" cy="41148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err="1" smtClean="0"/>
              <a:t>Milch</a:t>
            </a:r>
            <a:r>
              <a:rPr lang="en-GB" sz="2400" dirty="0" smtClean="0"/>
              <a:t> </a:t>
            </a:r>
            <a:r>
              <a:rPr lang="en-GB" sz="2400" dirty="0"/>
              <a:t>classification </a:t>
            </a:r>
            <a:r>
              <a:rPr lang="en-GB" sz="2400" dirty="0" smtClean="0"/>
              <a:t>(1964)</a:t>
            </a:r>
          </a:p>
          <a:p>
            <a:pPr marL="982980" lvl="1" indent="-342900">
              <a:buFont typeface="Wingdings" panose="05000000000000000000" pitchFamily="2" charset="2"/>
              <a:buChar char="§"/>
            </a:pPr>
            <a:r>
              <a:rPr lang="en-GB" sz="2200" dirty="0" smtClean="0"/>
              <a:t>Based </a:t>
            </a:r>
            <a:r>
              <a:rPr lang="en-GB" sz="2200" dirty="0"/>
              <a:t>on </a:t>
            </a:r>
            <a:r>
              <a:rPr lang="en-GB" sz="2200" dirty="0" smtClean="0"/>
              <a:t>fracture </a:t>
            </a:r>
            <a:r>
              <a:rPr lang="en-GB" sz="2200" dirty="0"/>
              <a:t>location </a:t>
            </a:r>
            <a:r>
              <a:rPr lang="en-GB" sz="2200" dirty="0" smtClean="0"/>
              <a:t>through </a:t>
            </a:r>
            <a:r>
              <a:rPr lang="en-GB" sz="2200" dirty="0"/>
              <a:t>the </a:t>
            </a:r>
            <a:r>
              <a:rPr lang="en-GB" sz="2200" dirty="0" smtClean="0"/>
              <a:t>epiphysis</a:t>
            </a:r>
          </a:p>
          <a:p>
            <a:pPr marL="982980" lvl="1" indent="-342900">
              <a:buFont typeface="Wingdings" panose="05000000000000000000" pitchFamily="2" charset="2"/>
              <a:buChar char="§"/>
            </a:pPr>
            <a:r>
              <a:rPr lang="en-GB" sz="2200" dirty="0" smtClean="0"/>
              <a:t>The </a:t>
            </a:r>
            <a:r>
              <a:rPr lang="en-GB" sz="2200" dirty="0"/>
              <a:t>most commonly cited classification </a:t>
            </a:r>
            <a:r>
              <a:rPr lang="en-GB" sz="2200" dirty="0" smtClean="0"/>
              <a:t>system,</a:t>
            </a:r>
          </a:p>
          <a:p>
            <a:pPr marL="982980" lvl="1" indent="-342900">
              <a:buFont typeface="Wingdings" panose="05000000000000000000" pitchFamily="2" charset="2"/>
              <a:buChar char="§"/>
            </a:pPr>
            <a:r>
              <a:rPr lang="en-GB" sz="2200" dirty="0" smtClean="0"/>
              <a:t>Not predictive </a:t>
            </a:r>
            <a:r>
              <a:rPr lang="en-GB" sz="2200" dirty="0"/>
              <a:t>of outcome or suggestive for the </a:t>
            </a:r>
            <a:r>
              <a:rPr lang="en-GB" sz="2200" dirty="0" smtClean="0"/>
              <a:t>treatment</a:t>
            </a:r>
            <a:endParaRPr lang="en-U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935638"/>
            <a:ext cx="5370579" cy="25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69090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Fracture Classification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590800"/>
            <a:ext cx="3962400" cy="36576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Jacob et al (1975) described two types of nondisplaced fractures</a:t>
            </a:r>
          </a:p>
          <a:p>
            <a:pPr marL="731520" lvl="1" indent="-342900">
              <a:buFont typeface="Wingdings" panose="05000000000000000000" pitchFamily="2" charset="2"/>
              <a:buChar char="§"/>
            </a:pPr>
            <a:r>
              <a:rPr lang="en-GB" sz="2200" dirty="0"/>
              <a:t>An incomplete fracture with a cartilaginous bridge that prevents subsequent </a:t>
            </a:r>
            <a:r>
              <a:rPr lang="en-GB" sz="2200" dirty="0" smtClean="0"/>
              <a:t>displacement</a:t>
            </a:r>
            <a:endParaRPr lang="en-GB" sz="22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838200"/>
            <a:ext cx="4191000" cy="2636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771900"/>
            <a:ext cx="2162175" cy="275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775" y="3771899"/>
            <a:ext cx="1899799" cy="266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86920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Fracture Classification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590800"/>
            <a:ext cx="3962400" cy="3657600"/>
          </a:xfrm>
        </p:spPr>
        <p:txBody>
          <a:bodyPr/>
          <a:lstStyle/>
          <a:p>
            <a:pPr marL="365760" lvl="1" indent="-342900">
              <a:buFont typeface="Wingdings" panose="05000000000000000000" pitchFamily="2" charset="2"/>
              <a:buChar char="§"/>
            </a:pPr>
            <a:r>
              <a:rPr lang="en-GB" sz="2200" dirty="0" smtClean="0"/>
              <a:t>A </a:t>
            </a:r>
            <a:r>
              <a:rPr lang="en-GB" sz="2200" dirty="0"/>
              <a:t>complete fracture with risk for further displacement </a:t>
            </a:r>
          </a:p>
          <a:p>
            <a:pPr marL="365760" lvl="1" indent="-342900">
              <a:buFont typeface="Wingdings" panose="05000000000000000000" pitchFamily="2" charset="2"/>
              <a:buChar char="§"/>
            </a:pPr>
            <a:endParaRPr lang="en-GB" sz="22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581" y="1250154"/>
            <a:ext cx="1911169" cy="254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798" y="1250154"/>
            <a:ext cx="1855048" cy="254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581" y="3962400"/>
            <a:ext cx="3801556" cy="2519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15909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Fracture Classification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057400"/>
            <a:ext cx="7924800" cy="41910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Song et al </a:t>
            </a:r>
            <a:r>
              <a:rPr lang="en-GB" sz="2400" dirty="0" smtClean="0"/>
              <a:t>(2008)designed </a:t>
            </a:r>
            <a:r>
              <a:rPr lang="en-GB" sz="2400" dirty="0"/>
              <a:t>a comprehensive classification system that is linked to a treatment </a:t>
            </a:r>
            <a:r>
              <a:rPr lang="en-GB" sz="2400" dirty="0" smtClean="0"/>
              <a:t>algorithm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491" y="3048000"/>
            <a:ext cx="6490622" cy="1741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84" y="4870169"/>
            <a:ext cx="7924800" cy="1967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4654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Fracture Classification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49827" y="2667000"/>
            <a:ext cx="3733800" cy="3657600"/>
          </a:xfrm>
        </p:spPr>
        <p:txBody>
          <a:bodyPr/>
          <a:lstStyle/>
          <a:p>
            <a:pPr marL="342900" lvl="1" indent="-342900">
              <a:buClr>
                <a:schemeClr val="accent3"/>
              </a:buClr>
              <a:buSzPct val="95000"/>
              <a:buFont typeface="Wingdings" panose="05000000000000000000" pitchFamily="2" charset="2"/>
              <a:buChar char="Ø"/>
            </a:pPr>
            <a:r>
              <a:rPr lang="en-GB" sz="2400" dirty="0" smtClean="0"/>
              <a:t>Degree </a:t>
            </a:r>
            <a:r>
              <a:rPr lang="en-GB" sz="2400" dirty="0"/>
              <a:t>of </a:t>
            </a:r>
            <a:r>
              <a:rPr lang="en-GB" sz="2400" dirty="0" smtClean="0"/>
              <a:t>Displacement</a:t>
            </a:r>
            <a:endParaRPr lang="en-GB" sz="2400" dirty="0"/>
          </a:p>
          <a:p>
            <a:pPr marL="982980" lvl="1" indent="-342900">
              <a:buFont typeface="Wingdings" panose="05000000000000000000" pitchFamily="2" charset="2"/>
              <a:buChar char="§"/>
            </a:pPr>
            <a:r>
              <a:rPr lang="en-GB" sz="2200" dirty="0" smtClean="0"/>
              <a:t>Nondisplaced</a:t>
            </a:r>
          </a:p>
          <a:p>
            <a:pPr marL="982980" lvl="1" indent="-342900">
              <a:buFont typeface="Wingdings" panose="05000000000000000000" pitchFamily="2" charset="2"/>
              <a:buChar char="§"/>
            </a:pPr>
            <a:r>
              <a:rPr lang="en-GB" sz="2200" dirty="0" smtClean="0"/>
              <a:t>Minimally displaced</a:t>
            </a:r>
          </a:p>
          <a:p>
            <a:pPr marL="982980" lvl="1" indent="-342900">
              <a:buFont typeface="Wingdings" panose="05000000000000000000" pitchFamily="2" charset="2"/>
              <a:buChar char="§"/>
            </a:pPr>
            <a:r>
              <a:rPr lang="en-GB" sz="2200" dirty="0" smtClean="0"/>
              <a:t>Displaced</a:t>
            </a:r>
            <a:endParaRPr lang="en-GB" sz="2200" dirty="0"/>
          </a:p>
          <a:p>
            <a:pPr marL="982980" lvl="1" indent="-342900">
              <a:buFont typeface="Wingdings" panose="05000000000000000000" pitchFamily="2" charset="2"/>
              <a:buChar char="§"/>
            </a:pPr>
            <a:endParaRPr lang="en-GB" sz="2200" dirty="0"/>
          </a:p>
          <a:p>
            <a:pPr marL="982980" lvl="1" indent="-342900">
              <a:buFont typeface="Wingdings" panose="05000000000000000000" pitchFamily="2" charset="2"/>
              <a:buChar char="§"/>
            </a:pPr>
            <a:endParaRPr lang="en-GB" sz="2200" dirty="0"/>
          </a:p>
          <a:p>
            <a:pPr marL="982980" lvl="1" indent="-342900">
              <a:buFont typeface="Wingdings" panose="05000000000000000000" pitchFamily="2" charset="2"/>
              <a:buChar char="§"/>
            </a:pPr>
            <a:endParaRPr lang="en-GB" sz="22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059599"/>
            <a:ext cx="2822489" cy="1622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800" y="1981200"/>
            <a:ext cx="20701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799" y="4031028"/>
            <a:ext cx="2822489" cy="1379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35224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Imaging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667000"/>
            <a:ext cx="7696199" cy="3657600"/>
          </a:xfrm>
        </p:spPr>
        <p:txBody>
          <a:bodyPr/>
          <a:lstStyle/>
          <a:p>
            <a:pPr marL="342900" lvl="1" indent="-342900">
              <a:buClr>
                <a:schemeClr val="accent3"/>
              </a:buClr>
              <a:buSzPct val="95000"/>
              <a:buFont typeface="Wingdings" panose="05000000000000000000" pitchFamily="2" charset="2"/>
              <a:buChar char="Ø"/>
            </a:pPr>
            <a:r>
              <a:rPr lang="en-GB" sz="2400" dirty="0" smtClean="0"/>
              <a:t>All </a:t>
            </a:r>
            <a:r>
              <a:rPr lang="en-GB" sz="2400" dirty="0"/>
              <a:t>attempts for the differentiation are either invasive or </a:t>
            </a:r>
            <a:r>
              <a:rPr lang="en-GB" sz="2400" dirty="0" smtClean="0"/>
              <a:t>expensive</a:t>
            </a:r>
            <a:endParaRPr lang="en-GB" sz="2400" dirty="0"/>
          </a:p>
          <a:p>
            <a:pPr marL="982980" lvl="1" indent="-342900">
              <a:buFont typeface="Wingdings" panose="05000000000000000000" pitchFamily="2" charset="2"/>
              <a:buChar char="§"/>
            </a:pPr>
            <a:r>
              <a:rPr lang="en-GB" sz="2400" dirty="0" smtClean="0"/>
              <a:t>Arthrography</a:t>
            </a:r>
          </a:p>
          <a:p>
            <a:pPr marL="982980" lvl="1" indent="-342900">
              <a:buFont typeface="Wingdings" panose="05000000000000000000" pitchFamily="2" charset="2"/>
              <a:buChar char="§"/>
            </a:pPr>
            <a:r>
              <a:rPr lang="en-GB" sz="2400" dirty="0" smtClean="0"/>
              <a:t>MRI</a:t>
            </a:r>
          </a:p>
          <a:p>
            <a:pPr marL="982980" lvl="1" indent="-342900">
              <a:buFont typeface="Wingdings" panose="05000000000000000000" pitchFamily="2" charset="2"/>
              <a:buChar char="§"/>
            </a:pPr>
            <a:r>
              <a:rPr lang="en-GB" sz="2400" dirty="0" smtClean="0"/>
              <a:t>Ultrasonography</a:t>
            </a:r>
          </a:p>
          <a:p>
            <a:pPr lvl="1"/>
            <a:r>
              <a:rPr lang="en-GB" sz="2400" dirty="0" smtClean="0"/>
              <a:t>are </a:t>
            </a:r>
            <a:r>
              <a:rPr lang="en-GB" sz="2400" dirty="0"/>
              <a:t>frequently </a:t>
            </a:r>
            <a:r>
              <a:rPr lang="en-GB" sz="2400" dirty="0" smtClean="0"/>
              <a:t>used</a:t>
            </a:r>
            <a:endParaRPr lang="en-GB" sz="2200" dirty="0"/>
          </a:p>
          <a:p>
            <a:pPr marL="982980" lvl="1" indent="-342900">
              <a:buFont typeface="Wingdings" panose="05000000000000000000" pitchFamily="2" charset="2"/>
              <a:buChar char="§"/>
            </a:pPr>
            <a:endParaRPr lang="en-GB" sz="2200" dirty="0"/>
          </a:p>
        </p:txBody>
      </p:sp>
    </p:spTree>
    <p:extLst>
      <p:ext uri="{BB962C8B-B14F-4D97-AF65-F5344CB8AC3E}">
        <p14:creationId xmlns="" xmlns:p14="http://schemas.microsoft.com/office/powerpoint/2010/main" val="3732367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Treatment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362200"/>
            <a:ext cx="7772400" cy="38862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There </a:t>
            </a:r>
            <a:r>
              <a:rPr lang="en-GB" sz="2400" dirty="0"/>
              <a:t>is consensus that the treatment of displaced fractures is closed or open reduction and internal fixation </a:t>
            </a:r>
            <a:endParaRPr lang="en-GB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The </a:t>
            </a:r>
            <a:r>
              <a:rPr lang="en-GB" sz="2400" dirty="0"/>
              <a:t>treatment of nondisplaced or minimally displaced fractures remains </a:t>
            </a:r>
            <a:r>
              <a:rPr lang="en-GB" sz="2400" dirty="0" smtClean="0"/>
              <a:t>controversial</a:t>
            </a:r>
            <a:endParaRPr lang="ar-SA" sz="2400" dirty="0"/>
          </a:p>
        </p:txBody>
      </p:sp>
    </p:spTree>
    <p:extLst>
      <p:ext uri="{BB962C8B-B14F-4D97-AF65-F5344CB8AC3E}">
        <p14:creationId xmlns="" xmlns:p14="http://schemas.microsoft.com/office/powerpoint/2010/main" val="3925262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Treatment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362200"/>
            <a:ext cx="7772400" cy="38862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The risk for subsequent displacement of these fractures has been reported as </a:t>
            </a:r>
            <a:r>
              <a:rPr lang="en-GB" sz="2400" dirty="0" smtClean="0"/>
              <a:t>11-42%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D</a:t>
            </a:r>
            <a:r>
              <a:rPr lang="en-GB" sz="2400" dirty="0" smtClean="0"/>
              <a:t>elayed </a:t>
            </a:r>
            <a:r>
              <a:rPr lang="en-GB" sz="2400" dirty="0"/>
              <a:t>surgery with attempts to mobilize the fragment by stripping soft tissues have often led to avascular necrosis</a:t>
            </a:r>
            <a:endParaRPr lang="en-GB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Some </a:t>
            </a:r>
            <a:r>
              <a:rPr lang="en-GB" sz="2400" dirty="0"/>
              <a:t>investigators have recommended closed reduction with percutaneous pinning for minimally displaced fractures </a:t>
            </a:r>
            <a:endParaRPr lang="ar-SA" sz="2400" dirty="0"/>
          </a:p>
        </p:txBody>
      </p:sp>
    </p:spTree>
    <p:extLst>
      <p:ext uri="{BB962C8B-B14F-4D97-AF65-F5344CB8AC3E}">
        <p14:creationId xmlns="" xmlns:p14="http://schemas.microsoft.com/office/powerpoint/2010/main" val="1624941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Purpose of the Study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362200"/>
            <a:ext cx="7772400" cy="38862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Our aim was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T</a:t>
            </a:r>
            <a:r>
              <a:rPr lang="en-GB" sz="2400" dirty="0" smtClean="0"/>
              <a:t>o </a:t>
            </a:r>
            <a:r>
              <a:rPr lang="en-GB" sz="2400" dirty="0"/>
              <a:t>recognize the impact of further displacement of nondisplaced and minimally displaced </a:t>
            </a:r>
            <a:r>
              <a:rPr lang="en-GB" sz="2400" dirty="0" smtClean="0"/>
              <a:t>fractures on </a:t>
            </a:r>
            <a:r>
              <a:rPr lang="en-GB" sz="2400" dirty="0"/>
              <a:t>the </a:t>
            </a:r>
            <a:r>
              <a:rPr lang="en-GB" sz="2400" dirty="0" smtClean="0"/>
              <a:t>outcome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To </a:t>
            </a:r>
            <a:r>
              <a:rPr lang="en-GB" sz="2400" dirty="0"/>
              <a:t>define the fracture displacement that necessitates primary surgical </a:t>
            </a:r>
            <a:r>
              <a:rPr lang="en-GB" sz="2400" dirty="0" smtClean="0"/>
              <a:t>intervention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T</a:t>
            </a:r>
            <a:r>
              <a:rPr lang="en-GB" sz="2400" dirty="0" smtClean="0"/>
              <a:t>o </a:t>
            </a:r>
            <a:r>
              <a:rPr lang="en-GB" sz="2400" dirty="0"/>
              <a:t>ascertain which fractures need early follow up to avoid delayed surgery.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462367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Patients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362200"/>
            <a:ext cx="7772400" cy="38862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Inclusion Criteria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From 2004 to 2010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Complete </a:t>
            </a:r>
            <a:r>
              <a:rPr lang="en-GB" sz="2400" dirty="0"/>
              <a:t>information </a:t>
            </a:r>
            <a:endParaRPr lang="en-GB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Full radiographic </a:t>
            </a:r>
            <a:r>
              <a:rPr lang="en-GB" sz="2400" dirty="0"/>
              <a:t>examination </a:t>
            </a:r>
            <a:endParaRPr lang="en-GB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Follow </a:t>
            </a:r>
            <a:r>
              <a:rPr lang="en-GB" sz="2400" dirty="0"/>
              <a:t>up of at least four </a:t>
            </a:r>
            <a:r>
              <a:rPr lang="en-GB" sz="2400" dirty="0" smtClean="0"/>
              <a:t>years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564895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Patients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362200"/>
            <a:ext cx="7772400" cy="38862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Exclusion Criteria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Associated </a:t>
            </a:r>
            <a:r>
              <a:rPr lang="en-GB" sz="2400" dirty="0"/>
              <a:t>injury of the same limb </a:t>
            </a:r>
            <a:endParaRPr lang="en-GB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Neuromuscular disorders</a:t>
            </a:r>
          </a:p>
        </p:txBody>
      </p:sp>
    </p:spTree>
    <p:extLst>
      <p:ext uri="{BB962C8B-B14F-4D97-AF65-F5344CB8AC3E}">
        <p14:creationId xmlns="" xmlns:p14="http://schemas.microsoft.com/office/powerpoint/2010/main" val="2762024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Methodology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362200"/>
            <a:ext cx="7772400" cy="38862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The collected Data Include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Initial assessments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Treatment method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Operative data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Cast immobilization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Follow up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Complications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Healing</a:t>
            </a:r>
          </a:p>
        </p:txBody>
      </p:sp>
    </p:spTree>
    <p:extLst>
      <p:ext uri="{BB962C8B-B14F-4D97-AF65-F5344CB8AC3E}">
        <p14:creationId xmlns="" xmlns:p14="http://schemas.microsoft.com/office/powerpoint/2010/main" val="76950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Methodology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362200"/>
            <a:ext cx="7772400" cy="38862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The authors reviewed blindly all initial radiographs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Clinical </a:t>
            </a:r>
            <a:r>
              <a:rPr lang="en-GB" sz="2400" dirty="0"/>
              <a:t>practice pathway for paediatric lateral humeral condyle fracture </a:t>
            </a:r>
            <a:endParaRPr lang="en-GB" sz="2400" dirty="0" smtClean="0"/>
          </a:p>
          <a:p>
            <a:pPr marL="982980" lvl="1" indent="-342900">
              <a:buFont typeface="Wingdings" panose="05000000000000000000" pitchFamily="2" charset="2"/>
              <a:buChar char="§"/>
            </a:pPr>
            <a:r>
              <a:rPr lang="en-GB" sz="2200" dirty="0" smtClean="0"/>
              <a:t>Hairline </a:t>
            </a:r>
            <a:r>
              <a:rPr lang="en-GB" sz="2200" dirty="0"/>
              <a:t>fracture is considered </a:t>
            </a:r>
            <a:r>
              <a:rPr lang="en-GB" sz="2200" dirty="0" smtClean="0"/>
              <a:t>nondisplaced</a:t>
            </a:r>
          </a:p>
          <a:p>
            <a:pPr marL="982980" lvl="1" indent="-342900">
              <a:buFont typeface="Wingdings" panose="05000000000000000000" pitchFamily="2" charset="2"/>
              <a:buChar char="§"/>
            </a:pPr>
            <a:r>
              <a:rPr lang="en-GB" sz="2200" dirty="0" smtClean="0"/>
              <a:t>A </a:t>
            </a:r>
            <a:r>
              <a:rPr lang="en-GB" sz="2200" dirty="0"/>
              <a:t>fracture gap ≤ 2 mm is minimally </a:t>
            </a:r>
            <a:r>
              <a:rPr lang="en-GB" sz="2200" dirty="0" smtClean="0"/>
              <a:t>displaced</a:t>
            </a:r>
          </a:p>
          <a:p>
            <a:pPr marL="982980" lvl="1" indent="-342900">
              <a:buFont typeface="Wingdings" panose="05000000000000000000" pitchFamily="2" charset="2"/>
              <a:buChar char="§"/>
            </a:pPr>
            <a:r>
              <a:rPr lang="en-GB" sz="2200" dirty="0"/>
              <a:t>A fracture gap </a:t>
            </a:r>
            <a:r>
              <a:rPr lang="en-GB" sz="2200" dirty="0" smtClean="0"/>
              <a:t>˃ </a:t>
            </a:r>
            <a:r>
              <a:rPr lang="en-GB" sz="2200" dirty="0"/>
              <a:t>2 mm </a:t>
            </a:r>
            <a:r>
              <a:rPr lang="en-GB" sz="2200" dirty="0" smtClean="0"/>
              <a:t>is </a:t>
            </a:r>
            <a:r>
              <a:rPr lang="en-GB" sz="2200" dirty="0"/>
              <a:t>a displaced fracture</a:t>
            </a:r>
            <a:endParaRPr lang="en-GB" sz="2200" dirty="0" smtClean="0"/>
          </a:p>
        </p:txBody>
      </p:sp>
    </p:spTree>
    <p:extLst>
      <p:ext uri="{BB962C8B-B14F-4D97-AF65-F5344CB8AC3E}">
        <p14:creationId xmlns="" xmlns:p14="http://schemas.microsoft.com/office/powerpoint/2010/main" val="3111282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Methodology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057400"/>
            <a:ext cx="7772400" cy="16002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The </a:t>
            </a:r>
            <a:r>
              <a:rPr lang="en-GB" sz="2400" dirty="0"/>
              <a:t>outcome for each patient was graded according to the Cardona et al (4) modification of the </a:t>
            </a:r>
            <a:r>
              <a:rPr lang="en-GB" sz="2400" dirty="0" err="1"/>
              <a:t>Hardacre</a:t>
            </a:r>
            <a:r>
              <a:rPr lang="en-GB" sz="2400" dirty="0"/>
              <a:t> functional rating </a:t>
            </a:r>
            <a:r>
              <a:rPr lang="en-GB" sz="2400" dirty="0" smtClean="0"/>
              <a:t>system</a:t>
            </a:r>
            <a:endParaRPr lang="en-GB" sz="22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90909599"/>
              </p:ext>
            </p:extLst>
          </p:nvPr>
        </p:nvGraphicFramePr>
        <p:xfrm>
          <a:off x="1143000" y="3352800"/>
          <a:ext cx="7010400" cy="32242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3807"/>
                <a:gridCol w="6086593"/>
              </a:tblGrid>
              <a:tr h="3810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</a:rPr>
                        <a:t>Clinical and Radiological Assessment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0606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</a:rPr>
                        <a:t>Excellent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</a:rPr>
                        <a:t>No loss of motion, normal carrying angle, the patient is asymptomatic, and radiographs revealed a healed fracture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0606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</a:rPr>
                        <a:t>Good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</a:rPr>
                        <a:t>An extension loss of no more than 15°, mild alteration of the carrying angle, and radiographs revealed a healed fracture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23104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</a:rPr>
                        <a:t>Poor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</a:rPr>
                        <a:t>Significant and disabling loss of motion, a conspicuous alteration of the carrying angle, ulnar neuritis, or radiographic findings of non-union or avascular necrosis.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808034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362200"/>
            <a:ext cx="7772400" cy="38862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98 </a:t>
            </a:r>
            <a:r>
              <a:rPr lang="en-GB" sz="2400" dirty="0"/>
              <a:t>children </a:t>
            </a:r>
            <a:endParaRPr lang="en-GB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67 </a:t>
            </a:r>
            <a:r>
              <a:rPr lang="en-GB" sz="2400" dirty="0"/>
              <a:t>boys (68.4%) and 31 </a:t>
            </a:r>
            <a:r>
              <a:rPr lang="en-GB" sz="2400" dirty="0" smtClean="0"/>
              <a:t>girls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Age range 3-10 </a:t>
            </a:r>
            <a:r>
              <a:rPr lang="en-GB" sz="2400" dirty="0"/>
              <a:t>years (average, </a:t>
            </a:r>
            <a:r>
              <a:rPr lang="en-GB" sz="2400" dirty="0" smtClean="0"/>
              <a:t>5.7)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Right elbow in 38 patients (38.8%) and left in 60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798172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209800"/>
            <a:ext cx="7772400" cy="4038600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The initial assessment </a:t>
            </a:r>
            <a:endParaRPr lang="en-GB" sz="2400" dirty="0" smtClean="0"/>
          </a:p>
          <a:p>
            <a:pPr marL="982980" lvl="1" indent="-342900">
              <a:buFont typeface="Wingdings" panose="05000000000000000000" pitchFamily="2" charset="2"/>
              <a:buChar char="§"/>
            </a:pPr>
            <a:r>
              <a:rPr lang="en-GB" sz="2200" dirty="0" smtClean="0"/>
              <a:t>7 </a:t>
            </a:r>
            <a:r>
              <a:rPr lang="en-GB" sz="2200" dirty="0"/>
              <a:t>nondisplaced fractures (7.1</a:t>
            </a:r>
            <a:r>
              <a:rPr lang="en-GB" sz="2200" dirty="0" smtClean="0"/>
              <a:t>%)</a:t>
            </a:r>
          </a:p>
          <a:p>
            <a:pPr marL="982980" lvl="1" indent="-342900">
              <a:buFont typeface="Wingdings" panose="05000000000000000000" pitchFamily="2" charset="2"/>
              <a:buChar char="§"/>
            </a:pPr>
            <a:r>
              <a:rPr lang="en-GB" sz="2200" dirty="0" smtClean="0"/>
              <a:t>29 </a:t>
            </a:r>
            <a:r>
              <a:rPr lang="en-GB" sz="2200" dirty="0"/>
              <a:t>minimally displaced fractures (29.6</a:t>
            </a:r>
            <a:r>
              <a:rPr lang="en-GB" sz="2200" dirty="0" smtClean="0"/>
              <a:t>%)</a:t>
            </a:r>
          </a:p>
          <a:p>
            <a:pPr marL="982980" lvl="1" indent="-342900">
              <a:buFont typeface="Wingdings" panose="05000000000000000000" pitchFamily="2" charset="2"/>
              <a:buChar char="§"/>
            </a:pPr>
            <a:r>
              <a:rPr lang="en-GB" sz="2200" dirty="0" smtClean="0"/>
              <a:t>62 </a:t>
            </a:r>
            <a:r>
              <a:rPr lang="en-GB" sz="2200" dirty="0"/>
              <a:t>displaced fractures (63.3</a:t>
            </a:r>
            <a:r>
              <a:rPr lang="en-GB" sz="2200" dirty="0" smtClean="0"/>
              <a:t>%)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63 </a:t>
            </a:r>
            <a:r>
              <a:rPr lang="en-GB" sz="2400" dirty="0"/>
              <a:t>were treated </a:t>
            </a:r>
            <a:r>
              <a:rPr lang="en-GB" sz="2400" dirty="0" smtClean="0"/>
              <a:t>by </a:t>
            </a:r>
            <a:r>
              <a:rPr lang="en-GB" sz="2400" dirty="0"/>
              <a:t>surgical fixation within 24 </a:t>
            </a:r>
            <a:r>
              <a:rPr lang="en-GB" sz="2400" dirty="0" smtClean="0"/>
              <a:t>hours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8 Redisplacement treated </a:t>
            </a:r>
            <a:r>
              <a:rPr lang="en-GB" sz="2400" dirty="0"/>
              <a:t>by delayed surgery </a:t>
            </a:r>
            <a:endParaRPr lang="en-GB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52 patients </a:t>
            </a:r>
            <a:r>
              <a:rPr lang="en-GB" sz="2400" dirty="0" smtClean="0"/>
              <a:t>had internal </a:t>
            </a:r>
            <a:r>
              <a:rPr lang="en-GB" sz="2400" dirty="0"/>
              <a:t>oblique radiographic </a:t>
            </a:r>
            <a:r>
              <a:rPr lang="en-GB" sz="2400" dirty="0" smtClean="0"/>
              <a:t>view</a:t>
            </a:r>
          </a:p>
          <a:p>
            <a:pPr marL="982980" lvl="1" indent="-342900">
              <a:buFont typeface="Wingdings" panose="05000000000000000000" pitchFamily="2" charset="2"/>
              <a:buChar char="§"/>
            </a:pPr>
            <a:r>
              <a:rPr lang="en-GB" sz="2200" dirty="0" smtClean="0"/>
              <a:t>49 displaced fracture</a:t>
            </a:r>
          </a:p>
          <a:p>
            <a:pPr marL="982980" lvl="1" indent="-342900">
              <a:buFont typeface="Wingdings" panose="05000000000000000000" pitchFamily="2" charset="2"/>
              <a:buChar char="§"/>
            </a:pPr>
            <a:r>
              <a:rPr lang="en-GB" sz="2200" dirty="0" smtClean="0"/>
              <a:t>3 minimally displaced</a:t>
            </a:r>
            <a:endParaRPr lang="en-US" sz="2200" dirty="0"/>
          </a:p>
        </p:txBody>
      </p:sp>
    </p:spTree>
    <p:extLst>
      <p:ext uri="{BB962C8B-B14F-4D97-AF65-F5344CB8AC3E}">
        <p14:creationId xmlns="" xmlns:p14="http://schemas.microsoft.com/office/powerpoint/2010/main" val="2156705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286000"/>
            <a:ext cx="7772400" cy="11430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The authors' assessments </a:t>
            </a:r>
            <a:r>
              <a:rPr lang="en-GB" sz="2400" dirty="0" smtClean="0"/>
              <a:t>were </a:t>
            </a:r>
            <a:r>
              <a:rPr lang="en-GB" sz="2400" dirty="0"/>
              <a:t>compared with the initial </a:t>
            </a:r>
            <a:r>
              <a:rPr lang="en-GB" sz="2400" dirty="0" smtClean="0"/>
              <a:t>assessments</a:t>
            </a:r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3353900"/>
              </p:ext>
            </p:extLst>
          </p:nvPr>
        </p:nvGraphicFramePr>
        <p:xfrm>
          <a:off x="762000" y="3657600"/>
          <a:ext cx="7772400" cy="2819400"/>
        </p:xfrm>
        <a:graphic>
          <a:graphicData uri="http://schemas.openxmlformats.org/drawingml/2006/table">
            <a:tbl>
              <a:tblPr/>
              <a:tblGrid>
                <a:gridCol w="40521"/>
                <a:gridCol w="2790001"/>
                <a:gridCol w="84128"/>
                <a:gridCol w="1581150"/>
                <a:gridCol w="1752600"/>
                <a:gridCol w="1524000"/>
              </a:tblGrid>
              <a:tr h="467175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Initial Assessment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Authors’ Assessment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467175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Nondisplaced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Minimally displaced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Displaced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175">
                <a:tc rowSpan="3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Nondisplaced (7)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5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1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Minimally </a:t>
                      </a:r>
                      <a:r>
                        <a:rPr lang="en-GB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displaced (29)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21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7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175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Displaced (62)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62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35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Total (98)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6 (6.1%)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23 (23.5%)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69 (70.4%)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9999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286000"/>
            <a:ext cx="7772400" cy="11430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Significant </a:t>
            </a:r>
            <a:r>
              <a:rPr lang="en-GB" sz="2400" dirty="0"/>
              <a:t>association of open reduction with both minimally displaced and displaced </a:t>
            </a:r>
            <a:r>
              <a:rPr lang="en-GB" sz="2400" dirty="0" smtClean="0"/>
              <a:t>fractures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1524739"/>
              </p:ext>
            </p:extLst>
          </p:nvPr>
        </p:nvGraphicFramePr>
        <p:xfrm>
          <a:off x="685800" y="3505200"/>
          <a:ext cx="7619999" cy="29348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608"/>
                <a:gridCol w="2457174"/>
                <a:gridCol w="27608"/>
                <a:gridCol w="1794565"/>
                <a:gridCol w="1408044"/>
                <a:gridCol w="1325218"/>
                <a:gridCol w="579782"/>
              </a:tblGrid>
              <a:tr h="545251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Initial Diagnosis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Surgical Procedure and Method of Fixation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692016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Closed reduction</a:t>
                      </a:r>
                      <a:endParaRPr lang="en-US" sz="1100">
                        <a:effectLst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 K-wires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Open reduction</a:t>
                      </a:r>
                      <a:endParaRPr lang="en-US" sz="1100">
                        <a:effectLst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 K-wires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Open reduction</a:t>
                      </a:r>
                      <a:endParaRPr lang="en-US" sz="1100">
                        <a:effectLst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 K-wires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52701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Minimally displaced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57730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Displaced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41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62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593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47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71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41058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2286000"/>
            <a:ext cx="7772400" cy="38862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The mean cast time </a:t>
            </a:r>
            <a:r>
              <a:rPr lang="en-GB" sz="2400" dirty="0" smtClean="0"/>
              <a:t>was </a:t>
            </a:r>
            <a:r>
              <a:rPr lang="en-GB" sz="2400" dirty="0"/>
              <a:t>5.1 weeks </a:t>
            </a:r>
            <a:r>
              <a:rPr lang="en-GB" sz="2400" dirty="0" smtClean="0"/>
              <a:t>(</a:t>
            </a:r>
            <a:r>
              <a:rPr lang="en-GB" sz="2400" dirty="0"/>
              <a:t>range, 4-6</a:t>
            </a:r>
            <a:r>
              <a:rPr lang="en-GB" sz="2400" dirty="0" smtClean="0"/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The average follow-up </a:t>
            </a:r>
            <a:r>
              <a:rPr lang="en-GB" sz="2400" dirty="0" smtClean="0"/>
              <a:t>was </a:t>
            </a:r>
            <a:r>
              <a:rPr lang="en-GB" sz="2400" dirty="0"/>
              <a:t>50.2 months </a:t>
            </a:r>
            <a:r>
              <a:rPr lang="en-GB" sz="2400" dirty="0" smtClean="0"/>
              <a:t>(</a:t>
            </a:r>
            <a:r>
              <a:rPr lang="en-GB" sz="2400" dirty="0"/>
              <a:t>range, </a:t>
            </a:r>
            <a:r>
              <a:rPr lang="en-GB" sz="2400" dirty="0" smtClean="0"/>
              <a:t>48-61)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5 superficial </a:t>
            </a:r>
            <a:r>
              <a:rPr lang="en-GB" sz="2400" dirty="0"/>
              <a:t>infection at the site of wire entry </a:t>
            </a:r>
            <a:endParaRPr lang="en-GB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21 </a:t>
            </a:r>
            <a:r>
              <a:rPr lang="en-GB" sz="2400" dirty="0"/>
              <a:t>children underwent a rehabilitation program </a:t>
            </a:r>
            <a:endParaRPr lang="en-GB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5 required </a:t>
            </a:r>
            <a:r>
              <a:rPr lang="en-GB" sz="2400" dirty="0"/>
              <a:t>an extended period of </a:t>
            </a:r>
            <a:r>
              <a:rPr lang="en-GB" sz="2400" dirty="0" smtClean="0"/>
              <a:t>intensive PT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09708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3400" y="2286000"/>
            <a:ext cx="8077200" cy="41910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4 poor </a:t>
            </a:r>
            <a:r>
              <a:rPr lang="en-GB" sz="2400" dirty="0"/>
              <a:t>results </a:t>
            </a:r>
            <a:r>
              <a:rPr lang="en-GB" sz="2400" dirty="0" smtClean="0"/>
              <a:t>(minimally displaced fractures)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3 were proven to be displaced fractures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Three </a:t>
            </a:r>
            <a:r>
              <a:rPr lang="en-GB" sz="2400" dirty="0"/>
              <a:t>variables, specifically the initial assessment, the time from injury to surgery, and the casting period were significantly associated with the final outcome by crude </a:t>
            </a:r>
            <a:r>
              <a:rPr lang="en-GB" sz="2400" dirty="0" smtClean="0"/>
              <a:t>analysis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99853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3400" y="2286000"/>
            <a:ext cx="8077200" cy="8382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Significant </a:t>
            </a:r>
            <a:r>
              <a:rPr lang="en-GB" sz="2400" dirty="0"/>
              <a:t>association of poor results with open </a:t>
            </a:r>
            <a:r>
              <a:rPr lang="en-GB" sz="2400" dirty="0" smtClean="0"/>
              <a:t>reduction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09089476"/>
              </p:ext>
            </p:extLst>
          </p:nvPr>
        </p:nvGraphicFramePr>
        <p:xfrm>
          <a:off x="838200" y="3211924"/>
          <a:ext cx="7543799" cy="3265075"/>
        </p:xfrm>
        <a:graphic>
          <a:graphicData uri="http://schemas.openxmlformats.org/drawingml/2006/table">
            <a:tbl>
              <a:tblPr/>
              <a:tblGrid>
                <a:gridCol w="25400"/>
                <a:gridCol w="2528482"/>
                <a:gridCol w="36918"/>
                <a:gridCol w="1524000"/>
                <a:gridCol w="1371600"/>
                <a:gridCol w="1066800"/>
                <a:gridCol w="990599"/>
              </a:tblGrid>
              <a:tr h="361381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Treatment Method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Final Results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Total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1381">
                <a:tc gridSpan="2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Excellent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Good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Poor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722761">
                <a:tc rowSpan="3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Closed Reduction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8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11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2761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Open Reduction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46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10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4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60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2761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Non-operative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27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27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4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Total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81 (82.7%)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13 (13.3%)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4 (4.1%)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98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6532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Lateral Humeral Condyle Fractures in Children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981200"/>
            <a:ext cx="3429000" cy="42672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The results </a:t>
            </a:r>
            <a:r>
              <a:rPr lang="en-GB" sz="2400" dirty="0" smtClean="0"/>
              <a:t>highlighted </a:t>
            </a:r>
            <a:r>
              <a:rPr lang="en-GB" sz="2400" dirty="0"/>
              <a:t>the significance of the initial assessment in </a:t>
            </a:r>
            <a:r>
              <a:rPr lang="en-GB" sz="2400" dirty="0" smtClean="0"/>
              <a:t>decision-making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Most </a:t>
            </a:r>
            <a:r>
              <a:rPr lang="en-GB" sz="2400" dirty="0" smtClean="0"/>
              <a:t>poor </a:t>
            </a:r>
            <a:r>
              <a:rPr lang="en-GB" sz="2400" dirty="0"/>
              <a:t>results </a:t>
            </a:r>
            <a:r>
              <a:rPr lang="en-GB" sz="2400" dirty="0" smtClean="0"/>
              <a:t>were </a:t>
            </a:r>
            <a:r>
              <a:rPr lang="en-GB" sz="2400" dirty="0"/>
              <a:t>due to inaccurate initial evaluation and thus inadequate management</a:t>
            </a:r>
            <a:endParaRPr lang="ar-SA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594" y="914401"/>
            <a:ext cx="2403503" cy="2209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1"/>
            <a:ext cx="1903460" cy="2209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037" y="3248041"/>
            <a:ext cx="3820088" cy="3228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7979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Lateral Humeral Condyle Fractures in Children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981200"/>
            <a:ext cx="3429000" cy="42672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Standard </a:t>
            </a:r>
            <a:r>
              <a:rPr lang="en-GB" sz="2400" dirty="0"/>
              <a:t>classification </a:t>
            </a:r>
            <a:r>
              <a:rPr lang="en-GB" sz="2400" dirty="0" smtClean="0"/>
              <a:t>system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Standardization </a:t>
            </a:r>
            <a:r>
              <a:rPr lang="en-GB" sz="2400" dirty="0"/>
              <a:t>of displacement definitions improved the initial assessment by 75</a:t>
            </a:r>
            <a:r>
              <a:rPr lang="en-GB" sz="2400" dirty="0" smtClean="0"/>
              <a:t>%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Fracture </a:t>
            </a:r>
            <a:r>
              <a:rPr lang="en-GB" sz="2400" dirty="0"/>
              <a:t>with displacement ≥ 2 mm is considered </a:t>
            </a:r>
            <a:r>
              <a:rPr lang="en-GB" sz="2400" dirty="0" smtClean="0"/>
              <a:t>displaced</a:t>
            </a:r>
            <a:endParaRPr lang="en-US" sz="2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1" y="900024"/>
            <a:ext cx="2209800" cy="2776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1" y="3826564"/>
            <a:ext cx="2209800" cy="279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906650"/>
            <a:ext cx="2377861" cy="277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445" y="3816625"/>
            <a:ext cx="2402415" cy="2739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8297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Lateral Humeral Condyle Fractures in Children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981200"/>
            <a:ext cx="3429000" cy="42672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AP </a:t>
            </a:r>
            <a:r>
              <a:rPr lang="en-GB" sz="2400" dirty="0"/>
              <a:t>and </a:t>
            </a:r>
            <a:r>
              <a:rPr lang="en-GB" sz="2400" dirty="0" smtClean="0"/>
              <a:t>Lat. views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Internal </a:t>
            </a:r>
            <a:r>
              <a:rPr lang="en-GB" sz="2400" dirty="0"/>
              <a:t>oblique </a:t>
            </a:r>
            <a:r>
              <a:rPr lang="en-GB" sz="2400" dirty="0" smtClean="0"/>
              <a:t>view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Stress </a:t>
            </a:r>
            <a:r>
              <a:rPr lang="en-GB" sz="2400" dirty="0"/>
              <a:t>radiography, </a:t>
            </a:r>
            <a:r>
              <a:rPr lang="en-GB" sz="2400" dirty="0" smtClean="0"/>
              <a:t>MRI, </a:t>
            </a:r>
            <a:r>
              <a:rPr lang="en-GB" sz="2400" dirty="0"/>
              <a:t>arthrography, and </a:t>
            </a:r>
            <a:r>
              <a:rPr lang="en-GB" sz="2400" dirty="0" smtClean="0"/>
              <a:t>US are </a:t>
            </a:r>
            <a:r>
              <a:rPr lang="en-GB" sz="2400" dirty="0"/>
              <a:t>additional </a:t>
            </a:r>
            <a:r>
              <a:rPr lang="en-GB" sz="2400" dirty="0" smtClean="0"/>
              <a:t>tools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Inherent drawbacks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Certain situations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990600"/>
            <a:ext cx="2320976" cy="2581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990600"/>
            <a:ext cx="2259533" cy="2594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919343"/>
            <a:ext cx="2259533" cy="232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821" y="3932583"/>
            <a:ext cx="2315817" cy="2315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9914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Lateral Humeral Condyle Fractures in Children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981200"/>
            <a:ext cx="3429000" cy="42672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Most </a:t>
            </a:r>
            <a:r>
              <a:rPr lang="en-GB" sz="2400" dirty="0"/>
              <a:t>complications </a:t>
            </a:r>
            <a:r>
              <a:rPr lang="en-GB" sz="2400" dirty="0" smtClean="0"/>
              <a:t>were </a:t>
            </a:r>
            <a:r>
              <a:rPr lang="en-GB" sz="2400" dirty="0"/>
              <a:t>associated with operative treatment </a:t>
            </a:r>
            <a:endParaRPr lang="en-GB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Minor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Major that </a:t>
            </a:r>
            <a:r>
              <a:rPr lang="en-GB" sz="2400" dirty="0"/>
              <a:t>led to substantial functional loss </a:t>
            </a:r>
            <a:endParaRPr lang="en-GB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Delayed surgery</a:t>
            </a:r>
            <a:r>
              <a:rPr lang="en-GB" sz="2400" dirty="0"/>
              <a:t> </a:t>
            </a:r>
            <a:r>
              <a:rPr lang="en-GB" sz="2400" dirty="0" smtClean="0"/>
              <a:t>and complications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1" y="928255"/>
            <a:ext cx="1684147" cy="2432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175" y="914400"/>
            <a:ext cx="1842921" cy="2432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176" y="3581400"/>
            <a:ext cx="1853312" cy="2532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2" y="3591792"/>
            <a:ext cx="1684146" cy="2521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2943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Lateral Humeral Condyle Fractures in Children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981200"/>
            <a:ext cx="3429000" cy="42672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Key </a:t>
            </a:r>
            <a:r>
              <a:rPr lang="en-GB" sz="2400" dirty="0"/>
              <a:t>to obtaining a satisfactory outcome </a:t>
            </a:r>
            <a:endParaRPr lang="en-GB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A</a:t>
            </a:r>
            <a:r>
              <a:rPr lang="en-GB" sz="2400" dirty="0" smtClean="0"/>
              <a:t>void </a:t>
            </a:r>
            <a:r>
              <a:rPr lang="en-GB" sz="2400" dirty="0"/>
              <a:t>delayed surgical </a:t>
            </a:r>
            <a:r>
              <a:rPr lang="en-GB" sz="2400" dirty="0" smtClean="0"/>
              <a:t>intervention.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Determine </a:t>
            </a:r>
            <a:r>
              <a:rPr lang="en-GB" sz="2400" dirty="0"/>
              <a:t>the proper time for the first follow-up radiograph </a:t>
            </a:r>
            <a:endParaRPr lang="en-GB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No need </a:t>
            </a:r>
            <a:r>
              <a:rPr lang="en-GB" sz="2400" dirty="0"/>
              <a:t>to remove the cast to improve the x-ray </a:t>
            </a:r>
            <a:r>
              <a:rPr lang="en-GB" sz="2400" dirty="0" smtClean="0"/>
              <a:t>quality</a:t>
            </a:r>
            <a:endParaRPr lang="en-US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222" y="827810"/>
            <a:ext cx="1388748" cy="176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757" y="821895"/>
            <a:ext cx="3031006" cy="1387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208" y="2667000"/>
            <a:ext cx="1125392" cy="1696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348" y="2301203"/>
            <a:ext cx="2479823" cy="2061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 descr="C:\Users\Dr.Zamzam\Desktop\X-rays\1080603\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618" y="4783930"/>
            <a:ext cx="1173574" cy="15668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Dr.Zamzam\Desktop\X-rays\1080603\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770075"/>
            <a:ext cx="1283836" cy="15668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450" y="4770075"/>
            <a:ext cx="1047138" cy="1545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0810" y="4783930"/>
            <a:ext cx="944422" cy="153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1029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Lateral Humeral Condyle Fractures in Children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981200"/>
            <a:ext cx="3429000" cy="42672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C</a:t>
            </a:r>
            <a:r>
              <a:rPr lang="en-GB" sz="2400" dirty="0" smtClean="0"/>
              <a:t>losed or open reduction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Anatomic reduction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Tow or three K-wires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936" y="3927764"/>
            <a:ext cx="1813923" cy="2605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898" y="3935323"/>
            <a:ext cx="1828800" cy="2621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189" y="838200"/>
            <a:ext cx="1399309" cy="1399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189" y="2396836"/>
            <a:ext cx="1460952" cy="1399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275" y="1170709"/>
            <a:ext cx="1168886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047" y="1170708"/>
            <a:ext cx="1097812" cy="213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8582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Conclusion</a:t>
            </a:r>
            <a:endParaRPr lang="ar-S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981200"/>
            <a:ext cx="8077200" cy="42672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Careful </a:t>
            </a:r>
            <a:r>
              <a:rPr lang="en-GB" sz="2400" dirty="0"/>
              <a:t>initial assessment using the </a:t>
            </a:r>
            <a:r>
              <a:rPr lang="en-GB" sz="2400" dirty="0" smtClean="0"/>
              <a:t>IO view </a:t>
            </a:r>
            <a:r>
              <a:rPr lang="en-GB" sz="2400" dirty="0"/>
              <a:t>in addition to standard </a:t>
            </a:r>
            <a:r>
              <a:rPr lang="en-GB" sz="2400" dirty="0" smtClean="0"/>
              <a:t>x-ray views </a:t>
            </a:r>
            <a:r>
              <a:rPr lang="en-GB" sz="2400" dirty="0"/>
              <a:t>is crucial for </a:t>
            </a:r>
            <a:r>
              <a:rPr lang="en-GB" sz="2400" dirty="0" smtClean="0"/>
              <a:t>adequate treatment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Fractures </a:t>
            </a:r>
            <a:r>
              <a:rPr lang="en-GB" sz="2400" dirty="0"/>
              <a:t>with ≥ 2 mm displacement should be primarily treated by surgical </a:t>
            </a:r>
            <a:r>
              <a:rPr lang="en-GB" sz="2400" dirty="0" smtClean="0"/>
              <a:t>fixation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F</a:t>
            </a:r>
            <a:r>
              <a:rPr lang="en-GB" sz="2400" dirty="0" smtClean="0"/>
              <a:t>ractures </a:t>
            </a:r>
            <a:r>
              <a:rPr lang="en-GB" sz="2400" dirty="0"/>
              <a:t>with &lt; 2 mm displacement must be reviewed 4-6 days after cast </a:t>
            </a:r>
            <a:r>
              <a:rPr lang="en-GB" sz="2400" dirty="0" smtClean="0"/>
              <a:t>application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 smtClean="0"/>
              <a:t>If </a:t>
            </a:r>
            <a:r>
              <a:rPr lang="en-GB" sz="2400" dirty="0"/>
              <a:t>the patient's compliance with early follow up is not guaranteed and the fracture is not hairline, then primary closed reduction and percutaneous fixation is indicated.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407125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701</TotalTime>
  <Words>1049</Words>
  <Application>Microsoft Office PowerPoint</Application>
  <PresentationFormat>On-screen Show (4:3)</PresentationFormat>
  <Paragraphs>229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Flow</vt:lpstr>
      <vt:lpstr>Lateral Humeral Condyle Fractures in Children: The Potential Role of Initial Assessment in Decision-Making </vt:lpstr>
      <vt:lpstr>Slide 2</vt:lpstr>
      <vt:lpstr>Fracture Classification</vt:lpstr>
      <vt:lpstr>Fracture Classification</vt:lpstr>
      <vt:lpstr>Fracture Classification</vt:lpstr>
      <vt:lpstr>Fracture Classification</vt:lpstr>
      <vt:lpstr>Fracture Classification</vt:lpstr>
      <vt:lpstr>Imaging</vt:lpstr>
      <vt:lpstr>Treatment</vt:lpstr>
      <vt:lpstr>Treatment</vt:lpstr>
      <vt:lpstr>Purpose of the Study</vt:lpstr>
      <vt:lpstr>Patients</vt:lpstr>
      <vt:lpstr>Patients</vt:lpstr>
      <vt:lpstr>Methodology</vt:lpstr>
      <vt:lpstr>Methodology</vt:lpstr>
      <vt:lpstr>Methodology</vt:lpstr>
      <vt:lpstr>Results</vt:lpstr>
      <vt:lpstr>Results</vt:lpstr>
      <vt:lpstr>Results</vt:lpstr>
      <vt:lpstr>Results</vt:lpstr>
      <vt:lpstr>Results</vt:lpstr>
      <vt:lpstr>Results</vt:lpstr>
      <vt:lpstr>Results</vt:lpstr>
      <vt:lpstr>Lateral Humeral Condyle Fractures in Children</vt:lpstr>
      <vt:lpstr>Lateral Humeral Condyle Fractures in Children</vt:lpstr>
      <vt:lpstr>Lateral Humeral Condyle Fractures in Children</vt:lpstr>
      <vt:lpstr>Lateral Humeral Condyle Fractures in Children</vt:lpstr>
      <vt:lpstr>Lateral Humeral Condyle Fractures in Children</vt:lpstr>
      <vt:lpstr>Lateral Humeral Condyle Fractures in Children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Dr.Zamzam</dc:creator>
  <cp:lastModifiedBy>Rajdeep Chanda</cp:lastModifiedBy>
  <cp:revision>54</cp:revision>
  <dcterms:created xsi:type="dcterms:W3CDTF">2014-07-09T09:28:46Z</dcterms:created>
  <dcterms:modified xsi:type="dcterms:W3CDTF">2014-10-01T12:07:50Z</dcterms:modified>
</cp:coreProperties>
</file>