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88" r:id="rId7"/>
    <p:sldId id="262" r:id="rId8"/>
    <p:sldId id="263" r:id="rId9"/>
    <p:sldId id="264" r:id="rId10"/>
    <p:sldId id="286" r:id="rId11"/>
    <p:sldId id="268" r:id="rId12"/>
    <p:sldId id="269" r:id="rId13"/>
    <p:sldId id="287" r:id="rId14"/>
    <p:sldId id="265" r:id="rId15"/>
    <p:sldId id="266" r:id="rId16"/>
    <p:sldId id="267" r:id="rId17"/>
    <p:sldId id="270" r:id="rId18"/>
    <p:sldId id="271" r:id="rId19"/>
    <p:sldId id="272" r:id="rId20"/>
    <p:sldId id="280" r:id="rId21"/>
    <p:sldId id="282" r:id="rId22"/>
    <p:sldId id="281" r:id="rId23"/>
    <p:sldId id="283" r:id="rId24"/>
    <p:sldId id="289" r:id="rId25"/>
    <p:sldId id="273" r:id="rId26"/>
    <p:sldId id="274" r:id="rId27"/>
    <p:sldId id="275" r:id="rId28"/>
    <p:sldId id="276" r:id="rId29"/>
    <p:sldId id="277" r:id="rId30"/>
    <p:sldId id="278" r:id="rId31"/>
    <p:sldId id="279" r:id="rId32"/>
    <p:sldId id="284"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126" y="72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T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220145-42BC-4BD2-8B05-2F0F2C2F2537}" type="datetimeFigureOut">
              <a:rPr lang="en-TT" smtClean="0"/>
              <a:t>11/06/2016</a:t>
            </a:fld>
            <a:endParaRPr lang="en-T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T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T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0BCCBC-859D-4041-8744-1A3FE2A20E3D}" type="slidenum">
              <a:rPr lang="en-TT" smtClean="0"/>
              <a:t>‹#›</a:t>
            </a:fld>
            <a:endParaRPr lang="en-TT"/>
          </a:p>
        </p:txBody>
      </p:sp>
    </p:spTree>
    <p:extLst>
      <p:ext uri="{BB962C8B-B14F-4D97-AF65-F5344CB8AC3E}">
        <p14:creationId xmlns:p14="http://schemas.microsoft.com/office/powerpoint/2010/main" val="469370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1</a:t>
            </a:fld>
            <a:endParaRPr lang="en-TT"/>
          </a:p>
        </p:txBody>
      </p:sp>
    </p:spTree>
    <p:extLst>
      <p:ext uri="{BB962C8B-B14F-4D97-AF65-F5344CB8AC3E}">
        <p14:creationId xmlns:p14="http://schemas.microsoft.com/office/powerpoint/2010/main" val="1510555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2</a:t>
            </a:fld>
            <a:endParaRPr lang="en-TT"/>
          </a:p>
        </p:txBody>
      </p:sp>
    </p:spTree>
    <p:extLst>
      <p:ext uri="{BB962C8B-B14F-4D97-AF65-F5344CB8AC3E}">
        <p14:creationId xmlns:p14="http://schemas.microsoft.com/office/powerpoint/2010/main" val="164137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3</a:t>
            </a:fld>
            <a:endParaRPr lang="en-TT"/>
          </a:p>
        </p:txBody>
      </p:sp>
    </p:spTree>
    <p:extLst>
      <p:ext uri="{BB962C8B-B14F-4D97-AF65-F5344CB8AC3E}">
        <p14:creationId xmlns:p14="http://schemas.microsoft.com/office/powerpoint/2010/main" val="50174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4</a:t>
            </a:fld>
            <a:endParaRPr lang="en-TT"/>
          </a:p>
        </p:txBody>
      </p:sp>
    </p:spTree>
    <p:extLst>
      <p:ext uri="{BB962C8B-B14F-4D97-AF65-F5344CB8AC3E}">
        <p14:creationId xmlns:p14="http://schemas.microsoft.com/office/powerpoint/2010/main" val="304692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5</a:t>
            </a:fld>
            <a:endParaRPr lang="en-TT"/>
          </a:p>
        </p:txBody>
      </p:sp>
    </p:spTree>
    <p:extLst>
      <p:ext uri="{BB962C8B-B14F-4D97-AF65-F5344CB8AC3E}">
        <p14:creationId xmlns:p14="http://schemas.microsoft.com/office/powerpoint/2010/main" val="3565081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6</a:t>
            </a:fld>
            <a:endParaRPr lang="en-TT"/>
          </a:p>
        </p:txBody>
      </p:sp>
    </p:spTree>
    <p:extLst>
      <p:ext uri="{BB962C8B-B14F-4D97-AF65-F5344CB8AC3E}">
        <p14:creationId xmlns:p14="http://schemas.microsoft.com/office/powerpoint/2010/main" val="1317715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7</a:t>
            </a:fld>
            <a:endParaRPr lang="en-TT"/>
          </a:p>
        </p:txBody>
      </p:sp>
    </p:spTree>
    <p:extLst>
      <p:ext uri="{BB962C8B-B14F-4D97-AF65-F5344CB8AC3E}">
        <p14:creationId xmlns:p14="http://schemas.microsoft.com/office/powerpoint/2010/main" val="1317715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8</a:t>
            </a:fld>
            <a:endParaRPr lang="en-TT"/>
          </a:p>
        </p:txBody>
      </p:sp>
    </p:spTree>
    <p:extLst>
      <p:ext uri="{BB962C8B-B14F-4D97-AF65-F5344CB8AC3E}">
        <p14:creationId xmlns:p14="http://schemas.microsoft.com/office/powerpoint/2010/main" val="2479917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9</a:t>
            </a:fld>
            <a:endParaRPr lang="en-TT"/>
          </a:p>
        </p:txBody>
      </p:sp>
    </p:spTree>
    <p:extLst>
      <p:ext uri="{BB962C8B-B14F-4D97-AF65-F5344CB8AC3E}">
        <p14:creationId xmlns:p14="http://schemas.microsoft.com/office/powerpoint/2010/main" val="1624951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TT"/>
          </a:p>
        </p:txBody>
      </p:sp>
      <p:sp>
        <p:nvSpPr>
          <p:cNvPr id="4" name="Foliennummernplatzhalter 3"/>
          <p:cNvSpPr>
            <a:spLocks noGrp="1"/>
          </p:cNvSpPr>
          <p:nvPr>
            <p:ph type="sldNum" sz="quarter" idx="10"/>
          </p:nvPr>
        </p:nvSpPr>
        <p:spPr/>
        <p:txBody>
          <a:bodyPr/>
          <a:lstStyle/>
          <a:p>
            <a:fld id="{340BCCBC-859D-4041-8744-1A3FE2A20E3D}" type="slidenum">
              <a:rPr lang="en-TT" smtClean="0"/>
              <a:t>14</a:t>
            </a:fld>
            <a:endParaRPr lang="en-TT"/>
          </a:p>
        </p:txBody>
      </p:sp>
    </p:spTree>
    <p:extLst>
      <p:ext uri="{BB962C8B-B14F-4D97-AF65-F5344CB8AC3E}">
        <p14:creationId xmlns:p14="http://schemas.microsoft.com/office/powerpoint/2010/main" val="2158359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T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TT"/>
          </a:p>
        </p:txBody>
      </p:sp>
      <p:sp>
        <p:nvSpPr>
          <p:cNvPr id="4" name="Datumsplatzhalter 3"/>
          <p:cNvSpPr>
            <a:spLocks noGrp="1"/>
          </p:cNvSpPr>
          <p:nvPr>
            <p:ph type="dt" sz="half" idx="10"/>
          </p:nvPr>
        </p:nvSpPr>
        <p:spPr/>
        <p:txBody>
          <a:bodyPr/>
          <a:lstStyle/>
          <a:p>
            <a:fld id="{D6AF40F8-8E2E-41CB-B8CA-099BCC20B3A2}" type="datetimeFigureOut">
              <a:rPr lang="en-TT" smtClean="0"/>
              <a:t>11/06/2016</a:t>
            </a:fld>
            <a:endParaRPr lang="en-TT"/>
          </a:p>
        </p:txBody>
      </p:sp>
      <p:sp>
        <p:nvSpPr>
          <p:cNvPr id="5" name="Fußzeilenplatzhalter 4"/>
          <p:cNvSpPr>
            <a:spLocks noGrp="1"/>
          </p:cNvSpPr>
          <p:nvPr>
            <p:ph type="ftr" sz="quarter" idx="11"/>
          </p:nvPr>
        </p:nvSpPr>
        <p:spPr/>
        <p:txBody>
          <a:bodyPr/>
          <a:lstStyle/>
          <a:p>
            <a:endParaRPr lang="en-TT"/>
          </a:p>
        </p:txBody>
      </p:sp>
      <p:sp>
        <p:nvSpPr>
          <p:cNvPr id="6" name="Foliennummernplatzhalter 5"/>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3049844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T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Datumsplatzhalter 3"/>
          <p:cNvSpPr>
            <a:spLocks noGrp="1"/>
          </p:cNvSpPr>
          <p:nvPr>
            <p:ph type="dt" sz="half" idx="10"/>
          </p:nvPr>
        </p:nvSpPr>
        <p:spPr/>
        <p:txBody>
          <a:bodyPr/>
          <a:lstStyle/>
          <a:p>
            <a:fld id="{D6AF40F8-8E2E-41CB-B8CA-099BCC20B3A2}" type="datetimeFigureOut">
              <a:rPr lang="en-TT" smtClean="0"/>
              <a:t>11/06/2016</a:t>
            </a:fld>
            <a:endParaRPr lang="en-TT"/>
          </a:p>
        </p:txBody>
      </p:sp>
      <p:sp>
        <p:nvSpPr>
          <p:cNvPr id="5" name="Fußzeilenplatzhalter 4"/>
          <p:cNvSpPr>
            <a:spLocks noGrp="1"/>
          </p:cNvSpPr>
          <p:nvPr>
            <p:ph type="ftr" sz="quarter" idx="11"/>
          </p:nvPr>
        </p:nvSpPr>
        <p:spPr/>
        <p:txBody>
          <a:bodyPr/>
          <a:lstStyle/>
          <a:p>
            <a:endParaRPr lang="en-TT"/>
          </a:p>
        </p:txBody>
      </p:sp>
      <p:sp>
        <p:nvSpPr>
          <p:cNvPr id="6" name="Foliennummernplatzhalter 5"/>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143998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T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D6AF40F8-8E2E-41CB-B8CA-099BCC20B3A2}" type="datetimeFigureOut">
              <a:rPr lang="en-TT" smtClean="0"/>
              <a:t>11/06/2016</a:t>
            </a:fld>
            <a:endParaRPr lang="en-TT"/>
          </a:p>
        </p:txBody>
      </p:sp>
      <p:sp>
        <p:nvSpPr>
          <p:cNvPr id="5" name="Fußzeilenplatzhalter 4"/>
          <p:cNvSpPr>
            <a:spLocks noGrp="1"/>
          </p:cNvSpPr>
          <p:nvPr>
            <p:ph type="ftr" sz="quarter" idx="11"/>
          </p:nvPr>
        </p:nvSpPr>
        <p:spPr/>
        <p:txBody>
          <a:bodyPr/>
          <a:lstStyle/>
          <a:p>
            <a:endParaRPr lang="en-TT"/>
          </a:p>
        </p:txBody>
      </p:sp>
      <p:sp>
        <p:nvSpPr>
          <p:cNvPr id="6" name="Foliennummernplatzhalter 5"/>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237111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T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5" name="Datumsplatzhalter 4"/>
          <p:cNvSpPr>
            <a:spLocks noGrp="1"/>
          </p:cNvSpPr>
          <p:nvPr>
            <p:ph type="dt" sz="half" idx="10"/>
          </p:nvPr>
        </p:nvSpPr>
        <p:spPr/>
        <p:txBody>
          <a:bodyPr/>
          <a:lstStyle/>
          <a:p>
            <a:fld id="{D6AF40F8-8E2E-41CB-B8CA-099BCC20B3A2}" type="datetimeFigureOut">
              <a:rPr lang="en-TT" smtClean="0"/>
              <a:t>11/06/2016</a:t>
            </a:fld>
            <a:endParaRPr lang="en-TT"/>
          </a:p>
        </p:txBody>
      </p:sp>
      <p:sp>
        <p:nvSpPr>
          <p:cNvPr id="6" name="Fußzeilenplatzhalter 5"/>
          <p:cNvSpPr>
            <a:spLocks noGrp="1"/>
          </p:cNvSpPr>
          <p:nvPr>
            <p:ph type="ftr" sz="quarter" idx="11"/>
          </p:nvPr>
        </p:nvSpPr>
        <p:spPr/>
        <p:txBody>
          <a:bodyPr/>
          <a:lstStyle/>
          <a:p>
            <a:endParaRPr lang="en-TT"/>
          </a:p>
        </p:txBody>
      </p:sp>
      <p:sp>
        <p:nvSpPr>
          <p:cNvPr id="7" name="Foliennummernplatzhalter 6"/>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114707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T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7" name="Datumsplatzhalter 6"/>
          <p:cNvSpPr>
            <a:spLocks noGrp="1"/>
          </p:cNvSpPr>
          <p:nvPr>
            <p:ph type="dt" sz="half" idx="10"/>
          </p:nvPr>
        </p:nvSpPr>
        <p:spPr/>
        <p:txBody>
          <a:bodyPr/>
          <a:lstStyle/>
          <a:p>
            <a:fld id="{D6AF40F8-8E2E-41CB-B8CA-099BCC20B3A2}" type="datetimeFigureOut">
              <a:rPr lang="en-TT" smtClean="0"/>
              <a:t>11/06/2016</a:t>
            </a:fld>
            <a:endParaRPr lang="en-TT"/>
          </a:p>
        </p:txBody>
      </p:sp>
      <p:sp>
        <p:nvSpPr>
          <p:cNvPr id="8" name="Fußzeilenplatzhalter 7"/>
          <p:cNvSpPr>
            <a:spLocks noGrp="1"/>
          </p:cNvSpPr>
          <p:nvPr>
            <p:ph type="ftr" sz="quarter" idx="11"/>
          </p:nvPr>
        </p:nvSpPr>
        <p:spPr/>
        <p:txBody>
          <a:bodyPr/>
          <a:lstStyle/>
          <a:p>
            <a:endParaRPr lang="en-TT"/>
          </a:p>
        </p:txBody>
      </p:sp>
      <p:sp>
        <p:nvSpPr>
          <p:cNvPr id="9" name="Foliennummernplatzhalter 8"/>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3019618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TT"/>
          </a:p>
        </p:txBody>
      </p:sp>
      <p:sp>
        <p:nvSpPr>
          <p:cNvPr id="3" name="Datumsplatzhalter 2"/>
          <p:cNvSpPr>
            <a:spLocks noGrp="1"/>
          </p:cNvSpPr>
          <p:nvPr>
            <p:ph type="dt" sz="half" idx="10"/>
          </p:nvPr>
        </p:nvSpPr>
        <p:spPr/>
        <p:txBody>
          <a:bodyPr/>
          <a:lstStyle/>
          <a:p>
            <a:fld id="{D6AF40F8-8E2E-41CB-B8CA-099BCC20B3A2}" type="datetimeFigureOut">
              <a:rPr lang="en-TT" smtClean="0"/>
              <a:t>11/06/2016</a:t>
            </a:fld>
            <a:endParaRPr lang="en-TT"/>
          </a:p>
        </p:txBody>
      </p:sp>
      <p:sp>
        <p:nvSpPr>
          <p:cNvPr id="4" name="Fußzeilenplatzhalter 3"/>
          <p:cNvSpPr>
            <a:spLocks noGrp="1"/>
          </p:cNvSpPr>
          <p:nvPr>
            <p:ph type="ftr" sz="quarter" idx="11"/>
          </p:nvPr>
        </p:nvSpPr>
        <p:spPr/>
        <p:txBody>
          <a:bodyPr/>
          <a:lstStyle/>
          <a:p>
            <a:endParaRPr lang="en-TT"/>
          </a:p>
        </p:txBody>
      </p:sp>
      <p:sp>
        <p:nvSpPr>
          <p:cNvPr id="5" name="Foliennummernplatzhalter 4"/>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2650443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6AF40F8-8E2E-41CB-B8CA-099BCC20B3A2}" type="datetimeFigureOut">
              <a:rPr lang="en-TT" smtClean="0"/>
              <a:t>11/06/2016</a:t>
            </a:fld>
            <a:endParaRPr lang="en-TT"/>
          </a:p>
        </p:txBody>
      </p:sp>
      <p:sp>
        <p:nvSpPr>
          <p:cNvPr id="3" name="Fußzeilenplatzhalter 2"/>
          <p:cNvSpPr>
            <a:spLocks noGrp="1"/>
          </p:cNvSpPr>
          <p:nvPr>
            <p:ph type="ftr" sz="quarter" idx="11"/>
          </p:nvPr>
        </p:nvSpPr>
        <p:spPr/>
        <p:txBody>
          <a:bodyPr/>
          <a:lstStyle/>
          <a:p>
            <a:endParaRPr lang="en-TT"/>
          </a:p>
        </p:txBody>
      </p:sp>
      <p:sp>
        <p:nvSpPr>
          <p:cNvPr id="4" name="Foliennummernplatzhalter 3"/>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3985988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T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6AF40F8-8E2E-41CB-B8CA-099BCC20B3A2}" type="datetimeFigureOut">
              <a:rPr lang="en-TT" smtClean="0"/>
              <a:t>11/06/2016</a:t>
            </a:fld>
            <a:endParaRPr lang="en-TT"/>
          </a:p>
        </p:txBody>
      </p:sp>
      <p:sp>
        <p:nvSpPr>
          <p:cNvPr id="6" name="Fußzeilenplatzhalter 5"/>
          <p:cNvSpPr>
            <a:spLocks noGrp="1"/>
          </p:cNvSpPr>
          <p:nvPr>
            <p:ph type="ftr" sz="quarter" idx="11"/>
          </p:nvPr>
        </p:nvSpPr>
        <p:spPr/>
        <p:txBody>
          <a:bodyPr/>
          <a:lstStyle/>
          <a:p>
            <a:endParaRPr lang="en-TT"/>
          </a:p>
        </p:txBody>
      </p:sp>
      <p:sp>
        <p:nvSpPr>
          <p:cNvPr id="7" name="Foliennummernplatzhalter 6"/>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2253595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T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D6AF40F8-8E2E-41CB-B8CA-099BCC20B3A2}" type="datetimeFigureOut">
              <a:rPr lang="en-TT" smtClean="0"/>
              <a:t>11/06/2016</a:t>
            </a:fld>
            <a:endParaRPr lang="en-TT"/>
          </a:p>
        </p:txBody>
      </p:sp>
      <p:sp>
        <p:nvSpPr>
          <p:cNvPr id="6" name="Fußzeilenplatzhalter 5"/>
          <p:cNvSpPr>
            <a:spLocks noGrp="1"/>
          </p:cNvSpPr>
          <p:nvPr>
            <p:ph type="ftr" sz="quarter" idx="11"/>
          </p:nvPr>
        </p:nvSpPr>
        <p:spPr/>
        <p:txBody>
          <a:bodyPr/>
          <a:lstStyle/>
          <a:p>
            <a:endParaRPr lang="en-TT"/>
          </a:p>
        </p:txBody>
      </p:sp>
      <p:sp>
        <p:nvSpPr>
          <p:cNvPr id="7" name="Foliennummernplatzhalter 6"/>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704332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T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Datumsplatzhalter 3"/>
          <p:cNvSpPr>
            <a:spLocks noGrp="1"/>
          </p:cNvSpPr>
          <p:nvPr>
            <p:ph type="dt" sz="half" idx="10"/>
          </p:nvPr>
        </p:nvSpPr>
        <p:spPr/>
        <p:txBody>
          <a:bodyPr/>
          <a:lstStyle/>
          <a:p>
            <a:fld id="{D6AF40F8-8E2E-41CB-B8CA-099BCC20B3A2}" type="datetimeFigureOut">
              <a:rPr lang="en-TT" smtClean="0"/>
              <a:t>11/06/2016</a:t>
            </a:fld>
            <a:endParaRPr lang="en-TT"/>
          </a:p>
        </p:txBody>
      </p:sp>
      <p:sp>
        <p:nvSpPr>
          <p:cNvPr id="5" name="Fußzeilenplatzhalter 4"/>
          <p:cNvSpPr>
            <a:spLocks noGrp="1"/>
          </p:cNvSpPr>
          <p:nvPr>
            <p:ph type="ftr" sz="quarter" idx="11"/>
          </p:nvPr>
        </p:nvSpPr>
        <p:spPr/>
        <p:txBody>
          <a:bodyPr/>
          <a:lstStyle/>
          <a:p>
            <a:endParaRPr lang="en-TT"/>
          </a:p>
        </p:txBody>
      </p:sp>
      <p:sp>
        <p:nvSpPr>
          <p:cNvPr id="6" name="Foliennummernplatzhalter 5"/>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281487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T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Datumsplatzhalter 3"/>
          <p:cNvSpPr>
            <a:spLocks noGrp="1"/>
          </p:cNvSpPr>
          <p:nvPr>
            <p:ph type="dt" sz="half" idx="10"/>
          </p:nvPr>
        </p:nvSpPr>
        <p:spPr/>
        <p:txBody>
          <a:bodyPr/>
          <a:lstStyle/>
          <a:p>
            <a:fld id="{D6AF40F8-8E2E-41CB-B8CA-099BCC20B3A2}" type="datetimeFigureOut">
              <a:rPr lang="en-TT" smtClean="0"/>
              <a:t>11/06/2016</a:t>
            </a:fld>
            <a:endParaRPr lang="en-TT"/>
          </a:p>
        </p:txBody>
      </p:sp>
      <p:sp>
        <p:nvSpPr>
          <p:cNvPr id="5" name="Fußzeilenplatzhalter 4"/>
          <p:cNvSpPr>
            <a:spLocks noGrp="1"/>
          </p:cNvSpPr>
          <p:nvPr>
            <p:ph type="ftr" sz="quarter" idx="11"/>
          </p:nvPr>
        </p:nvSpPr>
        <p:spPr/>
        <p:txBody>
          <a:bodyPr/>
          <a:lstStyle/>
          <a:p>
            <a:endParaRPr lang="en-TT"/>
          </a:p>
        </p:txBody>
      </p:sp>
      <p:sp>
        <p:nvSpPr>
          <p:cNvPr id="6" name="Foliennummernplatzhalter 5"/>
          <p:cNvSpPr>
            <a:spLocks noGrp="1"/>
          </p:cNvSpPr>
          <p:nvPr>
            <p:ph type="sldNum" sz="quarter" idx="12"/>
          </p:nvPr>
        </p:nvSpPr>
        <p:spPr/>
        <p:txBody>
          <a:bodyPr/>
          <a:lstStyle/>
          <a:p>
            <a:fld id="{3FE1369D-3A86-4EB3-8285-2180A7864CE1}" type="slidenum">
              <a:rPr lang="en-TT" smtClean="0"/>
              <a:t>‹#›</a:t>
            </a:fld>
            <a:endParaRPr lang="en-TT"/>
          </a:p>
        </p:txBody>
      </p:sp>
    </p:spTree>
    <p:extLst>
      <p:ext uri="{BB962C8B-B14F-4D97-AF65-F5344CB8AC3E}">
        <p14:creationId xmlns:p14="http://schemas.microsoft.com/office/powerpoint/2010/main" val="3166818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TT"/>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TT"/>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F40F8-8E2E-41CB-B8CA-099BCC20B3A2}" type="datetimeFigureOut">
              <a:rPr lang="en-TT" smtClean="0"/>
              <a:t>11/06/2016</a:t>
            </a:fld>
            <a:endParaRPr lang="en-T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1369D-3A86-4EB3-8285-2180A7864CE1}" type="slidenum">
              <a:rPr lang="en-TT" smtClean="0"/>
              <a:t>‹#›</a:t>
            </a:fld>
            <a:endParaRPr lang="en-TT"/>
          </a:p>
        </p:txBody>
      </p:sp>
    </p:spTree>
    <p:extLst>
      <p:ext uri="{BB962C8B-B14F-4D97-AF65-F5344CB8AC3E}">
        <p14:creationId xmlns:p14="http://schemas.microsoft.com/office/powerpoint/2010/main" val="1455766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3568" y="2132856"/>
            <a:ext cx="7704856" cy="1656184"/>
          </a:xfrm>
          <a:solidFill>
            <a:schemeClr val="bg1"/>
          </a:solidFill>
        </p:spPr>
        <p:txBody>
          <a:bodyPr>
            <a:normAutofit/>
          </a:bodyPr>
          <a:lstStyle/>
          <a:p>
            <a:r>
              <a:rPr lang="en-TT" sz="3600" b="1" dirty="0" smtClean="0"/>
              <a:t>Predictors </a:t>
            </a:r>
            <a:r>
              <a:rPr lang="en-TT" sz="3600" b="1" dirty="0"/>
              <a:t>of response to methotrexate in juvenile idiopathic arthritis</a:t>
            </a:r>
          </a:p>
        </p:txBody>
      </p:sp>
      <p:pic>
        <p:nvPicPr>
          <p:cNvPr id="6" name="Picture 285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6551130" y="188640"/>
            <a:ext cx="2308506" cy="19442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hteck 5"/>
          <p:cNvSpPr>
            <a:spLocks noGrp="1" noChangeArrowheads="1"/>
          </p:cNvSpPr>
          <p:nvPr>
            <p:ph type="subTitle" idx="1"/>
          </p:nvPr>
        </p:nvSpPr>
        <p:spPr bwMode="auto">
          <a:xfrm>
            <a:off x="683568" y="4149080"/>
            <a:ext cx="7992888" cy="1052596"/>
          </a:xfrm>
          <a:prstGeom prst="rect">
            <a:avLst/>
          </a:prstGeom>
          <a:solidFill>
            <a:schemeClr val="bg1"/>
          </a:solidFill>
          <a:ln>
            <a:noFill/>
          </a:ln>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de-DE" altLang="de-DE" sz="2400" b="1" dirty="0" err="1"/>
              <a:t>Albarouni</a:t>
            </a:r>
            <a:r>
              <a:rPr lang="de-DE" altLang="de-DE" sz="2400" b="1" dirty="0"/>
              <a:t>, Mohammed 1, Becker, Ingrid 2, Horneff, Gerd </a:t>
            </a:r>
            <a:r>
              <a:rPr lang="de-DE" altLang="de-DE" sz="2400" b="1" dirty="0" smtClean="0"/>
              <a:t>1</a:t>
            </a:r>
            <a:endParaRPr lang="de-DE" altLang="de-DE" sz="2400" b="1" dirty="0"/>
          </a:p>
          <a:p>
            <a:pPr eaLnBrk="1" hangingPunct="1"/>
            <a:r>
              <a:rPr lang="de-DE" altLang="de-DE" sz="1600" dirty="0"/>
              <a:t>1 Asklepios </a:t>
            </a:r>
            <a:r>
              <a:rPr lang="de-DE" altLang="de-DE" sz="1600" dirty="0" smtClean="0"/>
              <a:t>Klinik </a:t>
            </a:r>
            <a:r>
              <a:rPr lang="de-DE" altLang="de-DE" sz="1600" dirty="0"/>
              <a:t>Sankt Augustin, Sankt </a:t>
            </a:r>
            <a:r>
              <a:rPr lang="de-DE" altLang="de-DE" sz="1600" dirty="0" smtClean="0"/>
              <a:t>Augustin  </a:t>
            </a:r>
          </a:p>
          <a:p>
            <a:pPr eaLnBrk="1" hangingPunct="1"/>
            <a:r>
              <a:rPr lang="de-DE" altLang="de-DE" sz="1600" dirty="0" smtClean="0"/>
              <a:t>2 Institute of Medical Statistics, Informatics and Epidemiology</a:t>
            </a:r>
            <a:r>
              <a:rPr lang="de-DE" altLang="de-DE" sz="1600" smtClean="0"/>
              <a:t>, </a:t>
            </a:r>
            <a:r>
              <a:rPr lang="de-DE" altLang="de-DE" sz="1600" smtClean="0"/>
              <a:t>University </a:t>
            </a:r>
            <a:r>
              <a:rPr lang="de-DE" altLang="de-DE" sz="1600" dirty="0" smtClean="0"/>
              <a:t>of Cologne, cologne</a:t>
            </a:r>
            <a:endParaRPr lang="de-DE" altLang="de-DE" sz="1600" dirty="0"/>
          </a:p>
        </p:txBody>
      </p:sp>
      <p:pic>
        <p:nvPicPr>
          <p:cNvPr id="5" name="Grafik 17" descr="Logo_BIKER_RZ.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332656"/>
            <a:ext cx="24003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095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2232248" cy="922114"/>
          </a:xfrm>
          <a:solidFill>
            <a:srgbClr val="00B0F0"/>
          </a:solidFill>
        </p:spPr>
        <p:txBody>
          <a:bodyPr>
            <a:normAutofit/>
          </a:bodyPr>
          <a:lstStyle/>
          <a:p>
            <a:pPr algn="l"/>
            <a:r>
              <a:rPr lang="en-TT" sz="3600" b="1" dirty="0"/>
              <a:t>Abstract</a:t>
            </a:r>
            <a:endParaRPr lang="en-TT" sz="3600" dirty="0"/>
          </a:p>
        </p:txBody>
      </p:sp>
      <p:sp>
        <p:nvSpPr>
          <p:cNvPr id="3" name="Inhaltsplatzhalter 2"/>
          <p:cNvSpPr>
            <a:spLocks noGrp="1"/>
          </p:cNvSpPr>
          <p:nvPr>
            <p:ph idx="1"/>
          </p:nvPr>
        </p:nvSpPr>
        <p:spPr>
          <a:xfrm>
            <a:off x="467544" y="1628800"/>
            <a:ext cx="8229600" cy="5001419"/>
          </a:xfrm>
        </p:spPr>
        <p:txBody>
          <a:bodyPr>
            <a:normAutofit fontScale="25000" lnSpcReduction="20000"/>
          </a:bodyPr>
          <a:lstStyle/>
          <a:p>
            <a:pPr algn="just">
              <a:lnSpc>
                <a:spcPct val="120000"/>
              </a:lnSpc>
            </a:pPr>
            <a:r>
              <a:rPr lang="en-TT" sz="8000" b="1" dirty="0">
                <a:latin typeface="Times New Roman" panose="02020603050405020304" pitchFamily="18" charset="0"/>
                <a:cs typeface="Times New Roman" panose="02020603050405020304" pitchFamily="18" charset="0"/>
              </a:rPr>
              <a:t>Objectives. </a:t>
            </a:r>
            <a:r>
              <a:rPr lang="en-TT" sz="8000" dirty="0">
                <a:latin typeface="Times New Roman" panose="02020603050405020304" pitchFamily="18" charset="0"/>
                <a:cs typeface="Times New Roman" panose="02020603050405020304" pitchFamily="18" charset="0"/>
              </a:rPr>
              <a:t>To determine predictors for response to treatment with methotrexate in </a:t>
            </a:r>
            <a:r>
              <a:rPr lang="en-TT" sz="8000" dirty="0" smtClean="0">
                <a:latin typeface="Times New Roman" panose="02020603050405020304" pitchFamily="18" charset="0"/>
                <a:cs typeface="Times New Roman" panose="02020603050405020304" pitchFamily="18" charset="0"/>
              </a:rPr>
              <a:t>juvenile  idiopathic </a:t>
            </a:r>
            <a:r>
              <a:rPr lang="en-TT" sz="8000" dirty="0">
                <a:latin typeface="Times New Roman" panose="02020603050405020304" pitchFamily="18" charset="0"/>
                <a:cs typeface="Times New Roman" panose="02020603050405020304" pitchFamily="18" charset="0"/>
              </a:rPr>
              <a:t>arthritis patients (JIA</a:t>
            </a:r>
            <a:r>
              <a:rPr lang="en-TT" sz="8000" dirty="0" smtClean="0">
                <a:latin typeface="Times New Roman" panose="02020603050405020304" pitchFamily="18" charset="0"/>
                <a:cs typeface="Times New Roman" panose="02020603050405020304" pitchFamily="18" charset="0"/>
              </a:rPr>
              <a:t>). </a:t>
            </a:r>
            <a:endParaRPr lang="en-TT" sz="9600" dirty="0" smtClean="0">
              <a:latin typeface="Times New Roman" panose="02020603050405020304" pitchFamily="18" charset="0"/>
              <a:cs typeface="Times New Roman" panose="02020603050405020304" pitchFamily="18" charset="0"/>
            </a:endParaRPr>
          </a:p>
          <a:p>
            <a:pPr algn="just">
              <a:lnSpc>
                <a:spcPct val="120000"/>
              </a:lnSpc>
            </a:pPr>
            <a:r>
              <a:rPr lang="en-TT" sz="8000" b="1" dirty="0">
                <a:latin typeface="Times New Roman" panose="02020603050405020304" pitchFamily="18" charset="0"/>
                <a:cs typeface="Times New Roman" panose="02020603050405020304" pitchFamily="18" charset="0"/>
              </a:rPr>
              <a:t>Methods. </a:t>
            </a:r>
            <a:r>
              <a:rPr lang="en-TT" sz="8000" dirty="0">
                <a:latin typeface="Times New Roman" panose="02020603050405020304" pitchFamily="18" charset="0"/>
                <a:cs typeface="Times New Roman" panose="02020603050405020304" pitchFamily="18" charset="0"/>
              </a:rPr>
              <a:t>Demographic, clinical, </a:t>
            </a:r>
            <a:r>
              <a:rPr lang="en-TT" sz="8000" dirty="0" smtClean="0">
                <a:latin typeface="Times New Roman" panose="02020603050405020304" pitchFamily="18" charset="0"/>
                <a:cs typeface="Times New Roman" panose="02020603050405020304" pitchFamily="18" charset="0"/>
              </a:rPr>
              <a:t>articular and  </a:t>
            </a:r>
            <a:r>
              <a:rPr lang="en-TT" sz="8000" dirty="0">
                <a:latin typeface="Times New Roman" panose="02020603050405020304" pitchFamily="18" charset="0"/>
                <a:cs typeface="Times New Roman" panose="02020603050405020304" pitchFamily="18" charset="0"/>
              </a:rPr>
              <a:t>laboratory variables </a:t>
            </a:r>
            <a:r>
              <a:rPr lang="en-TT" sz="8000" dirty="0" smtClean="0">
                <a:latin typeface="Times New Roman" panose="02020603050405020304" pitchFamily="18" charset="0"/>
                <a:cs typeface="Times New Roman" panose="02020603050405020304" pitchFamily="18" charset="0"/>
              </a:rPr>
              <a:t>of </a:t>
            </a:r>
            <a:r>
              <a:rPr lang="en-TT" sz="8000" dirty="0">
                <a:latin typeface="Times New Roman" panose="02020603050405020304" pitchFamily="18" charset="0"/>
                <a:cs typeface="Times New Roman" panose="02020603050405020304" pitchFamily="18" charset="0"/>
              </a:rPr>
              <a:t>JIA patients </a:t>
            </a:r>
            <a:r>
              <a:rPr lang="en-TT" sz="8000" dirty="0" smtClean="0">
                <a:latin typeface="Times New Roman" panose="02020603050405020304" pitchFamily="18" charset="0"/>
                <a:cs typeface="Times New Roman" panose="02020603050405020304" pitchFamily="18" charset="0"/>
              </a:rPr>
              <a:t>newly treated </a:t>
            </a:r>
            <a:r>
              <a:rPr lang="en-TT" sz="8000" dirty="0">
                <a:latin typeface="Times New Roman" panose="02020603050405020304" pitchFamily="18" charset="0"/>
                <a:cs typeface="Times New Roman" panose="02020603050405020304" pitchFamily="18" charset="0"/>
              </a:rPr>
              <a:t>with methotrexate were analysed by bivariate and </a:t>
            </a:r>
            <a:r>
              <a:rPr lang="en-TT" sz="8000" dirty="0" smtClean="0">
                <a:latin typeface="Times New Roman" panose="02020603050405020304" pitchFamily="18" charset="0"/>
                <a:cs typeface="Times New Roman" panose="02020603050405020304" pitchFamily="18" charset="0"/>
              </a:rPr>
              <a:t> logistic  </a:t>
            </a:r>
            <a:r>
              <a:rPr lang="en-TT" sz="8000" dirty="0">
                <a:latin typeface="Times New Roman" panose="02020603050405020304" pitchFamily="18" charset="0"/>
                <a:cs typeface="Times New Roman" panose="02020603050405020304" pitchFamily="18" charset="0"/>
              </a:rPr>
              <a:t>regression analysis </a:t>
            </a:r>
            <a:r>
              <a:rPr lang="en-TT" sz="8000" dirty="0" smtClean="0">
                <a:latin typeface="Times New Roman" panose="02020603050405020304" pitchFamily="18" charset="0"/>
                <a:cs typeface="Times New Roman" panose="02020603050405020304" pitchFamily="18" charset="0"/>
              </a:rPr>
              <a:t> to  identify predictors  of  </a:t>
            </a:r>
            <a:r>
              <a:rPr lang="en-TT" sz="8000" dirty="0">
                <a:latin typeface="Times New Roman" panose="02020603050405020304" pitchFamily="18" charset="0"/>
                <a:cs typeface="Times New Roman" panose="02020603050405020304" pitchFamily="18" charset="0"/>
              </a:rPr>
              <a:t>response </a:t>
            </a:r>
            <a:r>
              <a:rPr lang="en-TT" sz="8000" dirty="0" smtClean="0">
                <a:latin typeface="Times New Roman" panose="02020603050405020304" pitchFamily="18" charset="0"/>
                <a:cs typeface="Times New Roman" panose="02020603050405020304" pitchFamily="18" charset="0"/>
              </a:rPr>
              <a:t>to methotrexate</a:t>
            </a:r>
            <a:r>
              <a:rPr lang="en-TT" sz="8000" dirty="0">
                <a:latin typeface="Times New Roman" panose="02020603050405020304" pitchFamily="18" charset="0"/>
                <a:cs typeface="Times New Roman" panose="02020603050405020304" pitchFamily="18" charset="0"/>
              </a:rPr>
              <a:t>. </a:t>
            </a:r>
            <a:r>
              <a:rPr lang="en-TT" sz="8000" dirty="0" smtClean="0">
                <a:latin typeface="Times New Roman" panose="02020603050405020304" pitchFamily="18" charset="0"/>
                <a:cs typeface="Times New Roman" panose="02020603050405020304" pitchFamily="18" charset="0"/>
              </a:rPr>
              <a:t> Minimal </a:t>
            </a:r>
            <a:r>
              <a:rPr lang="en-TT" sz="8000" dirty="0">
                <a:latin typeface="Times New Roman" panose="02020603050405020304" pitchFamily="18" charset="0"/>
                <a:cs typeface="Times New Roman" panose="02020603050405020304" pitchFamily="18" charset="0"/>
              </a:rPr>
              <a:t>response was defined by </a:t>
            </a:r>
            <a:r>
              <a:rPr lang="en-TT" sz="8000" dirty="0" smtClean="0">
                <a:latin typeface="Times New Roman" panose="02020603050405020304" pitchFamily="18" charset="0"/>
                <a:cs typeface="Times New Roman" panose="02020603050405020304" pitchFamily="18" charset="0"/>
              </a:rPr>
              <a:t>the  American </a:t>
            </a:r>
            <a:r>
              <a:rPr lang="en-TT" sz="8000" dirty="0">
                <a:latin typeface="Times New Roman" panose="02020603050405020304" pitchFamily="18" charset="0"/>
                <a:cs typeface="Times New Roman" panose="02020603050405020304" pitchFamily="18" charset="0"/>
              </a:rPr>
              <a:t>College of Rheumatology </a:t>
            </a:r>
            <a:r>
              <a:rPr lang="en-TT" sz="8000" dirty="0" err="1">
                <a:latin typeface="Times New Roman" panose="02020603050405020304" pitchFamily="18" charset="0"/>
                <a:cs typeface="Times New Roman" panose="02020603050405020304" pitchFamily="18" charset="0"/>
              </a:rPr>
              <a:t>pediatric</a:t>
            </a:r>
            <a:r>
              <a:rPr lang="en-TT" sz="8000" dirty="0">
                <a:latin typeface="Times New Roman" panose="02020603050405020304" pitchFamily="18" charset="0"/>
                <a:cs typeface="Times New Roman" panose="02020603050405020304" pitchFamily="18" charset="0"/>
              </a:rPr>
              <a:t> (</a:t>
            </a:r>
            <a:r>
              <a:rPr lang="en-TT" sz="8000" dirty="0" err="1">
                <a:latin typeface="Times New Roman" panose="02020603050405020304" pitchFamily="18" charset="0"/>
                <a:cs typeface="Times New Roman" panose="02020603050405020304" pitchFamily="18" charset="0"/>
              </a:rPr>
              <a:t>PedACR</a:t>
            </a:r>
            <a:r>
              <a:rPr lang="en-TT" sz="8000" dirty="0">
                <a:latin typeface="Times New Roman" panose="02020603050405020304" pitchFamily="18" charset="0"/>
                <a:cs typeface="Times New Roman" panose="02020603050405020304" pitchFamily="18" charset="0"/>
              </a:rPr>
              <a:t>) 30 and strong response by </a:t>
            </a:r>
            <a:r>
              <a:rPr lang="en-TT" sz="8000" dirty="0" smtClean="0">
                <a:latin typeface="Times New Roman" panose="02020603050405020304" pitchFamily="18" charset="0"/>
                <a:cs typeface="Times New Roman" panose="02020603050405020304" pitchFamily="18" charset="0"/>
              </a:rPr>
              <a:t>the </a:t>
            </a:r>
            <a:r>
              <a:rPr lang="en-TT" sz="8000" dirty="0" err="1" smtClean="0">
                <a:latin typeface="Times New Roman" panose="02020603050405020304" pitchFamily="18" charset="0"/>
                <a:cs typeface="Times New Roman" panose="02020603050405020304" pitchFamily="18" charset="0"/>
              </a:rPr>
              <a:t>PedACR</a:t>
            </a:r>
            <a:r>
              <a:rPr lang="en-TT" sz="8000" dirty="0" smtClean="0">
                <a:latin typeface="Times New Roman" panose="02020603050405020304" pitchFamily="18" charset="0"/>
                <a:cs typeface="Times New Roman" panose="02020603050405020304" pitchFamily="18" charset="0"/>
              </a:rPr>
              <a:t> </a:t>
            </a:r>
            <a:r>
              <a:rPr lang="en-TT" sz="8000" dirty="0">
                <a:latin typeface="Times New Roman" panose="02020603050405020304" pitchFamily="18" charset="0"/>
                <a:cs typeface="Times New Roman" panose="02020603050405020304" pitchFamily="18" charset="0"/>
              </a:rPr>
              <a:t>70 criteria</a:t>
            </a:r>
            <a:r>
              <a:rPr lang="en-TT" sz="8000" dirty="0" smtClean="0">
                <a:latin typeface="Times New Roman" panose="02020603050405020304" pitchFamily="18" charset="0"/>
                <a:cs typeface="Times New Roman" panose="02020603050405020304" pitchFamily="18" charset="0"/>
              </a:rPr>
              <a:t>.</a:t>
            </a:r>
          </a:p>
          <a:p>
            <a:pPr algn="just">
              <a:lnSpc>
                <a:spcPct val="120000"/>
              </a:lnSpc>
            </a:pPr>
            <a:r>
              <a:rPr lang="en-TT" sz="8000" b="1" dirty="0">
                <a:latin typeface="Times New Roman" panose="02020603050405020304" pitchFamily="18" charset="0"/>
                <a:cs typeface="Times New Roman" panose="02020603050405020304" pitchFamily="18" charset="0"/>
              </a:rPr>
              <a:t>Results. </a:t>
            </a:r>
            <a:r>
              <a:rPr lang="en-TT" sz="8000" dirty="0">
                <a:latin typeface="Times New Roman" panose="02020603050405020304" pitchFamily="18" charset="0"/>
                <a:cs typeface="Times New Roman" panose="02020603050405020304" pitchFamily="18" charset="0"/>
              </a:rPr>
              <a:t>The patient population consisted of 731 patients. At month 3, 77.4% and at month 12 83.1% of patients were responders according to the </a:t>
            </a:r>
            <a:r>
              <a:rPr lang="en-TT" sz="8000" dirty="0" err="1">
                <a:latin typeface="Times New Roman" panose="02020603050405020304" pitchFamily="18" charset="0"/>
                <a:cs typeface="Times New Roman" panose="02020603050405020304" pitchFamily="18" charset="0"/>
              </a:rPr>
              <a:t>PedACR</a:t>
            </a:r>
            <a:r>
              <a:rPr lang="en-TT" sz="8000" dirty="0">
                <a:latin typeface="Times New Roman" panose="02020603050405020304" pitchFamily="18" charset="0"/>
                <a:cs typeface="Times New Roman" panose="02020603050405020304" pitchFamily="18" charset="0"/>
              </a:rPr>
              <a:t> 30 criteria, while 43.1% and  65.9% of patients had a </a:t>
            </a:r>
            <a:r>
              <a:rPr lang="en-TT" sz="8000" dirty="0" err="1">
                <a:latin typeface="Times New Roman" panose="02020603050405020304" pitchFamily="18" charset="0"/>
                <a:cs typeface="Times New Roman" panose="02020603050405020304" pitchFamily="18" charset="0"/>
              </a:rPr>
              <a:t>PedACR</a:t>
            </a:r>
            <a:r>
              <a:rPr lang="en-TT" sz="8000" dirty="0">
                <a:latin typeface="Times New Roman" panose="02020603050405020304" pitchFamily="18" charset="0"/>
                <a:cs typeface="Times New Roman" panose="02020603050405020304" pitchFamily="18" charset="0"/>
              </a:rPr>
              <a:t> 70 response. </a:t>
            </a:r>
            <a:r>
              <a:rPr lang="en-TT" sz="8000" dirty="0" smtClean="0">
                <a:latin typeface="Times New Roman" panose="02020603050405020304" pitchFamily="18" charset="0"/>
                <a:cs typeface="Times New Roman" panose="02020603050405020304" pitchFamily="18" charset="0"/>
              </a:rPr>
              <a:t>Thus </a:t>
            </a:r>
            <a:r>
              <a:rPr lang="en-TT" sz="8000" dirty="0">
                <a:latin typeface="Times New Roman" panose="02020603050405020304" pitchFamily="18" charset="0"/>
                <a:cs typeface="Times New Roman" panose="02020603050405020304" pitchFamily="18" charset="0"/>
              </a:rPr>
              <a:t>minimal response was frequently already reached at month 3 while strong response to MTX treatment took usually longer to achieve. </a:t>
            </a:r>
          </a:p>
          <a:p>
            <a:pPr>
              <a:lnSpc>
                <a:spcPct val="120000"/>
              </a:lnSpc>
            </a:pPr>
            <a:endParaRPr lang="en-TT" sz="9600" dirty="0"/>
          </a:p>
        </p:txBody>
      </p:sp>
    </p:spTree>
    <p:extLst>
      <p:ext uri="{BB962C8B-B14F-4D97-AF65-F5344CB8AC3E}">
        <p14:creationId xmlns:p14="http://schemas.microsoft.com/office/powerpoint/2010/main" val="2991946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1"/>
          <p:cNvSpPr>
            <a:spLocks noGrp="1"/>
          </p:cNvSpPr>
          <p:nvPr>
            <p:ph idx="1"/>
          </p:nvPr>
        </p:nvSpPr>
        <p:spPr>
          <a:xfrm>
            <a:off x="467544" y="1052736"/>
            <a:ext cx="8229600" cy="5433318"/>
          </a:xfrm>
        </p:spPr>
        <p:txBody>
          <a:bodyPr>
            <a:normAutofit/>
          </a:bodyPr>
          <a:lstStyle/>
          <a:p>
            <a:pPr algn="just"/>
            <a:r>
              <a:rPr lang="en-TT" sz="2000" dirty="0" smtClean="0">
                <a:latin typeface="Times New Roman" panose="02020603050405020304" pitchFamily="18" charset="0"/>
                <a:cs typeface="Times New Roman" panose="02020603050405020304" pitchFamily="18" charset="0"/>
              </a:rPr>
              <a:t>In </a:t>
            </a:r>
            <a:r>
              <a:rPr lang="en-TT" sz="2000" dirty="0">
                <a:latin typeface="Times New Roman" panose="02020603050405020304" pitchFamily="18" charset="0"/>
                <a:cs typeface="Times New Roman" panose="02020603050405020304" pitchFamily="18" charset="0"/>
              </a:rPr>
              <a:t>multivariate analysis the number of tender joints (p=0.002), active joints (p&lt;0.001</a:t>
            </a:r>
            <a:r>
              <a:rPr lang="en-TT" sz="2000" dirty="0" smtClean="0">
                <a:latin typeface="Times New Roman" panose="02020603050405020304" pitchFamily="18" charset="0"/>
                <a:cs typeface="Times New Roman" panose="02020603050405020304" pitchFamily="18" charset="0"/>
              </a:rPr>
              <a:t>), concomitant </a:t>
            </a:r>
            <a:r>
              <a:rPr lang="en-TT" sz="2000" dirty="0">
                <a:latin typeface="Times New Roman" panose="02020603050405020304" pitchFamily="18" charset="0"/>
                <a:cs typeface="Times New Roman" panose="02020603050405020304" pitchFamily="18" charset="0"/>
              </a:rPr>
              <a:t>use of NSAID (p=0.027) and the parents evaluation of overall </a:t>
            </a:r>
            <a:r>
              <a:rPr lang="en-TT" sz="2000" dirty="0" smtClean="0">
                <a:latin typeface="Times New Roman" panose="02020603050405020304" pitchFamily="18" charset="0"/>
                <a:cs typeface="Times New Roman" panose="02020603050405020304" pitchFamily="18" charset="0"/>
              </a:rPr>
              <a:t>well-being (p&lt;0.001</a:t>
            </a:r>
            <a:r>
              <a:rPr lang="en-TT" sz="2000" dirty="0">
                <a:latin typeface="Times New Roman" panose="02020603050405020304" pitchFamily="18" charset="0"/>
                <a:cs typeface="Times New Roman" panose="02020603050405020304" pitchFamily="18" charset="0"/>
              </a:rPr>
              <a:t>) were significant baseline parameters predicting minimal response at month </a:t>
            </a:r>
            <a:r>
              <a:rPr lang="en-TT" sz="2000" dirty="0" smtClean="0">
                <a:latin typeface="Times New Roman" panose="02020603050405020304" pitchFamily="18" charset="0"/>
                <a:cs typeface="Times New Roman" panose="02020603050405020304" pitchFamily="18" charset="0"/>
              </a:rPr>
              <a:t>3, while </a:t>
            </a:r>
            <a:r>
              <a:rPr lang="en-TT" sz="2000" dirty="0">
                <a:latin typeface="Times New Roman" panose="02020603050405020304" pitchFamily="18" charset="0"/>
                <a:cs typeface="Times New Roman" panose="02020603050405020304" pitchFamily="18" charset="0"/>
              </a:rPr>
              <a:t>at month 12 the determinants for reaching </a:t>
            </a:r>
            <a:r>
              <a:rPr lang="en-TT" sz="2000" dirty="0" err="1">
                <a:latin typeface="Times New Roman" panose="02020603050405020304" pitchFamily="18" charset="0"/>
                <a:cs typeface="Times New Roman" panose="02020603050405020304" pitchFamily="18" charset="0"/>
              </a:rPr>
              <a:t>PedACR</a:t>
            </a:r>
            <a:r>
              <a:rPr lang="en-TT" sz="2000" dirty="0">
                <a:latin typeface="Times New Roman" panose="02020603050405020304" pitchFamily="18" charset="0"/>
                <a:cs typeface="Times New Roman" panose="02020603050405020304" pitchFamily="18" charset="0"/>
              </a:rPr>
              <a:t> 70 were a disease duration &lt; </a:t>
            </a:r>
            <a:r>
              <a:rPr lang="en-TT" sz="2000" dirty="0" smtClean="0">
                <a:latin typeface="Times New Roman" panose="02020603050405020304" pitchFamily="18" charset="0"/>
                <a:cs typeface="Times New Roman" panose="02020603050405020304" pitchFamily="18" charset="0"/>
              </a:rPr>
              <a:t>1 year </a:t>
            </a:r>
            <a:r>
              <a:rPr lang="en-TT" sz="2000" dirty="0">
                <a:latin typeface="Times New Roman" panose="02020603050405020304" pitchFamily="18" charset="0"/>
                <a:cs typeface="Times New Roman" panose="02020603050405020304" pitchFamily="18" charset="0"/>
              </a:rPr>
              <a:t>(p=0.001), a lower number of tender (p &lt;0.001) but a higher number of active joints (</a:t>
            </a:r>
            <a:r>
              <a:rPr lang="en-TT" sz="2000" dirty="0" smtClean="0">
                <a:latin typeface="Times New Roman" panose="02020603050405020304" pitchFamily="18" charset="0"/>
                <a:cs typeface="Times New Roman" panose="02020603050405020304" pitchFamily="18" charset="0"/>
              </a:rPr>
              <a:t>p&lt;0.001</a:t>
            </a:r>
            <a:r>
              <a:rPr lang="en-TT" sz="2000" dirty="0">
                <a:latin typeface="Times New Roman" panose="02020603050405020304" pitchFamily="18" charset="0"/>
                <a:cs typeface="Times New Roman" panose="02020603050405020304" pitchFamily="18" charset="0"/>
              </a:rPr>
              <a:t>), a higher score of the parent’s evaluation of child’s pain (p=0.029), and the </a:t>
            </a:r>
            <a:r>
              <a:rPr lang="en-TT" sz="2000" dirty="0" smtClean="0">
                <a:latin typeface="Times New Roman" panose="02020603050405020304" pitchFamily="18" charset="0"/>
                <a:cs typeface="Times New Roman" panose="02020603050405020304" pitchFamily="18" charset="0"/>
              </a:rPr>
              <a:t>presence of </a:t>
            </a:r>
            <a:r>
              <a:rPr lang="en-TT" sz="2000" dirty="0">
                <a:latin typeface="Times New Roman" panose="02020603050405020304" pitchFamily="18" charset="0"/>
                <a:cs typeface="Times New Roman" panose="02020603050405020304" pitchFamily="18" charset="0"/>
              </a:rPr>
              <a:t>morning stiffness (p =0.014).</a:t>
            </a:r>
          </a:p>
          <a:p>
            <a:pPr algn="just"/>
            <a:r>
              <a:rPr lang="en-TT" sz="2000" b="1" dirty="0">
                <a:latin typeface="Times New Roman" panose="02020603050405020304" pitchFamily="18" charset="0"/>
                <a:cs typeface="Times New Roman" panose="02020603050405020304" pitchFamily="18" charset="0"/>
              </a:rPr>
              <a:t>Conclusion. </a:t>
            </a:r>
            <a:r>
              <a:rPr lang="en-TT" sz="2000" dirty="0">
                <a:latin typeface="Times New Roman" panose="02020603050405020304" pitchFamily="18" charset="0"/>
                <a:cs typeface="Times New Roman" panose="02020603050405020304" pitchFamily="18" charset="0"/>
              </a:rPr>
              <a:t>Baseline parameters for minimal response after 3 months of treatment </a:t>
            </a:r>
            <a:r>
              <a:rPr lang="en-TT" sz="2000" dirty="0" smtClean="0">
                <a:latin typeface="Times New Roman" panose="02020603050405020304" pitchFamily="18" charset="0"/>
                <a:cs typeface="Times New Roman" panose="02020603050405020304" pitchFamily="18" charset="0"/>
              </a:rPr>
              <a:t>and strong </a:t>
            </a:r>
            <a:r>
              <a:rPr lang="en-TT" sz="2000" dirty="0">
                <a:latin typeface="Times New Roman" panose="02020603050405020304" pitchFamily="18" charset="0"/>
                <a:cs typeface="Times New Roman" panose="02020603050405020304" pitchFamily="18" charset="0"/>
              </a:rPr>
              <a:t>response after 12 months of treatment could be identified. Beside parameters </a:t>
            </a:r>
            <a:r>
              <a:rPr lang="en-TT" sz="2000" dirty="0" smtClean="0">
                <a:latin typeface="Times New Roman" panose="02020603050405020304" pitchFamily="18" charset="0"/>
                <a:cs typeface="Times New Roman" panose="02020603050405020304" pitchFamily="18" charset="0"/>
              </a:rPr>
              <a:t>defining activity </a:t>
            </a:r>
            <a:r>
              <a:rPr lang="en-TT" sz="2000" dirty="0">
                <a:latin typeface="Times New Roman" panose="02020603050405020304" pitchFamily="18" charset="0"/>
                <a:cs typeface="Times New Roman" panose="02020603050405020304" pitchFamily="18" charset="0"/>
              </a:rPr>
              <a:t>and severity of disease, the disease duration and the concomitant use of NSAID </a:t>
            </a:r>
            <a:r>
              <a:rPr lang="en-TT" sz="2000" dirty="0" smtClean="0">
                <a:latin typeface="Times New Roman" panose="02020603050405020304" pitchFamily="18" charset="0"/>
                <a:cs typeface="Times New Roman" panose="02020603050405020304" pitchFamily="18" charset="0"/>
              </a:rPr>
              <a:t>were influencing </a:t>
            </a:r>
            <a:r>
              <a:rPr lang="en-TT" sz="2000" dirty="0">
                <a:latin typeface="Times New Roman" panose="02020603050405020304" pitchFamily="18" charset="0"/>
                <a:cs typeface="Times New Roman" panose="02020603050405020304" pitchFamily="18" charset="0"/>
              </a:rPr>
              <a:t>factors. Overall the model of prediction could support physicians in </a:t>
            </a:r>
            <a:r>
              <a:rPr lang="en-TT" sz="2000" dirty="0" smtClean="0">
                <a:latin typeface="Times New Roman" panose="02020603050405020304" pitchFamily="18" charset="0"/>
                <a:cs typeface="Times New Roman" panose="02020603050405020304" pitchFamily="18" charset="0"/>
              </a:rPr>
              <a:t>making treatment </a:t>
            </a:r>
            <a:r>
              <a:rPr lang="en-TT" sz="2000" dirty="0">
                <a:latin typeface="Times New Roman" panose="02020603050405020304" pitchFamily="18" charset="0"/>
                <a:cs typeface="Times New Roman" panose="02020603050405020304" pitchFamily="18" charset="0"/>
              </a:rPr>
              <a:t>decisions.</a:t>
            </a:r>
          </a:p>
        </p:txBody>
      </p:sp>
    </p:spTree>
    <p:extLst>
      <p:ext uri="{BB962C8B-B14F-4D97-AF65-F5344CB8AC3E}">
        <p14:creationId xmlns:p14="http://schemas.microsoft.com/office/powerpoint/2010/main" val="240313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5184576" cy="1080120"/>
          </a:xfrm>
          <a:solidFill>
            <a:srgbClr val="00B0F0"/>
          </a:solidFill>
        </p:spPr>
        <p:txBody>
          <a:bodyPr>
            <a:normAutofit fontScale="90000"/>
          </a:bodyPr>
          <a:lstStyle/>
          <a:p>
            <a:pPr algn="l"/>
            <a:r>
              <a:rPr lang="en-TT" sz="3600" dirty="0" smtClean="0"/>
              <a:t>Background and Objectives</a:t>
            </a:r>
            <a:endParaRPr lang="en-TT" sz="3600" dirty="0"/>
          </a:p>
        </p:txBody>
      </p:sp>
      <p:sp>
        <p:nvSpPr>
          <p:cNvPr id="3" name="Inhaltsplatzhalter 2"/>
          <p:cNvSpPr>
            <a:spLocks noGrp="1"/>
          </p:cNvSpPr>
          <p:nvPr>
            <p:ph idx="1"/>
          </p:nvPr>
        </p:nvSpPr>
        <p:spPr>
          <a:xfrm>
            <a:off x="467544" y="2132856"/>
            <a:ext cx="8229600" cy="3777283"/>
          </a:xfrm>
        </p:spPr>
        <p:txBody>
          <a:bodyPr>
            <a:noAutofit/>
          </a:bodyPr>
          <a:lstStyle/>
          <a:p>
            <a:pPr algn="just"/>
            <a:r>
              <a:rPr lang="en-TT" sz="2000" dirty="0">
                <a:latin typeface="Times New Roman" panose="02020603050405020304" pitchFamily="18" charset="0"/>
                <a:cs typeface="Times New Roman" panose="02020603050405020304" pitchFamily="18" charset="0"/>
              </a:rPr>
              <a:t>Juvenile idiopathic arthritis (JIA) </a:t>
            </a:r>
            <a:r>
              <a:rPr lang="en-TT" sz="2000" dirty="0" smtClean="0">
                <a:latin typeface="Times New Roman" panose="02020603050405020304" pitchFamily="18" charset="0"/>
                <a:cs typeface="Times New Roman" panose="02020603050405020304" pitchFamily="18" charset="0"/>
              </a:rPr>
              <a:t>is </a:t>
            </a:r>
            <a:r>
              <a:rPr lang="en-TT" sz="2000" dirty="0">
                <a:latin typeface="Times New Roman" panose="02020603050405020304" pitchFamily="18" charset="0"/>
                <a:cs typeface="Times New Roman" panose="02020603050405020304" pitchFamily="18" charset="0"/>
              </a:rPr>
              <a:t>the most common chronic rheumatic illness in children and it </a:t>
            </a:r>
            <a:r>
              <a:rPr lang="en-TT" sz="2000" dirty="0" smtClean="0">
                <a:latin typeface="Times New Roman" panose="02020603050405020304" pitchFamily="18" charset="0"/>
                <a:cs typeface="Times New Roman" panose="02020603050405020304" pitchFamily="18" charset="0"/>
              </a:rPr>
              <a:t>is responsible </a:t>
            </a:r>
            <a:r>
              <a:rPr lang="en-TT" sz="2000" dirty="0">
                <a:latin typeface="Times New Roman" panose="02020603050405020304" pitchFamily="18" charset="0"/>
                <a:cs typeface="Times New Roman" panose="02020603050405020304" pitchFamily="18" charset="0"/>
              </a:rPr>
              <a:t>for short and long-term </a:t>
            </a:r>
            <a:r>
              <a:rPr lang="en-TT" sz="2000" dirty="0" smtClean="0">
                <a:latin typeface="Times New Roman" panose="02020603050405020304" pitchFamily="18" charset="0"/>
                <a:cs typeface="Times New Roman" panose="02020603050405020304" pitchFamily="18" charset="0"/>
              </a:rPr>
              <a:t>disability. </a:t>
            </a:r>
          </a:p>
          <a:p>
            <a:pPr algn="just"/>
            <a:r>
              <a:rPr lang="en-TT" sz="2000" dirty="0" smtClean="0">
                <a:latin typeface="Times New Roman" panose="02020603050405020304" pitchFamily="18" charset="0"/>
                <a:cs typeface="Times New Roman" panose="02020603050405020304" pitchFamily="18" charset="0"/>
              </a:rPr>
              <a:t>Methotrexate </a:t>
            </a:r>
            <a:r>
              <a:rPr lang="en-TT" sz="2000" dirty="0">
                <a:latin typeface="Times New Roman" panose="02020603050405020304" pitchFamily="18" charset="0"/>
                <a:cs typeface="Times New Roman" panose="02020603050405020304" pitchFamily="18" charset="0"/>
              </a:rPr>
              <a:t>(MTX) </a:t>
            </a:r>
            <a:r>
              <a:rPr lang="en-TT" sz="2000" dirty="0" smtClean="0">
                <a:latin typeface="Times New Roman" panose="02020603050405020304" pitchFamily="18" charset="0"/>
                <a:cs typeface="Times New Roman" panose="02020603050405020304" pitchFamily="18" charset="0"/>
              </a:rPr>
              <a:t>is the </a:t>
            </a:r>
            <a:r>
              <a:rPr lang="en-TT" sz="2000" dirty="0">
                <a:latin typeface="Times New Roman" panose="02020603050405020304" pitchFamily="18" charset="0"/>
                <a:cs typeface="Times New Roman" panose="02020603050405020304" pitchFamily="18" charset="0"/>
              </a:rPr>
              <a:t>most common second line therapeutic </a:t>
            </a:r>
            <a:r>
              <a:rPr lang="en-TT" sz="2000" dirty="0" smtClean="0">
                <a:latin typeface="Times New Roman" panose="02020603050405020304" pitchFamily="18" charset="0"/>
                <a:cs typeface="Times New Roman" panose="02020603050405020304" pitchFamily="18" charset="0"/>
              </a:rPr>
              <a:t>agent used </a:t>
            </a:r>
            <a:r>
              <a:rPr lang="en-TT" sz="2000" dirty="0">
                <a:latin typeface="Times New Roman" panose="02020603050405020304" pitchFamily="18" charset="0"/>
                <a:cs typeface="Times New Roman" panose="02020603050405020304" pitchFamily="18" charset="0"/>
              </a:rPr>
              <a:t>in treatment of </a:t>
            </a:r>
            <a:r>
              <a:rPr lang="en-TT" sz="2000" dirty="0" smtClean="0">
                <a:latin typeface="Times New Roman" panose="02020603050405020304" pitchFamily="18" charset="0"/>
                <a:cs typeface="Times New Roman" panose="02020603050405020304" pitchFamily="18" charset="0"/>
              </a:rPr>
              <a:t>JIA.</a:t>
            </a:r>
          </a:p>
          <a:p>
            <a:pPr algn="just"/>
            <a:r>
              <a:rPr lang="en-TT" sz="2000" dirty="0" smtClean="0">
                <a:latin typeface="Times New Roman" panose="02020603050405020304" pitchFamily="18" charset="0"/>
                <a:cs typeface="Times New Roman" panose="02020603050405020304" pitchFamily="18" charset="0"/>
              </a:rPr>
              <a:t>However</a:t>
            </a:r>
            <a:r>
              <a:rPr lang="en-TT" sz="2000" dirty="0">
                <a:latin typeface="Times New Roman" panose="02020603050405020304" pitchFamily="18" charset="0"/>
                <a:cs typeface="Times New Roman" panose="02020603050405020304" pitchFamily="18" charset="0"/>
              </a:rPr>
              <a:t>, there is variation in the clinical response to MTX among the </a:t>
            </a:r>
            <a:r>
              <a:rPr lang="en-TT" sz="2000" dirty="0" smtClean="0">
                <a:latin typeface="Times New Roman" panose="02020603050405020304" pitchFamily="18" charset="0"/>
                <a:cs typeface="Times New Roman" panose="02020603050405020304" pitchFamily="18" charset="0"/>
              </a:rPr>
              <a:t>patients.</a:t>
            </a:r>
          </a:p>
          <a:p>
            <a:pPr algn="just"/>
            <a:r>
              <a:rPr lang="en-TT" sz="2000" dirty="0">
                <a:latin typeface="Times New Roman" panose="02020603050405020304" pitchFamily="18" charset="0"/>
                <a:cs typeface="Times New Roman" panose="02020603050405020304" pitchFamily="18" charset="0"/>
              </a:rPr>
              <a:t>Identification of predictors of response might also be helpful to develop recommendations for MTX </a:t>
            </a:r>
            <a:r>
              <a:rPr lang="en-TT" sz="2000" dirty="0" smtClean="0">
                <a:latin typeface="Times New Roman" panose="02020603050405020304" pitchFamily="18" charset="0"/>
                <a:cs typeface="Times New Roman" panose="02020603050405020304" pitchFamily="18" charset="0"/>
              </a:rPr>
              <a:t>use.</a:t>
            </a:r>
          </a:p>
          <a:p>
            <a:pPr algn="just"/>
            <a:r>
              <a:rPr lang="en-TT" sz="2000" dirty="0" smtClean="0">
                <a:latin typeface="Times New Roman" panose="02020603050405020304" pitchFamily="18" charset="0"/>
                <a:cs typeface="Times New Roman" panose="02020603050405020304" pitchFamily="18" charset="0"/>
              </a:rPr>
              <a:t>The </a:t>
            </a:r>
            <a:r>
              <a:rPr lang="en-TT" sz="2000" dirty="0">
                <a:latin typeface="Times New Roman" panose="02020603050405020304" pitchFamily="18" charset="0"/>
                <a:cs typeface="Times New Roman" panose="02020603050405020304" pitchFamily="18" charset="0"/>
              </a:rPr>
              <a:t>aim of this study is to determine </a:t>
            </a:r>
            <a:r>
              <a:rPr lang="en-TT" sz="2000" dirty="0" smtClean="0">
                <a:latin typeface="Times New Roman" panose="02020603050405020304" pitchFamily="18" charset="0"/>
                <a:cs typeface="Times New Roman" panose="02020603050405020304" pitchFamily="18" charset="0"/>
              </a:rPr>
              <a:t>baseline predictors for MTX </a:t>
            </a:r>
            <a:r>
              <a:rPr lang="en-TT" sz="2000" dirty="0">
                <a:latin typeface="Times New Roman" panose="02020603050405020304" pitchFamily="18" charset="0"/>
                <a:cs typeface="Times New Roman" panose="02020603050405020304" pitchFamily="18" charset="0"/>
              </a:rPr>
              <a:t>response in patients with JIA.</a:t>
            </a:r>
          </a:p>
          <a:p>
            <a:pPr algn="just"/>
            <a:endParaRPr lang="en-TT" sz="2000" dirty="0">
              <a:latin typeface="Times New Roman" panose="02020603050405020304" pitchFamily="18" charset="0"/>
              <a:cs typeface="Times New Roman" panose="02020603050405020304" pitchFamily="18" charset="0"/>
            </a:endParaRPr>
          </a:p>
        </p:txBody>
      </p:sp>
      <p:sp>
        <p:nvSpPr>
          <p:cNvPr id="4" name="Rechteck 3"/>
          <p:cNvSpPr/>
          <p:nvPr/>
        </p:nvSpPr>
        <p:spPr>
          <a:xfrm>
            <a:off x="467544" y="5733256"/>
            <a:ext cx="8280920" cy="769441"/>
          </a:xfrm>
          <a:prstGeom prst="rect">
            <a:avLst/>
          </a:prstGeom>
        </p:spPr>
        <p:txBody>
          <a:bodyPr wrap="square">
            <a:spAutoFit/>
          </a:bodyPr>
          <a:lstStyle/>
          <a:p>
            <a:pPr algn="just"/>
            <a:r>
              <a:rPr lang="en-US" sz="1100" dirty="0" smtClean="0">
                <a:latin typeface="Times New Roman" panose="02020603050405020304" pitchFamily="18" charset="0"/>
                <a:cs typeface="Times New Roman" panose="02020603050405020304" pitchFamily="18" charset="0"/>
              </a:rPr>
              <a:t>Singh </a:t>
            </a:r>
            <a:r>
              <a:rPr lang="en-US" sz="1100" dirty="0">
                <a:latin typeface="Times New Roman" panose="02020603050405020304" pitchFamily="18" charset="0"/>
                <a:cs typeface="Times New Roman" panose="02020603050405020304" pitchFamily="18" charset="0"/>
              </a:rPr>
              <a:t>JA, </a:t>
            </a:r>
            <a:r>
              <a:rPr lang="en-US" sz="1100" dirty="0" err="1">
                <a:latin typeface="Times New Roman" panose="02020603050405020304" pitchFamily="18" charset="0"/>
                <a:cs typeface="Times New Roman" panose="02020603050405020304" pitchFamily="18" charset="0"/>
              </a:rPr>
              <a:t>Furst</a:t>
            </a:r>
            <a:r>
              <a:rPr lang="en-US" sz="1100" dirty="0">
                <a:latin typeface="Times New Roman" panose="02020603050405020304" pitchFamily="18" charset="0"/>
                <a:cs typeface="Times New Roman" panose="02020603050405020304" pitchFamily="18" charset="0"/>
              </a:rPr>
              <a:t> DE, Bharat A, et al. 2012 update of the 2008 American College of </a:t>
            </a:r>
            <a:r>
              <a:rPr lang="en-US" sz="1100" dirty="0" smtClean="0">
                <a:latin typeface="Times New Roman" panose="02020603050405020304" pitchFamily="18" charset="0"/>
                <a:cs typeface="Times New Roman" panose="02020603050405020304" pitchFamily="18" charset="0"/>
              </a:rPr>
              <a:t>Rheumatology recommendations </a:t>
            </a:r>
            <a:r>
              <a:rPr lang="en-US" sz="1100" dirty="0">
                <a:latin typeface="Times New Roman" panose="02020603050405020304" pitchFamily="18" charset="0"/>
                <a:cs typeface="Times New Roman" panose="02020603050405020304" pitchFamily="18" charset="0"/>
              </a:rPr>
              <a:t>for the use of disease-modifying </a:t>
            </a:r>
            <a:r>
              <a:rPr lang="en-US" sz="1100" dirty="0" err="1">
                <a:latin typeface="Times New Roman" panose="02020603050405020304" pitchFamily="18" charset="0"/>
                <a:cs typeface="Times New Roman" panose="02020603050405020304" pitchFamily="18" charset="0"/>
              </a:rPr>
              <a:t>antirheumatic</a:t>
            </a:r>
            <a:r>
              <a:rPr lang="en-US" sz="1100" dirty="0">
                <a:latin typeface="Times New Roman" panose="02020603050405020304" pitchFamily="18" charset="0"/>
                <a:cs typeface="Times New Roman" panose="02020603050405020304" pitchFamily="18" charset="0"/>
              </a:rPr>
              <a:t> drugs and biologic agents in the treatment </a:t>
            </a:r>
            <a:r>
              <a:rPr lang="en-US" sz="1100" dirty="0" smtClean="0">
                <a:latin typeface="Times New Roman" panose="02020603050405020304" pitchFamily="18" charset="0"/>
                <a:cs typeface="Times New Roman" panose="02020603050405020304" pitchFamily="18" charset="0"/>
              </a:rPr>
              <a:t>of rheumatoid </a:t>
            </a:r>
            <a:r>
              <a:rPr lang="en-US" sz="1100" dirty="0">
                <a:latin typeface="Times New Roman" panose="02020603050405020304" pitchFamily="18" charset="0"/>
                <a:cs typeface="Times New Roman" panose="02020603050405020304" pitchFamily="18" charset="0"/>
              </a:rPr>
              <a:t>arthritis. Arthritis Care Res (Hoboken). 2012;64(5):625-39.</a:t>
            </a:r>
          </a:p>
          <a:p>
            <a:pPr algn="just"/>
            <a:r>
              <a:rPr lang="de-DE" sz="1100" dirty="0" smtClean="0">
                <a:latin typeface="Times New Roman" panose="02020603050405020304" pitchFamily="18" charset="0"/>
                <a:cs typeface="Times New Roman" panose="02020603050405020304" pitchFamily="18" charset="0"/>
              </a:rPr>
              <a:t>Ravelli </a:t>
            </a:r>
            <a:r>
              <a:rPr lang="de-DE" sz="1100" dirty="0">
                <a:latin typeface="Times New Roman" panose="02020603050405020304" pitchFamily="18" charset="0"/>
                <a:cs typeface="Times New Roman" panose="02020603050405020304" pitchFamily="18" charset="0"/>
              </a:rPr>
              <a:t>A, Martini A. MTX in juvenile </a:t>
            </a:r>
            <a:r>
              <a:rPr lang="de-DE" sz="1100" dirty="0" err="1">
                <a:latin typeface="Times New Roman" panose="02020603050405020304" pitchFamily="18" charset="0"/>
                <a:cs typeface="Times New Roman" panose="02020603050405020304" pitchFamily="18" charset="0"/>
              </a:rPr>
              <a:t>idiopathic</a:t>
            </a:r>
            <a:r>
              <a:rPr lang="de-DE" sz="1100" dirty="0">
                <a:latin typeface="Times New Roman" panose="02020603050405020304" pitchFamily="18" charset="0"/>
                <a:cs typeface="Times New Roman" panose="02020603050405020304" pitchFamily="18" charset="0"/>
              </a:rPr>
              <a:t> </a:t>
            </a:r>
            <a:r>
              <a:rPr lang="de-DE" sz="1100" dirty="0" err="1">
                <a:latin typeface="Times New Roman" panose="02020603050405020304" pitchFamily="18" charset="0"/>
                <a:cs typeface="Times New Roman" panose="02020603050405020304" pitchFamily="18" charset="0"/>
              </a:rPr>
              <a:t>arthritis</a:t>
            </a:r>
            <a:r>
              <a:rPr lang="de-DE" sz="1100" dirty="0">
                <a:latin typeface="Times New Roman" panose="02020603050405020304" pitchFamily="18" charset="0"/>
                <a:cs typeface="Times New Roman" panose="02020603050405020304" pitchFamily="18" charset="0"/>
              </a:rPr>
              <a:t>: </a:t>
            </a:r>
            <a:r>
              <a:rPr lang="de-DE" sz="1100" dirty="0" err="1">
                <a:latin typeface="Times New Roman" panose="02020603050405020304" pitchFamily="18" charset="0"/>
                <a:cs typeface="Times New Roman" panose="02020603050405020304" pitchFamily="18" charset="0"/>
              </a:rPr>
              <a:t>answers</a:t>
            </a:r>
            <a:r>
              <a:rPr lang="de-DE" sz="1100" dirty="0">
                <a:latin typeface="Times New Roman" panose="02020603050405020304" pitchFamily="18" charset="0"/>
                <a:cs typeface="Times New Roman" panose="02020603050405020304" pitchFamily="18" charset="0"/>
              </a:rPr>
              <a:t> </a:t>
            </a:r>
            <a:r>
              <a:rPr lang="de-DE" sz="1100" dirty="0" err="1">
                <a:latin typeface="Times New Roman" panose="02020603050405020304" pitchFamily="18" charset="0"/>
                <a:cs typeface="Times New Roman" panose="02020603050405020304" pitchFamily="18" charset="0"/>
              </a:rPr>
              <a:t>and</a:t>
            </a:r>
            <a:r>
              <a:rPr lang="de-DE" sz="1100" dirty="0">
                <a:latin typeface="Times New Roman" panose="02020603050405020304" pitchFamily="18" charset="0"/>
                <a:cs typeface="Times New Roman" panose="02020603050405020304" pitchFamily="18" charset="0"/>
              </a:rPr>
              <a:t> </a:t>
            </a:r>
            <a:r>
              <a:rPr lang="de-DE" sz="1100" dirty="0" err="1">
                <a:latin typeface="Times New Roman" panose="02020603050405020304" pitchFamily="18" charset="0"/>
                <a:cs typeface="Times New Roman" panose="02020603050405020304" pitchFamily="18" charset="0"/>
              </a:rPr>
              <a:t>questions</a:t>
            </a:r>
            <a:r>
              <a:rPr lang="de-DE" sz="1100" dirty="0">
                <a:latin typeface="Times New Roman" panose="02020603050405020304" pitchFamily="18" charset="0"/>
                <a:cs typeface="Times New Roman" panose="02020603050405020304" pitchFamily="18" charset="0"/>
              </a:rPr>
              <a:t>. J </a:t>
            </a:r>
            <a:r>
              <a:rPr lang="de-DE" sz="1100" dirty="0" err="1">
                <a:latin typeface="Times New Roman" panose="02020603050405020304" pitchFamily="18" charset="0"/>
                <a:cs typeface="Times New Roman" panose="02020603050405020304" pitchFamily="18" charset="0"/>
              </a:rPr>
              <a:t>Rheumatol</a:t>
            </a:r>
            <a:r>
              <a:rPr lang="de-DE" sz="1100" dirty="0">
                <a:latin typeface="Times New Roman" panose="02020603050405020304" pitchFamily="18" charset="0"/>
                <a:cs typeface="Times New Roman" panose="02020603050405020304" pitchFamily="18" charset="0"/>
              </a:rPr>
              <a:t>. 2000:27:1830-3</a:t>
            </a:r>
          </a:p>
          <a:p>
            <a:pPr algn="just"/>
            <a:r>
              <a:rPr lang="en-US" sz="1100" dirty="0" smtClean="0">
                <a:latin typeface="Times New Roman" panose="02020603050405020304" pitchFamily="18" charset="0"/>
                <a:cs typeface="Times New Roman" panose="02020603050405020304" pitchFamily="18" charset="0"/>
              </a:rPr>
              <a:t>Gutierrez-Suarez </a:t>
            </a:r>
            <a:r>
              <a:rPr lang="en-US" sz="1100" dirty="0">
                <a:latin typeface="Times New Roman" panose="02020603050405020304" pitchFamily="18" charset="0"/>
                <a:cs typeface="Times New Roman" panose="02020603050405020304" pitchFamily="18" charset="0"/>
              </a:rPr>
              <a:t>R, Burgos-Vargas R. The use of methotrexate in children with rheumatic disease. </a:t>
            </a:r>
            <a:r>
              <a:rPr lang="en-US" sz="1100" dirty="0" err="1">
                <a:latin typeface="Times New Roman" panose="02020603050405020304" pitchFamily="18" charset="0"/>
                <a:cs typeface="Times New Roman" panose="02020603050405020304" pitchFamily="18" charset="0"/>
              </a:rPr>
              <a:t>Clin</a:t>
            </a:r>
            <a:r>
              <a:rPr lang="en-US" sz="1100" dirty="0">
                <a:latin typeface="Times New Roman" panose="02020603050405020304" pitchFamily="18" charset="0"/>
                <a:cs typeface="Times New Roman" panose="02020603050405020304" pitchFamily="18" charset="0"/>
              </a:rPr>
              <a:t> </a:t>
            </a:r>
            <a:r>
              <a:rPr lang="en-US" sz="1100" dirty="0" err="1" smtClean="0">
                <a:latin typeface="Times New Roman" panose="02020603050405020304" pitchFamily="18" charset="0"/>
                <a:cs typeface="Times New Roman" panose="02020603050405020304" pitchFamily="18" charset="0"/>
              </a:rPr>
              <a:t>Exp</a:t>
            </a:r>
            <a:r>
              <a:rPr lang="en-US" sz="1100" dirty="0" smtClean="0">
                <a:latin typeface="Times New Roman" panose="02020603050405020304" pitchFamily="18" charset="0"/>
                <a:cs typeface="Times New Roman" panose="02020603050405020304" pitchFamily="18" charset="0"/>
              </a:rPr>
              <a:t> </a:t>
            </a:r>
            <a:r>
              <a:rPr lang="de-DE" sz="1100" dirty="0" err="1" smtClean="0">
                <a:latin typeface="Times New Roman" panose="02020603050405020304" pitchFamily="18" charset="0"/>
                <a:cs typeface="Times New Roman" panose="02020603050405020304" pitchFamily="18" charset="0"/>
              </a:rPr>
              <a:t>Rheumatol</a:t>
            </a:r>
            <a:r>
              <a:rPr lang="de-DE" sz="1100" dirty="0">
                <a:latin typeface="Times New Roman" panose="02020603050405020304" pitchFamily="18" charset="0"/>
                <a:cs typeface="Times New Roman" panose="02020603050405020304" pitchFamily="18" charset="0"/>
              </a:rPr>
              <a:t>. 2010sep-oct;28:122-7</a:t>
            </a:r>
          </a:p>
        </p:txBody>
      </p:sp>
    </p:spTree>
    <p:extLst>
      <p:ext uri="{BB962C8B-B14F-4D97-AF65-F5344CB8AC3E}">
        <p14:creationId xmlns:p14="http://schemas.microsoft.com/office/powerpoint/2010/main" val="927698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1"/>
          <p:cNvSpPr>
            <a:spLocks noGrp="1"/>
          </p:cNvSpPr>
          <p:nvPr>
            <p:ph idx="1"/>
          </p:nvPr>
        </p:nvSpPr>
        <p:spPr>
          <a:xfrm>
            <a:off x="467544" y="836712"/>
            <a:ext cx="8229600" cy="5112568"/>
          </a:xfrm>
        </p:spPr>
        <p:txBody>
          <a:bodyPr>
            <a:noAutofit/>
          </a:bodyPr>
          <a:lstStyle/>
          <a:p>
            <a:pPr algn="just"/>
            <a:r>
              <a:rPr lang="en-TT" sz="2000" dirty="0" smtClean="0">
                <a:latin typeface="Times New Roman" panose="02020603050405020304" pitchFamily="18" charset="0"/>
                <a:cs typeface="Times New Roman" panose="02020603050405020304" pitchFamily="18" charset="0"/>
              </a:rPr>
              <a:t>Although </a:t>
            </a:r>
            <a:r>
              <a:rPr lang="en-TT" sz="2000" dirty="0">
                <a:latin typeface="Times New Roman" panose="02020603050405020304" pitchFamily="18" charset="0"/>
                <a:cs typeface="Times New Roman" panose="02020603050405020304" pitchFamily="18" charset="0"/>
              </a:rPr>
              <a:t>serious toxicity </a:t>
            </a:r>
            <a:r>
              <a:rPr lang="en-TT" sz="2000" dirty="0" smtClean="0">
                <a:latin typeface="Times New Roman" panose="02020603050405020304" pitchFamily="18" charset="0"/>
                <a:cs typeface="Times New Roman" panose="02020603050405020304" pitchFamily="18" charset="0"/>
              </a:rPr>
              <a:t>in patients </a:t>
            </a:r>
            <a:r>
              <a:rPr lang="en-TT" sz="2000" dirty="0">
                <a:latin typeface="Times New Roman" panose="02020603050405020304" pitchFamily="18" charset="0"/>
                <a:cs typeface="Times New Roman" panose="02020603050405020304" pitchFamily="18" charset="0"/>
              </a:rPr>
              <a:t>using MTX is uncommon, a prevalence of adverse effects as high as 42 % has </a:t>
            </a:r>
            <a:r>
              <a:rPr lang="en-TT" sz="2000" dirty="0" smtClean="0">
                <a:latin typeface="Times New Roman" panose="02020603050405020304" pitchFamily="18" charset="0"/>
                <a:cs typeface="Times New Roman" panose="02020603050405020304" pitchFamily="18" charset="0"/>
              </a:rPr>
              <a:t>been reported </a:t>
            </a:r>
            <a:r>
              <a:rPr lang="en-TT" sz="2000" dirty="0">
                <a:latin typeface="Times New Roman" panose="02020603050405020304" pitchFamily="18" charset="0"/>
                <a:cs typeface="Times New Roman" panose="02020603050405020304" pitchFamily="18" charset="0"/>
              </a:rPr>
              <a:t>[12]. The main goal of JIA treatment is the achievement of wellbeing with </a:t>
            </a:r>
            <a:r>
              <a:rPr lang="en-TT" sz="2000" dirty="0" smtClean="0">
                <a:latin typeface="Times New Roman" panose="02020603050405020304" pitchFamily="18" charset="0"/>
                <a:cs typeface="Times New Roman" panose="02020603050405020304" pitchFamily="18" charset="0"/>
              </a:rPr>
              <a:t>minimal risk </a:t>
            </a:r>
            <a:r>
              <a:rPr lang="en-TT" sz="2000" dirty="0">
                <a:latin typeface="Times New Roman" panose="02020603050405020304" pitchFamily="18" charset="0"/>
                <a:cs typeface="Times New Roman" panose="02020603050405020304" pitchFamily="18" charset="0"/>
              </a:rPr>
              <a:t>of side effects. Prediction of response can prevent further exposing patients to </a:t>
            </a:r>
            <a:r>
              <a:rPr lang="en-TT" sz="2000" dirty="0" smtClean="0">
                <a:latin typeface="Times New Roman" panose="02020603050405020304" pitchFamily="18" charset="0"/>
                <a:cs typeface="Times New Roman" panose="02020603050405020304" pitchFamily="18" charset="0"/>
              </a:rPr>
              <a:t>side effects </a:t>
            </a:r>
            <a:r>
              <a:rPr lang="en-TT" sz="2000" dirty="0">
                <a:latin typeface="Times New Roman" panose="02020603050405020304" pitchFamily="18" charset="0"/>
                <a:cs typeface="Times New Roman" panose="02020603050405020304" pitchFamily="18" charset="0"/>
              </a:rPr>
              <a:t>of MTX and also saving the time by progressing to the treatment with an </a:t>
            </a:r>
            <a:r>
              <a:rPr lang="en-TT" sz="2000" dirty="0" smtClean="0">
                <a:latin typeface="Times New Roman" panose="02020603050405020304" pitchFamily="18" charset="0"/>
                <a:cs typeface="Times New Roman" panose="02020603050405020304" pitchFamily="18" charset="0"/>
              </a:rPr>
              <a:t>alternative therapy </a:t>
            </a:r>
            <a:r>
              <a:rPr lang="en-TT" sz="2000" dirty="0">
                <a:latin typeface="Times New Roman" panose="02020603050405020304" pitchFamily="18" charset="0"/>
                <a:cs typeface="Times New Roman" panose="02020603050405020304" pitchFamily="18" charset="0"/>
              </a:rPr>
              <a:t>(e.g. biological drugs) as soon as possible to prevent irreversible complications</a:t>
            </a:r>
            <a:r>
              <a:rPr lang="en-TT" sz="2000" dirty="0" smtClean="0">
                <a:latin typeface="Times New Roman" panose="02020603050405020304" pitchFamily="18" charset="0"/>
                <a:cs typeface="Times New Roman" panose="02020603050405020304" pitchFamily="18" charset="0"/>
              </a:rPr>
              <a:t>.</a:t>
            </a:r>
          </a:p>
          <a:p>
            <a:pPr algn="just"/>
            <a:endParaRPr lang="en-TT" sz="2000" dirty="0" smtClean="0">
              <a:latin typeface="Times New Roman" panose="02020603050405020304" pitchFamily="18" charset="0"/>
              <a:cs typeface="Times New Roman" panose="02020603050405020304" pitchFamily="18" charset="0"/>
            </a:endParaRPr>
          </a:p>
          <a:p>
            <a:pPr marL="0" indent="0" algn="just">
              <a:buNone/>
            </a:pPr>
            <a:r>
              <a:rPr lang="en-TT" sz="2000" dirty="0" smtClean="0">
                <a:latin typeface="Times New Roman" panose="02020603050405020304" pitchFamily="18" charset="0"/>
                <a:cs typeface="Times New Roman" panose="02020603050405020304" pitchFamily="18" charset="0"/>
              </a:rPr>
              <a:t> </a:t>
            </a:r>
            <a:endParaRPr lang="en-T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2330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88"/>
            <a:ext cx="4320480" cy="1080120"/>
          </a:xfrm>
          <a:solidFill>
            <a:srgbClr val="00B0F0"/>
          </a:solidFill>
        </p:spPr>
        <p:txBody>
          <a:bodyPr>
            <a:normAutofit/>
          </a:bodyPr>
          <a:lstStyle/>
          <a:p>
            <a:pPr algn="l"/>
            <a:r>
              <a:rPr lang="en-TT" sz="3600" dirty="0"/>
              <a:t>Patients and </a:t>
            </a:r>
            <a:r>
              <a:rPr lang="en-TT" sz="3600" dirty="0" smtClean="0"/>
              <a:t>Methods</a:t>
            </a:r>
            <a:endParaRPr lang="en-TT" sz="3600" dirty="0"/>
          </a:p>
        </p:txBody>
      </p:sp>
      <p:sp>
        <p:nvSpPr>
          <p:cNvPr id="3" name="Inhaltsplatzhalter 2"/>
          <p:cNvSpPr>
            <a:spLocks noGrp="1"/>
          </p:cNvSpPr>
          <p:nvPr>
            <p:ph idx="1"/>
          </p:nvPr>
        </p:nvSpPr>
        <p:spPr>
          <a:xfrm>
            <a:off x="467544" y="1772816"/>
            <a:ext cx="8229600" cy="4525963"/>
          </a:xfrm>
        </p:spPr>
        <p:txBody>
          <a:bodyPr>
            <a:normAutofit fontScale="92500" lnSpcReduction="20000"/>
          </a:bodyPr>
          <a:lstStyle/>
          <a:p>
            <a:r>
              <a:rPr lang="en-TT" sz="3500" dirty="0"/>
              <a:t>Patient </a:t>
            </a:r>
            <a:r>
              <a:rPr lang="en-TT" sz="3500" dirty="0" smtClean="0"/>
              <a:t>selection</a:t>
            </a:r>
            <a:endParaRPr lang="en-TT" sz="3500" dirty="0"/>
          </a:p>
          <a:p>
            <a:pPr algn="just"/>
            <a:r>
              <a:rPr lang="en-TT" sz="2000" dirty="0">
                <a:latin typeface="Times New Roman" panose="02020603050405020304" pitchFamily="18" charset="0"/>
                <a:cs typeface="Times New Roman" panose="02020603050405020304" pitchFamily="18" charset="0"/>
              </a:rPr>
              <a:t>Patient's data were taken from the German BIKER Registry founded in 2001. </a:t>
            </a:r>
            <a:endParaRPr lang="en-TT" sz="2000" dirty="0" smtClean="0">
              <a:latin typeface="Times New Roman" panose="02020603050405020304" pitchFamily="18" charset="0"/>
              <a:cs typeface="Times New Roman" panose="02020603050405020304" pitchFamily="18" charset="0"/>
            </a:endParaRPr>
          </a:p>
          <a:p>
            <a:pPr algn="just"/>
            <a:r>
              <a:rPr lang="en-TT" sz="2000" dirty="0" smtClean="0">
                <a:latin typeface="Times New Roman" panose="02020603050405020304" pitchFamily="18" charset="0"/>
                <a:cs typeface="Times New Roman" panose="02020603050405020304" pitchFamily="18" charset="0"/>
              </a:rPr>
              <a:t>The </a:t>
            </a:r>
            <a:r>
              <a:rPr lang="en-TT" sz="2000" dirty="0">
                <a:latin typeface="Times New Roman" panose="02020603050405020304" pitchFamily="18" charset="0"/>
                <a:cs typeface="Times New Roman" panose="02020603050405020304" pitchFamily="18" charset="0"/>
              </a:rPr>
              <a:t>registry </a:t>
            </a:r>
            <a:r>
              <a:rPr lang="en-TT" sz="2000" dirty="0" smtClean="0">
                <a:latin typeface="Times New Roman" panose="02020603050405020304" pitchFamily="18" charset="0"/>
                <a:cs typeface="Times New Roman" panose="02020603050405020304" pitchFamily="18" charset="0"/>
              </a:rPr>
              <a:t>is a </a:t>
            </a:r>
            <a:r>
              <a:rPr lang="en-TT" sz="2000" dirty="0">
                <a:latin typeface="Times New Roman" panose="02020603050405020304" pitchFamily="18" charset="0"/>
                <a:cs typeface="Times New Roman" panose="02020603050405020304" pitchFamily="18" charset="0"/>
              </a:rPr>
              <a:t>non-interventional long term study and has been approved by the ethics committee of </a:t>
            </a:r>
            <a:r>
              <a:rPr lang="en-TT" sz="2000" dirty="0" smtClean="0">
                <a:latin typeface="Times New Roman" panose="02020603050405020304" pitchFamily="18" charset="0"/>
                <a:cs typeface="Times New Roman" panose="02020603050405020304" pitchFamily="18" charset="0"/>
              </a:rPr>
              <a:t>the </a:t>
            </a:r>
            <a:r>
              <a:rPr lang="en-TT" sz="2000" dirty="0" err="1" smtClean="0">
                <a:latin typeface="Times New Roman" panose="02020603050405020304" pitchFamily="18" charset="0"/>
                <a:cs typeface="Times New Roman" panose="02020603050405020304" pitchFamily="18" charset="0"/>
              </a:rPr>
              <a:t>Aerztekammer</a:t>
            </a:r>
            <a:r>
              <a:rPr lang="en-TT" sz="2000" dirty="0" smtClean="0">
                <a:latin typeface="Times New Roman" panose="02020603050405020304" pitchFamily="18" charset="0"/>
                <a:cs typeface="Times New Roman" panose="02020603050405020304" pitchFamily="18" charset="0"/>
              </a:rPr>
              <a:t> </a:t>
            </a:r>
            <a:r>
              <a:rPr lang="en-TT" sz="2000" dirty="0" err="1">
                <a:latin typeface="Times New Roman" panose="02020603050405020304" pitchFamily="18" charset="0"/>
                <a:cs typeface="Times New Roman" panose="02020603050405020304" pitchFamily="18" charset="0"/>
              </a:rPr>
              <a:t>Nordrhein</a:t>
            </a:r>
            <a:r>
              <a:rPr lang="en-TT" sz="2000" dirty="0">
                <a:latin typeface="Times New Roman" panose="02020603050405020304" pitchFamily="18" charset="0"/>
                <a:cs typeface="Times New Roman" panose="02020603050405020304" pitchFamily="18" charset="0"/>
              </a:rPr>
              <a:t>, </a:t>
            </a:r>
            <a:r>
              <a:rPr lang="en-TT" sz="2000" dirty="0" err="1">
                <a:latin typeface="Times New Roman" panose="02020603050405020304" pitchFamily="18" charset="0"/>
                <a:cs typeface="Times New Roman" panose="02020603050405020304" pitchFamily="18" charset="0"/>
              </a:rPr>
              <a:t>Duesseldorf</a:t>
            </a:r>
            <a:r>
              <a:rPr lang="en-TT" sz="2000" dirty="0">
                <a:latin typeface="Times New Roman" panose="02020603050405020304" pitchFamily="18" charset="0"/>
                <a:cs typeface="Times New Roman" panose="02020603050405020304" pitchFamily="18" charset="0"/>
              </a:rPr>
              <a:t>, Germany. </a:t>
            </a:r>
            <a:endParaRPr lang="en-TT" sz="2000" dirty="0" smtClean="0">
              <a:latin typeface="Times New Roman" panose="02020603050405020304" pitchFamily="18" charset="0"/>
              <a:cs typeface="Times New Roman" panose="02020603050405020304" pitchFamily="18" charset="0"/>
            </a:endParaRPr>
          </a:p>
          <a:p>
            <a:pPr algn="just"/>
            <a:r>
              <a:rPr lang="en-TT" sz="2000" dirty="0" smtClean="0">
                <a:latin typeface="Times New Roman" panose="02020603050405020304" pitchFamily="18" charset="0"/>
                <a:cs typeface="Times New Roman" panose="02020603050405020304" pitchFamily="18" charset="0"/>
              </a:rPr>
              <a:t>Since </a:t>
            </a:r>
            <a:r>
              <a:rPr lang="en-TT" sz="2000" dirty="0">
                <a:latin typeface="Times New Roman" panose="02020603050405020304" pitchFamily="18" charset="0"/>
                <a:cs typeface="Times New Roman" panose="02020603050405020304" pitchFamily="18" charset="0"/>
              </a:rPr>
              <a:t>2005 patients, after formal </a:t>
            </a:r>
            <a:r>
              <a:rPr lang="en-TT" sz="2000" dirty="0" smtClean="0">
                <a:latin typeface="Times New Roman" panose="02020603050405020304" pitchFamily="18" charset="0"/>
                <a:cs typeface="Times New Roman" panose="02020603050405020304" pitchFamily="18" charset="0"/>
              </a:rPr>
              <a:t>approval of </a:t>
            </a:r>
            <a:r>
              <a:rPr lang="en-TT" sz="2000" dirty="0">
                <a:latin typeface="Times New Roman" panose="02020603050405020304" pitchFamily="18" charset="0"/>
                <a:cs typeface="Times New Roman" panose="02020603050405020304" pitchFamily="18" charset="0"/>
              </a:rPr>
              <a:t>MTX for treatment of JIA, patients newly starting treatment with MTX were </a:t>
            </a:r>
            <a:r>
              <a:rPr lang="en-TT" sz="2000" dirty="0" smtClean="0">
                <a:latin typeface="Times New Roman" panose="02020603050405020304" pitchFamily="18" charset="0"/>
                <a:cs typeface="Times New Roman" panose="02020603050405020304" pitchFamily="18" charset="0"/>
              </a:rPr>
              <a:t>recruited.</a:t>
            </a:r>
          </a:p>
          <a:p>
            <a:pPr algn="just"/>
            <a:r>
              <a:rPr lang="en-TT" sz="3500" dirty="0" smtClean="0"/>
              <a:t>Patients’ </a:t>
            </a:r>
            <a:r>
              <a:rPr lang="en-TT" sz="3500" dirty="0" err="1" smtClean="0"/>
              <a:t>characteritics</a:t>
            </a:r>
            <a:endParaRPr lang="en-TT" sz="3500" dirty="0"/>
          </a:p>
          <a:p>
            <a:pPr algn="just"/>
            <a:r>
              <a:rPr lang="en-US" sz="2000" dirty="0" smtClean="0">
                <a:latin typeface="Times New Roman" panose="02020603050405020304" pitchFamily="18" charset="0"/>
                <a:cs typeface="Times New Roman" panose="02020603050405020304" pitchFamily="18" charset="0"/>
              </a:rPr>
              <a:t>915 patients were screened </a:t>
            </a:r>
          </a:p>
          <a:p>
            <a:pPr algn="just"/>
            <a:r>
              <a:rPr lang="en-US" sz="2000" dirty="0" smtClean="0">
                <a:latin typeface="Times New Roman" panose="02020603050405020304" pitchFamily="18" charset="0"/>
                <a:cs typeface="Times New Roman" panose="02020603050405020304" pitchFamily="18" charset="0"/>
              </a:rPr>
              <a:t>731 </a:t>
            </a:r>
            <a:r>
              <a:rPr lang="en-US" sz="2000" dirty="0">
                <a:latin typeface="Times New Roman" panose="02020603050405020304" pitchFamily="18" charset="0"/>
                <a:cs typeface="Times New Roman" panose="02020603050405020304" pitchFamily="18" charset="0"/>
              </a:rPr>
              <a:t>(79.9%) patients were treated for at least 3 months and had a full data </a:t>
            </a:r>
            <a:r>
              <a:rPr lang="en-US" sz="2000" dirty="0" smtClean="0">
                <a:latin typeface="Times New Roman" panose="02020603050405020304" pitchFamily="18" charset="0"/>
                <a:cs typeface="Times New Roman" panose="02020603050405020304" pitchFamily="18" charset="0"/>
              </a:rPr>
              <a:t>set</a:t>
            </a:r>
          </a:p>
          <a:p>
            <a:pPr algn="just"/>
            <a:r>
              <a:rPr lang="en-US" sz="2000" dirty="0" smtClean="0">
                <a:latin typeface="Times New Roman" panose="02020603050405020304" pitchFamily="18" charset="0"/>
                <a:cs typeface="Times New Roman" panose="02020603050405020304" pitchFamily="18" charset="0"/>
              </a:rPr>
              <a:t>707 </a:t>
            </a:r>
            <a:r>
              <a:rPr lang="en-US" sz="2000" dirty="0">
                <a:latin typeface="Times New Roman" panose="02020603050405020304" pitchFamily="18" charset="0"/>
                <a:cs typeface="Times New Roman" panose="02020603050405020304" pitchFamily="18" charset="0"/>
              </a:rPr>
              <a:t>could be identified for month 12 analyses. </a:t>
            </a:r>
            <a:endParaRPr lang="en-US"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Females 68.7</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Persistent </a:t>
            </a:r>
            <a:r>
              <a:rPr lang="en-US" sz="2000" dirty="0" err="1">
                <a:latin typeface="Times New Roman" panose="02020603050405020304" pitchFamily="18" charset="0"/>
                <a:cs typeface="Times New Roman" panose="02020603050405020304" pitchFamily="18" charset="0"/>
              </a:rPr>
              <a:t>oligoarthritis</a:t>
            </a:r>
            <a:r>
              <a:rPr lang="en-US" sz="2000" dirty="0">
                <a:latin typeface="Times New Roman" panose="02020603050405020304" pitchFamily="18" charset="0"/>
                <a:cs typeface="Times New Roman" panose="02020603050405020304" pitchFamily="18" charset="0"/>
              </a:rPr>
              <a:t> is the most common JIA category with 201 patients (28.3%) followed by RF negative polyarthritis with 200 patients (27.3%). </a:t>
            </a:r>
            <a:r>
              <a:rPr lang="en-US" sz="2000" dirty="0" smtClean="0">
                <a:latin typeface="Times New Roman" panose="02020603050405020304" pitchFamily="18" charset="0"/>
                <a:cs typeface="Times New Roman" panose="02020603050405020304" pitchFamily="18" charset="0"/>
              </a:rPr>
              <a:t>18 </a:t>
            </a:r>
            <a:r>
              <a:rPr lang="en-US" sz="2000" dirty="0">
                <a:latin typeface="Times New Roman" panose="02020603050405020304" pitchFamily="18" charset="0"/>
                <a:cs typeface="Times New Roman" panose="02020603050405020304" pitchFamily="18" charset="0"/>
              </a:rPr>
              <a:t>patients (2.5%) had unclassified arthritis.</a:t>
            </a:r>
          </a:p>
          <a:p>
            <a:pPr algn="just"/>
            <a:endParaRPr lang="en-TT" sz="2000" dirty="0" smtClean="0">
              <a:latin typeface="Times New Roman" panose="02020603050405020304" pitchFamily="18" charset="0"/>
              <a:cs typeface="Times New Roman" panose="02020603050405020304" pitchFamily="18" charset="0"/>
            </a:endParaRPr>
          </a:p>
          <a:p>
            <a:pPr marL="0" indent="0" algn="just">
              <a:buNone/>
            </a:pPr>
            <a:endParaRPr lang="en-T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0935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20688"/>
            <a:ext cx="6264696" cy="1080120"/>
          </a:xfrm>
          <a:solidFill>
            <a:srgbClr val="00B0F0"/>
          </a:solidFill>
        </p:spPr>
        <p:txBody>
          <a:bodyPr>
            <a:normAutofit/>
          </a:bodyPr>
          <a:lstStyle/>
          <a:p>
            <a:pPr algn="l"/>
            <a:r>
              <a:rPr lang="en-TT" sz="3600" dirty="0" smtClean="0"/>
              <a:t>Inclusion and Exclusion Criteria</a:t>
            </a:r>
            <a:endParaRPr lang="en-TT" sz="3600" dirty="0"/>
          </a:p>
        </p:txBody>
      </p:sp>
      <p:sp>
        <p:nvSpPr>
          <p:cNvPr id="3" name="Inhaltsplatzhalter 2"/>
          <p:cNvSpPr>
            <a:spLocks noGrp="1"/>
          </p:cNvSpPr>
          <p:nvPr>
            <p:ph idx="1"/>
          </p:nvPr>
        </p:nvSpPr>
        <p:spPr>
          <a:xfrm>
            <a:off x="467544" y="1772816"/>
            <a:ext cx="8229600" cy="4525963"/>
          </a:xfrm>
        </p:spPr>
        <p:txBody>
          <a:bodyPr>
            <a:normAutofit/>
          </a:bodyPr>
          <a:lstStyle/>
          <a:p>
            <a:r>
              <a:rPr lang="en-TT" dirty="0" smtClean="0"/>
              <a:t>Inclusion Criteria</a:t>
            </a:r>
            <a:endParaRPr lang="en-TT" dirty="0"/>
          </a:p>
          <a:p>
            <a:r>
              <a:rPr lang="en-TT" sz="2000" dirty="0" smtClean="0">
                <a:latin typeface="Times New Roman" panose="02020603050405020304" pitchFamily="18" charset="0"/>
                <a:cs typeface="Times New Roman" panose="02020603050405020304" pitchFamily="18" charset="0"/>
              </a:rPr>
              <a:t>Admittance </a:t>
            </a:r>
            <a:r>
              <a:rPr lang="en-TT" sz="2000" dirty="0">
                <a:latin typeface="Times New Roman" panose="02020603050405020304" pitchFamily="18" charset="0"/>
                <a:cs typeface="Times New Roman" panose="02020603050405020304" pitchFamily="18" charset="0"/>
              </a:rPr>
              <a:t>to the registry </a:t>
            </a:r>
            <a:r>
              <a:rPr lang="en-TT" sz="2000" dirty="0" smtClean="0">
                <a:latin typeface="Times New Roman" panose="02020603050405020304" pitchFamily="18" charset="0"/>
                <a:cs typeface="Times New Roman" panose="02020603050405020304" pitchFamily="18" charset="0"/>
              </a:rPr>
              <a:t>until December 31, 2010</a:t>
            </a:r>
          </a:p>
          <a:p>
            <a:r>
              <a:rPr lang="en-TT" sz="2000" dirty="0">
                <a:latin typeface="Times New Roman" panose="02020603050405020304" pitchFamily="18" charset="0"/>
                <a:cs typeface="Times New Roman" panose="02020603050405020304" pitchFamily="18" charset="0"/>
              </a:rPr>
              <a:t>D</a:t>
            </a:r>
            <a:r>
              <a:rPr lang="en-TT" sz="2000" dirty="0" smtClean="0">
                <a:latin typeface="Times New Roman" panose="02020603050405020304" pitchFamily="18" charset="0"/>
                <a:cs typeface="Times New Roman" panose="02020603050405020304" pitchFamily="18" charset="0"/>
              </a:rPr>
              <a:t>iagnosis of JIA according to the International League of Association for Rheumatology (ILAR) criteria </a:t>
            </a:r>
          </a:p>
          <a:p>
            <a:r>
              <a:rPr lang="en-TT" sz="2000" dirty="0" smtClean="0">
                <a:latin typeface="Times New Roman" panose="02020603050405020304" pitchFamily="18" charset="0"/>
                <a:cs typeface="Times New Roman" panose="02020603050405020304" pitchFamily="18" charset="0"/>
              </a:rPr>
              <a:t>Treatment with MTX just started </a:t>
            </a:r>
          </a:p>
          <a:p>
            <a:r>
              <a:rPr lang="en-TT" sz="2000" dirty="0">
                <a:latin typeface="Times New Roman" panose="02020603050405020304" pitchFamily="18" charset="0"/>
                <a:cs typeface="Times New Roman" panose="02020603050405020304" pitchFamily="18" charset="0"/>
              </a:rPr>
              <a:t>D</a:t>
            </a:r>
            <a:r>
              <a:rPr lang="en-TT" sz="2000" dirty="0" smtClean="0">
                <a:latin typeface="Times New Roman" panose="02020603050405020304" pitchFamily="18" charset="0"/>
                <a:cs typeface="Times New Roman" panose="02020603050405020304" pitchFamily="18" charset="0"/>
              </a:rPr>
              <a:t>uration of MTX treatment of at least 3 months</a:t>
            </a:r>
          </a:p>
          <a:p>
            <a:r>
              <a:rPr lang="en-TT" sz="2000" dirty="0" smtClean="0">
                <a:latin typeface="Times New Roman" panose="02020603050405020304" pitchFamily="18" charset="0"/>
                <a:cs typeface="Times New Roman" panose="02020603050405020304" pitchFamily="18" charset="0"/>
              </a:rPr>
              <a:t>Complete </a:t>
            </a:r>
            <a:r>
              <a:rPr lang="en-TT" sz="2000" dirty="0" err="1" smtClean="0">
                <a:latin typeface="Times New Roman" panose="02020603050405020304" pitchFamily="18" charset="0"/>
                <a:cs typeface="Times New Roman" panose="02020603050405020304" pitchFamily="18" charset="0"/>
              </a:rPr>
              <a:t>pretreatment</a:t>
            </a:r>
            <a:r>
              <a:rPr lang="en-TT" sz="2000" dirty="0" smtClean="0">
                <a:latin typeface="Times New Roman" panose="02020603050405020304" pitchFamily="18" charset="0"/>
                <a:cs typeface="Times New Roman" panose="02020603050405020304" pitchFamily="18" charset="0"/>
              </a:rPr>
              <a:t> data set available </a:t>
            </a:r>
          </a:p>
          <a:p>
            <a:endParaRPr lang="en-TT" sz="2000" dirty="0">
              <a:latin typeface="Times New Roman" panose="02020603050405020304" pitchFamily="18" charset="0"/>
              <a:cs typeface="Times New Roman" panose="02020603050405020304" pitchFamily="18" charset="0"/>
            </a:endParaRPr>
          </a:p>
          <a:p>
            <a:r>
              <a:rPr lang="en-TT" dirty="0" smtClean="0"/>
              <a:t>Exclusion Criteria</a:t>
            </a:r>
          </a:p>
          <a:p>
            <a:r>
              <a:rPr lang="en-TT" sz="2000" dirty="0" smtClean="0">
                <a:latin typeface="Times New Roman" panose="02020603050405020304" pitchFamily="18" charset="0"/>
                <a:cs typeface="Times New Roman" panose="02020603050405020304" pitchFamily="18" charset="0"/>
              </a:rPr>
              <a:t>Patients who had ever received biologics</a:t>
            </a:r>
            <a:endParaRPr lang="en-TT" sz="2000" dirty="0">
              <a:latin typeface="Times New Roman" panose="02020603050405020304" pitchFamily="18" charset="0"/>
              <a:cs typeface="Times New Roman" panose="02020603050405020304" pitchFamily="18" charset="0"/>
            </a:endParaRPr>
          </a:p>
        </p:txBody>
      </p:sp>
      <p:sp>
        <p:nvSpPr>
          <p:cNvPr id="4" name="Rechteck 3"/>
          <p:cNvSpPr/>
          <p:nvPr/>
        </p:nvSpPr>
        <p:spPr>
          <a:xfrm>
            <a:off x="2411760" y="6093296"/>
            <a:ext cx="6552728" cy="738664"/>
          </a:xfrm>
          <a:prstGeom prst="rect">
            <a:avLst/>
          </a:prstGeom>
        </p:spPr>
        <p:txBody>
          <a:bodyPr wrap="square">
            <a:spAutoFit/>
          </a:bodyPr>
          <a:lstStyle/>
          <a:p>
            <a:pPr algn="just"/>
            <a:r>
              <a:rPr lang="en-US" sz="1400" i="1" dirty="0">
                <a:latin typeface="Times New Roman" panose="02020603050405020304" pitchFamily="18" charset="0"/>
                <a:cs typeface="Times New Roman" panose="02020603050405020304" pitchFamily="18" charset="0"/>
              </a:rPr>
              <a:t>Petty RE, et al. International League of Associations for Rheumatology, classification of juvenile </a:t>
            </a:r>
            <a:r>
              <a:rPr lang="en-US" sz="1400" i="1" dirty="0" smtClean="0">
                <a:latin typeface="Times New Roman" panose="02020603050405020304" pitchFamily="18" charset="0"/>
                <a:cs typeface="Times New Roman" panose="02020603050405020304" pitchFamily="18" charset="0"/>
              </a:rPr>
              <a:t>idiopathic </a:t>
            </a:r>
            <a:r>
              <a:rPr lang="de-DE" sz="1400" i="1" dirty="0" err="1" smtClean="0">
                <a:latin typeface="Times New Roman" panose="02020603050405020304" pitchFamily="18" charset="0"/>
                <a:cs typeface="Times New Roman" panose="02020603050405020304" pitchFamily="18" charset="0"/>
              </a:rPr>
              <a:t>arthritis</a:t>
            </a:r>
            <a:r>
              <a:rPr lang="de-DE" sz="1400" i="1" dirty="0">
                <a:latin typeface="Times New Roman" panose="02020603050405020304" pitchFamily="18" charset="0"/>
                <a:cs typeface="Times New Roman" panose="02020603050405020304" pitchFamily="18" charset="0"/>
              </a:rPr>
              <a:t>: </a:t>
            </a:r>
            <a:r>
              <a:rPr lang="de-DE" sz="1400" i="1" dirty="0" err="1">
                <a:latin typeface="Times New Roman" panose="02020603050405020304" pitchFamily="18" charset="0"/>
                <a:cs typeface="Times New Roman" panose="02020603050405020304" pitchFamily="18" charset="0"/>
              </a:rPr>
              <a:t>second</a:t>
            </a:r>
            <a:r>
              <a:rPr lang="de-DE" sz="1400" i="1" dirty="0">
                <a:latin typeface="Times New Roman" panose="02020603050405020304" pitchFamily="18" charset="0"/>
                <a:cs typeface="Times New Roman" panose="02020603050405020304" pitchFamily="18" charset="0"/>
              </a:rPr>
              <a:t> </a:t>
            </a:r>
            <a:r>
              <a:rPr lang="de-DE" sz="1400" i="1" dirty="0" err="1">
                <a:latin typeface="Times New Roman" panose="02020603050405020304" pitchFamily="18" charset="0"/>
                <a:cs typeface="Times New Roman" panose="02020603050405020304" pitchFamily="18" charset="0"/>
              </a:rPr>
              <a:t>revision</a:t>
            </a:r>
            <a:r>
              <a:rPr lang="de-DE" sz="1400" i="1" dirty="0">
                <a:latin typeface="Times New Roman" panose="02020603050405020304" pitchFamily="18" charset="0"/>
                <a:cs typeface="Times New Roman" panose="02020603050405020304" pitchFamily="18" charset="0"/>
              </a:rPr>
              <a:t>, Edmonton, 2001. J </a:t>
            </a:r>
            <a:r>
              <a:rPr lang="de-DE" sz="1400" i="1" dirty="0" err="1">
                <a:latin typeface="Times New Roman" panose="02020603050405020304" pitchFamily="18" charset="0"/>
                <a:cs typeface="Times New Roman" panose="02020603050405020304" pitchFamily="18" charset="0"/>
              </a:rPr>
              <a:t>Rheumatol</a:t>
            </a:r>
            <a:r>
              <a:rPr lang="de-DE" sz="1400" i="1" dirty="0">
                <a:latin typeface="Times New Roman" panose="02020603050405020304" pitchFamily="18" charset="0"/>
                <a:cs typeface="Times New Roman" panose="02020603050405020304" pitchFamily="18" charset="0"/>
              </a:rPr>
              <a:t> 2004;31:390-392</a:t>
            </a:r>
          </a:p>
        </p:txBody>
      </p:sp>
    </p:spTree>
    <p:extLst>
      <p:ext uri="{BB962C8B-B14F-4D97-AF65-F5344CB8AC3E}">
        <p14:creationId xmlns:p14="http://schemas.microsoft.com/office/powerpoint/2010/main" val="24784287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6264696" cy="1143000"/>
          </a:xfrm>
          <a:solidFill>
            <a:srgbClr val="00B0F0"/>
          </a:solidFill>
        </p:spPr>
        <p:txBody>
          <a:bodyPr>
            <a:normAutofit/>
          </a:bodyPr>
          <a:lstStyle/>
          <a:p>
            <a:pPr algn="l"/>
            <a:r>
              <a:rPr lang="en-TT" sz="3200" dirty="0"/>
              <a:t>Evaluation of response to treatment</a:t>
            </a:r>
          </a:p>
        </p:txBody>
      </p:sp>
      <p:sp>
        <p:nvSpPr>
          <p:cNvPr id="3" name="Inhaltsplatzhalter 2"/>
          <p:cNvSpPr>
            <a:spLocks noGrp="1"/>
          </p:cNvSpPr>
          <p:nvPr>
            <p:ph idx="1"/>
          </p:nvPr>
        </p:nvSpPr>
        <p:spPr>
          <a:xfrm>
            <a:off x="467544" y="2204864"/>
            <a:ext cx="8229600" cy="4785395"/>
          </a:xfrm>
        </p:spPr>
        <p:txBody>
          <a:bodyPr>
            <a:normAutofit/>
          </a:bodyPr>
          <a:lstStyle/>
          <a:p>
            <a:pPr algn="just"/>
            <a:r>
              <a:rPr lang="en-TT" sz="2000" dirty="0">
                <a:latin typeface="Times New Roman" panose="02020603050405020304" pitchFamily="18" charset="0"/>
                <a:cs typeface="Times New Roman" panose="02020603050405020304" pitchFamily="18" charset="0"/>
              </a:rPr>
              <a:t>In this study early response to treatment was analysed at months 3 and additionally at </a:t>
            </a:r>
            <a:r>
              <a:rPr lang="en-TT" sz="2000" dirty="0" smtClean="0">
                <a:latin typeface="Times New Roman" panose="02020603050405020304" pitchFamily="18" charset="0"/>
                <a:cs typeface="Times New Roman" panose="02020603050405020304" pitchFamily="18" charset="0"/>
              </a:rPr>
              <a:t>12 months</a:t>
            </a:r>
            <a:r>
              <a:rPr lang="en-TT" sz="2000" dirty="0">
                <a:latin typeface="Times New Roman" panose="02020603050405020304" pitchFamily="18" charset="0"/>
                <a:cs typeface="Times New Roman" panose="02020603050405020304" pitchFamily="18" charset="0"/>
              </a:rPr>
              <a:t>. </a:t>
            </a:r>
            <a:endParaRPr lang="en-TT" sz="2000" dirty="0" smtClean="0">
              <a:latin typeface="Times New Roman" panose="02020603050405020304" pitchFamily="18" charset="0"/>
              <a:cs typeface="Times New Roman" panose="02020603050405020304" pitchFamily="18" charset="0"/>
            </a:endParaRPr>
          </a:p>
          <a:p>
            <a:pPr algn="just"/>
            <a:r>
              <a:rPr lang="en-TT" sz="2000" dirty="0" smtClean="0">
                <a:latin typeface="Times New Roman" panose="02020603050405020304" pitchFamily="18" charset="0"/>
                <a:cs typeface="Times New Roman" panose="02020603050405020304" pitchFamily="18" charset="0"/>
              </a:rPr>
              <a:t>Patients </a:t>
            </a:r>
            <a:r>
              <a:rPr lang="en-TT" sz="2000" dirty="0">
                <a:latin typeface="Times New Roman" panose="02020603050405020304" pitchFamily="18" charset="0"/>
                <a:cs typeface="Times New Roman" panose="02020603050405020304" pitchFamily="18" charset="0"/>
              </a:rPr>
              <a:t>were divided into responders and </a:t>
            </a:r>
            <a:r>
              <a:rPr lang="en-TT" sz="2000" dirty="0" smtClean="0">
                <a:latin typeface="Times New Roman" panose="02020603050405020304" pitchFamily="18" charset="0"/>
                <a:cs typeface="Times New Roman" panose="02020603050405020304" pitchFamily="18" charset="0"/>
              </a:rPr>
              <a:t>non-responders according </a:t>
            </a:r>
            <a:r>
              <a:rPr lang="en-TT" sz="2000" dirty="0">
                <a:latin typeface="Times New Roman" panose="02020603050405020304" pitchFamily="18" charset="0"/>
                <a:cs typeface="Times New Roman" panose="02020603050405020304" pitchFamily="18" charset="0"/>
              </a:rPr>
              <a:t>to the American College of Rheumatology </a:t>
            </a:r>
            <a:r>
              <a:rPr lang="en-TT" sz="2000" dirty="0" smtClean="0">
                <a:latin typeface="Times New Roman" panose="02020603050405020304" pitchFamily="18" charset="0"/>
                <a:cs typeface="Times New Roman" panose="02020603050405020304" pitchFamily="18" charset="0"/>
              </a:rPr>
              <a:t>Paediatric </a:t>
            </a:r>
            <a:r>
              <a:rPr lang="en-TT" sz="2000" dirty="0">
                <a:latin typeface="Times New Roman" panose="02020603050405020304" pitchFamily="18" charset="0"/>
                <a:cs typeface="Times New Roman" panose="02020603050405020304" pitchFamily="18" charset="0"/>
              </a:rPr>
              <a:t>(</a:t>
            </a:r>
            <a:r>
              <a:rPr lang="en-TT" sz="2000" dirty="0" err="1">
                <a:latin typeface="Times New Roman" panose="02020603050405020304" pitchFamily="18" charset="0"/>
                <a:cs typeface="Times New Roman" panose="02020603050405020304" pitchFamily="18" charset="0"/>
              </a:rPr>
              <a:t>PedACR</a:t>
            </a:r>
            <a:r>
              <a:rPr lang="en-TT" sz="2000" dirty="0">
                <a:latin typeface="Times New Roman" panose="02020603050405020304" pitchFamily="18" charset="0"/>
                <a:cs typeface="Times New Roman" panose="02020603050405020304" pitchFamily="18" charset="0"/>
              </a:rPr>
              <a:t>) 30 or </a:t>
            </a:r>
            <a:r>
              <a:rPr lang="en-TT" sz="2000" dirty="0" smtClean="0">
                <a:latin typeface="Times New Roman" panose="02020603050405020304" pitchFamily="18" charset="0"/>
                <a:cs typeface="Times New Roman" panose="02020603050405020304" pitchFamily="18" charset="0"/>
              </a:rPr>
              <a:t>70 improvement criteria.</a:t>
            </a:r>
            <a:endParaRPr lang="en-TT" sz="2000" dirty="0">
              <a:latin typeface="Times New Roman" panose="02020603050405020304" pitchFamily="18" charset="0"/>
              <a:cs typeface="Times New Roman" panose="02020603050405020304" pitchFamily="18" charset="0"/>
            </a:endParaRPr>
          </a:p>
        </p:txBody>
      </p:sp>
      <p:sp>
        <p:nvSpPr>
          <p:cNvPr id="4" name="Rechteck 3"/>
          <p:cNvSpPr/>
          <p:nvPr/>
        </p:nvSpPr>
        <p:spPr>
          <a:xfrm>
            <a:off x="2339752" y="5589240"/>
            <a:ext cx="6486852" cy="738664"/>
          </a:xfrm>
          <a:prstGeom prst="rect">
            <a:avLst/>
          </a:prstGeom>
        </p:spPr>
        <p:txBody>
          <a:bodyPr wrap="square">
            <a:spAutoFit/>
          </a:bodyPr>
          <a:lstStyle/>
          <a:p>
            <a:pPr algn="just"/>
            <a:r>
              <a:rPr lang="de-DE" sz="1400" i="1" dirty="0" err="1">
                <a:latin typeface="Times New Roman" panose="02020603050405020304" pitchFamily="18" charset="0"/>
                <a:cs typeface="Times New Roman" panose="02020603050405020304" pitchFamily="18" charset="0"/>
              </a:rPr>
              <a:t>Giannini</a:t>
            </a:r>
            <a:r>
              <a:rPr lang="de-DE" sz="1400" i="1" dirty="0">
                <a:latin typeface="Times New Roman" panose="02020603050405020304" pitchFamily="18" charset="0"/>
                <a:cs typeface="Times New Roman" panose="02020603050405020304" pitchFamily="18" charset="0"/>
              </a:rPr>
              <a:t> EH, </a:t>
            </a:r>
            <a:r>
              <a:rPr lang="de-DE" sz="1400" i="1" dirty="0" err="1">
                <a:latin typeface="Times New Roman" panose="02020603050405020304" pitchFamily="18" charset="0"/>
                <a:cs typeface="Times New Roman" panose="02020603050405020304" pitchFamily="18" charset="0"/>
              </a:rPr>
              <a:t>Ruberto</a:t>
            </a:r>
            <a:r>
              <a:rPr lang="de-DE" sz="1400" i="1" dirty="0">
                <a:latin typeface="Times New Roman" panose="02020603050405020304" pitchFamily="18" charset="0"/>
                <a:cs typeface="Times New Roman" panose="02020603050405020304" pitchFamily="18" charset="0"/>
              </a:rPr>
              <a:t> R, Ravelli A, </a:t>
            </a:r>
            <a:r>
              <a:rPr lang="de-DE" sz="1400" i="1" dirty="0" err="1">
                <a:latin typeface="Times New Roman" panose="02020603050405020304" pitchFamily="18" charset="0"/>
                <a:cs typeface="Times New Roman" panose="02020603050405020304" pitchFamily="18" charset="0"/>
              </a:rPr>
              <a:t>and</a:t>
            </a:r>
            <a:r>
              <a:rPr lang="de-DE" sz="1400" i="1" dirty="0">
                <a:latin typeface="Times New Roman" panose="02020603050405020304" pitchFamily="18" charset="0"/>
                <a:cs typeface="Times New Roman" panose="02020603050405020304" pitchFamily="18" charset="0"/>
              </a:rPr>
              <a:t> </a:t>
            </a:r>
            <a:r>
              <a:rPr lang="de-DE" sz="1400" i="1" dirty="0" err="1">
                <a:latin typeface="Times New Roman" panose="02020603050405020304" pitchFamily="18" charset="0"/>
                <a:cs typeface="Times New Roman" panose="02020603050405020304" pitchFamily="18" charset="0"/>
              </a:rPr>
              <a:t>paediatric</a:t>
            </a:r>
            <a:r>
              <a:rPr lang="de-DE" sz="1400" i="1" dirty="0">
                <a:latin typeface="Times New Roman" panose="02020603050405020304" pitchFamily="18" charset="0"/>
                <a:cs typeface="Times New Roman" panose="02020603050405020304" pitchFamily="18" charset="0"/>
              </a:rPr>
              <a:t> Rheumatology International Trials </a:t>
            </a:r>
            <a:r>
              <a:rPr lang="de-DE" sz="1400" i="1" dirty="0" err="1">
                <a:latin typeface="Times New Roman" panose="02020603050405020304" pitchFamily="18" charset="0"/>
                <a:cs typeface="Times New Roman" panose="02020603050405020304" pitchFamily="18" charset="0"/>
              </a:rPr>
              <a:t>Organization</a:t>
            </a:r>
            <a:r>
              <a:rPr lang="de-DE" sz="1400" i="1" dirty="0">
                <a:latin typeface="Times New Roman" panose="02020603050405020304" pitchFamily="18" charset="0"/>
                <a:cs typeface="Times New Roman" panose="02020603050405020304" pitchFamily="18" charset="0"/>
              </a:rPr>
              <a:t> (PRINTO). </a:t>
            </a:r>
            <a:r>
              <a:rPr lang="en-US" sz="1400" i="1" dirty="0">
                <a:latin typeface="Times New Roman" panose="02020603050405020304" pitchFamily="18" charset="0"/>
                <a:cs typeface="Times New Roman" panose="02020603050405020304" pitchFamily="18" charset="0"/>
              </a:rPr>
              <a:t>Preliminary definition of improvement in juvenile arthritis. Arthritis Rheum. 1997;4:1202-9</a:t>
            </a:r>
          </a:p>
        </p:txBody>
      </p:sp>
    </p:spTree>
    <p:extLst>
      <p:ext uri="{BB962C8B-B14F-4D97-AF65-F5344CB8AC3E}">
        <p14:creationId xmlns:p14="http://schemas.microsoft.com/office/powerpoint/2010/main" val="3901075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76672"/>
            <a:ext cx="2016224" cy="778098"/>
          </a:xfrm>
          <a:solidFill>
            <a:srgbClr val="00B0F0"/>
          </a:solidFill>
        </p:spPr>
        <p:txBody>
          <a:bodyPr>
            <a:normAutofit/>
          </a:bodyPr>
          <a:lstStyle/>
          <a:p>
            <a:pPr algn="l"/>
            <a:r>
              <a:rPr lang="en-TT" sz="3200" b="1" dirty="0"/>
              <a:t>Statistics</a:t>
            </a:r>
            <a:endParaRPr lang="en-TT" sz="3200" dirty="0"/>
          </a:p>
        </p:txBody>
      </p:sp>
      <p:sp>
        <p:nvSpPr>
          <p:cNvPr id="3" name="Inhaltsplatzhalter 2"/>
          <p:cNvSpPr>
            <a:spLocks noGrp="1"/>
          </p:cNvSpPr>
          <p:nvPr>
            <p:ph idx="1"/>
          </p:nvPr>
        </p:nvSpPr>
        <p:spPr>
          <a:xfrm>
            <a:off x="467544" y="1772816"/>
            <a:ext cx="8229600" cy="4525963"/>
          </a:xfrm>
        </p:spPr>
        <p:txBody>
          <a:bodyPr>
            <a:noAutofit/>
          </a:bodyPr>
          <a:lstStyle/>
          <a:p>
            <a:pPr algn="just"/>
            <a:r>
              <a:rPr lang="en-TT" sz="2000" dirty="0" smtClean="0">
                <a:latin typeface="Times New Roman" panose="02020603050405020304" pitchFamily="18" charset="0"/>
                <a:cs typeface="Times New Roman" panose="02020603050405020304" pitchFamily="18" charset="0"/>
              </a:rPr>
              <a:t>Descriptive Statistics: </a:t>
            </a:r>
          </a:p>
          <a:p>
            <a:pPr lvl="1" algn="just"/>
            <a:r>
              <a:rPr lang="en-TT" sz="1600" dirty="0" smtClean="0">
                <a:latin typeface="Times New Roman" panose="02020603050405020304" pitchFamily="18" charset="0"/>
                <a:cs typeface="Times New Roman" panose="02020603050405020304" pitchFamily="18" charset="0"/>
              </a:rPr>
              <a:t>medians, first </a:t>
            </a:r>
            <a:r>
              <a:rPr lang="en-TT" sz="1600" dirty="0">
                <a:latin typeface="Times New Roman" panose="02020603050405020304" pitchFamily="18" charset="0"/>
                <a:cs typeface="Times New Roman" panose="02020603050405020304" pitchFamily="18" charset="0"/>
              </a:rPr>
              <a:t>and third quartiles </a:t>
            </a:r>
            <a:endParaRPr lang="en-TT" sz="1600" dirty="0" smtClean="0">
              <a:latin typeface="Times New Roman" panose="02020603050405020304" pitchFamily="18" charset="0"/>
              <a:cs typeface="Times New Roman" panose="02020603050405020304" pitchFamily="18" charset="0"/>
            </a:endParaRPr>
          </a:p>
          <a:p>
            <a:pPr lvl="1" algn="just"/>
            <a:r>
              <a:rPr lang="en-TT" sz="1600" dirty="0" smtClean="0">
                <a:latin typeface="Times New Roman" panose="02020603050405020304" pitchFamily="18" charset="0"/>
                <a:cs typeface="Times New Roman" panose="02020603050405020304" pitchFamily="18" charset="0"/>
              </a:rPr>
              <a:t>mean </a:t>
            </a:r>
            <a:r>
              <a:rPr lang="en-TT" sz="1600" dirty="0">
                <a:latin typeface="Times New Roman" panose="02020603050405020304" pitchFamily="18" charset="0"/>
                <a:cs typeface="Times New Roman" panose="02020603050405020304" pitchFamily="18" charset="0"/>
              </a:rPr>
              <a:t>± </a:t>
            </a:r>
            <a:r>
              <a:rPr lang="en-TT" sz="1600" dirty="0" smtClean="0">
                <a:latin typeface="Times New Roman" panose="02020603050405020304" pitchFamily="18" charset="0"/>
                <a:cs typeface="Times New Roman" panose="02020603050405020304" pitchFamily="18" charset="0"/>
              </a:rPr>
              <a:t>standard deviation </a:t>
            </a:r>
            <a:r>
              <a:rPr lang="en-TT" sz="1600" dirty="0">
                <a:latin typeface="Times New Roman" panose="02020603050405020304" pitchFamily="18" charset="0"/>
                <a:cs typeface="Times New Roman" panose="02020603050405020304" pitchFamily="18" charset="0"/>
              </a:rPr>
              <a:t>(SD) </a:t>
            </a:r>
            <a:endParaRPr lang="en-TT" sz="1600" dirty="0" smtClean="0">
              <a:latin typeface="Times New Roman" panose="02020603050405020304" pitchFamily="18" charset="0"/>
              <a:cs typeface="Times New Roman" panose="02020603050405020304" pitchFamily="18" charset="0"/>
            </a:endParaRPr>
          </a:p>
          <a:p>
            <a:pPr algn="just"/>
            <a:r>
              <a:rPr lang="en-TT" sz="2000" dirty="0" smtClean="0">
                <a:latin typeface="Times New Roman" panose="02020603050405020304" pitchFamily="18" charset="0"/>
                <a:cs typeface="Times New Roman" panose="02020603050405020304" pitchFamily="18" charset="0"/>
              </a:rPr>
              <a:t>Pearson </a:t>
            </a:r>
            <a:r>
              <a:rPr lang="en-TT" sz="2000" dirty="0">
                <a:latin typeface="Times New Roman" panose="02020603050405020304" pitchFamily="18" charset="0"/>
                <a:cs typeface="Times New Roman" panose="02020603050405020304" pitchFamily="18" charset="0"/>
              </a:rPr>
              <a:t>or Spearman correlation coefficients were calculated </a:t>
            </a:r>
            <a:r>
              <a:rPr lang="en-TT" sz="2000" dirty="0" smtClean="0">
                <a:latin typeface="Times New Roman" panose="02020603050405020304" pitchFamily="18" charset="0"/>
                <a:cs typeface="Times New Roman" panose="02020603050405020304" pitchFamily="18" charset="0"/>
              </a:rPr>
              <a:t>to </a:t>
            </a:r>
            <a:r>
              <a:rPr lang="en-TT" sz="2000" dirty="0">
                <a:latin typeface="Times New Roman" panose="02020603050405020304" pitchFamily="18" charset="0"/>
                <a:cs typeface="Times New Roman" panose="02020603050405020304" pitchFamily="18" charset="0"/>
              </a:rPr>
              <a:t>detect relations between </a:t>
            </a:r>
            <a:r>
              <a:rPr lang="en-TT" sz="2000" dirty="0" err="1">
                <a:latin typeface="Times New Roman" panose="02020603050405020304" pitchFamily="18" charset="0"/>
                <a:cs typeface="Times New Roman" panose="02020603050405020304" pitchFamily="18" charset="0"/>
              </a:rPr>
              <a:t>PedACR</a:t>
            </a:r>
            <a:r>
              <a:rPr lang="en-TT" sz="2000" dirty="0">
                <a:latin typeface="Times New Roman" panose="02020603050405020304" pitchFamily="18" charset="0"/>
                <a:cs typeface="Times New Roman" panose="02020603050405020304" pitchFamily="18" charset="0"/>
              </a:rPr>
              <a:t> response and the potentially influencing </a:t>
            </a:r>
            <a:r>
              <a:rPr lang="en-TT" sz="2000" dirty="0" smtClean="0">
                <a:latin typeface="Times New Roman" panose="02020603050405020304" pitchFamily="18" charset="0"/>
                <a:cs typeface="Times New Roman" panose="02020603050405020304" pitchFamily="18" charset="0"/>
              </a:rPr>
              <a:t>parameters</a:t>
            </a:r>
          </a:p>
          <a:p>
            <a:pPr algn="just"/>
            <a:r>
              <a:rPr lang="en-TT" sz="2000" dirty="0" smtClean="0">
                <a:latin typeface="Times New Roman" panose="02020603050405020304" pitchFamily="18" charset="0"/>
                <a:cs typeface="Times New Roman" panose="02020603050405020304" pitchFamily="18" charset="0"/>
              </a:rPr>
              <a:t>Multivariate </a:t>
            </a:r>
            <a:r>
              <a:rPr lang="en-TT" sz="2000" dirty="0">
                <a:latin typeface="Times New Roman" panose="02020603050405020304" pitchFamily="18" charset="0"/>
                <a:cs typeface="Times New Roman" panose="02020603050405020304" pitchFamily="18" charset="0"/>
              </a:rPr>
              <a:t>logistic regression analyses were performed </a:t>
            </a:r>
            <a:r>
              <a:rPr lang="en-TT" sz="2000" dirty="0" smtClean="0">
                <a:latin typeface="Times New Roman" panose="02020603050405020304" pitchFamily="18" charset="0"/>
                <a:cs typeface="Times New Roman" panose="02020603050405020304" pitchFamily="18" charset="0"/>
              </a:rPr>
              <a:t>to evaluate </a:t>
            </a:r>
            <a:r>
              <a:rPr lang="en-TT" sz="2000" dirty="0">
                <a:latin typeface="Times New Roman" panose="02020603050405020304" pitchFamily="18" charset="0"/>
                <a:cs typeface="Times New Roman" panose="02020603050405020304" pitchFamily="18" charset="0"/>
              </a:rPr>
              <a:t>the role of all factors that were significantly correlated with the response </a:t>
            </a:r>
            <a:r>
              <a:rPr lang="en-TT" sz="2000" dirty="0" smtClean="0">
                <a:latin typeface="Times New Roman" panose="02020603050405020304" pitchFamily="18" charset="0"/>
                <a:cs typeface="Times New Roman" panose="02020603050405020304" pitchFamily="18" charset="0"/>
              </a:rPr>
              <a:t>parameters </a:t>
            </a:r>
            <a:endParaRPr lang="en-T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20783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04664"/>
            <a:ext cx="1738536" cy="864096"/>
          </a:xfrm>
          <a:solidFill>
            <a:srgbClr val="00B0F0"/>
          </a:solidFill>
        </p:spPr>
        <p:txBody>
          <a:bodyPr>
            <a:normAutofit/>
          </a:bodyPr>
          <a:lstStyle/>
          <a:p>
            <a:pPr algn="l"/>
            <a:r>
              <a:rPr lang="de-DE" sz="3200" b="1" dirty="0" err="1"/>
              <a:t>Results</a:t>
            </a:r>
            <a:endParaRPr lang="de-DE" sz="3200" dirty="0"/>
          </a:p>
        </p:txBody>
      </p:sp>
      <p:sp>
        <p:nvSpPr>
          <p:cNvPr id="3" name="Inhaltsplatzhalter 2"/>
          <p:cNvSpPr>
            <a:spLocks noGrp="1"/>
          </p:cNvSpPr>
          <p:nvPr>
            <p:ph idx="1"/>
          </p:nvPr>
        </p:nvSpPr>
        <p:spPr>
          <a:xfrm>
            <a:off x="467544" y="1556792"/>
            <a:ext cx="8229600" cy="4857403"/>
          </a:xfrm>
        </p:spPr>
        <p:txBody>
          <a:bodyPr>
            <a:noAutofit/>
          </a:bodyPr>
          <a:lstStyle/>
          <a:p>
            <a:pPr marL="0" indent="0" algn="just">
              <a:buNone/>
            </a:pPr>
            <a:r>
              <a:rPr lang="de-DE" sz="1800" dirty="0" smtClean="0">
                <a:latin typeface="Times New Roman" panose="02020603050405020304" pitchFamily="18" charset="0"/>
                <a:cs typeface="Times New Roman" panose="02020603050405020304" pitchFamily="18" charset="0"/>
              </a:rPr>
              <a:t>			</a:t>
            </a:r>
            <a:r>
              <a:rPr lang="de-DE" sz="1800" dirty="0" err="1" smtClean="0">
                <a:latin typeface="Times New Roman" panose="02020603050405020304" pitchFamily="18" charset="0"/>
                <a:cs typeface="Times New Roman" panose="02020603050405020304" pitchFamily="18" charset="0"/>
              </a:rPr>
              <a:t>Month</a:t>
            </a:r>
            <a:r>
              <a:rPr lang="de-DE" sz="1800" dirty="0" smtClean="0">
                <a:latin typeface="Times New Roman" panose="02020603050405020304" pitchFamily="18" charset="0"/>
                <a:cs typeface="Times New Roman" panose="02020603050405020304" pitchFamily="18" charset="0"/>
              </a:rPr>
              <a:t> 3			</a:t>
            </a:r>
            <a:r>
              <a:rPr lang="de-DE" sz="1800" dirty="0" err="1" smtClean="0">
                <a:latin typeface="Times New Roman" panose="02020603050405020304" pitchFamily="18" charset="0"/>
                <a:cs typeface="Times New Roman" panose="02020603050405020304" pitchFamily="18" charset="0"/>
              </a:rPr>
              <a:t>Month</a:t>
            </a:r>
            <a:r>
              <a:rPr lang="de-DE" sz="1800" dirty="0" smtClean="0">
                <a:latin typeface="Times New Roman" panose="02020603050405020304" pitchFamily="18" charset="0"/>
                <a:cs typeface="Times New Roman" panose="02020603050405020304" pitchFamily="18" charset="0"/>
              </a:rPr>
              <a:t> 12</a:t>
            </a:r>
          </a:p>
          <a:p>
            <a:pPr algn="just"/>
            <a:r>
              <a:rPr lang="de-DE" sz="1800" dirty="0" smtClean="0">
                <a:latin typeface="Times New Roman" panose="02020603050405020304" pitchFamily="18" charset="0"/>
                <a:cs typeface="Times New Roman" panose="02020603050405020304" pitchFamily="18" charset="0"/>
              </a:rPr>
              <a:t>PedACR30		</a:t>
            </a:r>
            <a:r>
              <a:rPr lang="en-US" sz="1800" dirty="0" smtClean="0">
                <a:latin typeface="Times New Roman" panose="02020603050405020304" pitchFamily="18" charset="0"/>
                <a:cs typeface="Times New Roman" panose="02020603050405020304" pitchFamily="18" charset="0"/>
              </a:rPr>
              <a:t>77.4</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83.1</a:t>
            </a:r>
            <a:r>
              <a:rPr lang="en-US" sz="1800" dirty="0">
                <a:latin typeface="Times New Roman" panose="02020603050405020304" pitchFamily="18" charset="0"/>
                <a:cs typeface="Times New Roman" panose="02020603050405020304" pitchFamily="18" charset="0"/>
              </a:rPr>
              <a:t>% </a:t>
            </a:r>
            <a:endParaRPr lang="en-US" sz="1800" dirty="0" smtClean="0">
              <a:latin typeface="Times New Roman" panose="02020603050405020304" pitchFamily="18" charset="0"/>
              <a:cs typeface="Times New Roman" panose="02020603050405020304" pitchFamily="18" charset="0"/>
            </a:endParaRPr>
          </a:p>
          <a:p>
            <a:pPr algn="just"/>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a:r>
            <a:r>
              <a:rPr lang="en-US" sz="1800" dirty="0" smtClean="0">
                <a:latin typeface="Times New Roman" panose="02020603050405020304" pitchFamily="18" charset="0"/>
                <a:cs typeface="Times New Roman" panose="02020603050405020304" pitchFamily="18" charset="0"/>
              </a:rPr>
              <a:t>		43.1</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65.9%</a:t>
            </a:r>
            <a:endParaRPr lang="en-US" sz="1800" dirty="0">
              <a:latin typeface="Times New Roman" panose="02020603050405020304" pitchFamily="18" charset="0"/>
              <a:cs typeface="Times New Roman" panose="02020603050405020304" pitchFamily="18" charset="0"/>
            </a:endParaRPr>
          </a:p>
          <a:p>
            <a:pPr algn="just"/>
            <a:endParaRPr lang="en-US" sz="1800" dirty="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majority of JIA patients of all </a:t>
            </a:r>
            <a:r>
              <a:rPr lang="en-US" sz="1800" dirty="0" smtClean="0">
                <a:latin typeface="Times New Roman" panose="02020603050405020304" pitchFamily="18" charset="0"/>
                <a:cs typeface="Times New Roman" panose="02020603050405020304" pitchFamily="18" charset="0"/>
              </a:rPr>
              <a:t>JIA categories </a:t>
            </a:r>
            <a:r>
              <a:rPr lang="en-US" sz="1800" dirty="0">
                <a:latin typeface="Times New Roman" panose="02020603050405020304" pitchFamily="18" charset="0"/>
                <a:cs typeface="Times New Roman" panose="02020603050405020304" pitchFamily="18" charset="0"/>
              </a:rPr>
              <a:t>reached a minimal response according to the PedACR30 criteria already after </a:t>
            </a:r>
            <a:r>
              <a:rPr lang="en-US" sz="1800" dirty="0" smtClean="0">
                <a:latin typeface="Times New Roman" panose="02020603050405020304" pitchFamily="18" charset="0"/>
                <a:cs typeface="Times New Roman" panose="02020603050405020304" pitchFamily="18" charset="0"/>
              </a:rPr>
              <a:t>3 months </a:t>
            </a:r>
            <a:r>
              <a:rPr lang="en-US" sz="1800" dirty="0">
                <a:latin typeface="Times New Roman" panose="02020603050405020304" pitchFamily="18" charset="0"/>
                <a:cs typeface="Times New Roman" panose="02020603050405020304" pitchFamily="18" charset="0"/>
              </a:rPr>
              <a:t>of treatment.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number of patients reaching a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month </a:t>
            </a:r>
            <a:r>
              <a:rPr lang="en-US" sz="1800" dirty="0" smtClean="0">
                <a:latin typeface="Times New Roman" panose="02020603050405020304" pitchFamily="18" charset="0"/>
                <a:cs typeface="Times New Roman" panose="02020603050405020304" pitchFamily="18" charset="0"/>
              </a:rPr>
              <a:t>3 was </a:t>
            </a:r>
            <a:r>
              <a:rPr lang="en-US" sz="1800" dirty="0">
                <a:latin typeface="Times New Roman" panose="02020603050405020304" pitchFamily="18" charset="0"/>
                <a:cs typeface="Times New Roman" panose="02020603050405020304" pitchFamily="18" charset="0"/>
              </a:rPr>
              <a:t>markedly lower but dramatically increased after 12 months of treatment with MTX in </a:t>
            </a:r>
            <a:r>
              <a:rPr lang="en-US" sz="1800" dirty="0" smtClean="0">
                <a:latin typeface="Times New Roman" panose="02020603050405020304" pitchFamily="18" charset="0"/>
                <a:cs typeface="Times New Roman" panose="02020603050405020304" pitchFamily="18" charset="0"/>
              </a:rPr>
              <a:t>all JIA </a:t>
            </a:r>
            <a:r>
              <a:rPr lang="en-US" sz="1800" dirty="0">
                <a:latin typeface="Times New Roman" panose="02020603050405020304" pitchFamily="18" charset="0"/>
                <a:cs typeface="Times New Roman" panose="02020603050405020304" pitchFamily="18" charset="0"/>
              </a:rPr>
              <a:t>categories,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A </a:t>
            </a:r>
            <a:r>
              <a:rPr lang="en-US" sz="1800" dirty="0">
                <a:latin typeface="Times New Roman" panose="02020603050405020304" pitchFamily="18" charset="0"/>
                <a:cs typeface="Times New Roman" panose="02020603050405020304" pitchFamily="18" charset="0"/>
              </a:rPr>
              <a:t>12 month duration of treatment was necessary to judge about a </a:t>
            </a:r>
            <a:r>
              <a:rPr lang="en-US" sz="1800" dirty="0" smtClean="0">
                <a:latin typeface="Times New Roman" panose="02020603050405020304" pitchFamily="18" charset="0"/>
                <a:cs typeface="Times New Roman" panose="02020603050405020304" pitchFamily="18" charset="0"/>
              </a:rPr>
              <a:t>strong </a:t>
            </a:r>
            <a:r>
              <a:rPr lang="de-DE" sz="1800" dirty="0" err="1" smtClean="0">
                <a:latin typeface="Times New Roman" panose="02020603050405020304" pitchFamily="18" charset="0"/>
                <a:cs typeface="Times New Roman" panose="02020603050405020304" pitchFamily="18" charset="0"/>
              </a:rPr>
              <a:t>response</a:t>
            </a:r>
            <a:r>
              <a:rPr lang="de-DE" sz="1800" dirty="0" smtClean="0">
                <a:latin typeface="Times New Roman" panose="02020603050405020304" pitchFamily="18" charset="0"/>
                <a:cs typeface="Times New Roman" panose="02020603050405020304" pitchFamily="18" charset="0"/>
              </a:rPr>
              <a:t>.</a:t>
            </a:r>
            <a:endParaRPr lang="de-D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1442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6816" y="332656"/>
            <a:ext cx="8229600"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124744"/>
            <a:ext cx="741682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hteck 3"/>
          <p:cNvSpPr/>
          <p:nvPr/>
        </p:nvSpPr>
        <p:spPr>
          <a:xfrm>
            <a:off x="932012" y="476672"/>
            <a:ext cx="6696744" cy="461665"/>
          </a:xfrm>
          <a:prstGeom prst="rect">
            <a:avLst/>
          </a:prstGeom>
        </p:spPr>
        <p:txBody>
          <a:bodyPr wrap="square">
            <a:spAutoFit/>
          </a:bodyPr>
          <a:lstStyle/>
          <a:p>
            <a:r>
              <a:rPr lang="en-GB" sz="2400" dirty="0" smtClean="0">
                <a:latin typeface="Times New Roman" panose="02020603050405020304" pitchFamily="18" charset="0"/>
                <a:cs typeface="Times New Roman" panose="02020603050405020304" pitchFamily="18" charset="0"/>
              </a:rPr>
              <a:t>PedACR30 and JIA categories</a:t>
            </a:r>
            <a:endParaRPr lang="de-D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45200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9612" y="1196752"/>
            <a:ext cx="7128791" cy="4090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hteck 3"/>
          <p:cNvSpPr/>
          <p:nvPr/>
        </p:nvSpPr>
        <p:spPr>
          <a:xfrm>
            <a:off x="1115616" y="332656"/>
            <a:ext cx="6768752" cy="954107"/>
          </a:xfrm>
          <a:prstGeom prst="rect">
            <a:avLst/>
          </a:prstGeom>
        </p:spPr>
        <p:txBody>
          <a:bodyPr wrap="square">
            <a:spAutoFit/>
          </a:bodyPr>
          <a:lstStyle/>
          <a:p>
            <a:r>
              <a:rPr lang="en-GB" sz="2800" dirty="0" smtClean="0">
                <a:latin typeface="Times New Roman" panose="02020603050405020304" pitchFamily="18" charset="0"/>
                <a:cs typeface="Times New Roman" panose="02020603050405020304" pitchFamily="18" charset="0"/>
              </a:rPr>
              <a:t>PedACR70 and  JIA</a:t>
            </a:r>
            <a:endParaRPr lang="de-DE" sz="2800" dirty="0">
              <a:latin typeface="Times New Roman" panose="02020603050405020304" pitchFamily="18" charset="0"/>
              <a:cs typeface="Times New Roman" panose="02020603050405020304" pitchFamily="18" charset="0"/>
            </a:endParaRPr>
          </a:p>
          <a:p>
            <a:r>
              <a:rPr lang="en-GB" sz="2800" dirty="0"/>
              <a:t> </a:t>
            </a:r>
            <a:endParaRPr lang="de-DE" sz="2800" dirty="0"/>
          </a:p>
        </p:txBody>
      </p:sp>
    </p:spTree>
    <p:extLst>
      <p:ext uri="{BB962C8B-B14F-4D97-AF65-F5344CB8AC3E}">
        <p14:creationId xmlns:p14="http://schemas.microsoft.com/office/powerpoint/2010/main" val="1853571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908720"/>
            <a:ext cx="8229600" cy="5217443"/>
          </a:xfrm>
        </p:spPr>
        <p:txBody>
          <a:bodyPr>
            <a:normAutofit lnSpcReduction="10000"/>
          </a:bodyPr>
          <a:lstStyle/>
          <a:p>
            <a:pPr algn="just"/>
            <a:endParaRPr lang="en-US" sz="1800" dirty="0" smtClean="0">
              <a:latin typeface="Times New Roman" panose="02020603050405020304" pitchFamily="18" charset="0"/>
              <a:cs typeface="Times New Roman" panose="02020603050405020304" pitchFamily="18" charset="0"/>
            </a:endParaRPr>
          </a:p>
          <a:p>
            <a:pPr marL="0" indent="0" algn="just">
              <a:buNone/>
            </a:pPr>
            <a:r>
              <a:rPr lang="en-US" sz="2400" dirty="0" smtClean="0">
                <a:latin typeface="Times New Roman" panose="02020603050405020304" pitchFamily="18" charset="0"/>
                <a:cs typeface="Times New Roman" panose="02020603050405020304" pitchFamily="18" charset="0"/>
              </a:rPr>
              <a:t>PedACR30 response at month 3 predicts PedACR70 response at month 12 (Odd’s ratio 4.03 [95% CI 2.64-6.14]; p&lt;0.001, </a:t>
            </a:r>
            <a:r>
              <a:rPr lang="en-US" sz="2400" dirty="0" smtClean="0">
                <a:latin typeface="Symbol" panose="05050102010706020507" pitchFamily="18" charset="2"/>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2-test).</a:t>
            </a:r>
          </a:p>
          <a:p>
            <a:pPr algn="just"/>
            <a:endParaRPr lang="en-US" sz="1800" dirty="0" smtClean="0">
              <a:latin typeface="Times New Roman" panose="02020603050405020304" pitchFamily="18" charset="0"/>
              <a:cs typeface="Times New Roman" panose="02020603050405020304" pitchFamily="18" charset="0"/>
            </a:endParaRPr>
          </a:p>
          <a:p>
            <a:pPr marL="0" indent="0" algn="just">
              <a:buNone/>
            </a:pPr>
            <a:r>
              <a:rPr lang="en-US" sz="1800" dirty="0" smtClean="0">
                <a:latin typeface="Times New Roman" panose="02020603050405020304" pitchFamily="18" charset="0"/>
                <a:cs typeface="Times New Roman" panose="02020603050405020304" pitchFamily="18" charset="0"/>
              </a:rPr>
              <a:t>PedACR30 Month 3		PedACR70 Month 12</a:t>
            </a:r>
          </a:p>
          <a:p>
            <a:pPr marL="0" indent="0" algn="just">
              <a:buNone/>
            </a:pPr>
            <a:r>
              <a:rPr lang="en-US" sz="1800" dirty="0" smtClean="0">
                <a:latin typeface="Times New Roman" panose="02020603050405020304" pitchFamily="18" charset="0"/>
                <a:cs typeface="Times New Roman" panose="02020603050405020304" pitchFamily="18" charset="0"/>
              </a:rPr>
              <a:t>Yes 	n=567 (77.4%)		Yes 	n= 320 (56.4%)</a:t>
            </a:r>
          </a:p>
          <a:p>
            <a:pPr marL="0" indent="0" algn="just">
              <a:buNone/>
            </a:pPr>
            <a:r>
              <a:rPr lang="en-US" sz="1800" dirty="0" smtClean="0">
                <a:latin typeface="Times New Roman" panose="02020603050405020304" pitchFamily="18" charset="0"/>
                <a:cs typeface="Times New Roman" panose="02020603050405020304" pitchFamily="18" charset="0"/>
              </a:rPr>
              <a:t> 				No 	n= 123 (21.7%)</a:t>
            </a:r>
          </a:p>
          <a:p>
            <a:pPr marL="0" indent="0" algn="just">
              <a:buNone/>
            </a:pPr>
            <a:r>
              <a:rPr lang="en-US" sz="1800" dirty="0" smtClean="0">
                <a:latin typeface="Times New Roman" panose="02020603050405020304" pitchFamily="18" charset="0"/>
                <a:cs typeface="Times New Roman" panose="02020603050405020304" pitchFamily="18" charset="0"/>
              </a:rPr>
              <a:t> 				no data* 	n= 124 (21.9%)</a:t>
            </a:r>
          </a:p>
          <a:p>
            <a:pPr algn="just"/>
            <a:endParaRPr lang="en-US" sz="1800" dirty="0" smtClean="0">
              <a:latin typeface="Times New Roman" panose="02020603050405020304" pitchFamily="18" charset="0"/>
              <a:cs typeface="Times New Roman" panose="02020603050405020304" pitchFamily="18" charset="0"/>
            </a:endParaRPr>
          </a:p>
          <a:p>
            <a:pPr marL="0" indent="0" algn="just">
              <a:buNone/>
            </a:pPr>
            <a:r>
              <a:rPr lang="en-US" sz="1800" dirty="0" smtClean="0">
                <a:latin typeface="Times New Roman" panose="02020603050405020304" pitchFamily="18" charset="0"/>
                <a:cs typeface="Times New Roman" panose="02020603050405020304" pitchFamily="18" charset="0"/>
              </a:rPr>
              <a:t>No 	n= 165 (22.6%)		Yes 	n= 47 (28.5%)</a:t>
            </a:r>
          </a:p>
          <a:p>
            <a:pPr marL="0" indent="0" algn="just">
              <a:buNone/>
            </a:pPr>
            <a:r>
              <a:rPr lang="en-US" sz="1800" dirty="0" smtClean="0">
                <a:latin typeface="Times New Roman" panose="02020603050405020304" pitchFamily="18" charset="0"/>
                <a:cs typeface="Times New Roman" panose="02020603050405020304" pitchFamily="18" charset="0"/>
              </a:rPr>
              <a:t> 				No	n= 73 (44.2%)</a:t>
            </a:r>
          </a:p>
          <a:p>
            <a:pPr marL="0" indent="0" algn="just">
              <a:buNone/>
            </a:pPr>
            <a:r>
              <a:rPr lang="en-US" sz="1800" dirty="0" smtClean="0">
                <a:latin typeface="Times New Roman" panose="02020603050405020304" pitchFamily="18" charset="0"/>
                <a:cs typeface="Times New Roman" panose="02020603050405020304" pitchFamily="18" charset="0"/>
              </a:rPr>
              <a:t> 				no data* 	n= 45 (27.3%)</a:t>
            </a:r>
          </a:p>
          <a:p>
            <a:pPr algn="just"/>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marL="0" indent="0" algn="just">
              <a:buNone/>
            </a:pPr>
            <a:r>
              <a:rPr lang="en-US" sz="1800" dirty="0" smtClean="0">
                <a:latin typeface="Times New Roman" panose="02020603050405020304" pitchFamily="18" charset="0"/>
                <a:cs typeface="Times New Roman" panose="02020603050405020304" pitchFamily="18" charset="0"/>
              </a:rPr>
              <a:t>* had not jet reached month 12</a:t>
            </a:r>
          </a:p>
          <a:p>
            <a:pPr algn="just"/>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7039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1"/>
            <p:extLst>
              <p:ext uri="{D42A27DB-BD31-4B8C-83A1-F6EECF244321}">
                <p14:modId xmlns:p14="http://schemas.microsoft.com/office/powerpoint/2010/main" val="1791648048"/>
              </p:ext>
            </p:extLst>
          </p:nvPr>
        </p:nvGraphicFramePr>
        <p:xfrm>
          <a:off x="467544" y="1268760"/>
          <a:ext cx="8229600" cy="473964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TT" sz="1400" b="1" i="0" u="none" strike="noStrike" kern="1200" baseline="0" dirty="0" smtClean="0">
                          <a:solidFill>
                            <a:schemeClr val="lt1"/>
                          </a:solidFill>
                          <a:latin typeface="+mn-lt"/>
                          <a:ea typeface="+mn-ea"/>
                          <a:cs typeface="+mn-cs"/>
                        </a:rPr>
                        <a:t>Parameter</a:t>
                      </a:r>
                      <a:endParaRPr lang="en-TT" sz="1400"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30 at 3 months</a:t>
                      </a:r>
                    </a:p>
                    <a:p>
                      <a:r>
                        <a:rPr lang="en-TT" sz="1400" b="1" i="0" u="none" strike="noStrike" kern="1200" baseline="0" dirty="0" smtClean="0">
                          <a:solidFill>
                            <a:schemeClr val="lt1"/>
                          </a:solidFill>
                          <a:latin typeface="+mn-lt"/>
                          <a:ea typeface="+mn-ea"/>
                          <a:cs typeface="+mn-cs"/>
                        </a:rPr>
                        <a:t>(n= 731)</a:t>
                      </a:r>
                      <a:endParaRPr lang="en-TT" sz="1400" dirty="0"/>
                    </a:p>
                  </a:txBody>
                  <a:tcPr/>
                </a:tc>
                <a:tc hMerge="1">
                  <a:txBody>
                    <a:bodyPr/>
                    <a:lstStyle/>
                    <a:p>
                      <a:endParaRPr lang="en-TT"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70 at 12 months</a:t>
                      </a:r>
                    </a:p>
                    <a:p>
                      <a:r>
                        <a:rPr lang="en-TT" sz="1400" b="1" i="0" u="none" strike="noStrike" kern="1200" baseline="0" dirty="0" smtClean="0">
                          <a:solidFill>
                            <a:schemeClr val="lt1"/>
                          </a:solidFill>
                          <a:latin typeface="+mn-lt"/>
                          <a:ea typeface="+mn-ea"/>
                          <a:cs typeface="+mn-cs"/>
                        </a:rPr>
                        <a:t>(n= 707)</a:t>
                      </a:r>
                      <a:endParaRPr lang="en-TT" sz="1400" dirty="0"/>
                    </a:p>
                  </a:txBody>
                  <a:tcPr/>
                </a:tc>
                <a:tc hMerge="1">
                  <a:txBody>
                    <a:bodyPr/>
                    <a:lstStyle/>
                    <a:p>
                      <a:endParaRPr lang="en-TT" dirty="0"/>
                    </a:p>
                  </a:txBody>
                  <a:tcPr/>
                </a:tc>
              </a:tr>
              <a:tr h="370840">
                <a:tc>
                  <a:txBody>
                    <a:bodyPr/>
                    <a:lstStyle/>
                    <a:p>
                      <a:endParaRPr lang="en-TT" dirty="0"/>
                    </a:p>
                  </a:txBody>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566 (77.4%)</a:t>
                      </a:r>
                      <a:endParaRPr lang="en-TT" sz="1400" dirty="0"/>
                    </a:p>
                  </a:txBody>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165 (22.6%)</a:t>
                      </a:r>
                      <a:endParaRPr lang="en-TT" sz="1400" dirty="0"/>
                    </a:p>
                  </a:txBody>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466 (65.9%)</a:t>
                      </a:r>
                      <a:endParaRPr lang="en-TT" sz="1400" dirty="0"/>
                    </a:p>
                  </a:txBody>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241 (34.1%)</a:t>
                      </a:r>
                      <a:endParaRPr lang="en-TT" sz="1400" dirty="0"/>
                    </a:p>
                  </a:txBody>
                  <a:tcPr/>
                </a:tc>
              </a:tr>
              <a:tr h="370840">
                <a:tc>
                  <a:txBody>
                    <a:bodyPr/>
                    <a:lstStyle/>
                    <a:p>
                      <a:r>
                        <a:rPr lang="de-DE" sz="1400" b="1" i="0" u="none" strike="noStrike" kern="1200" baseline="0" dirty="0" err="1" smtClean="0">
                          <a:solidFill>
                            <a:schemeClr val="dk1"/>
                          </a:solidFill>
                          <a:latin typeface="+mn-lt"/>
                          <a:ea typeface="+mn-ea"/>
                          <a:cs typeface="+mn-cs"/>
                        </a:rPr>
                        <a:t>Systemic</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onset</a:t>
                      </a:r>
                      <a:r>
                        <a:rPr lang="de-DE" sz="1400" b="1" i="0" u="none" strike="noStrike" kern="1200" baseline="0" dirty="0" smtClean="0">
                          <a:solidFill>
                            <a:schemeClr val="dk1"/>
                          </a:solidFill>
                          <a:latin typeface="+mn-lt"/>
                          <a:ea typeface="+mn-ea"/>
                          <a:cs typeface="+mn-cs"/>
                        </a:rPr>
                        <a:t> JIA</a:t>
                      </a:r>
                      <a:endParaRPr lang="en-TT" sz="1400" dirty="0"/>
                    </a:p>
                  </a:txBody>
                  <a:tcPr/>
                </a:tc>
                <a:tc>
                  <a:txBody>
                    <a:bodyPr/>
                    <a:lstStyle/>
                    <a:p>
                      <a:r>
                        <a:rPr lang="de-DE" sz="1400" b="0" i="0" u="none" strike="noStrike" kern="1200" baseline="0" dirty="0" smtClean="0">
                          <a:solidFill>
                            <a:schemeClr val="dk1"/>
                          </a:solidFill>
                          <a:latin typeface="+mn-lt"/>
                          <a:ea typeface="+mn-ea"/>
                          <a:cs typeface="+mn-cs"/>
                        </a:rPr>
                        <a:t>21 (84%)</a:t>
                      </a:r>
                      <a:endParaRPr lang="en-TT" sz="1400" dirty="0"/>
                    </a:p>
                  </a:txBody>
                  <a:tcPr/>
                </a:tc>
                <a:tc>
                  <a:txBody>
                    <a:bodyPr/>
                    <a:lstStyle/>
                    <a:p>
                      <a:r>
                        <a:rPr lang="de-DE" sz="1400" b="0" i="0" u="none" strike="noStrike" kern="1200" baseline="0" dirty="0" smtClean="0">
                          <a:solidFill>
                            <a:schemeClr val="dk1"/>
                          </a:solidFill>
                          <a:latin typeface="+mn-lt"/>
                          <a:ea typeface="+mn-ea"/>
                          <a:cs typeface="+mn-cs"/>
                        </a:rPr>
                        <a:t>4 (16%)</a:t>
                      </a:r>
                      <a:endParaRPr lang="en-TT" sz="1400" dirty="0"/>
                    </a:p>
                  </a:txBody>
                  <a:tcPr/>
                </a:tc>
                <a:tc>
                  <a:txBody>
                    <a:bodyPr/>
                    <a:lstStyle/>
                    <a:p>
                      <a:r>
                        <a:rPr lang="de-DE" sz="1400" b="0" i="0" u="none" strike="noStrike" kern="1200" baseline="0" dirty="0" smtClean="0">
                          <a:solidFill>
                            <a:schemeClr val="dk1"/>
                          </a:solidFill>
                          <a:latin typeface="+mn-lt"/>
                          <a:ea typeface="+mn-ea"/>
                          <a:cs typeface="+mn-cs"/>
                        </a:rPr>
                        <a:t>13 (76.5%)</a:t>
                      </a:r>
                      <a:endParaRPr lang="en-TT" sz="1400" dirty="0"/>
                    </a:p>
                  </a:txBody>
                  <a:tcPr/>
                </a:tc>
                <a:tc>
                  <a:txBody>
                    <a:bodyPr/>
                    <a:lstStyle/>
                    <a:p>
                      <a:r>
                        <a:rPr lang="de-DE" sz="1400" b="0" i="0" u="none" strike="noStrike" kern="1200" baseline="0" dirty="0" smtClean="0">
                          <a:solidFill>
                            <a:schemeClr val="dk1"/>
                          </a:solidFill>
                          <a:latin typeface="+mn-lt"/>
                          <a:ea typeface="+mn-ea"/>
                          <a:cs typeface="+mn-cs"/>
                        </a:rPr>
                        <a:t>4 (23.5%)</a:t>
                      </a:r>
                      <a:endParaRPr lang="en-TT" sz="1400" dirty="0"/>
                    </a:p>
                  </a:txBody>
                  <a:tcPr/>
                </a:tc>
              </a:tr>
              <a:tr h="370840">
                <a:tc>
                  <a:txBody>
                    <a:bodyPr/>
                    <a:lstStyle/>
                    <a:p>
                      <a:r>
                        <a:rPr lang="de-DE" sz="1400" b="1" i="0" u="none" strike="noStrike" kern="1200" baseline="0" dirty="0" smtClean="0">
                          <a:solidFill>
                            <a:schemeClr val="dk1"/>
                          </a:solidFill>
                          <a:latin typeface="+mn-lt"/>
                          <a:ea typeface="+mn-ea"/>
                          <a:cs typeface="+mn-cs"/>
                        </a:rPr>
                        <a:t>RF-negative Polyarthritis</a:t>
                      </a:r>
                      <a:endParaRPr lang="en-TT" sz="1400" dirty="0"/>
                    </a:p>
                  </a:txBody>
                  <a:tcPr/>
                </a:tc>
                <a:tc>
                  <a:txBody>
                    <a:bodyPr/>
                    <a:lstStyle/>
                    <a:p>
                      <a:r>
                        <a:rPr lang="de-DE" sz="1400" b="0" i="0" u="none" strike="noStrike" baseline="0" dirty="0" smtClean="0">
                          <a:latin typeface="Arial"/>
                        </a:rPr>
                        <a:t>162 (81%) </a:t>
                      </a:r>
                      <a:endParaRPr lang="en-TT" sz="1400" dirty="0"/>
                    </a:p>
                  </a:txBody>
                  <a:tcPr/>
                </a:tc>
                <a:tc>
                  <a:txBody>
                    <a:bodyPr/>
                    <a:lstStyle/>
                    <a:p>
                      <a:r>
                        <a:rPr lang="de-DE" sz="1400" b="0" i="0" u="none" strike="noStrike" baseline="0" dirty="0" smtClean="0">
                          <a:latin typeface="Arial"/>
                        </a:rPr>
                        <a:t>38 (19%)</a:t>
                      </a:r>
                      <a:endParaRPr lang="en-TT" sz="1400" dirty="0"/>
                    </a:p>
                  </a:txBody>
                  <a:tcPr/>
                </a:tc>
                <a:tc>
                  <a:txBody>
                    <a:bodyPr/>
                    <a:lstStyle/>
                    <a:p>
                      <a:r>
                        <a:rPr lang="de-DE" sz="1400" b="0" i="0" u="none" strike="noStrike" baseline="0" dirty="0" smtClean="0">
                          <a:latin typeface="Arial"/>
                        </a:rPr>
                        <a:t>135 (70.3%) </a:t>
                      </a:r>
                      <a:endParaRPr lang="en-TT" sz="1400" dirty="0"/>
                    </a:p>
                  </a:txBody>
                  <a:tcPr/>
                </a:tc>
                <a:tc>
                  <a:txBody>
                    <a:bodyPr/>
                    <a:lstStyle/>
                    <a:p>
                      <a:r>
                        <a:rPr lang="de-DE" sz="1400" b="0" i="0" u="none" strike="noStrike" baseline="0" dirty="0" smtClean="0">
                          <a:latin typeface="Arial"/>
                        </a:rPr>
                        <a:t>57 (29.7%)</a:t>
                      </a:r>
                      <a:endParaRPr lang="en-TT" sz="1400" dirty="0"/>
                    </a:p>
                  </a:txBody>
                  <a:tcPr/>
                </a:tc>
              </a:tr>
              <a:tr h="370840">
                <a:tc>
                  <a:txBody>
                    <a:bodyPr/>
                    <a:lstStyle/>
                    <a:p>
                      <a:r>
                        <a:rPr lang="de-DE" sz="1400" b="1" i="0" u="none" strike="noStrike" kern="1200" baseline="0" dirty="0" smtClean="0">
                          <a:solidFill>
                            <a:schemeClr val="dk1"/>
                          </a:solidFill>
                          <a:latin typeface="+mn-lt"/>
                          <a:ea typeface="+mn-ea"/>
                          <a:cs typeface="+mn-cs"/>
                        </a:rPr>
                        <a:t>RF-positive Polyarthritis</a:t>
                      </a:r>
                      <a:endParaRPr lang="en-TT" sz="1400" dirty="0"/>
                    </a:p>
                  </a:txBody>
                  <a:tcPr/>
                </a:tc>
                <a:tc>
                  <a:txBody>
                    <a:bodyPr/>
                    <a:lstStyle/>
                    <a:p>
                      <a:r>
                        <a:rPr lang="de-DE" sz="1400" b="0" i="0" u="none" strike="noStrike" baseline="0" dirty="0" smtClean="0">
                          <a:latin typeface="Arial"/>
                        </a:rPr>
                        <a:t>18 (81.8%) </a:t>
                      </a:r>
                      <a:endParaRPr lang="en-TT" sz="1400" dirty="0"/>
                    </a:p>
                  </a:txBody>
                  <a:tcPr/>
                </a:tc>
                <a:tc>
                  <a:txBody>
                    <a:bodyPr/>
                    <a:lstStyle/>
                    <a:p>
                      <a:r>
                        <a:rPr lang="de-DE" sz="1400" b="0" i="0" u="none" strike="noStrike" baseline="0" dirty="0" smtClean="0">
                          <a:latin typeface="Arial"/>
                        </a:rPr>
                        <a:t> 4 (18.2%) </a:t>
                      </a:r>
                      <a:endParaRPr lang="en-TT" sz="1400" dirty="0"/>
                    </a:p>
                  </a:txBody>
                  <a:tcPr/>
                </a:tc>
                <a:tc>
                  <a:txBody>
                    <a:bodyPr/>
                    <a:lstStyle/>
                    <a:p>
                      <a:r>
                        <a:rPr lang="de-DE" sz="1400" b="0" i="0" u="none" strike="noStrike" baseline="0" dirty="0" smtClean="0">
                          <a:latin typeface="Arial"/>
                        </a:rPr>
                        <a:t>16 (69.6%) </a:t>
                      </a:r>
                      <a:endParaRPr lang="en-TT" sz="1400" dirty="0"/>
                    </a:p>
                  </a:txBody>
                  <a:tcPr/>
                </a:tc>
                <a:tc>
                  <a:txBody>
                    <a:bodyPr/>
                    <a:lstStyle/>
                    <a:p>
                      <a:r>
                        <a:rPr lang="de-DE" sz="1400" b="0" i="0" u="none" strike="noStrike" baseline="0" dirty="0" smtClean="0">
                          <a:latin typeface="Arial"/>
                        </a:rPr>
                        <a:t>7 (30.4%)</a:t>
                      </a:r>
                      <a:endParaRPr lang="en-TT" sz="1400" dirty="0"/>
                    </a:p>
                  </a:txBody>
                  <a:tcPr/>
                </a:tc>
              </a:tr>
              <a:tr h="370840">
                <a:tc>
                  <a:txBody>
                    <a:bodyPr/>
                    <a:lstStyle/>
                    <a:p>
                      <a:r>
                        <a:rPr lang="de-DE" sz="1400" b="1" i="0" u="none" strike="noStrike" kern="1200" baseline="0" dirty="0" smtClean="0">
                          <a:solidFill>
                            <a:schemeClr val="dk1"/>
                          </a:solidFill>
                          <a:latin typeface="+mn-lt"/>
                          <a:ea typeface="+mn-ea"/>
                          <a:cs typeface="+mn-cs"/>
                        </a:rPr>
                        <a:t>Persistent </a:t>
                      </a:r>
                      <a:r>
                        <a:rPr lang="de-DE" sz="1400" b="1" i="0" u="none" strike="noStrike" kern="1200" baseline="0" dirty="0" err="1" smtClean="0">
                          <a:solidFill>
                            <a:schemeClr val="dk1"/>
                          </a:solidFill>
                          <a:latin typeface="+mn-lt"/>
                          <a:ea typeface="+mn-ea"/>
                          <a:cs typeface="+mn-cs"/>
                        </a:rPr>
                        <a:t>Oligoarthritis</a:t>
                      </a:r>
                      <a:endParaRPr lang="en-TT" sz="1400" dirty="0"/>
                    </a:p>
                  </a:txBody>
                  <a:tcPr/>
                </a:tc>
                <a:tc>
                  <a:txBody>
                    <a:bodyPr/>
                    <a:lstStyle/>
                    <a:p>
                      <a:r>
                        <a:rPr lang="de-DE" sz="1400" b="0" i="0" u="none" strike="noStrike" baseline="0" dirty="0" smtClean="0">
                          <a:latin typeface="Arial"/>
                        </a:rPr>
                        <a:t>159 (76.8%) </a:t>
                      </a:r>
                      <a:endParaRPr lang="en-TT" sz="1400" dirty="0"/>
                    </a:p>
                  </a:txBody>
                  <a:tcPr/>
                </a:tc>
                <a:tc>
                  <a:txBody>
                    <a:bodyPr/>
                    <a:lstStyle/>
                    <a:p>
                      <a:r>
                        <a:rPr lang="de-DE" sz="1400" b="0" i="0" u="none" strike="noStrike" baseline="0" dirty="0" smtClean="0">
                          <a:latin typeface="Arial"/>
                        </a:rPr>
                        <a:t> 48 (23.2%) </a:t>
                      </a:r>
                      <a:endParaRPr lang="en-TT" sz="1400" dirty="0"/>
                    </a:p>
                  </a:txBody>
                  <a:tcPr/>
                </a:tc>
                <a:tc>
                  <a:txBody>
                    <a:bodyPr/>
                    <a:lstStyle/>
                    <a:p>
                      <a:r>
                        <a:rPr lang="de-DE" sz="1400" b="0" i="0" u="none" strike="noStrike" baseline="0" dirty="0" smtClean="0">
                          <a:latin typeface="Arial"/>
                        </a:rPr>
                        <a:t>145 (67.4%) </a:t>
                      </a:r>
                      <a:endParaRPr lang="en-TT" sz="1400" dirty="0"/>
                    </a:p>
                  </a:txBody>
                  <a:tcPr/>
                </a:tc>
                <a:tc>
                  <a:txBody>
                    <a:bodyPr/>
                    <a:lstStyle/>
                    <a:p>
                      <a:r>
                        <a:rPr lang="de-DE" sz="1400" b="0" i="0" u="none" strike="noStrike" baseline="0" dirty="0" smtClean="0">
                          <a:latin typeface="Arial"/>
                        </a:rPr>
                        <a:t>70 (32.6%)</a:t>
                      </a:r>
                      <a:endParaRPr lang="en-TT" sz="1400" dirty="0"/>
                    </a:p>
                  </a:txBody>
                  <a:tcPr/>
                </a:tc>
              </a:tr>
              <a:tr h="370840">
                <a:tc>
                  <a:txBody>
                    <a:bodyPr/>
                    <a:lstStyle/>
                    <a:p>
                      <a:r>
                        <a:rPr lang="de-DE" sz="1400" b="1" i="0" u="none" strike="noStrike" kern="1200" baseline="0" dirty="0" smtClean="0">
                          <a:solidFill>
                            <a:schemeClr val="dk1"/>
                          </a:solidFill>
                          <a:latin typeface="+mn-lt"/>
                          <a:ea typeface="+mn-ea"/>
                          <a:cs typeface="+mn-cs"/>
                        </a:rPr>
                        <a:t>Extended </a:t>
                      </a:r>
                      <a:r>
                        <a:rPr lang="de-DE" sz="1400" b="1" i="0" u="none" strike="noStrike" kern="1200" baseline="0" dirty="0" err="1" smtClean="0">
                          <a:solidFill>
                            <a:schemeClr val="dk1"/>
                          </a:solidFill>
                          <a:latin typeface="+mn-lt"/>
                          <a:ea typeface="+mn-ea"/>
                          <a:cs typeface="+mn-cs"/>
                        </a:rPr>
                        <a:t>Oligoarthritis</a:t>
                      </a:r>
                      <a:endParaRPr lang="en-TT" sz="1400" dirty="0"/>
                    </a:p>
                  </a:txBody>
                  <a:tcPr/>
                </a:tc>
                <a:tc>
                  <a:txBody>
                    <a:bodyPr/>
                    <a:lstStyle/>
                    <a:p>
                      <a:r>
                        <a:rPr lang="de-DE" sz="1400" b="0" i="0" u="none" strike="noStrike" baseline="0" dirty="0" smtClean="0">
                          <a:latin typeface="Arial"/>
                        </a:rPr>
                        <a:t>71 (73.9%) </a:t>
                      </a:r>
                      <a:endParaRPr lang="en-TT" sz="1400" dirty="0"/>
                    </a:p>
                  </a:txBody>
                  <a:tcPr/>
                </a:tc>
                <a:tc>
                  <a:txBody>
                    <a:bodyPr/>
                    <a:lstStyle/>
                    <a:p>
                      <a:r>
                        <a:rPr lang="de-DE" sz="1400" b="0" i="0" u="none" strike="noStrike" baseline="0" dirty="0" smtClean="0">
                          <a:latin typeface="Arial"/>
                        </a:rPr>
                        <a:t>25 (26.1%) </a:t>
                      </a:r>
                      <a:endParaRPr lang="en-TT" sz="1400" dirty="0"/>
                    </a:p>
                  </a:txBody>
                  <a:tcPr/>
                </a:tc>
                <a:tc>
                  <a:txBody>
                    <a:bodyPr/>
                    <a:lstStyle/>
                    <a:p>
                      <a:r>
                        <a:rPr lang="de-DE" sz="1400" b="0" i="0" u="none" strike="noStrike" baseline="0" dirty="0" smtClean="0">
                          <a:latin typeface="Arial"/>
                        </a:rPr>
                        <a:t>63 (66.3%) </a:t>
                      </a:r>
                      <a:endParaRPr lang="en-TT" sz="1400" dirty="0"/>
                    </a:p>
                  </a:txBody>
                  <a:tcPr/>
                </a:tc>
                <a:tc>
                  <a:txBody>
                    <a:bodyPr/>
                    <a:lstStyle/>
                    <a:p>
                      <a:r>
                        <a:rPr lang="de-DE" sz="1400" b="0" i="0" u="none" strike="noStrike" baseline="0" dirty="0" smtClean="0">
                          <a:latin typeface="Arial"/>
                        </a:rPr>
                        <a:t>32 (33.7%)</a:t>
                      </a:r>
                      <a:endParaRPr lang="en-TT" sz="1400" dirty="0"/>
                    </a:p>
                  </a:txBody>
                  <a:tcPr/>
                </a:tc>
              </a:tr>
              <a:tr h="370840">
                <a:tc>
                  <a:txBody>
                    <a:bodyPr/>
                    <a:lstStyle/>
                    <a:p>
                      <a:r>
                        <a:rPr lang="de-DE" sz="1400" b="1" i="0" u="none" strike="noStrike" kern="1200" baseline="0" dirty="0" err="1" smtClean="0">
                          <a:solidFill>
                            <a:schemeClr val="dk1"/>
                          </a:solidFill>
                          <a:latin typeface="+mn-lt"/>
                          <a:ea typeface="+mn-ea"/>
                          <a:cs typeface="+mn-cs"/>
                        </a:rPr>
                        <a:t>Enthesitis</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related</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arthritis</a:t>
                      </a:r>
                      <a:endParaRPr lang="en-TT" sz="1400" dirty="0"/>
                    </a:p>
                  </a:txBody>
                  <a:tcPr/>
                </a:tc>
                <a:tc>
                  <a:txBody>
                    <a:bodyPr/>
                    <a:lstStyle/>
                    <a:p>
                      <a:r>
                        <a:rPr lang="de-DE" sz="1400" b="0" i="0" u="none" strike="noStrike" baseline="0" dirty="0" smtClean="0">
                          <a:latin typeface="Arial"/>
                        </a:rPr>
                        <a:t>66 (72.5%) </a:t>
                      </a:r>
                      <a:endParaRPr lang="en-TT" sz="1400" dirty="0"/>
                    </a:p>
                  </a:txBody>
                  <a:tcPr/>
                </a:tc>
                <a:tc>
                  <a:txBody>
                    <a:bodyPr/>
                    <a:lstStyle/>
                    <a:p>
                      <a:r>
                        <a:rPr lang="de-DE" sz="1400" b="0" i="0" u="none" strike="noStrike" baseline="0" dirty="0" smtClean="0">
                          <a:latin typeface="Arial"/>
                        </a:rPr>
                        <a:t>25 (27.5%) </a:t>
                      </a:r>
                      <a:endParaRPr lang="en-TT" sz="1400" dirty="0"/>
                    </a:p>
                  </a:txBody>
                  <a:tcPr/>
                </a:tc>
                <a:tc>
                  <a:txBody>
                    <a:bodyPr/>
                    <a:lstStyle/>
                    <a:p>
                      <a:r>
                        <a:rPr lang="de-DE" sz="1400" b="0" i="0" u="none" strike="noStrike" baseline="0" dirty="0" smtClean="0">
                          <a:latin typeface="Arial"/>
                        </a:rPr>
                        <a:t>52 (61.9%) </a:t>
                      </a:r>
                      <a:endParaRPr lang="en-TT" sz="1400" dirty="0"/>
                    </a:p>
                  </a:txBody>
                  <a:tcPr/>
                </a:tc>
                <a:tc>
                  <a:txBody>
                    <a:bodyPr/>
                    <a:lstStyle/>
                    <a:p>
                      <a:r>
                        <a:rPr lang="de-DE" sz="1400" b="0" i="0" u="none" strike="noStrike" baseline="0" dirty="0" smtClean="0">
                          <a:latin typeface="Arial"/>
                        </a:rPr>
                        <a:t>32 (38.1%)</a:t>
                      </a:r>
                      <a:endParaRPr lang="en-TT" sz="1400" dirty="0"/>
                    </a:p>
                  </a:txBody>
                  <a:tcPr/>
                </a:tc>
              </a:tr>
              <a:tr h="370840">
                <a:tc>
                  <a:txBody>
                    <a:bodyPr/>
                    <a:lstStyle/>
                    <a:p>
                      <a:r>
                        <a:rPr lang="de-DE" sz="1400" b="1" i="0" u="none" strike="noStrike" kern="1200" baseline="0" dirty="0" err="1" smtClean="0">
                          <a:solidFill>
                            <a:schemeClr val="dk1"/>
                          </a:solidFill>
                          <a:latin typeface="+mn-lt"/>
                          <a:ea typeface="+mn-ea"/>
                          <a:cs typeface="+mn-cs"/>
                        </a:rPr>
                        <a:t>Psoriatic</a:t>
                      </a:r>
                      <a:r>
                        <a:rPr lang="de-DE" sz="1400" b="1" i="0" u="none" strike="noStrike" kern="1200" baseline="0" dirty="0" smtClean="0">
                          <a:solidFill>
                            <a:schemeClr val="dk1"/>
                          </a:solidFill>
                          <a:latin typeface="+mn-lt"/>
                          <a:ea typeface="+mn-ea"/>
                          <a:cs typeface="+mn-cs"/>
                        </a:rPr>
                        <a:t> Arthritis</a:t>
                      </a:r>
                      <a:endParaRPr lang="en-TT" sz="1400" dirty="0"/>
                    </a:p>
                  </a:txBody>
                  <a:tcPr/>
                </a:tc>
                <a:tc>
                  <a:txBody>
                    <a:bodyPr/>
                    <a:lstStyle/>
                    <a:p>
                      <a:r>
                        <a:rPr lang="de-DE" sz="1400" b="0" i="0" u="none" strike="noStrike" baseline="0" dirty="0" smtClean="0">
                          <a:latin typeface="Arial"/>
                        </a:rPr>
                        <a:t>55 (76.4%) </a:t>
                      </a:r>
                      <a:endParaRPr lang="en-TT" sz="1400" dirty="0"/>
                    </a:p>
                  </a:txBody>
                  <a:tcPr/>
                </a:tc>
                <a:tc>
                  <a:txBody>
                    <a:bodyPr/>
                    <a:lstStyle/>
                    <a:p>
                      <a:r>
                        <a:rPr lang="de-DE" sz="1400" b="0" i="0" u="none" strike="noStrike" baseline="0" dirty="0" smtClean="0">
                          <a:latin typeface="Arial"/>
                        </a:rPr>
                        <a:t>17 (23.6%) </a:t>
                      </a:r>
                      <a:endParaRPr lang="en-TT" sz="1400" dirty="0"/>
                    </a:p>
                  </a:txBody>
                  <a:tcPr/>
                </a:tc>
                <a:tc>
                  <a:txBody>
                    <a:bodyPr/>
                    <a:lstStyle/>
                    <a:p>
                      <a:r>
                        <a:rPr lang="de-DE" sz="1400" b="0" i="0" u="none" strike="noStrike" baseline="0" dirty="0" smtClean="0">
                          <a:latin typeface="Arial"/>
                        </a:rPr>
                        <a:t>34 (50.7%)</a:t>
                      </a:r>
                      <a:endParaRPr lang="en-TT" sz="1400" dirty="0"/>
                    </a:p>
                  </a:txBody>
                  <a:tcPr/>
                </a:tc>
                <a:tc>
                  <a:txBody>
                    <a:bodyPr/>
                    <a:lstStyle/>
                    <a:p>
                      <a:r>
                        <a:rPr lang="de-DE" sz="1400" b="0" i="0" u="none" strike="noStrike" baseline="0" dirty="0" smtClean="0">
                          <a:latin typeface="Arial"/>
                        </a:rPr>
                        <a:t>33 (49.3%)</a:t>
                      </a:r>
                      <a:endParaRPr lang="en-TT" sz="1400" dirty="0"/>
                    </a:p>
                  </a:txBody>
                  <a:tcPr/>
                </a:tc>
              </a:tr>
              <a:tr h="370840">
                <a:tc>
                  <a:txBody>
                    <a:bodyPr/>
                    <a:lstStyle/>
                    <a:p>
                      <a:r>
                        <a:rPr lang="de-DE" sz="1400" b="1" i="0" u="none" strike="noStrike" kern="1200" baseline="0" dirty="0" err="1" smtClean="0">
                          <a:solidFill>
                            <a:schemeClr val="dk1"/>
                          </a:solidFill>
                          <a:latin typeface="+mn-lt"/>
                          <a:ea typeface="+mn-ea"/>
                          <a:cs typeface="+mn-cs"/>
                        </a:rPr>
                        <a:t>unclassified</a:t>
                      </a:r>
                      <a:r>
                        <a:rPr lang="de-DE" sz="1400" b="1" i="0" u="none" strike="noStrike" kern="1200" baseline="0" dirty="0" smtClean="0">
                          <a:solidFill>
                            <a:schemeClr val="dk1"/>
                          </a:solidFill>
                          <a:latin typeface="+mn-lt"/>
                          <a:ea typeface="+mn-ea"/>
                          <a:cs typeface="+mn-cs"/>
                        </a:rPr>
                        <a:t> JIA</a:t>
                      </a:r>
                      <a:endParaRPr lang="en-TT" sz="1400" dirty="0"/>
                    </a:p>
                  </a:txBody>
                  <a:tcPr/>
                </a:tc>
                <a:tc>
                  <a:txBody>
                    <a:bodyPr/>
                    <a:lstStyle/>
                    <a:p>
                      <a:r>
                        <a:rPr lang="de-DE" sz="1400" b="0" i="0" u="none" strike="noStrike" baseline="0" dirty="0" smtClean="0">
                          <a:latin typeface="Arial"/>
                        </a:rPr>
                        <a:t>14 (77.8%) </a:t>
                      </a:r>
                      <a:endParaRPr lang="en-TT" sz="1400" dirty="0"/>
                    </a:p>
                  </a:txBody>
                  <a:tcPr/>
                </a:tc>
                <a:tc>
                  <a:txBody>
                    <a:bodyPr/>
                    <a:lstStyle/>
                    <a:p>
                      <a:r>
                        <a:rPr lang="de-DE" sz="1400" b="0" i="0" u="none" strike="noStrike" baseline="0" dirty="0" smtClean="0">
                          <a:latin typeface="Arial"/>
                        </a:rPr>
                        <a:t> 4 (22.2%) </a:t>
                      </a:r>
                      <a:endParaRPr lang="en-TT" sz="1400" dirty="0"/>
                    </a:p>
                  </a:txBody>
                  <a:tcPr/>
                </a:tc>
                <a:tc>
                  <a:txBody>
                    <a:bodyPr/>
                    <a:lstStyle/>
                    <a:p>
                      <a:r>
                        <a:rPr lang="de-DE" sz="1400" b="0" i="0" u="none" strike="noStrike" baseline="0" dirty="0" smtClean="0">
                          <a:latin typeface="Arial"/>
                        </a:rPr>
                        <a:t> 8 (57.1%) </a:t>
                      </a:r>
                      <a:endParaRPr lang="en-TT" sz="1400" dirty="0"/>
                    </a:p>
                  </a:txBody>
                  <a:tcPr/>
                </a:tc>
                <a:tc>
                  <a:txBody>
                    <a:bodyPr/>
                    <a:lstStyle/>
                    <a:p>
                      <a:r>
                        <a:rPr lang="de-DE" sz="1400" b="0" i="0" u="none" strike="noStrike" baseline="0" dirty="0" smtClean="0">
                          <a:latin typeface="Arial"/>
                        </a:rPr>
                        <a:t> 6 (42.9%)</a:t>
                      </a:r>
                      <a:endParaRPr lang="en-TT" sz="1400" dirty="0"/>
                    </a:p>
                  </a:txBody>
                  <a:tcPr/>
                </a:tc>
              </a:tr>
            </a:tbl>
          </a:graphicData>
        </a:graphic>
      </p:graphicFrame>
      <p:sp>
        <p:nvSpPr>
          <p:cNvPr id="3" name="Rechteck 2"/>
          <p:cNvSpPr/>
          <p:nvPr/>
        </p:nvSpPr>
        <p:spPr>
          <a:xfrm>
            <a:off x="539552" y="332656"/>
            <a:ext cx="7560840" cy="523220"/>
          </a:xfrm>
          <a:prstGeom prst="rect">
            <a:avLst/>
          </a:prstGeom>
        </p:spPr>
        <p:txBody>
          <a:bodyPr wrap="square">
            <a:spAutoFit/>
          </a:bodyPr>
          <a:lstStyle/>
          <a:p>
            <a:r>
              <a:rPr lang="en-US" sz="2800" dirty="0" smtClean="0">
                <a:latin typeface="Times New Roman" panose="02020603050405020304" pitchFamily="18" charset="0"/>
                <a:cs typeface="Times New Roman" panose="02020603050405020304" pitchFamily="18" charset="0"/>
              </a:rPr>
              <a:t>Patients’ characteristics: JIA Categories</a:t>
            </a:r>
            <a:endParaRPr lang="de-D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8881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1"/>
            <p:extLst>
              <p:ext uri="{D42A27DB-BD31-4B8C-83A1-F6EECF244321}">
                <p14:modId xmlns:p14="http://schemas.microsoft.com/office/powerpoint/2010/main" val="2126034045"/>
              </p:ext>
            </p:extLst>
          </p:nvPr>
        </p:nvGraphicFramePr>
        <p:xfrm>
          <a:off x="395536" y="1283672"/>
          <a:ext cx="8229600" cy="479552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TT" dirty="0"/>
                    </a:p>
                  </a:txBody>
                  <a:tcPr>
                    <a:solidFill>
                      <a:schemeClr val="accent1">
                        <a:lumMod val="20000"/>
                        <a:lumOff val="80000"/>
                      </a:schemeClr>
                    </a:solidFill>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566 (77.4%)</a:t>
                      </a:r>
                      <a:endParaRPr lang="en-TT" sz="1400" dirty="0"/>
                    </a:p>
                  </a:txBody>
                  <a:tcPr>
                    <a:lnT w="12700" cmpd="sng">
                      <a:noFill/>
                    </a:lnT>
                    <a:solidFill>
                      <a:schemeClr val="accent1">
                        <a:lumMod val="20000"/>
                        <a:lumOff val="80000"/>
                      </a:schemeClr>
                    </a:solidFill>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165 (22.6%)</a:t>
                      </a:r>
                      <a:endParaRPr lang="en-TT" sz="1400" dirty="0"/>
                    </a:p>
                  </a:txBody>
                  <a:tcPr>
                    <a:solidFill>
                      <a:schemeClr val="accent1">
                        <a:lumMod val="20000"/>
                        <a:lumOff val="80000"/>
                      </a:schemeClr>
                    </a:solidFill>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466 (65.9%)</a:t>
                      </a:r>
                      <a:endParaRPr lang="en-TT" sz="1400" dirty="0"/>
                    </a:p>
                  </a:txBody>
                  <a:tcPr>
                    <a:lnT w="12700" cmpd="sng">
                      <a:noFill/>
                    </a:lnT>
                    <a:solidFill>
                      <a:schemeClr val="accent1">
                        <a:lumMod val="20000"/>
                        <a:lumOff val="80000"/>
                      </a:schemeClr>
                    </a:solidFill>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241 (34.1%)</a:t>
                      </a:r>
                      <a:endParaRPr lang="en-TT" sz="1400" dirty="0"/>
                    </a:p>
                  </a:txBody>
                  <a:tcPr>
                    <a:solidFill>
                      <a:schemeClr val="accent1">
                        <a:lumMod val="20000"/>
                        <a:lumOff val="80000"/>
                      </a:schemeClr>
                    </a:solidFill>
                  </a:tcPr>
                </a:tc>
              </a:tr>
              <a:tr h="370840">
                <a:tc>
                  <a:txBody>
                    <a:bodyPr/>
                    <a:lstStyle/>
                    <a:p>
                      <a:r>
                        <a:rPr lang="de-DE" sz="1400" b="1" i="0" u="none" strike="noStrike" kern="1200" baseline="0" dirty="0" smtClean="0">
                          <a:solidFill>
                            <a:schemeClr val="dk1"/>
                          </a:solidFill>
                          <a:latin typeface="+mn-lt"/>
                          <a:ea typeface="+mn-ea"/>
                          <a:cs typeface="+mn-cs"/>
                        </a:rPr>
                        <a:t>Gender, </a:t>
                      </a:r>
                      <a:r>
                        <a:rPr lang="de-DE" sz="1400" b="1" i="0" u="none" strike="noStrike" kern="1200" baseline="0" dirty="0" err="1" smtClean="0">
                          <a:solidFill>
                            <a:schemeClr val="dk1"/>
                          </a:solidFill>
                          <a:latin typeface="+mn-lt"/>
                          <a:ea typeface="+mn-ea"/>
                          <a:cs typeface="+mn-cs"/>
                        </a:rPr>
                        <a:t>female</a:t>
                      </a:r>
                      <a:endParaRPr lang="en-TT" sz="1400" dirty="0"/>
                    </a:p>
                  </a:txBody>
                  <a:tcPr>
                    <a:solidFill>
                      <a:schemeClr val="accent1">
                        <a:lumMod val="20000"/>
                        <a:lumOff val="80000"/>
                      </a:schemeClr>
                    </a:solidFill>
                  </a:tcPr>
                </a:tc>
                <a:tc>
                  <a:txBody>
                    <a:bodyPr/>
                    <a:lstStyle/>
                    <a:p>
                      <a:r>
                        <a:rPr lang="de-DE" sz="1400" b="0" i="0" u="none" strike="noStrike" kern="1200" baseline="0" dirty="0" smtClean="0">
                          <a:solidFill>
                            <a:schemeClr val="dk1"/>
                          </a:solidFill>
                          <a:latin typeface="+mn-lt"/>
                          <a:ea typeface="+mn-ea"/>
                          <a:cs typeface="+mn-cs"/>
                        </a:rPr>
                        <a:t>386 (68.2%)</a:t>
                      </a:r>
                      <a:endParaRPr lang="en-TT" sz="1400" dirty="0"/>
                    </a:p>
                  </a:txBody>
                  <a:tcPr>
                    <a:solidFill>
                      <a:schemeClr val="accent1">
                        <a:lumMod val="20000"/>
                        <a:lumOff val="80000"/>
                      </a:schemeClr>
                    </a:solidFill>
                  </a:tcPr>
                </a:tc>
                <a:tc>
                  <a:txBody>
                    <a:bodyPr/>
                    <a:lstStyle/>
                    <a:p>
                      <a:r>
                        <a:rPr lang="de-DE" sz="1400" b="0" i="0" u="none" strike="noStrike" kern="1200" baseline="0" dirty="0" smtClean="0">
                          <a:solidFill>
                            <a:schemeClr val="dk1"/>
                          </a:solidFill>
                          <a:latin typeface="+mn-lt"/>
                          <a:ea typeface="+mn-ea"/>
                          <a:cs typeface="+mn-cs"/>
                        </a:rPr>
                        <a:t>116 (70.3%)</a:t>
                      </a:r>
                      <a:endParaRPr lang="en-TT" sz="1400" dirty="0"/>
                    </a:p>
                  </a:txBody>
                  <a:tcPr>
                    <a:solidFill>
                      <a:schemeClr val="accent1">
                        <a:lumMod val="20000"/>
                        <a:lumOff val="80000"/>
                      </a:schemeClr>
                    </a:solidFill>
                  </a:tcPr>
                </a:tc>
                <a:tc>
                  <a:txBody>
                    <a:bodyPr/>
                    <a:lstStyle/>
                    <a:p>
                      <a:r>
                        <a:rPr lang="de-DE" sz="1400" b="0" i="0" u="none" strike="noStrike" kern="1200" baseline="0" dirty="0" smtClean="0">
                          <a:solidFill>
                            <a:schemeClr val="dk1"/>
                          </a:solidFill>
                          <a:latin typeface="+mn-lt"/>
                          <a:ea typeface="+mn-ea"/>
                          <a:cs typeface="+mn-cs"/>
                        </a:rPr>
                        <a:t>318 (68.2%)</a:t>
                      </a:r>
                      <a:endParaRPr lang="en-TT" sz="1400" dirty="0"/>
                    </a:p>
                  </a:txBody>
                  <a:tcPr>
                    <a:solidFill>
                      <a:schemeClr val="accent1">
                        <a:lumMod val="20000"/>
                        <a:lumOff val="80000"/>
                      </a:schemeClr>
                    </a:solidFill>
                  </a:tcPr>
                </a:tc>
                <a:tc>
                  <a:txBody>
                    <a:bodyPr/>
                    <a:lstStyle/>
                    <a:p>
                      <a:r>
                        <a:rPr lang="de-DE" sz="1400" b="0" i="0" u="none" strike="noStrike" kern="1200" baseline="0" dirty="0" smtClean="0">
                          <a:solidFill>
                            <a:schemeClr val="dk1"/>
                          </a:solidFill>
                          <a:latin typeface="+mn-lt"/>
                          <a:ea typeface="+mn-ea"/>
                          <a:cs typeface="+mn-cs"/>
                        </a:rPr>
                        <a:t>172 (71.4%)</a:t>
                      </a:r>
                      <a:endParaRPr lang="en-TT" sz="1400" dirty="0"/>
                    </a:p>
                  </a:txBody>
                  <a:tcPr>
                    <a:solidFill>
                      <a:schemeClr val="accent1">
                        <a:lumMod val="20000"/>
                        <a:lumOff val="80000"/>
                      </a:schemeClr>
                    </a:solidFill>
                  </a:tcPr>
                </a:tc>
              </a:tr>
              <a:tr h="370840">
                <a:tc>
                  <a:txBody>
                    <a:bodyPr/>
                    <a:lstStyle/>
                    <a:p>
                      <a:r>
                        <a:rPr lang="en-US" sz="1400" b="1" i="0" u="none" strike="noStrike" kern="1200" baseline="0" dirty="0" smtClean="0">
                          <a:solidFill>
                            <a:schemeClr val="dk1"/>
                          </a:solidFill>
                          <a:latin typeface="+mn-lt"/>
                          <a:ea typeface="+mn-ea"/>
                          <a:cs typeface="+mn-cs"/>
                        </a:rPr>
                        <a:t>Age at onset of disease </a:t>
                      </a:r>
                      <a:r>
                        <a:rPr lang="de-DE" sz="1400" b="1" i="0" u="none" strike="noStrike" kern="1200" baseline="0" dirty="0" smtClean="0">
                          <a:solidFill>
                            <a:schemeClr val="dk1"/>
                          </a:solidFill>
                          <a:latin typeface="+mn-lt"/>
                          <a:ea typeface="+mn-ea"/>
                          <a:cs typeface="+mn-cs"/>
                        </a:rPr>
                        <a:t>(</a:t>
                      </a:r>
                      <a:r>
                        <a:rPr lang="de-DE" sz="1400" b="1" i="0" u="none" strike="noStrike" kern="1200" baseline="0" dirty="0" err="1" smtClean="0">
                          <a:solidFill>
                            <a:schemeClr val="dk1"/>
                          </a:solidFill>
                          <a:latin typeface="+mn-lt"/>
                          <a:ea typeface="+mn-ea"/>
                          <a:cs typeface="+mn-cs"/>
                        </a:rPr>
                        <a:t>years</a:t>
                      </a:r>
                      <a:r>
                        <a:rPr lang="de-DE" sz="1400" b="1" i="0" u="none" strike="noStrike" kern="1200" baseline="0" dirty="0" smtClean="0">
                          <a:solidFill>
                            <a:schemeClr val="dk1"/>
                          </a:solidFill>
                          <a:latin typeface="+mn-lt"/>
                          <a:ea typeface="+mn-ea"/>
                          <a:cs typeface="+mn-cs"/>
                        </a:rPr>
                        <a:t>)</a:t>
                      </a:r>
                      <a:endParaRPr lang="de-DE" sz="1400" dirty="0"/>
                    </a:p>
                  </a:txBody>
                  <a:tcPr/>
                </a:tc>
                <a:tc>
                  <a:txBody>
                    <a:bodyPr/>
                    <a:lstStyle/>
                    <a:p>
                      <a:r>
                        <a:rPr lang="de-DE" sz="1400" b="0" i="0" u="none" strike="noStrike" baseline="0" dirty="0" smtClean="0">
                          <a:latin typeface="Arial"/>
                        </a:rPr>
                        <a:t>6.8 (3.3-11) </a:t>
                      </a:r>
                      <a:endParaRPr lang="de-DE" sz="1400" dirty="0"/>
                    </a:p>
                  </a:txBody>
                  <a:tcPr/>
                </a:tc>
                <a:tc>
                  <a:txBody>
                    <a:bodyPr/>
                    <a:lstStyle/>
                    <a:p>
                      <a:r>
                        <a:rPr lang="de-DE" sz="1400" b="0" i="0" u="none" strike="noStrike" baseline="0" dirty="0" smtClean="0">
                          <a:latin typeface="Arial"/>
                        </a:rPr>
                        <a:t> 6.4 (3.8-10.5) </a:t>
                      </a:r>
                      <a:endParaRPr lang="de-DE" sz="1400" dirty="0"/>
                    </a:p>
                  </a:txBody>
                  <a:tcPr/>
                </a:tc>
                <a:tc>
                  <a:txBody>
                    <a:bodyPr/>
                    <a:lstStyle/>
                    <a:p>
                      <a:r>
                        <a:rPr lang="de-DE" sz="1400" b="0" i="0" u="none" strike="noStrike" baseline="0" dirty="0" smtClean="0">
                          <a:latin typeface="Arial"/>
                        </a:rPr>
                        <a:t>6.1 (2.9-10.4)** </a:t>
                      </a:r>
                      <a:endParaRPr lang="de-DE" sz="1400" dirty="0"/>
                    </a:p>
                  </a:txBody>
                  <a:tcPr>
                    <a:solidFill>
                      <a:srgbClr val="FFFF99"/>
                    </a:solidFill>
                  </a:tcPr>
                </a:tc>
                <a:tc>
                  <a:txBody>
                    <a:bodyPr/>
                    <a:lstStyle/>
                    <a:p>
                      <a:r>
                        <a:rPr lang="de-DE" sz="1400" b="0" i="0" u="none" strike="noStrike" baseline="0" dirty="0" smtClean="0">
                          <a:latin typeface="Arial"/>
                        </a:rPr>
                        <a:t>8.6 (3.9-12.1)</a:t>
                      </a:r>
                      <a:endParaRPr lang="de-DE" sz="1400" dirty="0"/>
                    </a:p>
                  </a:txBody>
                  <a:tcPr>
                    <a:solidFill>
                      <a:srgbClr val="FFFF99"/>
                    </a:solidFill>
                  </a:tcPr>
                </a:tc>
              </a:tr>
              <a:tr h="370840">
                <a:tc>
                  <a:txBody>
                    <a:bodyPr/>
                    <a:lstStyle/>
                    <a:p>
                      <a:r>
                        <a:rPr lang="en-US" sz="1400" b="1" i="0" u="none" strike="noStrike" kern="1200" baseline="0" dirty="0" smtClean="0">
                          <a:solidFill>
                            <a:schemeClr val="dk1"/>
                          </a:solidFill>
                          <a:latin typeface="+mn-lt"/>
                          <a:ea typeface="+mn-ea"/>
                          <a:cs typeface="+mn-cs"/>
                        </a:rPr>
                        <a:t>Age at MTX start (years)</a:t>
                      </a:r>
                      <a:endParaRPr lang="de-DE" sz="1400" dirty="0"/>
                    </a:p>
                  </a:txBody>
                  <a:tcPr/>
                </a:tc>
                <a:tc>
                  <a:txBody>
                    <a:bodyPr/>
                    <a:lstStyle/>
                    <a:p>
                      <a:r>
                        <a:rPr lang="de-DE" sz="1400" b="0" i="0" u="none" strike="noStrike" baseline="0" dirty="0" smtClean="0">
                          <a:latin typeface="Arial"/>
                        </a:rPr>
                        <a:t>9.7 (5.3-13.5) </a:t>
                      </a:r>
                      <a:endParaRPr lang="de-DE" sz="1400" dirty="0"/>
                    </a:p>
                  </a:txBody>
                  <a:tcPr/>
                </a:tc>
                <a:tc>
                  <a:txBody>
                    <a:bodyPr/>
                    <a:lstStyle/>
                    <a:p>
                      <a:r>
                        <a:rPr lang="de-DE" sz="1400" b="0" i="0" u="none" strike="noStrike" baseline="0" dirty="0" smtClean="0">
                          <a:latin typeface="Arial"/>
                        </a:rPr>
                        <a:t>9.5 (6-13.3) </a:t>
                      </a:r>
                      <a:endParaRPr lang="de-DE" sz="1400" dirty="0"/>
                    </a:p>
                  </a:txBody>
                  <a:tcPr/>
                </a:tc>
                <a:tc>
                  <a:txBody>
                    <a:bodyPr/>
                    <a:lstStyle/>
                    <a:p>
                      <a:r>
                        <a:rPr lang="de-DE" sz="1400" b="0" i="0" u="none" strike="noStrike" baseline="0" dirty="0" smtClean="0">
                          <a:latin typeface="Arial"/>
                        </a:rPr>
                        <a:t>8.5 (4.8-13)*** </a:t>
                      </a:r>
                      <a:endParaRPr lang="de-DE" sz="1400" dirty="0"/>
                    </a:p>
                  </a:txBody>
                  <a:tcPr>
                    <a:solidFill>
                      <a:srgbClr val="FFFF99"/>
                    </a:solidFill>
                  </a:tcPr>
                </a:tc>
                <a:tc>
                  <a:txBody>
                    <a:bodyPr/>
                    <a:lstStyle/>
                    <a:p>
                      <a:r>
                        <a:rPr lang="de-DE" sz="1400" b="0" i="0" u="none" strike="noStrike" baseline="0" dirty="0" smtClean="0">
                          <a:latin typeface="Arial"/>
                        </a:rPr>
                        <a:t>11.4 (6.8-14.5)</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Disease</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duration</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before</a:t>
                      </a:r>
                      <a:r>
                        <a:rPr lang="de-DE" sz="1400" b="1" i="0" u="none" strike="noStrike" kern="1200" baseline="0" dirty="0" smtClean="0">
                          <a:solidFill>
                            <a:schemeClr val="dk1"/>
                          </a:solidFill>
                          <a:latin typeface="+mn-lt"/>
                          <a:ea typeface="+mn-ea"/>
                          <a:cs typeface="+mn-cs"/>
                        </a:rPr>
                        <a:t> MTX </a:t>
                      </a:r>
                      <a:r>
                        <a:rPr lang="de-DE" sz="1400" b="1" i="0" u="none" strike="noStrike" kern="1200" baseline="0" dirty="0" err="1" smtClean="0">
                          <a:solidFill>
                            <a:schemeClr val="dk1"/>
                          </a:solidFill>
                          <a:latin typeface="+mn-lt"/>
                          <a:ea typeface="+mn-ea"/>
                          <a:cs typeface="+mn-cs"/>
                        </a:rPr>
                        <a:t>start</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years</a:t>
                      </a:r>
                      <a:r>
                        <a:rPr lang="de-DE" sz="1400" b="1" i="0" u="none" strike="noStrike" kern="1200" baseline="0" dirty="0" smtClean="0">
                          <a:solidFill>
                            <a:schemeClr val="dk1"/>
                          </a:solidFill>
                          <a:latin typeface="+mn-lt"/>
                          <a:ea typeface="+mn-ea"/>
                          <a:cs typeface="+mn-cs"/>
                        </a:rPr>
                        <a:t>)</a:t>
                      </a:r>
                      <a:endParaRPr lang="de-DE" sz="1400" dirty="0"/>
                    </a:p>
                  </a:txBody>
                  <a:tcPr/>
                </a:tc>
                <a:tc>
                  <a:txBody>
                    <a:bodyPr/>
                    <a:lstStyle/>
                    <a:p>
                      <a:r>
                        <a:rPr lang="de-DE" sz="1400" b="0" i="0" u="none" strike="noStrike" baseline="0" dirty="0" smtClean="0">
                          <a:latin typeface="Arial"/>
                        </a:rPr>
                        <a:t>0.9 (0.3-2.9) </a:t>
                      </a:r>
                      <a:endParaRPr lang="de-DE" sz="1400" dirty="0"/>
                    </a:p>
                  </a:txBody>
                  <a:tcPr/>
                </a:tc>
                <a:tc>
                  <a:txBody>
                    <a:bodyPr/>
                    <a:lstStyle/>
                    <a:p>
                      <a:r>
                        <a:rPr lang="de-DE" sz="1400" b="0" i="0" u="none" strike="noStrike" baseline="0" dirty="0" smtClean="0">
                          <a:latin typeface="Arial"/>
                        </a:rPr>
                        <a:t> 1.1 (0.4-3.2) </a:t>
                      </a:r>
                      <a:endParaRPr lang="de-DE" sz="1400" dirty="0"/>
                    </a:p>
                  </a:txBody>
                  <a:tcPr/>
                </a:tc>
                <a:tc>
                  <a:txBody>
                    <a:bodyPr/>
                    <a:lstStyle/>
                    <a:p>
                      <a:r>
                        <a:rPr lang="de-DE" sz="1400" b="0" i="0" u="none" strike="noStrike" baseline="0" dirty="0" smtClean="0">
                          <a:latin typeface="Arial"/>
                        </a:rPr>
                        <a:t>0.6 (0.3-2.3)*** </a:t>
                      </a:r>
                      <a:endParaRPr lang="de-DE" sz="1400" dirty="0"/>
                    </a:p>
                  </a:txBody>
                  <a:tcPr>
                    <a:solidFill>
                      <a:srgbClr val="FFFF99"/>
                    </a:solidFill>
                  </a:tcPr>
                </a:tc>
                <a:tc>
                  <a:txBody>
                    <a:bodyPr/>
                    <a:lstStyle/>
                    <a:p>
                      <a:r>
                        <a:rPr lang="de-DE" sz="1400" b="0" i="0" u="none" strike="noStrike" baseline="0" dirty="0" smtClean="0">
                          <a:latin typeface="Arial"/>
                        </a:rPr>
                        <a:t>1.3 (0.5-3.4)</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Physician’s</a:t>
                      </a:r>
                      <a:r>
                        <a:rPr lang="de-DE" sz="1400" b="1" i="0" u="none" strike="noStrike" kern="1200" baseline="0" dirty="0" smtClean="0">
                          <a:solidFill>
                            <a:schemeClr val="dk1"/>
                          </a:solidFill>
                          <a:latin typeface="+mn-lt"/>
                          <a:ea typeface="+mn-ea"/>
                          <a:cs typeface="+mn-cs"/>
                        </a:rPr>
                        <a:t> global</a:t>
                      </a:r>
                    </a:p>
                    <a:p>
                      <a:r>
                        <a:rPr lang="de-DE" sz="1400" b="1" i="0" u="none" strike="noStrike" kern="1200" baseline="0" dirty="0" err="1" smtClean="0">
                          <a:solidFill>
                            <a:schemeClr val="dk1"/>
                          </a:solidFill>
                          <a:latin typeface="+mn-lt"/>
                          <a:ea typeface="+mn-ea"/>
                          <a:cs typeface="+mn-cs"/>
                        </a:rPr>
                        <a:t>assessment</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disease</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activity</a:t>
                      </a:r>
                      <a:endParaRPr lang="de-DE" sz="1400" dirty="0"/>
                    </a:p>
                  </a:txBody>
                  <a:tcPr>
                    <a:solidFill>
                      <a:srgbClr val="FFFF99"/>
                    </a:solidFill>
                  </a:tcPr>
                </a:tc>
                <a:tc>
                  <a:txBody>
                    <a:bodyPr/>
                    <a:lstStyle/>
                    <a:p>
                      <a:r>
                        <a:rPr lang="de-DE" sz="1400" b="0" i="0" u="none" strike="noStrike" baseline="0" dirty="0" smtClean="0">
                          <a:latin typeface="Arial"/>
                        </a:rPr>
                        <a:t>40 (25-65)*** </a:t>
                      </a:r>
                      <a:endParaRPr lang="de-DE" sz="1400" dirty="0"/>
                    </a:p>
                  </a:txBody>
                  <a:tcPr>
                    <a:solidFill>
                      <a:srgbClr val="FFFF99"/>
                    </a:solidFill>
                  </a:tcPr>
                </a:tc>
                <a:tc>
                  <a:txBody>
                    <a:bodyPr/>
                    <a:lstStyle/>
                    <a:p>
                      <a:r>
                        <a:rPr lang="de-DE" sz="1400" b="0" i="0" u="none" strike="noStrike" baseline="0" dirty="0" smtClean="0">
                          <a:latin typeface="Arial"/>
                        </a:rPr>
                        <a:t>29 (19-51.7) </a:t>
                      </a:r>
                      <a:endParaRPr lang="de-DE" sz="1400" dirty="0"/>
                    </a:p>
                  </a:txBody>
                  <a:tcPr>
                    <a:solidFill>
                      <a:srgbClr val="FFFF99"/>
                    </a:solidFill>
                  </a:tcPr>
                </a:tc>
                <a:tc>
                  <a:txBody>
                    <a:bodyPr/>
                    <a:lstStyle/>
                    <a:p>
                      <a:r>
                        <a:rPr lang="de-DE" sz="1400" b="0" i="0" u="none" strike="noStrike" baseline="0" dirty="0" smtClean="0">
                          <a:latin typeface="Arial"/>
                        </a:rPr>
                        <a:t>45 (26-67)*** </a:t>
                      </a:r>
                      <a:endParaRPr lang="de-DE" sz="1400" dirty="0"/>
                    </a:p>
                  </a:txBody>
                  <a:tcPr>
                    <a:solidFill>
                      <a:srgbClr val="FFFF99"/>
                    </a:solidFill>
                  </a:tcPr>
                </a:tc>
                <a:tc>
                  <a:txBody>
                    <a:bodyPr/>
                    <a:lstStyle/>
                    <a:p>
                      <a:r>
                        <a:rPr lang="de-DE" sz="1400" b="0" i="0" u="none" strike="noStrike" baseline="0" dirty="0" smtClean="0">
                          <a:latin typeface="Arial"/>
                        </a:rPr>
                        <a:t>30 (20-55)</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Parents</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evaluation</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overall</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wellbeing</a:t>
                      </a:r>
                      <a:endParaRPr lang="de-DE" sz="1400" dirty="0"/>
                    </a:p>
                  </a:txBody>
                  <a:tcPr>
                    <a:solidFill>
                      <a:srgbClr val="FFFF99"/>
                    </a:solidFill>
                  </a:tcPr>
                </a:tc>
                <a:tc>
                  <a:txBody>
                    <a:bodyPr/>
                    <a:lstStyle/>
                    <a:p>
                      <a:r>
                        <a:rPr lang="de-DE" sz="1400" b="0" i="0" u="none" strike="noStrike" baseline="0" dirty="0" smtClean="0">
                          <a:latin typeface="Arial"/>
                        </a:rPr>
                        <a:t>44 (19-61)*** </a:t>
                      </a:r>
                      <a:endParaRPr lang="de-DE" sz="1400" dirty="0"/>
                    </a:p>
                  </a:txBody>
                  <a:tcPr>
                    <a:solidFill>
                      <a:srgbClr val="FFFF99"/>
                    </a:solidFill>
                  </a:tcPr>
                </a:tc>
                <a:tc>
                  <a:txBody>
                    <a:bodyPr/>
                    <a:lstStyle/>
                    <a:p>
                      <a:r>
                        <a:rPr lang="de-DE" sz="1400" b="0" i="0" u="none" strike="noStrike" baseline="0" dirty="0" smtClean="0">
                          <a:latin typeface="Arial"/>
                        </a:rPr>
                        <a:t>27 (8-46) </a:t>
                      </a:r>
                      <a:endParaRPr lang="de-DE" sz="1400" dirty="0"/>
                    </a:p>
                  </a:txBody>
                  <a:tcPr>
                    <a:solidFill>
                      <a:srgbClr val="FFFF99"/>
                    </a:solidFill>
                  </a:tcPr>
                </a:tc>
                <a:tc>
                  <a:txBody>
                    <a:bodyPr/>
                    <a:lstStyle/>
                    <a:p>
                      <a:r>
                        <a:rPr lang="de-DE" sz="1400" b="0" i="0" u="none" strike="noStrike" baseline="0" dirty="0" smtClean="0">
                          <a:latin typeface="Arial"/>
                        </a:rPr>
                        <a:t>42 (20-59)** </a:t>
                      </a:r>
                      <a:endParaRPr lang="de-DE" sz="1400" dirty="0"/>
                    </a:p>
                  </a:txBody>
                  <a:tcPr>
                    <a:solidFill>
                      <a:srgbClr val="FFFF99"/>
                    </a:solidFill>
                  </a:tcPr>
                </a:tc>
                <a:tc>
                  <a:txBody>
                    <a:bodyPr/>
                    <a:lstStyle/>
                    <a:p>
                      <a:r>
                        <a:rPr lang="de-DE" sz="1400" b="0" i="0" u="none" strike="noStrike" baseline="0" dirty="0" smtClean="0">
                          <a:latin typeface="Arial"/>
                        </a:rPr>
                        <a:t>31.5 (10-57)</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Parents</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evaluation</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Child’s</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pain</a:t>
                      </a:r>
                      <a:endParaRPr lang="de-DE" sz="1400" dirty="0"/>
                    </a:p>
                  </a:txBody>
                  <a:tcPr>
                    <a:solidFill>
                      <a:srgbClr val="FFFF99"/>
                    </a:solidFill>
                  </a:tcPr>
                </a:tc>
                <a:tc>
                  <a:txBody>
                    <a:bodyPr/>
                    <a:lstStyle/>
                    <a:p>
                      <a:r>
                        <a:rPr lang="de-DE" sz="1400" b="0" i="0" u="none" strike="noStrike" baseline="0" dirty="0" smtClean="0">
                          <a:latin typeface="Arial"/>
                        </a:rPr>
                        <a:t>40 (15-60.2)** </a:t>
                      </a:r>
                      <a:endParaRPr lang="de-DE" sz="1400" dirty="0"/>
                    </a:p>
                  </a:txBody>
                  <a:tcPr>
                    <a:solidFill>
                      <a:srgbClr val="FFFF99"/>
                    </a:solidFill>
                  </a:tcPr>
                </a:tc>
                <a:tc>
                  <a:txBody>
                    <a:bodyPr/>
                    <a:lstStyle/>
                    <a:p>
                      <a:r>
                        <a:rPr lang="de-DE" sz="1400" b="0" i="0" u="none" strike="noStrike" baseline="0" dirty="0" smtClean="0">
                          <a:latin typeface="Arial"/>
                        </a:rPr>
                        <a:t>26.5 (4.2-53) </a:t>
                      </a:r>
                      <a:endParaRPr lang="de-DE" sz="1400" dirty="0"/>
                    </a:p>
                  </a:txBody>
                  <a:tcPr>
                    <a:solidFill>
                      <a:srgbClr val="FFFF99"/>
                    </a:solidFill>
                  </a:tcPr>
                </a:tc>
                <a:tc>
                  <a:txBody>
                    <a:bodyPr/>
                    <a:lstStyle/>
                    <a:p>
                      <a:r>
                        <a:rPr lang="de-DE" sz="1400" b="0" i="0" u="none" strike="noStrike" baseline="0" dirty="0" smtClean="0">
                          <a:latin typeface="Arial"/>
                        </a:rPr>
                        <a:t>40 (17.2-58.7)** </a:t>
                      </a:r>
                      <a:endParaRPr lang="de-DE" sz="1400" dirty="0"/>
                    </a:p>
                  </a:txBody>
                  <a:tcPr>
                    <a:solidFill>
                      <a:srgbClr val="FFFF99"/>
                    </a:solidFill>
                  </a:tcPr>
                </a:tc>
                <a:tc>
                  <a:txBody>
                    <a:bodyPr/>
                    <a:lstStyle/>
                    <a:p>
                      <a:r>
                        <a:rPr lang="de-DE" sz="1400" b="0" i="0" u="none" strike="noStrike" baseline="0" dirty="0" smtClean="0">
                          <a:latin typeface="Arial"/>
                        </a:rPr>
                        <a:t>29.5 (5-56.25)</a:t>
                      </a:r>
                      <a:endParaRPr lang="de-DE" sz="1400" dirty="0"/>
                    </a:p>
                  </a:txBody>
                  <a:tcPr>
                    <a:solidFill>
                      <a:srgbClr val="FFFF99"/>
                    </a:solidFill>
                  </a:tcPr>
                </a:tc>
              </a:tr>
              <a:tr h="370840">
                <a:tc>
                  <a:txBody>
                    <a:bodyPr/>
                    <a:lstStyle/>
                    <a:p>
                      <a:r>
                        <a:rPr lang="de-DE" sz="1400" b="1" i="0" u="none" strike="noStrike" kern="1200" baseline="0" dirty="0" smtClean="0">
                          <a:solidFill>
                            <a:schemeClr val="dk1"/>
                          </a:solidFill>
                          <a:latin typeface="+mn-lt"/>
                          <a:ea typeface="+mn-ea"/>
                          <a:cs typeface="+mn-cs"/>
                        </a:rPr>
                        <a:t>CHAQ-DI</a:t>
                      </a:r>
                      <a:endParaRPr lang="de-DE" sz="1400" dirty="0"/>
                    </a:p>
                  </a:txBody>
                  <a:tcPr>
                    <a:solidFill>
                      <a:srgbClr val="FFFF99"/>
                    </a:solidFill>
                  </a:tcPr>
                </a:tc>
                <a:tc>
                  <a:txBody>
                    <a:bodyPr/>
                    <a:lstStyle/>
                    <a:p>
                      <a:r>
                        <a:rPr lang="de-DE" sz="1400" b="0" i="0" u="none" strike="noStrike" baseline="0" dirty="0" smtClean="0">
                          <a:latin typeface="Arial"/>
                        </a:rPr>
                        <a:t>0.5 (0.12-0.87)*** </a:t>
                      </a:r>
                      <a:endParaRPr lang="de-DE" sz="1400" dirty="0"/>
                    </a:p>
                  </a:txBody>
                  <a:tcPr>
                    <a:solidFill>
                      <a:srgbClr val="FFFF99"/>
                    </a:solidFill>
                  </a:tcPr>
                </a:tc>
                <a:tc>
                  <a:txBody>
                    <a:bodyPr/>
                    <a:lstStyle/>
                    <a:p>
                      <a:r>
                        <a:rPr lang="de-DE" sz="1400" b="0" i="0" u="none" strike="noStrike" baseline="0" dirty="0" smtClean="0">
                          <a:latin typeface="Arial"/>
                        </a:rPr>
                        <a:t>0.25 (0-0.6) </a:t>
                      </a:r>
                      <a:endParaRPr lang="de-DE" sz="1400" dirty="0"/>
                    </a:p>
                  </a:txBody>
                  <a:tcPr>
                    <a:solidFill>
                      <a:srgbClr val="FFFF99"/>
                    </a:solidFill>
                  </a:tcPr>
                </a:tc>
                <a:tc>
                  <a:txBody>
                    <a:bodyPr/>
                    <a:lstStyle/>
                    <a:p>
                      <a:r>
                        <a:rPr lang="de-DE" sz="1400" b="0" i="0" u="none" strike="noStrike" baseline="0" dirty="0" smtClean="0">
                          <a:latin typeface="Arial"/>
                        </a:rPr>
                        <a:t>0.5 (0.12-0.9)*** </a:t>
                      </a:r>
                      <a:endParaRPr lang="de-DE" sz="1400" dirty="0"/>
                    </a:p>
                  </a:txBody>
                  <a:tcPr>
                    <a:solidFill>
                      <a:srgbClr val="FFFF99"/>
                    </a:solidFill>
                  </a:tcPr>
                </a:tc>
                <a:tc>
                  <a:txBody>
                    <a:bodyPr/>
                    <a:lstStyle/>
                    <a:p>
                      <a:r>
                        <a:rPr lang="de-DE" sz="1400" b="0" i="0" u="none" strike="noStrike" baseline="0" dirty="0" smtClean="0">
                          <a:latin typeface="Arial"/>
                        </a:rPr>
                        <a:t>0.25 (0-0.75)</a:t>
                      </a:r>
                      <a:endParaRPr lang="de-DE" sz="1400" dirty="0"/>
                    </a:p>
                  </a:txBody>
                  <a:tcPr>
                    <a:solidFill>
                      <a:srgbClr val="FFFF99"/>
                    </a:solidFill>
                  </a:tcPr>
                </a:tc>
              </a:tr>
            </a:tbl>
          </a:graphicData>
        </a:graphic>
      </p:graphicFrame>
      <p:sp>
        <p:nvSpPr>
          <p:cNvPr id="2" name="Rechteck 1"/>
          <p:cNvSpPr/>
          <p:nvPr/>
        </p:nvSpPr>
        <p:spPr>
          <a:xfrm>
            <a:off x="611560" y="260648"/>
            <a:ext cx="3233193"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Patients’ characteristics: </a:t>
            </a:r>
            <a:endParaRPr lang="en-US" sz="2400" dirty="0"/>
          </a:p>
        </p:txBody>
      </p:sp>
      <p:graphicFrame>
        <p:nvGraphicFramePr>
          <p:cNvPr id="3" name="Tabelle 2"/>
          <p:cNvGraphicFramePr>
            <a:graphicFrameLocks noGrp="1"/>
          </p:cNvGraphicFramePr>
          <p:nvPr>
            <p:extLst>
              <p:ext uri="{D42A27DB-BD31-4B8C-83A1-F6EECF244321}">
                <p14:modId xmlns:p14="http://schemas.microsoft.com/office/powerpoint/2010/main" val="853127868"/>
              </p:ext>
            </p:extLst>
          </p:nvPr>
        </p:nvGraphicFramePr>
        <p:xfrm>
          <a:off x="395536" y="753969"/>
          <a:ext cx="8229600" cy="5181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TT" sz="1400" b="1" i="0" u="none" strike="noStrike" kern="1200" baseline="0" dirty="0" smtClean="0">
                          <a:solidFill>
                            <a:schemeClr val="lt1"/>
                          </a:solidFill>
                          <a:latin typeface="+mn-lt"/>
                          <a:ea typeface="+mn-ea"/>
                          <a:cs typeface="+mn-cs"/>
                        </a:rPr>
                        <a:t>Parameter</a:t>
                      </a:r>
                      <a:endParaRPr lang="en-TT" sz="1400"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30 at 3 months</a:t>
                      </a:r>
                    </a:p>
                    <a:p>
                      <a:r>
                        <a:rPr lang="en-TT" sz="1400" b="1" i="0" u="none" strike="noStrike" kern="1200" baseline="0" dirty="0" smtClean="0">
                          <a:solidFill>
                            <a:schemeClr val="lt1"/>
                          </a:solidFill>
                          <a:latin typeface="+mn-lt"/>
                          <a:ea typeface="+mn-ea"/>
                          <a:cs typeface="+mn-cs"/>
                        </a:rPr>
                        <a:t>(n= 731)</a:t>
                      </a:r>
                      <a:endParaRPr lang="en-TT" sz="1400" dirty="0"/>
                    </a:p>
                  </a:txBody>
                  <a:tcPr/>
                </a:tc>
                <a:tc hMerge="1">
                  <a:txBody>
                    <a:bodyPr/>
                    <a:lstStyle/>
                    <a:p>
                      <a:endParaRPr lang="en-TT"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70 at 12 months</a:t>
                      </a:r>
                    </a:p>
                    <a:p>
                      <a:r>
                        <a:rPr lang="en-TT" sz="1400" b="1" i="0" u="none" strike="noStrike" kern="1200" baseline="0" dirty="0" smtClean="0">
                          <a:solidFill>
                            <a:schemeClr val="lt1"/>
                          </a:solidFill>
                          <a:latin typeface="+mn-lt"/>
                          <a:ea typeface="+mn-ea"/>
                          <a:cs typeface="+mn-cs"/>
                        </a:rPr>
                        <a:t>(n= 707)</a:t>
                      </a:r>
                      <a:endParaRPr lang="en-TT" sz="1400" dirty="0"/>
                    </a:p>
                  </a:txBody>
                  <a:tcPr/>
                </a:tc>
                <a:tc hMerge="1">
                  <a:txBody>
                    <a:bodyPr/>
                    <a:lstStyle/>
                    <a:p>
                      <a:endParaRPr lang="en-TT" dirty="0"/>
                    </a:p>
                  </a:txBody>
                  <a:tcPr/>
                </a:tc>
              </a:tr>
            </a:tbl>
          </a:graphicData>
        </a:graphic>
      </p:graphicFrame>
    </p:spTree>
    <p:extLst>
      <p:ext uri="{BB962C8B-B14F-4D97-AF65-F5344CB8AC3E}">
        <p14:creationId xmlns:p14="http://schemas.microsoft.com/office/powerpoint/2010/main" val="12207411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426195287"/>
              </p:ext>
            </p:extLst>
          </p:nvPr>
        </p:nvGraphicFramePr>
        <p:xfrm>
          <a:off x="467544" y="2060848"/>
          <a:ext cx="8229600" cy="4369687"/>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lang="en-TT" dirty="0"/>
                    </a:p>
                  </a:txBody>
                  <a:tcPr>
                    <a:solidFill>
                      <a:schemeClr val="accent1">
                        <a:lumMod val="20000"/>
                        <a:lumOff val="80000"/>
                      </a:schemeClr>
                    </a:solidFill>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566 (77.4%)</a:t>
                      </a:r>
                      <a:endParaRPr lang="en-TT" sz="1400" dirty="0"/>
                    </a:p>
                  </a:txBody>
                  <a:tcPr>
                    <a:solidFill>
                      <a:schemeClr val="accent1">
                        <a:lumMod val="20000"/>
                        <a:lumOff val="80000"/>
                      </a:schemeClr>
                    </a:solidFill>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165 (22.6%)</a:t>
                      </a:r>
                      <a:endParaRPr lang="en-TT" sz="1400" dirty="0"/>
                    </a:p>
                  </a:txBody>
                  <a:tcPr>
                    <a:solidFill>
                      <a:schemeClr val="accent1">
                        <a:lumMod val="20000"/>
                        <a:lumOff val="80000"/>
                      </a:schemeClr>
                    </a:solidFill>
                  </a:tcPr>
                </a:tc>
                <a:tc>
                  <a:txBody>
                    <a:bodyPr/>
                    <a:lstStyle/>
                    <a:p>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466 (65.9%)</a:t>
                      </a:r>
                      <a:endParaRPr lang="en-TT" sz="1400" dirty="0"/>
                    </a:p>
                  </a:txBody>
                  <a:tcPr>
                    <a:solidFill>
                      <a:schemeClr val="accent1">
                        <a:lumMod val="20000"/>
                        <a:lumOff val="80000"/>
                      </a:schemeClr>
                    </a:solidFill>
                  </a:tcPr>
                </a:tc>
                <a:tc>
                  <a:txBody>
                    <a:bodyPr/>
                    <a:lstStyle/>
                    <a:p>
                      <a:r>
                        <a:rPr lang="de-DE" sz="1400" b="1" i="0" u="none" strike="noStrike" kern="1200" baseline="0" dirty="0" smtClean="0">
                          <a:solidFill>
                            <a:schemeClr val="dk1"/>
                          </a:solidFill>
                          <a:latin typeface="+mn-lt"/>
                          <a:ea typeface="+mn-ea"/>
                          <a:cs typeface="+mn-cs"/>
                        </a:rPr>
                        <a:t>Non </a:t>
                      </a:r>
                      <a:r>
                        <a:rPr lang="de-DE" sz="1400" b="1" i="0" u="none" strike="noStrike" kern="1200" baseline="0" dirty="0" err="1" smtClean="0">
                          <a:solidFill>
                            <a:schemeClr val="dk1"/>
                          </a:solidFill>
                          <a:latin typeface="+mn-lt"/>
                          <a:ea typeface="+mn-ea"/>
                          <a:cs typeface="+mn-cs"/>
                        </a:rPr>
                        <a:t>responder</a:t>
                      </a:r>
                      <a:endParaRPr lang="de-DE" sz="1400" b="1" i="0" u="none" strike="noStrike" kern="1200" baseline="0" dirty="0" smtClean="0">
                        <a:solidFill>
                          <a:schemeClr val="dk1"/>
                        </a:solidFill>
                        <a:latin typeface="+mn-lt"/>
                        <a:ea typeface="+mn-ea"/>
                        <a:cs typeface="+mn-cs"/>
                      </a:endParaRPr>
                    </a:p>
                    <a:p>
                      <a:r>
                        <a:rPr lang="de-DE" sz="1400" b="0" i="0" u="none" strike="noStrike" kern="1200" baseline="0" dirty="0" smtClean="0">
                          <a:solidFill>
                            <a:schemeClr val="dk1"/>
                          </a:solidFill>
                          <a:latin typeface="+mn-lt"/>
                          <a:ea typeface="+mn-ea"/>
                          <a:cs typeface="+mn-cs"/>
                        </a:rPr>
                        <a:t>241 (34.1%)</a:t>
                      </a:r>
                      <a:endParaRPr lang="en-TT" sz="1400" dirty="0"/>
                    </a:p>
                  </a:txBody>
                  <a:tcPr>
                    <a:solidFill>
                      <a:schemeClr val="accent1">
                        <a:lumMod val="20000"/>
                        <a:lumOff val="80000"/>
                      </a:schemeClr>
                    </a:solidFill>
                  </a:tcPr>
                </a:tc>
              </a:tr>
              <a:tr h="370840">
                <a:tc>
                  <a:txBody>
                    <a:bodyPr/>
                    <a:lstStyle/>
                    <a:p>
                      <a:r>
                        <a:rPr lang="de-DE" sz="1400" b="1" i="0" u="none" strike="noStrike" kern="1200" baseline="0" dirty="0" smtClean="0">
                          <a:solidFill>
                            <a:schemeClr val="dk1"/>
                          </a:solidFill>
                          <a:latin typeface="+mn-lt"/>
                          <a:ea typeface="+mn-ea"/>
                          <a:cs typeface="+mn-cs"/>
                        </a:rPr>
                        <a:t>HLA B27 positive</a:t>
                      </a:r>
                      <a:endParaRPr lang="de-DE" sz="1400" dirty="0"/>
                    </a:p>
                  </a:txBody>
                  <a:tcPr>
                    <a:solidFill>
                      <a:schemeClr val="accent1">
                        <a:lumMod val="20000"/>
                        <a:lumOff val="80000"/>
                      </a:schemeClr>
                    </a:solidFill>
                  </a:tcPr>
                </a:tc>
                <a:tc>
                  <a:txBody>
                    <a:bodyPr/>
                    <a:lstStyle/>
                    <a:p>
                      <a:r>
                        <a:rPr lang="de-DE" sz="1400" b="0" i="0" u="none" strike="noStrike" baseline="0" dirty="0" smtClean="0">
                          <a:solidFill>
                            <a:schemeClr val="tx1"/>
                          </a:solidFill>
                          <a:latin typeface="Arial"/>
                        </a:rPr>
                        <a:t>94 (19.2%) </a:t>
                      </a:r>
                      <a:endParaRPr lang="de-DE" sz="1400" dirty="0">
                        <a:solidFill>
                          <a:schemeClr val="tx1"/>
                        </a:solidFill>
                      </a:endParaRPr>
                    </a:p>
                  </a:txBody>
                  <a:tcPr>
                    <a:solidFill>
                      <a:schemeClr val="accent1">
                        <a:lumMod val="20000"/>
                        <a:lumOff val="80000"/>
                      </a:schemeClr>
                    </a:solidFill>
                  </a:tcPr>
                </a:tc>
                <a:tc>
                  <a:txBody>
                    <a:bodyPr/>
                    <a:lstStyle/>
                    <a:p>
                      <a:r>
                        <a:rPr lang="de-DE" sz="1400" b="0" i="0" u="none" strike="noStrike" baseline="0" dirty="0" smtClean="0">
                          <a:solidFill>
                            <a:schemeClr val="tx1"/>
                          </a:solidFill>
                          <a:latin typeface="Arial"/>
                        </a:rPr>
                        <a:t>35 (22.9%) </a:t>
                      </a:r>
                      <a:endParaRPr lang="de-DE" sz="1400" dirty="0">
                        <a:solidFill>
                          <a:schemeClr val="tx1"/>
                        </a:solidFill>
                      </a:endParaRPr>
                    </a:p>
                  </a:txBody>
                  <a:tcPr>
                    <a:solidFill>
                      <a:schemeClr val="accent1">
                        <a:lumMod val="20000"/>
                        <a:lumOff val="80000"/>
                      </a:schemeClr>
                    </a:solidFill>
                  </a:tcPr>
                </a:tc>
                <a:tc>
                  <a:txBody>
                    <a:bodyPr/>
                    <a:lstStyle/>
                    <a:p>
                      <a:r>
                        <a:rPr lang="de-DE" sz="1400" b="0" i="0" u="none" strike="noStrike" baseline="0" dirty="0" smtClean="0">
                          <a:solidFill>
                            <a:schemeClr val="tx1"/>
                          </a:solidFill>
                          <a:latin typeface="Arial"/>
                        </a:rPr>
                        <a:t>77 (19.4%) </a:t>
                      </a:r>
                      <a:endParaRPr lang="de-DE" sz="1400" dirty="0">
                        <a:solidFill>
                          <a:schemeClr val="tx1"/>
                        </a:solidFill>
                      </a:endParaRPr>
                    </a:p>
                  </a:txBody>
                  <a:tcPr>
                    <a:solidFill>
                      <a:schemeClr val="accent1">
                        <a:lumMod val="20000"/>
                        <a:lumOff val="80000"/>
                      </a:schemeClr>
                    </a:solidFill>
                  </a:tcPr>
                </a:tc>
                <a:tc>
                  <a:txBody>
                    <a:bodyPr/>
                    <a:lstStyle/>
                    <a:p>
                      <a:r>
                        <a:rPr lang="de-DE" sz="1400" b="0" i="0" u="none" strike="noStrike" baseline="0" dirty="0" smtClean="0">
                          <a:solidFill>
                            <a:schemeClr val="tx1"/>
                          </a:solidFill>
                          <a:latin typeface="Arial"/>
                        </a:rPr>
                        <a:t>42 (18.8%)</a:t>
                      </a:r>
                      <a:endParaRPr lang="de-DE" sz="1400" dirty="0">
                        <a:solidFill>
                          <a:schemeClr val="tx1"/>
                        </a:solidFill>
                      </a:endParaRPr>
                    </a:p>
                  </a:txBody>
                  <a:tcPr>
                    <a:solidFill>
                      <a:schemeClr val="accent1">
                        <a:lumMod val="20000"/>
                        <a:lumOff val="80000"/>
                      </a:schemeClr>
                    </a:solidFill>
                  </a:tcPr>
                </a:tc>
              </a:tr>
              <a:tr h="370840">
                <a:tc>
                  <a:txBody>
                    <a:bodyPr/>
                    <a:lstStyle/>
                    <a:p>
                      <a:r>
                        <a:rPr lang="de-DE" sz="1400" b="1" i="0" u="none" strike="noStrike" kern="1200" baseline="0" dirty="0" smtClean="0">
                          <a:solidFill>
                            <a:schemeClr val="dk1"/>
                          </a:solidFill>
                          <a:latin typeface="+mn-lt"/>
                          <a:ea typeface="+mn-ea"/>
                          <a:cs typeface="+mn-cs"/>
                        </a:rPr>
                        <a:t>ANA positive</a:t>
                      </a:r>
                      <a:endParaRPr lang="de-DE" sz="1400" dirty="0"/>
                    </a:p>
                  </a:txBody>
                  <a:tcPr/>
                </a:tc>
                <a:tc>
                  <a:txBody>
                    <a:bodyPr/>
                    <a:lstStyle/>
                    <a:p>
                      <a:r>
                        <a:rPr lang="de-DE" sz="1400" b="0" i="0" u="none" strike="noStrike" baseline="0" dirty="0" smtClean="0">
                          <a:latin typeface="Arial"/>
                        </a:rPr>
                        <a:t>271 (49.2%) </a:t>
                      </a:r>
                      <a:endParaRPr lang="de-DE" sz="1400" dirty="0"/>
                    </a:p>
                  </a:txBody>
                  <a:tcPr/>
                </a:tc>
                <a:tc>
                  <a:txBody>
                    <a:bodyPr/>
                    <a:lstStyle/>
                    <a:p>
                      <a:r>
                        <a:rPr lang="de-DE" sz="1400" b="0" i="0" u="none" strike="noStrike" baseline="0" dirty="0" smtClean="0">
                          <a:latin typeface="Arial"/>
                        </a:rPr>
                        <a:t>76 (48.4%) </a:t>
                      </a:r>
                      <a:endParaRPr lang="de-DE" sz="1400" dirty="0"/>
                    </a:p>
                  </a:txBody>
                  <a:tcPr/>
                </a:tc>
                <a:tc>
                  <a:txBody>
                    <a:bodyPr/>
                    <a:lstStyle/>
                    <a:p>
                      <a:r>
                        <a:rPr lang="de-DE" sz="1400" b="0" i="0" u="none" strike="noStrike" baseline="0" dirty="0" smtClean="0">
                          <a:latin typeface="Arial"/>
                        </a:rPr>
                        <a:t>240 (53.7%) </a:t>
                      </a:r>
                      <a:endParaRPr lang="de-DE" sz="1400" dirty="0"/>
                    </a:p>
                  </a:txBody>
                  <a:tcPr/>
                </a:tc>
                <a:tc>
                  <a:txBody>
                    <a:bodyPr/>
                    <a:lstStyle/>
                    <a:p>
                      <a:r>
                        <a:rPr lang="de-DE" sz="1400" b="0" i="0" u="none" strike="noStrike" baseline="0" dirty="0" smtClean="0">
                          <a:latin typeface="Arial"/>
                        </a:rPr>
                        <a:t>117 (48.9%)</a:t>
                      </a:r>
                      <a:endParaRPr lang="de-DE" sz="1400" dirty="0"/>
                    </a:p>
                  </a:txBody>
                  <a:tcPr/>
                </a:tc>
              </a:tr>
              <a:tr h="370840">
                <a:tc>
                  <a:txBody>
                    <a:bodyPr/>
                    <a:lstStyle/>
                    <a:p>
                      <a:r>
                        <a:rPr lang="de-DE" sz="1400" b="1" i="0" u="none" strike="noStrike" kern="1200" baseline="0" dirty="0" smtClean="0">
                          <a:solidFill>
                            <a:schemeClr val="dk1"/>
                          </a:solidFill>
                          <a:latin typeface="+mn-lt"/>
                          <a:ea typeface="+mn-ea"/>
                          <a:cs typeface="+mn-cs"/>
                        </a:rPr>
                        <a:t>ESR (mm/h)</a:t>
                      </a:r>
                      <a:endParaRPr lang="de-DE" sz="1400" dirty="0"/>
                    </a:p>
                  </a:txBody>
                  <a:tcPr>
                    <a:solidFill>
                      <a:srgbClr val="FFFF99"/>
                    </a:solidFill>
                  </a:tcPr>
                </a:tc>
                <a:tc>
                  <a:txBody>
                    <a:bodyPr/>
                    <a:lstStyle/>
                    <a:p>
                      <a:r>
                        <a:rPr lang="de-DE" sz="1400" b="0" i="0" u="none" strike="noStrike" baseline="0" dirty="0" smtClean="0">
                          <a:latin typeface="Arial"/>
                        </a:rPr>
                        <a:t>18 (10.0-31)*** </a:t>
                      </a:r>
                      <a:endParaRPr lang="de-DE" sz="1400" dirty="0"/>
                    </a:p>
                  </a:txBody>
                  <a:tcPr>
                    <a:solidFill>
                      <a:srgbClr val="FFFF99"/>
                    </a:solidFill>
                  </a:tcPr>
                </a:tc>
                <a:tc>
                  <a:txBody>
                    <a:bodyPr/>
                    <a:lstStyle/>
                    <a:p>
                      <a:r>
                        <a:rPr lang="de-DE" sz="1400" b="0" i="0" u="none" strike="noStrike" baseline="0" dirty="0" smtClean="0">
                          <a:latin typeface="Arial"/>
                        </a:rPr>
                        <a:t>12 (6.0-23.5) </a:t>
                      </a:r>
                      <a:endParaRPr lang="de-DE" sz="1400" dirty="0"/>
                    </a:p>
                  </a:txBody>
                  <a:tcPr>
                    <a:solidFill>
                      <a:srgbClr val="FFFF99"/>
                    </a:solidFill>
                  </a:tcPr>
                </a:tc>
                <a:tc>
                  <a:txBody>
                    <a:bodyPr/>
                    <a:lstStyle/>
                    <a:p>
                      <a:r>
                        <a:rPr lang="de-DE" sz="1400" b="0" i="0" u="none" strike="noStrike" baseline="0" dirty="0" smtClean="0">
                          <a:latin typeface="Arial"/>
                        </a:rPr>
                        <a:t>19.5 (10-36)*** </a:t>
                      </a:r>
                      <a:endParaRPr lang="de-DE" sz="1400" dirty="0"/>
                    </a:p>
                  </a:txBody>
                  <a:tcPr>
                    <a:solidFill>
                      <a:srgbClr val="FFFF99"/>
                    </a:solidFill>
                  </a:tcPr>
                </a:tc>
                <a:tc>
                  <a:txBody>
                    <a:bodyPr/>
                    <a:lstStyle/>
                    <a:p>
                      <a:r>
                        <a:rPr lang="de-DE" sz="1400" b="0" i="0" u="none" strike="noStrike" baseline="0" dirty="0" smtClean="0">
                          <a:latin typeface="Arial"/>
                        </a:rPr>
                        <a:t>12 (6.5-24)</a:t>
                      </a:r>
                      <a:endParaRPr lang="de-DE" sz="1400" dirty="0"/>
                    </a:p>
                  </a:txBody>
                  <a:tcPr>
                    <a:solidFill>
                      <a:srgbClr val="FFFF99"/>
                    </a:solidFill>
                  </a:tcPr>
                </a:tc>
              </a:tr>
              <a:tr h="370840">
                <a:tc>
                  <a:txBody>
                    <a:bodyPr/>
                    <a:lstStyle/>
                    <a:p>
                      <a:r>
                        <a:rPr lang="de-DE" sz="1400" b="1" i="0" u="none" strike="noStrike" kern="1200" baseline="0" dirty="0" smtClean="0">
                          <a:solidFill>
                            <a:schemeClr val="dk1"/>
                          </a:solidFill>
                          <a:latin typeface="+mn-lt"/>
                          <a:ea typeface="+mn-ea"/>
                          <a:cs typeface="+mn-cs"/>
                        </a:rPr>
                        <a:t>CRP (mg/dl)</a:t>
                      </a:r>
                      <a:endParaRPr lang="de-DE" sz="1400" dirty="0"/>
                    </a:p>
                  </a:txBody>
                  <a:tcPr/>
                </a:tc>
                <a:tc>
                  <a:txBody>
                    <a:bodyPr/>
                    <a:lstStyle/>
                    <a:p>
                      <a:r>
                        <a:rPr lang="de-DE" sz="1400" b="0" i="0" u="none" strike="noStrike" baseline="0" dirty="0" smtClean="0">
                          <a:latin typeface="Arial"/>
                        </a:rPr>
                        <a:t>4.2 (1.1-12) </a:t>
                      </a:r>
                      <a:endParaRPr lang="de-DE" sz="1400" dirty="0"/>
                    </a:p>
                  </a:txBody>
                  <a:tcPr/>
                </a:tc>
                <a:tc>
                  <a:txBody>
                    <a:bodyPr/>
                    <a:lstStyle/>
                    <a:p>
                      <a:r>
                        <a:rPr lang="de-DE" sz="1400" b="0" i="0" u="none" strike="noStrike" baseline="0" dirty="0" smtClean="0">
                          <a:latin typeface="Arial"/>
                        </a:rPr>
                        <a:t>3 (1-7) </a:t>
                      </a:r>
                      <a:endParaRPr lang="de-DE" sz="1400" dirty="0"/>
                    </a:p>
                  </a:txBody>
                  <a:tcPr/>
                </a:tc>
                <a:tc>
                  <a:txBody>
                    <a:bodyPr/>
                    <a:lstStyle/>
                    <a:p>
                      <a:r>
                        <a:rPr lang="de-DE" sz="1400" b="0" i="0" u="none" strike="noStrike" baseline="0" dirty="0" smtClean="0">
                          <a:latin typeface="Arial"/>
                        </a:rPr>
                        <a:t>5 (2-15.35)*** </a:t>
                      </a:r>
                      <a:endParaRPr lang="de-DE" sz="1400" dirty="0"/>
                    </a:p>
                  </a:txBody>
                  <a:tcPr>
                    <a:solidFill>
                      <a:srgbClr val="FFFF99"/>
                    </a:solidFill>
                  </a:tcPr>
                </a:tc>
                <a:tc>
                  <a:txBody>
                    <a:bodyPr/>
                    <a:lstStyle/>
                    <a:p>
                      <a:r>
                        <a:rPr lang="de-DE" sz="1400" b="0" i="0" u="none" strike="noStrike" baseline="0" dirty="0" smtClean="0">
                          <a:latin typeface="Arial"/>
                        </a:rPr>
                        <a:t>3 (1-7)</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No</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active</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joints</a:t>
                      </a:r>
                      <a:endParaRPr lang="de-DE" sz="1400" dirty="0"/>
                    </a:p>
                  </a:txBody>
                  <a:tcPr>
                    <a:solidFill>
                      <a:srgbClr val="FFFF99"/>
                    </a:solidFill>
                  </a:tcPr>
                </a:tc>
                <a:tc>
                  <a:txBody>
                    <a:bodyPr/>
                    <a:lstStyle/>
                    <a:p>
                      <a:r>
                        <a:rPr lang="de-DE" sz="1400" b="0" i="0" u="none" strike="noStrike" baseline="0" dirty="0" smtClean="0">
                          <a:latin typeface="Arial"/>
                        </a:rPr>
                        <a:t>4 (2-8)*** </a:t>
                      </a:r>
                      <a:endParaRPr lang="de-DE" sz="1400" dirty="0"/>
                    </a:p>
                  </a:txBody>
                  <a:tcPr>
                    <a:solidFill>
                      <a:srgbClr val="FFFF99"/>
                    </a:solidFill>
                  </a:tcPr>
                </a:tc>
                <a:tc>
                  <a:txBody>
                    <a:bodyPr/>
                    <a:lstStyle/>
                    <a:p>
                      <a:r>
                        <a:rPr lang="de-DE" sz="1400" b="0" i="0" u="none" strike="noStrike" baseline="0" dirty="0" smtClean="0">
                          <a:latin typeface="Arial"/>
                        </a:rPr>
                        <a:t>2 (1-3) </a:t>
                      </a:r>
                      <a:endParaRPr lang="de-DE" sz="1400" dirty="0"/>
                    </a:p>
                  </a:txBody>
                  <a:tcPr>
                    <a:solidFill>
                      <a:srgbClr val="FFFF99"/>
                    </a:solidFill>
                  </a:tcPr>
                </a:tc>
                <a:tc>
                  <a:txBody>
                    <a:bodyPr/>
                    <a:lstStyle/>
                    <a:p>
                      <a:r>
                        <a:rPr lang="de-DE" sz="1400" b="0" i="0" u="none" strike="noStrike" baseline="0" dirty="0" smtClean="0">
                          <a:latin typeface="Arial"/>
                        </a:rPr>
                        <a:t>4 (2-8)*** </a:t>
                      </a:r>
                      <a:endParaRPr lang="de-DE" sz="1400" dirty="0"/>
                    </a:p>
                  </a:txBody>
                  <a:tcPr>
                    <a:solidFill>
                      <a:srgbClr val="FFFF99"/>
                    </a:solidFill>
                  </a:tcPr>
                </a:tc>
                <a:tc>
                  <a:txBody>
                    <a:bodyPr/>
                    <a:lstStyle/>
                    <a:p>
                      <a:r>
                        <a:rPr lang="de-DE" sz="1400" b="0" i="0" u="none" strike="noStrike" baseline="0" dirty="0" smtClean="0">
                          <a:latin typeface="Arial"/>
                        </a:rPr>
                        <a:t>2 (1-5)</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No</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tender</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joints</a:t>
                      </a:r>
                      <a:endParaRPr lang="de-DE" sz="1400" dirty="0"/>
                    </a:p>
                  </a:txBody>
                  <a:tcPr>
                    <a:solidFill>
                      <a:srgbClr val="FFFF99"/>
                    </a:solidFill>
                  </a:tcPr>
                </a:tc>
                <a:tc>
                  <a:txBody>
                    <a:bodyPr/>
                    <a:lstStyle/>
                    <a:p>
                      <a:r>
                        <a:rPr lang="de-DE" sz="1400" b="0" i="0" u="none" strike="noStrike" baseline="0" dirty="0" smtClean="0">
                          <a:latin typeface="Arial"/>
                        </a:rPr>
                        <a:t>3 (2-7)*** </a:t>
                      </a:r>
                      <a:endParaRPr lang="de-DE" sz="1400" dirty="0"/>
                    </a:p>
                  </a:txBody>
                  <a:tcPr>
                    <a:solidFill>
                      <a:srgbClr val="FFFF99"/>
                    </a:solidFill>
                  </a:tcPr>
                </a:tc>
                <a:tc>
                  <a:txBody>
                    <a:bodyPr/>
                    <a:lstStyle/>
                    <a:p>
                      <a:r>
                        <a:rPr lang="de-DE" sz="1400" b="0" i="0" u="none" strike="noStrike" baseline="0" dirty="0" smtClean="0">
                          <a:latin typeface="Arial"/>
                        </a:rPr>
                        <a:t> 2 (1-4 ) </a:t>
                      </a:r>
                      <a:endParaRPr lang="de-DE" sz="1400" dirty="0"/>
                    </a:p>
                  </a:txBody>
                  <a:tcPr>
                    <a:solidFill>
                      <a:srgbClr val="FFFF99"/>
                    </a:solidFill>
                  </a:tcPr>
                </a:tc>
                <a:tc>
                  <a:txBody>
                    <a:bodyPr/>
                    <a:lstStyle/>
                    <a:p>
                      <a:r>
                        <a:rPr lang="de-DE" sz="1400" b="0" i="0" u="none" strike="noStrike" baseline="0" dirty="0" smtClean="0">
                          <a:latin typeface="Arial"/>
                        </a:rPr>
                        <a:t>3 (2-7)** </a:t>
                      </a:r>
                      <a:endParaRPr lang="de-DE" sz="1400" dirty="0"/>
                    </a:p>
                  </a:txBody>
                  <a:tcPr>
                    <a:solidFill>
                      <a:srgbClr val="FFFF99"/>
                    </a:solidFill>
                  </a:tcPr>
                </a:tc>
                <a:tc>
                  <a:txBody>
                    <a:bodyPr/>
                    <a:lstStyle/>
                    <a:p>
                      <a:r>
                        <a:rPr lang="de-DE" sz="1400" b="0" i="0" u="none" strike="noStrike" baseline="0" dirty="0" smtClean="0">
                          <a:latin typeface="Arial"/>
                        </a:rPr>
                        <a:t>2 (1-6)</a:t>
                      </a:r>
                      <a:endParaRPr lang="de-DE" sz="1400" dirty="0"/>
                    </a:p>
                  </a:txBody>
                  <a:tcPr>
                    <a:solidFill>
                      <a:srgbClr val="FFFF99"/>
                    </a:solidFill>
                  </a:tcPr>
                </a:tc>
              </a:tr>
              <a:tr h="370840">
                <a:tc>
                  <a:txBody>
                    <a:bodyPr/>
                    <a:lstStyle/>
                    <a:p>
                      <a:r>
                        <a:rPr lang="de-DE" sz="1400" b="1" i="0" u="none" strike="noStrike" kern="1200" baseline="0" dirty="0" err="1" smtClean="0">
                          <a:solidFill>
                            <a:schemeClr val="dk1"/>
                          </a:solidFill>
                          <a:latin typeface="+mn-lt"/>
                          <a:ea typeface="+mn-ea"/>
                          <a:cs typeface="+mn-cs"/>
                        </a:rPr>
                        <a:t>No</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swollen</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joints</a:t>
                      </a:r>
                      <a:endParaRPr lang="de-DE" sz="1400" dirty="0"/>
                    </a:p>
                  </a:txBody>
                  <a:tcPr>
                    <a:solidFill>
                      <a:srgbClr val="FFFF99"/>
                    </a:solidFill>
                  </a:tcPr>
                </a:tc>
                <a:tc>
                  <a:txBody>
                    <a:bodyPr/>
                    <a:lstStyle/>
                    <a:p>
                      <a:r>
                        <a:rPr lang="de-DE" sz="1400" b="0" i="0" u="none" strike="noStrike" baseline="0" dirty="0" smtClean="0">
                          <a:latin typeface="Arial"/>
                        </a:rPr>
                        <a:t>4 (2-8)*** </a:t>
                      </a:r>
                      <a:endParaRPr lang="de-DE" sz="1400" dirty="0"/>
                    </a:p>
                  </a:txBody>
                  <a:tcPr>
                    <a:solidFill>
                      <a:srgbClr val="FFFF99"/>
                    </a:solidFill>
                  </a:tcPr>
                </a:tc>
                <a:tc>
                  <a:txBody>
                    <a:bodyPr/>
                    <a:lstStyle/>
                    <a:p>
                      <a:r>
                        <a:rPr lang="de-DE" sz="1400" b="0" i="0" u="none" strike="noStrike" baseline="0" dirty="0" smtClean="0">
                          <a:latin typeface="Arial"/>
                        </a:rPr>
                        <a:t> 2 (1-4) </a:t>
                      </a:r>
                      <a:endParaRPr lang="de-DE" sz="1400" dirty="0"/>
                    </a:p>
                  </a:txBody>
                  <a:tcPr>
                    <a:solidFill>
                      <a:srgbClr val="FFFF99"/>
                    </a:solidFill>
                  </a:tcPr>
                </a:tc>
                <a:tc>
                  <a:txBody>
                    <a:bodyPr/>
                    <a:lstStyle/>
                    <a:p>
                      <a:r>
                        <a:rPr lang="de-DE" sz="1400" b="0" i="0" u="none" strike="noStrike" baseline="0" dirty="0" smtClean="0">
                          <a:latin typeface="Arial"/>
                        </a:rPr>
                        <a:t>3 (2-7)*** </a:t>
                      </a:r>
                      <a:endParaRPr lang="de-DE" sz="1400" dirty="0"/>
                    </a:p>
                  </a:txBody>
                  <a:tcPr>
                    <a:solidFill>
                      <a:srgbClr val="FFFF99"/>
                    </a:solidFill>
                  </a:tcPr>
                </a:tc>
                <a:tc>
                  <a:txBody>
                    <a:bodyPr/>
                    <a:lstStyle/>
                    <a:p>
                      <a:r>
                        <a:rPr lang="de-DE" sz="1400" b="0" i="0" u="none" strike="noStrike" baseline="0" dirty="0" smtClean="0">
                          <a:latin typeface="Arial"/>
                        </a:rPr>
                        <a:t>2 (0-5)</a:t>
                      </a:r>
                      <a:endParaRPr lang="de-DE" sz="1400" dirty="0"/>
                    </a:p>
                  </a:txBody>
                  <a:tcPr>
                    <a:solidFill>
                      <a:srgbClr val="FFFF99"/>
                    </a:solidFill>
                  </a:tcPr>
                </a:tc>
              </a:tr>
              <a:tr h="370840">
                <a:tc>
                  <a:txBody>
                    <a:bodyPr/>
                    <a:lstStyle/>
                    <a:p>
                      <a:r>
                        <a:rPr lang="en-US" sz="1400" b="1" i="0" u="none" strike="noStrike" kern="1200" baseline="0" dirty="0" smtClean="0">
                          <a:solidFill>
                            <a:schemeClr val="dk1"/>
                          </a:solidFill>
                          <a:latin typeface="+mn-lt"/>
                          <a:ea typeface="+mn-ea"/>
                          <a:cs typeface="+mn-cs"/>
                        </a:rPr>
                        <a:t>No. of joints with LOM</a:t>
                      </a:r>
                      <a:endParaRPr lang="de-DE" sz="1400" dirty="0"/>
                    </a:p>
                  </a:txBody>
                  <a:tcPr>
                    <a:solidFill>
                      <a:srgbClr val="FFFF99"/>
                    </a:solidFill>
                  </a:tcPr>
                </a:tc>
                <a:tc>
                  <a:txBody>
                    <a:bodyPr/>
                    <a:lstStyle/>
                    <a:p>
                      <a:r>
                        <a:rPr lang="de-DE" sz="1400" b="0" i="0" u="none" strike="noStrike" baseline="0" dirty="0" smtClean="0">
                          <a:latin typeface="Arial"/>
                        </a:rPr>
                        <a:t>4 (2-8)*** </a:t>
                      </a:r>
                      <a:endParaRPr lang="de-DE" sz="1400" dirty="0"/>
                    </a:p>
                  </a:txBody>
                  <a:tcPr>
                    <a:solidFill>
                      <a:srgbClr val="FFFF99"/>
                    </a:solidFill>
                  </a:tcPr>
                </a:tc>
                <a:tc>
                  <a:txBody>
                    <a:bodyPr/>
                    <a:lstStyle/>
                    <a:p>
                      <a:r>
                        <a:rPr lang="de-DE" sz="1400" b="0" i="0" u="none" strike="noStrike" baseline="0" dirty="0" smtClean="0">
                          <a:latin typeface="Arial"/>
                        </a:rPr>
                        <a:t>2 (1-4) </a:t>
                      </a:r>
                      <a:endParaRPr lang="de-DE" sz="1400" dirty="0"/>
                    </a:p>
                  </a:txBody>
                  <a:tcP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baseline="0" dirty="0" smtClean="0">
                          <a:latin typeface="Arial"/>
                        </a:rPr>
                        <a:t>4 (2-8)*** </a:t>
                      </a:r>
                      <a:endParaRPr lang="de-DE" sz="1400" dirty="0" smtClean="0"/>
                    </a:p>
                    <a:p>
                      <a:endParaRPr lang="de-DE" sz="1400" dirty="0"/>
                    </a:p>
                  </a:txBody>
                  <a:tcPr>
                    <a:solidFill>
                      <a:srgbClr val="FFFF99"/>
                    </a:solidFill>
                  </a:tcPr>
                </a:tc>
                <a:tc>
                  <a:txBody>
                    <a:bodyPr/>
                    <a:lstStyle/>
                    <a:p>
                      <a:r>
                        <a:rPr lang="de-DE" sz="1400" b="0" i="0" u="none" strike="noStrike" baseline="0" dirty="0" smtClean="0">
                          <a:latin typeface="Arial"/>
                        </a:rPr>
                        <a:t>2 (1-5)</a:t>
                      </a:r>
                      <a:endParaRPr lang="de-DE" sz="1400" dirty="0"/>
                    </a:p>
                  </a:txBody>
                  <a:tcPr>
                    <a:solidFill>
                      <a:srgbClr val="FFFF99"/>
                    </a:solidFill>
                  </a:tcPr>
                </a:tc>
              </a:tr>
              <a:tr h="590167">
                <a:tc>
                  <a:txBody>
                    <a:bodyPr/>
                    <a:lstStyle/>
                    <a:p>
                      <a:r>
                        <a:rPr lang="de-DE" sz="1400" b="1" i="0" u="none" strike="noStrike" kern="1200" baseline="0" dirty="0" smtClean="0">
                          <a:solidFill>
                            <a:schemeClr val="dk1"/>
                          </a:solidFill>
                          <a:latin typeface="+mn-lt"/>
                          <a:ea typeface="+mn-ea"/>
                          <a:cs typeface="+mn-cs"/>
                        </a:rPr>
                        <a:t>Presence </a:t>
                      </a:r>
                      <a:r>
                        <a:rPr lang="de-DE" sz="1400" b="1" i="0" u="none" strike="noStrike" kern="1200" baseline="0" dirty="0" err="1" smtClean="0">
                          <a:solidFill>
                            <a:schemeClr val="dk1"/>
                          </a:solidFill>
                          <a:latin typeface="+mn-lt"/>
                          <a:ea typeface="+mn-ea"/>
                          <a:cs typeface="+mn-cs"/>
                        </a:rPr>
                        <a:t>of</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morning</a:t>
                      </a:r>
                      <a:r>
                        <a:rPr lang="de-DE" sz="1400" b="1" i="0" u="none" strike="noStrike" kern="1200" baseline="0" dirty="0" smtClean="0">
                          <a:solidFill>
                            <a:schemeClr val="dk1"/>
                          </a:solidFill>
                          <a:latin typeface="+mn-lt"/>
                          <a:ea typeface="+mn-ea"/>
                          <a:cs typeface="+mn-cs"/>
                        </a:rPr>
                        <a:t> </a:t>
                      </a:r>
                      <a:r>
                        <a:rPr lang="de-DE" sz="1400" b="1" i="0" u="none" strike="noStrike" kern="1200" baseline="0" dirty="0" err="1" smtClean="0">
                          <a:solidFill>
                            <a:schemeClr val="dk1"/>
                          </a:solidFill>
                          <a:latin typeface="+mn-lt"/>
                          <a:ea typeface="+mn-ea"/>
                          <a:cs typeface="+mn-cs"/>
                        </a:rPr>
                        <a:t>stiffness</a:t>
                      </a:r>
                      <a:endParaRPr lang="de-DE" sz="1400" dirty="0"/>
                    </a:p>
                  </a:txBody>
                  <a:tcPr>
                    <a:solidFill>
                      <a:srgbClr val="FFFF99"/>
                    </a:solidFill>
                  </a:tcPr>
                </a:tc>
                <a:tc>
                  <a:txBody>
                    <a:bodyPr/>
                    <a:lstStyle/>
                    <a:p>
                      <a:r>
                        <a:rPr lang="de-DE" sz="1400" b="0" i="0" u="none" strike="noStrike" baseline="0" dirty="0" smtClean="0">
                          <a:latin typeface="Arial"/>
                        </a:rPr>
                        <a:t>360 (63.6%)*** </a:t>
                      </a:r>
                      <a:endParaRPr lang="de-DE" sz="1400" dirty="0"/>
                    </a:p>
                  </a:txBody>
                  <a:tcPr>
                    <a:solidFill>
                      <a:srgbClr val="FFFF99"/>
                    </a:solidFill>
                  </a:tcPr>
                </a:tc>
                <a:tc>
                  <a:txBody>
                    <a:bodyPr/>
                    <a:lstStyle/>
                    <a:p>
                      <a:r>
                        <a:rPr lang="de-DE" sz="1400" b="0" i="0" u="none" strike="noStrike" baseline="0" dirty="0" smtClean="0">
                          <a:latin typeface="Arial"/>
                        </a:rPr>
                        <a:t>71 (43%) </a:t>
                      </a:r>
                      <a:endParaRPr lang="de-DE" sz="1400" dirty="0"/>
                    </a:p>
                  </a:txBody>
                  <a:tcPr>
                    <a:solidFill>
                      <a:srgbClr val="FFFF99"/>
                    </a:solidFill>
                  </a:tcPr>
                </a:tc>
                <a:tc>
                  <a:txBody>
                    <a:bodyPr/>
                    <a:lstStyle/>
                    <a:p>
                      <a:r>
                        <a:rPr lang="de-DE" sz="1400" b="0" i="0" u="none" strike="noStrike" baseline="0" dirty="0" smtClean="0">
                          <a:latin typeface="Arial"/>
                        </a:rPr>
                        <a:t>300 (64.4%)*** </a:t>
                      </a:r>
                      <a:endParaRPr lang="de-DE" sz="1400" dirty="0"/>
                    </a:p>
                  </a:txBody>
                  <a:tcPr>
                    <a:solidFill>
                      <a:srgbClr val="FFFF99"/>
                    </a:solidFill>
                  </a:tcPr>
                </a:tc>
                <a:tc>
                  <a:txBody>
                    <a:bodyPr/>
                    <a:lstStyle/>
                    <a:p>
                      <a:r>
                        <a:rPr lang="de-DE" sz="1400" b="0" i="0" u="none" strike="noStrike" baseline="0" dirty="0" smtClean="0">
                          <a:latin typeface="Arial"/>
                        </a:rPr>
                        <a:t>120 (49.8%)</a:t>
                      </a:r>
                      <a:endParaRPr lang="de-DE" sz="1400" dirty="0"/>
                    </a:p>
                  </a:txBody>
                  <a:tcPr>
                    <a:solidFill>
                      <a:srgbClr val="FFFF99"/>
                    </a:solidFill>
                  </a:tcPr>
                </a:tc>
              </a:tr>
            </a:tbl>
          </a:graphicData>
        </a:graphic>
      </p:graphicFrame>
      <p:graphicFrame>
        <p:nvGraphicFramePr>
          <p:cNvPr id="2" name="Tabelle 1"/>
          <p:cNvGraphicFramePr>
            <a:graphicFrameLocks noGrp="1"/>
          </p:cNvGraphicFramePr>
          <p:nvPr>
            <p:extLst>
              <p:ext uri="{D42A27DB-BD31-4B8C-83A1-F6EECF244321}">
                <p14:modId xmlns:p14="http://schemas.microsoft.com/office/powerpoint/2010/main" val="1203009452"/>
              </p:ext>
            </p:extLst>
          </p:nvPr>
        </p:nvGraphicFramePr>
        <p:xfrm>
          <a:off x="467544" y="1556792"/>
          <a:ext cx="8229600" cy="5181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TT" sz="1400" b="1" i="0" u="none" strike="noStrike" kern="1200" baseline="0" dirty="0" smtClean="0">
                          <a:solidFill>
                            <a:schemeClr val="lt1"/>
                          </a:solidFill>
                          <a:latin typeface="+mn-lt"/>
                          <a:ea typeface="+mn-ea"/>
                          <a:cs typeface="+mn-cs"/>
                        </a:rPr>
                        <a:t>Parameter</a:t>
                      </a:r>
                      <a:endParaRPr lang="en-TT" sz="1400"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30 at 3 months</a:t>
                      </a:r>
                    </a:p>
                    <a:p>
                      <a:r>
                        <a:rPr lang="en-TT" sz="1400" b="1" i="0" u="none" strike="noStrike" kern="1200" baseline="0" dirty="0" smtClean="0">
                          <a:solidFill>
                            <a:schemeClr val="lt1"/>
                          </a:solidFill>
                          <a:latin typeface="+mn-lt"/>
                          <a:ea typeface="+mn-ea"/>
                          <a:cs typeface="+mn-cs"/>
                        </a:rPr>
                        <a:t>(n= 731)</a:t>
                      </a:r>
                      <a:endParaRPr lang="en-TT" sz="1400" dirty="0"/>
                    </a:p>
                  </a:txBody>
                  <a:tcPr/>
                </a:tc>
                <a:tc hMerge="1">
                  <a:txBody>
                    <a:bodyPr/>
                    <a:lstStyle/>
                    <a:p>
                      <a:endParaRPr lang="en-TT" dirty="0"/>
                    </a:p>
                  </a:txBody>
                  <a:tcPr/>
                </a:tc>
                <a:tc gridSpan="2">
                  <a:txBody>
                    <a:bodyPr/>
                    <a:lstStyle/>
                    <a:p>
                      <a:r>
                        <a:rPr lang="en-TT" sz="1400" b="1" i="0" u="none" strike="noStrike" kern="1200" baseline="0" dirty="0" err="1" smtClean="0">
                          <a:solidFill>
                            <a:schemeClr val="lt1"/>
                          </a:solidFill>
                          <a:latin typeface="+mn-lt"/>
                          <a:ea typeface="+mn-ea"/>
                          <a:cs typeface="+mn-cs"/>
                        </a:rPr>
                        <a:t>PedACR</a:t>
                      </a:r>
                      <a:r>
                        <a:rPr lang="en-TT" sz="1400" b="1" i="0" u="none" strike="noStrike" kern="1200" baseline="0" dirty="0" smtClean="0">
                          <a:solidFill>
                            <a:schemeClr val="lt1"/>
                          </a:solidFill>
                          <a:latin typeface="+mn-lt"/>
                          <a:ea typeface="+mn-ea"/>
                          <a:cs typeface="+mn-cs"/>
                        </a:rPr>
                        <a:t> 70 at 12 months</a:t>
                      </a:r>
                    </a:p>
                    <a:p>
                      <a:r>
                        <a:rPr lang="en-TT" sz="1400" b="1" i="0" u="none" strike="noStrike" kern="1200" baseline="0" dirty="0" smtClean="0">
                          <a:solidFill>
                            <a:schemeClr val="lt1"/>
                          </a:solidFill>
                          <a:latin typeface="+mn-lt"/>
                          <a:ea typeface="+mn-ea"/>
                          <a:cs typeface="+mn-cs"/>
                        </a:rPr>
                        <a:t>(n= 707)</a:t>
                      </a:r>
                      <a:endParaRPr lang="en-TT" sz="1400" dirty="0"/>
                    </a:p>
                  </a:txBody>
                  <a:tcPr/>
                </a:tc>
                <a:tc hMerge="1">
                  <a:txBody>
                    <a:bodyPr/>
                    <a:lstStyle/>
                    <a:p>
                      <a:endParaRPr lang="en-TT" dirty="0"/>
                    </a:p>
                  </a:txBody>
                  <a:tcPr/>
                </a:tc>
              </a:tr>
            </a:tbl>
          </a:graphicData>
        </a:graphic>
      </p:graphicFrame>
      <p:sp>
        <p:nvSpPr>
          <p:cNvPr id="5" name="Rechteck 4"/>
          <p:cNvSpPr/>
          <p:nvPr/>
        </p:nvSpPr>
        <p:spPr>
          <a:xfrm>
            <a:off x="539552" y="491480"/>
            <a:ext cx="6758838"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Patients’ characteristics</a:t>
            </a:r>
            <a:r>
              <a:rPr lang="en-US" sz="2400" dirty="0" smtClean="0">
                <a:latin typeface="Times New Roman" panose="02020603050405020304" pitchFamily="18" charset="0"/>
                <a:cs typeface="Times New Roman" panose="02020603050405020304" pitchFamily="18" charset="0"/>
              </a:rPr>
              <a:t>: Disease Activity parameters </a:t>
            </a:r>
            <a:endParaRPr lang="en-US" sz="2400" dirty="0"/>
          </a:p>
        </p:txBody>
      </p:sp>
    </p:spTree>
    <p:extLst>
      <p:ext uri="{BB962C8B-B14F-4D97-AF65-F5344CB8AC3E}">
        <p14:creationId xmlns:p14="http://schemas.microsoft.com/office/powerpoint/2010/main" val="548238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3672408" cy="1008112"/>
          </a:xfrm>
          <a:solidFill>
            <a:srgbClr val="00B0F0"/>
          </a:solidFill>
        </p:spPr>
        <p:txBody>
          <a:bodyPr>
            <a:normAutofit/>
          </a:bodyPr>
          <a:lstStyle/>
          <a:p>
            <a:pPr algn="l"/>
            <a:r>
              <a:rPr lang="de-DE" sz="3600" b="1" dirty="0" err="1"/>
              <a:t>Bivariate</a:t>
            </a:r>
            <a:r>
              <a:rPr lang="de-DE" sz="3600" b="1" dirty="0"/>
              <a:t> </a:t>
            </a:r>
            <a:r>
              <a:rPr lang="de-DE" sz="3600" b="1" dirty="0" err="1"/>
              <a:t>analysis</a:t>
            </a:r>
            <a:endParaRPr lang="de-DE" sz="3600" dirty="0"/>
          </a:p>
        </p:txBody>
      </p:sp>
      <p:sp>
        <p:nvSpPr>
          <p:cNvPr id="3" name="Inhaltsplatzhalter 2"/>
          <p:cNvSpPr>
            <a:spLocks noGrp="1"/>
          </p:cNvSpPr>
          <p:nvPr>
            <p:ph idx="1"/>
          </p:nvPr>
        </p:nvSpPr>
        <p:spPr>
          <a:xfrm>
            <a:off x="395536" y="1700808"/>
            <a:ext cx="8229600" cy="4497363"/>
          </a:xfrm>
        </p:spPr>
        <p:txBody>
          <a:bodyPr>
            <a:normAutofit fontScale="92500" lnSpcReduction="20000"/>
          </a:bodyPr>
          <a:lstStyle/>
          <a:p>
            <a:r>
              <a:rPr lang="de-DE" sz="2200" b="1" dirty="0" smtClean="0">
                <a:latin typeface="Times New Roman" panose="02020603050405020304" pitchFamily="18" charset="0"/>
                <a:cs typeface="Times New Roman" panose="02020603050405020304" pitchFamily="18" charset="0"/>
              </a:rPr>
              <a:t>Minimal </a:t>
            </a:r>
            <a:r>
              <a:rPr lang="de-DE" sz="2200" b="1" dirty="0" err="1">
                <a:latin typeface="Times New Roman" panose="02020603050405020304" pitchFamily="18" charset="0"/>
                <a:cs typeface="Times New Roman" panose="02020603050405020304" pitchFamily="18" charset="0"/>
              </a:rPr>
              <a:t>response</a:t>
            </a:r>
            <a:r>
              <a:rPr lang="de-DE" sz="2200" b="1" dirty="0">
                <a:latin typeface="Times New Roman" panose="02020603050405020304" pitchFamily="18" charset="0"/>
                <a:cs typeface="Times New Roman" panose="02020603050405020304" pitchFamily="18" charset="0"/>
              </a:rPr>
              <a:t> (</a:t>
            </a:r>
            <a:r>
              <a:rPr lang="de-DE" sz="2200" b="1" dirty="0" err="1">
                <a:latin typeface="Times New Roman" panose="02020603050405020304" pitchFamily="18" charset="0"/>
                <a:cs typeface="Times New Roman" panose="02020603050405020304" pitchFamily="18" charset="0"/>
              </a:rPr>
              <a:t>PedACR</a:t>
            </a:r>
            <a:r>
              <a:rPr lang="de-DE" sz="2200" b="1" dirty="0">
                <a:latin typeface="Times New Roman" panose="02020603050405020304" pitchFamily="18" charset="0"/>
                <a:cs typeface="Times New Roman" panose="02020603050405020304" pitchFamily="18" charset="0"/>
              </a:rPr>
              <a:t> 30): </a:t>
            </a:r>
            <a:r>
              <a:rPr lang="de-DE" sz="2200" b="1" dirty="0" err="1">
                <a:latin typeface="Times New Roman" panose="02020603050405020304" pitchFamily="18" charset="0"/>
                <a:cs typeface="Times New Roman" panose="02020603050405020304" pitchFamily="18" charset="0"/>
              </a:rPr>
              <a:t>Significant</a:t>
            </a:r>
            <a:r>
              <a:rPr lang="de-DE" sz="2200" b="1" dirty="0">
                <a:latin typeface="Times New Roman" panose="02020603050405020304" pitchFamily="18" charset="0"/>
                <a:cs typeface="Times New Roman" panose="02020603050405020304" pitchFamily="18" charset="0"/>
              </a:rPr>
              <a:t> </a:t>
            </a:r>
            <a:r>
              <a:rPr lang="de-DE" sz="2200" b="1" dirty="0" err="1" smtClean="0">
                <a:latin typeface="Times New Roman" panose="02020603050405020304" pitchFamily="18" charset="0"/>
                <a:cs typeface="Times New Roman" panose="02020603050405020304" pitchFamily="18" charset="0"/>
              </a:rPr>
              <a:t>associations</a:t>
            </a:r>
            <a:endParaRPr lang="de-DE" sz="2200" b="1" dirty="0">
              <a:latin typeface="Times New Roman" panose="02020603050405020304" pitchFamily="18" charset="0"/>
              <a:cs typeface="Times New Roman" panose="02020603050405020304" pitchFamily="18" charset="0"/>
            </a:endParaRPr>
          </a:p>
          <a:p>
            <a:r>
              <a:rPr lang="de-DE" sz="2200" b="1" dirty="0" smtClean="0">
                <a:latin typeface="Times New Roman" panose="02020603050405020304" pitchFamily="18" charset="0"/>
                <a:cs typeface="Times New Roman" panose="02020603050405020304" pitchFamily="18" charset="0"/>
              </a:rPr>
              <a:t> 				      </a:t>
            </a:r>
            <a:r>
              <a:rPr lang="de-DE" sz="2200" b="1" dirty="0" err="1" smtClean="0">
                <a:latin typeface="Times New Roman" panose="02020603050405020304" pitchFamily="18" charset="0"/>
                <a:cs typeface="Times New Roman" panose="02020603050405020304" pitchFamily="18" charset="0"/>
              </a:rPr>
              <a:t>Month</a:t>
            </a:r>
            <a:r>
              <a:rPr lang="de-DE" sz="2200" b="1" dirty="0" smtClean="0">
                <a:latin typeface="Times New Roman" panose="02020603050405020304" pitchFamily="18" charset="0"/>
                <a:cs typeface="Times New Roman" panose="02020603050405020304" pitchFamily="18" charset="0"/>
              </a:rPr>
              <a:t> 3	     </a:t>
            </a:r>
            <a:r>
              <a:rPr lang="de-DE" sz="2200" b="1" dirty="0" err="1" smtClean="0">
                <a:latin typeface="Times New Roman" panose="02020603050405020304" pitchFamily="18" charset="0"/>
                <a:cs typeface="Times New Roman" panose="02020603050405020304" pitchFamily="18" charset="0"/>
              </a:rPr>
              <a:t>Month</a:t>
            </a:r>
            <a:r>
              <a:rPr lang="de-DE" sz="2200" b="1" dirty="0" smtClean="0">
                <a:latin typeface="Times New Roman" panose="02020603050405020304" pitchFamily="18" charset="0"/>
                <a:cs typeface="Times New Roman" panose="02020603050405020304" pitchFamily="18" charset="0"/>
              </a:rPr>
              <a:t> 12</a:t>
            </a:r>
            <a:endParaRPr lang="de-DE" sz="1400" b="1"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C</a:t>
            </a:r>
            <a:r>
              <a:rPr lang="en-US" sz="1800" dirty="0" smtClean="0">
                <a:latin typeface="Times New Roman" panose="02020603050405020304" pitchFamily="18" charset="0"/>
                <a:cs typeface="Times New Roman" panose="02020603050405020304" pitchFamily="18" charset="0"/>
              </a:rPr>
              <a:t>oncomitant </a:t>
            </a:r>
            <a:r>
              <a:rPr lang="en-US" sz="1800" dirty="0">
                <a:latin typeface="Times New Roman" panose="02020603050405020304" pitchFamily="18" charset="0"/>
                <a:cs typeface="Times New Roman" panose="02020603050405020304" pitchFamily="18" charset="0"/>
              </a:rPr>
              <a:t>use of </a:t>
            </a:r>
            <a:r>
              <a:rPr lang="en-US" sz="1800" dirty="0" smtClean="0">
                <a:latin typeface="Times New Roman" panose="02020603050405020304" pitchFamily="18" charset="0"/>
                <a:cs typeface="Times New Roman" panose="02020603050405020304" pitchFamily="18" charset="0"/>
              </a:rPr>
              <a:t>NSAID 		+		+</a:t>
            </a:r>
          </a:p>
          <a:p>
            <a:pPr algn="just"/>
            <a:r>
              <a:rPr lang="en-US" sz="1800" dirty="0">
                <a:latin typeface="Times New Roman" panose="02020603050405020304" pitchFamily="18" charset="0"/>
                <a:cs typeface="Times New Roman" panose="02020603050405020304" pitchFamily="18" charset="0"/>
              </a:rPr>
              <a:t>P</a:t>
            </a:r>
            <a:r>
              <a:rPr lang="en-US" sz="1800" dirty="0" smtClean="0">
                <a:latin typeface="Times New Roman" panose="02020603050405020304" pitchFamily="18" charset="0"/>
                <a:cs typeface="Times New Roman" panose="02020603050405020304" pitchFamily="18" charset="0"/>
              </a:rPr>
              <a:t>resence </a:t>
            </a:r>
            <a:r>
              <a:rPr lang="en-US" sz="1800" dirty="0">
                <a:latin typeface="Times New Roman" panose="02020603050405020304" pitchFamily="18" charset="0"/>
                <a:cs typeface="Times New Roman" panose="02020603050405020304" pitchFamily="18" charset="0"/>
              </a:rPr>
              <a:t>of morning </a:t>
            </a:r>
            <a:r>
              <a:rPr lang="en-US" sz="1800" dirty="0" smtClean="0">
                <a:latin typeface="Times New Roman" panose="02020603050405020304" pitchFamily="18" charset="0"/>
                <a:cs typeface="Times New Roman" panose="02020603050405020304" pitchFamily="18" charset="0"/>
              </a:rPr>
              <a:t>stiffness 		+		+</a:t>
            </a:r>
          </a:p>
          <a:p>
            <a:pPr algn="just"/>
            <a:r>
              <a:rPr lang="en-US" sz="1800" dirty="0">
                <a:latin typeface="Times New Roman" panose="02020603050405020304" pitchFamily="18" charset="0"/>
                <a:cs typeface="Times New Roman" panose="02020603050405020304" pitchFamily="18" charset="0"/>
              </a:rPr>
              <a:t>H</a:t>
            </a:r>
            <a:r>
              <a:rPr lang="en-US" sz="1800" dirty="0" smtClean="0">
                <a:latin typeface="Times New Roman" panose="02020603050405020304" pitchFamily="18" charset="0"/>
                <a:cs typeface="Times New Roman" panose="02020603050405020304" pitchFamily="18" charset="0"/>
              </a:rPr>
              <a:t>igher numbers </a:t>
            </a:r>
            <a:r>
              <a:rPr lang="en-US" sz="1800" dirty="0">
                <a:latin typeface="Times New Roman" panose="02020603050405020304" pitchFamily="18" charset="0"/>
                <a:cs typeface="Times New Roman" panose="02020603050405020304" pitchFamily="18" charset="0"/>
              </a:rPr>
              <a:t>of </a:t>
            </a:r>
            <a:r>
              <a:rPr lang="en-US" sz="1800" dirty="0" smtClean="0">
                <a:latin typeface="Times New Roman" panose="02020603050405020304" pitchFamily="18" charset="0"/>
                <a:cs typeface="Times New Roman" panose="02020603050405020304" pitchFamily="18" charset="0"/>
              </a:rPr>
              <a:t>active joints		+		+</a:t>
            </a:r>
          </a:p>
          <a:p>
            <a:pPr algn="just"/>
            <a:r>
              <a:rPr lang="en-US" sz="1800" dirty="0" smtClean="0">
                <a:latin typeface="Times New Roman" panose="02020603050405020304" pitchFamily="18" charset="0"/>
                <a:cs typeface="Times New Roman" panose="02020603050405020304" pitchFamily="18" charset="0"/>
              </a:rPr>
              <a:t>Higher </a:t>
            </a:r>
            <a:r>
              <a:rPr lang="en-US" sz="1800" dirty="0">
                <a:latin typeface="Times New Roman" panose="02020603050405020304" pitchFamily="18" charset="0"/>
                <a:cs typeface="Times New Roman" panose="02020603050405020304" pitchFamily="18" charset="0"/>
              </a:rPr>
              <a:t>numbers of tender </a:t>
            </a:r>
            <a:r>
              <a:rPr lang="en-US" sz="1800" dirty="0" smtClean="0">
                <a:latin typeface="Times New Roman" panose="02020603050405020304" pitchFamily="18" charset="0"/>
                <a:cs typeface="Times New Roman" panose="02020603050405020304" pitchFamily="18" charset="0"/>
              </a:rPr>
              <a:t>joints		+		+</a:t>
            </a:r>
          </a:p>
          <a:p>
            <a:pPr algn="just"/>
            <a:r>
              <a:rPr lang="en-US" sz="1800" dirty="0" smtClean="0">
                <a:latin typeface="Times New Roman" panose="02020603050405020304" pitchFamily="18" charset="0"/>
                <a:cs typeface="Times New Roman" panose="02020603050405020304" pitchFamily="18" charset="0"/>
              </a:rPr>
              <a:t>Higher </a:t>
            </a:r>
            <a:r>
              <a:rPr lang="en-US" sz="1800" dirty="0">
                <a:latin typeface="Times New Roman" panose="02020603050405020304" pitchFamily="18" charset="0"/>
                <a:cs typeface="Times New Roman" panose="02020603050405020304" pitchFamily="18" charset="0"/>
              </a:rPr>
              <a:t>numbers of swollen joints </a:t>
            </a:r>
            <a:r>
              <a:rPr lang="en-US" sz="1800" dirty="0" smtClean="0">
                <a:latin typeface="Times New Roman" panose="02020603050405020304" pitchFamily="18" charset="0"/>
                <a:cs typeface="Times New Roman" panose="02020603050405020304" pitchFamily="18" charset="0"/>
              </a:rPr>
              <a:t>		+		+</a:t>
            </a:r>
          </a:p>
          <a:p>
            <a:pPr algn="just"/>
            <a:r>
              <a:rPr lang="en-US" sz="1800" dirty="0" smtClean="0">
                <a:latin typeface="Times New Roman" panose="02020603050405020304" pitchFamily="18" charset="0"/>
                <a:cs typeface="Times New Roman" panose="02020603050405020304" pitchFamily="18" charset="0"/>
              </a:rPr>
              <a:t>Higher numbers </a:t>
            </a:r>
            <a:r>
              <a:rPr lang="en-US" sz="1800" dirty="0">
                <a:latin typeface="Times New Roman" panose="02020603050405020304" pitchFamily="18" charset="0"/>
                <a:cs typeface="Times New Roman" panose="02020603050405020304" pitchFamily="18" charset="0"/>
              </a:rPr>
              <a:t>of joints with </a:t>
            </a:r>
            <a:r>
              <a:rPr lang="en-US" sz="1800" dirty="0" smtClean="0">
                <a:latin typeface="Times New Roman" panose="02020603050405020304" pitchFamily="18" charset="0"/>
                <a:cs typeface="Times New Roman" panose="02020603050405020304" pitchFamily="18" charset="0"/>
              </a:rPr>
              <a:t>LOM 		+		+</a:t>
            </a:r>
          </a:p>
          <a:p>
            <a:pPr algn="just"/>
            <a:r>
              <a:rPr lang="en-US" sz="1800" dirty="0" smtClean="0">
                <a:latin typeface="Times New Roman" panose="02020603050405020304" pitchFamily="18" charset="0"/>
                <a:cs typeface="Times New Roman" panose="02020603050405020304" pitchFamily="18" charset="0"/>
              </a:rPr>
              <a:t>Higher </a:t>
            </a:r>
            <a:r>
              <a:rPr lang="en-US" sz="1800" dirty="0">
                <a:latin typeface="Times New Roman" panose="02020603050405020304" pitchFamily="18" charset="0"/>
                <a:cs typeface="Times New Roman" panose="02020603050405020304" pitchFamily="18" charset="0"/>
              </a:rPr>
              <a:t>disability score in </a:t>
            </a:r>
            <a:r>
              <a:rPr lang="en-US" sz="1800" dirty="0" smtClean="0">
                <a:latin typeface="Times New Roman" panose="02020603050405020304" pitchFamily="18" charset="0"/>
                <a:cs typeface="Times New Roman" panose="02020603050405020304" pitchFamily="18" charset="0"/>
              </a:rPr>
              <a:t>the CHAQ</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		+		+</a:t>
            </a:r>
          </a:p>
          <a:p>
            <a:pPr algn="just"/>
            <a:r>
              <a:rPr lang="en-US" sz="1800" dirty="0" smtClean="0">
                <a:latin typeface="Times New Roman" panose="02020603050405020304" pitchFamily="18" charset="0"/>
                <a:cs typeface="Times New Roman" panose="02020603050405020304" pitchFamily="18" charset="0"/>
              </a:rPr>
              <a:t>Higher </a:t>
            </a:r>
            <a:r>
              <a:rPr lang="en-US" sz="1800" dirty="0">
                <a:latin typeface="Times New Roman" panose="02020603050405020304" pitchFamily="18" charset="0"/>
                <a:cs typeface="Times New Roman" panose="02020603050405020304" pitchFamily="18" charset="0"/>
              </a:rPr>
              <a:t>parent’s evaluation of overall wellbeing, </a:t>
            </a:r>
            <a:r>
              <a:rPr lang="en-US" sz="1800" dirty="0" smtClean="0">
                <a:latin typeface="Times New Roman" panose="02020603050405020304" pitchFamily="18" charset="0"/>
                <a:cs typeface="Times New Roman" panose="02020603050405020304" pitchFamily="18" charset="0"/>
              </a:rPr>
              <a:t>	+		+</a:t>
            </a:r>
          </a:p>
          <a:p>
            <a:pPr algn="just"/>
            <a:r>
              <a:rPr lang="en-US" sz="1800" dirty="0" smtClean="0">
                <a:latin typeface="Times New Roman" panose="02020603050405020304" pitchFamily="18" charset="0"/>
                <a:cs typeface="Times New Roman" panose="02020603050405020304" pitchFamily="18" charset="0"/>
              </a:rPr>
              <a:t>Physician’s </a:t>
            </a:r>
            <a:r>
              <a:rPr lang="en-US" sz="1800" dirty="0">
                <a:latin typeface="Times New Roman" panose="02020603050405020304" pitchFamily="18" charset="0"/>
                <a:cs typeface="Times New Roman" panose="02020603050405020304" pitchFamily="18" charset="0"/>
              </a:rPr>
              <a:t>global assessment </a:t>
            </a:r>
            <a:r>
              <a:rPr lang="en-US" sz="1800" dirty="0" smtClean="0">
                <a:latin typeface="Times New Roman" panose="02020603050405020304" pitchFamily="18" charset="0"/>
                <a:cs typeface="Times New Roman" panose="02020603050405020304" pitchFamily="18" charset="0"/>
              </a:rPr>
              <a:t>of disease </a:t>
            </a:r>
            <a:r>
              <a:rPr lang="en-US" sz="1800" dirty="0">
                <a:latin typeface="Times New Roman" panose="02020603050405020304" pitchFamily="18" charset="0"/>
                <a:cs typeface="Times New Roman" panose="02020603050405020304" pitchFamily="18" charset="0"/>
              </a:rPr>
              <a:t>activity </a:t>
            </a:r>
            <a:r>
              <a:rPr lang="en-US" sz="1800" dirty="0" smtClean="0">
                <a:latin typeface="Times New Roman" panose="02020603050405020304" pitchFamily="18" charset="0"/>
                <a:cs typeface="Times New Roman" panose="02020603050405020304" pitchFamily="18" charset="0"/>
              </a:rPr>
              <a:t>+		+	</a:t>
            </a:r>
          </a:p>
          <a:p>
            <a:pPr algn="just"/>
            <a:r>
              <a:rPr lang="en-US" sz="1800" dirty="0" smtClean="0">
                <a:latin typeface="Times New Roman" panose="02020603050405020304" pitchFamily="18" charset="0"/>
                <a:cs typeface="Times New Roman" panose="02020603050405020304" pitchFamily="18" charset="0"/>
              </a:rPr>
              <a:t>ESR 					+		+</a:t>
            </a:r>
          </a:p>
          <a:p>
            <a:pPr algn="just"/>
            <a:r>
              <a:rPr lang="en-US" sz="1800" dirty="0" smtClean="0">
                <a:latin typeface="Times New Roman" panose="02020603050405020304" pitchFamily="18" charset="0"/>
                <a:cs typeface="Times New Roman" panose="02020603050405020304" pitchFamily="18" charset="0"/>
              </a:rPr>
              <a:t>Higher parent’s </a:t>
            </a:r>
            <a:r>
              <a:rPr lang="en-US" sz="1800" dirty="0">
                <a:latin typeface="Times New Roman" panose="02020603050405020304" pitchFamily="18" charset="0"/>
                <a:cs typeface="Times New Roman" panose="02020603050405020304" pitchFamily="18" charset="0"/>
              </a:rPr>
              <a:t>evaluation of child’s </a:t>
            </a:r>
            <a:r>
              <a:rPr lang="en-US" sz="1800" dirty="0" smtClean="0">
                <a:latin typeface="Times New Roman" panose="02020603050405020304" pitchFamily="18" charset="0"/>
                <a:cs typeface="Times New Roman" panose="02020603050405020304" pitchFamily="18" charset="0"/>
              </a:rPr>
              <a:t>pain 	+</a:t>
            </a:r>
          </a:p>
          <a:p>
            <a:pPr algn="just"/>
            <a:r>
              <a:rPr lang="en-US" sz="1800" dirty="0" smtClean="0">
                <a:latin typeface="Times New Roman" panose="02020603050405020304" pitchFamily="18" charset="0"/>
                <a:cs typeface="Times New Roman" panose="02020603050405020304" pitchFamily="18" charset="0"/>
              </a:rPr>
              <a:t>Shorter disease duration </a:t>
            </a:r>
            <a:r>
              <a:rPr lang="en-US" sz="1800" dirty="0">
                <a:latin typeface="Times New Roman" panose="02020603050405020304" pitchFamily="18" charset="0"/>
                <a:cs typeface="Times New Roman" panose="02020603050405020304" pitchFamily="18" charset="0"/>
              </a:rPr>
              <a:t>before MTX </a:t>
            </a:r>
            <a:r>
              <a:rPr lang="en-US" sz="1800" dirty="0" smtClean="0">
                <a:latin typeface="Times New Roman" panose="02020603050405020304" pitchFamily="18" charset="0"/>
                <a:cs typeface="Times New Roman" panose="02020603050405020304" pitchFamily="18" charset="0"/>
              </a:rPr>
              <a:t>				+	</a:t>
            </a:r>
          </a:p>
          <a:p>
            <a:pPr algn="just"/>
            <a:r>
              <a:rPr lang="en-US" sz="1800" dirty="0" smtClean="0">
                <a:latin typeface="Times New Roman" panose="02020603050405020304" pitchFamily="18" charset="0"/>
                <a:cs typeface="Times New Roman" panose="02020603050405020304" pitchFamily="18" charset="0"/>
              </a:rPr>
              <a:t>Lower </a:t>
            </a:r>
            <a:r>
              <a:rPr lang="en-US" sz="1800" dirty="0">
                <a:latin typeface="Times New Roman" panose="02020603050405020304" pitchFamily="18" charset="0"/>
                <a:cs typeface="Times New Roman" panose="02020603050405020304" pitchFamily="18" charset="0"/>
              </a:rPr>
              <a:t>age at onset of disease </a:t>
            </a:r>
            <a:r>
              <a:rPr lang="en-US" sz="1800" dirty="0" smtClean="0">
                <a:latin typeface="Times New Roman" panose="02020603050405020304" pitchFamily="18" charset="0"/>
                <a:cs typeface="Times New Roman" panose="02020603050405020304" pitchFamily="18" charset="0"/>
              </a:rPr>
              <a:t>				+</a:t>
            </a:r>
          </a:p>
          <a:p>
            <a:pPr algn="just"/>
            <a:r>
              <a:rPr lang="en-US" sz="1800" dirty="0" smtClean="0">
                <a:latin typeface="Times New Roman" panose="02020603050405020304" pitchFamily="18" charset="0"/>
                <a:cs typeface="Times New Roman" panose="02020603050405020304" pitchFamily="18" charset="0"/>
              </a:rPr>
              <a:t>Lower age at MTX start					+</a:t>
            </a:r>
            <a:endParaRPr lang="de-D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08977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95536" y="1484784"/>
            <a:ext cx="8229600" cy="5318051"/>
          </a:xfrm>
        </p:spPr>
        <p:txBody>
          <a:bodyPr>
            <a:normAutofit lnSpcReduction="10000"/>
          </a:bodyPr>
          <a:lstStyle/>
          <a:p>
            <a:r>
              <a:rPr lang="de-DE" sz="1800" b="1" dirty="0">
                <a:latin typeface="Times New Roman" panose="02020603050405020304" pitchFamily="18" charset="0"/>
                <a:cs typeface="Times New Roman" panose="02020603050405020304" pitchFamily="18" charset="0"/>
              </a:rPr>
              <a:t>Strong </a:t>
            </a:r>
            <a:r>
              <a:rPr lang="de-DE" sz="1800" b="1" dirty="0" err="1">
                <a:latin typeface="Times New Roman" panose="02020603050405020304" pitchFamily="18" charset="0"/>
                <a:cs typeface="Times New Roman" panose="02020603050405020304" pitchFamily="18" charset="0"/>
              </a:rPr>
              <a:t>response</a:t>
            </a:r>
            <a:r>
              <a:rPr lang="de-DE" sz="1800" b="1" dirty="0">
                <a:latin typeface="Times New Roman" panose="02020603050405020304" pitchFamily="18" charset="0"/>
                <a:cs typeface="Times New Roman" panose="02020603050405020304" pitchFamily="18" charset="0"/>
              </a:rPr>
              <a:t> (</a:t>
            </a:r>
            <a:r>
              <a:rPr lang="de-DE" sz="1800" b="1" dirty="0" err="1">
                <a:latin typeface="Times New Roman" panose="02020603050405020304" pitchFamily="18" charset="0"/>
                <a:cs typeface="Times New Roman" panose="02020603050405020304" pitchFamily="18" charset="0"/>
              </a:rPr>
              <a:t>PedACR</a:t>
            </a:r>
            <a:r>
              <a:rPr lang="de-DE" sz="1800" b="1" dirty="0">
                <a:latin typeface="Times New Roman" panose="02020603050405020304" pitchFamily="18" charset="0"/>
                <a:cs typeface="Times New Roman" panose="02020603050405020304" pitchFamily="18" charset="0"/>
              </a:rPr>
              <a:t> 70) ): </a:t>
            </a:r>
            <a:r>
              <a:rPr lang="de-DE" sz="1800" b="1" dirty="0" err="1">
                <a:latin typeface="Times New Roman" panose="02020603050405020304" pitchFamily="18" charset="0"/>
                <a:cs typeface="Times New Roman" panose="02020603050405020304" pitchFamily="18" charset="0"/>
              </a:rPr>
              <a:t>Significant</a:t>
            </a:r>
            <a:r>
              <a:rPr lang="de-DE" sz="1800" b="1" dirty="0">
                <a:latin typeface="Times New Roman" panose="02020603050405020304" pitchFamily="18" charset="0"/>
                <a:cs typeface="Times New Roman" panose="02020603050405020304" pitchFamily="18" charset="0"/>
              </a:rPr>
              <a:t> </a:t>
            </a:r>
            <a:r>
              <a:rPr lang="de-DE" sz="1800" b="1" dirty="0" err="1">
                <a:latin typeface="Times New Roman" panose="02020603050405020304" pitchFamily="18" charset="0"/>
                <a:cs typeface="Times New Roman" panose="02020603050405020304" pitchFamily="18" charset="0"/>
              </a:rPr>
              <a:t>associations</a:t>
            </a:r>
            <a:endParaRPr lang="de-DE" sz="1800" b="1" dirty="0">
              <a:latin typeface="Times New Roman" panose="02020603050405020304" pitchFamily="18" charset="0"/>
              <a:cs typeface="Times New Roman" panose="02020603050405020304" pitchFamily="18" charset="0"/>
            </a:endParaRPr>
          </a:p>
          <a:p>
            <a:pPr marL="0" indent="0">
              <a:buNone/>
            </a:pPr>
            <a:r>
              <a:rPr lang="de-DE" sz="1800" b="1" dirty="0">
                <a:latin typeface="Times New Roman" panose="02020603050405020304" pitchFamily="18" charset="0"/>
                <a:cs typeface="Times New Roman" panose="02020603050405020304" pitchFamily="18" charset="0"/>
              </a:rPr>
              <a:t>				      </a:t>
            </a:r>
            <a:r>
              <a:rPr lang="de-DE" sz="1800" b="1" dirty="0" err="1">
                <a:latin typeface="Times New Roman" panose="02020603050405020304" pitchFamily="18" charset="0"/>
                <a:cs typeface="Times New Roman" panose="02020603050405020304" pitchFamily="18" charset="0"/>
              </a:rPr>
              <a:t>Month</a:t>
            </a:r>
            <a:r>
              <a:rPr lang="de-DE" sz="1800" b="1" dirty="0">
                <a:latin typeface="Times New Roman" panose="02020603050405020304" pitchFamily="18" charset="0"/>
                <a:cs typeface="Times New Roman" panose="02020603050405020304" pitchFamily="18" charset="0"/>
              </a:rPr>
              <a:t> 3	     </a:t>
            </a:r>
            <a:r>
              <a:rPr lang="de-DE" sz="1800" b="1" dirty="0" err="1">
                <a:latin typeface="Times New Roman" panose="02020603050405020304" pitchFamily="18" charset="0"/>
                <a:cs typeface="Times New Roman" panose="02020603050405020304" pitchFamily="18" charset="0"/>
              </a:rPr>
              <a:t>Month</a:t>
            </a:r>
            <a:r>
              <a:rPr lang="de-DE" sz="1800" b="1" dirty="0">
                <a:latin typeface="Times New Roman" panose="02020603050405020304" pitchFamily="18" charset="0"/>
                <a:cs typeface="Times New Roman" panose="02020603050405020304" pitchFamily="18" charset="0"/>
              </a:rPr>
              <a:t> 12</a:t>
            </a:r>
            <a:endParaRPr lang="de-DE" sz="1100" b="1" dirty="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Shorter </a:t>
            </a:r>
            <a:r>
              <a:rPr lang="en-US" sz="2000" dirty="0">
                <a:latin typeface="Times New Roman" panose="02020603050405020304" pitchFamily="18" charset="0"/>
                <a:cs typeface="Times New Roman" panose="02020603050405020304" pitchFamily="18" charset="0"/>
              </a:rPr>
              <a:t>disease duration </a:t>
            </a:r>
            <a:r>
              <a:rPr lang="en-US" sz="2000" dirty="0" smtClean="0">
                <a:latin typeface="Times New Roman" panose="02020603050405020304" pitchFamily="18" charset="0"/>
                <a:cs typeface="Times New Roman" panose="02020603050405020304" pitchFamily="18" charset="0"/>
              </a:rPr>
              <a:t>		+		+</a:t>
            </a:r>
          </a:p>
          <a:p>
            <a:pPr algn="just"/>
            <a:r>
              <a:rPr lang="en-US" sz="2000" dirty="0" smtClean="0">
                <a:latin typeface="Times New Roman" panose="02020603050405020304" pitchFamily="18" charset="0"/>
                <a:cs typeface="Times New Roman" panose="02020603050405020304" pitchFamily="18" charset="0"/>
              </a:rPr>
              <a:t>Higher </a:t>
            </a:r>
            <a:r>
              <a:rPr lang="en-US" sz="2000" dirty="0">
                <a:latin typeface="Times New Roman" panose="02020603050405020304" pitchFamily="18" charset="0"/>
                <a:cs typeface="Times New Roman" panose="02020603050405020304" pitchFamily="18" charset="0"/>
              </a:rPr>
              <a:t>numbers of </a:t>
            </a:r>
            <a:r>
              <a:rPr lang="en-US" sz="2000" dirty="0" smtClean="0">
                <a:latin typeface="Times New Roman" panose="02020603050405020304" pitchFamily="18" charset="0"/>
                <a:cs typeface="Times New Roman" panose="02020603050405020304" pitchFamily="18" charset="0"/>
              </a:rPr>
              <a:t>active joints		+		+</a:t>
            </a:r>
          </a:p>
          <a:p>
            <a:pPr algn="just"/>
            <a:r>
              <a:rPr lang="en-US" sz="2000" dirty="0" smtClean="0">
                <a:latin typeface="Times New Roman" panose="02020603050405020304" pitchFamily="18" charset="0"/>
                <a:cs typeface="Times New Roman" panose="02020603050405020304" pitchFamily="18" charset="0"/>
              </a:rPr>
              <a:t>Higher </a:t>
            </a:r>
            <a:r>
              <a:rPr lang="en-US" sz="2000" dirty="0">
                <a:latin typeface="Times New Roman" panose="02020603050405020304" pitchFamily="18" charset="0"/>
                <a:cs typeface="Times New Roman" panose="02020603050405020304" pitchFamily="18" charset="0"/>
              </a:rPr>
              <a:t>numbers of </a:t>
            </a:r>
            <a:r>
              <a:rPr lang="en-US" sz="2000" dirty="0" smtClean="0">
                <a:latin typeface="Times New Roman" panose="02020603050405020304" pitchFamily="18" charset="0"/>
                <a:cs typeface="Times New Roman" panose="02020603050405020304" pitchFamily="18" charset="0"/>
              </a:rPr>
              <a:t>swollen</a:t>
            </a:r>
            <a:r>
              <a:rPr lang="en-US" sz="2000" dirty="0">
                <a:latin typeface="Times New Roman" panose="02020603050405020304" pitchFamily="18" charset="0"/>
                <a:cs typeface="Times New Roman" panose="02020603050405020304" pitchFamily="18" charset="0"/>
              </a:rPr>
              <a:t> joints </a:t>
            </a:r>
            <a:r>
              <a:rPr lang="en-US" sz="2000" dirty="0" smtClean="0">
                <a:latin typeface="Times New Roman" panose="02020603050405020304" pitchFamily="18" charset="0"/>
                <a:cs typeface="Times New Roman" panose="02020603050405020304" pitchFamily="18" charset="0"/>
              </a:rPr>
              <a:t>	+		+</a:t>
            </a:r>
          </a:p>
          <a:p>
            <a:pPr algn="just"/>
            <a:r>
              <a:rPr lang="en-US" sz="2000" dirty="0" smtClean="0">
                <a:latin typeface="Times New Roman" panose="02020603050405020304" pitchFamily="18" charset="0"/>
                <a:cs typeface="Times New Roman" panose="02020603050405020304" pitchFamily="18" charset="0"/>
              </a:rPr>
              <a:t>Higher </a:t>
            </a:r>
            <a:r>
              <a:rPr lang="en-US" sz="2000" dirty="0">
                <a:latin typeface="Times New Roman" panose="02020603050405020304" pitchFamily="18" charset="0"/>
                <a:cs typeface="Times New Roman" panose="02020603050405020304" pitchFamily="18" charset="0"/>
              </a:rPr>
              <a:t>numbers of tender </a:t>
            </a:r>
            <a:r>
              <a:rPr lang="en-US" sz="2000" dirty="0" smtClean="0">
                <a:latin typeface="Times New Roman" panose="02020603050405020304" pitchFamily="18" charset="0"/>
                <a:cs typeface="Times New Roman" panose="02020603050405020304" pitchFamily="18" charset="0"/>
              </a:rPr>
              <a:t>joints 		+		+</a:t>
            </a:r>
          </a:p>
          <a:p>
            <a:pPr algn="just"/>
            <a:r>
              <a:rPr lang="en-US" sz="2000" dirty="0" smtClean="0">
                <a:latin typeface="Times New Roman" panose="02020603050405020304" pitchFamily="18" charset="0"/>
                <a:cs typeface="Times New Roman" panose="02020603050405020304" pitchFamily="18" charset="0"/>
              </a:rPr>
              <a:t>Higher numbers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LOM-joints		+		+</a:t>
            </a:r>
          </a:p>
          <a:p>
            <a:pPr algn="just"/>
            <a:r>
              <a:rPr lang="en-US" sz="2000" dirty="0" smtClean="0">
                <a:latin typeface="Times New Roman" panose="02020603050405020304" pitchFamily="18" charset="0"/>
                <a:cs typeface="Times New Roman" panose="02020603050405020304" pitchFamily="18" charset="0"/>
              </a:rPr>
              <a:t>Higher CHAQ disability </a:t>
            </a:r>
            <a:r>
              <a:rPr lang="en-US" sz="2000" dirty="0">
                <a:latin typeface="Times New Roman" panose="02020603050405020304" pitchFamily="18" charset="0"/>
                <a:cs typeface="Times New Roman" panose="02020603050405020304" pitchFamily="18" charset="0"/>
              </a:rPr>
              <a:t>score </a:t>
            </a:r>
            <a:r>
              <a:rPr lang="en-US" sz="2000" dirty="0" smtClean="0">
                <a:latin typeface="Times New Roman" panose="02020603050405020304" pitchFamily="18" charset="0"/>
                <a:cs typeface="Times New Roman" panose="02020603050405020304" pitchFamily="18" charset="0"/>
              </a:rPr>
              <a:t>		+		+</a:t>
            </a:r>
          </a:p>
          <a:p>
            <a:pPr algn="just"/>
            <a:r>
              <a:rPr lang="en-US" sz="2000" dirty="0" smtClean="0">
                <a:latin typeface="Times New Roman" panose="02020603050405020304" pitchFamily="18" charset="0"/>
                <a:cs typeface="Times New Roman" panose="02020603050405020304" pitchFamily="18" charset="0"/>
              </a:rPr>
              <a:t>Higher Parent’s </a:t>
            </a:r>
            <a:r>
              <a:rPr lang="en-US" sz="2000" dirty="0" err="1" smtClean="0">
                <a:latin typeface="Times New Roman" panose="02020603050405020304" pitchFamily="18" charset="0"/>
                <a:cs typeface="Times New Roman" panose="02020603050405020304" pitchFamily="18" charset="0"/>
              </a:rPr>
              <a:t>eval</a:t>
            </a:r>
            <a:r>
              <a:rPr lang="en-US" sz="2000" dirty="0" smtClean="0">
                <a:latin typeface="Times New Roman" panose="02020603050405020304" pitchFamily="18" charset="0"/>
                <a:cs typeface="Times New Roman" panose="02020603050405020304" pitchFamily="18" charset="0"/>
              </a:rPr>
              <a:t>. overall wellbeing	+		+ </a:t>
            </a:r>
          </a:p>
          <a:p>
            <a:pPr algn="just"/>
            <a:r>
              <a:rPr lang="en-US" sz="2000" dirty="0" smtClean="0">
                <a:latin typeface="Times New Roman" panose="02020603050405020304" pitchFamily="18" charset="0"/>
                <a:cs typeface="Times New Roman" panose="02020603050405020304" pitchFamily="18" charset="0"/>
              </a:rPr>
              <a:t>Higher physician’s </a:t>
            </a:r>
            <a:r>
              <a:rPr lang="en-US" sz="2000" dirty="0">
                <a:latin typeface="Times New Roman" panose="02020603050405020304" pitchFamily="18" charset="0"/>
                <a:cs typeface="Times New Roman" panose="02020603050405020304" pitchFamily="18" charset="0"/>
              </a:rPr>
              <a:t>global </a:t>
            </a:r>
            <a:r>
              <a:rPr lang="en-US" sz="2000" dirty="0" smtClean="0">
                <a:latin typeface="Times New Roman" panose="02020603050405020304" pitchFamily="18" charset="0"/>
                <a:cs typeface="Times New Roman" panose="02020603050405020304" pitchFamily="18" charset="0"/>
              </a:rPr>
              <a:t>		+		+</a:t>
            </a:r>
          </a:p>
          <a:p>
            <a:pPr algn="just"/>
            <a:r>
              <a:rPr lang="en-US" sz="2000" dirty="0" smtClean="0">
                <a:latin typeface="Times New Roman" panose="02020603050405020304" pitchFamily="18" charset="0"/>
                <a:cs typeface="Times New Roman" panose="02020603050405020304" pitchFamily="18" charset="0"/>
              </a:rPr>
              <a:t>Higher ESR 				+		+</a:t>
            </a:r>
          </a:p>
          <a:p>
            <a:pPr algn="just"/>
            <a:r>
              <a:rPr lang="en-US" sz="2000" dirty="0" smtClean="0">
                <a:latin typeface="Times New Roman" panose="02020603050405020304" pitchFamily="18" charset="0"/>
                <a:cs typeface="Times New Roman" panose="02020603050405020304" pitchFamily="18" charset="0"/>
              </a:rPr>
              <a:t>Lower </a:t>
            </a:r>
            <a:r>
              <a:rPr lang="en-US" sz="2000" dirty="0">
                <a:latin typeface="Times New Roman" panose="02020603050405020304" pitchFamily="18" charset="0"/>
                <a:cs typeface="Times New Roman" panose="02020603050405020304" pitchFamily="18" charset="0"/>
              </a:rPr>
              <a:t>age at onset of disease </a:t>
            </a:r>
            <a:r>
              <a:rPr lang="en-US" sz="2000" dirty="0" smtClean="0">
                <a:latin typeface="Times New Roman" panose="02020603050405020304" pitchFamily="18" charset="0"/>
                <a:cs typeface="Times New Roman" panose="02020603050405020304" pitchFamily="18" charset="0"/>
              </a:rPr>
              <a:t>				+</a:t>
            </a:r>
          </a:p>
          <a:p>
            <a:pPr algn="just"/>
            <a:r>
              <a:rPr lang="en-US" sz="2000" dirty="0" smtClean="0">
                <a:latin typeface="Times New Roman" panose="02020603050405020304" pitchFamily="18" charset="0"/>
                <a:cs typeface="Times New Roman" panose="02020603050405020304" pitchFamily="18" charset="0"/>
              </a:rPr>
              <a:t>Lower age at MTX start 				+</a:t>
            </a:r>
          </a:p>
          <a:p>
            <a:pPr algn="just"/>
            <a:r>
              <a:rPr lang="en-US" sz="2000" dirty="0" smtClean="0">
                <a:latin typeface="Times New Roman" panose="02020603050405020304" pitchFamily="18" charset="0"/>
                <a:cs typeface="Times New Roman" panose="02020603050405020304" pitchFamily="18" charset="0"/>
              </a:rPr>
              <a:t>Higher pain score 					+</a:t>
            </a:r>
          </a:p>
          <a:p>
            <a:pPr algn="just"/>
            <a:r>
              <a:rPr lang="en-US" sz="2000" dirty="0" smtClean="0">
                <a:latin typeface="Times New Roman" panose="02020603050405020304" pitchFamily="18" charset="0"/>
                <a:cs typeface="Times New Roman" panose="02020603050405020304" pitchFamily="18" charset="0"/>
              </a:rPr>
              <a:t>Higher </a:t>
            </a:r>
            <a:r>
              <a:rPr lang="en-US" sz="2000" dirty="0">
                <a:latin typeface="Times New Roman" panose="02020603050405020304" pitchFamily="18" charset="0"/>
                <a:cs typeface="Times New Roman" panose="02020603050405020304" pitchFamily="18" charset="0"/>
              </a:rPr>
              <a:t>CRP value </a:t>
            </a:r>
            <a:r>
              <a:rPr lang="en-US" sz="2000" dirty="0" smtClean="0">
                <a:latin typeface="Times New Roman" panose="02020603050405020304" pitchFamily="18" charset="0"/>
                <a:cs typeface="Times New Roman" panose="02020603050405020304" pitchFamily="18" charset="0"/>
              </a:rPr>
              <a:t>					+</a:t>
            </a:r>
          </a:p>
        </p:txBody>
      </p:sp>
      <p:sp>
        <p:nvSpPr>
          <p:cNvPr id="4" name="Titel 1"/>
          <p:cNvSpPr>
            <a:spLocks noGrp="1"/>
          </p:cNvSpPr>
          <p:nvPr>
            <p:ph type="title"/>
          </p:nvPr>
        </p:nvSpPr>
        <p:spPr>
          <a:xfrm>
            <a:off x="467544" y="404664"/>
            <a:ext cx="3672408" cy="1008112"/>
          </a:xfrm>
          <a:solidFill>
            <a:srgbClr val="00B0F0"/>
          </a:solidFill>
        </p:spPr>
        <p:txBody>
          <a:bodyPr>
            <a:normAutofit/>
          </a:bodyPr>
          <a:lstStyle/>
          <a:p>
            <a:pPr algn="l"/>
            <a:r>
              <a:rPr lang="de-DE" sz="3600" b="1" dirty="0" err="1"/>
              <a:t>Bivariate</a:t>
            </a:r>
            <a:r>
              <a:rPr lang="de-DE" sz="3600" b="1" dirty="0"/>
              <a:t> </a:t>
            </a:r>
            <a:r>
              <a:rPr lang="de-DE" sz="3600" b="1" dirty="0" err="1"/>
              <a:t>analysis</a:t>
            </a:r>
            <a:endParaRPr lang="de-DE" sz="3600" dirty="0"/>
          </a:p>
        </p:txBody>
      </p:sp>
    </p:spTree>
    <p:extLst>
      <p:ext uri="{BB962C8B-B14F-4D97-AF65-F5344CB8AC3E}">
        <p14:creationId xmlns:p14="http://schemas.microsoft.com/office/powerpoint/2010/main" val="23592842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4248472" cy="1008112"/>
          </a:xfrm>
          <a:solidFill>
            <a:srgbClr val="00B0F0"/>
          </a:solidFill>
        </p:spPr>
        <p:txBody>
          <a:bodyPr>
            <a:normAutofit/>
          </a:bodyPr>
          <a:lstStyle/>
          <a:p>
            <a:pPr algn="l"/>
            <a:r>
              <a:rPr lang="de-DE" sz="3600" b="1" dirty="0"/>
              <a:t>Multivariate Analysis</a:t>
            </a:r>
            <a:endParaRPr lang="de-DE" sz="3600" dirty="0"/>
          </a:p>
        </p:txBody>
      </p:sp>
      <p:sp>
        <p:nvSpPr>
          <p:cNvPr id="3" name="Inhaltsplatzhalter 2"/>
          <p:cNvSpPr>
            <a:spLocks noGrp="1"/>
          </p:cNvSpPr>
          <p:nvPr>
            <p:ph idx="1"/>
          </p:nvPr>
        </p:nvSpPr>
        <p:spPr>
          <a:xfrm>
            <a:off x="467544" y="1988840"/>
            <a:ext cx="8229600" cy="4569371"/>
          </a:xfrm>
        </p:spPr>
        <p:txBody>
          <a:bodyPr>
            <a:normAutofit/>
          </a:bodyPr>
          <a:lstStyle/>
          <a:p>
            <a:pPr algn="just"/>
            <a:r>
              <a:rPr lang="en-US" sz="2000" dirty="0">
                <a:latin typeface="Times New Roman" panose="02020603050405020304" pitchFamily="18" charset="0"/>
                <a:cs typeface="Times New Roman" panose="02020603050405020304" pitchFamily="18" charset="0"/>
              </a:rPr>
              <a:t>Multivariate logistic regression analysis of baseline parameters was performed with </a:t>
            </a:r>
            <a:r>
              <a:rPr lang="en-US" sz="2000" dirty="0" smtClean="0">
                <a:latin typeface="Times New Roman" panose="02020603050405020304" pitchFamily="18" charset="0"/>
                <a:cs typeface="Times New Roman" panose="02020603050405020304" pitchFamily="18" charset="0"/>
              </a:rPr>
              <a:t>all variables </a:t>
            </a:r>
            <a:r>
              <a:rPr lang="en-US" sz="2000" dirty="0">
                <a:latin typeface="Times New Roman" panose="02020603050405020304" pitchFamily="18" charset="0"/>
                <a:cs typeface="Times New Roman" panose="02020603050405020304" pitchFamily="18" charset="0"/>
              </a:rPr>
              <a:t>that did significantly correlate with </a:t>
            </a:r>
            <a:r>
              <a:rPr lang="en-US" sz="2000" dirty="0" err="1">
                <a:latin typeface="Times New Roman" panose="02020603050405020304" pitchFamily="18" charset="0"/>
                <a:cs typeface="Times New Roman" panose="02020603050405020304" pitchFamily="18" charset="0"/>
              </a:rPr>
              <a:t>PedACR</a:t>
            </a:r>
            <a:r>
              <a:rPr lang="en-US" sz="2000" dirty="0">
                <a:latin typeface="Times New Roman" panose="02020603050405020304" pitchFamily="18" charset="0"/>
                <a:cs typeface="Times New Roman" panose="02020603050405020304" pitchFamily="18" charset="0"/>
              </a:rPr>
              <a:t> 30 at month 3 and </a:t>
            </a:r>
            <a:r>
              <a:rPr lang="en-US" sz="2000" dirty="0" err="1">
                <a:latin typeface="Times New Roman" panose="02020603050405020304" pitchFamily="18" charset="0"/>
                <a:cs typeface="Times New Roman" panose="02020603050405020304" pitchFamily="18" charset="0"/>
              </a:rPr>
              <a:t>PedACR</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70 response </a:t>
            </a:r>
            <a:r>
              <a:rPr lang="en-US" sz="2000" dirty="0">
                <a:latin typeface="Times New Roman" panose="02020603050405020304" pitchFamily="18" charset="0"/>
                <a:cs typeface="Times New Roman" panose="02020603050405020304" pitchFamily="18" charset="0"/>
              </a:rPr>
              <a:t>at month 12. </a:t>
            </a:r>
            <a:endParaRPr lang="en-US" sz="2000" dirty="0" smtClean="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predictor’s accuracy was evaluated by ROC (receiver </a:t>
            </a:r>
            <a:r>
              <a:rPr lang="en-US" sz="2000" dirty="0" smtClean="0">
                <a:latin typeface="Times New Roman" panose="02020603050405020304" pitchFamily="18" charset="0"/>
                <a:cs typeface="Times New Roman" panose="02020603050405020304" pitchFamily="18" charset="0"/>
              </a:rPr>
              <a:t>operating characteristic</a:t>
            </a:r>
            <a:r>
              <a:rPr lang="en-US" sz="2000" dirty="0">
                <a:latin typeface="Times New Roman" panose="02020603050405020304" pitchFamily="18" charset="0"/>
                <a:cs typeface="Times New Roman" panose="02020603050405020304" pitchFamily="18" charset="0"/>
              </a:rPr>
              <a:t>) curve analysis. The results for </a:t>
            </a:r>
            <a:r>
              <a:rPr lang="en-US" sz="2000" dirty="0" err="1">
                <a:latin typeface="Times New Roman" panose="02020603050405020304" pitchFamily="18" charset="0"/>
                <a:cs typeface="Times New Roman" panose="02020603050405020304" pitchFamily="18" charset="0"/>
              </a:rPr>
              <a:t>PedACR</a:t>
            </a:r>
            <a:r>
              <a:rPr lang="en-US" sz="2000" dirty="0">
                <a:latin typeface="Times New Roman" panose="02020603050405020304" pitchFamily="18" charset="0"/>
                <a:cs typeface="Times New Roman" panose="02020603050405020304" pitchFamily="18" charset="0"/>
              </a:rPr>
              <a:t> 30 at month 3 yielded an AUC </a:t>
            </a:r>
            <a:r>
              <a:rPr lang="en-US" sz="2000" dirty="0" smtClean="0">
                <a:latin typeface="Times New Roman" panose="02020603050405020304" pitchFamily="18" charset="0"/>
                <a:cs typeface="Times New Roman" panose="02020603050405020304" pitchFamily="18" charset="0"/>
              </a:rPr>
              <a:t>of 0.736 </a:t>
            </a:r>
            <a:r>
              <a:rPr lang="en-US" sz="2000" dirty="0">
                <a:latin typeface="Times New Roman" panose="02020603050405020304" pitchFamily="18" charset="0"/>
                <a:cs typeface="Times New Roman" panose="02020603050405020304" pitchFamily="18" charset="0"/>
              </a:rPr>
              <a:t>with a specificity of 12.4% and a sensitivity of 98.7</a:t>
            </a:r>
            <a:r>
              <a:rPr lang="en-US" sz="2000" dirty="0" smtClean="0">
                <a:latin typeface="Times New Roman" panose="02020603050405020304" pitchFamily="18" charset="0"/>
                <a:cs typeface="Times New Roman" panose="02020603050405020304" pitchFamily="18" charset="0"/>
              </a:rPr>
              <a:t>%. </a:t>
            </a:r>
          </a:p>
          <a:p>
            <a:pPr algn="just"/>
            <a:r>
              <a:rPr lang="en-US" sz="2000" dirty="0" smtClean="0">
                <a:latin typeface="Times New Roman" panose="02020603050405020304" pitchFamily="18" charset="0"/>
                <a:cs typeface="Times New Roman" panose="02020603050405020304" pitchFamily="18" charset="0"/>
              </a:rPr>
              <a:t>For </a:t>
            </a:r>
            <a:r>
              <a:rPr lang="en-US" sz="2000" dirty="0">
                <a:latin typeface="Times New Roman" panose="02020603050405020304" pitchFamily="18" charset="0"/>
                <a:cs typeface="Times New Roman" panose="02020603050405020304" pitchFamily="18" charset="0"/>
              </a:rPr>
              <a:t>the </a:t>
            </a:r>
            <a:r>
              <a:rPr lang="en-US" sz="2000" dirty="0" err="1">
                <a:latin typeface="Times New Roman" panose="02020603050405020304" pitchFamily="18" charset="0"/>
                <a:cs typeface="Times New Roman" panose="02020603050405020304" pitchFamily="18" charset="0"/>
              </a:rPr>
              <a:t>PedACR</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70, we </a:t>
            </a:r>
            <a:r>
              <a:rPr lang="en-US" sz="2000" dirty="0">
                <a:latin typeface="Times New Roman" panose="02020603050405020304" pitchFamily="18" charset="0"/>
                <a:cs typeface="Times New Roman" panose="02020603050405020304" pitchFamily="18" charset="0"/>
              </a:rPr>
              <a:t>found a reasonable regression model at month </a:t>
            </a:r>
            <a:r>
              <a:rPr lang="en-US" sz="2000" dirty="0" smtClean="0">
                <a:latin typeface="Times New Roman" panose="02020603050405020304" pitchFamily="18" charset="0"/>
                <a:cs typeface="Times New Roman" panose="02020603050405020304" pitchFamily="18" charset="0"/>
              </a:rPr>
              <a:t>12 (AUC = 0.672</a:t>
            </a:r>
            <a:r>
              <a:rPr lang="en-US" sz="2000" dirty="0">
                <a:latin typeface="Times New Roman" panose="02020603050405020304" pitchFamily="18" charset="0"/>
                <a:cs typeface="Times New Roman" panose="02020603050405020304" pitchFamily="18" charset="0"/>
              </a:rPr>
              <a:t>, specificity =27.0% </a:t>
            </a:r>
            <a:r>
              <a:rPr lang="en-US" sz="2000" dirty="0" smtClean="0">
                <a:latin typeface="Times New Roman" panose="02020603050405020304" pitchFamily="18" charset="0"/>
                <a:cs typeface="Times New Roman" panose="02020603050405020304" pitchFamily="18" charset="0"/>
              </a:rPr>
              <a:t>and sensitivity=90.7</a:t>
            </a:r>
            <a:r>
              <a:rPr lang="en-US" sz="2000" dirty="0">
                <a:latin typeface="Times New Roman" panose="02020603050405020304" pitchFamily="18" charset="0"/>
                <a:cs typeface="Times New Roman" panose="02020603050405020304" pitchFamily="18" charset="0"/>
              </a:rPr>
              <a:t>%). The model at month 3 showed accuracy ≤60%, which is barely </a:t>
            </a:r>
            <a:r>
              <a:rPr lang="en-US" sz="2000" dirty="0" smtClean="0">
                <a:latin typeface="Times New Roman" panose="02020603050405020304" pitchFamily="18" charset="0"/>
                <a:cs typeface="Times New Roman" panose="02020603050405020304" pitchFamily="18" charset="0"/>
              </a:rPr>
              <a:t>above chance</a:t>
            </a:r>
            <a:r>
              <a:rPr lang="en-US" sz="2000" dirty="0">
                <a:latin typeface="Times New Roman" panose="02020603050405020304" pitchFamily="18" charset="0"/>
                <a:cs typeface="Times New Roman" panose="02020603050405020304" pitchFamily="18" charset="0"/>
              </a:rPr>
              <a:t>, and therefore not useful as prediction </a:t>
            </a:r>
            <a:r>
              <a:rPr lang="en-US" sz="2000" dirty="0" smtClean="0">
                <a:latin typeface="Times New Roman" panose="02020603050405020304" pitchFamily="18" charset="0"/>
                <a:cs typeface="Times New Roman" panose="02020603050405020304" pitchFamily="18" charset="0"/>
              </a:rPr>
              <a:t>model. </a:t>
            </a:r>
            <a:endParaRPr lang="de-D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636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706014157"/>
              </p:ext>
            </p:extLst>
          </p:nvPr>
        </p:nvGraphicFramePr>
        <p:xfrm>
          <a:off x="467544" y="1844824"/>
          <a:ext cx="8229600" cy="4226560"/>
        </p:xfrm>
        <a:graphic>
          <a:graphicData uri="http://schemas.openxmlformats.org/drawingml/2006/table">
            <a:tbl>
              <a:tblPr firstRow="1" bandRow="1">
                <a:tableStyleId>{5C22544A-7EE6-4342-B048-85BDC9FD1C3A}</a:tableStyleId>
              </a:tblPr>
              <a:tblGrid>
                <a:gridCol w="2743200"/>
                <a:gridCol w="2743200"/>
                <a:gridCol w="2743200"/>
              </a:tblGrid>
              <a:tr h="495518">
                <a:tc>
                  <a:txBody>
                    <a:bodyPr/>
                    <a:lstStyle/>
                    <a:p>
                      <a:r>
                        <a:rPr lang="de-DE" sz="1800" b="1" i="0" u="none" strike="noStrike" kern="1200" baseline="0" dirty="0" err="1" smtClean="0">
                          <a:solidFill>
                            <a:schemeClr val="lt1"/>
                          </a:solidFill>
                          <a:latin typeface="+mn-lt"/>
                          <a:ea typeface="+mn-ea"/>
                          <a:cs typeface="+mn-cs"/>
                        </a:rPr>
                        <a:t>Determinants</a:t>
                      </a:r>
                      <a:r>
                        <a:rPr lang="de-DE" sz="1800" b="1" i="0" u="none" strike="noStrike" kern="1200" baseline="0" dirty="0" smtClean="0">
                          <a:solidFill>
                            <a:schemeClr val="lt1"/>
                          </a:solidFill>
                          <a:latin typeface="+mn-lt"/>
                          <a:ea typeface="+mn-ea"/>
                          <a:cs typeface="+mn-cs"/>
                        </a:rPr>
                        <a:t> </a:t>
                      </a:r>
                      <a:r>
                        <a:rPr lang="de-DE" sz="1800" b="1" i="0" u="none" strike="noStrike" kern="1200" baseline="0" dirty="0" err="1" smtClean="0">
                          <a:solidFill>
                            <a:schemeClr val="lt1"/>
                          </a:solidFill>
                          <a:latin typeface="+mn-lt"/>
                          <a:ea typeface="+mn-ea"/>
                          <a:cs typeface="+mn-cs"/>
                        </a:rPr>
                        <a:t>of</a:t>
                      </a:r>
                      <a:r>
                        <a:rPr lang="de-DE" sz="1800" b="1" i="0" u="none" strike="noStrike" kern="1200" baseline="0" dirty="0" smtClean="0">
                          <a:solidFill>
                            <a:schemeClr val="lt1"/>
                          </a:solidFill>
                          <a:latin typeface="+mn-lt"/>
                          <a:ea typeface="+mn-ea"/>
                          <a:cs typeface="+mn-cs"/>
                        </a:rPr>
                        <a:t> </a:t>
                      </a:r>
                      <a:r>
                        <a:rPr lang="de-DE" sz="1800" b="1" i="0" u="none" strike="noStrike" kern="1200" baseline="0" dirty="0" err="1" smtClean="0">
                          <a:solidFill>
                            <a:schemeClr val="lt1"/>
                          </a:solidFill>
                          <a:latin typeface="+mn-lt"/>
                          <a:ea typeface="+mn-ea"/>
                          <a:cs typeface="+mn-cs"/>
                        </a:rPr>
                        <a:t>response</a:t>
                      </a:r>
                      <a:endParaRPr lang="de-DE" dirty="0"/>
                    </a:p>
                  </a:txBody>
                  <a:tcPr/>
                </a:tc>
                <a:tc>
                  <a:txBody>
                    <a:bodyPr/>
                    <a:lstStyle/>
                    <a:p>
                      <a:pPr algn="ctr"/>
                      <a:r>
                        <a:rPr lang="de-DE" sz="1800" b="1" i="0" u="none" strike="noStrike" kern="1200" baseline="0" dirty="0" smtClean="0">
                          <a:solidFill>
                            <a:schemeClr val="lt1"/>
                          </a:solidFill>
                          <a:latin typeface="+mn-lt"/>
                          <a:ea typeface="+mn-ea"/>
                          <a:cs typeface="+mn-cs"/>
                        </a:rPr>
                        <a:t>OR</a:t>
                      </a:r>
                    </a:p>
                    <a:p>
                      <a:pPr algn="ctr"/>
                      <a:r>
                        <a:rPr lang="de-DE" sz="1800" b="1" i="0" u="none" strike="noStrike" kern="1200" baseline="0" dirty="0" smtClean="0">
                          <a:solidFill>
                            <a:schemeClr val="lt1"/>
                          </a:solidFill>
                          <a:latin typeface="+mn-lt"/>
                          <a:ea typeface="+mn-ea"/>
                          <a:cs typeface="+mn-cs"/>
                        </a:rPr>
                        <a:t>(95% CI)</a:t>
                      </a:r>
                    </a:p>
                  </a:txBody>
                  <a:tcPr/>
                </a:tc>
                <a:tc>
                  <a:txBody>
                    <a:bodyPr/>
                    <a:lstStyle/>
                    <a:p>
                      <a:pPr algn="ctr"/>
                      <a:r>
                        <a:rPr lang="de-DE" sz="1800" b="1" i="0" u="none" strike="noStrike" kern="1200" baseline="0" dirty="0" smtClean="0">
                          <a:solidFill>
                            <a:schemeClr val="lt1"/>
                          </a:solidFill>
                          <a:latin typeface="+mn-lt"/>
                          <a:ea typeface="+mn-ea"/>
                          <a:cs typeface="+mn-cs"/>
                        </a:rPr>
                        <a:t>p-</a:t>
                      </a:r>
                      <a:r>
                        <a:rPr lang="de-DE" sz="1800" b="1" i="0" u="none" strike="noStrike" kern="1200" baseline="0" dirty="0" err="1" smtClean="0">
                          <a:solidFill>
                            <a:schemeClr val="lt1"/>
                          </a:solidFill>
                          <a:latin typeface="+mn-lt"/>
                          <a:ea typeface="+mn-ea"/>
                          <a:cs typeface="+mn-cs"/>
                        </a:rPr>
                        <a:t>value</a:t>
                      </a:r>
                      <a:endParaRPr lang="de-DE" dirty="0"/>
                    </a:p>
                  </a:txBody>
                  <a:tcPr/>
                </a:tc>
              </a:tr>
              <a:tr h="370840">
                <a:tc gridSpan="3">
                  <a:txBody>
                    <a:bodyPr/>
                    <a:lstStyle/>
                    <a:p>
                      <a:r>
                        <a:rPr lang="en-US" sz="1800" b="1" i="1" u="none" strike="noStrike" kern="1200" baseline="0" dirty="0" err="1" smtClean="0">
                          <a:solidFill>
                            <a:schemeClr val="dk1"/>
                          </a:solidFill>
                          <a:latin typeface="+mn-lt"/>
                          <a:ea typeface="+mn-ea"/>
                          <a:cs typeface="+mn-cs"/>
                        </a:rPr>
                        <a:t>PedACR</a:t>
                      </a:r>
                      <a:r>
                        <a:rPr lang="en-US" sz="1800" b="1" i="1" u="none" strike="noStrike" kern="1200" baseline="0" dirty="0" smtClean="0">
                          <a:solidFill>
                            <a:schemeClr val="dk1"/>
                          </a:solidFill>
                          <a:latin typeface="+mn-lt"/>
                          <a:ea typeface="+mn-ea"/>
                          <a:cs typeface="+mn-cs"/>
                        </a:rPr>
                        <a:t> 30 at month 3</a:t>
                      </a:r>
                      <a:endParaRPr lang="de-DE" dirty="0"/>
                    </a:p>
                  </a:txBody>
                  <a:tcPr/>
                </a:tc>
                <a:tc hMerge="1">
                  <a:txBody>
                    <a:bodyPr/>
                    <a:lstStyle/>
                    <a:p>
                      <a:endParaRPr lang="de-DE"/>
                    </a:p>
                  </a:txBody>
                  <a:tcPr/>
                </a:tc>
                <a:tc hMerge="1">
                  <a:txBody>
                    <a:bodyPr/>
                    <a:lstStyle/>
                    <a:p>
                      <a:endParaRPr lang="de-DE"/>
                    </a:p>
                  </a:txBody>
                  <a:tcPr/>
                </a:tc>
              </a:tr>
              <a:tr h="370840">
                <a:tc>
                  <a:txBody>
                    <a:bodyPr/>
                    <a:lstStyle/>
                    <a:p>
                      <a:r>
                        <a:rPr lang="en-US" sz="1800" b="0" i="0" u="none" strike="noStrike" baseline="0" dirty="0" smtClean="0">
                          <a:latin typeface="Calibri" panose="020F0502020204030204" pitchFamily="34" charset="0"/>
                        </a:rPr>
                        <a:t>No. of tender joints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0.92 (0.88-0.97)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0.002</a:t>
                      </a:r>
                      <a:endParaRPr lang="de-DE" sz="1800" dirty="0">
                        <a:latin typeface="Calibri" panose="020F0502020204030204" pitchFamily="34" charset="0"/>
                      </a:endParaRPr>
                    </a:p>
                  </a:txBody>
                  <a:tcPr/>
                </a:tc>
              </a:tr>
              <a:tr h="370840">
                <a:tc>
                  <a:txBody>
                    <a:bodyPr/>
                    <a:lstStyle/>
                    <a:p>
                      <a:r>
                        <a:rPr lang="en-US" sz="1800" b="0" i="0" u="none" strike="noStrike" baseline="0" dirty="0" smtClean="0">
                          <a:latin typeface="Calibri" panose="020F0502020204030204" pitchFamily="34" charset="0"/>
                        </a:rPr>
                        <a:t>No. of active joints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1.26 (1.16-1.36)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&lt;0.001</a:t>
                      </a:r>
                      <a:endParaRPr lang="de-DE" sz="1800" dirty="0">
                        <a:latin typeface="Calibri" panose="020F0502020204030204" pitchFamily="34" charset="0"/>
                      </a:endParaRPr>
                    </a:p>
                  </a:txBody>
                  <a:tcPr/>
                </a:tc>
              </a:tr>
              <a:tr h="370840">
                <a:tc>
                  <a:txBody>
                    <a:bodyPr/>
                    <a:lstStyle/>
                    <a:p>
                      <a:pPr algn="l"/>
                      <a:r>
                        <a:rPr lang="en-US" sz="1800" b="0" i="0" u="none" strike="noStrike" baseline="0" dirty="0" smtClean="0">
                          <a:latin typeface="Calibri" panose="020F0502020204030204" pitchFamily="34" charset="0"/>
                        </a:rPr>
                        <a:t>Parents evaluation of overall wellbeing</a:t>
                      </a:r>
                    </a:p>
                    <a:p>
                      <a:pPr algn="l"/>
                      <a:r>
                        <a:rPr lang="de-DE" sz="1800" b="0" i="0" u="none" strike="noStrike" baseline="0" dirty="0" smtClean="0">
                          <a:latin typeface="Calibri" panose="020F0502020204030204" pitchFamily="34" charset="0"/>
                        </a:rPr>
                        <a:t>[VAS 0-100mm]</a:t>
                      </a:r>
                    </a:p>
                  </a:txBody>
                  <a:tcPr/>
                </a:tc>
                <a:tc>
                  <a:txBody>
                    <a:bodyPr/>
                    <a:lstStyle/>
                    <a:p>
                      <a:pPr algn="l"/>
                      <a:r>
                        <a:rPr lang="de-DE" sz="1800" b="0" i="0" u="none" strike="noStrike" baseline="0" dirty="0" smtClean="0">
                          <a:latin typeface="Calibri" panose="020F0502020204030204" pitchFamily="34" charset="0"/>
                        </a:rPr>
                        <a:t>1.02 (1.01-1.03) </a:t>
                      </a:r>
                      <a:endParaRPr lang="de-DE" sz="1800" dirty="0">
                        <a:latin typeface="Calibri" panose="020F0502020204030204" pitchFamily="34" charset="0"/>
                      </a:endParaRPr>
                    </a:p>
                  </a:txBody>
                  <a:tcPr/>
                </a:tc>
                <a:tc>
                  <a:txBody>
                    <a:bodyPr/>
                    <a:lstStyle/>
                    <a:p>
                      <a:pPr algn="l"/>
                      <a:r>
                        <a:rPr lang="de-DE" sz="1800" b="0" i="0" u="none" strike="noStrike" baseline="0" dirty="0" smtClean="0">
                          <a:latin typeface="Calibri" panose="020F0502020204030204" pitchFamily="34" charset="0"/>
                        </a:rPr>
                        <a:t>&lt;0.001</a:t>
                      </a:r>
                      <a:endParaRPr lang="de-DE" sz="1800" dirty="0">
                        <a:latin typeface="Calibri" panose="020F0502020204030204" pitchFamily="34" charset="0"/>
                      </a:endParaRPr>
                    </a:p>
                  </a:txBody>
                  <a:tcPr/>
                </a:tc>
              </a:tr>
              <a:tr h="370840">
                <a:tc>
                  <a:txBody>
                    <a:bodyPr/>
                    <a:lstStyle/>
                    <a:p>
                      <a:r>
                        <a:rPr lang="en-US" sz="1800" b="0" i="0" u="none" strike="noStrike" baseline="0" dirty="0" smtClean="0">
                          <a:latin typeface="Calibri" panose="020F0502020204030204" pitchFamily="34" charset="0"/>
                        </a:rPr>
                        <a:t>Concomitant use of NSAIDs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1.89 (1.08-3.34)</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0.027</a:t>
                      </a:r>
                      <a:endParaRPr lang="de-DE" sz="1800" dirty="0">
                        <a:latin typeface="Calibri" panose="020F0502020204030204" pitchFamily="34" charset="0"/>
                      </a:endParaRPr>
                    </a:p>
                  </a:txBody>
                  <a:tcPr/>
                </a:tc>
              </a:tr>
              <a:tr h="370840">
                <a:tc>
                  <a:txBody>
                    <a:bodyPr/>
                    <a:lstStyle/>
                    <a:p>
                      <a:r>
                        <a:rPr lang="de-DE" sz="1800" b="0" i="0" u="none" strike="noStrike" kern="1200" baseline="0" dirty="0" smtClean="0">
                          <a:solidFill>
                            <a:schemeClr val="dk1"/>
                          </a:solidFill>
                          <a:latin typeface="Calibri" panose="020F0502020204030204" pitchFamily="34" charset="0"/>
                          <a:ea typeface="+mn-ea"/>
                          <a:cs typeface="+mn-cs"/>
                        </a:rPr>
                        <a:t>Model </a:t>
                      </a:r>
                      <a:r>
                        <a:rPr lang="de-DE" sz="1800" b="0" i="0" u="none" strike="noStrike" kern="1200" baseline="0" dirty="0" err="1" smtClean="0">
                          <a:solidFill>
                            <a:schemeClr val="dk1"/>
                          </a:solidFill>
                          <a:latin typeface="Calibri" panose="020F0502020204030204" pitchFamily="34" charset="0"/>
                          <a:ea typeface="+mn-ea"/>
                          <a:cs typeface="+mn-cs"/>
                        </a:rPr>
                        <a:t>performance</a:t>
                      </a:r>
                      <a:r>
                        <a:rPr lang="de-DE" sz="1800" b="0" i="0" u="none" strike="noStrike" kern="1200" baseline="0" dirty="0" smtClean="0">
                          <a:solidFill>
                            <a:schemeClr val="dk1"/>
                          </a:solidFill>
                          <a:latin typeface="Calibri" panose="020F0502020204030204" pitchFamily="34" charset="0"/>
                          <a:ea typeface="+mn-ea"/>
                          <a:cs typeface="+mn-cs"/>
                        </a:rPr>
                        <a:t>:</a:t>
                      </a:r>
                    </a:p>
                    <a:p>
                      <a:r>
                        <a:rPr lang="de-DE" sz="1800" b="0" i="0" u="none" strike="noStrike" kern="1200" baseline="0" dirty="0" smtClean="0">
                          <a:solidFill>
                            <a:schemeClr val="dk1"/>
                          </a:solidFill>
                          <a:latin typeface="Calibri" panose="020F0502020204030204" pitchFamily="34" charset="0"/>
                          <a:ea typeface="+mn-ea"/>
                          <a:cs typeface="+mn-cs"/>
                        </a:rPr>
                        <a:t>AUC</a:t>
                      </a:r>
                    </a:p>
                    <a:p>
                      <a:r>
                        <a:rPr lang="de-DE" sz="1800" b="0" i="0" u="none" strike="noStrike" kern="1200" baseline="0" dirty="0" err="1" smtClean="0">
                          <a:solidFill>
                            <a:schemeClr val="dk1"/>
                          </a:solidFill>
                          <a:latin typeface="Calibri" panose="020F0502020204030204" pitchFamily="34" charset="0"/>
                          <a:ea typeface="+mn-ea"/>
                          <a:cs typeface="+mn-cs"/>
                        </a:rPr>
                        <a:t>Sensitivity</a:t>
                      </a:r>
                      <a:endParaRPr lang="de-DE" sz="1800" b="0" i="0" u="none" strike="noStrike" kern="1200" baseline="0" dirty="0" smtClean="0">
                        <a:solidFill>
                          <a:schemeClr val="dk1"/>
                        </a:solidFill>
                        <a:latin typeface="Calibri" panose="020F0502020204030204" pitchFamily="34" charset="0"/>
                        <a:ea typeface="+mn-ea"/>
                        <a:cs typeface="+mn-cs"/>
                      </a:endParaRPr>
                    </a:p>
                    <a:p>
                      <a:r>
                        <a:rPr lang="de-DE" sz="1800" b="0" i="0" u="none" strike="noStrike" kern="1200" baseline="0" dirty="0" err="1" smtClean="0">
                          <a:solidFill>
                            <a:schemeClr val="dk1"/>
                          </a:solidFill>
                          <a:latin typeface="Calibri" panose="020F0502020204030204" pitchFamily="34" charset="0"/>
                          <a:ea typeface="+mn-ea"/>
                          <a:cs typeface="+mn-cs"/>
                        </a:rPr>
                        <a:t>Specificity</a:t>
                      </a:r>
                      <a:endParaRPr lang="de-DE" sz="1800" dirty="0">
                        <a:latin typeface="Calibri" panose="020F0502020204030204" pitchFamily="34" charset="0"/>
                      </a:endParaRPr>
                    </a:p>
                  </a:txBody>
                  <a:tcPr/>
                </a:tc>
                <a:tc gridSpan="2">
                  <a:txBody>
                    <a:bodyPr/>
                    <a:lstStyle/>
                    <a:p>
                      <a:pPr algn="ctr"/>
                      <a:endParaRPr lang="de-DE" sz="1800" b="0" i="0" u="none" strike="noStrike" kern="1200" baseline="0" dirty="0" smtClean="0">
                        <a:solidFill>
                          <a:schemeClr val="dk1"/>
                        </a:solidFill>
                        <a:latin typeface="Calibri" panose="020F0502020204030204" pitchFamily="34" charset="0"/>
                        <a:ea typeface="+mn-ea"/>
                        <a:cs typeface="+mn-cs"/>
                      </a:endParaRPr>
                    </a:p>
                    <a:p>
                      <a:pPr algn="ctr"/>
                      <a:r>
                        <a:rPr lang="de-DE" sz="1800" b="0" i="0" u="none" strike="noStrike" kern="1200" baseline="0" dirty="0" smtClean="0">
                          <a:solidFill>
                            <a:schemeClr val="dk1"/>
                          </a:solidFill>
                          <a:latin typeface="Calibri" panose="020F0502020204030204" pitchFamily="34" charset="0"/>
                          <a:ea typeface="+mn-ea"/>
                          <a:cs typeface="+mn-cs"/>
                        </a:rPr>
                        <a:t>73.6%</a:t>
                      </a:r>
                    </a:p>
                    <a:p>
                      <a:pPr algn="ctr"/>
                      <a:r>
                        <a:rPr lang="de-DE" sz="1800" b="0" i="0" u="none" strike="noStrike" kern="1200" baseline="0" dirty="0" smtClean="0">
                          <a:solidFill>
                            <a:schemeClr val="dk1"/>
                          </a:solidFill>
                          <a:latin typeface="Calibri" panose="020F0502020204030204" pitchFamily="34" charset="0"/>
                          <a:ea typeface="+mn-ea"/>
                          <a:cs typeface="+mn-cs"/>
                        </a:rPr>
                        <a:t>98.7%</a:t>
                      </a:r>
                    </a:p>
                    <a:p>
                      <a:pPr algn="ctr"/>
                      <a:r>
                        <a:rPr lang="de-DE" sz="1800" b="0" i="0" u="none" strike="noStrike" kern="1200" baseline="0" dirty="0" smtClean="0">
                          <a:solidFill>
                            <a:schemeClr val="dk1"/>
                          </a:solidFill>
                          <a:latin typeface="Calibri" panose="020F0502020204030204" pitchFamily="34" charset="0"/>
                          <a:ea typeface="+mn-ea"/>
                          <a:cs typeface="+mn-cs"/>
                        </a:rPr>
                        <a:t>12.4%</a:t>
                      </a:r>
                      <a:endParaRPr lang="de-DE" sz="1800" dirty="0">
                        <a:latin typeface="Calibri" panose="020F0502020204030204" pitchFamily="34" charset="0"/>
                      </a:endParaRPr>
                    </a:p>
                  </a:txBody>
                  <a:tcPr/>
                </a:tc>
                <a:tc hMerge="1">
                  <a:txBody>
                    <a:bodyPr/>
                    <a:lstStyle/>
                    <a:p>
                      <a:endParaRPr lang="de-DE" dirty="0"/>
                    </a:p>
                  </a:txBody>
                  <a:tcPr/>
                </a:tc>
              </a:tr>
            </a:tbl>
          </a:graphicData>
        </a:graphic>
      </p:graphicFrame>
      <p:sp>
        <p:nvSpPr>
          <p:cNvPr id="3" name="Rechteck 2"/>
          <p:cNvSpPr/>
          <p:nvPr/>
        </p:nvSpPr>
        <p:spPr>
          <a:xfrm>
            <a:off x="472520" y="1340768"/>
            <a:ext cx="6408712" cy="369332"/>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Final </a:t>
            </a:r>
            <a:r>
              <a:rPr lang="en-US" dirty="0">
                <a:latin typeface="Times New Roman" panose="02020603050405020304" pitchFamily="18" charset="0"/>
                <a:cs typeface="Times New Roman" panose="02020603050405020304" pitchFamily="18" charset="0"/>
              </a:rPr>
              <a:t>logistic regression models for </a:t>
            </a:r>
            <a:r>
              <a:rPr lang="en-US" dirty="0" err="1">
                <a:latin typeface="Times New Roman" panose="02020603050405020304" pitchFamily="18" charset="0"/>
                <a:cs typeface="Times New Roman" panose="02020603050405020304" pitchFamily="18" charset="0"/>
              </a:rPr>
              <a:t>PedACR</a:t>
            </a:r>
            <a:r>
              <a:rPr lang="en-US" dirty="0">
                <a:latin typeface="Times New Roman" panose="02020603050405020304" pitchFamily="18" charset="0"/>
                <a:cs typeface="Times New Roman" panose="02020603050405020304" pitchFamily="18" charset="0"/>
              </a:rPr>
              <a:t> response</a:t>
            </a:r>
            <a:endParaRPr lang="de-DE" dirty="0">
              <a:latin typeface="Times New Roman" panose="02020603050405020304" pitchFamily="18" charset="0"/>
              <a:cs typeface="Times New Roman" panose="02020603050405020304" pitchFamily="18" charset="0"/>
            </a:endParaRPr>
          </a:p>
        </p:txBody>
      </p:sp>
      <p:sp>
        <p:nvSpPr>
          <p:cNvPr id="5" name="Titel 1"/>
          <p:cNvSpPr>
            <a:spLocks noGrp="1"/>
          </p:cNvSpPr>
          <p:nvPr>
            <p:ph type="title"/>
          </p:nvPr>
        </p:nvSpPr>
        <p:spPr>
          <a:xfrm>
            <a:off x="458828" y="332656"/>
            <a:ext cx="4248472" cy="1008112"/>
          </a:xfrm>
          <a:solidFill>
            <a:srgbClr val="00B0F0"/>
          </a:solidFill>
        </p:spPr>
        <p:txBody>
          <a:bodyPr>
            <a:normAutofit/>
          </a:bodyPr>
          <a:lstStyle/>
          <a:p>
            <a:pPr algn="l"/>
            <a:r>
              <a:rPr lang="de-DE" sz="3600" b="1" dirty="0"/>
              <a:t>Multivariate Analysis</a:t>
            </a:r>
            <a:endParaRPr lang="de-DE" sz="3600" dirty="0"/>
          </a:p>
        </p:txBody>
      </p:sp>
    </p:spTree>
    <p:extLst>
      <p:ext uri="{BB962C8B-B14F-4D97-AF65-F5344CB8AC3E}">
        <p14:creationId xmlns:p14="http://schemas.microsoft.com/office/powerpoint/2010/main" val="4142968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0968" y="1089505"/>
            <a:ext cx="7802064" cy="4496428"/>
          </a:xfrm>
          <a:prstGeom prst="rect">
            <a:avLst/>
          </a:prstGeom>
          <a:noFill/>
          <a:ln>
            <a:noFill/>
          </a:ln>
        </p:spPr>
      </p:pic>
      <p:sp>
        <p:nvSpPr>
          <p:cNvPr id="5" name="Rechteck 4"/>
          <p:cNvSpPr/>
          <p:nvPr/>
        </p:nvSpPr>
        <p:spPr>
          <a:xfrm>
            <a:off x="1619672" y="5157192"/>
            <a:ext cx="6120680" cy="646331"/>
          </a:xfrm>
          <a:prstGeom prst="rect">
            <a:avLst/>
          </a:prstGeom>
        </p:spPr>
        <p:txBody>
          <a:bodyPr wrap="square">
            <a:spAutoFit/>
          </a:bodyPr>
          <a:lstStyle/>
          <a:p>
            <a:r>
              <a:rPr lang="en-TT" b="1" dirty="0">
                <a:latin typeface="Times New Roman" panose="02020603050405020304" pitchFamily="18" charset="0"/>
                <a:cs typeface="Times New Roman" panose="02020603050405020304" pitchFamily="18" charset="0"/>
              </a:rPr>
              <a:t>Figure </a:t>
            </a:r>
            <a:r>
              <a:rPr lang="en-TT" b="1" dirty="0" smtClean="0">
                <a:latin typeface="Times New Roman" panose="02020603050405020304" pitchFamily="18" charset="0"/>
                <a:cs typeface="Times New Roman" panose="02020603050405020304" pitchFamily="18" charset="0"/>
              </a:rPr>
              <a:t>3.</a:t>
            </a:r>
            <a:r>
              <a:rPr lang="en-TT" dirty="0" smtClean="0">
                <a:latin typeface="Times New Roman" panose="02020603050405020304" pitchFamily="18" charset="0"/>
                <a:cs typeface="Times New Roman" panose="02020603050405020304" pitchFamily="18" charset="0"/>
              </a:rPr>
              <a:t> </a:t>
            </a:r>
            <a:r>
              <a:rPr lang="en-TT" dirty="0">
                <a:latin typeface="Times New Roman" panose="02020603050405020304" pitchFamily="18" charset="0"/>
                <a:cs typeface="Times New Roman" panose="02020603050405020304" pitchFamily="18" charset="0"/>
              </a:rPr>
              <a:t>ROC-Curve for </a:t>
            </a:r>
            <a:r>
              <a:rPr lang="en-TT" dirty="0" err="1">
                <a:latin typeface="Times New Roman" panose="02020603050405020304" pitchFamily="18" charset="0"/>
                <a:cs typeface="Times New Roman" panose="02020603050405020304" pitchFamily="18" charset="0"/>
              </a:rPr>
              <a:t>PedACR</a:t>
            </a:r>
            <a:r>
              <a:rPr lang="en-TT" dirty="0">
                <a:latin typeface="Times New Roman" panose="02020603050405020304" pitchFamily="18" charset="0"/>
                <a:cs typeface="Times New Roman" panose="02020603050405020304" pitchFamily="18" charset="0"/>
              </a:rPr>
              <a:t> 30 at month 3 (AUC=0,736, specificity=12.4%, sensitivity= 98.7%) </a:t>
            </a:r>
            <a:endParaRPr 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75062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086016622"/>
              </p:ext>
            </p:extLst>
          </p:nvPr>
        </p:nvGraphicFramePr>
        <p:xfrm>
          <a:off x="467544" y="1340768"/>
          <a:ext cx="8229600" cy="486664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de-DE" sz="1800" b="1" i="0" u="none" strike="noStrike" kern="1200" baseline="0" dirty="0" err="1" smtClean="0">
                          <a:solidFill>
                            <a:schemeClr val="lt1"/>
                          </a:solidFill>
                          <a:latin typeface="+mn-lt"/>
                          <a:ea typeface="+mn-ea"/>
                          <a:cs typeface="+mn-cs"/>
                        </a:rPr>
                        <a:t>Determinants</a:t>
                      </a:r>
                      <a:r>
                        <a:rPr lang="de-DE" sz="1800" b="1" i="0" u="none" strike="noStrike" kern="1200" baseline="0" dirty="0" smtClean="0">
                          <a:solidFill>
                            <a:schemeClr val="lt1"/>
                          </a:solidFill>
                          <a:latin typeface="+mn-lt"/>
                          <a:ea typeface="+mn-ea"/>
                          <a:cs typeface="+mn-cs"/>
                        </a:rPr>
                        <a:t> </a:t>
                      </a:r>
                      <a:r>
                        <a:rPr lang="de-DE" sz="1800" b="1" i="0" u="none" strike="noStrike" kern="1200" baseline="0" dirty="0" err="1" smtClean="0">
                          <a:solidFill>
                            <a:schemeClr val="lt1"/>
                          </a:solidFill>
                          <a:latin typeface="+mn-lt"/>
                          <a:ea typeface="+mn-ea"/>
                          <a:cs typeface="+mn-cs"/>
                        </a:rPr>
                        <a:t>of</a:t>
                      </a:r>
                      <a:r>
                        <a:rPr lang="de-DE" sz="1800" b="1" i="0" u="none" strike="noStrike" kern="1200" baseline="0" dirty="0" smtClean="0">
                          <a:solidFill>
                            <a:schemeClr val="lt1"/>
                          </a:solidFill>
                          <a:latin typeface="+mn-lt"/>
                          <a:ea typeface="+mn-ea"/>
                          <a:cs typeface="+mn-cs"/>
                        </a:rPr>
                        <a:t> </a:t>
                      </a:r>
                      <a:r>
                        <a:rPr lang="de-DE" sz="1800" b="1" i="0" u="none" strike="noStrike" kern="1200" baseline="0" dirty="0" err="1" smtClean="0">
                          <a:solidFill>
                            <a:schemeClr val="lt1"/>
                          </a:solidFill>
                          <a:latin typeface="+mn-lt"/>
                          <a:ea typeface="+mn-ea"/>
                          <a:cs typeface="+mn-cs"/>
                        </a:rPr>
                        <a:t>response</a:t>
                      </a:r>
                      <a:endParaRPr lang="de-DE" dirty="0"/>
                    </a:p>
                  </a:txBody>
                  <a:tcPr/>
                </a:tc>
                <a:tc>
                  <a:txBody>
                    <a:bodyPr/>
                    <a:lstStyle/>
                    <a:p>
                      <a:pPr algn="ctr"/>
                      <a:r>
                        <a:rPr lang="de-DE" sz="1800" b="1" i="0" u="none" strike="noStrike" kern="1200" baseline="0" dirty="0" smtClean="0">
                          <a:solidFill>
                            <a:schemeClr val="lt1"/>
                          </a:solidFill>
                          <a:latin typeface="+mn-lt"/>
                          <a:ea typeface="+mn-ea"/>
                          <a:cs typeface="+mn-cs"/>
                        </a:rPr>
                        <a:t>OR</a:t>
                      </a:r>
                    </a:p>
                    <a:p>
                      <a:pPr algn="ctr"/>
                      <a:r>
                        <a:rPr lang="de-DE" sz="1800" b="1" i="0" u="none" strike="noStrike" kern="1200" baseline="0" dirty="0" smtClean="0">
                          <a:solidFill>
                            <a:schemeClr val="lt1"/>
                          </a:solidFill>
                          <a:latin typeface="+mn-lt"/>
                          <a:ea typeface="+mn-ea"/>
                          <a:cs typeface="+mn-cs"/>
                        </a:rPr>
                        <a:t>(95% CI)</a:t>
                      </a:r>
                    </a:p>
                  </a:txBody>
                  <a:tcPr/>
                </a:tc>
                <a:tc>
                  <a:txBody>
                    <a:bodyPr/>
                    <a:lstStyle/>
                    <a:p>
                      <a:pPr algn="ctr"/>
                      <a:r>
                        <a:rPr lang="de-DE" sz="1800" b="1" i="0" u="none" strike="noStrike" kern="1200" baseline="0" dirty="0" smtClean="0">
                          <a:solidFill>
                            <a:schemeClr val="lt1"/>
                          </a:solidFill>
                          <a:latin typeface="+mn-lt"/>
                          <a:ea typeface="+mn-ea"/>
                          <a:cs typeface="+mn-cs"/>
                        </a:rPr>
                        <a:t>p-</a:t>
                      </a:r>
                      <a:r>
                        <a:rPr lang="de-DE" sz="1800" b="1" i="0" u="none" strike="noStrike" kern="1200" baseline="0" dirty="0" err="1" smtClean="0">
                          <a:solidFill>
                            <a:schemeClr val="lt1"/>
                          </a:solidFill>
                          <a:latin typeface="+mn-lt"/>
                          <a:ea typeface="+mn-ea"/>
                          <a:cs typeface="+mn-cs"/>
                        </a:rPr>
                        <a:t>value</a:t>
                      </a:r>
                      <a:endParaRPr lang="de-DE" dirty="0"/>
                    </a:p>
                  </a:txBody>
                  <a:tcPr/>
                </a:tc>
              </a:tr>
              <a:tr h="370840">
                <a:tc gridSpan="3">
                  <a:txBody>
                    <a:bodyPr/>
                    <a:lstStyle/>
                    <a:p>
                      <a:r>
                        <a:rPr lang="en-US" sz="1800" b="1" i="1" u="none" strike="noStrike" kern="1200" baseline="0" dirty="0" err="1" smtClean="0">
                          <a:solidFill>
                            <a:schemeClr val="dk1"/>
                          </a:solidFill>
                          <a:latin typeface="+mn-lt"/>
                          <a:ea typeface="+mn-ea"/>
                          <a:cs typeface="+mn-cs"/>
                        </a:rPr>
                        <a:t>Ped</a:t>
                      </a:r>
                      <a:r>
                        <a:rPr lang="en-US" sz="1800" b="1" i="1" u="none" strike="noStrike" kern="1200" baseline="0" dirty="0" smtClean="0">
                          <a:solidFill>
                            <a:schemeClr val="dk1"/>
                          </a:solidFill>
                          <a:latin typeface="+mn-lt"/>
                          <a:ea typeface="+mn-ea"/>
                          <a:cs typeface="+mn-cs"/>
                        </a:rPr>
                        <a:t> ACR70 at month 12</a:t>
                      </a:r>
                      <a:endParaRPr lang="de-DE" dirty="0"/>
                    </a:p>
                  </a:txBody>
                  <a:tcPr/>
                </a:tc>
                <a:tc hMerge="1">
                  <a:txBody>
                    <a:bodyPr/>
                    <a:lstStyle/>
                    <a:p>
                      <a:endParaRPr lang="de-DE" dirty="0"/>
                    </a:p>
                  </a:txBody>
                  <a:tcPr/>
                </a:tc>
                <a:tc hMerge="1">
                  <a:txBody>
                    <a:bodyPr/>
                    <a:lstStyle/>
                    <a:p>
                      <a:endParaRPr lang="de-DE"/>
                    </a:p>
                  </a:txBody>
                  <a:tcPr/>
                </a:tc>
              </a:tr>
              <a:tr h="370840">
                <a:tc>
                  <a:txBody>
                    <a:bodyPr/>
                    <a:lstStyle/>
                    <a:p>
                      <a:r>
                        <a:rPr lang="en-US" sz="1800" b="0" i="0" u="none" strike="noStrike" baseline="0" dirty="0" smtClean="0">
                          <a:latin typeface="Calibri" panose="020F0502020204030204" pitchFamily="34" charset="0"/>
                        </a:rPr>
                        <a:t>Disease duration &gt;1 year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0.54 (0.39-0.77)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0.001</a:t>
                      </a:r>
                      <a:endParaRPr lang="de-DE" sz="1800" dirty="0">
                        <a:latin typeface="Calibri" panose="020F0502020204030204" pitchFamily="34" charset="0"/>
                      </a:endParaRPr>
                    </a:p>
                  </a:txBody>
                  <a:tcPr/>
                </a:tc>
              </a:tr>
              <a:tr h="370840">
                <a:tc>
                  <a:txBody>
                    <a:bodyPr/>
                    <a:lstStyle/>
                    <a:p>
                      <a:r>
                        <a:rPr lang="en-US" sz="1800" b="0" i="0" u="none" strike="noStrike" baseline="0" dirty="0" smtClean="0">
                          <a:latin typeface="Calibri" panose="020F0502020204030204" pitchFamily="34" charset="0"/>
                        </a:rPr>
                        <a:t>No. of tender joints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0.92 (0.88-0.97)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&lt;0.001</a:t>
                      </a:r>
                      <a:endParaRPr lang="de-DE" sz="1800" dirty="0">
                        <a:latin typeface="Calibri" panose="020F0502020204030204" pitchFamily="34" charset="0"/>
                      </a:endParaRPr>
                    </a:p>
                  </a:txBody>
                  <a:tcPr/>
                </a:tc>
              </a:tr>
              <a:tr h="370840">
                <a:tc>
                  <a:txBody>
                    <a:bodyPr/>
                    <a:lstStyle/>
                    <a:p>
                      <a:r>
                        <a:rPr lang="en-US" sz="1800" b="0" i="0" u="none" strike="noStrike" baseline="0" dirty="0" smtClean="0">
                          <a:latin typeface="Calibri" panose="020F0502020204030204" pitchFamily="34" charset="0"/>
                        </a:rPr>
                        <a:t>No. of active joints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 1.10 (1.05-1.16)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&lt;0.001</a:t>
                      </a:r>
                      <a:endParaRPr lang="de-DE" sz="1800" dirty="0">
                        <a:latin typeface="Calibri" panose="020F0502020204030204" pitchFamily="34" charset="0"/>
                      </a:endParaRPr>
                    </a:p>
                  </a:txBody>
                  <a:tcPr/>
                </a:tc>
              </a:tr>
              <a:tr h="370840">
                <a:tc>
                  <a:txBody>
                    <a:bodyPr/>
                    <a:lstStyle/>
                    <a:p>
                      <a:pPr algn="l"/>
                      <a:r>
                        <a:rPr lang="en-US" sz="1800" b="0" i="0" u="none" strike="noStrike" baseline="0" dirty="0" smtClean="0">
                          <a:latin typeface="Calibri" panose="020F0502020204030204" pitchFamily="34" charset="0"/>
                        </a:rPr>
                        <a:t>Parent’s evaluation of child’s pain</a:t>
                      </a:r>
                    </a:p>
                    <a:p>
                      <a:pPr algn="l"/>
                      <a:r>
                        <a:rPr lang="de-DE" sz="1800" b="0" i="0" u="none" strike="noStrike" baseline="0" dirty="0" smtClean="0">
                          <a:latin typeface="Calibri" panose="020F0502020204030204" pitchFamily="34" charset="0"/>
                        </a:rPr>
                        <a:t>[VAS 0-100mm]</a:t>
                      </a:r>
                    </a:p>
                  </a:txBody>
                  <a:tcPr/>
                </a:tc>
                <a:tc>
                  <a:txBody>
                    <a:bodyPr/>
                    <a:lstStyle/>
                    <a:p>
                      <a:pPr algn="l"/>
                      <a:r>
                        <a:rPr lang="de-DE" sz="1800" b="0" i="0" u="none" strike="noStrike" baseline="0" dirty="0" smtClean="0">
                          <a:latin typeface="Calibri" panose="020F0502020204030204" pitchFamily="34" charset="0"/>
                        </a:rPr>
                        <a:t>1.01 (1.00-1.01) </a:t>
                      </a:r>
                      <a:endParaRPr lang="de-DE" sz="1800" dirty="0">
                        <a:latin typeface="Calibri" panose="020F0502020204030204" pitchFamily="34" charset="0"/>
                      </a:endParaRPr>
                    </a:p>
                  </a:txBody>
                  <a:tcPr/>
                </a:tc>
                <a:tc>
                  <a:txBody>
                    <a:bodyPr/>
                    <a:lstStyle/>
                    <a:p>
                      <a:pPr algn="l"/>
                      <a:r>
                        <a:rPr lang="de-DE" sz="1800" b="0" i="0" u="none" strike="noStrike" baseline="0" dirty="0" smtClean="0">
                          <a:latin typeface="Calibri" panose="020F0502020204030204" pitchFamily="34" charset="0"/>
                        </a:rPr>
                        <a:t>0.029</a:t>
                      </a:r>
                      <a:endParaRPr lang="de-DE" sz="1800" dirty="0">
                        <a:latin typeface="Calibri" panose="020F0502020204030204" pitchFamily="34" charset="0"/>
                      </a:endParaRPr>
                    </a:p>
                  </a:txBody>
                  <a:tcPr/>
                </a:tc>
              </a:tr>
              <a:tr h="370840">
                <a:tc>
                  <a:txBody>
                    <a:bodyPr/>
                    <a:lstStyle/>
                    <a:p>
                      <a:r>
                        <a:rPr lang="en-US" sz="1800" b="0" i="0" u="none" strike="noStrike" baseline="0" dirty="0" smtClean="0">
                          <a:latin typeface="Calibri" panose="020F0502020204030204" pitchFamily="34" charset="0"/>
                        </a:rPr>
                        <a:t>Presence of morning stiffness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1.58 (1.10-2.28) </a:t>
                      </a:r>
                      <a:endParaRPr lang="de-DE" sz="1800" dirty="0">
                        <a:latin typeface="Calibri" panose="020F0502020204030204" pitchFamily="34" charset="0"/>
                      </a:endParaRPr>
                    </a:p>
                  </a:txBody>
                  <a:tcPr/>
                </a:tc>
                <a:tc>
                  <a:txBody>
                    <a:bodyPr/>
                    <a:lstStyle/>
                    <a:p>
                      <a:r>
                        <a:rPr lang="en-US" sz="1800" b="0" i="0" u="none" strike="noStrike" baseline="0" dirty="0" smtClean="0">
                          <a:latin typeface="Calibri" panose="020F0502020204030204" pitchFamily="34" charset="0"/>
                        </a:rPr>
                        <a:t>0.014</a:t>
                      </a:r>
                      <a:endParaRPr lang="de-DE" sz="1800" dirty="0">
                        <a:latin typeface="Calibri" panose="020F0502020204030204" pitchFamily="34" charset="0"/>
                      </a:endParaRPr>
                    </a:p>
                  </a:txBody>
                  <a:tcPr/>
                </a:tc>
              </a:tr>
              <a:tr h="370840">
                <a:tc>
                  <a:txBody>
                    <a:bodyPr/>
                    <a:lstStyle/>
                    <a:p>
                      <a:r>
                        <a:rPr lang="de-DE" sz="1800" b="0" i="0" u="none" strike="noStrike" kern="1200" baseline="0" dirty="0" smtClean="0">
                          <a:solidFill>
                            <a:schemeClr val="dk1"/>
                          </a:solidFill>
                          <a:latin typeface="Calibri" panose="020F0502020204030204" pitchFamily="34" charset="0"/>
                          <a:ea typeface="+mn-ea"/>
                          <a:cs typeface="+mn-cs"/>
                        </a:rPr>
                        <a:t>Model </a:t>
                      </a:r>
                      <a:r>
                        <a:rPr lang="de-DE" sz="1800" b="0" i="0" u="none" strike="noStrike" kern="1200" baseline="0" dirty="0" err="1" smtClean="0">
                          <a:solidFill>
                            <a:schemeClr val="dk1"/>
                          </a:solidFill>
                          <a:latin typeface="Calibri" panose="020F0502020204030204" pitchFamily="34" charset="0"/>
                          <a:ea typeface="+mn-ea"/>
                          <a:cs typeface="+mn-cs"/>
                        </a:rPr>
                        <a:t>performance</a:t>
                      </a:r>
                      <a:r>
                        <a:rPr lang="de-DE" sz="1800" b="0" i="0" u="none" strike="noStrike" kern="1200" baseline="0" dirty="0" smtClean="0">
                          <a:solidFill>
                            <a:schemeClr val="dk1"/>
                          </a:solidFill>
                          <a:latin typeface="Calibri" panose="020F0502020204030204" pitchFamily="34" charset="0"/>
                          <a:ea typeface="+mn-ea"/>
                          <a:cs typeface="+mn-cs"/>
                        </a:rPr>
                        <a:t>:</a:t>
                      </a:r>
                    </a:p>
                    <a:p>
                      <a:r>
                        <a:rPr lang="de-DE" sz="1800" b="0" i="0" u="none" strike="noStrike" kern="1200" baseline="0" dirty="0" smtClean="0">
                          <a:solidFill>
                            <a:schemeClr val="dk1"/>
                          </a:solidFill>
                          <a:latin typeface="Calibri" panose="020F0502020204030204" pitchFamily="34" charset="0"/>
                          <a:ea typeface="+mn-ea"/>
                          <a:cs typeface="+mn-cs"/>
                        </a:rPr>
                        <a:t>AUC</a:t>
                      </a:r>
                    </a:p>
                    <a:p>
                      <a:r>
                        <a:rPr lang="de-DE" sz="1800" b="0" i="0" u="none" strike="noStrike" kern="1200" baseline="0" dirty="0" err="1" smtClean="0">
                          <a:solidFill>
                            <a:schemeClr val="dk1"/>
                          </a:solidFill>
                          <a:latin typeface="Calibri" panose="020F0502020204030204" pitchFamily="34" charset="0"/>
                          <a:ea typeface="+mn-ea"/>
                          <a:cs typeface="+mn-cs"/>
                        </a:rPr>
                        <a:t>Sensitivity</a:t>
                      </a:r>
                      <a:endParaRPr lang="de-DE" sz="1800" b="0" i="0" u="none" strike="noStrike" kern="1200" baseline="0" dirty="0" smtClean="0">
                        <a:solidFill>
                          <a:schemeClr val="dk1"/>
                        </a:solidFill>
                        <a:latin typeface="Calibri" panose="020F0502020204030204" pitchFamily="34" charset="0"/>
                        <a:ea typeface="+mn-ea"/>
                        <a:cs typeface="+mn-cs"/>
                      </a:endParaRPr>
                    </a:p>
                    <a:p>
                      <a:r>
                        <a:rPr lang="de-DE" sz="1800" b="0" i="0" u="none" strike="noStrike" kern="1200" baseline="0" dirty="0" err="1" smtClean="0">
                          <a:solidFill>
                            <a:schemeClr val="dk1"/>
                          </a:solidFill>
                          <a:latin typeface="Calibri" panose="020F0502020204030204" pitchFamily="34" charset="0"/>
                          <a:ea typeface="+mn-ea"/>
                          <a:cs typeface="+mn-cs"/>
                        </a:rPr>
                        <a:t>Specificity</a:t>
                      </a:r>
                      <a:endParaRPr lang="de-DE" sz="1800" dirty="0">
                        <a:latin typeface="Calibri" panose="020F0502020204030204" pitchFamily="34" charset="0"/>
                      </a:endParaRPr>
                    </a:p>
                  </a:txBody>
                  <a:tcPr/>
                </a:tc>
                <a:tc gridSpan="2">
                  <a:txBody>
                    <a:bodyPr/>
                    <a:lstStyle/>
                    <a:p>
                      <a:pPr algn="ctr"/>
                      <a:endParaRPr lang="de-DE" sz="1800" b="0" i="0" u="none" strike="noStrike" kern="1200" baseline="0" dirty="0" smtClean="0">
                        <a:solidFill>
                          <a:schemeClr val="dk1"/>
                        </a:solidFill>
                        <a:latin typeface="Calibri" panose="020F0502020204030204" pitchFamily="34" charset="0"/>
                        <a:ea typeface="+mn-ea"/>
                        <a:cs typeface="+mn-cs"/>
                      </a:endParaRPr>
                    </a:p>
                    <a:p>
                      <a:pPr algn="ctr"/>
                      <a:r>
                        <a:rPr lang="de-DE" sz="1800" b="0" i="0" u="none" strike="noStrike" kern="1200" baseline="0" dirty="0" smtClean="0">
                          <a:solidFill>
                            <a:schemeClr val="dk1"/>
                          </a:solidFill>
                          <a:latin typeface="Calibri" panose="020F0502020204030204" pitchFamily="34" charset="0"/>
                          <a:ea typeface="+mn-ea"/>
                          <a:cs typeface="+mn-cs"/>
                        </a:rPr>
                        <a:t>67.2%</a:t>
                      </a:r>
                    </a:p>
                    <a:p>
                      <a:pPr algn="ctr"/>
                      <a:r>
                        <a:rPr lang="de-DE" sz="1800" b="0" i="0" u="none" strike="noStrike" kern="1200" baseline="0" dirty="0" smtClean="0">
                          <a:solidFill>
                            <a:schemeClr val="dk1"/>
                          </a:solidFill>
                          <a:latin typeface="Calibri" panose="020F0502020204030204" pitchFamily="34" charset="0"/>
                          <a:ea typeface="+mn-ea"/>
                          <a:cs typeface="+mn-cs"/>
                        </a:rPr>
                        <a:t>90.7%</a:t>
                      </a:r>
                    </a:p>
                    <a:p>
                      <a:pPr algn="ctr"/>
                      <a:r>
                        <a:rPr lang="de-DE" sz="1800" b="0" i="0" u="none" strike="noStrike" kern="1200" baseline="0" dirty="0" smtClean="0">
                          <a:solidFill>
                            <a:schemeClr val="dk1"/>
                          </a:solidFill>
                          <a:latin typeface="Calibri" panose="020F0502020204030204" pitchFamily="34" charset="0"/>
                          <a:ea typeface="+mn-ea"/>
                          <a:cs typeface="+mn-cs"/>
                        </a:rPr>
                        <a:t>27.0%</a:t>
                      </a:r>
                      <a:endParaRPr lang="de-DE" sz="1800" dirty="0">
                        <a:latin typeface="Calibri" panose="020F0502020204030204" pitchFamily="34" charset="0"/>
                      </a:endParaRPr>
                    </a:p>
                  </a:txBody>
                  <a:tcPr/>
                </a:tc>
                <a:tc hMerge="1">
                  <a:txBody>
                    <a:bodyPr/>
                    <a:lstStyle/>
                    <a:p>
                      <a:endParaRPr lang="de-DE"/>
                    </a:p>
                  </a:txBody>
                  <a:tcPr/>
                </a:tc>
              </a:tr>
            </a:tbl>
          </a:graphicData>
        </a:graphic>
      </p:graphicFrame>
      <p:sp>
        <p:nvSpPr>
          <p:cNvPr id="5" name="Titel 1"/>
          <p:cNvSpPr>
            <a:spLocks noGrp="1"/>
          </p:cNvSpPr>
          <p:nvPr>
            <p:ph type="title"/>
          </p:nvPr>
        </p:nvSpPr>
        <p:spPr>
          <a:xfrm>
            <a:off x="458828" y="332656"/>
            <a:ext cx="4248472" cy="1008112"/>
          </a:xfrm>
          <a:solidFill>
            <a:srgbClr val="00B0F0"/>
          </a:solidFill>
        </p:spPr>
        <p:txBody>
          <a:bodyPr>
            <a:normAutofit/>
          </a:bodyPr>
          <a:lstStyle/>
          <a:p>
            <a:pPr algn="l"/>
            <a:r>
              <a:rPr lang="de-DE" sz="3600" b="1" dirty="0"/>
              <a:t>Multivariate Analysis</a:t>
            </a:r>
            <a:endParaRPr lang="de-DE" sz="3600" dirty="0"/>
          </a:p>
        </p:txBody>
      </p:sp>
    </p:spTree>
    <p:extLst>
      <p:ext uri="{BB962C8B-B14F-4D97-AF65-F5344CB8AC3E}">
        <p14:creationId xmlns:p14="http://schemas.microsoft.com/office/powerpoint/2010/main" val="39116102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851682"/>
            <a:ext cx="7802064" cy="4772691"/>
          </a:xfrm>
          <a:prstGeom prst="rect">
            <a:avLst/>
          </a:prstGeom>
          <a:noFill/>
          <a:ln>
            <a:noFill/>
          </a:ln>
        </p:spPr>
      </p:pic>
      <p:sp>
        <p:nvSpPr>
          <p:cNvPr id="5" name="Rechteck 4"/>
          <p:cNvSpPr/>
          <p:nvPr/>
        </p:nvSpPr>
        <p:spPr>
          <a:xfrm>
            <a:off x="1259632" y="5301208"/>
            <a:ext cx="6480720" cy="646331"/>
          </a:xfrm>
          <a:prstGeom prst="rect">
            <a:avLst/>
          </a:prstGeom>
        </p:spPr>
        <p:txBody>
          <a:bodyPr wrap="square">
            <a:spAutoFit/>
          </a:bodyPr>
          <a:lstStyle/>
          <a:p>
            <a:r>
              <a:rPr lang="en-TT" b="1" dirty="0">
                <a:latin typeface="Times New Roman" panose="02020603050405020304" pitchFamily="18" charset="0"/>
                <a:cs typeface="Times New Roman" panose="02020603050405020304" pitchFamily="18" charset="0"/>
              </a:rPr>
              <a:t>Figure </a:t>
            </a:r>
            <a:r>
              <a:rPr lang="en-TT" b="1" dirty="0" smtClean="0">
                <a:latin typeface="Times New Roman" panose="02020603050405020304" pitchFamily="18" charset="0"/>
                <a:cs typeface="Times New Roman" panose="02020603050405020304" pitchFamily="18" charset="0"/>
              </a:rPr>
              <a:t>4.</a:t>
            </a:r>
            <a:r>
              <a:rPr lang="en-TT" dirty="0" smtClean="0">
                <a:latin typeface="Times New Roman" panose="02020603050405020304" pitchFamily="18" charset="0"/>
                <a:cs typeface="Times New Roman" panose="02020603050405020304" pitchFamily="18" charset="0"/>
              </a:rPr>
              <a:t> </a:t>
            </a:r>
            <a:r>
              <a:rPr lang="en-TT" dirty="0">
                <a:latin typeface="Times New Roman" panose="02020603050405020304" pitchFamily="18" charset="0"/>
                <a:cs typeface="Times New Roman" panose="02020603050405020304" pitchFamily="18" charset="0"/>
              </a:rPr>
              <a:t>ROC-Curve for </a:t>
            </a:r>
            <a:r>
              <a:rPr lang="en-TT" dirty="0" err="1">
                <a:latin typeface="Times New Roman" panose="02020603050405020304" pitchFamily="18" charset="0"/>
                <a:cs typeface="Times New Roman" panose="02020603050405020304" pitchFamily="18" charset="0"/>
              </a:rPr>
              <a:t>PedACR</a:t>
            </a:r>
            <a:r>
              <a:rPr lang="en-TT" dirty="0">
                <a:latin typeface="Times New Roman" panose="02020603050405020304" pitchFamily="18" charset="0"/>
                <a:cs typeface="Times New Roman" panose="02020603050405020304" pitchFamily="18" charset="0"/>
              </a:rPr>
              <a:t> 70 at month 12 (AUC=0,672, specificity=27%, sensitivity=90.7%)</a:t>
            </a:r>
            <a:endParaRPr lang="de-D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2150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539552" y="1772816"/>
            <a:ext cx="8136904" cy="3416320"/>
          </a:xfrm>
          <a:prstGeom prst="rect">
            <a:avLst/>
          </a:prstGeom>
        </p:spPr>
        <p:txBody>
          <a:bodyPr wrap="square">
            <a:spAutoFit/>
          </a:bodyPr>
          <a:lstStyle/>
          <a:p>
            <a:pPr algn="just"/>
            <a:r>
              <a:rPr lang="en-US" dirty="0" smtClean="0">
                <a:latin typeface="Times New Roman" panose="02020603050405020304" pitchFamily="18" charset="0"/>
                <a:cs typeface="Times New Roman" panose="02020603050405020304" pitchFamily="18" charset="0"/>
              </a:rPr>
              <a:t>Predictors for response/non-response to treatment with MTX were identified. </a:t>
            </a:r>
          </a:p>
          <a:p>
            <a:pPr algn="just"/>
            <a:endParaRPr lang="de-DE"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These </a:t>
            </a:r>
            <a:r>
              <a:rPr lang="en-US" dirty="0">
                <a:latin typeface="Times New Roman" panose="02020603050405020304" pitchFamily="18" charset="0"/>
                <a:cs typeface="Times New Roman" panose="02020603050405020304" pitchFamily="18" charset="0"/>
              </a:rPr>
              <a:t>findings can be considered for recommendations for the use of MTX in patients with JIA.</a:t>
            </a:r>
            <a:endParaRPr lang="de-DE" dirty="0">
              <a:latin typeface="Times New Roman" panose="02020603050405020304" pitchFamily="18" charset="0"/>
              <a:cs typeface="Times New Roman" panose="02020603050405020304" pitchFamily="18" charset="0"/>
            </a:endParaRPr>
          </a:p>
          <a:p>
            <a:pPr algn="just"/>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Non-Response (failure to achieve ACR70) is linked to a longer </a:t>
            </a:r>
            <a:r>
              <a:rPr lang="en-US" dirty="0">
                <a:latin typeface="Times New Roman" panose="02020603050405020304" pitchFamily="18" charset="0"/>
                <a:cs typeface="Times New Roman" panose="02020603050405020304" pitchFamily="18" charset="0"/>
              </a:rPr>
              <a:t>disease duration, a lower number of active joints, a higher number of tender joints, a lower score of parent’s evaluation of child’s pain at </a:t>
            </a:r>
            <a:r>
              <a:rPr lang="en-US" dirty="0" smtClean="0">
                <a:latin typeface="Times New Roman" panose="02020603050405020304" pitchFamily="18" charset="0"/>
                <a:cs typeface="Times New Roman" panose="02020603050405020304" pitchFamily="18" charset="0"/>
              </a:rPr>
              <a:t>baseline.</a:t>
            </a:r>
          </a:p>
          <a:p>
            <a:pPr algn="just"/>
            <a:endParaRPr lang="en-US"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Early </a:t>
            </a:r>
            <a:r>
              <a:rPr lang="en-US" dirty="0" err="1">
                <a:latin typeface="Times New Roman" panose="02020603050405020304" pitchFamily="18" charset="0"/>
                <a:cs typeface="Times New Roman" panose="02020603050405020304" pitchFamily="18" charset="0"/>
              </a:rPr>
              <a:t>PedACR</a:t>
            </a:r>
            <a:r>
              <a:rPr lang="en-US" dirty="0">
                <a:latin typeface="Times New Roman" panose="02020603050405020304" pitchFamily="18" charset="0"/>
                <a:cs typeface="Times New Roman" panose="02020603050405020304" pitchFamily="18" charset="0"/>
              </a:rPr>
              <a:t> 30 responders </a:t>
            </a:r>
            <a:r>
              <a:rPr lang="en-US" dirty="0" smtClean="0">
                <a:latin typeface="Times New Roman" panose="02020603050405020304" pitchFamily="18" charset="0"/>
                <a:cs typeface="Times New Roman" panose="02020603050405020304" pitchFamily="18" charset="0"/>
              </a:rPr>
              <a:t>(Month 3) were 4 fold more </a:t>
            </a:r>
            <a:r>
              <a:rPr lang="en-US" dirty="0">
                <a:latin typeface="Times New Roman" panose="02020603050405020304" pitchFamily="18" charset="0"/>
                <a:cs typeface="Times New Roman" panose="02020603050405020304" pitchFamily="18" charset="0"/>
              </a:rPr>
              <a:t>likely to reach a strong response later on. </a:t>
            </a:r>
            <a:r>
              <a:rPr lang="en-US" dirty="0" smtClean="0">
                <a:latin typeface="Times New Roman" panose="02020603050405020304" pitchFamily="18" charset="0"/>
                <a:cs typeface="Times New Roman" panose="02020603050405020304" pitchFamily="18" charset="0"/>
              </a:rPr>
              <a:t>Thus non-response at month 3 should prompt to a treatment escalation as recommended in the ACR recommendations.</a:t>
            </a:r>
          </a:p>
        </p:txBody>
      </p:sp>
      <p:sp>
        <p:nvSpPr>
          <p:cNvPr id="4" name="Titel 1"/>
          <p:cNvSpPr>
            <a:spLocks noGrp="1"/>
          </p:cNvSpPr>
          <p:nvPr>
            <p:ph type="title"/>
          </p:nvPr>
        </p:nvSpPr>
        <p:spPr>
          <a:xfrm>
            <a:off x="457200" y="476672"/>
            <a:ext cx="2674640" cy="940966"/>
          </a:xfrm>
          <a:solidFill>
            <a:srgbClr val="00B0F0"/>
          </a:solidFill>
        </p:spPr>
        <p:txBody>
          <a:bodyPr>
            <a:normAutofit/>
          </a:bodyPr>
          <a:lstStyle/>
          <a:p>
            <a:pPr algn="l"/>
            <a:r>
              <a:rPr lang="de-DE" sz="3600" b="1" dirty="0" err="1"/>
              <a:t>Discussion</a:t>
            </a:r>
            <a:endParaRPr lang="de-DE" sz="3600" dirty="0"/>
          </a:p>
        </p:txBody>
      </p:sp>
    </p:spTree>
    <p:extLst>
      <p:ext uri="{BB962C8B-B14F-4D97-AF65-F5344CB8AC3E}">
        <p14:creationId xmlns:p14="http://schemas.microsoft.com/office/powerpoint/2010/main" val="568525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76672"/>
            <a:ext cx="2674640" cy="940966"/>
          </a:xfrm>
          <a:solidFill>
            <a:srgbClr val="00B0F0"/>
          </a:solidFill>
        </p:spPr>
        <p:txBody>
          <a:bodyPr>
            <a:normAutofit/>
          </a:bodyPr>
          <a:lstStyle/>
          <a:p>
            <a:pPr algn="l"/>
            <a:r>
              <a:rPr lang="de-DE" sz="3600" b="1" dirty="0" err="1"/>
              <a:t>Discussion</a:t>
            </a:r>
            <a:endParaRPr lang="de-DE" sz="3600" dirty="0"/>
          </a:p>
        </p:txBody>
      </p:sp>
      <p:sp>
        <p:nvSpPr>
          <p:cNvPr id="3" name="Inhaltsplatzhalter 2"/>
          <p:cNvSpPr>
            <a:spLocks noGrp="1"/>
          </p:cNvSpPr>
          <p:nvPr>
            <p:ph idx="1"/>
          </p:nvPr>
        </p:nvSpPr>
        <p:spPr>
          <a:xfrm>
            <a:off x="467544" y="1340768"/>
            <a:ext cx="8229600" cy="4929411"/>
          </a:xfrm>
        </p:spPr>
        <p:txBody>
          <a:bodyPr>
            <a:normAutofit/>
          </a:bodyPr>
          <a:lstStyle/>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recent concept </a:t>
            </a:r>
            <a:r>
              <a:rPr lang="en-US" sz="1800" dirty="0">
                <a:latin typeface="Times New Roman" panose="02020603050405020304" pitchFamily="18" charset="0"/>
                <a:cs typeface="Times New Roman" panose="02020603050405020304" pitchFamily="18" charset="0"/>
              </a:rPr>
              <a:t>of JIA treatment suggests that the early aggressive intervention may buy long </a:t>
            </a:r>
            <a:r>
              <a:rPr lang="en-US" sz="1800" dirty="0" smtClean="0">
                <a:latin typeface="Times New Roman" panose="02020603050405020304" pitchFamily="18" charset="0"/>
                <a:cs typeface="Times New Roman" panose="02020603050405020304" pitchFamily="18" charset="0"/>
              </a:rPr>
              <a:t>term disease </a:t>
            </a:r>
            <a:r>
              <a:rPr lang="en-US" sz="1800" dirty="0">
                <a:latin typeface="Times New Roman" panose="02020603050405020304" pitchFamily="18" charset="0"/>
                <a:cs typeface="Times New Roman" panose="02020603050405020304" pitchFamily="18" charset="0"/>
              </a:rPr>
              <a:t>suppression [17, 31]. </a:t>
            </a:r>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Previous studies have shown conflicting results regarding predictors of response to MTX. In three previous studies, the results indicate a different effect of MTX according to the type of JIA. Halle and </a:t>
            </a:r>
            <a:r>
              <a:rPr lang="en-US" sz="1800" dirty="0" err="1">
                <a:latin typeface="Times New Roman" panose="02020603050405020304" pitchFamily="18" charset="0"/>
                <a:cs typeface="Times New Roman" panose="02020603050405020304" pitchFamily="18" charset="0"/>
              </a:rPr>
              <a:t>Prieur</a:t>
            </a:r>
            <a:r>
              <a:rPr lang="en-US" sz="1800" dirty="0">
                <a:latin typeface="Times New Roman" panose="02020603050405020304" pitchFamily="18" charset="0"/>
                <a:cs typeface="Times New Roman" panose="02020603050405020304" pitchFamily="18" charset="0"/>
              </a:rPr>
              <a:t> found that the systemic form seemed less responsive than ANA positive form with </a:t>
            </a:r>
            <a:r>
              <a:rPr lang="en-US" sz="1800" dirty="0" err="1">
                <a:latin typeface="Times New Roman" panose="02020603050405020304" pitchFamily="18" charset="0"/>
                <a:cs typeface="Times New Roman" panose="02020603050405020304" pitchFamily="18" charset="0"/>
              </a:rPr>
              <a:t>polyarticular</a:t>
            </a:r>
            <a:r>
              <a:rPr lang="en-US" sz="1800" dirty="0">
                <a:latin typeface="Times New Roman" panose="02020603050405020304" pitchFamily="18" charset="0"/>
                <a:cs typeface="Times New Roman" panose="02020603050405020304" pitchFamily="18" charset="0"/>
              </a:rPr>
              <a:t> course [22], while Woo et al found that MTX is an effective treatment for both extended </a:t>
            </a:r>
            <a:r>
              <a:rPr lang="en-US" sz="1800" dirty="0" err="1">
                <a:latin typeface="Times New Roman" panose="02020603050405020304" pitchFamily="18" charset="0"/>
                <a:cs typeface="Times New Roman" panose="02020603050405020304" pitchFamily="18" charset="0"/>
              </a:rPr>
              <a:t>oligoarthritis</a:t>
            </a:r>
            <a:r>
              <a:rPr lang="en-US" sz="1800" dirty="0">
                <a:latin typeface="Times New Roman" panose="02020603050405020304" pitchFamily="18" charset="0"/>
                <a:cs typeface="Times New Roman" panose="02020603050405020304" pitchFamily="18" charset="0"/>
              </a:rPr>
              <a:t> and systemic JIA [21], </a:t>
            </a:r>
            <a:r>
              <a:rPr lang="en-US" sz="1800" dirty="0" err="1">
                <a:latin typeface="Times New Roman" panose="02020603050405020304" pitchFamily="18" charset="0"/>
                <a:cs typeface="Times New Roman" panose="02020603050405020304" pitchFamily="18" charset="0"/>
              </a:rPr>
              <a:t>Ravelli</a:t>
            </a:r>
            <a:r>
              <a:rPr lang="en-US" sz="1800" dirty="0">
                <a:latin typeface="Times New Roman" panose="02020603050405020304" pitchFamily="18" charset="0"/>
                <a:cs typeface="Times New Roman" panose="02020603050405020304" pitchFamily="18" charset="0"/>
              </a:rPr>
              <a:t> et al concluded that the extended </a:t>
            </a:r>
            <a:r>
              <a:rPr lang="en-US" sz="1800" dirty="0" err="1">
                <a:latin typeface="Times New Roman" panose="02020603050405020304" pitchFamily="18" charset="0"/>
                <a:cs typeface="Times New Roman" panose="02020603050405020304" pitchFamily="18" charset="0"/>
              </a:rPr>
              <a:t>oligoarticular</a:t>
            </a:r>
            <a:r>
              <a:rPr lang="en-US" sz="1800" dirty="0">
                <a:latin typeface="Times New Roman" panose="02020603050405020304" pitchFamily="18" charset="0"/>
                <a:cs typeface="Times New Roman" panose="02020603050405020304" pitchFamily="18" charset="0"/>
              </a:rPr>
              <a:t> category is the best predictor of MTX efficacy [19]. However the analysis of the PRINTO MTX trial showed that the frequency of JIA categories was comparable between responders and non-responders [17].</a:t>
            </a:r>
          </a:p>
          <a:p>
            <a:pPr algn="just"/>
            <a:endParaRPr lang="en-US" sz="1800" dirty="0" smtClean="0"/>
          </a:p>
          <a:p>
            <a:pPr algn="just"/>
            <a:endParaRPr lang="en-US" sz="1800" dirty="0" smtClean="0"/>
          </a:p>
        </p:txBody>
      </p:sp>
    </p:spTree>
    <p:extLst>
      <p:ext uri="{BB962C8B-B14F-4D97-AF65-F5344CB8AC3E}">
        <p14:creationId xmlns:p14="http://schemas.microsoft.com/office/powerpoint/2010/main" val="1696748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628800"/>
            <a:ext cx="8229600" cy="4497363"/>
          </a:xfrm>
        </p:spPr>
        <p:txBody>
          <a:bodyPr>
            <a:noAutofit/>
          </a:bodyPr>
          <a:lstStyle/>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present study confirms the observations of the PRINTO study regarding JIA categories. In the multivariate analyses JIA categories did not significantly predict the response to MTX </a:t>
            </a:r>
            <a:r>
              <a:rPr lang="de-DE" sz="1800" dirty="0" err="1">
                <a:latin typeface="Times New Roman" panose="02020603050405020304" pitchFamily="18" charset="0"/>
                <a:cs typeface="Times New Roman" panose="02020603050405020304" pitchFamily="18" charset="0"/>
              </a:rPr>
              <a:t>according</a:t>
            </a:r>
            <a:r>
              <a:rPr lang="de-DE" sz="1800" dirty="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to</a:t>
            </a:r>
            <a:r>
              <a:rPr lang="de-DE" sz="1800" dirty="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PedACR</a:t>
            </a:r>
            <a:r>
              <a:rPr lang="de-DE" sz="1800" dirty="0">
                <a:latin typeface="Times New Roman" panose="02020603050405020304" pitchFamily="18" charset="0"/>
                <a:cs typeface="Times New Roman" panose="02020603050405020304" pitchFamily="18" charset="0"/>
              </a:rPr>
              <a:t> 70 </a:t>
            </a:r>
            <a:r>
              <a:rPr lang="de-DE" sz="1800" dirty="0" err="1" smtClean="0">
                <a:latin typeface="Times New Roman" panose="02020603050405020304" pitchFamily="18" charset="0"/>
                <a:cs typeface="Times New Roman" panose="02020603050405020304" pitchFamily="18" charset="0"/>
              </a:rPr>
              <a:t>criteria</a:t>
            </a:r>
            <a:r>
              <a:rPr lang="de-DE" sz="1800" dirty="0" smtClean="0">
                <a:latin typeface="Times New Roman" panose="02020603050405020304" pitchFamily="18" charset="0"/>
                <a:cs typeface="Times New Roman" panose="02020603050405020304" pitchFamily="18" charset="0"/>
              </a:rPr>
              <a:t>.</a:t>
            </a:r>
          </a:p>
          <a:p>
            <a:pPr algn="just"/>
            <a:endParaRPr lang="de-DE"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70-response rate in our study increased markedly from month 3 to month 12. The increasing number of responders in the course of treatment suggests that the low success at three months may be affected by the delay of clinical response achieved by MTX treatment. These findings are in line with common view that the maximum therapeutic effect usually becomes apparent 4 to 6 months after the beginning of treatment [5</a:t>
            </a:r>
            <a:r>
              <a:rPr lang="en-US" sz="1800" dirty="0" smtClean="0">
                <a:latin typeface="Times New Roman" panose="02020603050405020304" pitchFamily="18" charset="0"/>
                <a:cs typeface="Times New Roman" panose="02020603050405020304" pitchFamily="18" charset="0"/>
              </a:rPr>
              <a:t>].</a:t>
            </a: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In this study the achievement of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30 at month 3 was a highly significant positive predictor for reaching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month 12 with an odd’s ratio of 4.03 [95% CI 2.64-6.14].</a:t>
            </a:r>
          </a:p>
          <a:p>
            <a:pPr algn="just"/>
            <a:endParaRPr lang="en-US" sz="1800" dirty="0"/>
          </a:p>
          <a:p>
            <a:pPr algn="just"/>
            <a:endParaRPr lang="de-DE" sz="1800" dirty="0"/>
          </a:p>
        </p:txBody>
      </p:sp>
      <p:sp>
        <p:nvSpPr>
          <p:cNvPr id="4" name="Titel 1"/>
          <p:cNvSpPr>
            <a:spLocks noGrp="1"/>
          </p:cNvSpPr>
          <p:nvPr>
            <p:ph type="title"/>
          </p:nvPr>
        </p:nvSpPr>
        <p:spPr>
          <a:xfrm>
            <a:off x="457200" y="476672"/>
            <a:ext cx="2674640" cy="940966"/>
          </a:xfrm>
          <a:solidFill>
            <a:srgbClr val="00B0F0"/>
          </a:solidFill>
        </p:spPr>
        <p:txBody>
          <a:bodyPr>
            <a:normAutofit/>
          </a:bodyPr>
          <a:lstStyle/>
          <a:p>
            <a:pPr algn="l"/>
            <a:r>
              <a:rPr lang="de-DE" sz="3600" b="1" dirty="0" err="1"/>
              <a:t>Discussion</a:t>
            </a:r>
            <a:endParaRPr lang="de-DE" sz="3600" dirty="0"/>
          </a:p>
        </p:txBody>
      </p:sp>
    </p:spTree>
    <p:extLst>
      <p:ext uri="{BB962C8B-B14F-4D97-AF65-F5344CB8AC3E}">
        <p14:creationId xmlns:p14="http://schemas.microsoft.com/office/powerpoint/2010/main" val="1674681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548680"/>
            <a:ext cx="8229600" cy="5577483"/>
          </a:xfrm>
        </p:spPr>
        <p:txBody>
          <a:bodyPr>
            <a:noAutofit/>
          </a:bodyPr>
          <a:lstStyle/>
          <a:p>
            <a:pPr marL="0" indent="0" algn="just">
              <a:buNone/>
            </a:pPr>
            <a:endParaRPr lang="en-US" sz="1800" dirty="0"/>
          </a:p>
          <a:p>
            <a:pPr algn="just"/>
            <a:r>
              <a:rPr lang="en-US" sz="1800" dirty="0">
                <a:latin typeface="Times New Roman" panose="02020603050405020304" pitchFamily="18" charset="0"/>
                <a:cs typeface="Times New Roman" panose="02020603050405020304" pitchFamily="18" charset="0"/>
              </a:rPr>
              <a:t>After 12 months from the beginning of therapy with MTX, the strong response according </a:t>
            </a:r>
            <a:r>
              <a:rPr lang="en-US" sz="1800" dirty="0" smtClean="0">
                <a:latin typeface="Times New Roman" panose="02020603050405020304" pitchFamily="18" charset="0"/>
                <a:cs typeface="Times New Roman" panose="02020603050405020304" pitchFamily="18" charset="0"/>
              </a:rPr>
              <a:t>to </a:t>
            </a:r>
            <a:r>
              <a:rPr lang="en-US" sz="1800" dirty="0" err="1" smtClean="0">
                <a:latin typeface="Times New Roman" panose="02020603050405020304" pitchFamily="18" charset="0"/>
                <a:cs typeface="Times New Roman" panose="02020603050405020304" pitchFamily="18" charset="0"/>
              </a:rPr>
              <a:t>PedACR</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70 was associated with disease duration less than 1 year, higher numbers of </a:t>
            </a:r>
            <a:r>
              <a:rPr lang="en-US" sz="1800" dirty="0" smtClean="0">
                <a:latin typeface="Times New Roman" panose="02020603050405020304" pitchFamily="18" charset="0"/>
                <a:cs typeface="Times New Roman" panose="02020603050405020304" pitchFamily="18" charset="0"/>
              </a:rPr>
              <a:t>active joints</a:t>
            </a:r>
            <a:r>
              <a:rPr lang="en-US" sz="1800" dirty="0">
                <a:latin typeface="Times New Roman" panose="02020603050405020304" pitchFamily="18" charset="0"/>
                <a:cs typeface="Times New Roman" panose="02020603050405020304" pitchFamily="18" charset="0"/>
              </a:rPr>
              <a:t>, lower numbers of tender joints, higher scores for parent’s evaluation of pain and </a:t>
            </a:r>
            <a:r>
              <a:rPr lang="en-US" sz="1800" dirty="0" smtClean="0">
                <a:latin typeface="Times New Roman" panose="02020603050405020304" pitchFamily="18" charset="0"/>
                <a:cs typeface="Times New Roman" panose="02020603050405020304" pitchFamily="18" charset="0"/>
              </a:rPr>
              <a:t>the presence </a:t>
            </a:r>
            <a:r>
              <a:rPr lang="en-US" sz="1800" dirty="0">
                <a:latin typeface="Times New Roman" panose="02020603050405020304" pitchFamily="18" charset="0"/>
                <a:cs typeface="Times New Roman" panose="02020603050405020304" pitchFamily="18" charset="0"/>
              </a:rPr>
              <a:t>of morning stiffness</a:t>
            </a:r>
            <a:r>
              <a:rPr lang="en-US" sz="1800" dirty="0" smtClean="0">
                <a:latin typeface="Times New Roman" panose="02020603050405020304" pitchFamily="18" charset="0"/>
                <a:cs typeface="Times New Roman" panose="02020603050405020304" pitchFamily="18" charset="0"/>
              </a:rPr>
              <a:t>.</a:t>
            </a: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presence of the number of active joints as a part of </a:t>
            </a:r>
            <a:r>
              <a:rPr lang="en-US" sz="1800" dirty="0" smtClean="0">
                <a:latin typeface="Times New Roman" panose="02020603050405020304" pitchFamily="18" charset="0"/>
                <a:cs typeface="Times New Roman" panose="02020603050405020304" pitchFamily="18" charset="0"/>
              </a:rPr>
              <a:t>the </a:t>
            </a:r>
            <a:r>
              <a:rPr lang="en-US" sz="1800" dirty="0" err="1" smtClean="0">
                <a:latin typeface="Times New Roman" panose="02020603050405020304" pitchFamily="18" charset="0"/>
                <a:cs typeface="Times New Roman" panose="02020603050405020304" pitchFamily="18" charset="0"/>
              </a:rPr>
              <a:t>PedACR</a:t>
            </a:r>
            <a:r>
              <a:rPr lang="en-US"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score of improvement could hardly explain the relationship, which most likely is </a:t>
            </a:r>
            <a:r>
              <a:rPr lang="en-US" sz="1800" dirty="0" smtClean="0">
                <a:latin typeface="Times New Roman" panose="02020603050405020304" pitchFamily="18" charset="0"/>
                <a:cs typeface="Times New Roman" panose="02020603050405020304" pitchFamily="18" charset="0"/>
              </a:rPr>
              <a:t>due to </a:t>
            </a:r>
            <a:r>
              <a:rPr lang="en-US" sz="1800" dirty="0">
                <a:latin typeface="Times New Roman" panose="02020603050405020304" pitchFamily="18" charset="0"/>
                <a:cs typeface="Times New Roman" panose="02020603050405020304" pitchFamily="18" charset="0"/>
              </a:rPr>
              <a:t>anti-inflammatory mechanism of action of MTX. </a:t>
            </a:r>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This </a:t>
            </a:r>
            <a:r>
              <a:rPr lang="en-US" sz="1800" dirty="0">
                <a:latin typeface="Times New Roman" panose="02020603050405020304" pitchFamily="18" charset="0"/>
                <a:cs typeface="Times New Roman" panose="02020603050405020304" pitchFamily="18" charset="0"/>
              </a:rPr>
              <a:t>may explain the relationship </a:t>
            </a:r>
            <a:r>
              <a:rPr lang="en-US" sz="1800" dirty="0" smtClean="0">
                <a:latin typeface="Times New Roman" panose="02020603050405020304" pitchFamily="18" charset="0"/>
                <a:cs typeface="Times New Roman" panose="02020603050405020304" pitchFamily="18" charset="0"/>
              </a:rPr>
              <a:t>between reaching </a:t>
            </a:r>
            <a:r>
              <a:rPr lang="en-US" sz="1800" dirty="0">
                <a:latin typeface="Times New Roman" panose="02020603050405020304" pitchFamily="18" charset="0"/>
                <a:cs typeface="Times New Roman" panose="02020603050405020304" pitchFamily="18" charset="0"/>
              </a:rPr>
              <a:t>of strong response and the number of active joints as well as other </a:t>
            </a:r>
            <a:r>
              <a:rPr lang="en-US" sz="1800" dirty="0" smtClean="0">
                <a:latin typeface="Times New Roman" panose="02020603050405020304" pitchFamily="18" charset="0"/>
                <a:cs typeface="Times New Roman" panose="02020603050405020304" pitchFamily="18" charset="0"/>
              </a:rPr>
              <a:t>activity parameters </a:t>
            </a:r>
            <a:r>
              <a:rPr lang="en-US" sz="1800" dirty="0">
                <a:latin typeface="Times New Roman" panose="02020603050405020304" pitchFamily="18" charset="0"/>
                <a:cs typeface="Times New Roman" panose="02020603050405020304" pitchFamily="18" charset="0"/>
              </a:rPr>
              <a:t>such as morning stiffness and pain, which in the present study was assessed </a:t>
            </a:r>
            <a:r>
              <a:rPr lang="en-US" sz="1800" dirty="0" smtClean="0">
                <a:latin typeface="Times New Roman" panose="02020603050405020304" pitchFamily="18" charset="0"/>
                <a:cs typeface="Times New Roman" panose="02020603050405020304" pitchFamily="18" charset="0"/>
              </a:rPr>
              <a:t>by patient </a:t>
            </a:r>
            <a:r>
              <a:rPr lang="en-US" sz="1800" dirty="0">
                <a:latin typeface="Times New Roman" panose="02020603050405020304" pitchFamily="18" charset="0"/>
                <a:cs typeface="Times New Roman" panose="02020603050405020304" pitchFamily="18" charset="0"/>
              </a:rPr>
              <a:t>or parents global assessment of pain. </a:t>
            </a:r>
            <a:endParaRPr lang="de-D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2768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836712"/>
            <a:ext cx="8229600" cy="5289451"/>
          </a:xfrm>
        </p:spPr>
        <p:txBody>
          <a:bodyPr>
            <a:normAutofit/>
          </a:bodyPr>
          <a:lstStyle/>
          <a:p>
            <a:pPr algn="just"/>
            <a:r>
              <a:rPr lang="de-DE" sz="1800" dirty="0">
                <a:latin typeface="Times New Roman" panose="02020603050405020304" pitchFamily="18" charset="0"/>
                <a:cs typeface="Times New Roman" panose="02020603050405020304" pitchFamily="18" charset="0"/>
              </a:rPr>
              <a:t>The </a:t>
            </a:r>
            <a:r>
              <a:rPr lang="de-DE" sz="1800" dirty="0" err="1">
                <a:latin typeface="Times New Roman" panose="02020603050405020304" pitchFamily="18" charset="0"/>
                <a:cs typeface="Times New Roman" panose="02020603050405020304" pitchFamily="18" charset="0"/>
              </a:rPr>
              <a:t>significant</a:t>
            </a:r>
            <a:r>
              <a:rPr lang="de-DE" sz="1800" dirty="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relationship</a:t>
            </a:r>
            <a:r>
              <a:rPr lang="de-DE" sz="1800" dirty="0">
                <a:latin typeface="Times New Roman" panose="02020603050405020304" pitchFamily="18" charset="0"/>
                <a:cs typeface="Times New Roman" panose="02020603050405020304" pitchFamily="18" charset="0"/>
              </a:rPr>
              <a:t> </a:t>
            </a:r>
            <a:r>
              <a:rPr lang="de-DE" sz="1800" dirty="0" err="1" smtClean="0">
                <a:latin typeface="Times New Roman" panose="02020603050405020304" pitchFamily="18" charset="0"/>
                <a:cs typeface="Times New Roman" panose="02020603050405020304" pitchFamily="18" charset="0"/>
              </a:rPr>
              <a:t>between</a:t>
            </a:r>
            <a:r>
              <a:rPr lang="de-DE"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number of tender joints and reaching a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response can be explained by </a:t>
            </a:r>
            <a:r>
              <a:rPr lang="en-US" sz="1800" dirty="0" smtClean="0">
                <a:latin typeface="Times New Roman" panose="02020603050405020304" pitchFamily="18" charset="0"/>
                <a:cs typeface="Times New Roman" panose="02020603050405020304" pitchFamily="18" charset="0"/>
              </a:rPr>
              <a:t>the indirect </a:t>
            </a:r>
            <a:r>
              <a:rPr lang="en-US" sz="1800" dirty="0">
                <a:latin typeface="Times New Roman" panose="02020603050405020304" pitchFamily="18" charset="0"/>
                <a:cs typeface="Times New Roman" panose="02020603050405020304" pitchFamily="18" charset="0"/>
              </a:rPr>
              <a:t>effect of presence of tenderness or pain on the components of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criteria, </a:t>
            </a:r>
            <a:r>
              <a:rPr lang="en-US" sz="1800" dirty="0" smtClean="0">
                <a:latin typeface="Times New Roman" panose="02020603050405020304" pitchFamily="18" charset="0"/>
                <a:cs typeface="Times New Roman" panose="02020603050405020304" pitchFamily="18" charset="0"/>
              </a:rPr>
              <a:t>not only </a:t>
            </a:r>
            <a:r>
              <a:rPr lang="en-US" sz="1800" dirty="0">
                <a:latin typeface="Times New Roman" panose="02020603050405020304" pitchFamily="18" charset="0"/>
                <a:cs typeface="Times New Roman" panose="02020603050405020304" pitchFamily="18" charset="0"/>
              </a:rPr>
              <a:t>on physician’s global assessment score and parent’s evaluation of overall </a:t>
            </a:r>
            <a:r>
              <a:rPr lang="en-US" sz="1800" dirty="0" smtClean="0">
                <a:latin typeface="Times New Roman" panose="02020603050405020304" pitchFamily="18" charset="0"/>
                <a:cs typeface="Times New Roman" panose="02020603050405020304" pitchFamily="18" charset="0"/>
              </a:rPr>
              <a:t>well-being, but </a:t>
            </a:r>
            <a:r>
              <a:rPr lang="en-US" sz="1800" dirty="0">
                <a:latin typeface="Times New Roman" panose="02020603050405020304" pitchFamily="18" charset="0"/>
                <a:cs typeface="Times New Roman" panose="02020603050405020304" pitchFamily="18" charset="0"/>
              </a:rPr>
              <a:t>also on CHAQ-DI, which comprises two indices, the first is the disability index, and </a:t>
            </a:r>
            <a:r>
              <a:rPr lang="en-US" sz="1800" dirty="0" smtClean="0">
                <a:latin typeface="Times New Roman" panose="02020603050405020304" pitchFamily="18" charset="0"/>
                <a:cs typeface="Times New Roman" panose="02020603050405020304" pitchFamily="18" charset="0"/>
              </a:rPr>
              <a:t>the other </a:t>
            </a:r>
            <a:r>
              <a:rPr lang="en-US" sz="1800" dirty="0">
                <a:latin typeface="Times New Roman" panose="02020603050405020304" pitchFamily="18" charset="0"/>
                <a:cs typeface="Times New Roman" panose="02020603050405020304" pitchFamily="18" charset="0"/>
              </a:rPr>
              <a:t>is discomfort index which is determined by the presence of pain measured by a </a:t>
            </a:r>
            <a:r>
              <a:rPr lang="en-US" sz="1800" dirty="0" smtClean="0">
                <a:latin typeface="Times New Roman" panose="02020603050405020304" pitchFamily="18" charset="0"/>
                <a:cs typeface="Times New Roman" panose="02020603050405020304" pitchFamily="18" charset="0"/>
              </a:rPr>
              <a:t>100 </a:t>
            </a:r>
            <a:r>
              <a:rPr lang="de-DE" sz="1800" dirty="0" smtClean="0">
                <a:latin typeface="Times New Roman" panose="02020603050405020304" pitchFamily="18" charset="0"/>
                <a:cs typeface="Times New Roman" panose="02020603050405020304" pitchFamily="18" charset="0"/>
              </a:rPr>
              <a:t>mm </a:t>
            </a:r>
            <a:r>
              <a:rPr lang="de-DE" sz="1800" dirty="0" err="1">
                <a:latin typeface="Times New Roman" panose="02020603050405020304" pitchFamily="18" charset="0"/>
                <a:cs typeface="Times New Roman" panose="02020603050405020304" pitchFamily="18" charset="0"/>
              </a:rPr>
              <a:t>analogue</a:t>
            </a:r>
            <a:r>
              <a:rPr lang="de-DE" sz="1800" dirty="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scale</a:t>
            </a:r>
            <a:r>
              <a:rPr lang="de-DE" sz="1800" dirty="0">
                <a:latin typeface="Times New Roman" panose="02020603050405020304" pitchFamily="18" charset="0"/>
                <a:cs typeface="Times New Roman" panose="02020603050405020304" pitchFamily="18" charset="0"/>
              </a:rPr>
              <a:t> [30</a:t>
            </a:r>
            <a:r>
              <a:rPr lang="de-DE" sz="1800" dirty="0" smtClean="0">
                <a:latin typeface="Times New Roman" panose="02020603050405020304" pitchFamily="18" charset="0"/>
                <a:cs typeface="Times New Roman" panose="02020603050405020304" pitchFamily="18" charset="0"/>
              </a:rPr>
              <a:t>].</a:t>
            </a:r>
          </a:p>
          <a:p>
            <a:pPr algn="just"/>
            <a:endParaRPr lang="de-DE" sz="1800"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Disease duration before MTX </a:t>
            </a:r>
            <a:r>
              <a:rPr lang="en-US" sz="1800" dirty="0" smtClean="0">
                <a:latin typeface="Times New Roman" panose="02020603050405020304" pitchFamily="18" charset="0"/>
                <a:cs typeface="Times New Roman" panose="02020603050405020304" pitchFamily="18" charset="0"/>
              </a:rPr>
              <a:t>start </a:t>
            </a:r>
            <a:r>
              <a:rPr lang="en-US" sz="1800" dirty="0">
                <a:latin typeface="Times New Roman" panose="02020603050405020304" pitchFamily="18" charset="0"/>
                <a:cs typeface="Times New Roman" panose="02020603050405020304" pitchFamily="18" charset="0"/>
              </a:rPr>
              <a:t>as a variable was not significant </a:t>
            </a:r>
            <a:r>
              <a:rPr lang="en-US" sz="1800" dirty="0" smtClean="0">
                <a:latin typeface="Times New Roman" panose="02020603050405020304" pitchFamily="18" charset="0"/>
                <a:cs typeface="Times New Roman" panose="02020603050405020304" pitchFamily="18" charset="0"/>
              </a:rPr>
              <a:t>in multivariate analysis</a:t>
            </a:r>
            <a:r>
              <a:rPr lang="en-US" sz="1800" dirty="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while the </a:t>
            </a:r>
            <a:r>
              <a:rPr lang="en-US" sz="1800" dirty="0">
                <a:latin typeface="Times New Roman" panose="02020603050405020304" pitchFamily="18" charset="0"/>
                <a:cs typeface="Times New Roman" panose="02020603050405020304" pitchFamily="18" charset="0"/>
              </a:rPr>
              <a:t>categorized disease duration (less or more than 1 year) had a </a:t>
            </a:r>
            <a:r>
              <a:rPr lang="en-US" sz="1800" dirty="0" smtClean="0">
                <a:latin typeface="Times New Roman" panose="02020603050405020304" pitchFamily="18" charset="0"/>
                <a:cs typeface="Times New Roman" panose="02020603050405020304" pitchFamily="18" charset="0"/>
              </a:rPr>
              <a:t>significant effect </a:t>
            </a:r>
            <a:r>
              <a:rPr lang="en-US" sz="1800" dirty="0">
                <a:latin typeface="Times New Roman" panose="02020603050405020304" pitchFamily="18" charset="0"/>
                <a:cs typeface="Times New Roman" panose="02020603050405020304" pitchFamily="18" charset="0"/>
              </a:rPr>
              <a:t>on reaching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30 </a:t>
            </a:r>
            <a:r>
              <a:rPr lang="en-US" sz="1800" dirty="0" smtClean="0">
                <a:latin typeface="Times New Roman" panose="02020603050405020304" pitchFamily="18" charset="0"/>
                <a:cs typeface="Times New Roman" panose="02020603050405020304" pitchFamily="18" charset="0"/>
              </a:rPr>
              <a:t>and </a:t>
            </a:r>
            <a:r>
              <a:rPr lang="en-US" sz="1800" dirty="0">
                <a:latin typeface="Times New Roman" panose="02020603050405020304" pitchFamily="18" charset="0"/>
                <a:cs typeface="Times New Roman" panose="02020603050405020304" pitchFamily="18" charset="0"/>
              </a:rPr>
              <a:t>70. We found that a shorter disease duration (&lt; 1 </a:t>
            </a:r>
            <a:r>
              <a:rPr lang="en-US" sz="1800" dirty="0" smtClean="0">
                <a:latin typeface="Times New Roman" panose="02020603050405020304" pitchFamily="18" charset="0"/>
                <a:cs typeface="Times New Roman" panose="02020603050405020304" pitchFamily="18" charset="0"/>
              </a:rPr>
              <a:t>year) was </a:t>
            </a:r>
            <a:r>
              <a:rPr lang="en-US" sz="1800" dirty="0">
                <a:latin typeface="Times New Roman" panose="02020603050405020304" pitchFamily="18" charset="0"/>
                <a:cs typeface="Times New Roman" panose="02020603050405020304" pitchFamily="18" charset="0"/>
              </a:rPr>
              <a:t>significantly associated with reaching a strong response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month </a:t>
            </a:r>
            <a:r>
              <a:rPr lang="en-US" sz="1800" dirty="0" smtClean="0">
                <a:latin typeface="Times New Roman" panose="02020603050405020304" pitchFamily="18" charset="0"/>
                <a:cs typeface="Times New Roman" panose="02020603050405020304" pitchFamily="18" charset="0"/>
              </a:rPr>
              <a:t>12, while </a:t>
            </a:r>
            <a:r>
              <a:rPr lang="en-US" sz="1800" dirty="0">
                <a:latin typeface="Times New Roman" panose="02020603050405020304" pitchFamily="18" charset="0"/>
                <a:cs typeface="Times New Roman" panose="02020603050405020304" pitchFamily="18" charset="0"/>
              </a:rPr>
              <a:t>higher disease duration (&gt; 1 year) was predicted a poor response. This </a:t>
            </a:r>
            <a:r>
              <a:rPr lang="en-US" sz="1800" dirty="0" smtClean="0">
                <a:latin typeface="Times New Roman" panose="02020603050405020304" pitchFamily="18" charset="0"/>
                <a:cs typeface="Times New Roman" panose="02020603050405020304" pitchFamily="18" charset="0"/>
              </a:rPr>
              <a:t>finding supports </a:t>
            </a:r>
            <a:r>
              <a:rPr lang="en-US" sz="1800" dirty="0">
                <a:latin typeface="Times New Roman" panose="02020603050405020304" pitchFamily="18" charset="0"/>
                <a:cs typeface="Times New Roman" panose="02020603050405020304" pitchFamily="18" charset="0"/>
              </a:rPr>
              <a:t>the results of the PRINTO study and the previous clinical experience </a:t>
            </a:r>
            <a:r>
              <a:rPr lang="en-US" sz="1800" dirty="0" smtClean="0">
                <a:latin typeface="Times New Roman" panose="02020603050405020304" pitchFamily="18" charset="0"/>
                <a:cs typeface="Times New Roman" panose="02020603050405020304" pitchFamily="18" charset="0"/>
              </a:rPr>
              <a:t>which suggests </a:t>
            </a:r>
            <a:r>
              <a:rPr lang="en-US" sz="1800" dirty="0">
                <a:latin typeface="Times New Roman" panose="02020603050405020304" pitchFamily="18" charset="0"/>
                <a:cs typeface="Times New Roman" panose="02020603050405020304" pitchFamily="18" charset="0"/>
              </a:rPr>
              <a:t>that the early treatment is more effective [17, 26, 31].</a:t>
            </a:r>
            <a:endParaRPr lang="de-DE"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114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908720"/>
            <a:ext cx="8229600" cy="5217443"/>
          </a:xfrm>
        </p:spPr>
        <p:txBody>
          <a:bodyPr>
            <a:normAutofit lnSpcReduction="10000"/>
          </a:bodyPr>
          <a:lstStyle/>
          <a:p>
            <a:pPr algn="just"/>
            <a:r>
              <a:rPr lang="en-US" sz="1800" dirty="0">
                <a:latin typeface="Times New Roman" panose="02020603050405020304" pitchFamily="18" charset="0"/>
                <a:cs typeface="Times New Roman" panose="02020603050405020304" pitchFamily="18" charset="0"/>
              </a:rPr>
              <a:t>In contrast to the PRINTO study of predictors of response to MTX, in our study the </a:t>
            </a:r>
            <a:r>
              <a:rPr lang="en-US" sz="1800" dirty="0" smtClean="0">
                <a:latin typeface="Times New Roman" panose="02020603050405020304" pitchFamily="18" charset="0"/>
                <a:cs typeface="Times New Roman" panose="02020603050405020304" pitchFamily="18" charset="0"/>
              </a:rPr>
              <a:t>presence of </a:t>
            </a:r>
            <a:r>
              <a:rPr lang="en-US" sz="1800" dirty="0">
                <a:latin typeface="Times New Roman" panose="02020603050405020304" pitchFamily="18" charset="0"/>
                <a:cs typeface="Times New Roman" panose="02020603050405020304" pitchFamily="18" charset="0"/>
              </a:rPr>
              <a:t>ANA as well as CHAQ score were no significant predictors for a strong response (</a:t>
            </a:r>
            <a:r>
              <a:rPr lang="en-US" sz="1800" dirty="0" err="1" smtClean="0">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70</a:t>
            </a:r>
            <a:r>
              <a:rPr lang="en-US" sz="1800" dirty="0">
                <a:latin typeface="Times New Roman" panose="02020603050405020304" pitchFamily="18" charset="0"/>
                <a:cs typeface="Times New Roman" panose="02020603050405020304" pitchFamily="18" charset="0"/>
              </a:rPr>
              <a:t>) [17]. </a:t>
            </a:r>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These </a:t>
            </a:r>
            <a:r>
              <a:rPr lang="en-US" sz="1800" dirty="0">
                <a:latin typeface="Times New Roman" panose="02020603050405020304" pitchFamily="18" charset="0"/>
                <a:cs typeface="Times New Roman" panose="02020603050405020304" pitchFamily="18" charset="0"/>
              </a:rPr>
              <a:t>variations may be due to many differences between the present study </a:t>
            </a:r>
            <a:r>
              <a:rPr lang="en-US" sz="1800" dirty="0" smtClean="0">
                <a:latin typeface="Times New Roman" panose="02020603050405020304" pitchFamily="18" charset="0"/>
                <a:cs typeface="Times New Roman" panose="02020603050405020304" pitchFamily="18" charset="0"/>
              </a:rPr>
              <a:t>and the </a:t>
            </a:r>
            <a:r>
              <a:rPr lang="en-US" sz="1800" dirty="0">
                <a:latin typeface="Times New Roman" panose="02020603050405020304" pitchFamily="18" charset="0"/>
                <a:cs typeface="Times New Roman" panose="02020603050405020304" pitchFamily="18" charset="0"/>
              </a:rPr>
              <a:t>PRINTO study, although the general designs were similar. Bivariate and </a:t>
            </a:r>
            <a:r>
              <a:rPr lang="en-US" sz="1800" dirty="0" smtClean="0">
                <a:latin typeface="Times New Roman" panose="02020603050405020304" pitchFamily="18" charset="0"/>
                <a:cs typeface="Times New Roman" panose="02020603050405020304" pitchFamily="18" charset="0"/>
              </a:rPr>
              <a:t>logistic regression </a:t>
            </a:r>
            <a:r>
              <a:rPr lang="en-US" sz="1800" dirty="0">
                <a:latin typeface="Times New Roman" panose="02020603050405020304" pitchFamily="18" charset="0"/>
                <a:cs typeface="Times New Roman" panose="02020603050405020304" pitchFamily="18" charset="0"/>
              </a:rPr>
              <a:t>analysis was used to identify baseline predictors of poor response. Also </a:t>
            </a:r>
            <a:r>
              <a:rPr lang="en-US" sz="1800" dirty="0" smtClean="0">
                <a:latin typeface="Times New Roman" panose="02020603050405020304" pitchFamily="18" charset="0"/>
                <a:cs typeface="Times New Roman" panose="02020603050405020304" pitchFamily="18" charset="0"/>
              </a:rPr>
              <a:t>the improvement </a:t>
            </a:r>
            <a:r>
              <a:rPr lang="en-US" sz="1800" dirty="0">
                <a:latin typeface="Times New Roman" panose="02020603050405020304" pitchFamily="18" charset="0"/>
                <a:cs typeface="Times New Roman" panose="02020603050405020304" pitchFamily="18" charset="0"/>
              </a:rPr>
              <a:t>was assessed according to the American College </a:t>
            </a:r>
            <a:r>
              <a:rPr lang="en-US" sz="1800" dirty="0" smtClean="0">
                <a:latin typeface="Times New Roman" panose="02020603050405020304" pitchFamily="18" charset="0"/>
                <a:cs typeface="Times New Roman" panose="02020603050405020304" pitchFamily="18" charset="0"/>
              </a:rPr>
              <a:t>of Rheumatology criteria for pediatrics</a:t>
            </a:r>
            <a:r>
              <a:rPr lang="en-US" sz="1800" dirty="0">
                <a:latin typeface="Times New Roman" panose="02020603050405020304" pitchFamily="18" charset="0"/>
                <a:cs typeface="Times New Roman" panose="02020603050405020304" pitchFamily="18" charset="0"/>
              </a:rPr>
              <a:t>, by using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30 for minimal improvement analysis and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a:r>
            <a:r>
              <a:rPr lang="en-US" sz="1800" dirty="0" smtClean="0">
                <a:latin typeface="Times New Roman" panose="02020603050405020304" pitchFamily="18" charset="0"/>
                <a:cs typeface="Times New Roman" panose="02020603050405020304" pitchFamily="18" charset="0"/>
              </a:rPr>
              <a:t>for strong </a:t>
            </a:r>
            <a:r>
              <a:rPr lang="en-US" sz="1800" dirty="0">
                <a:latin typeface="Times New Roman" panose="02020603050405020304" pitchFamily="18" charset="0"/>
                <a:cs typeface="Times New Roman" panose="02020603050405020304" pitchFamily="18" charset="0"/>
              </a:rPr>
              <a:t>improvement analysis. </a:t>
            </a:r>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the PRINTO </a:t>
            </a:r>
            <a:r>
              <a:rPr lang="en-US" sz="1800" dirty="0" smtClean="0">
                <a:latin typeface="Times New Roman" panose="02020603050405020304" pitchFamily="18" charset="0"/>
                <a:cs typeface="Times New Roman" panose="02020603050405020304" pitchFamily="18" charset="0"/>
              </a:rPr>
              <a:t>study, </a:t>
            </a:r>
            <a:r>
              <a:rPr lang="en-US" sz="1800" dirty="0">
                <a:latin typeface="Times New Roman" panose="02020603050405020304" pitchFamily="18" charset="0"/>
                <a:cs typeface="Times New Roman" panose="02020603050405020304" pitchFamily="18" charset="0"/>
              </a:rPr>
              <a:t>the patients with </a:t>
            </a:r>
            <a:r>
              <a:rPr lang="en-US" sz="1800" dirty="0" smtClean="0">
                <a:latin typeface="Times New Roman" panose="02020603050405020304" pitchFamily="18" charset="0"/>
                <a:cs typeface="Times New Roman" panose="02020603050405020304" pitchFamily="18" charset="0"/>
              </a:rPr>
              <a:t>seropositive polyarthritis</a:t>
            </a:r>
            <a:r>
              <a:rPr lang="en-US" sz="1800" dirty="0">
                <a:latin typeface="Times New Roman" panose="02020603050405020304" pitchFamily="18" charset="0"/>
                <a:cs typeface="Times New Roman" panose="02020603050405020304" pitchFamily="18" charset="0"/>
              </a:rPr>
              <a:t>, psoriatic arthritis and </a:t>
            </a:r>
            <a:r>
              <a:rPr lang="en-US" sz="1800" dirty="0" err="1">
                <a:latin typeface="Times New Roman" panose="02020603050405020304" pitchFamily="18" charset="0"/>
                <a:cs typeface="Times New Roman" panose="02020603050405020304" pitchFamily="18" charset="0"/>
              </a:rPr>
              <a:t>enthesitis</a:t>
            </a:r>
            <a:r>
              <a:rPr lang="en-US" sz="1800" dirty="0">
                <a:latin typeface="Times New Roman" panose="02020603050405020304" pitchFamily="18" charset="0"/>
                <a:cs typeface="Times New Roman" panose="02020603050405020304" pitchFamily="18" charset="0"/>
              </a:rPr>
              <a:t> related arthritis categories were excluded </a:t>
            </a:r>
            <a:r>
              <a:rPr lang="en-US" sz="1800" dirty="0" smtClean="0">
                <a:latin typeface="Times New Roman" panose="02020603050405020304" pitchFamily="18" charset="0"/>
                <a:cs typeface="Times New Roman" panose="02020603050405020304" pitchFamily="18" charset="0"/>
              </a:rPr>
              <a:t>from the </a:t>
            </a:r>
            <a:r>
              <a:rPr lang="en-US" sz="1800" dirty="0">
                <a:latin typeface="Times New Roman" panose="02020603050405020304" pitchFamily="18" charset="0"/>
                <a:cs typeface="Times New Roman" panose="02020603050405020304" pitchFamily="18" charset="0"/>
              </a:rPr>
              <a:t>study sample, while in the present study all JIA categories were included. </a:t>
            </a:r>
            <a:endParaRPr lang="en-US" sz="1800" dirty="0" smtClean="0">
              <a:latin typeface="Times New Roman" panose="02020603050405020304" pitchFamily="18" charset="0"/>
              <a:cs typeface="Times New Roman" panose="02020603050405020304" pitchFamily="18" charset="0"/>
            </a:endParaRPr>
          </a:p>
          <a:p>
            <a:pPr algn="just"/>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An important difference </a:t>
            </a:r>
            <a:r>
              <a:rPr lang="en-US" sz="1800" dirty="0">
                <a:latin typeface="Times New Roman" panose="02020603050405020304" pitchFamily="18" charset="0"/>
                <a:cs typeface="Times New Roman" panose="02020603050405020304" pitchFamily="18" charset="0"/>
              </a:rPr>
              <a:t>between the two studies is the time of evaluation of improvement, while in </a:t>
            </a:r>
            <a:r>
              <a:rPr lang="en-US" sz="1800" dirty="0" smtClean="0">
                <a:latin typeface="Times New Roman" panose="02020603050405020304" pitchFamily="18" charset="0"/>
                <a:cs typeface="Times New Roman" panose="02020603050405020304" pitchFamily="18" charset="0"/>
              </a:rPr>
              <a:t>the PRINTO </a:t>
            </a:r>
            <a:r>
              <a:rPr lang="en-US" sz="1800" dirty="0">
                <a:latin typeface="Times New Roman" panose="02020603050405020304" pitchFamily="18" charset="0"/>
                <a:cs typeface="Times New Roman" panose="02020603050405020304" pitchFamily="18" charset="0"/>
              </a:rPr>
              <a:t>study the evaluation of improvement was done at month 6 only, in our study </a:t>
            </a:r>
            <a:r>
              <a:rPr lang="en-US" sz="1800" dirty="0" smtClean="0">
                <a:latin typeface="Times New Roman" panose="02020603050405020304" pitchFamily="18" charset="0"/>
                <a:cs typeface="Times New Roman" panose="02020603050405020304" pitchFamily="18" charset="0"/>
              </a:rPr>
              <a:t>the evaluation </a:t>
            </a:r>
            <a:r>
              <a:rPr lang="en-US" sz="1800" dirty="0">
                <a:latin typeface="Times New Roman" panose="02020603050405020304" pitchFamily="18" charset="0"/>
                <a:cs typeface="Times New Roman" panose="02020603050405020304" pitchFamily="18" charset="0"/>
              </a:rPr>
              <a:t>was done at month 3 and 12. </a:t>
            </a:r>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3684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052736"/>
            <a:ext cx="8229600" cy="5073427"/>
          </a:xfrm>
        </p:spPr>
        <p:txBody>
          <a:bodyPr>
            <a:normAutofit/>
          </a:bodyPr>
          <a:lstStyle/>
          <a:p>
            <a:pPr algn="just"/>
            <a:r>
              <a:rPr lang="en-US" sz="1800" dirty="0">
                <a:latin typeface="Times New Roman" panose="02020603050405020304" pitchFamily="18" charset="0"/>
                <a:cs typeface="Times New Roman" panose="02020603050405020304" pitchFamily="18" charset="0"/>
              </a:rPr>
              <a:t>This gives advantages to the present study and allows for better assessment of early response as well as the response after long duration of treatment and determination which variables could predict the response at these </a:t>
            </a:r>
            <a:r>
              <a:rPr lang="en-US" sz="1800" dirty="0" smtClean="0">
                <a:latin typeface="Times New Roman" panose="02020603050405020304" pitchFamily="18" charset="0"/>
                <a:cs typeface="Times New Roman" panose="02020603050405020304" pitchFamily="18" charset="0"/>
              </a:rPr>
              <a:t>times. Another </a:t>
            </a:r>
            <a:r>
              <a:rPr lang="en-US" sz="1800" dirty="0">
                <a:latin typeface="Times New Roman" panose="02020603050405020304" pitchFamily="18" charset="0"/>
                <a:cs typeface="Times New Roman" panose="02020603050405020304" pitchFamily="18" charset="0"/>
              </a:rPr>
              <a:t>advantage of the present study is the larger study. Our sample included 731 patients, while in the PRINTO study the sample was restricted to 563 patients</a:t>
            </a:r>
            <a:r>
              <a:rPr lang="en-US" sz="1800" dirty="0" smtClean="0">
                <a:latin typeface="Times New Roman" panose="02020603050405020304" pitchFamily="18" charset="0"/>
                <a:cs typeface="Times New Roman" panose="02020603050405020304" pitchFamily="18" charset="0"/>
              </a:rPr>
              <a:t>.</a:t>
            </a:r>
          </a:p>
          <a:p>
            <a:pPr algn="just"/>
            <a:endParaRPr lang="de-DE" sz="1800" dirty="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In </a:t>
            </a:r>
            <a:r>
              <a:rPr lang="en-US" sz="1800" dirty="0">
                <a:latin typeface="Times New Roman" panose="02020603050405020304" pitchFamily="18" charset="0"/>
                <a:cs typeface="Times New Roman" panose="02020603050405020304" pitchFamily="18" charset="0"/>
              </a:rPr>
              <a:t>conclusion, we have found that a longer disease duration, a lower </a:t>
            </a:r>
            <a:r>
              <a:rPr lang="en-US" sz="1800" dirty="0" smtClean="0">
                <a:latin typeface="Times New Roman" panose="02020603050405020304" pitchFamily="18" charset="0"/>
                <a:cs typeface="Times New Roman" panose="02020603050405020304" pitchFamily="18" charset="0"/>
              </a:rPr>
              <a:t>number </a:t>
            </a:r>
            <a:r>
              <a:rPr lang="en-US" sz="1800" dirty="0">
                <a:latin typeface="Times New Roman" panose="02020603050405020304" pitchFamily="18" charset="0"/>
                <a:cs typeface="Times New Roman" panose="02020603050405020304" pitchFamily="18" charset="0"/>
              </a:rPr>
              <a:t>of active </a:t>
            </a:r>
            <a:r>
              <a:rPr lang="en-US" sz="1800" dirty="0" smtClean="0">
                <a:latin typeface="Times New Roman" panose="02020603050405020304" pitchFamily="18" charset="0"/>
                <a:cs typeface="Times New Roman" panose="02020603050405020304" pitchFamily="18" charset="0"/>
              </a:rPr>
              <a:t>joints, a </a:t>
            </a:r>
            <a:r>
              <a:rPr lang="en-US" sz="1800" dirty="0">
                <a:latin typeface="Times New Roman" panose="02020603050405020304" pitchFamily="18" charset="0"/>
                <a:cs typeface="Times New Roman" panose="02020603050405020304" pitchFamily="18" charset="0"/>
              </a:rPr>
              <a:t>higher number of tender joints, a lower score of parent’s evaluation of child’s pain </a:t>
            </a:r>
            <a:r>
              <a:rPr lang="en-US" sz="1800" dirty="0" smtClean="0">
                <a:latin typeface="Times New Roman" panose="02020603050405020304" pitchFamily="18" charset="0"/>
                <a:cs typeface="Times New Roman" panose="02020603050405020304" pitchFamily="18" charset="0"/>
              </a:rPr>
              <a:t>at baseline </a:t>
            </a:r>
            <a:r>
              <a:rPr lang="en-US" sz="1800" dirty="0">
                <a:latin typeface="Times New Roman" panose="02020603050405020304" pitchFamily="18" charset="0"/>
                <a:cs typeface="Times New Roman" panose="02020603050405020304" pitchFamily="18" charset="0"/>
              </a:rPr>
              <a:t>were significantly at risk not to achieve a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response, while the </a:t>
            </a:r>
            <a:r>
              <a:rPr lang="en-US" sz="1800" dirty="0" smtClean="0">
                <a:latin typeface="Times New Roman" panose="02020603050405020304" pitchFamily="18" charset="0"/>
                <a:cs typeface="Times New Roman" panose="02020603050405020304" pitchFamily="18" charset="0"/>
              </a:rPr>
              <a:t>presence of </a:t>
            </a:r>
            <a:r>
              <a:rPr lang="en-US" sz="1800" dirty="0">
                <a:latin typeface="Times New Roman" panose="02020603050405020304" pitchFamily="18" charset="0"/>
                <a:cs typeface="Times New Roman" panose="02020603050405020304" pitchFamily="18" charset="0"/>
              </a:rPr>
              <a:t>morning stiffness was a positive predictor to reach </a:t>
            </a:r>
            <a:r>
              <a:rPr lang="en-US" sz="1800" dirty="0" err="1">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70. </a:t>
            </a:r>
            <a:r>
              <a:rPr lang="en-US" sz="1800" dirty="0" err="1">
                <a:latin typeface="Times New Roman" panose="02020603050405020304" pitchFamily="18" charset="0"/>
                <a:cs typeface="Times New Roman" panose="02020603050405020304" pitchFamily="18" charset="0"/>
              </a:rPr>
              <a:t>Interstingly</a:t>
            </a:r>
            <a:r>
              <a:rPr lang="en-US" sz="1800" dirty="0">
                <a:latin typeface="Times New Roman" panose="02020603050405020304" pitchFamily="18" charset="0"/>
                <a:cs typeface="Times New Roman" panose="02020603050405020304" pitchFamily="18" charset="0"/>
              </a:rPr>
              <a:t>, early </a:t>
            </a:r>
            <a:r>
              <a:rPr lang="en-US" sz="1800" dirty="0" err="1" smtClean="0">
                <a:latin typeface="Times New Roman" panose="02020603050405020304" pitchFamily="18" charset="0"/>
                <a:cs typeface="Times New Roman" panose="02020603050405020304" pitchFamily="18" charset="0"/>
              </a:rPr>
              <a:t>PedACR</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30 </a:t>
            </a:r>
            <a:r>
              <a:rPr lang="en-US" sz="1800" dirty="0">
                <a:latin typeface="Times New Roman" panose="02020603050405020304" pitchFamily="18" charset="0"/>
                <a:cs typeface="Times New Roman" panose="02020603050405020304" pitchFamily="18" charset="0"/>
              </a:rPr>
              <a:t>responders were much more likely to reach a strong response later on. These </a:t>
            </a:r>
            <a:r>
              <a:rPr lang="en-US" sz="1800" dirty="0" smtClean="0">
                <a:latin typeface="Times New Roman" panose="02020603050405020304" pitchFamily="18" charset="0"/>
                <a:cs typeface="Times New Roman" panose="02020603050405020304" pitchFamily="18" charset="0"/>
              </a:rPr>
              <a:t>findings can </a:t>
            </a:r>
            <a:r>
              <a:rPr lang="en-US" sz="1800" dirty="0">
                <a:latin typeface="Times New Roman" panose="02020603050405020304" pitchFamily="18" charset="0"/>
                <a:cs typeface="Times New Roman" panose="02020603050405020304" pitchFamily="18" charset="0"/>
              </a:rPr>
              <a:t>be considered </a:t>
            </a:r>
            <a:r>
              <a:rPr lang="en-US" sz="1800" dirty="0" smtClean="0">
                <a:latin typeface="Times New Roman" panose="02020603050405020304" pitchFamily="18" charset="0"/>
                <a:cs typeface="Times New Roman" panose="02020603050405020304" pitchFamily="18" charset="0"/>
              </a:rPr>
              <a:t>as recommendations </a:t>
            </a:r>
            <a:r>
              <a:rPr lang="en-US" sz="1800" dirty="0">
                <a:latin typeface="Times New Roman" panose="02020603050405020304" pitchFamily="18" charset="0"/>
                <a:cs typeface="Times New Roman" panose="02020603050405020304" pitchFamily="18" charset="0"/>
              </a:rPr>
              <a:t>for the use of MTX in patients with JIA, since </a:t>
            </a:r>
            <a:r>
              <a:rPr lang="en-US" sz="1800" dirty="0" smtClean="0">
                <a:latin typeface="Times New Roman" panose="02020603050405020304" pitchFamily="18" charset="0"/>
                <a:cs typeface="Times New Roman" panose="02020603050405020304" pitchFamily="18" charset="0"/>
              </a:rPr>
              <a:t>the presence </a:t>
            </a:r>
            <a:r>
              <a:rPr lang="en-US" sz="1800" dirty="0">
                <a:latin typeface="Times New Roman" panose="02020603050405020304" pitchFamily="18" charset="0"/>
                <a:cs typeface="Times New Roman" panose="02020603050405020304" pitchFamily="18" charset="0"/>
              </a:rPr>
              <a:t>of these baseline determinants predict a response to MTX, even after </a:t>
            </a:r>
            <a:r>
              <a:rPr lang="en-US" sz="1800" dirty="0" smtClean="0">
                <a:latin typeface="Times New Roman" panose="02020603050405020304" pitchFamily="18" charset="0"/>
                <a:cs typeface="Times New Roman" panose="02020603050405020304" pitchFamily="18" charset="0"/>
              </a:rPr>
              <a:t>prolongation of </a:t>
            </a:r>
            <a:r>
              <a:rPr lang="en-US" sz="1800" dirty="0">
                <a:latin typeface="Times New Roman" panose="02020603050405020304" pitchFamily="18" charset="0"/>
                <a:cs typeface="Times New Roman" panose="02020603050405020304" pitchFamily="18" charset="0"/>
              </a:rPr>
              <a:t>exposure for up to 12 months, thereby may prompt the physicians to start an </a:t>
            </a:r>
            <a:r>
              <a:rPr lang="en-US" sz="1800" dirty="0" smtClean="0">
                <a:latin typeface="Times New Roman" panose="02020603050405020304" pitchFamily="18" charset="0"/>
                <a:cs typeface="Times New Roman" panose="02020603050405020304" pitchFamily="18" charset="0"/>
              </a:rPr>
              <a:t>alternative </a:t>
            </a:r>
            <a:r>
              <a:rPr lang="de-DE" sz="1800" dirty="0" err="1" smtClean="0">
                <a:latin typeface="Times New Roman" panose="02020603050405020304" pitchFamily="18" charset="0"/>
                <a:cs typeface="Times New Roman" panose="02020603050405020304" pitchFamily="18" charset="0"/>
              </a:rPr>
              <a:t>drug</a:t>
            </a:r>
            <a:r>
              <a:rPr lang="de-DE" sz="1800" dirty="0" smtClean="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therapy</a:t>
            </a:r>
            <a:r>
              <a:rPr lang="de-DE" sz="1800" dirty="0">
                <a:latin typeface="Times New Roman" panose="02020603050405020304" pitchFamily="18" charset="0"/>
                <a:cs typeface="Times New Roman" panose="02020603050405020304" pitchFamily="18" charset="0"/>
              </a:rPr>
              <a:t> </a:t>
            </a:r>
            <a:r>
              <a:rPr lang="de-DE" sz="1800" dirty="0" err="1">
                <a:latin typeface="Times New Roman" panose="02020603050405020304" pitchFamily="18" charset="0"/>
                <a:cs typeface="Times New Roman" panose="02020603050405020304" pitchFamily="18" charset="0"/>
              </a:rPr>
              <a:t>earlier</a:t>
            </a:r>
            <a:r>
              <a:rPr lang="de-DE"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10936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764704"/>
            <a:ext cx="8229600" cy="5361459"/>
          </a:xfrm>
        </p:spPr>
        <p:txBody>
          <a:bodyPr>
            <a:normAutofit fontScale="92500"/>
          </a:bodyPr>
          <a:lstStyle/>
          <a:p>
            <a:r>
              <a:rPr lang="de-DE" sz="2600" b="1" dirty="0" smtClean="0"/>
              <a:t>References</a:t>
            </a:r>
            <a:endParaRPr lang="de-DE" sz="2600" b="1" dirty="0"/>
          </a:p>
          <a:p>
            <a:pPr algn="just"/>
            <a:r>
              <a:rPr lang="en-US" sz="1400" dirty="0">
                <a:latin typeface="Times New Roman" panose="02020603050405020304" pitchFamily="18" charset="0"/>
                <a:cs typeface="Times New Roman" panose="02020603050405020304" pitchFamily="18" charset="0"/>
              </a:rPr>
              <a:t>1. Petty RE, et al. International League of Associations for Rheumatology, classification of juvenile idiopathic</a:t>
            </a:r>
          </a:p>
          <a:p>
            <a:pPr algn="just"/>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second</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revision</a:t>
            </a:r>
            <a:r>
              <a:rPr lang="de-DE" sz="1400" dirty="0">
                <a:latin typeface="Times New Roman" panose="02020603050405020304" pitchFamily="18" charset="0"/>
                <a:cs typeface="Times New Roman" panose="02020603050405020304" pitchFamily="18" charset="0"/>
              </a:rPr>
              <a:t>, Edmonton, 2001. J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2004;31:390-392</a:t>
            </a:r>
          </a:p>
          <a:p>
            <a:pPr algn="just"/>
            <a:r>
              <a:rPr lang="de-DE" sz="1400" dirty="0">
                <a:latin typeface="Times New Roman" panose="02020603050405020304" pitchFamily="18" charset="0"/>
                <a:cs typeface="Times New Roman" panose="02020603050405020304" pitchFamily="18" charset="0"/>
              </a:rPr>
              <a:t>2. Weis JE, </a:t>
            </a:r>
            <a:r>
              <a:rPr lang="de-DE" sz="1400" dirty="0" err="1">
                <a:latin typeface="Times New Roman" panose="02020603050405020304" pitchFamily="18" charset="0"/>
                <a:cs typeface="Times New Roman" panose="02020603050405020304" pitchFamily="18" charset="0"/>
              </a:rPr>
              <a:t>Ilowite</a:t>
            </a:r>
            <a:r>
              <a:rPr lang="de-DE" sz="1400" dirty="0">
                <a:latin typeface="Times New Roman" panose="02020603050405020304" pitchFamily="18" charset="0"/>
                <a:cs typeface="Times New Roman" panose="02020603050405020304" pitchFamily="18" charset="0"/>
              </a:rPr>
              <a:t> NT. Juvenile </a:t>
            </a:r>
            <a:r>
              <a:rPr lang="de-DE" sz="1400" dirty="0" err="1">
                <a:latin typeface="Times New Roman" panose="02020603050405020304" pitchFamily="18" charset="0"/>
                <a:cs typeface="Times New Roman" panose="02020603050405020304" pitchFamily="18" charset="0"/>
              </a:rPr>
              <a:t>idiopathic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Rheum</a:t>
            </a:r>
            <a:r>
              <a:rPr lang="de-DE" sz="1400" dirty="0">
                <a:latin typeface="Times New Roman" panose="02020603050405020304" pitchFamily="18" charset="0"/>
                <a:cs typeface="Times New Roman" panose="02020603050405020304" pitchFamily="18" charset="0"/>
              </a:rPr>
              <a:t> Dis </a:t>
            </a:r>
            <a:r>
              <a:rPr lang="de-DE" sz="1400" dirty="0" err="1">
                <a:latin typeface="Times New Roman" panose="02020603050405020304" pitchFamily="18" charset="0"/>
                <a:cs typeface="Times New Roman" panose="02020603050405020304" pitchFamily="18" charset="0"/>
              </a:rPr>
              <a:t>Clin</a:t>
            </a:r>
            <a:r>
              <a:rPr lang="de-DE" sz="1400" dirty="0">
                <a:latin typeface="Times New Roman" panose="02020603050405020304" pitchFamily="18" charset="0"/>
                <a:cs typeface="Times New Roman" panose="02020603050405020304" pitchFamily="18" charset="0"/>
              </a:rPr>
              <a:t> N Am 2007;33:441-470</a:t>
            </a:r>
          </a:p>
          <a:p>
            <a:pPr algn="just"/>
            <a:r>
              <a:rPr lang="en-US" sz="1400" dirty="0">
                <a:latin typeface="Times New Roman" panose="02020603050405020304" pitchFamily="18" charset="0"/>
                <a:cs typeface="Times New Roman" panose="02020603050405020304" pitchFamily="18" charset="0"/>
              </a:rPr>
              <a:t>3. Singh JA, </a:t>
            </a:r>
            <a:r>
              <a:rPr lang="en-US" sz="1400" dirty="0" err="1">
                <a:latin typeface="Times New Roman" panose="02020603050405020304" pitchFamily="18" charset="0"/>
                <a:cs typeface="Times New Roman" panose="02020603050405020304" pitchFamily="18" charset="0"/>
              </a:rPr>
              <a:t>Furst</a:t>
            </a:r>
            <a:r>
              <a:rPr lang="en-US" sz="1400" dirty="0">
                <a:latin typeface="Times New Roman" panose="02020603050405020304" pitchFamily="18" charset="0"/>
                <a:cs typeface="Times New Roman" panose="02020603050405020304" pitchFamily="18" charset="0"/>
              </a:rPr>
              <a:t> DE, Bharat A, et al. 2012 update of the 2008 American College of Rheumatology</a:t>
            </a:r>
          </a:p>
          <a:p>
            <a:pPr algn="just"/>
            <a:r>
              <a:rPr lang="en-US" sz="1400" dirty="0">
                <a:latin typeface="Times New Roman" panose="02020603050405020304" pitchFamily="18" charset="0"/>
                <a:cs typeface="Times New Roman" panose="02020603050405020304" pitchFamily="18" charset="0"/>
              </a:rPr>
              <a:t>recommendations for the use of disease-modifying </a:t>
            </a:r>
            <a:r>
              <a:rPr lang="en-US" sz="1400" dirty="0" err="1">
                <a:latin typeface="Times New Roman" panose="02020603050405020304" pitchFamily="18" charset="0"/>
                <a:cs typeface="Times New Roman" panose="02020603050405020304" pitchFamily="18" charset="0"/>
              </a:rPr>
              <a:t>antirheumatic</a:t>
            </a:r>
            <a:r>
              <a:rPr lang="en-US" sz="1400" dirty="0">
                <a:latin typeface="Times New Roman" panose="02020603050405020304" pitchFamily="18" charset="0"/>
                <a:cs typeface="Times New Roman" panose="02020603050405020304" pitchFamily="18" charset="0"/>
              </a:rPr>
              <a:t> drugs and biologic agents in the treatment of</a:t>
            </a:r>
          </a:p>
          <a:p>
            <a:pPr algn="just"/>
            <a:r>
              <a:rPr lang="en-US" sz="1400" dirty="0">
                <a:latin typeface="Times New Roman" panose="02020603050405020304" pitchFamily="18" charset="0"/>
                <a:cs typeface="Times New Roman" panose="02020603050405020304" pitchFamily="18" charset="0"/>
              </a:rPr>
              <a:t>rheumatoid arthritis. Arthritis Care Res (Hoboken). 2012;64(5):625-39.</a:t>
            </a:r>
          </a:p>
          <a:p>
            <a:pPr algn="just"/>
            <a:r>
              <a:rPr lang="de-DE" sz="1400" dirty="0">
                <a:latin typeface="Times New Roman" panose="02020603050405020304" pitchFamily="18" charset="0"/>
                <a:cs typeface="Times New Roman" panose="02020603050405020304" pitchFamily="18" charset="0"/>
              </a:rPr>
              <a:t>4. Holzinger D, Frosch M, Föll D. </a:t>
            </a:r>
            <a:r>
              <a:rPr lang="de-DE" sz="1400" dirty="0" err="1" smtClean="0">
                <a:latin typeface="Times New Roman" panose="02020603050405020304" pitchFamily="18" charset="0"/>
                <a:cs typeface="Times New Roman" panose="02020603050405020304" pitchFamily="18" charset="0"/>
              </a:rPr>
              <a:t>Methotrexate</a:t>
            </a:r>
            <a:r>
              <a:rPr lang="de-DE" sz="1400" dirty="0" smtClean="0">
                <a:latin typeface="Times New Roman" panose="02020603050405020304" pitchFamily="18" charset="0"/>
                <a:cs typeface="Times New Roman" panose="02020603050405020304" pitchFamily="18" charset="0"/>
              </a:rPr>
              <a:t> </a:t>
            </a:r>
            <a:r>
              <a:rPr lang="de-DE" sz="1400" dirty="0">
                <a:latin typeface="Times New Roman" panose="02020603050405020304" pitchFamily="18" charset="0"/>
                <a:cs typeface="Times New Roman" panose="02020603050405020304" pitchFamily="18" charset="0"/>
              </a:rPr>
              <a:t>in </a:t>
            </a:r>
            <a:r>
              <a:rPr lang="de-DE" sz="1400" dirty="0" err="1">
                <a:latin typeface="Times New Roman" panose="02020603050405020304" pitchFamily="18" charset="0"/>
                <a:cs typeface="Times New Roman" panose="02020603050405020304" pitchFamily="18" charset="0"/>
              </a:rPr>
              <a:t>the</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therapy</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of</a:t>
            </a:r>
            <a:r>
              <a:rPr lang="de-DE" sz="1400" dirty="0">
                <a:latin typeface="Times New Roman" panose="02020603050405020304" pitchFamily="18" charset="0"/>
                <a:cs typeface="Times New Roman" panose="02020603050405020304" pitchFamily="18" charset="0"/>
              </a:rPr>
              <a:t> juvenile </a:t>
            </a:r>
            <a:r>
              <a:rPr lang="de-DE" sz="1400" dirty="0" err="1">
                <a:latin typeface="Times New Roman" panose="02020603050405020304" pitchFamily="18" charset="0"/>
                <a:cs typeface="Times New Roman" panose="02020603050405020304" pitchFamily="18" charset="0"/>
              </a:rPr>
              <a:t>idiopathic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Z </a:t>
            </a:r>
            <a:r>
              <a:rPr lang="de-DE" sz="1400" dirty="0" err="1">
                <a:latin typeface="Times New Roman" panose="02020603050405020304" pitchFamily="18" charset="0"/>
                <a:cs typeface="Times New Roman" panose="02020603050405020304" pitchFamily="18" charset="0"/>
              </a:rPr>
              <a:t>Rheumatol</a:t>
            </a:r>
            <a:endParaRPr lang="de-DE" sz="1400" dirty="0">
              <a:latin typeface="Times New Roman" panose="02020603050405020304" pitchFamily="18" charset="0"/>
              <a:cs typeface="Times New Roman" panose="02020603050405020304" pitchFamily="18" charset="0"/>
            </a:endParaRPr>
          </a:p>
          <a:p>
            <a:pPr algn="just"/>
            <a:r>
              <a:rPr lang="de-DE" sz="1400" dirty="0">
                <a:latin typeface="Times New Roman" panose="02020603050405020304" pitchFamily="18" charset="0"/>
                <a:cs typeface="Times New Roman" panose="02020603050405020304" pitchFamily="18" charset="0"/>
              </a:rPr>
              <a:t>2010;69:496-504</a:t>
            </a:r>
          </a:p>
          <a:p>
            <a:pPr algn="just"/>
            <a:r>
              <a:rPr lang="de-DE" sz="1400" dirty="0">
                <a:latin typeface="Times New Roman" panose="02020603050405020304" pitchFamily="18" charset="0"/>
                <a:cs typeface="Times New Roman" panose="02020603050405020304" pitchFamily="18" charset="0"/>
              </a:rPr>
              <a:t>5. </a:t>
            </a:r>
            <a:r>
              <a:rPr lang="de-DE" sz="1400" dirty="0" err="1">
                <a:latin typeface="Times New Roman" panose="02020603050405020304" pitchFamily="18" charset="0"/>
                <a:cs typeface="Times New Roman" panose="02020603050405020304" pitchFamily="18" charset="0"/>
              </a:rPr>
              <a:t>Ravelli</a:t>
            </a:r>
            <a:r>
              <a:rPr lang="de-DE" sz="1400" dirty="0">
                <a:latin typeface="Times New Roman" panose="02020603050405020304" pitchFamily="18" charset="0"/>
                <a:cs typeface="Times New Roman" panose="02020603050405020304" pitchFamily="18" charset="0"/>
              </a:rPr>
              <a:t> A, Martini A. MTX in juvenile </a:t>
            </a:r>
            <a:r>
              <a:rPr lang="de-DE" sz="1400" dirty="0" err="1">
                <a:latin typeface="Times New Roman" panose="02020603050405020304" pitchFamily="18" charset="0"/>
                <a:cs typeface="Times New Roman" panose="02020603050405020304" pitchFamily="18" charset="0"/>
              </a:rPr>
              <a:t>idiopathic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answers</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and</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questions</a:t>
            </a:r>
            <a:r>
              <a:rPr lang="de-DE" sz="1400" dirty="0">
                <a:latin typeface="Times New Roman" panose="02020603050405020304" pitchFamily="18" charset="0"/>
                <a:cs typeface="Times New Roman" panose="02020603050405020304" pitchFamily="18" charset="0"/>
              </a:rPr>
              <a:t>. J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2000:27:1830-3</a:t>
            </a:r>
          </a:p>
          <a:p>
            <a:pPr algn="just"/>
            <a:r>
              <a:rPr lang="en-US" sz="1400" dirty="0">
                <a:latin typeface="Times New Roman" panose="02020603050405020304" pitchFamily="18" charset="0"/>
                <a:cs typeface="Times New Roman" panose="02020603050405020304" pitchFamily="18" charset="0"/>
              </a:rPr>
              <a:t>6. </a:t>
            </a:r>
            <a:r>
              <a:rPr lang="en-US" sz="1400" dirty="0" err="1">
                <a:latin typeface="Times New Roman" panose="02020603050405020304" pitchFamily="18" charset="0"/>
                <a:cs typeface="Times New Roman" panose="02020603050405020304" pitchFamily="18" charset="0"/>
              </a:rPr>
              <a:t>Ruberto</a:t>
            </a:r>
            <a:r>
              <a:rPr lang="en-US" sz="1400" dirty="0">
                <a:latin typeface="Times New Roman" panose="02020603050405020304" pitchFamily="18" charset="0"/>
                <a:cs typeface="Times New Roman" panose="02020603050405020304" pitchFamily="18" charset="0"/>
              </a:rPr>
              <a:t> N, Murray KJ, </a:t>
            </a:r>
            <a:r>
              <a:rPr lang="en-US" sz="1400" dirty="0" err="1">
                <a:latin typeface="Times New Roman" panose="02020603050405020304" pitchFamily="18" charset="0"/>
                <a:cs typeface="Times New Roman" panose="02020603050405020304" pitchFamily="18" charset="0"/>
              </a:rPr>
              <a:t>Gerloni</a:t>
            </a:r>
            <a:r>
              <a:rPr lang="en-US" sz="1400" dirty="0">
                <a:latin typeface="Times New Roman" panose="02020603050405020304" pitchFamily="18" charset="0"/>
                <a:cs typeface="Times New Roman" panose="02020603050405020304" pitchFamily="18" charset="0"/>
              </a:rPr>
              <a:t> V, et al. </a:t>
            </a:r>
            <a:r>
              <a:rPr lang="en-US" sz="1400" dirty="0" err="1">
                <a:latin typeface="Times New Roman" panose="02020603050405020304" pitchFamily="18" charset="0"/>
                <a:cs typeface="Times New Roman" panose="02020603050405020304" pitchFamily="18" charset="0"/>
              </a:rPr>
              <a:t>Arandomized</a:t>
            </a:r>
            <a:r>
              <a:rPr lang="en-US" sz="1400" dirty="0">
                <a:latin typeface="Times New Roman" panose="02020603050405020304" pitchFamily="18" charset="0"/>
                <a:cs typeface="Times New Roman" panose="02020603050405020304" pitchFamily="18" charset="0"/>
              </a:rPr>
              <a:t> trial of </a:t>
            </a:r>
            <a:r>
              <a:rPr lang="en-US" sz="1400" dirty="0" err="1">
                <a:latin typeface="Times New Roman" panose="02020603050405020304" pitchFamily="18" charset="0"/>
                <a:cs typeface="Times New Roman" panose="02020603050405020304" pitchFamily="18" charset="0"/>
              </a:rPr>
              <a:t>parentral</a:t>
            </a:r>
            <a:r>
              <a:rPr lang="en-US" sz="1400" dirty="0">
                <a:latin typeface="Times New Roman" panose="02020603050405020304" pitchFamily="18" charset="0"/>
                <a:cs typeface="Times New Roman" panose="02020603050405020304" pitchFamily="18" charset="0"/>
              </a:rPr>
              <a:t> methotrexate comparing an intermediate</a:t>
            </a:r>
          </a:p>
          <a:p>
            <a:pPr algn="just"/>
            <a:r>
              <a:rPr lang="en-US" sz="1400" dirty="0">
                <a:latin typeface="Times New Roman" panose="02020603050405020304" pitchFamily="18" charset="0"/>
                <a:cs typeface="Times New Roman" panose="02020603050405020304" pitchFamily="18" charset="0"/>
              </a:rPr>
              <a:t>dose with higher dose in children with juvenile idiopathic arthritis who failed to respond to standard doses of</a:t>
            </a:r>
          </a:p>
          <a:p>
            <a:pPr algn="just"/>
            <a:r>
              <a:rPr lang="de-DE" sz="1400" dirty="0" err="1">
                <a:latin typeface="Times New Roman" panose="02020603050405020304" pitchFamily="18" charset="0"/>
                <a:cs typeface="Times New Roman" panose="02020603050405020304" pitchFamily="18" charset="0"/>
              </a:rPr>
              <a:t>methotrexate</a:t>
            </a:r>
            <a:r>
              <a:rPr lang="de-DE" sz="1400" dirty="0">
                <a:latin typeface="Times New Roman" panose="02020603050405020304" pitchFamily="18" charset="0"/>
                <a:cs typeface="Times New Roman" panose="02020603050405020304" pitchFamily="18" charset="0"/>
              </a:rPr>
              <a:t>. Arthritis </a:t>
            </a:r>
            <a:r>
              <a:rPr lang="de-DE" sz="1400" dirty="0" err="1">
                <a:latin typeface="Times New Roman" panose="02020603050405020304" pitchFamily="18" charset="0"/>
                <a:cs typeface="Times New Roman" panose="02020603050405020304" pitchFamily="18" charset="0"/>
              </a:rPr>
              <a:t>Rheum</a:t>
            </a:r>
            <a:r>
              <a:rPr lang="de-DE" sz="1400" dirty="0">
                <a:latin typeface="Times New Roman" panose="02020603050405020304" pitchFamily="18" charset="0"/>
                <a:cs typeface="Times New Roman" panose="02020603050405020304" pitchFamily="18" charset="0"/>
              </a:rPr>
              <a:t> 2004;50:2191-201</a:t>
            </a:r>
          </a:p>
          <a:p>
            <a:pPr algn="just"/>
            <a:r>
              <a:rPr lang="en-US" sz="1400" dirty="0">
                <a:latin typeface="Times New Roman" panose="02020603050405020304" pitchFamily="18" charset="0"/>
                <a:cs typeface="Times New Roman" panose="02020603050405020304" pitchFamily="18" charset="0"/>
              </a:rPr>
              <a:t>7. Gutierrez-Suarez R, Burgos-Vargas R. The use of methotrexate in children with rheumatic disease. </a:t>
            </a:r>
            <a:r>
              <a:rPr lang="en-US" sz="1400" dirty="0" err="1">
                <a:latin typeface="Times New Roman" panose="02020603050405020304" pitchFamily="18" charset="0"/>
                <a:cs typeface="Times New Roman" panose="02020603050405020304" pitchFamily="18" charset="0"/>
              </a:rPr>
              <a:t>Clin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Exp</a:t>
            </a:r>
            <a:endParaRPr lang="en-US" sz="1400" dirty="0">
              <a:latin typeface="Times New Roman" panose="02020603050405020304" pitchFamily="18" charset="0"/>
              <a:cs typeface="Times New Roman" panose="02020603050405020304" pitchFamily="18" charset="0"/>
            </a:endParaRPr>
          </a:p>
          <a:p>
            <a:pPr algn="just"/>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2010sep-oct;28:122-7</a:t>
            </a:r>
          </a:p>
          <a:p>
            <a:pPr algn="just"/>
            <a:r>
              <a:rPr lang="en-US" sz="1400" dirty="0">
                <a:latin typeface="Times New Roman" panose="02020603050405020304" pitchFamily="18" charset="0"/>
                <a:cs typeface="Times New Roman" panose="02020603050405020304" pitchFamily="18" charset="0"/>
              </a:rPr>
              <a:t>8. </a:t>
            </a:r>
            <a:r>
              <a:rPr lang="en-US" sz="1400" dirty="0" err="1">
                <a:latin typeface="Times New Roman" panose="02020603050405020304" pitchFamily="18" charset="0"/>
                <a:cs typeface="Times New Roman" panose="02020603050405020304" pitchFamily="18" charset="0"/>
              </a:rPr>
              <a:t>Horneff</a:t>
            </a:r>
            <a:r>
              <a:rPr lang="en-US" sz="1400" dirty="0">
                <a:latin typeface="Times New Roman" panose="02020603050405020304" pitchFamily="18" charset="0"/>
                <a:cs typeface="Times New Roman" panose="02020603050405020304" pitchFamily="18" charset="0"/>
              </a:rPr>
              <a:t> G, De Bock F, et al.; German and Austrian </a:t>
            </a:r>
            <a:r>
              <a:rPr lang="en-US" sz="1400" dirty="0" err="1">
                <a:latin typeface="Times New Roman" panose="02020603050405020304" pitchFamily="18" charset="0"/>
                <a:cs typeface="Times New Roman" panose="02020603050405020304" pitchFamily="18" charset="0"/>
              </a:rPr>
              <a:t>Paediatric</a:t>
            </a:r>
            <a:r>
              <a:rPr lang="en-US" sz="1400" dirty="0">
                <a:latin typeface="Times New Roman" panose="02020603050405020304" pitchFamily="18" charset="0"/>
                <a:cs typeface="Times New Roman" panose="02020603050405020304" pitchFamily="18" charset="0"/>
              </a:rPr>
              <a:t> Rheumatology Collaborative Study Group. Safety</a:t>
            </a:r>
          </a:p>
          <a:p>
            <a:pPr algn="just"/>
            <a:r>
              <a:rPr lang="en-US" sz="1400" dirty="0">
                <a:latin typeface="Times New Roman" panose="02020603050405020304" pitchFamily="18" charset="0"/>
                <a:cs typeface="Times New Roman" panose="02020603050405020304" pitchFamily="18" charset="0"/>
              </a:rPr>
              <a:t>and efficacy of combination of </a:t>
            </a:r>
            <a:r>
              <a:rPr lang="en-US" sz="1400" dirty="0" err="1">
                <a:latin typeface="Times New Roman" panose="02020603050405020304" pitchFamily="18" charset="0"/>
                <a:cs typeface="Times New Roman" panose="02020603050405020304" pitchFamily="18" charset="0"/>
              </a:rPr>
              <a:t>etanercept</a:t>
            </a:r>
            <a:r>
              <a:rPr lang="en-US" sz="1400" dirty="0">
                <a:latin typeface="Times New Roman" panose="02020603050405020304" pitchFamily="18" charset="0"/>
                <a:cs typeface="Times New Roman" panose="02020603050405020304" pitchFamily="18" charset="0"/>
              </a:rPr>
              <a:t> and methotrexate compared to treatment with </a:t>
            </a:r>
            <a:r>
              <a:rPr lang="en-US" sz="1400" dirty="0" err="1">
                <a:latin typeface="Times New Roman" panose="02020603050405020304" pitchFamily="18" charset="0"/>
                <a:cs typeface="Times New Roman" panose="02020603050405020304" pitchFamily="18" charset="0"/>
              </a:rPr>
              <a:t>etanercept</a:t>
            </a:r>
            <a:r>
              <a:rPr lang="en-US" sz="1400" dirty="0">
                <a:latin typeface="Times New Roman" panose="02020603050405020304" pitchFamily="18" charset="0"/>
                <a:cs typeface="Times New Roman" panose="02020603050405020304" pitchFamily="18" charset="0"/>
              </a:rPr>
              <a:t> only </a:t>
            </a:r>
            <a:r>
              <a:rPr lang="en-US" sz="1400" dirty="0" smtClean="0">
                <a:latin typeface="Times New Roman" panose="02020603050405020304" pitchFamily="18" charset="0"/>
                <a:cs typeface="Times New Roman" panose="02020603050405020304" pitchFamily="18" charset="0"/>
              </a:rPr>
              <a:t>in patients </a:t>
            </a:r>
            <a:r>
              <a:rPr lang="en-US" sz="1400" dirty="0">
                <a:latin typeface="Times New Roman" panose="02020603050405020304" pitchFamily="18" charset="0"/>
                <a:cs typeface="Times New Roman" panose="02020603050405020304" pitchFamily="18" charset="0"/>
              </a:rPr>
              <a:t>with juvenile idiopathic arthritis (JIA): preliminary data from the German JIA registry. Ann Rheum Dis.</a:t>
            </a:r>
          </a:p>
          <a:p>
            <a:pPr algn="just"/>
            <a:r>
              <a:rPr lang="de-DE" sz="1400" dirty="0" smtClean="0">
                <a:latin typeface="Times New Roman" panose="02020603050405020304" pitchFamily="18" charset="0"/>
                <a:cs typeface="Times New Roman" panose="02020603050405020304" pitchFamily="18" charset="0"/>
              </a:rPr>
              <a:t>2009;68:519-25</a:t>
            </a:r>
          </a:p>
          <a:p>
            <a:pPr algn="just"/>
            <a:r>
              <a:rPr lang="en-US" sz="1400" dirty="0" smtClean="0">
                <a:latin typeface="Times New Roman" panose="02020603050405020304" pitchFamily="18" charset="0"/>
                <a:cs typeface="Times New Roman" panose="02020603050405020304" pitchFamily="18" charset="0"/>
              </a:rPr>
              <a:t>9</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Foeldvari</a:t>
            </a:r>
            <a:r>
              <a:rPr lang="en-US" sz="1400" dirty="0">
                <a:latin typeface="Times New Roman" panose="02020603050405020304" pitchFamily="18" charset="0"/>
                <a:cs typeface="Times New Roman" panose="02020603050405020304" pitchFamily="18" charset="0"/>
              </a:rPr>
              <a:t> I and </a:t>
            </a:r>
            <a:r>
              <a:rPr lang="en-US" sz="1400" dirty="0" err="1">
                <a:latin typeface="Times New Roman" panose="02020603050405020304" pitchFamily="18" charset="0"/>
                <a:cs typeface="Times New Roman" panose="02020603050405020304" pitchFamily="18" charset="0"/>
              </a:rPr>
              <a:t>Horneff</a:t>
            </a:r>
            <a:r>
              <a:rPr lang="en-US" sz="1400" dirty="0">
                <a:latin typeface="Times New Roman" panose="02020603050405020304" pitchFamily="18" charset="0"/>
                <a:cs typeface="Times New Roman" panose="02020603050405020304" pitchFamily="18" charset="0"/>
              </a:rPr>
              <a:t> G: Methotrexate is protective against the new onset of uveitis under </a:t>
            </a:r>
            <a:r>
              <a:rPr lang="en-US" sz="1400" dirty="0" err="1" smtClean="0">
                <a:latin typeface="Times New Roman" panose="02020603050405020304" pitchFamily="18" charset="0"/>
                <a:cs typeface="Times New Roman" panose="02020603050405020304" pitchFamily="18" charset="0"/>
              </a:rPr>
              <a:t>etanercept</a:t>
            </a: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treatment</a:t>
            </a:r>
            <a:r>
              <a:rPr lang="en-US" sz="1400" dirty="0">
                <a:latin typeface="Times New Roman" panose="02020603050405020304" pitchFamily="18" charset="0"/>
                <a:cs typeface="Times New Roman" panose="02020603050405020304" pitchFamily="18" charset="0"/>
              </a:rPr>
              <a:t>: data from the German </a:t>
            </a:r>
            <a:r>
              <a:rPr lang="en-US" sz="1400" dirty="0" err="1">
                <a:latin typeface="Times New Roman" panose="02020603050405020304" pitchFamily="18" charset="0"/>
                <a:cs typeface="Times New Roman" panose="02020603050405020304" pitchFamily="18" charset="0"/>
              </a:rPr>
              <a:t>etanercept</a:t>
            </a:r>
            <a:r>
              <a:rPr lang="en-US" sz="1400" dirty="0">
                <a:latin typeface="Times New Roman" panose="02020603050405020304" pitchFamily="18" charset="0"/>
                <a:cs typeface="Times New Roman" panose="02020603050405020304" pitchFamily="18" charset="0"/>
              </a:rPr>
              <a:t> Registry. </a:t>
            </a:r>
            <a:r>
              <a:rPr lang="en-US" sz="1400" dirty="0" err="1">
                <a:latin typeface="Times New Roman" panose="02020603050405020304" pitchFamily="18" charset="0"/>
                <a:cs typeface="Times New Roman" panose="02020603050405020304" pitchFamily="18" charset="0"/>
              </a:rPr>
              <a:t>Ann.Rheum</a:t>
            </a:r>
            <a:r>
              <a:rPr lang="en-US" sz="1400" dirty="0">
                <a:latin typeface="Times New Roman" panose="02020603050405020304" pitchFamily="18" charset="0"/>
                <a:cs typeface="Times New Roman" panose="02020603050405020304" pitchFamily="18" charset="0"/>
              </a:rPr>
              <a:t>. Dis. 2010;69(suppl.3)</a:t>
            </a:r>
            <a:endParaRPr lang="de-DE"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0220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548680"/>
            <a:ext cx="8229600" cy="5577483"/>
          </a:xfrm>
        </p:spPr>
        <p:txBody>
          <a:bodyPr>
            <a:normAutofit/>
          </a:bodyPr>
          <a:lstStyle/>
          <a:p>
            <a:pPr algn="just"/>
            <a:r>
              <a:rPr lang="en-US" sz="1400" dirty="0">
                <a:latin typeface="Times New Roman" panose="02020603050405020304" pitchFamily="18" charset="0"/>
                <a:cs typeface="Times New Roman" panose="02020603050405020304" pitchFamily="18" charset="0"/>
              </a:rPr>
              <a:t>10. </a:t>
            </a:r>
            <a:r>
              <a:rPr lang="en-US" sz="1400" dirty="0" err="1">
                <a:latin typeface="Times New Roman" panose="02020603050405020304" pitchFamily="18" charset="0"/>
                <a:cs typeface="Times New Roman" panose="02020603050405020304" pitchFamily="18" charset="0"/>
              </a:rPr>
              <a:t>Horneff</a:t>
            </a:r>
            <a:r>
              <a:rPr lang="en-US" sz="1400" dirty="0">
                <a:latin typeface="Times New Roman" panose="02020603050405020304" pitchFamily="18" charset="0"/>
                <a:cs typeface="Times New Roman" panose="02020603050405020304" pitchFamily="18" charset="0"/>
              </a:rPr>
              <a:t> G. Update on biologicals for treatment of juvenile idiopathic arthritis. Expert </a:t>
            </a:r>
            <a:r>
              <a:rPr lang="en-US" sz="1400" dirty="0" err="1">
                <a:latin typeface="Times New Roman" panose="02020603050405020304" pitchFamily="18" charset="0"/>
                <a:cs typeface="Times New Roman" panose="02020603050405020304" pitchFamily="18" charset="0"/>
              </a:rPr>
              <a:t>Opin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Biol</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Ther</a:t>
            </a:r>
            <a:r>
              <a:rPr lang="en-US" sz="1400" dirty="0">
                <a:latin typeface="Times New Roman" panose="02020603050405020304" pitchFamily="18" charset="0"/>
                <a:cs typeface="Times New Roman" panose="02020603050405020304" pitchFamily="18" charset="0"/>
              </a:rPr>
              <a:t>.</a:t>
            </a:r>
          </a:p>
          <a:p>
            <a:pPr algn="just"/>
            <a:r>
              <a:rPr lang="de-DE" sz="1400" dirty="0">
                <a:latin typeface="Times New Roman" panose="02020603050405020304" pitchFamily="18" charset="0"/>
                <a:cs typeface="Times New Roman" panose="02020603050405020304" pitchFamily="18" charset="0"/>
              </a:rPr>
              <a:t>2013;13(3):361-76.</a:t>
            </a:r>
          </a:p>
          <a:p>
            <a:pPr algn="just"/>
            <a:r>
              <a:rPr lang="en-US" sz="1400" dirty="0">
                <a:latin typeface="Times New Roman" panose="02020603050405020304" pitchFamily="18" charset="0"/>
                <a:cs typeface="Times New Roman" panose="02020603050405020304" pitchFamily="18" charset="0"/>
              </a:rPr>
              <a:t>11. Klein A, </a:t>
            </a:r>
            <a:r>
              <a:rPr lang="en-US" sz="1400" dirty="0" err="1">
                <a:latin typeface="Times New Roman" panose="02020603050405020304" pitchFamily="18" charset="0"/>
                <a:cs typeface="Times New Roman" panose="02020603050405020304" pitchFamily="18" charset="0"/>
              </a:rPr>
              <a:t>Horneff</a:t>
            </a:r>
            <a:r>
              <a:rPr lang="en-US" sz="1400" dirty="0">
                <a:latin typeface="Times New Roman" panose="02020603050405020304" pitchFamily="18" charset="0"/>
                <a:cs typeface="Times New Roman" panose="02020603050405020304" pitchFamily="18" charset="0"/>
              </a:rPr>
              <a:t> G, et al. Efficacy and safety of oral and parenteral methotrexate therapy in children </a:t>
            </a:r>
            <a:r>
              <a:rPr lang="en-US" sz="1400" dirty="0" smtClean="0">
                <a:latin typeface="Times New Roman" panose="02020603050405020304" pitchFamily="18" charset="0"/>
                <a:cs typeface="Times New Roman" panose="02020603050405020304" pitchFamily="18" charset="0"/>
              </a:rPr>
              <a:t>with juvenile </a:t>
            </a:r>
            <a:r>
              <a:rPr lang="en-US" sz="1400" dirty="0">
                <a:latin typeface="Times New Roman" panose="02020603050405020304" pitchFamily="18" charset="0"/>
                <a:cs typeface="Times New Roman" panose="02020603050405020304" pitchFamily="18" charset="0"/>
              </a:rPr>
              <a:t>idiopathic arthritis: An observational study with patients from the German Methotrexate Registry. </a:t>
            </a:r>
            <a:r>
              <a:rPr lang="en-US" sz="1400" dirty="0" smtClean="0">
                <a:latin typeface="Times New Roman" panose="02020603050405020304" pitchFamily="18" charset="0"/>
                <a:cs typeface="Times New Roman" panose="02020603050405020304" pitchFamily="18" charset="0"/>
              </a:rPr>
              <a:t>Arthritis Care </a:t>
            </a:r>
            <a:r>
              <a:rPr lang="en-US" sz="1400" dirty="0">
                <a:latin typeface="Times New Roman" panose="02020603050405020304" pitchFamily="18" charset="0"/>
                <a:cs typeface="Times New Roman" panose="02020603050405020304" pitchFamily="18" charset="0"/>
              </a:rPr>
              <a:t>and Research. 2012 Sep;64(9):1349-1356</a:t>
            </a:r>
          </a:p>
          <a:p>
            <a:pPr algn="just"/>
            <a:r>
              <a:rPr lang="de-DE" sz="1400" dirty="0">
                <a:latin typeface="Times New Roman" panose="02020603050405020304" pitchFamily="18" charset="0"/>
                <a:cs typeface="Times New Roman" panose="02020603050405020304" pitchFamily="18" charset="0"/>
              </a:rPr>
              <a:t>12. </a:t>
            </a:r>
            <a:r>
              <a:rPr lang="de-DE" sz="1400" dirty="0" err="1">
                <a:latin typeface="Times New Roman" panose="02020603050405020304" pitchFamily="18" charset="0"/>
                <a:cs typeface="Times New Roman" panose="02020603050405020304" pitchFamily="18" charset="0"/>
              </a:rPr>
              <a:t>Raveli</a:t>
            </a:r>
            <a:r>
              <a:rPr lang="de-DE" sz="1400" dirty="0">
                <a:latin typeface="Times New Roman" panose="02020603050405020304" pitchFamily="18" charset="0"/>
                <a:cs typeface="Times New Roman" panose="02020603050405020304" pitchFamily="18" charset="0"/>
              </a:rPr>
              <a:t> A, </a:t>
            </a:r>
            <a:r>
              <a:rPr lang="de-DE" sz="1400" dirty="0" err="1">
                <a:latin typeface="Times New Roman" panose="02020603050405020304" pitchFamily="18" charset="0"/>
                <a:cs typeface="Times New Roman" panose="02020603050405020304" pitchFamily="18" charset="0"/>
              </a:rPr>
              <a:t>Gerloni</a:t>
            </a:r>
            <a:r>
              <a:rPr lang="de-DE" sz="1400" dirty="0">
                <a:latin typeface="Times New Roman" panose="02020603050405020304" pitchFamily="18" charset="0"/>
                <a:cs typeface="Times New Roman" panose="02020603050405020304" pitchFamily="18" charset="0"/>
              </a:rPr>
              <a:t> V, Corona F, et al .Oral versus </a:t>
            </a:r>
            <a:r>
              <a:rPr lang="de-DE" sz="1400" dirty="0" err="1">
                <a:latin typeface="Times New Roman" panose="02020603050405020304" pitchFamily="18" charset="0"/>
                <a:cs typeface="Times New Roman" panose="02020603050405020304" pitchFamily="18" charset="0"/>
              </a:rPr>
              <a:t>intramuscular</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methotrexate</a:t>
            </a:r>
            <a:r>
              <a:rPr lang="de-DE" sz="1400" dirty="0">
                <a:latin typeface="Times New Roman" panose="02020603050405020304" pitchFamily="18" charset="0"/>
                <a:cs typeface="Times New Roman" panose="02020603050405020304" pitchFamily="18" charset="0"/>
              </a:rPr>
              <a:t> in juvenile </a:t>
            </a:r>
            <a:r>
              <a:rPr lang="de-DE" sz="1400" dirty="0" err="1">
                <a:latin typeface="Times New Roman" panose="02020603050405020304" pitchFamily="18" charset="0"/>
                <a:cs typeface="Times New Roman" panose="02020603050405020304" pitchFamily="18" charset="0"/>
              </a:rPr>
              <a:t>chronic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Clin</a:t>
            </a:r>
            <a:r>
              <a:rPr lang="de-DE" sz="1400" dirty="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Exp</a:t>
            </a:r>
            <a:r>
              <a:rPr lang="de-DE" sz="1400" dirty="0" smtClean="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1998;16:181-3</a:t>
            </a:r>
          </a:p>
          <a:p>
            <a:pPr algn="just"/>
            <a:r>
              <a:rPr lang="en-US" sz="1400" dirty="0">
                <a:latin typeface="Times New Roman" panose="02020603050405020304" pitchFamily="18" charset="0"/>
                <a:cs typeface="Times New Roman" panose="02020603050405020304" pitchFamily="18" charset="0"/>
              </a:rPr>
              <a:t>13. </a:t>
            </a:r>
            <a:r>
              <a:rPr lang="en-US" sz="1400" dirty="0" err="1">
                <a:latin typeface="Times New Roman" panose="02020603050405020304" pitchFamily="18" charset="0"/>
                <a:cs typeface="Times New Roman" panose="02020603050405020304" pitchFamily="18" charset="0"/>
              </a:rPr>
              <a:t>Horneff</a:t>
            </a:r>
            <a:r>
              <a:rPr lang="en-US" sz="1400" dirty="0">
                <a:latin typeface="Times New Roman" panose="02020603050405020304" pitchFamily="18" charset="0"/>
                <a:cs typeface="Times New Roman" panose="02020603050405020304" pitchFamily="18" charset="0"/>
              </a:rPr>
              <a:t> G, </a:t>
            </a:r>
            <a:r>
              <a:rPr lang="en-US" sz="1400" dirty="0" err="1">
                <a:latin typeface="Times New Roman" panose="02020603050405020304" pitchFamily="18" charset="0"/>
                <a:cs typeface="Times New Roman" panose="02020603050405020304" pitchFamily="18" charset="0"/>
              </a:rPr>
              <a:t>Schmeling</a:t>
            </a:r>
            <a:r>
              <a:rPr lang="en-US" sz="1400" dirty="0">
                <a:latin typeface="Times New Roman" panose="02020603050405020304" pitchFamily="18" charset="0"/>
                <a:cs typeface="Times New Roman" panose="02020603050405020304" pitchFamily="18" charset="0"/>
              </a:rPr>
              <a:t> H, et al. The German </a:t>
            </a:r>
            <a:r>
              <a:rPr lang="en-US" sz="1400" dirty="0" err="1">
                <a:latin typeface="Times New Roman" panose="02020603050405020304" pitchFamily="18" charset="0"/>
                <a:cs typeface="Times New Roman" panose="02020603050405020304" pitchFamily="18" charset="0"/>
              </a:rPr>
              <a:t>etanercept</a:t>
            </a:r>
            <a:r>
              <a:rPr lang="en-US" sz="1400" dirty="0">
                <a:latin typeface="Times New Roman" panose="02020603050405020304" pitchFamily="18" charset="0"/>
                <a:cs typeface="Times New Roman" panose="02020603050405020304" pitchFamily="18" charset="0"/>
              </a:rPr>
              <a:t> registry for treatment of juvenile idiopathic </a:t>
            </a:r>
            <a:r>
              <a:rPr lang="en-US" sz="1400" dirty="0" smtClean="0">
                <a:latin typeface="Times New Roman" panose="02020603050405020304" pitchFamily="18" charset="0"/>
                <a:cs typeface="Times New Roman" panose="02020603050405020304" pitchFamily="18" charset="0"/>
              </a:rPr>
              <a:t>arthritis </a:t>
            </a:r>
            <a:r>
              <a:rPr lang="de-DE" sz="1400" dirty="0" smtClean="0">
                <a:latin typeface="Times New Roman" panose="02020603050405020304" pitchFamily="18" charset="0"/>
                <a:cs typeface="Times New Roman" panose="02020603050405020304" pitchFamily="18" charset="0"/>
              </a:rPr>
              <a:t>(JIA</a:t>
            </a:r>
            <a:r>
              <a:rPr lang="de-DE" sz="1400" dirty="0">
                <a:latin typeface="Times New Roman" panose="02020603050405020304" pitchFamily="18" charset="0"/>
                <a:cs typeface="Times New Roman" panose="02020603050405020304" pitchFamily="18" charset="0"/>
              </a:rPr>
              <a:t>). Ann </a:t>
            </a:r>
            <a:r>
              <a:rPr lang="de-DE" sz="1400" dirty="0" err="1">
                <a:latin typeface="Times New Roman" panose="02020603050405020304" pitchFamily="18" charset="0"/>
                <a:cs typeface="Times New Roman" panose="02020603050405020304" pitchFamily="18" charset="0"/>
              </a:rPr>
              <a:t>Rheum</a:t>
            </a:r>
            <a:r>
              <a:rPr lang="de-DE" sz="1400" dirty="0">
                <a:latin typeface="Times New Roman" panose="02020603050405020304" pitchFamily="18" charset="0"/>
                <a:cs typeface="Times New Roman" panose="02020603050405020304" pitchFamily="18" charset="0"/>
              </a:rPr>
              <a:t>. Dis. 2004;63:1638-1644</a:t>
            </a:r>
          </a:p>
          <a:p>
            <a:pPr algn="just"/>
            <a:r>
              <a:rPr lang="de-DE" sz="1400" dirty="0">
                <a:latin typeface="Times New Roman" panose="02020603050405020304" pitchFamily="18" charset="0"/>
                <a:cs typeface="Times New Roman" panose="02020603050405020304" pitchFamily="18" charset="0"/>
              </a:rPr>
              <a:t>14. Lovell DJ, </a:t>
            </a:r>
            <a:r>
              <a:rPr lang="de-DE" sz="1400" dirty="0" err="1">
                <a:latin typeface="Times New Roman" panose="02020603050405020304" pitchFamily="18" charset="0"/>
                <a:cs typeface="Times New Roman" panose="02020603050405020304" pitchFamily="18" charset="0"/>
              </a:rPr>
              <a:t>Giannini</a:t>
            </a:r>
            <a:r>
              <a:rPr lang="de-DE" sz="1400" dirty="0">
                <a:latin typeface="Times New Roman" panose="02020603050405020304" pitchFamily="18" charset="0"/>
                <a:cs typeface="Times New Roman" panose="02020603050405020304" pitchFamily="18" charset="0"/>
              </a:rPr>
              <a:t> EH, Reiff A, et al . </a:t>
            </a:r>
            <a:r>
              <a:rPr lang="de-DE" sz="1400" dirty="0" err="1">
                <a:latin typeface="Times New Roman" panose="02020603050405020304" pitchFamily="18" charset="0"/>
                <a:cs typeface="Times New Roman" panose="02020603050405020304" pitchFamily="18" charset="0"/>
              </a:rPr>
              <a:t>Etanercept</a:t>
            </a:r>
            <a:r>
              <a:rPr lang="de-DE" sz="1400" dirty="0">
                <a:latin typeface="Times New Roman" panose="02020603050405020304" pitchFamily="18" charset="0"/>
                <a:cs typeface="Times New Roman" panose="02020603050405020304" pitchFamily="18" charset="0"/>
              </a:rPr>
              <a:t> in </a:t>
            </a:r>
            <a:r>
              <a:rPr lang="de-DE" sz="1400" dirty="0" err="1">
                <a:latin typeface="Times New Roman" panose="02020603050405020304" pitchFamily="18" charset="0"/>
                <a:cs typeface="Times New Roman" panose="02020603050405020304" pitchFamily="18" charset="0"/>
              </a:rPr>
              <a:t>children</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with</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polyarticular</a:t>
            </a:r>
            <a:r>
              <a:rPr lang="de-DE" sz="1400" dirty="0">
                <a:latin typeface="Times New Roman" panose="02020603050405020304" pitchFamily="18" charset="0"/>
                <a:cs typeface="Times New Roman" panose="02020603050405020304" pitchFamily="18" charset="0"/>
              </a:rPr>
              <a:t> juvenile rheumatoid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a:t>
            </a:r>
            <a:r>
              <a:rPr lang="de-DE" sz="1400" dirty="0" smtClean="0">
                <a:latin typeface="Times New Roman" panose="02020603050405020304" pitchFamily="18" charset="0"/>
                <a:cs typeface="Times New Roman" panose="02020603050405020304" pitchFamily="18" charset="0"/>
              </a:rPr>
              <a:t>N Engl </a:t>
            </a:r>
            <a:r>
              <a:rPr lang="de-DE" sz="1400" dirty="0">
                <a:latin typeface="Times New Roman" panose="02020603050405020304" pitchFamily="18" charset="0"/>
                <a:cs typeface="Times New Roman" panose="02020603050405020304" pitchFamily="18" charset="0"/>
              </a:rPr>
              <a:t>J </a:t>
            </a:r>
            <a:r>
              <a:rPr lang="de-DE" sz="1400" dirty="0" err="1">
                <a:latin typeface="Times New Roman" panose="02020603050405020304" pitchFamily="18" charset="0"/>
                <a:cs typeface="Times New Roman" panose="02020603050405020304" pitchFamily="18" charset="0"/>
              </a:rPr>
              <a:t>Med</a:t>
            </a:r>
            <a:r>
              <a:rPr lang="de-DE" sz="1400" dirty="0">
                <a:latin typeface="Times New Roman" panose="02020603050405020304" pitchFamily="18" charset="0"/>
                <a:cs typeface="Times New Roman" panose="02020603050405020304" pitchFamily="18" charset="0"/>
              </a:rPr>
              <a:t> 2000;342:763-9</a:t>
            </a:r>
          </a:p>
          <a:p>
            <a:pPr algn="just"/>
            <a:r>
              <a:rPr lang="de-DE" sz="1400" dirty="0" smtClean="0">
                <a:latin typeface="Times New Roman" panose="02020603050405020304" pitchFamily="18" charset="0"/>
                <a:cs typeface="Times New Roman" panose="02020603050405020304" pitchFamily="18" charset="0"/>
              </a:rPr>
              <a:t>15. </a:t>
            </a:r>
            <a:r>
              <a:rPr lang="de-DE" sz="1400" dirty="0" err="1" smtClean="0">
                <a:latin typeface="Times New Roman" panose="02020603050405020304" pitchFamily="18" charset="0"/>
                <a:cs typeface="Times New Roman" panose="02020603050405020304" pitchFamily="18" charset="0"/>
              </a:rPr>
              <a:t>Ruberto</a:t>
            </a:r>
            <a:r>
              <a:rPr lang="de-DE" sz="1400" dirty="0" smtClean="0">
                <a:latin typeface="Times New Roman" panose="02020603050405020304" pitchFamily="18" charset="0"/>
                <a:cs typeface="Times New Roman" panose="02020603050405020304" pitchFamily="18" charset="0"/>
              </a:rPr>
              <a:t> N, </a:t>
            </a:r>
            <a:r>
              <a:rPr lang="de-DE" sz="1400" dirty="0" err="1" smtClean="0">
                <a:latin typeface="Times New Roman" panose="02020603050405020304" pitchFamily="18" charset="0"/>
                <a:cs typeface="Times New Roman" panose="02020603050405020304" pitchFamily="18" charset="0"/>
              </a:rPr>
              <a:t>Lovel</a:t>
            </a:r>
            <a:r>
              <a:rPr lang="de-DE" sz="1400" dirty="0" smtClean="0">
                <a:latin typeface="Times New Roman" panose="02020603050405020304" pitchFamily="18" charset="0"/>
                <a:cs typeface="Times New Roman" panose="02020603050405020304" pitchFamily="18" charset="0"/>
              </a:rPr>
              <a:t> DJ, et al. </a:t>
            </a:r>
            <a:r>
              <a:rPr lang="de-DE" sz="1400" dirty="0" err="1" smtClean="0">
                <a:latin typeface="Times New Roman" panose="02020603050405020304" pitchFamily="18" charset="0"/>
                <a:cs typeface="Times New Roman" panose="02020603050405020304" pitchFamily="18" charset="0"/>
              </a:rPr>
              <a:t>Arandomized</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placebo</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controlled</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trial</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of</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infliximab</a:t>
            </a:r>
            <a:r>
              <a:rPr lang="de-DE" sz="1400" dirty="0" smtClean="0">
                <a:latin typeface="Times New Roman" panose="02020603050405020304" pitchFamily="18" charset="0"/>
                <a:cs typeface="Times New Roman" panose="02020603050405020304" pitchFamily="18" charset="0"/>
              </a:rPr>
              <a:t> plus </a:t>
            </a:r>
            <a:r>
              <a:rPr lang="de-DE" sz="1400" dirty="0" err="1" smtClean="0">
                <a:latin typeface="Times New Roman" panose="02020603050405020304" pitchFamily="18" charset="0"/>
                <a:cs typeface="Times New Roman" panose="02020603050405020304" pitchFamily="18" charset="0"/>
              </a:rPr>
              <a:t>methotrexate</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for</a:t>
            </a:r>
            <a:r>
              <a:rPr lang="de-DE" sz="1400" dirty="0" smtClean="0">
                <a:latin typeface="Times New Roman" panose="02020603050405020304" pitchFamily="18" charset="0"/>
                <a:cs typeface="Times New Roman" panose="02020603050405020304" pitchFamily="18" charset="0"/>
              </a:rPr>
              <a:t> </a:t>
            </a:r>
            <a:r>
              <a:rPr lang="de-DE" sz="1400" dirty="0" err="1" smtClean="0">
                <a:latin typeface="Times New Roman" panose="02020603050405020304" pitchFamily="18" charset="0"/>
                <a:cs typeface="Times New Roman" panose="02020603050405020304" pitchFamily="18" charset="0"/>
              </a:rPr>
              <a:t>the</a:t>
            </a:r>
            <a:r>
              <a:rPr lang="de-DE"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treatment of </a:t>
            </a:r>
            <a:r>
              <a:rPr lang="en-US" sz="1400" dirty="0" err="1" smtClean="0">
                <a:latin typeface="Times New Roman" panose="02020603050405020304" pitchFamily="18" charset="0"/>
                <a:cs typeface="Times New Roman" panose="02020603050405020304" pitchFamily="18" charset="0"/>
              </a:rPr>
              <a:t>polyarticular</a:t>
            </a:r>
            <a:r>
              <a:rPr lang="en-US" sz="1400" dirty="0" smtClean="0">
                <a:latin typeface="Times New Roman" panose="02020603050405020304" pitchFamily="18" charset="0"/>
                <a:cs typeface="Times New Roman" panose="02020603050405020304" pitchFamily="18" charset="0"/>
              </a:rPr>
              <a:t> course juvenile rheumatoid arthritis. </a:t>
            </a:r>
            <a:r>
              <a:rPr lang="en-US" sz="1400" dirty="0" err="1" smtClean="0">
                <a:latin typeface="Times New Roman" panose="02020603050405020304" pitchFamily="18" charset="0"/>
                <a:cs typeface="Times New Roman" panose="02020603050405020304" pitchFamily="18" charset="0"/>
              </a:rPr>
              <a:t>Arhritis</a:t>
            </a:r>
            <a:r>
              <a:rPr lang="en-US" sz="1400" dirty="0" smtClean="0">
                <a:latin typeface="Times New Roman" panose="02020603050405020304" pitchFamily="18" charset="0"/>
                <a:cs typeface="Times New Roman" panose="02020603050405020304" pitchFamily="18" charset="0"/>
              </a:rPr>
              <a:t> </a:t>
            </a:r>
            <a:r>
              <a:rPr lang="en-US" sz="1400" dirty="0" err="1" smtClean="0">
                <a:latin typeface="Times New Roman" panose="02020603050405020304" pitchFamily="18" charset="0"/>
                <a:cs typeface="Times New Roman" panose="02020603050405020304" pitchFamily="18" charset="0"/>
              </a:rPr>
              <a:t>Rheuma</a:t>
            </a:r>
            <a:r>
              <a:rPr lang="en-US" sz="1400" dirty="0" smtClean="0">
                <a:latin typeface="Times New Roman" panose="02020603050405020304" pitchFamily="18" charset="0"/>
                <a:cs typeface="Times New Roman" panose="02020603050405020304" pitchFamily="18" charset="0"/>
              </a:rPr>
              <a:t> 2007;56(9):3096-106</a:t>
            </a:r>
          </a:p>
          <a:p>
            <a:pPr algn="just"/>
            <a:r>
              <a:rPr lang="de-DE" sz="1400" dirty="0">
                <a:latin typeface="Times New Roman" panose="02020603050405020304" pitchFamily="18" charset="0"/>
                <a:cs typeface="Times New Roman" panose="02020603050405020304" pitchFamily="18" charset="0"/>
              </a:rPr>
              <a:t>16. Lovell DJ, Ruperto N, et al. </a:t>
            </a:r>
            <a:r>
              <a:rPr lang="de-DE" sz="1400" dirty="0" err="1">
                <a:latin typeface="Times New Roman" panose="02020603050405020304" pitchFamily="18" charset="0"/>
                <a:cs typeface="Times New Roman" panose="02020603050405020304" pitchFamily="18" charset="0"/>
              </a:rPr>
              <a:t>Adalimumab</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with</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or</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without</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methotrexate</a:t>
            </a:r>
            <a:r>
              <a:rPr lang="de-DE" sz="1400" dirty="0">
                <a:latin typeface="Times New Roman" panose="02020603050405020304" pitchFamily="18" charset="0"/>
                <a:cs typeface="Times New Roman" panose="02020603050405020304" pitchFamily="18" charset="0"/>
              </a:rPr>
              <a:t> in juvenile rheumatoid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N Engl </a:t>
            </a:r>
            <a:r>
              <a:rPr lang="de-DE" sz="1400" dirty="0" smtClean="0">
                <a:latin typeface="Times New Roman" panose="02020603050405020304" pitchFamily="18" charset="0"/>
                <a:cs typeface="Times New Roman" panose="02020603050405020304" pitchFamily="18" charset="0"/>
              </a:rPr>
              <a:t>J </a:t>
            </a:r>
            <a:r>
              <a:rPr lang="de-DE" sz="1400" dirty="0" err="1" smtClean="0">
                <a:latin typeface="Times New Roman" panose="02020603050405020304" pitchFamily="18" charset="0"/>
                <a:cs typeface="Times New Roman" panose="02020603050405020304" pitchFamily="18" charset="0"/>
              </a:rPr>
              <a:t>Med</a:t>
            </a:r>
            <a:r>
              <a:rPr lang="de-DE" sz="1400" dirty="0" smtClean="0">
                <a:latin typeface="Times New Roman" panose="02020603050405020304" pitchFamily="18" charset="0"/>
                <a:cs typeface="Times New Roman" panose="02020603050405020304" pitchFamily="18" charset="0"/>
              </a:rPr>
              <a:t> </a:t>
            </a:r>
            <a:r>
              <a:rPr lang="de-DE" sz="1400" dirty="0">
                <a:latin typeface="Times New Roman" panose="02020603050405020304" pitchFamily="18" charset="0"/>
                <a:cs typeface="Times New Roman" panose="02020603050405020304" pitchFamily="18" charset="0"/>
              </a:rPr>
              <a:t>2008;359:810-20</a:t>
            </a:r>
          </a:p>
          <a:p>
            <a:pPr algn="just"/>
            <a:r>
              <a:rPr lang="en-US" sz="1400" dirty="0">
                <a:latin typeface="Times New Roman" panose="02020603050405020304" pitchFamily="18" charset="0"/>
                <a:cs typeface="Times New Roman" panose="02020603050405020304" pitchFamily="18" charset="0"/>
              </a:rPr>
              <a:t>17. </a:t>
            </a:r>
            <a:r>
              <a:rPr lang="en-US" sz="1400" dirty="0" err="1">
                <a:latin typeface="Times New Roman" panose="02020603050405020304" pitchFamily="18" charset="0"/>
                <a:cs typeface="Times New Roman" panose="02020603050405020304" pitchFamily="18" charset="0"/>
              </a:rPr>
              <a:t>Vilca</a:t>
            </a:r>
            <a:r>
              <a:rPr lang="en-US" sz="1400" dirty="0">
                <a:latin typeface="Times New Roman" panose="02020603050405020304" pitchFamily="18" charset="0"/>
                <a:cs typeface="Times New Roman" panose="02020603050405020304" pitchFamily="18" charset="0"/>
              </a:rPr>
              <a:t> I, </a:t>
            </a:r>
            <a:r>
              <a:rPr lang="en-US" sz="1400" dirty="0" err="1">
                <a:latin typeface="Times New Roman" panose="02020603050405020304" pitchFamily="18" charset="0"/>
                <a:cs typeface="Times New Roman" panose="02020603050405020304" pitchFamily="18" charset="0"/>
              </a:rPr>
              <a:t>Munitis</a:t>
            </a:r>
            <a:r>
              <a:rPr lang="en-US" sz="1400" dirty="0">
                <a:latin typeface="Times New Roman" panose="02020603050405020304" pitchFamily="18" charset="0"/>
                <a:cs typeface="Times New Roman" panose="02020603050405020304" pitchFamily="18" charset="0"/>
              </a:rPr>
              <a:t> PG, et al. Predictors of poor response to methotrexate in </a:t>
            </a:r>
            <a:r>
              <a:rPr lang="en-US" sz="1400" dirty="0" err="1">
                <a:latin typeface="Times New Roman" panose="02020603050405020304" pitchFamily="18" charset="0"/>
                <a:cs typeface="Times New Roman" panose="02020603050405020304" pitchFamily="18" charset="0"/>
              </a:rPr>
              <a:t>polyarticular</a:t>
            </a:r>
            <a:r>
              <a:rPr lang="en-US" sz="1400" dirty="0">
                <a:latin typeface="Times New Roman" panose="02020603050405020304" pitchFamily="18" charset="0"/>
                <a:cs typeface="Times New Roman" panose="02020603050405020304" pitchFamily="18" charset="0"/>
              </a:rPr>
              <a:t>-course juvenile</a:t>
            </a:r>
          </a:p>
          <a:p>
            <a:pPr algn="just"/>
            <a:r>
              <a:rPr lang="en-US" sz="1400" dirty="0">
                <a:latin typeface="Times New Roman" panose="02020603050405020304" pitchFamily="18" charset="0"/>
                <a:cs typeface="Times New Roman" panose="02020603050405020304" pitchFamily="18" charset="0"/>
              </a:rPr>
              <a:t>idiopathic arthritis: analysis of the PRINTO methotrexate trial. Ann Rheum Disease 2010;69:1479-1483</a:t>
            </a:r>
          </a:p>
          <a:p>
            <a:pPr algn="just"/>
            <a:r>
              <a:rPr lang="de-DE" sz="1400" dirty="0">
                <a:latin typeface="Times New Roman" panose="02020603050405020304" pitchFamily="18" charset="0"/>
                <a:cs typeface="Times New Roman" panose="02020603050405020304" pitchFamily="18" charset="0"/>
              </a:rPr>
              <a:t>18. </a:t>
            </a:r>
            <a:r>
              <a:rPr lang="de-DE" sz="1400" dirty="0" err="1">
                <a:latin typeface="Times New Roman" panose="02020603050405020304" pitchFamily="18" charset="0"/>
                <a:cs typeface="Times New Roman" panose="02020603050405020304" pitchFamily="18" charset="0"/>
              </a:rPr>
              <a:t>Giannini</a:t>
            </a:r>
            <a:r>
              <a:rPr lang="de-DE" sz="1400" dirty="0">
                <a:latin typeface="Times New Roman" panose="02020603050405020304" pitchFamily="18" charset="0"/>
                <a:cs typeface="Times New Roman" panose="02020603050405020304" pitchFamily="18" charset="0"/>
              </a:rPr>
              <a:t> EH, </a:t>
            </a:r>
            <a:r>
              <a:rPr lang="de-DE" sz="1400" dirty="0" err="1">
                <a:latin typeface="Times New Roman" panose="02020603050405020304" pitchFamily="18" charset="0"/>
                <a:cs typeface="Times New Roman" panose="02020603050405020304" pitchFamily="18" charset="0"/>
              </a:rPr>
              <a:t>Ruberto</a:t>
            </a:r>
            <a:r>
              <a:rPr lang="de-DE" sz="1400" dirty="0">
                <a:latin typeface="Times New Roman" panose="02020603050405020304" pitchFamily="18" charset="0"/>
                <a:cs typeface="Times New Roman" panose="02020603050405020304" pitchFamily="18" charset="0"/>
              </a:rPr>
              <a:t> R, </a:t>
            </a:r>
            <a:r>
              <a:rPr lang="de-DE" sz="1400" dirty="0" err="1">
                <a:latin typeface="Times New Roman" panose="02020603050405020304" pitchFamily="18" charset="0"/>
                <a:cs typeface="Times New Roman" panose="02020603050405020304" pitchFamily="18" charset="0"/>
              </a:rPr>
              <a:t>Ravelli</a:t>
            </a:r>
            <a:r>
              <a:rPr lang="de-DE" sz="1400" dirty="0">
                <a:latin typeface="Times New Roman" panose="02020603050405020304" pitchFamily="18" charset="0"/>
                <a:cs typeface="Times New Roman" panose="02020603050405020304" pitchFamily="18" charset="0"/>
              </a:rPr>
              <a:t> A, </a:t>
            </a:r>
            <a:r>
              <a:rPr lang="de-DE" sz="1400" dirty="0" err="1">
                <a:latin typeface="Times New Roman" panose="02020603050405020304" pitchFamily="18" charset="0"/>
                <a:cs typeface="Times New Roman" panose="02020603050405020304" pitchFamily="18" charset="0"/>
              </a:rPr>
              <a:t>and</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paediatric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Rheumatology</a:t>
            </a:r>
            <a:r>
              <a:rPr lang="de-DE" sz="1400" dirty="0">
                <a:latin typeface="Times New Roman" panose="02020603050405020304" pitchFamily="18" charset="0"/>
                <a:cs typeface="Times New Roman" panose="02020603050405020304" pitchFamily="18" charset="0"/>
              </a:rPr>
              <a:t> International Trials </a:t>
            </a:r>
            <a:r>
              <a:rPr lang="de-DE" sz="1400" dirty="0" err="1">
                <a:latin typeface="Times New Roman" panose="02020603050405020304" pitchFamily="18" charset="0"/>
                <a:cs typeface="Times New Roman" panose="02020603050405020304" pitchFamily="18" charset="0"/>
              </a:rPr>
              <a:t>Organization</a:t>
            </a:r>
            <a:r>
              <a:rPr lang="de-DE" sz="1400" dirty="0">
                <a:latin typeface="Times New Roman" panose="02020603050405020304" pitchFamily="18" charset="0"/>
                <a:cs typeface="Times New Roman" panose="02020603050405020304" pitchFamily="18" charset="0"/>
              </a:rPr>
              <a:t> (PRINTO</a:t>
            </a:r>
            <a:r>
              <a:rPr lang="de-DE" sz="1400" dirty="0" smtClean="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Preliminary </a:t>
            </a:r>
            <a:r>
              <a:rPr lang="en-US" sz="1400" dirty="0">
                <a:latin typeface="Times New Roman" panose="02020603050405020304" pitchFamily="18" charset="0"/>
                <a:cs typeface="Times New Roman" panose="02020603050405020304" pitchFamily="18" charset="0"/>
              </a:rPr>
              <a:t>definition of improvement in juvenile arthritis. Arthritis Rheum. 1997;4:1202-9</a:t>
            </a:r>
          </a:p>
          <a:p>
            <a:pPr algn="just"/>
            <a:r>
              <a:rPr lang="en-US" sz="1400" dirty="0">
                <a:latin typeface="Times New Roman" panose="02020603050405020304" pitchFamily="18" charset="0"/>
                <a:cs typeface="Times New Roman" panose="02020603050405020304" pitchFamily="18" charset="0"/>
              </a:rPr>
              <a:t>19. </a:t>
            </a:r>
            <a:r>
              <a:rPr lang="en-US" sz="1400" dirty="0" err="1">
                <a:latin typeface="Times New Roman" panose="02020603050405020304" pitchFamily="18" charset="0"/>
                <a:cs typeface="Times New Roman" panose="02020603050405020304" pitchFamily="18" charset="0"/>
              </a:rPr>
              <a:t>Ravelli</a:t>
            </a:r>
            <a:r>
              <a:rPr lang="en-US" sz="1400" dirty="0">
                <a:latin typeface="Times New Roman" panose="02020603050405020304" pitchFamily="18" charset="0"/>
                <a:cs typeface="Times New Roman" panose="02020603050405020304" pitchFamily="18" charset="0"/>
              </a:rPr>
              <a:t> A, Viola S, et al. The </a:t>
            </a:r>
            <a:r>
              <a:rPr lang="en-US" sz="1400" dirty="0" err="1">
                <a:latin typeface="Times New Roman" panose="02020603050405020304" pitchFamily="18" charset="0"/>
                <a:cs typeface="Times New Roman" panose="02020603050405020304" pitchFamily="18" charset="0"/>
              </a:rPr>
              <a:t>oligoarticular</a:t>
            </a:r>
            <a:r>
              <a:rPr lang="en-US" sz="1400" dirty="0">
                <a:latin typeface="Times New Roman" panose="02020603050405020304" pitchFamily="18" charset="0"/>
                <a:cs typeface="Times New Roman" panose="02020603050405020304" pitchFamily="18" charset="0"/>
              </a:rPr>
              <a:t> subtype is the best predictor of methotrexate efficacy in </a:t>
            </a:r>
            <a:r>
              <a:rPr lang="en-US" sz="1400" dirty="0" smtClean="0">
                <a:latin typeface="Times New Roman" panose="02020603050405020304" pitchFamily="18" charset="0"/>
                <a:cs typeface="Times New Roman" panose="02020603050405020304" pitchFamily="18" charset="0"/>
              </a:rPr>
              <a:t>juvenile idiopathic </a:t>
            </a:r>
            <a:r>
              <a:rPr lang="en-US" sz="1400" dirty="0">
                <a:latin typeface="Times New Roman" panose="02020603050405020304" pitchFamily="18" charset="0"/>
                <a:cs typeface="Times New Roman" panose="02020603050405020304" pitchFamily="18" charset="0"/>
              </a:rPr>
              <a:t>arthritis. J </a:t>
            </a:r>
            <a:r>
              <a:rPr lang="en-US" sz="1400" dirty="0" err="1">
                <a:latin typeface="Times New Roman" panose="02020603050405020304" pitchFamily="18" charset="0"/>
                <a:cs typeface="Times New Roman" panose="02020603050405020304" pitchFamily="18" charset="0"/>
              </a:rPr>
              <a:t>Pediater</a:t>
            </a:r>
            <a:r>
              <a:rPr lang="en-US" sz="1400" dirty="0">
                <a:latin typeface="Times New Roman" panose="02020603050405020304" pitchFamily="18" charset="0"/>
                <a:cs typeface="Times New Roman" panose="02020603050405020304" pitchFamily="18" charset="0"/>
              </a:rPr>
              <a:t> 1999;135:316-20</a:t>
            </a:r>
            <a:endParaRPr lang="de-DE"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991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476672"/>
            <a:ext cx="8229600" cy="5649491"/>
          </a:xfrm>
        </p:spPr>
        <p:txBody>
          <a:bodyPr>
            <a:normAutofit fontScale="92500"/>
          </a:bodyPr>
          <a:lstStyle/>
          <a:p>
            <a:pPr algn="just"/>
            <a:r>
              <a:rPr lang="en-US" sz="1400" dirty="0">
                <a:latin typeface="Times New Roman" panose="02020603050405020304" pitchFamily="18" charset="0"/>
                <a:cs typeface="Times New Roman" panose="02020603050405020304" pitchFamily="18" charset="0"/>
              </a:rPr>
              <a:t>21. Woo P, </a:t>
            </a:r>
            <a:r>
              <a:rPr lang="en-US" sz="1400" dirty="0" err="1">
                <a:latin typeface="Times New Roman" panose="02020603050405020304" pitchFamily="18" charset="0"/>
                <a:cs typeface="Times New Roman" panose="02020603050405020304" pitchFamily="18" charset="0"/>
              </a:rPr>
              <a:t>Southwood</a:t>
            </a:r>
            <a:r>
              <a:rPr lang="en-US" sz="1400" dirty="0">
                <a:latin typeface="Times New Roman" panose="02020603050405020304" pitchFamily="18" charset="0"/>
                <a:cs typeface="Times New Roman" panose="02020603050405020304" pitchFamily="18" charset="0"/>
              </a:rPr>
              <a:t> TR, et al. Randomized, placebo-controlled , crossover trial of low-dose oral methotrexate</a:t>
            </a:r>
          </a:p>
          <a:p>
            <a:pPr algn="just"/>
            <a:r>
              <a:rPr lang="en-US" sz="1400" dirty="0">
                <a:latin typeface="Times New Roman" panose="02020603050405020304" pitchFamily="18" charset="0"/>
                <a:cs typeface="Times New Roman" panose="02020603050405020304" pitchFamily="18" charset="0"/>
              </a:rPr>
              <a:t>in children with extended </a:t>
            </a:r>
            <a:r>
              <a:rPr lang="en-US" sz="1400" dirty="0" err="1">
                <a:latin typeface="Times New Roman" panose="02020603050405020304" pitchFamily="18" charset="0"/>
                <a:cs typeface="Times New Roman" panose="02020603050405020304" pitchFamily="18" charset="0"/>
              </a:rPr>
              <a:t>oligoarticular</a:t>
            </a:r>
            <a:r>
              <a:rPr lang="en-US" sz="1400" dirty="0">
                <a:latin typeface="Times New Roman" panose="02020603050405020304" pitchFamily="18" charset="0"/>
                <a:cs typeface="Times New Roman" panose="02020603050405020304" pitchFamily="18" charset="0"/>
              </a:rPr>
              <a:t> or systemic arthritis. Arthritis Rheum 2000; 43:1849-57</a:t>
            </a:r>
          </a:p>
          <a:p>
            <a:pPr algn="just"/>
            <a:r>
              <a:rPr lang="en-US" sz="1400" dirty="0">
                <a:latin typeface="Times New Roman" panose="02020603050405020304" pitchFamily="18" charset="0"/>
                <a:cs typeface="Times New Roman" panose="02020603050405020304" pitchFamily="18" charset="0"/>
              </a:rPr>
              <a:t>22. Halle F, </a:t>
            </a:r>
            <a:r>
              <a:rPr lang="en-US" sz="1400" dirty="0" err="1">
                <a:latin typeface="Times New Roman" panose="02020603050405020304" pitchFamily="18" charset="0"/>
                <a:cs typeface="Times New Roman" panose="02020603050405020304" pitchFamily="18" charset="0"/>
              </a:rPr>
              <a:t>Prieur</a:t>
            </a:r>
            <a:r>
              <a:rPr lang="en-US" sz="1400" dirty="0">
                <a:latin typeface="Times New Roman" panose="02020603050405020304" pitchFamily="18" charset="0"/>
                <a:cs typeface="Times New Roman" panose="02020603050405020304" pitchFamily="18" charset="0"/>
              </a:rPr>
              <a:t> AM. Evaluation of methotrexate in the treatment of juvenile chronic arthritis according to the</a:t>
            </a:r>
          </a:p>
          <a:p>
            <a:pPr algn="just"/>
            <a:r>
              <a:rPr lang="de-DE" sz="1400" dirty="0" err="1">
                <a:latin typeface="Times New Roman" panose="02020603050405020304" pitchFamily="18" charset="0"/>
                <a:cs typeface="Times New Roman" panose="02020603050405020304" pitchFamily="18" charset="0"/>
              </a:rPr>
              <a:t>subtype</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Clin</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Exp</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1991;9:297-302</a:t>
            </a:r>
          </a:p>
          <a:p>
            <a:pPr algn="just"/>
            <a:r>
              <a:rPr lang="en-US" sz="1400" dirty="0">
                <a:latin typeface="Times New Roman" panose="02020603050405020304" pitchFamily="18" charset="0"/>
                <a:cs typeface="Times New Roman" panose="02020603050405020304" pitchFamily="18" charset="0"/>
              </a:rPr>
              <a:t>23. </a:t>
            </a:r>
            <a:r>
              <a:rPr lang="en-US" sz="1400" dirty="0" err="1">
                <a:latin typeface="Times New Roman" panose="02020603050405020304" pitchFamily="18" charset="0"/>
                <a:cs typeface="Times New Roman" panose="02020603050405020304" pitchFamily="18" charset="0"/>
              </a:rPr>
              <a:t>Felici</a:t>
            </a:r>
            <a:r>
              <a:rPr lang="en-US" sz="1400" dirty="0">
                <a:latin typeface="Times New Roman" panose="02020603050405020304" pitchFamily="18" charset="0"/>
                <a:cs typeface="Times New Roman" panose="02020603050405020304" pitchFamily="18" charset="0"/>
              </a:rPr>
              <a:t> E, </a:t>
            </a:r>
            <a:r>
              <a:rPr lang="en-US" sz="1400" dirty="0" err="1">
                <a:latin typeface="Times New Roman" panose="02020603050405020304" pitchFamily="18" charset="0"/>
                <a:cs typeface="Times New Roman" panose="02020603050405020304" pitchFamily="18" charset="0"/>
              </a:rPr>
              <a:t>Novarini</a:t>
            </a:r>
            <a:r>
              <a:rPr lang="en-US" sz="1400" dirty="0">
                <a:latin typeface="Times New Roman" panose="02020603050405020304" pitchFamily="18" charset="0"/>
                <a:cs typeface="Times New Roman" panose="02020603050405020304" pitchFamily="18" charset="0"/>
              </a:rPr>
              <a:t> C, et al. Course of joint disease in patients with antinuclear antibody-positive juvenile</a:t>
            </a:r>
          </a:p>
          <a:p>
            <a:pPr algn="just"/>
            <a:r>
              <a:rPr lang="de-DE" sz="1400" dirty="0" err="1">
                <a:latin typeface="Times New Roman" panose="02020603050405020304" pitchFamily="18" charset="0"/>
                <a:cs typeface="Times New Roman" panose="02020603050405020304" pitchFamily="18" charset="0"/>
              </a:rPr>
              <a:t>idiopathic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J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2005;32:1805-10</a:t>
            </a:r>
          </a:p>
          <a:p>
            <a:pPr algn="just"/>
            <a:r>
              <a:rPr lang="en-US" sz="1400" dirty="0">
                <a:latin typeface="Times New Roman" panose="02020603050405020304" pitchFamily="18" charset="0"/>
                <a:cs typeface="Times New Roman" panose="02020603050405020304" pitchFamily="18" charset="0"/>
              </a:rPr>
              <a:t>24. </a:t>
            </a:r>
            <a:r>
              <a:rPr lang="en-US" sz="1400" dirty="0" err="1">
                <a:latin typeface="Times New Roman" panose="02020603050405020304" pitchFamily="18" charset="0"/>
                <a:cs typeface="Times New Roman" panose="02020603050405020304" pitchFamily="18" charset="0"/>
              </a:rPr>
              <a:t>Oen</a:t>
            </a:r>
            <a:r>
              <a:rPr lang="en-US" sz="1400" dirty="0">
                <a:latin typeface="Times New Roman" panose="02020603050405020304" pitchFamily="18" charset="0"/>
                <a:cs typeface="Times New Roman" panose="02020603050405020304" pitchFamily="18" charset="0"/>
              </a:rPr>
              <a:t> K. Long-term outcomes and predictors of outcomes for patients with juvenile idiopathic arthritis. Best</a:t>
            </a:r>
          </a:p>
          <a:p>
            <a:pPr algn="just"/>
            <a:r>
              <a:rPr lang="de-DE" sz="1400" dirty="0" err="1">
                <a:latin typeface="Times New Roman" panose="02020603050405020304" pitchFamily="18" charset="0"/>
                <a:cs typeface="Times New Roman" panose="02020603050405020304" pitchFamily="18" charset="0"/>
              </a:rPr>
              <a:t>Pract</a:t>
            </a:r>
            <a:r>
              <a:rPr lang="de-DE" sz="1400" dirty="0">
                <a:latin typeface="Times New Roman" panose="02020603050405020304" pitchFamily="18" charset="0"/>
                <a:cs typeface="Times New Roman" panose="02020603050405020304" pitchFamily="18" charset="0"/>
              </a:rPr>
              <a:t> Res </a:t>
            </a:r>
            <a:r>
              <a:rPr lang="de-DE" sz="1400" dirty="0" err="1">
                <a:latin typeface="Times New Roman" panose="02020603050405020304" pitchFamily="18" charset="0"/>
                <a:cs typeface="Times New Roman" panose="02020603050405020304" pitchFamily="18" charset="0"/>
              </a:rPr>
              <a:t>Clin</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Rheumatol</a:t>
            </a:r>
            <a:r>
              <a:rPr lang="de-DE" sz="1400" dirty="0">
                <a:latin typeface="Times New Roman" panose="02020603050405020304" pitchFamily="18" charset="0"/>
                <a:cs typeface="Times New Roman" panose="02020603050405020304" pitchFamily="18" charset="0"/>
              </a:rPr>
              <a:t> 2002;16:347-60</a:t>
            </a:r>
          </a:p>
          <a:p>
            <a:pPr algn="just"/>
            <a:r>
              <a:rPr lang="de-DE" sz="1400" dirty="0">
                <a:latin typeface="Times New Roman" panose="02020603050405020304" pitchFamily="18" charset="0"/>
                <a:cs typeface="Times New Roman" panose="02020603050405020304" pitchFamily="18" charset="0"/>
              </a:rPr>
              <a:t>25. </a:t>
            </a:r>
            <a:r>
              <a:rPr lang="de-DE" sz="1400" dirty="0" err="1">
                <a:latin typeface="Times New Roman" panose="02020603050405020304" pitchFamily="18" charset="0"/>
                <a:cs typeface="Times New Roman" panose="02020603050405020304" pitchFamily="18" charset="0"/>
              </a:rPr>
              <a:t>Ravelli</a:t>
            </a:r>
            <a:r>
              <a:rPr lang="de-DE" sz="1400" dirty="0">
                <a:latin typeface="Times New Roman" panose="02020603050405020304" pitchFamily="18" charset="0"/>
                <a:cs typeface="Times New Roman" panose="02020603050405020304" pitchFamily="18" charset="0"/>
              </a:rPr>
              <a:t> A, Martini A. Juvenile </a:t>
            </a:r>
            <a:r>
              <a:rPr lang="de-DE" sz="1400" dirty="0" err="1">
                <a:latin typeface="Times New Roman" panose="02020603050405020304" pitchFamily="18" charset="0"/>
                <a:cs typeface="Times New Roman" panose="02020603050405020304" pitchFamily="18" charset="0"/>
              </a:rPr>
              <a:t>idiopathic</a:t>
            </a:r>
            <a:r>
              <a:rPr lang="de-DE" sz="1400" dirty="0">
                <a:latin typeface="Times New Roman" panose="02020603050405020304" pitchFamily="18" charset="0"/>
                <a:cs typeface="Times New Roman" panose="02020603050405020304" pitchFamily="18" charset="0"/>
              </a:rPr>
              <a:t> </a:t>
            </a:r>
            <a:r>
              <a:rPr lang="de-DE" sz="1400" dirty="0" err="1">
                <a:latin typeface="Times New Roman" panose="02020603050405020304" pitchFamily="18" charset="0"/>
                <a:cs typeface="Times New Roman" panose="02020603050405020304" pitchFamily="18" charset="0"/>
              </a:rPr>
              <a:t>arthritis</a:t>
            </a:r>
            <a:r>
              <a:rPr lang="de-DE" sz="1400" dirty="0">
                <a:latin typeface="Times New Roman" panose="02020603050405020304" pitchFamily="18" charset="0"/>
                <a:cs typeface="Times New Roman" panose="02020603050405020304" pitchFamily="18" charset="0"/>
              </a:rPr>
              <a:t>. Lancet 2007;369:767-78</a:t>
            </a:r>
          </a:p>
          <a:p>
            <a:pPr algn="just"/>
            <a:r>
              <a:rPr lang="en-US" sz="1400" dirty="0">
                <a:latin typeface="Times New Roman" panose="02020603050405020304" pitchFamily="18" charset="0"/>
                <a:cs typeface="Times New Roman" panose="02020603050405020304" pitchFamily="18" charset="0"/>
              </a:rPr>
              <a:t>26. Anderson JJ, Wells G, et al. factors predicting response to treatment in rheumatoid arthritis. The importance</a:t>
            </a:r>
          </a:p>
          <a:p>
            <a:pPr algn="just"/>
            <a:r>
              <a:rPr lang="en-US" sz="1400" dirty="0">
                <a:latin typeface="Times New Roman" panose="02020603050405020304" pitchFamily="18" charset="0"/>
                <a:cs typeface="Times New Roman" panose="02020603050405020304" pitchFamily="18" charset="0"/>
              </a:rPr>
              <a:t>of disease duration. Arthritis Rheum 2000;43:22-9</a:t>
            </a:r>
          </a:p>
          <a:p>
            <a:pPr algn="just"/>
            <a:r>
              <a:rPr lang="en-US" sz="1400" dirty="0">
                <a:latin typeface="Times New Roman" panose="02020603050405020304" pitchFamily="18" charset="0"/>
                <a:cs typeface="Times New Roman" panose="02020603050405020304" pitchFamily="18" charset="0"/>
              </a:rPr>
              <a:t>27. </a:t>
            </a:r>
            <a:r>
              <a:rPr lang="en-US" sz="1400" dirty="0" err="1">
                <a:latin typeface="Times New Roman" panose="02020603050405020304" pitchFamily="18" charset="0"/>
                <a:cs typeface="Times New Roman" panose="02020603050405020304" pitchFamily="18" charset="0"/>
              </a:rPr>
              <a:t>Ringold</a:t>
            </a:r>
            <a:r>
              <a:rPr lang="en-US" sz="1400" dirty="0">
                <a:latin typeface="Times New Roman" panose="02020603050405020304" pitchFamily="18" charset="0"/>
                <a:cs typeface="Times New Roman" panose="02020603050405020304" pitchFamily="18" charset="0"/>
              </a:rPr>
              <a:t> S, Wallace CA. Measuring Clinical Response and Remission in Juvenile Idiopathic Arthritis: Measures</a:t>
            </a:r>
          </a:p>
          <a:p>
            <a:pPr algn="just"/>
            <a:r>
              <a:rPr lang="en-US" sz="1400" dirty="0">
                <a:latin typeface="Times New Roman" panose="02020603050405020304" pitchFamily="18" charset="0"/>
                <a:cs typeface="Times New Roman" panose="02020603050405020304" pitchFamily="18" charset="0"/>
              </a:rPr>
              <a:t>of Disease Activity. </a:t>
            </a:r>
            <a:r>
              <a:rPr lang="en-US" sz="1400" dirty="0" err="1">
                <a:latin typeface="Times New Roman" panose="02020603050405020304" pitchFamily="18" charset="0"/>
                <a:cs typeface="Times New Roman" panose="02020603050405020304" pitchFamily="18" charset="0"/>
              </a:rPr>
              <a:t>Curr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opin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Rheumatol</a:t>
            </a:r>
            <a:r>
              <a:rPr lang="en-US" sz="1400" dirty="0">
                <a:latin typeface="Times New Roman" panose="02020603050405020304" pitchFamily="18" charset="0"/>
                <a:cs typeface="Times New Roman" panose="02020603050405020304" pitchFamily="18" charset="0"/>
              </a:rPr>
              <a:t> CME. 2007;19(5):471-476</a:t>
            </a:r>
          </a:p>
          <a:p>
            <a:pPr algn="just"/>
            <a:r>
              <a:rPr lang="en-US" sz="1400" dirty="0">
                <a:latin typeface="Times New Roman" panose="02020603050405020304" pitchFamily="18" charset="0"/>
                <a:cs typeface="Times New Roman" panose="02020603050405020304" pitchFamily="18" charset="0"/>
              </a:rPr>
              <a:t>28. </a:t>
            </a:r>
            <a:r>
              <a:rPr lang="en-US" sz="1400" dirty="0" err="1">
                <a:latin typeface="Times New Roman" panose="02020603050405020304" pitchFamily="18" charset="0"/>
                <a:cs typeface="Times New Roman" panose="02020603050405020304" pitchFamily="18" charset="0"/>
              </a:rPr>
              <a:t>Pincus</a:t>
            </a:r>
            <a:r>
              <a:rPr lang="en-US" sz="1400" dirty="0">
                <a:latin typeface="Times New Roman" panose="02020603050405020304" pitchFamily="18" charset="0"/>
                <a:cs typeface="Times New Roman" panose="02020603050405020304" pitchFamily="18" charset="0"/>
              </a:rPr>
              <a:t> T, </a:t>
            </a:r>
            <a:r>
              <a:rPr lang="en-US" sz="1400" dirty="0" err="1">
                <a:latin typeface="Times New Roman" panose="02020603050405020304" pitchFamily="18" charset="0"/>
                <a:cs typeface="Times New Roman" panose="02020603050405020304" pitchFamily="18" charset="0"/>
              </a:rPr>
              <a:t>Sokka</a:t>
            </a:r>
            <a:r>
              <a:rPr lang="en-US" sz="1400" dirty="0">
                <a:latin typeface="Times New Roman" panose="02020603050405020304" pitchFamily="18" charset="0"/>
                <a:cs typeface="Times New Roman" panose="02020603050405020304" pitchFamily="18" charset="0"/>
              </a:rPr>
              <a:t> T, </a:t>
            </a:r>
            <a:r>
              <a:rPr lang="en-US" sz="1400" dirty="0" err="1">
                <a:latin typeface="Times New Roman" panose="02020603050405020304" pitchFamily="18" charset="0"/>
                <a:cs typeface="Times New Roman" panose="02020603050405020304" pitchFamily="18" charset="0"/>
              </a:rPr>
              <a:t>Kavanaugh</a:t>
            </a:r>
            <a:r>
              <a:rPr lang="en-US" sz="1400" dirty="0">
                <a:latin typeface="Times New Roman" panose="02020603050405020304" pitchFamily="18" charset="0"/>
                <a:cs typeface="Times New Roman" panose="02020603050405020304" pitchFamily="18" charset="0"/>
              </a:rPr>
              <a:t> A. Relative versus absolute goals of therapies for RA: ACR 20 or ACR </a:t>
            </a:r>
            <a:r>
              <a:rPr lang="en-US" sz="1400" dirty="0" smtClean="0">
                <a:latin typeface="Times New Roman" panose="02020603050405020304" pitchFamily="18" charset="0"/>
                <a:cs typeface="Times New Roman" panose="02020603050405020304" pitchFamily="18" charset="0"/>
              </a:rPr>
              <a:t>50 responses </a:t>
            </a:r>
            <a:r>
              <a:rPr lang="en-US" sz="1400" dirty="0">
                <a:latin typeface="Times New Roman" panose="02020603050405020304" pitchFamily="18" charset="0"/>
                <a:cs typeface="Times New Roman" panose="02020603050405020304" pitchFamily="18" charset="0"/>
              </a:rPr>
              <a:t>versus target values for “near remission” of DAS or single measures. </a:t>
            </a:r>
            <a:r>
              <a:rPr lang="en-US" sz="1400" dirty="0" err="1">
                <a:latin typeface="Times New Roman" panose="02020603050405020304" pitchFamily="18" charset="0"/>
                <a:cs typeface="Times New Roman" panose="02020603050405020304" pitchFamily="18" charset="0"/>
              </a:rPr>
              <a:t>Clin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Exp</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Rheumatol</a:t>
            </a:r>
            <a:endParaRPr lang="en-US" sz="1400" dirty="0">
              <a:latin typeface="Times New Roman" panose="02020603050405020304" pitchFamily="18" charset="0"/>
              <a:cs typeface="Times New Roman" panose="02020603050405020304" pitchFamily="18" charset="0"/>
            </a:endParaRPr>
          </a:p>
          <a:p>
            <a:pPr algn="just"/>
            <a:r>
              <a:rPr lang="de-DE" sz="1400" dirty="0">
                <a:latin typeface="Times New Roman" panose="02020603050405020304" pitchFamily="18" charset="0"/>
                <a:cs typeface="Times New Roman" panose="02020603050405020304" pitchFamily="18" charset="0"/>
              </a:rPr>
              <a:t>2004;22(5Suppl 35): S50-6.</a:t>
            </a:r>
          </a:p>
          <a:p>
            <a:pPr algn="just"/>
            <a:r>
              <a:rPr lang="en-US" sz="1400" dirty="0">
                <a:latin typeface="Times New Roman" panose="02020603050405020304" pitchFamily="18" charset="0"/>
                <a:cs typeface="Times New Roman" panose="02020603050405020304" pitchFamily="18" charset="0"/>
              </a:rPr>
              <a:t>29. Silverman E, </a:t>
            </a:r>
            <a:r>
              <a:rPr lang="en-US" sz="1400" dirty="0" err="1">
                <a:latin typeface="Times New Roman" panose="02020603050405020304" pitchFamily="18" charset="0"/>
                <a:cs typeface="Times New Roman" panose="02020603050405020304" pitchFamily="18" charset="0"/>
              </a:rPr>
              <a:t>Spigel</a:t>
            </a:r>
            <a:r>
              <a:rPr lang="en-US" sz="1400" dirty="0">
                <a:latin typeface="Times New Roman" panose="02020603050405020304" pitchFamily="18" charset="0"/>
                <a:cs typeface="Times New Roman" panose="02020603050405020304" pitchFamily="18" charset="0"/>
              </a:rPr>
              <a:t> L, Hawkins D, et al. Long term open label preliminary study of the safety and efficacy of</a:t>
            </a:r>
          </a:p>
          <a:p>
            <a:pPr algn="just"/>
            <a:r>
              <a:rPr lang="en-US" sz="1400" dirty="0" err="1">
                <a:latin typeface="Times New Roman" panose="02020603050405020304" pitchFamily="18" charset="0"/>
                <a:cs typeface="Times New Roman" panose="02020603050405020304" pitchFamily="18" charset="0"/>
              </a:rPr>
              <a:t>leflunomide</a:t>
            </a:r>
            <a:r>
              <a:rPr lang="en-US" sz="1400" dirty="0">
                <a:latin typeface="Times New Roman" panose="02020603050405020304" pitchFamily="18" charset="0"/>
                <a:cs typeface="Times New Roman" panose="02020603050405020304" pitchFamily="18" charset="0"/>
              </a:rPr>
              <a:t> in patients with </a:t>
            </a:r>
            <a:r>
              <a:rPr lang="en-US" sz="1400" dirty="0" err="1">
                <a:latin typeface="Times New Roman" panose="02020603050405020304" pitchFamily="18" charset="0"/>
                <a:cs typeface="Times New Roman" panose="02020603050405020304" pitchFamily="18" charset="0"/>
              </a:rPr>
              <a:t>polyarticular</a:t>
            </a:r>
            <a:r>
              <a:rPr lang="en-US" sz="1400" dirty="0">
                <a:latin typeface="Times New Roman" panose="02020603050405020304" pitchFamily="18" charset="0"/>
                <a:cs typeface="Times New Roman" panose="02020603050405020304" pitchFamily="18" charset="0"/>
              </a:rPr>
              <a:t> course juvenile rheumatoid arthritis. Arthritis Rheum 2005;52:554</a:t>
            </a:r>
          </a:p>
          <a:p>
            <a:pPr algn="just"/>
            <a:r>
              <a:rPr lang="en-US" sz="1400" dirty="0">
                <a:latin typeface="Times New Roman" panose="02020603050405020304" pitchFamily="18" charset="0"/>
                <a:cs typeface="Times New Roman" panose="02020603050405020304" pitchFamily="18" charset="0"/>
              </a:rPr>
              <a:t>30. Duffy CM. Measurement of Health status, Functional status and Quality of Life in children with </a:t>
            </a:r>
            <a:r>
              <a:rPr lang="en-US" sz="1400" dirty="0" smtClean="0">
                <a:latin typeface="Times New Roman" panose="02020603050405020304" pitchFamily="18" charset="0"/>
                <a:cs typeface="Times New Roman" panose="02020603050405020304" pitchFamily="18" charset="0"/>
              </a:rPr>
              <a:t>Juvenile Idiopathic </a:t>
            </a:r>
            <a:r>
              <a:rPr lang="en-US" sz="1400" dirty="0">
                <a:latin typeface="Times New Roman" panose="02020603050405020304" pitchFamily="18" charset="0"/>
                <a:cs typeface="Times New Roman" panose="02020603050405020304" pitchFamily="18" charset="0"/>
              </a:rPr>
              <a:t>Arthritis : clinical science for the </a:t>
            </a:r>
            <a:r>
              <a:rPr lang="en-US" sz="1400" dirty="0" err="1">
                <a:latin typeface="Times New Roman" panose="02020603050405020304" pitchFamily="18" charset="0"/>
                <a:cs typeface="Times New Roman" panose="02020603050405020304" pitchFamily="18" charset="0"/>
              </a:rPr>
              <a:t>paediatrician</a:t>
            </a:r>
            <a:r>
              <a:rPr lang="en-US" sz="1400" dirty="0">
                <a:latin typeface="Times New Roman" panose="02020603050405020304" pitchFamily="18" charset="0"/>
                <a:cs typeface="Times New Roman" panose="02020603050405020304" pitchFamily="18" charset="0"/>
              </a:rPr>
              <a:t>. Rheum Dis </a:t>
            </a:r>
            <a:r>
              <a:rPr lang="en-US" sz="1400" dirty="0" err="1">
                <a:latin typeface="Times New Roman" panose="02020603050405020304" pitchFamily="18" charset="0"/>
                <a:cs typeface="Times New Roman" panose="02020603050405020304" pitchFamily="18" charset="0"/>
              </a:rPr>
              <a:t>Clin</a:t>
            </a:r>
            <a:r>
              <a:rPr lang="en-US" sz="1400" dirty="0">
                <a:latin typeface="Times New Roman" panose="02020603050405020304" pitchFamily="18" charset="0"/>
                <a:cs typeface="Times New Roman" panose="02020603050405020304" pitchFamily="18" charset="0"/>
              </a:rPr>
              <a:t> N Am 2007;33:389-402</a:t>
            </a:r>
          </a:p>
          <a:p>
            <a:pPr algn="just"/>
            <a:r>
              <a:rPr lang="en-US" sz="1400" dirty="0">
                <a:latin typeface="Times New Roman" panose="02020603050405020304" pitchFamily="18" charset="0"/>
                <a:cs typeface="Times New Roman" panose="02020603050405020304" pitchFamily="18" charset="0"/>
              </a:rPr>
              <a:t>31. Albers HM, et al. Time to treatment as an important factor for the response to methotrexate in juvenile</a:t>
            </a:r>
          </a:p>
          <a:p>
            <a:pPr algn="just"/>
            <a:r>
              <a:rPr lang="en-US" sz="1400" dirty="0">
                <a:latin typeface="Times New Roman" panose="02020603050405020304" pitchFamily="18" charset="0"/>
                <a:cs typeface="Times New Roman" panose="02020603050405020304" pitchFamily="18" charset="0"/>
              </a:rPr>
              <a:t>idiopathic arthritis. Arthritis Rheum. 2009 Jan 15;61(1):46-51</a:t>
            </a:r>
            <a:endParaRPr lang="de-DE"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7387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4126</Words>
  <Application>Microsoft Office PowerPoint</Application>
  <PresentationFormat>On-screen Show (4:3)</PresentationFormat>
  <Paragraphs>443</Paragraphs>
  <Slides>33</Slides>
  <Notes>10</Notes>
  <HiddenSlides>14</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Larissa</vt:lpstr>
      <vt:lpstr>Predictors of response to methotrexate in juvenile idiopathic arthritis</vt:lpstr>
      <vt:lpstr>Abstract</vt:lpstr>
      <vt:lpstr>PowerPoint Presentation</vt:lpstr>
      <vt:lpstr>Background and Objectives</vt:lpstr>
      <vt:lpstr>PowerPoint Presentation</vt:lpstr>
      <vt:lpstr>Patients and Methods</vt:lpstr>
      <vt:lpstr>Inclusion and Exclusion Criteria</vt:lpstr>
      <vt:lpstr>Evaluation of response to treatment</vt:lpstr>
      <vt:lpstr>Statistics</vt:lpstr>
      <vt:lpstr>Results</vt:lpstr>
      <vt:lpstr>PowerPoint Presentation</vt:lpstr>
      <vt:lpstr>PowerPoint Presentation</vt:lpstr>
      <vt:lpstr>PowerPoint Presentation</vt:lpstr>
      <vt:lpstr>PowerPoint Presentation</vt:lpstr>
      <vt:lpstr>PowerPoint Presentation</vt:lpstr>
      <vt:lpstr>PowerPoint Presentation</vt:lpstr>
      <vt:lpstr>Bivariate analysis</vt:lpstr>
      <vt:lpstr>Bivariate analysis</vt:lpstr>
      <vt:lpstr>Multivariate Analysis</vt:lpstr>
      <vt:lpstr>Multivariate Analysis</vt:lpstr>
      <vt:lpstr>PowerPoint Presentation</vt:lpstr>
      <vt:lpstr>Multivariate Analysis</vt:lpstr>
      <vt:lpstr>PowerPoint Presentation</vt:lpstr>
      <vt:lpstr>Discussion</vt:lpstr>
      <vt:lpstr>Discussion</vt:lpstr>
      <vt:lpstr>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Predictors of response to methotrexate in juvenile idiopathic arthritis</dc:title>
  <dc:creator>MoHaMeD</dc:creator>
  <cp:lastModifiedBy>MOHAMED</cp:lastModifiedBy>
  <cp:revision>107</cp:revision>
  <dcterms:created xsi:type="dcterms:W3CDTF">2014-05-12T17:13:51Z</dcterms:created>
  <dcterms:modified xsi:type="dcterms:W3CDTF">2016-06-11T12:19:12Z</dcterms:modified>
</cp:coreProperties>
</file>