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21"/>
  </p:notesMasterIdLst>
  <p:handoutMasterIdLst>
    <p:handoutMasterId r:id="rId22"/>
  </p:handoutMasterIdLst>
  <p:sldIdLst>
    <p:sldId id="817" r:id="rId2"/>
    <p:sldId id="879" r:id="rId3"/>
    <p:sldId id="885" r:id="rId4"/>
    <p:sldId id="884" r:id="rId5"/>
    <p:sldId id="887" r:id="rId6"/>
    <p:sldId id="886" r:id="rId7"/>
    <p:sldId id="417" r:id="rId8"/>
    <p:sldId id="870" r:id="rId9"/>
    <p:sldId id="867" r:id="rId10"/>
    <p:sldId id="786" r:id="rId11"/>
    <p:sldId id="880" r:id="rId12"/>
    <p:sldId id="874" r:id="rId13"/>
    <p:sldId id="875" r:id="rId14"/>
    <p:sldId id="838" r:id="rId15"/>
    <p:sldId id="881" r:id="rId16"/>
    <p:sldId id="883" r:id="rId17"/>
    <p:sldId id="810" r:id="rId18"/>
    <p:sldId id="852" r:id="rId19"/>
    <p:sldId id="855" r:id="rId20"/>
  </p:sldIdLst>
  <p:sldSz cx="9144000" cy="6858000" type="screen4x3"/>
  <p:notesSz cx="6934200" cy="9232900"/>
  <p:custDataLst>
    <p:tags r:id="rId2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FF00"/>
    <a:srgbClr val="FFFFFF"/>
    <a:srgbClr val="DDDDDD"/>
    <a:srgbClr val="005426"/>
    <a:srgbClr val="003366"/>
    <a:srgbClr val="000066"/>
    <a:srgbClr val="00CC00"/>
    <a:srgbClr val="EAEAEA"/>
    <a:srgbClr val="FFEAAF"/>
    <a:srgbClr val="FFE39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399" autoAdjust="0"/>
    <p:restoredTop sz="89272" autoAdjust="0"/>
  </p:normalViewPr>
  <p:slideViewPr>
    <p:cSldViewPr>
      <p:cViewPr>
        <p:scale>
          <a:sx n="70" d="100"/>
          <a:sy n="70" d="100"/>
        </p:scale>
        <p:origin x="-240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2"/>
    </p:cViewPr>
  </p:sorterViewPr>
  <p:notesViewPr>
    <p:cSldViewPr>
      <p:cViewPr varScale="1">
        <p:scale>
          <a:sx n="21" d="100"/>
          <a:sy n="21" d="100"/>
        </p:scale>
        <p:origin x="-1458" y="-84"/>
      </p:cViewPr>
      <p:guideLst>
        <p:guide orient="horz" pos="2908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775" y="0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/>
          <a:lstStyle>
            <a:lvl1pPr algn="r">
              <a:defRPr sz="1200"/>
            </a:lvl1pPr>
          </a:lstStyle>
          <a:p>
            <a:fld id="{894CEBB1-4B91-4A76-9EB6-5474A38E44A0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69653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775" y="8769653"/>
            <a:ext cx="3004820" cy="461645"/>
          </a:xfrm>
          <a:prstGeom prst="rect">
            <a:avLst/>
          </a:prstGeom>
        </p:spPr>
        <p:txBody>
          <a:bodyPr vert="horz" lIns="92382" tIns="46191" rIns="92382" bIns="46191" rtlCol="0" anchor="b"/>
          <a:lstStyle>
            <a:lvl1pPr algn="r">
              <a:defRPr sz="1200"/>
            </a:lvl1pPr>
          </a:lstStyle>
          <a:p>
            <a:fld id="{2ACBC70E-D45B-4634-B14B-E214657FEC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4820" cy="46164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380" y="0"/>
            <a:ext cx="3004820" cy="46164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92150"/>
            <a:ext cx="4616450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4560" y="4385628"/>
            <a:ext cx="5085080" cy="415480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1255"/>
            <a:ext cx="3004820" cy="46164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380" y="8771255"/>
            <a:ext cx="3004820" cy="46164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EC62478F-4EF1-4291-8599-436F517EE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3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/>
              <a:t>58% yield increase from PP to SI under rainfed mgmt.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3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3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3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373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374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C7106-7222-494B-A4E8-5E6C2FBCC2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3E471-5688-4DC1-B5DE-C9A4BDD7A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50EA4-E5CE-4575-A945-1688BE002B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E24E1-71AB-4BC6-B643-439A97D87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8B55E-070A-4079-B312-204CC5C05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4485E-8264-4BD1-B2DD-36A9DF09A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42F24-2E88-49E9-99C0-C2CC8234AB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64195-DB13-4487-9E22-F4EACC97D3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503D8-87E0-4130-BE76-B1D616C4CE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88F47-C0E8-4CEF-BEBF-6AA1995DC1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0E832-9ACF-48A9-8DA7-EA926A826C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44017-ECD3-4D1C-80C1-76BFCF442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12856-DE2E-4E29-B254-F67586B60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9D8F9-EE9A-4108-AA02-90628F7DD4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051F7-203C-4160-A55D-444AA2ABF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65D8A-2584-406C-BF60-1319E35AB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FFED3-C535-4B90-84CD-EEA5DD56B8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solidFill>
          <a:srgbClr val="000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2707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2708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2709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2710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2711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2712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2713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72714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cs typeface="+mn-cs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271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1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63CD42E4-49BB-45E3-9D28-81DF64D5D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54500"/>
            <a:ext cx="8763000" cy="1752600"/>
          </a:xfrm>
        </p:spPr>
        <p:txBody>
          <a:bodyPr/>
          <a:lstStyle/>
          <a:p>
            <a:pPr algn="l">
              <a:spcBef>
                <a:spcPts val="600"/>
              </a:spcBef>
              <a:defRPr/>
            </a:pPr>
            <a:r>
              <a:rPr lang="en-US" sz="3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charset="0"/>
              </a:rPr>
              <a:t>Potential for </a:t>
            </a:r>
            <a:r>
              <a:rPr lang="en-US" sz="3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charset="0"/>
              </a:rPr>
              <a:t>biocontrol</a:t>
            </a:r>
            <a:r>
              <a:rPr lang="en-US" sz="3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charset="0"/>
              </a:rPr>
              <a:t> of food-borne pathogens with </a:t>
            </a:r>
            <a:r>
              <a:rPr lang="en-US" sz="3800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charset="0"/>
              </a:rPr>
              <a:t>Bacteriovorax</a:t>
            </a:r>
            <a:r>
              <a:rPr lang="en-US" sz="3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charset="0"/>
              </a:rPr>
              <a:t> sp. and implications for food safety</a:t>
            </a:r>
            <a:endParaRPr lang="en-US" sz="3800" b="1" dirty="0" smtClean="0">
              <a:latin typeface="Arial" charset="0"/>
            </a:endParaRPr>
          </a:p>
          <a:p>
            <a:pPr>
              <a:defRPr/>
            </a:pPr>
            <a:endParaRPr lang="en-US" sz="2800" b="1" dirty="0" smtClean="0">
              <a:latin typeface="Arial" charset="0"/>
            </a:endParaRPr>
          </a:p>
          <a:p>
            <a:pPr>
              <a:defRPr/>
            </a:pPr>
            <a:r>
              <a:rPr lang="en-US" sz="2800" b="1" dirty="0" smtClean="0">
                <a:latin typeface="Arial" charset="0"/>
              </a:rPr>
              <a:t>Modesto Olanya and Gary Richards</a:t>
            </a:r>
          </a:p>
          <a:p>
            <a:pPr>
              <a:defRPr/>
            </a:pPr>
            <a:endParaRPr lang="en-US" sz="2800" b="1" dirty="0" smtClean="0">
              <a:latin typeface="Arial" charset="0"/>
            </a:endParaRPr>
          </a:p>
          <a:p>
            <a:pPr>
              <a:defRPr/>
            </a:pPr>
            <a:r>
              <a:rPr lang="en-US" sz="2800" b="1" dirty="0" smtClean="0">
                <a:latin typeface="Arial" charset="0"/>
              </a:rPr>
              <a:t>USDA  Agricultural  Research  Service,  Eastern Regional Research Center, </a:t>
            </a:r>
            <a:r>
              <a:rPr lang="en-US" sz="2800" b="1" dirty="0" err="1" smtClean="0">
                <a:latin typeface="Arial" charset="0"/>
              </a:rPr>
              <a:t>Wyndmoor</a:t>
            </a:r>
            <a:r>
              <a:rPr lang="en-US" sz="2800" b="1" dirty="0" smtClean="0">
                <a:latin typeface="Arial" charset="0"/>
              </a:rPr>
              <a:t>, PA and USDA-ARS, Dover, DE</a:t>
            </a:r>
          </a:p>
        </p:txBody>
      </p:sp>
      <p:pic>
        <p:nvPicPr>
          <p:cNvPr id="32770" name="Picture 5" descr="ARS header"/>
          <p:cNvPicPr>
            <a:picLocks noGrp="1" noChangeAspect="1" noChangeArrowheads="1"/>
          </p:cNvPicPr>
          <p:nvPr>
            <p:ph type="ctr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00400" y="6103192"/>
            <a:ext cx="2133600" cy="68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974" y="66140"/>
            <a:ext cx="8610600" cy="467260"/>
          </a:xfrm>
        </p:spPr>
        <p:txBody>
          <a:bodyPr/>
          <a:lstStyle/>
          <a:p>
            <a:r>
              <a:rPr lang="en-US" sz="3200" b="1" dirty="0" smtClean="0">
                <a:latin typeface="Arial" charset="0"/>
              </a:rPr>
              <a:t>Comparison of predatory prokaryotes</a:t>
            </a:r>
          </a:p>
        </p:txBody>
      </p:sp>
      <p:graphicFrame>
        <p:nvGraphicFramePr>
          <p:cNvPr id="1063939" name="Group 3"/>
          <p:cNvGraphicFramePr>
            <a:graphicFrameLocks noGrp="1"/>
          </p:cNvGraphicFramePr>
          <p:nvPr/>
        </p:nvGraphicFramePr>
        <p:xfrm>
          <a:off x="201304" y="587992"/>
          <a:ext cx="8763000" cy="6050179"/>
        </p:xfrm>
        <a:graphic>
          <a:graphicData uri="http://schemas.openxmlformats.org/drawingml/2006/table">
            <a:tbl>
              <a:tblPr/>
              <a:tblGrid>
                <a:gridCol w="1932296"/>
                <a:gridCol w="2362200"/>
                <a:gridCol w="2351754"/>
                <a:gridCol w="2116750"/>
              </a:tblGrid>
              <a:tr h="7730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Parameters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Bdellovibrio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Bacteriovorax</a:t>
                      </a: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Vampiricoccus</a:t>
                      </a: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Daptobacter</a:t>
                      </a: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Occurrence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Seawater, soil, water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Fresh water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Fresh water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1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Size &amp; morphology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0.35 x 1.2 µm, curved rods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0.6  µm, ovoid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0.5 x 1,5  µm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Straight rods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1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Motility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Single polar sheath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flagellum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Non-motile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Single polar, un-sheathed flagellum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9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Site in prey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Periplasmic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space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Epibiotic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attached to cell wall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Endobiotic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/ cytoplasm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1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Reproduction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Prey hosts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Bdelloplasts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segmentation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Gram negative bacteria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fission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Chromatium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sp.,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phototrophs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fission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Chromatiaceae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phototrophs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1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Host specificity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Obligate / host independent forms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Obligate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Obligate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505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algn="r"/>
                      <a:r>
                        <a:rPr lang="en-US" dirty="0" smtClean="0"/>
                        <a:t>Adapted: from</a:t>
                      </a:r>
                      <a:endParaRPr lang="en-US" dirty="0"/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Guerreo</a:t>
                      </a:r>
                      <a:r>
                        <a:rPr lang="en-US" dirty="0" smtClean="0"/>
                        <a:t> </a:t>
                      </a:r>
                      <a:r>
                        <a:rPr lang="en-US" i="1" dirty="0" smtClean="0"/>
                        <a:t>et</a:t>
                      </a:r>
                      <a:r>
                        <a:rPr lang="en-US" dirty="0" smtClean="0"/>
                        <a:t> 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smtClean="0"/>
                        <a:t>al. 1986</a:t>
                      </a:r>
                      <a:endParaRPr lang="en-US" dirty="0" smtClean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5" descr="ARS hea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6392" y="6123296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247936" y="1297672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304800" y="6093728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304800" y="533400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269544" y="3324360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293306" y="1945460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2133600" y="609600"/>
            <a:ext cx="0" cy="54864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3600" dirty="0"/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4495800" y="721056"/>
            <a:ext cx="29568" cy="5359878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>
            <a:off x="6781800" y="685800"/>
            <a:ext cx="0" cy="5456832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228600" y="4584504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296"/>
            <a:ext cx="9144000" cy="6885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509984"/>
            <a:ext cx="3567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Source: Sockett et al. 2004. </a:t>
            </a:r>
            <a:r>
              <a:rPr lang="en-US" sz="1400" b="1" dirty="0" err="1" smtClean="0">
                <a:solidFill>
                  <a:schemeClr val="bg2"/>
                </a:solidFill>
              </a:rPr>
              <a:t>PLoSONE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molanya\AppData\Local\Microsoft\Windows\Temporary Internet Files\Content.Outlook\27HO90Y2\Bdellovibrio invading Pseudomonas_Fig 1-1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29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3" name="Rectangle 2"/>
          <p:cNvSpPr>
            <a:spLocks noGrp="1" noChangeArrowheads="1"/>
          </p:cNvSpPr>
          <p:nvPr>
            <p:ph type="title"/>
          </p:nvPr>
        </p:nvSpPr>
        <p:spPr>
          <a:xfrm>
            <a:off x="301862" y="310488"/>
            <a:ext cx="8314426" cy="632352"/>
          </a:xfrm>
        </p:spPr>
        <p:txBody>
          <a:bodyPr/>
          <a:lstStyle/>
          <a:p>
            <a:pPr algn="l"/>
            <a:r>
              <a:rPr lang="en-US" sz="2400" b="1" dirty="0" err="1" smtClean="0">
                <a:latin typeface="Arial" charset="0"/>
              </a:rPr>
              <a:t>Biocontrol</a:t>
            </a:r>
            <a:r>
              <a:rPr lang="en-US" sz="2400" b="1" dirty="0" smtClean="0">
                <a:latin typeface="Arial" charset="0"/>
              </a:rPr>
              <a:t> of plant pathogens with predatory bacteria</a:t>
            </a:r>
          </a:p>
        </p:txBody>
      </p:sp>
      <p:graphicFrame>
        <p:nvGraphicFramePr>
          <p:cNvPr id="1063939" name="Group 3"/>
          <p:cNvGraphicFramePr>
            <a:graphicFrameLocks noGrp="1"/>
          </p:cNvGraphicFramePr>
          <p:nvPr/>
        </p:nvGraphicFramePr>
        <p:xfrm>
          <a:off x="228600" y="1123664"/>
          <a:ext cx="8686800" cy="4864058"/>
        </p:xfrm>
        <a:graphic>
          <a:graphicData uri="http://schemas.openxmlformats.org/drawingml/2006/table">
            <a:tbl>
              <a:tblPr/>
              <a:tblGrid>
                <a:gridCol w="1915492"/>
                <a:gridCol w="2341660"/>
                <a:gridCol w="2145500"/>
                <a:gridCol w="2284148"/>
              </a:tblGrid>
              <a:tr h="6880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Plant pathogens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Host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Disease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Reference</a:t>
                      </a: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4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Pseudomonas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glycinea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Soybean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Bacterial blight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Scherff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1972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73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Burkholderia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glumae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Grain rot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Song  2004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Xanthomonas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oryzae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Sheath blight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Uematsu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1980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4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Erwinia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carotovora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Potato slices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Soft rot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Epton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 al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1990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362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5" descr="ARS hea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6392" y="6123296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247936" y="1092952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228600" y="5696808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269544" y="3815688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304800" y="1951632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2133600" y="1246496"/>
            <a:ext cx="0" cy="4468504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3600" dirty="0"/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4476464" y="1232848"/>
            <a:ext cx="19336" cy="4482152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 flipH="1">
            <a:off x="6629400" y="1295400"/>
            <a:ext cx="35256" cy="44196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3" name="Rectangle 2"/>
          <p:cNvSpPr>
            <a:spLocks noGrp="1" noChangeArrowheads="1"/>
          </p:cNvSpPr>
          <p:nvPr>
            <p:ph type="title"/>
          </p:nvPr>
        </p:nvSpPr>
        <p:spPr>
          <a:xfrm>
            <a:off x="97142" y="339100"/>
            <a:ext cx="8924026" cy="467260"/>
          </a:xfrm>
        </p:spPr>
        <p:txBody>
          <a:bodyPr/>
          <a:lstStyle/>
          <a:p>
            <a:pPr algn="l"/>
            <a:r>
              <a:rPr lang="en-US" sz="2400" b="1" dirty="0" err="1" smtClean="0">
                <a:latin typeface="Arial" charset="0"/>
              </a:rPr>
              <a:t>Biocontrol</a:t>
            </a:r>
            <a:r>
              <a:rPr lang="en-US" sz="2400" b="1" dirty="0" smtClean="0">
                <a:latin typeface="Arial" charset="0"/>
              </a:rPr>
              <a:t> of </a:t>
            </a:r>
            <a:r>
              <a:rPr lang="en-US" sz="2400" b="1" dirty="0" err="1" smtClean="0">
                <a:latin typeface="Arial" charset="0"/>
              </a:rPr>
              <a:t>foodborne</a:t>
            </a:r>
            <a:r>
              <a:rPr lang="en-US" sz="2400" b="1" dirty="0" smtClean="0">
                <a:latin typeface="Arial" charset="0"/>
              </a:rPr>
              <a:t> pathogens with predatory bacteria</a:t>
            </a:r>
          </a:p>
        </p:txBody>
      </p:sp>
      <p:graphicFrame>
        <p:nvGraphicFramePr>
          <p:cNvPr id="1063939" name="Group 3"/>
          <p:cNvGraphicFramePr>
            <a:graphicFrameLocks noGrp="1"/>
          </p:cNvGraphicFramePr>
          <p:nvPr/>
        </p:nvGraphicFramePr>
        <p:xfrm>
          <a:off x="105768" y="1147561"/>
          <a:ext cx="8983640" cy="5815584"/>
        </p:xfrm>
        <a:graphic>
          <a:graphicData uri="http://schemas.openxmlformats.org/drawingml/2006/table">
            <a:tbl>
              <a:tblPr/>
              <a:tblGrid>
                <a:gridCol w="1980948"/>
                <a:gridCol w="2421677"/>
                <a:gridCol w="2218815"/>
                <a:gridCol w="2362200"/>
              </a:tblGrid>
              <a:tr h="4249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Predator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Pathogen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Host / Media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Reference</a:t>
                      </a: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9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Bdellovibrio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bacteriovorus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Pseudomonas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tolaasii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Mushroom (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pilei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brown spot)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Saxon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 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l. 2014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19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Bacteriovorax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sp.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Vibrio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vulnificus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V.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parahaemolyticus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Oysters / seawater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Richards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 al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2012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B.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bacteriovorus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E. coli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O157:H7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 vitro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assay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Sockett 2009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09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B.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bacteriovorus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Staphylococcus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aureus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Human epithelial cells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Monappa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 al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2014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9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B.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bacteriovorus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B.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bacteriovorus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Drug-resistant  Gram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negative bacteria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P.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aeruginosa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S. </a:t>
                      </a:r>
                      <a:r>
                        <a:rPr kumimoji="0" lang="en-US" sz="18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aureus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 vitro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assay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 vitro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assay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Kadouri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 al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2013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Valerio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et al. 2014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5957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0" dirty="0" smtClean="0"/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977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5" descr="ARS hea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6392" y="6123296"/>
            <a:ext cx="2133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247936" y="1666168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228600" y="5314664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291152" y="888248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269544" y="3242472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293306" y="2300308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2133600" y="914400"/>
            <a:ext cx="0" cy="5222544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3600" dirty="0"/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 flipH="1">
            <a:off x="4566312" y="914400"/>
            <a:ext cx="5688" cy="5166534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>
            <a:off x="6781800" y="914400"/>
            <a:ext cx="0" cy="5228232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228600" y="4024936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533400" y="608456"/>
            <a:ext cx="7848600" cy="685800"/>
          </a:xfrm>
        </p:spPr>
        <p:txBody>
          <a:bodyPr/>
          <a:lstStyle/>
          <a:p>
            <a:r>
              <a:rPr lang="en-US" b="1" dirty="0" smtClean="0">
                <a:solidFill>
                  <a:schemeClr val="folHlink"/>
                </a:solidFill>
                <a:latin typeface="Arial" charset="0"/>
              </a:rPr>
              <a:t>Objectives</a:t>
            </a:r>
            <a:endParaRPr lang="en-US" sz="3200" dirty="0" smtClean="0">
              <a:latin typeface="Arial" charset="0"/>
            </a:endParaRPr>
          </a:p>
        </p:txBody>
      </p:sp>
      <p:sp>
        <p:nvSpPr>
          <p:cNvPr id="38914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394648" y="1500104"/>
            <a:ext cx="8382000" cy="4214896"/>
          </a:xfrm>
        </p:spPr>
        <p:txBody>
          <a:bodyPr/>
          <a:lstStyle/>
          <a:p>
            <a:pPr algn="l">
              <a:lnSpc>
                <a:spcPct val="80000"/>
              </a:lnSpc>
            </a:pPr>
            <a:endParaRPr lang="en-US" sz="2800" dirty="0" smtClean="0">
              <a:latin typeface="Arial" charset="0"/>
            </a:endParaRPr>
          </a:p>
          <a:p>
            <a:pPr algn="l">
              <a:lnSpc>
                <a:spcPct val="8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800" dirty="0" smtClean="0">
                <a:latin typeface="Arial" charset="0"/>
              </a:rPr>
              <a:t>  </a:t>
            </a:r>
            <a:r>
              <a:rPr lang="en-US" sz="2500" dirty="0" smtClean="0">
                <a:latin typeface="Arial" charset="0"/>
              </a:rPr>
              <a:t>To optimize the plaque assay and assess the</a:t>
            </a:r>
          </a:p>
          <a:p>
            <a:pPr algn="l">
              <a:lnSpc>
                <a:spcPct val="80000"/>
              </a:lnSpc>
              <a:buClr>
                <a:srgbClr val="FFFF00"/>
              </a:buClr>
            </a:pPr>
            <a:r>
              <a:rPr lang="en-US" sz="2500" dirty="0" smtClean="0">
                <a:latin typeface="Arial" charset="0"/>
              </a:rPr>
              <a:t>    predation of </a:t>
            </a:r>
            <a:r>
              <a:rPr lang="en-US" sz="2500" i="1" dirty="0" smtClean="0">
                <a:latin typeface="Arial" charset="0"/>
              </a:rPr>
              <a:t>E. coli</a:t>
            </a:r>
            <a:r>
              <a:rPr lang="en-US" sz="2500" dirty="0" smtClean="0">
                <a:latin typeface="Arial" charset="0"/>
              </a:rPr>
              <a:t> O157:H7 and other </a:t>
            </a:r>
            <a:r>
              <a:rPr lang="en-US" sz="2500" dirty="0" err="1" smtClean="0">
                <a:latin typeface="Arial" charset="0"/>
              </a:rPr>
              <a:t>foodborne</a:t>
            </a:r>
            <a:endParaRPr lang="en-US" sz="2500" dirty="0" smtClean="0">
              <a:latin typeface="Arial" charset="0"/>
            </a:endParaRPr>
          </a:p>
          <a:p>
            <a:pPr algn="l">
              <a:lnSpc>
                <a:spcPct val="80000"/>
              </a:lnSpc>
              <a:buClr>
                <a:srgbClr val="FFFF00"/>
              </a:buClr>
            </a:pPr>
            <a:r>
              <a:rPr lang="en-US" sz="2500" dirty="0" smtClean="0">
                <a:latin typeface="Arial" charset="0"/>
              </a:rPr>
              <a:t>    pathogens by </a:t>
            </a:r>
            <a:r>
              <a:rPr lang="en-US" sz="2500" i="1" dirty="0" err="1" smtClean="0">
                <a:latin typeface="Arial" charset="0"/>
              </a:rPr>
              <a:t>Bacteriovorax</a:t>
            </a:r>
            <a:r>
              <a:rPr lang="en-US" sz="2500" dirty="0" smtClean="0">
                <a:latin typeface="Arial" charset="0"/>
              </a:rPr>
              <a:t> sp. (Predatory bacteria).</a:t>
            </a:r>
          </a:p>
          <a:p>
            <a:pPr algn="l">
              <a:lnSpc>
                <a:spcPct val="80000"/>
              </a:lnSpc>
              <a:buClr>
                <a:srgbClr val="FFFF00"/>
              </a:buClr>
            </a:pPr>
            <a:endParaRPr lang="en-US" sz="2500" dirty="0" smtClean="0">
              <a:latin typeface="Arial" charset="0"/>
            </a:endParaRPr>
          </a:p>
          <a:p>
            <a:pPr algn="l">
              <a:lnSpc>
                <a:spcPct val="8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500" dirty="0" smtClean="0">
                <a:latin typeface="Arial" charset="0"/>
              </a:rPr>
              <a:t>   To evaluate the effect of temperatures on the</a:t>
            </a:r>
          </a:p>
          <a:p>
            <a:pPr algn="l">
              <a:lnSpc>
                <a:spcPct val="80000"/>
              </a:lnSpc>
              <a:buClr>
                <a:srgbClr val="FFFF00"/>
              </a:buClr>
            </a:pPr>
            <a:r>
              <a:rPr lang="en-US" sz="2500" dirty="0" smtClean="0">
                <a:latin typeface="Arial" charset="0"/>
              </a:rPr>
              <a:t>     predation of </a:t>
            </a:r>
            <a:r>
              <a:rPr lang="en-US" sz="2500" i="1" dirty="0" smtClean="0">
                <a:latin typeface="Arial" charset="0"/>
              </a:rPr>
              <a:t>E. coli</a:t>
            </a:r>
            <a:r>
              <a:rPr lang="en-US" sz="2500" dirty="0" smtClean="0">
                <a:latin typeface="Arial" charset="0"/>
              </a:rPr>
              <a:t> O157:H7 and other </a:t>
            </a:r>
            <a:r>
              <a:rPr lang="en-US" sz="2500" dirty="0" err="1" smtClean="0">
                <a:latin typeface="Arial" charset="0"/>
              </a:rPr>
              <a:t>foodborne</a:t>
            </a:r>
            <a:r>
              <a:rPr lang="en-US" sz="2500" dirty="0" smtClean="0">
                <a:latin typeface="Arial" charset="0"/>
              </a:rPr>
              <a:t> </a:t>
            </a:r>
          </a:p>
          <a:p>
            <a:pPr algn="l">
              <a:lnSpc>
                <a:spcPct val="80000"/>
              </a:lnSpc>
              <a:buClr>
                <a:srgbClr val="FFFF00"/>
              </a:buClr>
            </a:pPr>
            <a:r>
              <a:rPr lang="en-US" sz="2500" dirty="0" smtClean="0">
                <a:latin typeface="Arial" charset="0"/>
              </a:rPr>
              <a:t>     pathogens by </a:t>
            </a:r>
            <a:r>
              <a:rPr lang="en-US" sz="2500" i="1" dirty="0" err="1" smtClean="0">
                <a:latin typeface="Arial" charset="0"/>
              </a:rPr>
              <a:t>Bacteriovorax</a:t>
            </a:r>
            <a:r>
              <a:rPr lang="en-US" sz="2500" dirty="0" smtClean="0">
                <a:latin typeface="Arial" charset="0"/>
              </a:rPr>
              <a:t> sp. and subsequently</a:t>
            </a:r>
          </a:p>
          <a:p>
            <a:pPr algn="l">
              <a:lnSpc>
                <a:spcPct val="80000"/>
              </a:lnSpc>
              <a:buClr>
                <a:srgbClr val="FFFF00"/>
              </a:buClr>
            </a:pPr>
            <a:r>
              <a:rPr lang="en-US" sz="2500" dirty="0" smtClean="0">
                <a:latin typeface="Arial" charset="0"/>
              </a:rPr>
              <a:t>     their potential as </a:t>
            </a:r>
            <a:r>
              <a:rPr lang="en-US" sz="2500" dirty="0" err="1" smtClean="0">
                <a:latin typeface="Arial" charset="0"/>
              </a:rPr>
              <a:t>biocontrol</a:t>
            </a:r>
            <a:r>
              <a:rPr lang="en-US" sz="2500" dirty="0" smtClean="0">
                <a:latin typeface="Arial" charset="0"/>
              </a:rPr>
              <a:t> agents.</a:t>
            </a:r>
          </a:p>
          <a:p>
            <a:pPr algn="l">
              <a:lnSpc>
                <a:spcPct val="80000"/>
              </a:lnSpc>
              <a:buClr>
                <a:srgbClr val="FFFF00"/>
              </a:buClr>
            </a:pPr>
            <a:r>
              <a:rPr lang="en-US" sz="2500" dirty="0" smtClean="0">
                <a:latin typeface="Arial" charset="0"/>
              </a:rPr>
              <a:t>  </a:t>
            </a:r>
            <a:r>
              <a:rPr lang="en-US" dirty="0" smtClean="0">
                <a:latin typeface="Arial" charset="0"/>
              </a:rPr>
              <a:t> </a:t>
            </a:r>
          </a:p>
        </p:txBody>
      </p:sp>
      <p:pic>
        <p:nvPicPr>
          <p:cNvPr id="4" name="Picture 5" descr="ARS hea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6213418"/>
            <a:ext cx="2133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Pictures\p3050177_01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Pictures\p3050173_01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76175"/>
            <a:ext cx="7772400" cy="1470025"/>
          </a:xfrm>
        </p:spPr>
        <p:txBody>
          <a:bodyPr/>
          <a:lstStyle/>
          <a:p>
            <a:r>
              <a:rPr lang="en-US" sz="6600" b="1" dirty="0" smtClean="0">
                <a:latin typeface="Arial" charset="0"/>
              </a:rPr>
              <a:t/>
            </a:r>
            <a:br>
              <a:rPr lang="en-US" sz="6600" b="1" dirty="0" smtClean="0">
                <a:latin typeface="Arial" charset="0"/>
              </a:rPr>
            </a:br>
            <a:r>
              <a:rPr lang="en-US" b="1" dirty="0" smtClean="0">
                <a:latin typeface="Arial" charset="0"/>
              </a:rPr>
              <a:t>RESULTS</a:t>
            </a:r>
            <a:r>
              <a:rPr lang="en-US" sz="6600" b="1" dirty="0" smtClean="0">
                <a:latin typeface="Arial" charset="0"/>
              </a:rPr>
              <a:t/>
            </a:r>
            <a:br>
              <a:rPr lang="en-US" sz="6600" b="1" dirty="0" smtClean="0">
                <a:latin typeface="Arial" charset="0"/>
              </a:rPr>
            </a:br>
            <a:r>
              <a:rPr lang="en-US" sz="6600" b="1" dirty="0" smtClean="0">
                <a:latin typeface="Arial" charset="0"/>
              </a:rPr>
              <a:t/>
            </a:r>
            <a:br>
              <a:rPr lang="en-US" sz="6600" b="1" dirty="0" smtClean="0">
                <a:latin typeface="Arial" charset="0"/>
              </a:rPr>
            </a:br>
            <a:endParaRPr lang="en-US" sz="4000" b="1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359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2096" y="1948200"/>
            <a:ext cx="8583304" cy="3325520"/>
          </a:xfrm>
        </p:spPr>
        <p:txBody>
          <a:bodyPr/>
          <a:lstStyle/>
          <a:p>
            <a:pPr algn="l"/>
            <a:r>
              <a:rPr lang="en-US" sz="4000" b="1" dirty="0" smtClean="0">
                <a:latin typeface="Arial" charset="0"/>
              </a:rPr>
              <a:t>Optimization of Plaque assay </a:t>
            </a:r>
          </a:p>
          <a:p>
            <a:pPr algn="l"/>
            <a:endParaRPr lang="en-US" sz="4000" b="1" dirty="0" smtClean="0">
              <a:latin typeface="Arial" charset="0"/>
            </a:endParaRPr>
          </a:p>
          <a:p>
            <a:pPr algn="l"/>
            <a:r>
              <a:rPr lang="en-US" sz="4000" b="1" dirty="0" smtClean="0">
                <a:latin typeface="Arial" charset="0"/>
              </a:rPr>
              <a:t>Temperature effects on plaque    formation and predation of bacteria host cells</a:t>
            </a:r>
            <a:endParaRPr lang="en-US" sz="4000" dirty="0" smtClean="0"/>
          </a:p>
        </p:txBody>
      </p:sp>
      <p:pic>
        <p:nvPicPr>
          <p:cNvPr id="4" name="Picture 5" descr="ARS hea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5883218"/>
            <a:ext cx="213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redatory Bacteria_Bacteriovorax\p9190900_09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Pictures\pc210091_00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Pictures\pc210113_0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29390"/>
            <a:ext cx="8763000" cy="1013610"/>
          </a:xfrm>
        </p:spPr>
        <p:txBody>
          <a:bodyPr/>
          <a:lstStyle/>
          <a:p>
            <a:pPr algn="l"/>
            <a:r>
              <a:rPr lang="en-US" sz="2500" b="1" dirty="0" smtClean="0">
                <a:latin typeface="Arial" charset="0"/>
              </a:rPr>
              <a:t>Table 1. Amendment of </a:t>
            </a:r>
            <a:r>
              <a:rPr lang="en-US" sz="2500" b="1" dirty="0" err="1" smtClean="0">
                <a:latin typeface="Arial" charset="0"/>
              </a:rPr>
              <a:t>polypeptone</a:t>
            </a:r>
            <a:r>
              <a:rPr lang="en-US" sz="2500" b="1" dirty="0" smtClean="0">
                <a:latin typeface="Arial" charset="0"/>
              </a:rPr>
              <a:t> peptone medium with seawater, </a:t>
            </a:r>
            <a:r>
              <a:rPr lang="en-US" sz="2500" b="1" dirty="0" err="1" smtClean="0">
                <a:latin typeface="Arial" charset="0"/>
              </a:rPr>
              <a:t>NaCl</a:t>
            </a:r>
            <a:r>
              <a:rPr lang="en-US" sz="2500" b="1" dirty="0" smtClean="0">
                <a:latin typeface="Arial" charset="0"/>
              </a:rPr>
              <a:t>, and salts of divalent </a:t>
            </a:r>
            <a:r>
              <a:rPr lang="en-US" sz="2500" b="1" dirty="0" err="1" smtClean="0">
                <a:latin typeface="Arial" charset="0"/>
              </a:rPr>
              <a:t>cations</a:t>
            </a:r>
            <a:r>
              <a:rPr lang="en-US" sz="2500" b="1" dirty="0" smtClean="0">
                <a:latin typeface="Arial" charset="0"/>
              </a:rPr>
              <a:t> on plaques by </a:t>
            </a:r>
            <a:r>
              <a:rPr lang="en-US" sz="2500" b="1" i="1" dirty="0" err="1" smtClean="0">
                <a:latin typeface="Arial" charset="0"/>
              </a:rPr>
              <a:t>Bacteriovorax</a:t>
            </a:r>
            <a:r>
              <a:rPr lang="en-US" sz="2500" b="1" dirty="0" smtClean="0">
                <a:latin typeface="Arial" charset="0"/>
              </a:rPr>
              <a:t> strains on </a:t>
            </a:r>
            <a:r>
              <a:rPr lang="en-US" sz="2500" b="1" i="1" dirty="0" smtClean="0">
                <a:latin typeface="Arial" charset="0"/>
              </a:rPr>
              <a:t>E. c</a:t>
            </a:r>
            <a:r>
              <a:rPr lang="en-US" sz="2500" b="1" dirty="0" smtClean="0">
                <a:latin typeface="Arial" charset="0"/>
              </a:rPr>
              <a:t>oli O157:H7  </a:t>
            </a:r>
            <a:endParaRPr lang="en-US" sz="2500" b="1" i="1" dirty="0" smtClean="0">
              <a:latin typeface="Arial" charset="0"/>
            </a:endParaRPr>
          </a:p>
        </p:txBody>
      </p:sp>
      <p:graphicFrame>
        <p:nvGraphicFramePr>
          <p:cNvPr id="1063939" name="Group 3"/>
          <p:cNvGraphicFramePr>
            <a:graphicFrameLocks noGrp="1"/>
          </p:cNvGraphicFramePr>
          <p:nvPr/>
        </p:nvGraphicFramePr>
        <p:xfrm>
          <a:off x="195616" y="1289713"/>
          <a:ext cx="8733432" cy="5421376"/>
        </p:xfrm>
        <a:graphic>
          <a:graphicData uri="http://schemas.openxmlformats.org/drawingml/2006/table">
            <a:tbl>
              <a:tblPr/>
              <a:tblGrid>
                <a:gridCol w="2547584"/>
                <a:gridCol w="2906495"/>
                <a:gridCol w="3279353"/>
              </a:tblGrid>
              <a:tr h="6373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+mn-cs"/>
                        </a:rPr>
                        <a:t>Treatments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G3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(PFU/ml)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26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(PFU/ml)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66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NaCl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(BL)+SW (TL)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1.13x 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2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0.11x10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0.44x 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2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0.10x10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96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SW (BL)+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NaCl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(TL)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SW (BL)+ SW (TL)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NaCl-MgCl</a:t>
                      </a:r>
                      <a:r>
                        <a:rPr kumimoji="0" lang="en-US" sz="2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-CaCl</a:t>
                      </a:r>
                      <a:r>
                        <a:rPr kumimoji="0" lang="en-US" sz="2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(BL) + </a:t>
                      </a:r>
                      <a:r>
                        <a:rPr kumimoji="0" lang="en-US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NaCl</a:t>
                      </a: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(TL)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1.50x 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2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0.17x10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1.22x 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2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0.26x10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1.22x 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2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0.26x10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0.25x 10^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2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0.06x10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0.09x 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2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0.02x10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1.22x 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2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0.26x10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2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LSD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(0.05)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BL=bottom layer,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1.47x10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TL=top layer of PP20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0.15x10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 µL of </a:t>
                      </a:r>
                      <a:r>
                        <a:rPr kumimoji="0" lang="en-US" sz="2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Bvx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&amp; 1 ml of </a:t>
                      </a:r>
                      <a:r>
                        <a:rPr kumimoji="0" lang="en-US" sz="2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Ec</a:t>
                      </a:r>
                      <a:endParaRPr kumimoji="0" lang="en-US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7152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304800" y="1197592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304800" y="2057400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214952" y="5162264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Picture 5" descr="ARS head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3590" y="6206704"/>
            <a:ext cx="2133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230872" y="5669512"/>
            <a:ext cx="84582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024" y="6105104"/>
            <a:ext cx="7924800" cy="533400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</a:rPr>
              <a:t>Days after incubation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8001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705" y="228601"/>
            <a:ext cx="8382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105" name="Title 1"/>
          <p:cNvSpPr>
            <a:spLocks noGrp="1"/>
          </p:cNvSpPr>
          <p:nvPr>
            <p:ph type="title"/>
          </p:nvPr>
        </p:nvSpPr>
        <p:spPr>
          <a:xfrm>
            <a:off x="304800" y="57514"/>
            <a:ext cx="8610600" cy="552086"/>
          </a:xfrm>
        </p:spPr>
        <p:txBody>
          <a:bodyPr/>
          <a:lstStyle/>
          <a:p>
            <a:r>
              <a:rPr lang="en-US" sz="4000" b="1" dirty="0" smtClean="0">
                <a:latin typeface="Arial" charset="0"/>
                <a:cs typeface="Arial" charset="0"/>
              </a:rPr>
              <a:t>Summary</a:t>
            </a:r>
            <a:r>
              <a:rPr lang="en-US" sz="4000" dirty="0" smtClean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071106" name="Content Placeholder 2"/>
          <p:cNvSpPr>
            <a:spLocks noGrp="1"/>
          </p:cNvSpPr>
          <p:nvPr>
            <p:ph idx="1"/>
          </p:nvPr>
        </p:nvSpPr>
        <p:spPr>
          <a:xfrm>
            <a:off x="228600" y="833076"/>
            <a:ext cx="8534400" cy="5385756"/>
          </a:xfrm>
        </p:spPr>
        <p:txBody>
          <a:bodyPr/>
          <a:lstStyle/>
          <a:p>
            <a:pPr marL="514350" indent="-514350">
              <a:spcBef>
                <a:spcPts val="0"/>
              </a:spcBef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plaque assay was optimized for quantifying </a:t>
            </a:r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Bacteriovor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sp. on lawns of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O157:H7 host cells. </a:t>
            </a:r>
          </a:p>
          <a:p>
            <a:pPr marL="514350" indent="-514350">
              <a:spcBef>
                <a:spcPts val="0"/>
              </a:spcBef>
              <a:buClr>
                <a:srgbClr val="FFFF00"/>
              </a:buClr>
              <a:buFont typeface="Arial" pitchFamily="34" charset="0"/>
              <a:buChar char="•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predation of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E. coli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O157:H7 host cells by </a:t>
            </a:r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Bacteriovorax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Bvx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sp. was documented, indicating their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biocontrol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potential. </a:t>
            </a:r>
          </a:p>
          <a:p>
            <a:pPr marL="514350" indent="-514350">
              <a:spcBef>
                <a:spcPts val="0"/>
              </a:spcBef>
              <a:buClr>
                <a:srgbClr val="FFFF00"/>
              </a:buCl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Plaque forming units (PFU/ml) on PP20 amended with Seawater ranged from 0.56x10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(OR7) to 2.07x10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(S11).</a:t>
            </a: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FFFF00"/>
              </a:buClr>
              <a:buNone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FFFF00"/>
              </a:buClr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Plaque numbers on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Polypeptone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peptone (PP20) medium amended with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NaCl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and divalent salts (Ca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2+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and Mg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2+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 varied.</a:t>
            </a:r>
          </a:p>
          <a:p>
            <a:pPr marL="514350" indent="-514350">
              <a:lnSpc>
                <a:spcPts val="2100"/>
              </a:lnSpc>
              <a:spcBef>
                <a:spcPts val="1000"/>
              </a:spcBef>
              <a:buClr>
                <a:srgbClr val="FFFF00"/>
              </a:buClr>
              <a:buNone/>
            </a:pPr>
            <a:endParaRPr lang="en-US" sz="2200" dirty="0" smtClean="0"/>
          </a:p>
        </p:txBody>
      </p:sp>
      <p:pic>
        <p:nvPicPr>
          <p:cNvPr id="1071107" name="Picture 4" descr="ARS hea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7652" y="6163574"/>
            <a:ext cx="2057400" cy="61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105" name="Title 1"/>
          <p:cNvSpPr>
            <a:spLocks noGrp="1"/>
          </p:cNvSpPr>
          <p:nvPr>
            <p:ph type="title"/>
          </p:nvPr>
        </p:nvSpPr>
        <p:spPr>
          <a:xfrm>
            <a:off x="304800" y="190390"/>
            <a:ext cx="8610600" cy="432778"/>
          </a:xfrm>
        </p:spPr>
        <p:txBody>
          <a:bodyPr/>
          <a:lstStyle/>
          <a:p>
            <a:r>
              <a:rPr lang="en-US" sz="4000" b="1" dirty="0" smtClean="0">
                <a:latin typeface="Arial" charset="0"/>
                <a:cs typeface="Arial" charset="0"/>
              </a:rPr>
              <a:t>Summary</a:t>
            </a:r>
            <a:r>
              <a:rPr lang="en-US" sz="4000" dirty="0" smtClean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071106" name="Content Placeholder 2"/>
          <p:cNvSpPr>
            <a:spLocks noGrp="1"/>
          </p:cNvSpPr>
          <p:nvPr>
            <p:ph idx="1"/>
          </p:nvPr>
        </p:nvSpPr>
        <p:spPr>
          <a:xfrm>
            <a:off x="138016" y="838200"/>
            <a:ext cx="8850694" cy="5638800"/>
          </a:xfrm>
        </p:spPr>
        <p:txBody>
          <a:bodyPr/>
          <a:lstStyle/>
          <a:p>
            <a:pPr marL="514350" indent="-514350">
              <a:spcBef>
                <a:spcPts val="0"/>
              </a:spcBef>
              <a:buClr>
                <a:srgbClr val="FFFF00"/>
              </a:buClr>
            </a:pP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Growth of pathogens and </a:t>
            </a:r>
            <a:r>
              <a:rPr lang="en-US" sz="2800" dirty="0" err="1" smtClean="0">
                <a:solidFill>
                  <a:srgbClr val="FFFFFF"/>
                </a:solidFill>
                <a:cs typeface="Arial" pitchFamily="34" charset="0"/>
              </a:rPr>
              <a:t>Bvx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 on PP20 devoid of seawater suggest that modified assay may be suitable in assessing efficacy of </a:t>
            </a:r>
            <a:r>
              <a:rPr lang="en-US" sz="2800" i="1" dirty="0" err="1" smtClean="0">
                <a:solidFill>
                  <a:srgbClr val="FFFFFF"/>
                </a:solidFill>
                <a:cs typeface="Arial" pitchFamily="34" charset="0"/>
              </a:rPr>
              <a:t>Bacteriovora</a:t>
            </a:r>
            <a:r>
              <a:rPr lang="en-US" sz="2800" dirty="0" err="1" smtClean="0">
                <a:solidFill>
                  <a:srgbClr val="FFFFFF"/>
                </a:solidFill>
                <a:cs typeface="Arial" pitchFamily="34" charset="0"/>
              </a:rPr>
              <a:t>x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 in </a:t>
            </a:r>
            <a:r>
              <a:rPr lang="en-US" sz="2800" dirty="0" err="1" smtClean="0">
                <a:solidFill>
                  <a:srgbClr val="FFFFFF"/>
                </a:solidFill>
                <a:cs typeface="Arial" pitchFamily="34" charset="0"/>
              </a:rPr>
              <a:t>biocontrol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 studies. </a:t>
            </a:r>
          </a:p>
          <a:p>
            <a:pPr marL="514350" indent="-514350">
              <a:spcBef>
                <a:spcPts val="0"/>
              </a:spcBef>
              <a:buClr>
                <a:srgbClr val="FFFF00"/>
              </a:buClr>
              <a:buNone/>
            </a:pPr>
            <a:endParaRPr lang="en-US" sz="28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FFFF00"/>
              </a:buClr>
            </a:pP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Storage temperature effects on plaque development varied with </a:t>
            </a:r>
            <a:r>
              <a:rPr lang="en-US" sz="2800" i="1" dirty="0" err="1" smtClean="0">
                <a:solidFill>
                  <a:srgbClr val="FFFFFF"/>
                </a:solidFill>
                <a:cs typeface="Arial" pitchFamily="34" charset="0"/>
              </a:rPr>
              <a:t>Bacteriovorax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 spp.  (</a:t>
            </a:r>
            <a:r>
              <a:rPr lang="en-US" sz="2800" dirty="0" err="1" smtClean="0">
                <a:solidFill>
                  <a:srgbClr val="FFFFFF"/>
                </a:solidFill>
                <a:cs typeface="Arial" pitchFamily="34" charset="0"/>
              </a:rPr>
              <a:t>Bvx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)  as the optimum temperature for OR7 and S11 was 26 ºC.</a:t>
            </a:r>
          </a:p>
          <a:p>
            <a:pPr marL="514350" indent="-514350">
              <a:spcBef>
                <a:spcPts val="0"/>
              </a:spcBef>
              <a:buClr>
                <a:srgbClr val="FFFF00"/>
              </a:buClr>
              <a:buNone/>
            </a:pPr>
            <a:endParaRPr lang="en-US" sz="28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514350" indent="-514350">
              <a:spcBef>
                <a:spcPts val="0"/>
              </a:spcBef>
              <a:buClr>
                <a:srgbClr val="FFFF00"/>
              </a:buClr>
            </a:pP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cs typeface="Arial" pitchFamily="34" charset="0"/>
              </a:rPr>
              <a:t>Biocontrol</a:t>
            </a:r>
            <a:r>
              <a:rPr lang="en-US" sz="2800" dirty="0" smtClean="0">
                <a:solidFill>
                  <a:srgbClr val="FFFF00"/>
                </a:solidFill>
                <a:cs typeface="Arial" pitchFamily="34" charset="0"/>
              </a:rPr>
              <a:t> recorded at various temperatures imply that reductions of </a:t>
            </a:r>
            <a:r>
              <a:rPr lang="en-US" sz="2800" dirty="0" err="1" smtClean="0">
                <a:solidFill>
                  <a:srgbClr val="FFFF00"/>
                </a:solidFill>
                <a:cs typeface="Arial" pitchFamily="34" charset="0"/>
              </a:rPr>
              <a:t>foodborne</a:t>
            </a:r>
            <a:r>
              <a:rPr lang="en-US" sz="2800" dirty="0" smtClean="0">
                <a:solidFill>
                  <a:srgbClr val="FFFF00"/>
                </a:solidFill>
                <a:cs typeface="Arial" pitchFamily="34" charset="0"/>
              </a:rPr>
              <a:t> pathogens may be possible under diverse conditions (on produce &amp; food contact surfaces).</a:t>
            </a:r>
          </a:p>
          <a:p>
            <a:pPr marL="514350" indent="-514350">
              <a:lnSpc>
                <a:spcPts val="2100"/>
              </a:lnSpc>
              <a:spcBef>
                <a:spcPts val="0"/>
              </a:spcBef>
              <a:buClr>
                <a:srgbClr val="FFFF00"/>
              </a:buClr>
              <a:buNone/>
            </a:pPr>
            <a:endParaRPr lang="en-US" sz="2000" dirty="0" smtClean="0">
              <a:solidFill>
                <a:srgbClr val="FFFF00"/>
              </a:solidFill>
              <a:cs typeface="Arial" pitchFamily="34" charset="0"/>
            </a:endParaRPr>
          </a:p>
          <a:p>
            <a:pPr marL="514350" indent="-514350">
              <a:lnSpc>
                <a:spcPts val="1100"/>
              </a:lnSpc>
              <a:spcBef>
                <a:spcPts val="0"/>
              </a:spcBef>
              <a:buClr>
                <a:srgbClr val="FFFF00"/>
              </a:buClr>
              <a:buNone/>
            </a:pPr>
            <a:endParaRPr lang="en-US" sz="2000" dirty="0" smtClean="0">
              <a:solidFill>
                <a:srgbClr val="FFFF00"/>
              </a:solidFill>
              <a:cs typeface="Arial" pitchFamily="34" charset="0"/>
            </a:endParaRPr>
          </a:p>
          <a:p>
            <a:pPr marL="514350" indent="-514350">
              <a:lnSpc>
                <a:spcPts val="1100"/>
              </a:lnSpc>
              <a:spcBef>
                <a:spcPts val="0"/>
              </a:spcBef>
              <a:buClr>
                <a:srgbClr val="FFFF00"/>
              </a:buClr>
              <a:buNone/>
            </a:pPr>
            <a:r>
              <a:rPr lang="en-US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     </a:t>
            </a:r>
          </a:p>
          <a:p>
            <a:pPr marL="514350" indent="-514350">
              <a:lnSpc>
                <a:spcPts val="1100"/>
              </a:lnSpc>
              <a:spcBef>
                <a:spcPts val="0"/>
              </a:spcBef>
              <a:buClr>
                <a:srgbClr val="FFFF00"/>
              </a:buClr>
              <a:buNone/>
            </a:pPr>
            <a:endParaRPr lang="en-US" sz="2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lnSpc>
                <a:spcPts val="2100"/>
              </a:lnSpc>
              <a:spcBef>
                <a:spcPts val="0"/>
              </a:spcBef>
              <a:buClr>
                <a:srgbClr val="FFFF00"/>
              </a:buClr>
              <a:buNone/>
            </a:pPr>
            <a:endParaRPr lang="en-US" sz="2100" dirty="0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pic>
        <p:nvPicPr>
          <p:cNvPr id="1071107" name="Picture 4" descr="ARS hea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6163574"/>
            <a:ext cx="1465052" cy="61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77007"/>
            <a:ext cx="8077200" cy="1063932"/>
          </a:xfrm>
        </p:spPr>
        <p:txBody>
          <a:bodyPr/>
          <a:lstStyle/>
          <a:p>
            <a:r>
              <a:rPr lang="en-US" sz="6600" b="1" dirty="0" smtClean="0">
                <a:latin typeface="Arial" charset="0"/>
              </a:rPr>
              <a:t/>
            </a:r>
            <a:br>
              <a:rPr lang="en-US" sz="6600" b="1" dirty="0" smtClean="0">
                <a:latin typeface="Arial" charset="0"/>
              </a:rPr>
            </a:br>
            <a:r>
              <a:rPr lang="en-US" sz="3600" b="1" dirty="0" smtClean="0">
                <a:latin typeface="Arial" charset="0"/>
              </a:rPr>
              <a:t>Acknowledgements</a:t>
            </a:r>
            <a:r>
              <a:rPr lang="en-US" b="1" dirty="0" smtClean="0">
                <a:latin typeface="Arial" charset="0"/>
              </a:rPr>
              <a:t/>
            </a:r>
            <a:br>
              <a:rPr lang="en-US" b="1" dirty="0" smtClean="0">
                <a:latin typeface="Arial" charset="0"/>
              </a:rPr>
            </a:br>
            <a:r>
              <a:rPr lang="en-US" sz="6600" b="1" dirty="0" smtClean="0">
                <a:latin typeface="Arial" charset="0"/>
              </a:rPr>
              <a:t/>
            </a:r>
            <a:br>
              <a:rPr lang="en-US" sz="6600" b="1" dirty="0" smtClean="0">
                <a:latin typeface="Arial" charset="0"/>
              </a:rPr>
            </a:br>
            <a:endParaRPr lang="en-US" sz="4000" b="1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359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2556274"/>
            <a:ext cx="8458200" cy="1752600"/>
          </a:xfrm>
        </p:spPr>
        <p:txBody>
          <a:bodyPr/>
          <a:lstStyle/>
          <a:p>
            <a:pPr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b="1" dirty="0" smtClean="0">
                <a:latin typeface="Arial" charset="0"/>
              </a:rPr>
              <a:t> </a:t>
            </a:r>
            <a:r>
              <a:rPr lang="en-US" dirty="0" err="1" smtClean="0">
                <a:latin typeface="Arial" charset="0"/>
              </a:rPr>
              <a:t>Janysha</a:t>
            </a:r>
            <a:r>
              <a:rPr lang="en-US" dirty="0" smtClean="0">
                <a:latin typeface="Arial" charset="0"/>
              </a:rPr>
              <a:t> Taylor for technical support</a:t>
            </a:r>
          </a:p>
          <a:p>
            <a:pPr algn="l">
              <a:buClr>
                <a:srgbClr val="FFFF00"/>
              </a:buClr>
            </a:pPr>
            <a:endParaRPr lang="en-US" sz="2000" dirty="0" smtClean="0">
              <a:latin typeface="Arial" charset="0"/>
            </a:endParaRPr>
          </a:p>
          <a:p>
            <a:pPr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dirty="0" smtClean="0">
                <a:latin typeface="Arial" charset="0"/>
              </a:rPr>
              <a:t> USDA-ARS collaborators</a:t>
            </a:r>
            <a:endParaRPr lang="en-US" dirty="0" smtClean="0"/>
          </a:p>
        </p:txBody>
      </p:sp>
      <p:pic>
        <p:nvPicPr>
          <p:cNvPr id="4" name="Picture 5" descr="ARS hea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5486400"/>
            <a:ext cx="213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817&quot;/&gt;&lt;/object&gt;&lt;object type=&quot;3&quot; unique_id=&quot;10005&quot;&gt;&lt;property id=&quot;20148&quot; value=&quot;5&quot;/&gt;&lt;property id=&quot;20300&quot; value=&quot;Slide 2&quot;/&gt;&lt;property id=&quot;20307&quot; value=&quot;757&quot;/&gt;&lt;/object&gt;&lt;object type=&quot;3&quot; unique_id=&quot;10006&quot;&gt;&lt;property id=&quot;20148&quot; value=&quot;5&quot;/&gt;&lt;property id=&quot;20300&quot; value=&quot;Slide 3 - &amp;quot;Outbreaks of food-borne illnesses&amp;quot;&quot;/&gt;&lt;property id=&quot;20307&quot; value=&quot;826&quot;/&gt;&lt;/object&gt;&lt;object type=&quot;3&quot; unique_id=&quot;10007&quot;&gt;&lt;property id=&quot;20148&quot; value=&quot;5&quot;/&gt;&lt;property id=&quot;20300&quot; value=&quot;Slide 4 - &amp;quot;Management Strategies for food-borne pathogens (Antimicrobial intervention technologies for minimally processed foo&quot;/&gt;&lt;property id=&quot;20307&quot; value=&quot;851&quot;/&gt;&lt;/object&gt;&lt;object type=&quot;3&quot; unique_id=&quot;10008&quot;&gt;&lt;property id=&quot;20148&quot; value=&quot;5&quot;/&gt;&lt;property id=&quot;20300&quot; value=&quot;Slide 6 - &amp;quot;Examples of Pseudomonas fluorescens used for biocontrol of plant pathogens&amp;quot;&quot;/&gt;&lt;property id=&quot;20307&quot; value=&quot;842&quot;/&gt;&lt;/object&gt;&lt;object type=&quot;3&quot; unique_id=&quot;10009&quot;&gt;&lt;property id=&quot;20148&quot; value=&quot;5&quot;/&gt;&lt;property id=&quot;20300&quot; value=&quot;Slide 7 - &amp;quot;Inhibition of the growth &amp;amp; survival of human pathogens by Pseudomonas fluorescens&amp;quot;&quot;/&gt;&lt;property id=&quot;20307&quot; value=&quot;850&quot;/&gt;&lt;/object&gt;&lt;object type=&quot;3&quot; unique_id=&quot;10010&quot;&gt;&lt;property id=&quot;20148&quot; value=&quot;5&quot;/&gt;&lt;property id=&quot;20300&quot; value=&quot;Slide 8 - &amp;quot;Objectives:&amp;quot;&quot;/&gt;&lt;property id=&quot;20307&quot; value=&quot;417&quot;/&gt;&lt;/object&gt;&lt;object type=&quot;3&quot; unique_id=&quot;10011&quot;&gt;&lt;property id=&quot;20148&quot; value=&quot;5&quot;/&gt;&lt;property id=&quot;20300&quot; value=&quot;Slide 9&quot;/&gt;&lt;property id=&quot;20307&quot; value=&quot;824&quot;/&gt;&lt;/object&gt;&lt;object type=&quot;3&quot; unique_id=&quot;10012&quot;&gt;&lt;property id=&quot;20148&quot; value=&quot;5&quot;/&gt;&lt;property id=&quot;20300&quot; value=&quot;Slide 10&quot;/&gt;&lt;property id=&quot;20307&quot; value=&quot;831&quot;/&gt;&lt;/object&gt;&lt;object type=&quot;3&quot; unique_id=&quot;10013&quot;&gt;&lt;property id=&quot;20148&quot; value=&quot;5&quot;/&gt;&lt;property id=&quot;20300&quot; value=&quot;Slide 11&quot;/&gt;&lt;property id=&quot;20307&quot; value=&quot;832&quot;/&gt;&lt;/object&gt;&lt;object type=&quot;3&quot; unique_id=&quot;10014&quot;&gt;&lt;property id=&quot;20148&quot; value=&quot;5&quot;/&gt;&lt;property id=&quot;20300&quot; value=&quot;Slide 12&quot;/&gt;&lt;property id=&quot;20307&quot; value=&quot;847&quot;/&gt;&lt;/object&gt;&lt;object type=&quot;3&quot; unique_id=&quot;10015&quot;&gt;&lt;property id=&quot;20148&quot; value=&quot;5&quot;/&gt;&lt;property id=&quot;20300&quot; value=&quot;Slide 13 - &amp;quot;&amp;#x0D;&amp;#x0A;RESULTS&amp;#x0D;&amp;#x0A;&amp;#x0D;&amp;#x0A;&amp;quot;&quot;/&gt;&lt;property id=&quot;20307&quot; value=&quot;786&quot;/&gt;&lt;/object&gt;&lt;object type=&quot;3&quot; unique_id=&quot;10016&quot;&gt;&lt;property id=&quot;20148&quot; value=&quot;5&quot;/&gt;&lt;property id=&quot;20300&quot; value=&quot;Slide 14&quot;/&gt;&lt;property id=&quot;20307&quot; value=&quot;828&quot;/&gt;&lt;/object&gt;&lt;object type=&quot;3&quot; unique_id=&quot;10017&quot;&gt;&lt;property id=&quot;20148&quot; value=&quot;5&quot;/&gt;&lt;property id=&quot;20300&quot; value=&quot;Slide 15 - &amp;quot;Recovery of E. coli O157:H7 (Ec) and P. fluorescens (Pf) from co-cultures in broths &amp;quot;&quot;/&gt;&lt;property id=&quot;20307&quot; value=&quot;797&quot;/&gt;&lt;/object&gt;&lt;object type=&quot;3&quot; unique_id=&quot;10018&quot;&gt;&lt;property id=&quot;20148&quot; value=&quot;5&quot;/&gt;&lt;property id=&quot;20300&quot; value=&quot;Slide 16&quot;/&gt;&lt;property id=&quot;20307&quot; value=&quot;803&quot;/&gt;&lt;/object&gt;&lt;object type=&quot;3&quot; unique_id=&quot;10019&quot;&gt;&lt;property id=&quot;20148&quot; value=&quot;5&quot;/&gt;&lt;property id=&quot;20300&quot; value=&quot;Slide 17 - &amp;quot;Recovery of E. coli O157:H7 (Ec) and P. fluorescens (Pf) from inoculated spinach &amp;quot;&quot;/&gt;&lt;property id=&quot;20307&quot; value=&quot;838&quot;/&gt;&lt;/object&gt;&lt;object type=&quot;3&quot; unique_id=&quot;10020&quot;&gt;&lt;property id=&quot;20148&quot; value=&quot;5&quot;/&gt;&lt;property id=&quot;20300&quot; value=&quot;Slide 18&quot;/&gt;&lt;property id=&quot;20307&quot; value=&quot;846&quot;/&gt;&lt;/object&gt;&lt;object type=&quot;3&quot; unique_id=&quot;10021&quot;&gt;&lt;property id=&quot;20148&quot; value=&quot;5&quot;/&gt;&lt;property id=&quot;20300&quot; value=&quot;Slide 20 - &amp;quot;Efficacy of P. fluorescens on the reduction of E. coli O157:H7 (Ec) on spinach (20 ºC)&amp;quot;&quot;/&gt;&lt;property id=&quot;20307&quot; value=&quot;841&quot;/&gt;&lt;/object&gt;&lt;object type=&quot;3&quot; unique_id=&quot;10022&quot;&gt;&lt;property id=&quot;20148&quot; value=&quot;5&quot;/&gt;&lt;property id=&quot;20300&quot; value=&quot;Slide 21 - &amp;quot;Efficacy of P. fluorescens on the reduction of E. coli O157:H7 (Ec) on spinach (20 ºC)&amp;quot;&quot;/&gt;&lt;property id=&quot;20307&quot; value=&quot;849&quot;/&gt;&lt;/object&gt;&lt;object type=&quot;3&quot; unique_id=&quot;10023&quot;&gt;&lt;property id=&quot;20148&quot; value=&quot;5&quot;/&gt;&lt;property id=&quot;20300&quot; value=&quot;Slide 22&quot;/&gt;&lt;property id=&quot;20307&quot; value=&quot;844&quot;/&gt;&lt;/object&gt;&lt;object type=&quot;3&quot; unique_id=&quot;10024&quot;&gt;&lt;property id=&quot;20148&quot; value=&quot;5&quot;/&gt;&lt;property id=&quot;20300&quot; value=&quot;Slide 23 - &amp;quot;Summary &amp;quot;&quot;/&gt;&lt;property id=&quot;20307&quot; value=&quot;810&quot;/&gt;&lt;/object&gt;&lt;object type=&quot;3&quot; unique_id=&quot;10025&quot;&gt;&lt;property id=&quot;20148&quot; value=&quot;5&quot;/&gt;&lt;property id=&quot;20300&quot; value=&quot;Slide 24 - &amp;quot;Summary &amp;quot;&quot;/&gt;&lt;property id=&quot;20307&quot; value=&quot;852&quot;/&gt;&lt;/object&gt;&lt;object type=&quot;3&quot; unique_id=&quot;10827&quot;&gt;&lt;property id=&quot;20148&quot; value=&quot;5&quot;/&gt;&lt;property id=&quot;20300&quot; value=&quot;Slide 5 - &amp;quot;Biological-control based intervention strategies for leafy greens&amp;quot;&quot;/&gt;&lt;property id=&quot;20307&quot; value=&quot;853&quot;/&gt;&lt;/object&gt;&lt;object type=&quot;3&quot; unique_id=&quot;10978&quot;&gt;&lt;property id=&quot;20148&quot; value=&quot;5&quot;/&gt;&lt;property id=&quot;20300&quot; value=&quot;Slide 19 - &amp;quot;&amp;#x0D;&amp;#x0A;RESULTS&amp;#x0D;&amp;#x0A;&amp;#x0D;&amp;#x0A;&amp;quot;&quot;/&gt;&lt;property id=&quot;20307&quot; value=&quot;854&quot;/&gt;&lt;/object&gt;&lt;object type=&quot;3&quot; unique_id=&quot;11109&quot;&gt;&lt;property id=&quot;20148&quot; value=&quot;5&quot;/&gt;&lt;property id=&quot;20300&quot; value=&quot;Slide 25 - &amp;quot;&amp;#x0D;&amp;#x0A;Acknowledgements&amp;#x0D;&amp;#x0A;&amp;#x0D;&amp;#x0A;&amp;quot;&quot;/&gt;&lt;property id=&quot;20307&quot; value=&quot;855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heme/theme1.xml><?xml version="1.0" encoding="utf-8"?>
<a:theme xmlns:a="http://schemas.openxmlformats.org/drawingml/2006/main" name="Pulse.pot">
  <a:themeElements>
    <a:clrScheme name="Pulse.pot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ulse.pot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.pot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.pot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.pot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.pot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.pot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7789</TotalTime>
  <Words>703</Words>
  <Application>Microsoft Office PowerPoint</Application>
  <PresentationFormat>On-screen Show (4:3)</PresentationFormat>
  <Paragraphs>200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Pulse.pot</vt:lpstr>
      <vt:lpstr>Slide 1</vt:lpstr>
      <vt:lpstr>Comparison of predatory prokaryotes</vt:lpstr>
      <vt:lpstr>Slide 3</vt:lpstr>
      <vt:lpstr>Slide 4</vt:lpstr>
      <vt:lpstr>Biocontrol of plant pathogens with predatory bacteria</vt:lpstr>
      <vt:lpstr>Biocontrol of foodborne pathogens with predatory bacteria</vt:lpstr>
      <vt:lpstr>Objectives</vt:lpstr>
      <vt:lpstr>Slide 8</vt:lpstr>
      <vt:lpstr>Slide 9</vt:lpstr>
      <vt:lpstr> RESULTS  </vt:lpstr>
      <vt:lpstr>Slide 11</vt:lpstr>
      <vt:lpstr>Slide 12</vt:lpstr>
      <vt:lpstr>Slide 13</vt:lpstr>
      <vt:lpstr>Table 1. Amendment of polypeptone peptone medium with seawater, NaCl, and salts of divalent cations on plaques by Bacteriovorax strains on E. coli O157:H7  </vt:lpstr>
      <vt:lpstr>Days after incubation</vt:lpstr>
      <vt:lpstr>Slide 16</vt:lpstr>
      <vt:lpstr>Summary </vt:lpstr>
      <vt:lpstr>Summary </vt:lpstr>
      <vt:lpstr> Acknowledgements  </vt:lpstr>
    </vt:vector>
  </TitlesOfParts>
  <Company>USDA/ARS/NEPSWL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Modesto Olanya</dc:creator>
  <cp:lastModifiedBy>Owner</cp:lastModifiedBy>
  <cp:revision>1231</cp:revision>
  <dcterms:created xsi:type="dcterms:W3CDTF">2000-03-15T14:32:13Z</dcterms:created>
  <dcterms:modified xsi:type="dcterms:W3CDTF">2014-07-20T02:17:44Z</dcterms:modified>
</cp:coreProperties>
</file>