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7" r:id="rId3"/>
    <p:sldId id="256" r:id="rId4"/>
    <p:sldId id="263" r:id="rId5"/>
    <p:sldId id="264" r:id="rId6"/>
    <p:sldId id="265" r:id="rId7"/>
    <p:sldId id="257" r:id="rId8"/>
    <p:sldId id="282" r:id="rId9"/>
    <p:sldId id="283" r:id="rId10"/>
    <p:sldId id="268" r:id="rId11"/>
    <p:sldId id="262" r:id="rId12"/>
    <p:sldId id="269" r:id="rId13"/>
    <p:sldId id="284" r:id="rId14"/>
    <p:sldId id="270" r:id="rId15"/>
    <p:sldId id="279" r:id="rId16"/>
    <p:sldId id="271" r:id="rId17"/>
    <p:sldId id="272" r:id="rId18"/>
    <p:sldId id="285" r:id="rId19"/>
    <p:sldId id="275" r:id="rId20"/>
    <p:sldId id="273" r:id="rId21"/>
    <p:sldId id="274" r:id="rId22"/>
    <p:sldId id="280" r:id="rId23"/>
    <p:sldId id="261" r:id="rId24"/>
    <p:sldId id="288" r:id="rId2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S PGothic" pitchFamily="34" charset="-128"/>
        <a:cs typeface="Arial" charset="0"/>
      </a:defRPr>
    </a:lvl1pPr>
    <a:lvl2pPr marL="457200" algn="l" rtl="0" fontAlgn="base">
      <a:spcBef>
        <a:spcPct val="0"/>
      </a:spcBef>
      <a:spcAft>
        <a:spcPct val="0"/>
      </a:spcAft>
      <a:defRPr kern="1200">
        <a:solidFill>
          <a:schemeClr val="tx1"/>
        </a:solidFill>
        <a:latin typeface="Arial" charset="0"/>
        <a:ea typeface="MS PGothic" pitchFamily="34" charset="-128"/>
        <a:cs typeface="Arial" charset="0"/>
      </a:defRPr>
    </a:lvl2pPr>
    <a:lvl3pPr marL="914400" algn="l" rtl="0" fontAlgn="base">
      <a:spcBef>
        <a:spcPct val="0"/>
      </a:spcBef>
      <a:spcAft>
        <a:spcPct val="0"/>
      </a:spcAft>
      <a:defRPr kern="1200">
        <a:solidFill>
          <a:schemeClr val="tx1"/>
        </a:solidFill>
        <a:latin typeface="Arial" charset="0"/>
        <a:ea typeface="MS PGothic" pitchFamily="34" charset="-128"/>
        <a:cs typeface="Arial" charset="0"/>
      </a:defRPr>
    </a:lvl3pPr>
    <a:lvl4pPr marL="1371600" algn="l" rtl="0" fontAlgn="base">
      <a:spcBef>
        <a:spcPct val="0"/>
      </a:spcBef>
      <a:spcAft>
        <a:spcPct val="0"/>
      </a:spcAft>
      <a:defRPr kern="1200">
        <a:solidFill>
          <a:schemeClr val="tx1"/>
        </a:solidFill>
        <a:latin typeface="Arial" charset="0"/>
        <a:ea typeface="MS PGothic" pitchFamily="34" charset="-128"/>
        <a:cs typeface="Arial" charset="0"/>
      </a:defRPr>
    </a:lvl4pPr>
    <a:lvl5pPr marL="1828800" algn="l" rtl="0" fontAlgn="base">
      <a:spcBef>
        <a:spcPct val="0"/>
      </a:spcBef>
      <a:spcAft>
        <a:spcPct val="0"/>
      </a:spcAft>
      <a:defRPr kern="1200">
        <a:solidFill>
          <a:schemeClr val="tx1"/>
        </a:solidFill>
        <a:latin typeface="Arial" charset="0"/>
        <a:ea typeface="MS PGothic" pitchFamily="34" charset="-128"/>
        <a:cs typeface="Arial" charset="0"/>
      </a:defRPr>
    </a:lvl5pPr>
    <a:lvl6pPr marL="2286000" algn="l" defTabSz="914400" rtl="0" eaLnBrk="1" latinLnBrk="0" hangingPunct="1">
      <a:defRPr kern="1200">
        <a:solidFill>
          <a:schemeClr val="tx1"/>
        </a:solidFill>
        <a:latin typeface="Arial" charset="0"/>
        <a:ea typeface="MS PGothic" pitchFamily="34" charset="-128"/>
        <a:cs typeface="Arial" charset="0"/>
      </a:defRPr>
    </a:lvl6pPr>
    <a:lvl7pPr marL="2743200" algn="l" defTabSz="914400" rtl="0" eaLnBrk="1" latinLnBrk="0" hangingPunct="1">
      <a:defRPr kern="1200">
        <a:solidFill>
          <a:schemeClr val="tx1"/>
        </a:solidFill>
        <a:latin typeface="Arial" charset="0"/>
        <a:ea typeface="MS PGothic" pitchFamily="34" charset="-128"/>
        <a:cs typeface="Arial" charset="0"/>
      </a:defRPr>
    </a:lvl7pPr>
    <a:lvl8pPr marL="3200400" algn="l" defTabSz="914400" rtl="0" eaLnBrk="1" latinLnBrk="0" hangingPunct="1">
      <a:defRPr kern="1200">
        <a:solidFill>
          <a:schemeClr val="tx1"/>
        </a:solidFill>
        <a:latin typeface="Arial" charset="0"/>
        <a:ea typeface="MS PGothic" pitchFamily="34" charset="-128"/>
        <a:cs typeface="Arial" charset="0"/>
      </a:defRPr>
    </a:lvl8pPr>
    <a:lvl9pPr marL="3657600" algn="l" defTabSz="914400" rtl="0" eaLnBrk="1" latinLnBrk="0" hangingPunct="1">
      <a:defRPr kern="1200">
        <a:solidFill>
          <a:schemeClr val="tx1"/>
        </a:solidFill>
        <a:latin typeface="Arial" charset="0"/>
        <a:ea typeface="MS PGothic" pitchFamily="34" charset="-128"/>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98007"/>
    <a:srgbClr val="FFFFFF"/>
    <a:srgbClr val="FF6600"/>
    <a:srgbClr val="FF8B5D"/>
    <a:srgbClr val="FF4A0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72" d="100"/>
          <a:sy n="72" d="100"/>
        </p:scale>
        <p:origin x="-129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SPAWAR_PAC_PPT_cover5_v2-FINAL"/>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4" name="Rectangle 2"/>
          <p:cNvSpPr>
            <a:spLocks noGrp="1" noChangeArrowheads="1"/>
          </p:cNvSpPr>
          <p:nvPr>
            <p:ph type="ctrTitle"/>
          </p:nvPr>
        </p:nvSpPr>
        <p:spPr>
          <a:xfrm>
            <a:off x="685800" y="2286000"/>
            <a:ext cx="7772400" cy="1314450"/>
          </a:xfrm>
        </p:spPr>
        <p:txBody>
          <a:bodyPr anchor="t"/>
          <a:lstStyle>
            <a:lvl1pPr algn="ct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3886200"/>
            <a:ext cx="6400800" cy="1371600"/>
          </a:xfrm>
        </p:spPr>
        <p:txBody>
          <a:bodyPr/>
          <a:lstStyle>
            <a:lvl1pPr marL="0" indent="0" algn="ctr">
              <a:buFont typeface="Lucida Grande" pitchFamily="-106" charset="0"/>
              <a:buNone/>
              <a:defRPr sz="2400"/>
            </a:lvl1pPr>
          </a:lstStyle>
          <a:p>
            <a:r>
              <a:rPr lang="en-US" smtClean="0"/>
              <a:t>Click to edit Master subtitle style</a:t>
            </a:r>
            <a:endParaRPr lang="en-US"/>
          </a:p>
        </p:txBody>
      </p:sp>
      <p:sp>
        <p:nvSpPr>
          <p:cNvPr id="5" name="Footer Placeholder 4"/>
          <p:cNvSpPr>
            <a:spLocks noGrp="1"/>
          </p:cNvSpPr>
          <p:nvPr>
            <p:ph type="ftr" sz="quarter" idx="10"/>
          </p:nvPr>
        </p:nvSpPr>
        <p:spPr/>
        <p:txBody>
          <a:bodyPr/>
          <a:lstStyle>
            <a:lvl1pPr algn="ctr">
              <a:defRPr sz="900">
                <a:solidFill>
                  <a:schemeClr val="bg1"/>
                </a:solidFill>
                <a:latin typeface="+mn-lt"/>
                <a:ea typeface="+mn-ea"/>
                <a:cs typeface="+mn-cs"/>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12/1/2009</a:t>
            </a:r>
          </a:p>
        </p:txBody>
      </p:sp>
      <p:sp>
        <p:nvSpPr>
          <p:cNvPr id="5"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6" name="Slide Number Placeholder 5"/>
          <p:cNvSpPr>
            <a:spLocks noGrp="1"/>
          </p:cNvSpPr>
          <p:nvPr>
            <p:ph type="sldNum" sz="quarter" idx="12"/>
          </p:nvPr>
        </p:nvSpPr>
        <p:spPr/>
        <p:txBody>
          <a:bodyPr/>
          <a:lstStyle>
            <a:lvl1pPr>
              <a:defRPr/>
            </a:lvl1pPr>
          </a:lstStyle>
          <a:p>
            <a:pPr>
              <a:defRPr/>
            </a:pPr>
            <a:fld id="{F2A46BCD-078A-454E-B54E-C05FAF71331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12/1/2009</a:t>
            </a:r>
          </a:p>
        </p:txBody>
      </p:sp>
      <p:sp>
        <p:nvSpPr>
          <p:cNvPr id="5"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6" name="Slide Number Placeholder 5"/>
          <p:cNvSpPr>
            <a:spLocks noGrp="1"/>
          </p:cNvSpPr>
          <p:nvPr>
            <p:ph type="sldNum" sz="quarter" idx="12"/>
          </p:nvPr>
        </p:nvSpPr>
        <p:spPr/>
        <p:txBody>
          <a:bodyPr/>
          <a:lstStyle>
            <a:lvl1pPr>
              <a:defRPr/>
            </a:lvl1pPr>
          </a:lstStyle>
          <a:p>
            <a:pPr>
              <a:defRPr/>
            </a:pPr>
            <a:fld id="{003F02A4-9A44-45B7-8E40-6008D17F2F3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t>12/1/2009</a:t>
            </a:r>
          </a:p>
        </p:txBody>
      </p:sp>
      <p:sp>
        <p:nvSpPr>
          <p:cNvPr id="6"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7" name="Slide Number Placeholder 5"/>
          <p:cNvSpPr>
            <a:spLocks noGrp="1"/>
          </p:cNvSpPr>
          <p:nvPr>
            <p:ph type="sldNum" sz="quarter" idx="12"/>
          </p:nvPr>
        </p:nvSpPr>
        <p:spPr/>
        <p:txBody>
          <a:bodyPr/>
          <a:lstStyle>
            <a:lvl1pPr>
              <a:defRPr/>
            </a:lvl1pPr>
          </a:lstStyle>
          <a:p>
            <a:pPr>
              <a:defRPr/>
            </a:pPr>
            <a:fld id="{051B8F98-254A-4BD7-9B2A-472C17141A9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t>12/1/2009</a:t>
            </a:r>
          </a:p>
        </p:txBody>
      </p:sp>
      <p:sp>
        <p:nvSpPr>
          <p:cNvPr id="8"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9" name="Slide Number Placeholder 5"/>
          <p:cNvSpPr>
            <a:spLocks noGrp="1"/>
          </p:cNvSpPr>
          <p:nvPr>
            <p:ph type="sldNum" sz="quarter" idx="12"/>
          </p:nvPr>
        </p:nvSpPr>
        <p:spPr/>
        <p:txBody>
          <a:bodyPr/>
          <a:lstStyle>
            <a:lvl1pPr>
              <a:defRPr/>
            </a:lvl1pPr>
          </a:lstStyle>
          <a:p>
            <a:pPr>
              <a:defRPr/>
            </a:pPr>
            <a:fld id="{D29BA0CA-F951-419B-8E72-E537EABE11D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t>12/1/2009</a:t>
            </a:r>
          </a:p>
        </p:txBody>
      </p:sp>
      <p:sp>
        <p:nvSpPr>
          <p:cNvPr id="4"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5" name="Slide Number Placeholder 5"/>
          <p:cNvSpPr>
            <a:spLocks noGrp="1"/>
          </p:cNvSpPr>
          <p:nvPr>
            <p:ph type="sldNum" sz="quarter" idx="12"/>
          </p:nvPr>
        </p:nvSpPr>
        <p:spPr/>
        <p:txBody>
          <a:bodyPr/>
          <a:lstStyle>
            <a:lvl1pPr>
              <a:defRPr/>
            </a:lvl1pPr>
          </a:lstStyle>
          <a:p>
            <a:pPr>
              <a:defRPr/>
            </a:pPr>
            <a:fld id="{CA6E144B-10F6-4EB3-AD51-C94F0820262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12/1/2009</a:t>
            </a:r>
          </a:p>
        </p:txBody>
      </p:sp>
      <p:sp>
        <p:nvSpPr>
          <p:cNvPr id="3"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4" name="Slide Number Placeholder 5"/>
          <p:cNvSpPr>
            <a:spLocks noGrp="1"/>
          </p:cNvSpPr>
          <p:nvPr>
            <p:ph type="sldNum" sz="quarter" idx="12"/>
          </p:nvPr>
        </p:nvSpPr>
        <p:spPr/>
        <p:txBody>
          <a:bodyPr/>
          <a:lstStyle>
            <a:lvl1pPr>
              <a:defRPr/>
            </a:lvl1pPr>
          </a:lstStyle>
          <a:p>
            <a:pPr>
              <a:defRPr/>
            </a:pPr>
            <a:fld id="{32A3803E-056C-47FC-BA89-4B9B09AAF3F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12/1/2009</a:t>
            </a:r>
          </a:p>
        </p:txBody>
      </p:sp>
      <p:sp>
        <p:nvSpPr>
          <p:cNvPr id="6"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7" name="Slide Number Placeholder 5"/>
          <p:cNvSpPr>
            <a:spLocks noGrp="1"/>
          </p:cNvSpPr>
          <p:nvPr>
            <p:ph type="sldNum" sz="quarter" idx="12"/>
          </p:nvPr>
        </p:nvSpPr>
        <p:spPr/>
        <p:txBody>
          <a:bodyPr/>
          <a:lstStyle>
            <a:lvl1pPr>
              <a:defRPr/>
            </a:lvl1pPr>
          </a:lstStyle>
          <a:p>
            <a:pPr>
              <a:defRPr/>
            </a:pPr>
            <a:fld id="{0E2A7696-6633-4B4A-B4C2-09869133FE5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12/1/2009</a:t>
            </a:r>
          </a:p>
        </p:txBody>
      </p:sp>
      <p:sp>
        <p:nvSpPr>
          <p:cNvPr id="6"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7" name="Slide Number Placeholder 5"/>
          <p:cNvSpPr>
            <a:spLocks noGrp="1"/>
          </p:cNvSpPr>
          <p:nvPr>
            <p:ph type="sldNum" sz="quarter" idx="12"/>
          </p:nvPr>
        </p:nvSpPr>
        <p:spPr/>
        <p:txBody>
          <a:bodyPr/>
          <a:lstStyle>
            <a:lvl1pPr>
              <a:defRPr/>
            </a:lvl1pPr>
          </a:lstStyle>
          <a:p>
            <a:pPr>
              <a:defRPr/>
            </a:pPr>
            <a:fld id="{BAA99FF2-23DA-4142-8CA6-2643FAEFE8E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12/1/2009</a:t>
            </a:r>
          </a:p>
        </p:txBody>
      </p:sp>
      <p:sp>
        <p:nvSpPr>
          <p:cNvPr id="5"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6" name="Slide Number Placeholder 5"/>
          <p:cNvSpPr>
            <a:spLocks noGrp="1"/>
          </p:cNvSpPr>
          <p:nvPr>
            <p:ph type="sldNum" sz="quarter" idx="12"/>
          </p:nvPr>
        </p:nvSpPr>
        <p:spPr/>
        <p:txBody>
          <a:bodyPr/>
          <a:lstStyle>
            <a:lvl1pPr>
              <a:defRPr/>
            </a:lvl1pPr>
          </a:lstStyle>
          <a:p>
            <a:pPr>
              <a:defRPr/>
            </a:pPr>
            <a:fld id="{B6F63360-79F7-490D-A288-060B39E3DE2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8438"/>
            <a:ext cx="2057400" cy="6202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8438"/>
            <a:ext cx="6019800" cy="6202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12/1/2009</a:t>
            </a:r>
          </a:p>
        </p:txBody>
      </p:sp>
      <p:sp>
        <p:nvSpPr>
          <p:cNvPr id="5" name="Footer Placeholder 4"/>
          <p:cNvSpPr>
            <a:spLocks noGrp="1"/>
          </p:cNvSpPr>
          <p:nvPr>
            <p:ph type="ftr" sz="quarter" idx="11"/>
          </p:nvPr>
        </p:nvSpPr>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6" name="Slide Number Placeholder 5"/>
          <p:cNvSpPr>
            <a:spLocks noGrp="1"/>
          </p:cNvSpPr>
          <p:nvPr>
            <p:ph type="sldNum" sz="quarter" idx="12"/>
          </p:nvPr>
        </p:nvSpPr>
        <p:spPr/>
        <p:txBody>
          <a:bodyPr/>
          <a:lstStyle>
            <a:lvl1pPr>
              <a:defRPr/>
            </a:lvl1pPr>
          </a:lstStyle>
          <a:p>
            <a:pPr>
              <a:defRPr/>
            </a:pPr>
            <a:fld id="{98CD5156-8A35-4D59-B9A8-7A5D53E3174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Line 21"/>
          <p:cNvSpPr>
            <a:spLocks noChangeShapeType="1"/>
          </p:cNvSpPr>
          <p:nvPr/>
        </p:nvSpPr>
        <p:spPr bwMode="auto">
          <a:xfrm>
            <a:off x="1371600" y="1592263"/>
            <a:ext cx="0" cy="2220912"/>
          </a:xfrm>
          <a:prstGeom prst="line">
            <a:avLst/>
          </a:prstGeom>
          <a:noFill/>
          <a:ln w="63500">
            <a:solidFill>
              <a:srgbClr val="112358"/>
            </a:solidFill>
            <a:round/>
            <a:headEnd/>
            <a:tailEnd/>
          </a:ln>
          <a:effectLst/>
        </p:spPr>
        <p:txBody>
          <a:bodyPr wrap="none" lIns="45720" rIns="45720" anchor="ctr"/>
          <a:lstStyle/>
          <a:p>
            <a:pPr>
              <a:defRPr/>
            </a:pPr>
            <a:endParaRPr lang="en-US" dirty="0">
              <a:ea typeface="ＭＳ Ｐゴシック" pitchFamily="34" charset="-128"/>
              <a:cs typeface="+mn-cs"/>
            </a:endParaRPr>
          </a:p>
        </p:txBody>
      </p:sp>
      <p:sp>
        <p:nvSpPr>
          <p:cNvPr id="3" name="Line 22"/>
          <p:cNvSpPr>
            <a:spLocks noChangeShapeType="1"/>
          </p:cNvSpPr>
          <p:nvPr/>
        </p:nvSpPr>
        <p:spPr bwMode="auto">
          <a:xfrm>
            <a:off x="1357313" y="1592263"/>
            <a:ext cx="0" cy="2225675"/>
          </a:xfrm>
          <a:prstGeom prst="line">
            <a:avLst/>
          </a:prstGeom>
          <a:noFill/>
          <a:ln w="38100">
            <a:solidFill>
              <a:srgbClr val="EDE07E"/>
            </a:solidFill>
            <a:round/>
            <a:headEnd/>
            <a:tailEnd/>
          </a:ln>
          <a:effectLst/>
        </p:spPr>
        <p:txBody>
          <a:bodyPr/>
          <a:lstStyle/>
          <a:p>
            <a:pPr>
              <a:defRPr/>
            </a:pPr>
            <a:endParaRPr lang="en-US" dirty="0">
              <a:ea typeface="ＭＳ Ｐゴシック" pitchFamily="34" charset="-128"/>
              <a:cs typeface="+mn-cs"/>
            </a:endParaRPr>
          </a:p>
        </p:txBody>
      </p:sp>
      <p:sp>
        <p:nvSpPr>
          <p:cNvPr id="4" name="Rectangle 28"/>
          <p:cNvSpPr>
            <a:spLocks noChangeArrowheads="1"/>
          </p:cNvSpPr>
          <p:nvPr/>
        </p:nvSpPr>
        <p:spPr bwMode="auto">
          <a:xfrm>
            <a:off x="0" y="1104900"/>
            <a:ext cx="9144000" cy="128588"/>
          </a:xfrm>
          <a:prstGeom prst="rect">
            <a:avLst/>
          </a:prstGeom>
          <a:solidFill>
            <a:srgbClr val="EEE07F"/>
          </a:solidFill>
          <a:ln w="9525">
            <a:noFill/>
            <a:miter lim="800000"/>
            <a:headEnd/>
            <a:tailEnd/>
          </a:ln>
          <a:effectLst/>
        </p:spPr>
        <p:txBody>
          <a:bodyPr wrap="none" anchor="ctr"/>
          <a:lstStyle/>
          <a:p>
            <a:pPr>
              <a:defRPr/>
            </a:pPr>
            <a:endParaRPr lang="en-US" dirty="0">
              <a:ea typeface="ＭＳ Ｐゴシック" pitchFamily="34" charset="-128"/>
              <a:cs typeface="+mn-cs"/>
            </a:endParaRPr>
          </a:p>
        </p:txBody>
      </p:sp>
      <p:sp>
        <p:nvSpPr>
          <p:cNvPr id="5" name="Rectangle 30"/>
          <p:cNvSpPr>
            <a:spLocks noChangeArrowheads="1"/>
          </p:cNvSpPr>
          <p:nvPr/>
        </p:nvSpPr>
        <p:spPr bwMode="auto">
          <a:xfrm>
            <a:off x="0" y="0"/>
            <a:ext cx="9144000" cy="1106488"/>
          </a:xfrm>
          <a:prstGeom prst="rect">
            <a:avLst/>
          </a:prstGeom>
          <a:solidFill>
            <a:srgbClr val="122359"/>
          </a:solidFill>
          <a:ln w="9525">
            <a:noFill/>
            <a:miter lim="800000"/>
            <a:headEnd/>
            <a:tailEnd/>
          </a:ln>
          <a:effectLst/>
        </p:spPr>
        <p:txBody>
          <a:bodyPr wrap="none" anchor="ctr"/>
          <a:lstStyle/>
          <a:p>
            <a:pPr>
              <a:defRPr/>
            </a:pPr>
            <a:endParaRPr lang="en-US" dirty="0">
              <a:ea typeface="ＭＳ Ｐゴシック" pitchFamily="34" charset="-128"/>
              <a:cs typeface="+mn-cs"/>
            </a:endParaRPr>
          </a:p>
        </p:txBody>
      </p:sp>
      <p:pic>
        <p:nvPicPr>
          <p:cNvPr id="6" name="Picture 35" descr="PEO_C4I_logo"/>
          <p:cNvPicPr>
            <a:picLocks noChangeAspect="1" noChangeArrowheads="1"/>
          </p:cNvPicPr>
          <p:nvPr/>
        </p:nvPicPr>
        <p:blipFill>
          <a:blip r:embed="rId2"/>
          <a:srcRect/>
          <a:stretch>
            <a:fillRect/>
          </a:stretch>
        </p:blipFill>
        <p:spPr bwMode="auto">
          <a:xfrm>
            <a:off x="33338" y="22225"/>
            <a:ext cx="1006475" cy="1006475"/>
          </a:xfrm>
          <a:prstGeom prst="rect">
            <a:avLst/>
          </a:prstGeom>
          <a:noFill/>
          <a:ln w="9525">
            <a:noFill/>
            <a:miter lim="800000"/>
            <a:headEnd/>
            <a:tailEnd/>
          </a:ln>
        </p:spPr>
      </p:pic>
      <p:pic>
        <p:nvPicPr>
          <p:cNvPr id="7" name="Picture 37" descr="PEO template title bar"/>
          <p:cNvPicPr>
            <a:picLocks noChangeAspect="1" noChangeArrowheads="1"/>
          </p:cNvPicPr>
          <p:nvPr/>
        </p:nvPicPr>
        <p:blipFill>
          <a:blip r:embed="rId3"/>
          <a:srcRect/>
          <a:stretch>
            <a:fillRect/>
          </a:stretch>
        </p:blipFill>
        <p:spPr bwMode="auto">
          <a:xfrm>
            <a:off x="0" y="5867400"/>
            <a:ext cx="9144000" cy="798513"/>
          </a:xfrm>
          <a:prstGeom prst="rect">
            <a:avLst/>
          </a:prstGeom>
          <a:noFill/>
          <a:ln w="9525">
            <a:noFill/>
            <a:miter lim="800000"/>
            <a:headEnd/>
            <a:tailEnd/>
          </a:ln>
        </p:spPr>
      </p:pic>
      <p:pic>
        <p:nvPicPr>
          <p:cNvPr id="8" name="Picture 39"/>
          <p:cNvPicPr>
            <a:picLocks noChangeAspect="1" noChangeArrowheads="1"/>
          </p:cNvPicPr>
          <p:nvPr/>
        </p:nvPicPr>
        <p:blipFill>
          <a:blip r:embed="rId4"/>
          <a:srcRect/>
          <a:stretch>
            <a:fillRect/>
          </a:stretch>
        </p:blipFill>
        <p:spPr bwMode="auto">
          <a:xfrm>
            <a:off x="0" y="6019800"/>
            <a:ext cx="2057400" cy="552450"/>
          </a:xfrm>
          <a:prstGeom prst="rect">
            <a:avLst/>
          </a:prstGeom>
          <a:noFill/>
          <a:ln w="9525">
            <a:noFill/>
            <a:miter lim="800000"/>
            <a:headEnd/>
            <a:tailEnd/>
          </a:ln>
        </p:spPr>
      </p:pic>
      <p:sp>
        <p:nvSpPr>
          <p:cNvPr id="9" name="Text Box 40"/>
          <p:cNvSpPr txBox="1">
            <a:spLocks noChangeArrowheads="1"/>
          </p:cNvSpPr>
          <p:nvPr/>
        </p:nvSpPr>
        <p:spPr bwMode="auto">
          <a:xfrm>
            <a:off x="-152400" y="5986463"/>
            <a:ext cx="2590800" cy="517525"/>
          </a:xfrm>
          <a:prstGeom prst="rect">
            <a:avLst/>
          </a:prstGeom>
          <a:noFill/>
          <a:ln w="9525">
            <a:noFill/>
            <a:miter lim="800000"/>
            <a:headEnd/>
            <a:tailEnd/>
          </a:ln>
          <a:effectLst/>
        </p:spPr>
        <p:txBody>
          <a:bodyPr>
            <a:spAutoFit/>
          </a:bodyPr>
          <a:lstStyle/>
          <a:p>
            <a:pPr>
              <a:spcBef>
                <a:spcPct val="50000"/>
              </a:spcBef>
              <a:defRPr/>
            </a:pPr>
            <a:r>
              <a:rPr lang="en-US" sz="1400" b="1" i="1" dirty="0">
                <a:solidFill>
                  <a:srgbClr val="FFFF99"/>
                </a:solidFill>
                <a:ea typeface="ＭＳ Ｐゴシック" pitchFamily="34" charset="-128"/>
                <a:cs typeface="+mn-cs"/>
              </a:rPr>
              <a:t>Information Dominance Anytime, Anywhere…</a:t>
            </a:r>
          </a:p>
        </p:txBody>
      </p:sp>
      <p:sp>
        <p:nvSpPr>
          <p:cNvPr id="10" name="Text Box 42"/>
          <p:cNvSpPr txBox="1">
            <a:spLocks noChangeArrowheads="1"/>
          </p:cNvSpPr>
          <p:nvPr/>
        </p:nvSpPr>
        <p:spPr bwMode="auto">
          <a:xfrm>
            <a:off x="2805113" y="6646863"/>
            <a:ext cx="6096000" cy="244475"/>
          </a:xfrm>
          <a:prstGeom prst="rect">
            <a:avLst/>
          </a:prstGeom>
          <a:noFill/>
          <a:ln w="9525">
            <a:noFill/>
            <a:miter lim="800000"/>
            <a:headEnd/>
            <a:tailEnd/>
          </a:ln>
          <a:effectLst/>
        </p:spPr>
        <p:txBody>
          <a:bodyPr>
            <a:spAutoFit/>
          </a:bodyPr>
          <a:lstStyle/>
          <a:p>
            <a:pPr algn="r">
              <a:spcBef>
                <a:spcPct val="50000"/>
              </a:spcBef>
              <a:defRPr/>
            </a:pPr>
            <a:r>
              <a:rPr lang="en-US" sz="1000" b="1" i="1" dirty="0">
                <a:ea typeface="ＭＳ Ｐゴシック" pitchFamily="34" charset="-128"/>
                <a:cs typeface="+mn-cs"/>
              </a:rPr>
              <a:t>PEOC4I.NAVY.MIL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467600" cy="8683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371600"/>
            <a:ext cx="4038600"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4038600"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4800" y="6619875"/>
            <a:ext cx="842963" cy="228600"/>
          </a:xfrm>
        </p:spPr>
        <p:txBody>
          <a:bodyPr/>
          <a:lstStyle>
            <a:lvl1pPr>
              <a:defRPr/>
            </a:lvl1pPr>
          </a:lstStyle>
          <a:p>
            <a:pPr>
              <a:defRPr/>
            </a:pPr>
            <a:r>
              <a:rPr lang="en-US"/>
              <a:t>12/1/2009</a:t>
            </a:r>
          </a:p>
        </p:txBody>
      </p:sp>
      <p:sp>
        <p:nvSpPr>
          <p:cNvPr id="7" name="Footer Placeholder 6"/>
          <p:cNvSpPr>
            <a:spLocks noGrp="1"/>
          </p:cNvSpPr>
          <p:nvPr>
            <p:ph type="ftr" sz="quarter" idx="11"/>
          </p:nvPr>
        </p:nvSpPr>
        <p:spPr>
          <a:xfrm>
            <a:off x="1447800" y="6629400"/>
            <a:ext cx="6553200" cy="228600"/>
          </a:xfrm>
        </p:spPr>
        <p:txBody>
          <a:bodyPr/>
          <a:lstStyle>
            <a:lvl1pPr>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8" name="Slide Number Placeholder 7"/>
          <p:cNvSpPr>
            <a:spLocks noGrp="1"/>
          </p:cNvSpPr>
          <p:nvPr>
            <p:ph type="sldNum" sz="quarter" idx="12"/>
          </p:nvPr>
        </p:nvSpPr>
        <p:spPr>
          <a:xfrm>
            <a:off x="8385175" y="6619875"/>
            <a:ext cx="533400" cy="228600"/>
          </a:xfrm>
        </p:spPr>
        <p:txBody>
          <a:bodyPr/>
          <a:lstStyle>
            <a:lvl1pPr>
              <a:defRPr/>
            </a:lvl1pPr>
          </a:lstStyle>
          <a:p>
            <a:pPr>
              <a:defRPr/>
            </a:pPr>
            <a:fld id="{7708C073-A2CF-42D0-B32A-9E2DA5A9411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descr="SPAWAR_PAC_PPT_template8_interior-FINAL"/>
          <p:cNvPicPr>
            <a:picLocks noChangeAspect="1" noChangeArrowheads="1"/>
          </p:cNvPicPr>
          <p:nvPr/>
        </p:nvPicPr>
        <p:blipFill>
          <a:blip r:embed="rId15"/>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1219200" y="198438"/>
            <a:ext cx="7467600" cy="868362"/>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371600"/>
            <a:ext cx="8229600" cy="502920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4" name="Date Placeholder 3"/>
          <p:cNvSpPr>
            <a:spLocks noGrp="1"/>
          </p:cNvSpPr>
          <p:nvPr>
            <p:ph type="dt" sz="half" idx="2"/>
          </p:nvPr>
        </p:nvSpPr>
        <p:spPr>
          <a:xfrm>
            <a:off x="304800" y="6619875"/>
            <a:ext cx="842963" cy="228600"/>
          </a:xfrm>
          <a:prstGeom prst="rect">
            <a:avLst/>
          </a:prstGeom>
        </p:spPr>
        <p:txBody>
          <a:bodyPr vert="horz" wrap="square" lIns="91440" tIns="45720" rIns="91440" bIns="45720" numCol="1" anchor="ctr" anchorCtr="0" compatLnSpc="1">
            <a:prstTxWarp prst="textNoShape">
              <a:avLst/>
            </a:prstTxWarp>
          </a:bodyPr>
          <a:lstStyle>
            <a:lvl1pPr>
              <a:defRPr sz="900">
                <a:solidFill>
                  <a:srgbClr val="898989"/>
                </a:solidFill>
                <a:latin typeface="+mn-lt"/>
                <a:ea typeface="+mn-ea"/>
                <a:cs typeface="+mn-cs"/>
              </a:defRPr>
            </a:lvl1pPr>
          </a:lstStyle>
          <a:p>
            <a:pPr>
              <a:defRPr/>
            </a:pPr>
            <a:r>
              <a:rPr lang="en-US"/>
              <a:t>12/1/2009</a:t>
            </a:r>
          </a:p>
        </p:txBody>
      </p:sp>
      <p:sp>
        <p:nvSpPr>
          <p:cNvPr id="5" name="Footer Placeholder 4"/>
          <p:cNvSpPr>
            <a:spLocks noGrp="1"/>
          </p:cNvSpPr>
          <p:nvPr>
            <p:ph type="ftr" sz="quarter" idx="3"/>
          </p:nvPr>
        </p:nvSpPr>
        <p:spPr>
          <a:xfrm>
            <a:off x="1447800" y="6629400"/>
            <a:ext cx="6553200" cy="228600"/>
          </a:xfrm>
          <a:prstGeom prst="rect">
            <a:avLst/>
          </a:prstGeom>
        </p:spPr>
        <p:txBody>
          <a:bodyPr vert="horz" wrap="square" lIns="91440" tIns="45720" rIns="91440" bIns="45720" numCol="1" anchor="ctr" anchorCtr="0" compatLnSpc="1">
            <a:prstTxWarp prst="textNoShape">
              <a:avLst/>
            </a:prstTxWarp>
          </a:bodyPr>
          <a:lstStyle>
            <a:lvl1pPr algn="ctr">
              <a:defRPr sz="900">
                <a:solidFill>
                  <a:schemeClr val="bg1"/>
                </a:solidFill>
                <a:latin typeface="+mn-lt"/>
                <a:ea typeface="+mn-ea"/>
                <a:cs typeface="+mn-cs"/>
              </a:defRPr>
            </a:lvl1pPr>
          </a:lstStyle>
          <a:p>
            <a:pPr>
              <a:defRPr/>
            </a:pPr>
            <a:r>
              <a:rPr lang="en-US"/>
              <a:t>Distribution F: Further dissemination </a:t>
            </a:r>
            <a:r>
              <a:rPr lang="en-US" b="1"/>
              <a:t>only as directed</a:t>
            </a:r>
            <a:r>
              <a:rPr lang="en-US"/>
              <a:t> by SSC Pacific CO/TD; (18 May 2011); or higher </a:t>
            </a:r>
            <a:r>
              <a:rPr lang="en-US" err="1"/>
              <a:t>DoD</a:t>
            </a:r>
            <a:r>
              <a:rPr lang="en-US"/>
              <a:t> authority</a:t>
            </a:r>
          </a:p>
        </p:txBody>
      </p:sp>
      <p:sp>
        <p:nvSpPr>
          <p:cNvPr id="6" name="Slide Number Placeholder 5"/>
          <p:cNvSpPr>
            <a:spLocks noGrp="1"/>
          </p:cNvSpPr>
          <p:nvPr>
            <p:ph type="sldNum" sz="quarter" idx="4"/>
          </p:nvPr>
        </p:nvSpPr>
        <p:spPr>
          <a:xfrm>
            <a:off x="8385175" y="6619875"/>
            <a:ext cx="533400" cy="228600"/>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latin typeface="+mn-lt"/>
                <a:ea typeface="+mn-ea"/>
                <a:cs typeface="+mn-cs"/>
              </a:defRPr>
            </a:lvl1pPr>
          </a:lstStyle>
          <a:p>
            <a:pPr>
              <a:defRPr/>
            </a:pPr>
            <a:fld id="{A3FFA7E2-73D8-4D5B-9520-7A140B4C724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3" r:id="rId12"/>
    <p:sldLayoutId id="2147483661" r:id="rId13"/>
  </p:sldLayoutIdLst>
  <p:hf hdr="0" ftr="0"/>
  <p:txStyles>
    <p:titleStyle>
      <a:lvl1pPr algn="l" defTabSz="457200" rtl="0" eaLnBrk="1" fontAlgn="base" hangingPunct="1">
        <a:spcBef>
          <a:spcPct val="0"/>
        </a:spcBef>
        <a:spcAft>
          <a:spcPct val="0"/>
        </a:spcAft>
        <a:defRPr sz="3200" b="1">
          <a:solidFill>
            <a:srgbClr val="002F5F"/>
          </a:solidFill>
          <a:latin typeface="+mj-lt"/>
          <a:ea typeface="MS PGothic" pitchFamily="34" charset="-128"/>
          <a:cs typeface="ＭＳ Ｐゴシック"/>
        </a:defRPr>
      </a:lvl1pPr>
      <a:lvl2pPr algn="l" defTabSz="457200" rtl="0" eaLnBrk="1" fontAlgn="base" hangingPunct="1">
        <a:spcBef>
          <a:spcPct val="0"/>
        </a:spcBef>
        <a:spcAft>
          <a:spcPct val="0"/>
        </a:spcAft>
        <a:defRPr sz="3200" b="1">
          <a:solidFill>
            <a:srgbClr val="002F5F"/>
          </a:solidFill>
          <a:latin typeface="Arial Narrow" pitchFamily="34" charset="0"/>
          <a:ea typeface="MS PGothic" pitchFamily="34" charset="-128"/>
          <a:cs typeface="ＭＳ Ｐゴシック"/>
        </a:defRPr>
      </a:lvl2pPr>
      <a:lvl3pPr algn="l" defTabSz="457200" rtl="0" eaLnBrk="1" fontAlgn="base" hangingPunct="1">
        <a:spcBef>
          <a:spcPct val="0"/>
        </a:spcBef>
        <a:spcAft>
          <a:spcPct val="0"/>
        </a:spcAft>
        <a:defRPr sz="3200" b="1">
          <a:solidFill>
            <a:srgbClr val="002F5F"/>
          </a:solidFill>
          <a:latin typeface="Arial Narrow" pitchFamily="34" charset="0"/>
          <a:ea typeface="MS PGothic" pitchFamily="34" charset="-128"/>
          <a:cs typeface="ＭＳ Ｐゴシック"/>
        </a:defRPr>
      </a:lvl3pPr>
      <a:lvl4pPr algn="l" defTabSz="457200" rtl="0" eaLnBrk="1" fontAlgn="base" hangingPunct="1">
        <a:spcBef>
          <a:spcPct val="0"/>
        </a:spcBef>
        <a:spcAft>
          <a:spcPct val="0"/>
        </a:spcAft>
        <a:defRPr sz="3200" b="1">
          <a:solidFill>
            <a:srgbClr val="002F5F"/>
          </a:solidFill>
          <a:latin typeface="Arial Narrow" pitchFamily="34" charset="0"/>
          <a:ea typeface="MS PGothic" pitchFamily="34" charset="-128"/>
          <a:cs typeface="ＭＳ Ｐゴシック"/>
        </a:defRPr>
      </a:lvl4pPr>
      <a:lvl5pPr algn="l" defTabSz="457200" rtl="0" eaLnBrk="1" fontAlgn="base" hangingPunct="1">
        <a:spcBef>
          <a:spcPct val="0"/>
        </a:spcBef>
        <a:spcAft>
          <a:spcPct val="0"/>
        </a:spcAft>
        <a:defRPr sz="3200" b="1">
          <a:solidFill>
            <a:srgbClr val="002F5F"/>
          </a:solidFill>
          <a:latin typeface="Arial Narrow" pitchFamily="34" charset="0"/>
          <a:ea typeface="MS PGothic" pitchFamily="34" charset="-128"/>
          <a:cs typeface="ＭＳ Ｐゴシック"/>
        </a:defRPr>
      </a:lvl5pPr>
      <a:lvl6pPr marL="457200" algn="l" defTabSz="457200" rtl="0" eaLnBrk="1" fontAlgn="base" hangingPunct="1">
        <a:spcBef>
          <a:spcPct val="0"/>
        </a:spcBef>
        <a:spcAft>
          <a:spcPct val="0"/>
        </a:spcAft>
        <a:defRPr sz="3200" b="1">
          <a:solidFill>
            <a:srgbClr val="002F5F"/>
          </a:solidFill>
          <a:latin typeface="Arial Narrow" pitchFamily="34" charset="0"/>
          <a:ea typeface="ＭＳ Ｐゴシック" pitchFamily="34" charset="-128"/>
        </a:defRPr>
      </a:lvl6pPr>
      <a:lvl7pPr marL="914400" algn="l" defTabSz="457200" rtl="0" eaLnBrk="1" fontAlgn="base" hangingPunct="1">
        <a:spcBef>
          <a:spcPct val="0"/>
        </a:spcBef>
        <a:spcAft>
          <a:spcPct val="0"/>
        </a:spcAft>
        <a:defRPr sz="3200" b="1">
          <a:solidFill>
            <a:srgbClr val="002F5F"/>
          </a:solidFill>
          <a:latin typeface="Arial Narrow" pitchFamily="34" charset="0"/>
          <a:ea typeface="ＭＳ Ｐゴシック" pitchFamily="34" charset="-128"/>
        </a:defRPr>
      </a:lvl7pPr>
      <a:lvl8pPr marL="1371600" algn="l" defTabSz="457200" rtl="0" eaLnBrk="1" fontAlgn="base" hangingPunct="1">
        <a:spcBef>
          <a:spcPct val="0"/>
        </a:spcBef>
        <a:spcAft>
          <a:spcPct val="0"/>
        </a:spcAft>
        <a:defRPr sz="3200" b="1">
          <a:solidFill>
            <a:srgbClr val="002F5F"/>
          </a:solidFill>
          <a:latin typeface="Arial Narrow" pitchFamily="34" charset="0"/>
          <a:ea typeface="ＭＳ Ｐゴシック" pitchFamily="34" charset="-128"/>
        </a:defRPr>
      </a:lvl8pPr>
      <a:lvl9pPr marL="1828800" algn="l" defTabSz="457200" rtl="0" eaLnBrk="1" fontAlgn="base" hangingPunct="1">
        <a:spcBef>
          <a:spcPct val="0"/>
        </a:spcBef>
        <a:spcAft>
          <a:spcPct val="0"/>
        </a:spcAft>
        <a:defRPr sz="3200" b="1">
          <a:solidFill>
            <a:srgbClr val="002F5F"/>
          </a:solidFill>
          <a:latin typeface="Arial Narrow" pitchFamily="34" charset="0"/>
          <a:ea typeface="ＭＳ Ｐゴシック" pitchFamily="34" charset="-128"/>
        </a:defRPr>
      </a:lvl9pPr>
    </p:titleStyle>
    <p:bodyStyle>
      <a:lvl1pPr marL="400050" indent="-400050" algn="l" defTabSz="457200" rtl="0" eaLnBrk="1" fontAlgn="base" hangingPunct="1">
        <a:lnSpc>
          <a:spcPct val="90000"/>
        </a:lnSpc>
        <a:spcBef>
          <a:spcPts val="600"/>
        </a:spcBef>
        <a:spcAft>
          <a:spcPct val="0"/>
        </a:spcAft>
        <a:buSzPct val="91000"/>
        <a:buFont typeface="Lucida Grande"/>
        <a:buChar char="▼"/>
        <a:defRPr sz="2800">
          <a:solidFill>
            <a:srgbClr val="002F5F"/>
          </a:solidFill>
          <a:latin typeface="+mn-lt"/>
          <a:ea typeface="MS PGothic" pitchFamily="34" charset="-128"/>
          <a:cs typeface="ＭＳ Ｐゴシック"/>
        </a:defRPr>
      </a:lvl1pPr>
      <a:lvl2pPr marL="695325" indent="-293688" algn="l" defTabSz="457200" rtl="0" eaLnBrk="1" fontAlgn="base" hangingPunct="1">
        <a:lnSpc>
          <a:spcPct val="95000"/>
        </a:lnSpc>
        <a:spcBef>
          <a:spcPts val="500"/>
        </a:spcBef>
        <a:spcAft>
          <a:spcPct val="0"/>
        </a:spcAft>
        <a:buClr>
          <a:srgbClr val="002F5F"/>
        </a:buClr>
        <a:buFont typeface="Wingdings" pitchFamily="2" charset="2"/>
        <a:buChar char="§"/>
        <a:defRPr sz="2400">
          <a:solidFill>
            <a:schemeClr val="tx1"/>
          </a:solidFill>
          <a:latin typeface="+mn-lt"/>
          <a:ea typeface="MS PGothic" pitchFamily="34" charset="-128"/>
          <a:cs typeface="ＭＳ Ｐゴシック"/>
        </a:defRPr>
      </a:lvl2pPr>
      <a:lvl3pPr marL="1000125" indent="-295275"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3pPr>
      <a:lvl4pPr marL="1601788"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4pPr>
      <a:lvl5pPr marL="2057400"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5pPr>
      <a:lvl6pPr marL="25146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gif"/><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2054086"/>
            <a:ext cx="8229600" cy="434671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961321"/>
            <a:ext cx="7972425" cy="409340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29750"/>
            <a:ext cx="7772400" cy="1314450"/>
          </a:xfrm>
        </p:spPr>
        <p:txBody>
          <a:bodyPr/>
          <a:lstStyle/>
          <a:p>
            <a:r>
              <a:rPr lang="en-US" altLang="en-US" sz="2800" dirty="0">
                <a:solidFill>
                  <a:srgbClr val="002060"/>
                </a:solidFill>
                <a:cs typeface="Arial" charset="0"/>
              </a:rPr>
              <a:t>Scalable </a:t>
            </a:r>
            <a:r>
              <a:rPr lang="en-US" altLang="en-US" sz="2800" dirty="0" smtClean="0">
                <a:solidFill>
                  <a:srgbClr val="002060"/>
                </a:solidFill>
                <a:cs typeface="Arial" charset="0"/>
              </a:rPr>
              <a:t>Production </a:t>
            </a:r>
            <a:r>
              <a:rPr lang="en-US" altLang="en-US" sz="2800" dirty="0">
                <a:solidFill>
                  <a:srgbClr val="002060"/>
                </a:solidFill>
                <a:cs typeface="Arial" charset="0"/>
              </a:rPr>
              <a:t>of </a:t>
            </a:r>
            <a:r>
              <a:rPr lang="en-US" altLang="en-US" sz="2800" dirty="0" smtClean="0">
                <a:solidFill>
                  <a:srgbClr val="002060"/>
                </a:solidFill>
                <a:cs typeface="Arial" charset="0"/>
              </a:rPr>
              <a:t>Highly Sensitive </a:t>
            </a:r>
            <a:r>
              <a:rPr lang="en-US" altLang="en-US" sz="2800" dirty="0" err="1" smtClean="0">
                <a:solidFill>
                  <a:srgbClr val="002060"/>
                </a:solidFill>
                <a:cs typeface="Arial" charset="0"/>
              </a:rPr>
              <a:t>Nanosensors</a:t>
            </a:r>
            <a:r>
              <a:rPr lang="en-US" altLang="en-US" sz="2800" dirty="0" smtClean="0">
                <a:solidFill>
                  <a:srgbClr val="002060"/>
                </a:solidFill>
                <a:cs typeface="Arial" charset="0"/>
              </a:rPr>
              <a:t> Based </a:t>
            </a:r>
            <a:r>
              <a:rPr lang="en-US" altLang="en-US" sz="2800" dirty="0">
                <a:solidFill>
                  <a:srgbClr val="002060"/>
                </a:solidFill>
                <a:cs typeface="Arial" charset="0"/>
              </a:rPr>
              <a:t>on </a:t>
            </a:r>
            <a:r>
              <a:rPr lang="en-US" altLang="en-US" sz="2800" dirty="0" smtClean="0">
                <a:solidFill>
                  <a:srgbClr val="002060"/>
                </a:solidFill>
                <a:cs typeface="Arial" charset="0"/>
              </a:rPr>
              <a:t>Graphene Functionalized </a:t>
            </a:r>
            <a:r>
              <a:rPr lang="en-US" altLang="en-US" sz="2800" dirty="0">
                <a:solidFill>
                  <a:srgbClr val="002060"/>
                </a:solidFill>
                <a:cs typeface="Arial" charset="0"/>
              </a:rPr>
              <a:t>with a </a:t>
            </a:r>
            <a:r>
              <a:rPr lang="en-US" altLang="en-US" sz="2800" dirty="0" smtClean="0">
                <a:solidFill>
                  <a:srgbClr val="002060"/>
                </a:solidFill>
                <a:cs typeface="Arial" charset="0"/>
              </a:rPr>
              <a:t>Designed </a:t>
            </a:r>
            <a:r>
              <a:rPr lang="en-US" altLang="en-US" sz="2800" dirty="0">
                <a:solidFill>
                  <a:srgbClr val="002060"/>
                </a:solidFill>
                <a:cs typeface="Arial" charset="0"/>
              </a:rPr>
              <a:t>G </a:t>
            </a:r>
            <a:r>
              <a:rPr lang="en-US" altLang="en-US" sz="2800" dirty="0" smtClean="0">
                <a:solidFill>
                  <a:srgbClr val="002060"/>
                </a:solidFill>
                <a:cs typeface="Arial" charset="0"/>
              </a:rPr>
              <a:t>Protein-Coupled Receptor</a:t>
            </a:r>
            <a:endParaRPr lang="en-US" sz="2800" dirty="0">
              <a:solidFill>
                <a:srgbClr val="002060"/>
              </a:solidFill>
            </a:endParaRPr>
          </a:p>
        </p:txBody>
      </p:sp>
      <p:sp>
        <p:nvSpPr>
          <p:cNvPr id="3" name="Subtitle 2"/>
          <p:cNvSpPr>
            <a:spLocks noGrp="1"/>
          </p:cNvSpPr>
          <p:nvPr>
            <p:ph type="subTitle" idx="1"/>
          </p:nvPr>
        </p:nvSpPr>
        <p:spPr/>
        <p:txBody>
          <a:bodyPr/>
          <a:lstStyle/>
          <a:p>
            <a:r>
              <a:rPr lang="en-US" dirty="0" smtClean="0"/>
              <a:t>Dr. Mitchell Lerner</a:t>
            </a:r>
          </a:p>
          <a:p>
            <a:r>
              <a:rPr lang="en-US" dirty="0" smtClean="0"/>
              <a:t>SPAWAR Systems Center Pacific – US Navy</a:t>
            </a:r>
          </a:p>
          <a:p>
            <a:r>
              <a:rPr lang="en-US" dirty="0" smtClean="0"/>
              <a:t>Materials Science 2014</a:t>
            </a:r>
          </a:p>
          <a:p>
            <a:r>
              <a:rPr lang="en-US" dirty="0" smtClean="0"/>
              <a:t>San Antonio, TX</a:t>
            </a:r>
          </a:p>
          <a:p>
            <a:r>
              <a:rPr lang="en-US" dirty="0" smtClean="0"/>
              <a:t>Email: mitchell.lerner@navy.mil</a:t>
            </a:r>
            <a:endParaRPr lang="en-US" dirty="0"/>
          </a:p>
        </p:txBody>
      </p:sp>
    </p:spTree>
    <p:extLst>
      <p:ext uri="{BB962C8B-B14F-4D97-AF65-F5344CB8AC3E}">
        <p14:creationId xmlns:p14="http://schemas.microsoft.com/office/powerpoint/2010/main" xmlns="" val="1112726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3"/>
          <p:cNvSpPr txBox="1">
            <a:spLocks noChangeArrowheads="1"/>
          </p:cNvSpPr>
          <p:nvPr/>
        </p:nvSpPr>
        <p:spPr bwMode="auto">
          <a:xfrm>
            <a:off x="7226300" y="5691188"/>
            <a:ext cx="1830388" cy="295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Font typeface="Lucida Grande"/>
              <a:buNone/>
              <a:defRPr/>
            </a:pPr>
            <a:r>
              <a:rPr lang="en-US" altLang="en-US" sz="1600" kern="0" dirty="0" smtClean="0"/>
              <a:t>Basic research publications by China outnumber US 3:2 </a:t>
            </a:r>
          </a:p>
        </p:txBody>
      </p:sp>
      <p:sp>
        <p:nvSpPr>
          <p:cNvPr id="8194" name="Title 1"/>
          <p:cNvSpPr>
            <a:spLocks noGrp="1"/>
          </p:cNvSpPr>
          <p:nvPr>
            <p:ph type="title"/>
          </p:nvPr>
        </p:nvSpPr>
        <p:spPr/>
        <p:txBody>
          <a:bodyPr/>
          <a:lstStyle/>
          <a:p>
            <a:r>
              <a:rPr lang="en-US" altLang="en-US" smtClean="0"/>
              <a:t>Motivation</a:t>
            </a:r>
          </a:p>
        </p:txBody>
      </p:sp>
      <p:sp>
        <p:nvSpPr>
          <p:cNvPr id="8195" name="Content Placeholder 2"/>
          <p:cNvSpPr>
            <a:spLocks noGrp="1"/>
          </p:cNvSpPr>
          <p:nvPr>
            <p:ph idx="1"/>
          </p:nvPr>
        </p:nvSpPr>
        <p:spPr>
          <a:xfrm>
            <a:off x="457200" y="1295400"/>
            <a:ext cx="8229600" cy="452438"/>
          </a:xfrm>
        </p:spPr>
        <p:txBody>
          <a:bodyPr/>
          <a:lstStyle/>
          <a:p>
            <a:pPr marL="0" indent="0">
              <a:buFont typeface="Lucida Grande"/>
              <a:buNone/>
            </a:pPr>
            <a:r>
              <a:rPr lang="en-US" altLang="en-US" smtClean="0"/>
              <a:t>Nanomaterials research is attracting international attention:</a:t>
            </a:r>
          </a:p>
        </p:txBody>
      </p:sp>
      <p:sp>
        <p:nvSpPr>
          <p:cNvPr id="7" name="Content Placeholder 2"/>
          <p:cNvSpPr txBox="1">
            <a:spLocks/>
          </p:cNvSpPr>
          <p:nvPr/>
        </p:nvSpPr>
        <p:spPr bwMode="auto">
          <a:xfrm>
            <a:off x="5778500" y="2198688"/>
            <a:ext cx="3519488" cy="314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Font typeface="Lucida Grande"/>
              <a:buNone/>
              <a:defRPr/>
            </a:pPr>
            <a:r>
              <a:rPr lang="en-US" altLang="en-US" sz="1600" kern="0" dirty="0" smtClean="0"/>
              <a:t>Initiating biggest research initiative ever to increase graphene IP stake (12%)</a:t>
            </a:r>
          </a:p>
          <a:p>
            <a:pPr marL="0" indent="0">
              <a:buFont typeface="Lucida Grande"/>
              <a:buNone/>
              <a:defRPr/>
            </a:pPr>
            <a:r>
              <a:rPr lang="en-US" altLang="en-US" sz="1600" kern="0" dirty="0" smtClean="0">
                <a:sym typeface="Wingdings" panose="05000000000000000000" pitchFamily="2" charset="2"/>
              </a:rPr>
              <a:t> </a:t>
            </a:r>
            <a:r>
              <a:rPr lang="en-US" altLang="en-US" sz="1600" b="1" kern="0" dirty="0" smtClean="0">
                <a:solidFill>
                  <a:srgbClr val="FF0000"/>
                </a:solidFill>
              </a:rPr>
              <a:t>€1B ($1.38B) over 10 years</a:t>
            </a:r>
          </a:p>
        </p:txBody>
      </p:sp>
      <p:pic>
        <p:nvPicPr>
          <p:cNvPr id="8198" name="Picture 5"/>
          <p:cNvPicPr>
            <a:picLocks noChangeAspect="1"/>
          </p:cNvPicPr>
          <p:nvPr/>
        </p:nvPicPr>
        <p:blipFill rotWithShape="1">
          <a:blip r:embed="rId2" cstate="print">
            <a:clrChange>
              <a:clrFrom>
                <a:srgbClr val="EAEAEA"/>
              </a:clrFrom>
              <a:clrTo>
                <a:srgbClr val="EAEAEA">
                  <a:alpha val="0"/>
                </a:srgbClr>
              </a:clrTo>
            </a:clrChange>
            <a:extLst>
              <a:ext uri="{28A0092B-C50C-407E-A947-70E740481C1C}">
                <a14:useLocalDpi xmlns:a14="http://schemas.microsoft.com/office/drawing/2010/main" xmlns="" val="0"/>
              </a:ext>
            </a:extLst>
          </a:blip>
          <a:srcRect l="42119" t="54490" r="28335" b="16296"/>
          <a:stretch/>
        </p:blipFill>
        <p:spPr bwMode="auto">
          <a:xfrm>
            <a:off x="3517105" y="1905000"/>
            <a:ext cx="2245519" cy="124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Content Placeholder 2"/>
          <p:cNvSpPr txBox="1">
            <a:spLocks/>
          </p:cNvSpPr>
          <p:nvPr/>
        </p:nvSpPr>
        <p:spPr bwMode="auto">
          <a:xfrm>
            <a:off x="914400" y="1787525"/>
            <a:ext cx="987425" cy="34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600" u="sng" kern="0" dirty="0" smtClean="0"/>
              <a:t>US </a:t>
            </a:r>
            <a:r>
              <a:rPr lang="en-US" altLang="en-US" sz="1600" u="sng" kern="0" dirty="0" err="1" smtClean="0"/>
              <a:t>DoD</a:t>
            </a:r>
            <a:endParaRPr lang="en-US" altLang="en-US" sz="1600" u="sng" kern="0" dirty="0" smtClean="0"/>
          </a:p>
        </p:txBody>
      </p:sp>
      <p:sp>
        <p:nvSpPr>
          <p:cNvPr id="11" name="Content Placeholder 2"/>
          <p:cNvSpPr txBox="1">
            <a:spLocks/>
          </p:cNvSpPr>
          <p:nvPr/>
        </p:nvSpPr>
        <p:spPr bwMode="auto">
          <a:xfrm>
            <a:off x="6097588" y="1905000"/>
            <a:ext cx="2590800"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600" u="sng" kern="0" dirty="0" smtClean="0"/>
              <a:t>Europe – Graphene Flagship</a:t>
            </a:r>
          </a:p>
        </p:txBody>
      </p:sp>
      <p:grpSp>
        <p:nvGrpSpPr>
          <p:cNvPr id="8201" name="Group 45"/>
          <p:cNvGrpSpPr>
            <a:grpSpLocks/>
          </p:cNvGrpSpPr>
          <p:nvPr/>
        </p:nvGrpSpPr>
        <p:grpSpPr bwMode="auto">
          <a:xfrm>
            <a:off x="4364038" y="4697413"/>
            <a:ext cx="3419475" cy="1898650"/>
            <a:chOff x="6041147" y="4731454"/>
            <a:chExt cx="3419701" cy="1897946"/>
          </a:xfrm>
        </p:grpSpPr>
        <p:pic>
          <p:nvPicPr>
            <p:cNvPr id="8220" name="Picture 14"/>
            <p:cNvPicPr>
              <a:picLocks noChangeAspect="1"/>
            </p:cNvPicPr>
            <p:nvPr/>
          </p:nvPicPr>
          <p:blipFill>
            <a:blip r:embed="rId3" cstate="print">
              <a:extLst>
                <a:ext uri="{28A0092B-C50C-407E-A947-70E740481C1C}">
                  <a14:useLocalDpi xmlns:a14="http://schemas.microsoft.com/office/drawing/2010/main" xmlns="" val="0"/>
                </a:ext>
              </a:extLst>
            </a:blip>
            <a:srcRect l="51353" t="16296" r="17500" b="31853"/>
            <a:stretch>
              <a:fillRect/>
            </a:stretch>
          </p:blipFill>
          <p:spPr bwMode="auto">
            <a:xfrm>
              <a:off x="6813946" y="4794571"/>
              <a:ext cx="1935501" cy="18124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Donut 25"/>
            <p:cNvSpPr/>
            <p:nvPr/>
          </p:nvSpPr>
          <p:spPr>
            <a:xfrm>
              <a:off x="6923855" y="4820321"/>
              <a:ext cx="1820982" cy="1809079"/>
            </a:xfrm>
            <a:prstGeom prst="donut">
              <a:avLst>
                <a:gd name="adj" fmla="val 1219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0" name="Content Placeholder 2"/>
            <p:cNvSpPr txBox="1">
              <a:spLocks/>
            </p:cNvSpPr>
            <p:nvPr/>
          </p:nvSpPr>
          <p:spPr bwMode="auto">
            <a:xfrm>
              <a:off x="7214387" y="5978766"/>
              <a:ext cx="857307"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WIPO</a:t>
              </a:r>
            </a:p>
          </p:txBody>
        </p:sp>
        <p:sp>
          <p:nvSpPr>
            <p:cNvPr id="31" name="Content Placeholder 2"/>
            <p:cNvSpPr txBox="1">
              <a:spLocks/>
            </p:cNvSpPr>
            <p:nvPr/>
          </p:nvSpPr>
          <p:spPr bwMode="auto">
            <a:xfrm>
              <a:off x="7733534" y="5558234"/>
              <a:ext cx="858894"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China</a:t>
              </a:r>
            </a:p>
          </p:txBody>
        </p:sp>
        <p:sp>
          <p:nvSpPr>
            <p:cNvPr id="32" name="Content Placeholder 2"/>
            <p:cNvSpPr txBox="1">
              <a:spLocks/>
            </p:cNvSpPr>
            <p:nvPr/>
          </p:nvSpPr>
          <p:spPr bwMode="auto">
            <a:xfrm>
              <a:off x="6982596" y="5661384"/>
              <a:ext cx="857307"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Korea</a:t>
              </a:r>
            </a:p>
          </p:txBody>
        </p:sp>
        <p:sp>
          <p:nvSpPr>
            <p:cNvPr id="33" name="Content Placeholder 2"/>
            <p:cNvSpPr txBox="1">
              <a:spLocks/>
            </p:cNvSpPr>
            <p:nvPr/>
          </p:nvSpPr>
          <p:spPr bwMode="auto">
            <a:xfrm>
              <a:off x="7169934" y="5359871"/>
              <a:ext cx="542961"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USA</a:t>
              </a:r>
            </a:p>
          </p:txBody>
        </p:sp>
        <p:sp>
          <p:nvSpPr>
            <p:cNvPr id="34" name="Content Placeholder 2"/>
            <p:cNvSpPr txBox="1">
              <a:spLocks/>
            </p:cNvSpPr>
            <p:nvPr/>
          </p:nvSpPr>
          <p:spPr bwMode="auto">
            <a:xfrm>
              <a:off x="6942907" y="4950448"/>
              <a:ext cx="858894"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tx1"/>
                  </a:solidFill>
                </a:rPr>
                <a:t>Japan</a:t>
              </a:r>
            </a:p>
          </p:txBody>
        </p:sp>
        <p:sp>
          <p:nvSpPr>
            <p:cNvPr id="35" name="Content Placeholder 2"/>
            <p:cNvSpPr txBox="1">
              <a:spLocks/>
            </p:cNvSpPr>
            <p:nvPr/>
          </p:nvSpPr>
          <p:spPr bwMode="auto">
            <a:xfrm>
              <a:off x="7241376" y="4885384"/>
              <a:ext cx="857307"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tx1"/>
                  </a:solidFill>
                </a:rPr>
                <a:t>EPO</a:t>
              </a:r>
            </a:p>
          </p:txBody>
        </p:sp>
        <p:sp>
          <p:nvSpPr>
            <p:cNvPr id="36" name="Content Placeholder 2"/>
            <p:cNvSpPr txBox="1">
              <a:spLocks/>
            </p:cNvSpPr>
            <p:nvPr/>
          </p:nvSpPr>
          <p:spPr bwMode="auto">
            <a:xfrm>
              <a:off x="7593825" y="4912362"/>
              <a:ext cx="857307" cy="345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tx1"/>
                  </a:solidFill>
                </a:rPr>
                <a:t>Other</a:t>
              </a:r>
            </a:p>
          </p:txBody>
        </p:sp>
        <p:sp>
          <p:nvSpPr>
            <p:cNvPr id="37" name="Content Placeholder 2"/>
            <p:cNvSpPr txBox="1">
              <a:spLocks/>
            </p:cNvSpPr>
            <p:nvPr/>
          </p:nvSpPr>
          <p:spPr bwMode="auto">
            <a:xfrm>
              <a:off x="6041147" y="4731454"/>
              <a:ext cx="3419701" cy="215820"/>
            </a:xfrm>
            <a:prstGeom prst="rect">
              <a:avLst/>
            </a:prstGeom>
            <a:solidFill>
              <a:schemeClr val="bg1"/>
            </a:solidFill>
            <a:ln>
              <a:noFill/>
            </a:ln>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tx1"/>
                  </a:solidFill>
                </a:rPr>
                <a:t>Earliest priority filing date 2010 or later</a:t>
              </a:r>
            </a:p>
          </p:txBody>
        </p:sp>
        <p:cxnSp>
          <p:nvCxnSpPr>
            <p:cNvPr id="39" name="Straight Arrow Connector 38"/>
            <p:cNvCxnSpPr/>
            <p:nvPr/>
          </p:nvCxnSpPr>
          <p:spPr>
            <a:xfrm>
              <a:off x="7573185" y="5104378"/>
              <a:ext cx="61917" cy="15075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727183" y="5058358"/>
              <a:ext cx="0" cy="1237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7787512" y="5105965"/>
              <a:ext cx="100019" cy="761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202"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304" t="14394" r="6994" b="13779"/>
          <a:stretch/>
        </p:blipFill>
        <p:spPr bwMode="auto">
          <a:xfrm>
            <a:off x="2816225" y="3151188"/>
            <a:ext cx="4051300" cy="1497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grpSp>
        <p:nvGrpSpPr>
          <p:cNvPr id="8203" name="Group 50"/>
          <p:cNvGrpSpPr>
            <a:grpSpLocks/>
          </p:cNvGrpSpPr>
          <p:nvPr/>
        </p:nvGrpSpPr>
        <p:grpSpPr bwMode="auto">
          <a:xfrm>
            <a:off x="2517775" y="4694238"/>
            <a:ext cx="2446338" cy="1901825"/>
            <a:chOff x="3425895" y="4694123"/>
            <a:chExt cx="2445147" cy="1901470"/>
          </a:xfrm>
        </p:grpSpPr>
        <p:pic>
          <p:nvPicPr>
            <p:cNvPr id="8210" name="Picture 12"/>
            <p:cNvPicPr>
              <a:picLocks noChangeAspect="1"/>
            </p:cNvPicPr>
            <p:nvPr/>
          </p:nvPicPr>
          <p:blipFill>
            <a:blip r:embed="rId5" cstate="print">
              <a:extLst>
                <a:ext uri="{28A0092B-C50C-407E-A947-70E740481C1C}">
                  <a14:useLocalDpi xmlns:a14="http://schemas.microsoft.com/office/drawing/2010/main" xmlns="" val="0"/>
                </a:ext>
              </a:extLst>
            </a:blip>
            <a:srcRect l="18750" t="16296" r="49849" b="31853"/>
            <a:stretch>
              <a:fillRect/>
            </a:stretch>
          </p:blipFill>
          <p:spPr bwMode="auto">
            <a:xfrm>
              <a:off x="3665050" y="4757035"/>
              <a:ext cx="1951332" cy="18124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Content Placeholder 2"/>
            <p:cNvSpPr txBox="1">
              <a:spLocks/>
            </p:cNvSpPr>
            <p:nvPr/>
          </p:nvSpPr>
          <p:spPr bwMode="auto">
            <a:xfrm>
              <a:off x="4614354" y="5317894"/>
              <a:ext cx="542661"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USA</a:t>
              </a:r>
            </a:p>
          </p:txBody>
        </p:sp>
        <p:sp>
          <p:nvSpPr>
            <p:cNvPr id="17" name="Content Placeholder 2"/>
            <p:cNvSpPr txBox="1">
              <a:spLocks/>
            </p:cNvSpPr>
            <p:nvPr/>
          </p:nvSpPr>
          <p:spPr bwMode="auto">
            <a:xfrm>
              <a:off x="4579446" y="5846433"/>
              <a:ext cx="858419"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WIPO</a:t>
              </a:r>
            </a:p>
          </p:txBody>
        </p:sp>
        <p:sp>
          <p:nvSpPr>
            <p:cNvPr id="18" name="Content Placeholder 2"/>
            <p:cNvSpPr txBox="1">
              <a:spLocks/>
            </p:cNvSpPr>
            <p:nvPr/>
          </p:nvSpPr>
          <p:spPr bwMode="auto">
            <a:xfrm>
              <a:off x="4201805" y="6089275"/>
              <a:ext cx="858419"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Japan</a:t>
              </a:r>
            </a:p>
          </p:txBody>
        </p:sp>
        <p:sp>
          <p:nvSpPr>
            <p:cNvPr id="19" name="Content Placeholder 2"/>
            <p:cNvSpPr txBox="1">
              <a:spLocks/>
            </p:cNvSpPr>
            <p:nvPr/>
          </p:nvSpPr>
          <p:spPr bwMode="auto">
            <a:xfrm>
              <a:off x="3871766" y="5949601"/>
              <a:ext cx="858419"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China</a:t>
              </a:r>
            </a:p>
          </p:txBody>
        </p:sp>
        <p:sp>
          <p:nvSpPr>
            <p:cNvPr id="20" name="Content Placeholder 2"/>
            <p:cNvSpPr txBox="1">
              <a:spLocks/>
            </p:cNvSpPr>
            <p:nvPr/>
          </p:nvSpPr>
          <p:spPr bwMode="auto">
            <a:xfrm>
              <a:off x="3746414" y="5648032"/>
              <a:ext cx="858420"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Korea</a:t>
              </a:r>
            </a:p>
          </p:txBody>
        </p:sp>
        <p:sp>
          <p:nvSpPr>
            <p:cNvPr id="21" name="Content Placeholder 2"/>
            <p:cNvSpPr txBox="1">
              <a:spLocks/>
            </p:cNvSpPr>
            <p:nvPr/>
          </p:nvSpPr>
          <p:spPr bwMode="auto">
            <a:xfrm>
              <a:off x="3724200" y="5394079"/>
              <a:ext cx="858420"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EPO</a:t>
              </a:r>
            </a:p>
          </p:txBody>
        </p:sp>
        <p:sp>
          <p:nvSpPr>
            <p:cNvPr id="22" name="Content Placeholder 2"/>
            <p:cNvSpPr txBox="1">
              <a:spLocks/>
            </p:cNvSpPr>
            <p:nvPr/>
          </p:nvSpPr>
          <p:spPr bwMode="auto">
            <a:xfrm>
              <a:off x="3995531" y="5144889"/>
              <a:ext cx="858419" cy="34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bg1"/>
                  </a:solidFill>
                </a:rPr>
                <a:t>Other</a:t>
              </a:r>
            </a:p>
          </p:txBody>
        </p:sp>
        <p:sp>
          <p:nvSpPr>
            <p:cNvPr id="24" name="Donut 23"/>
            <p:cNvSpPr/>
            <p:nvPr/>
          </p:nvSpPr>
          <p:spPr>
            <a:xfrm>
              <a:off x="3703573" y="4786181"/>
              <a:ext cx="1819976" cy="1809412"/>
            </a:xfrm>
            <a:prstGeom prst="donut">
              <a:avLst>
                <a:gd name="adj" fmla="val 1219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4" name="Content Placeholder 2"/>
            <p:cNvSpPr txBox="1">
              <a:spLocks/>
            </p:cNvSpPr>
            <p:nvPr/>
          </p:nvSpPr>
          <p:spPr bwMode="auto">
            <a:xfrm>
              <a:off x="3425895" y="4694123"/>
              <a:ext cx="2445147" cy="215860"/>
            </a:xfrm>
            <a:prstGeom prst="rect">
              <a:avLst/>
            </a:prstGeom>
            <a:solidFill>
              <a:schemeClr val="bg1"/>
            </a:solidFill>
            <a:ln>
              <a:noFill/>
            </a:ln>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200" kern="0" dirty="0" smtClean="0">
                  <a:solidFill>
                    <a:schemeClr val="tx1"/>
                  </a:solidFill>
                </a:rPr>
                <a:t>Earliest priority filing date 2009 or earlier </a:t>
              </a:r>
            </a:p>
          </p:txBody>
        </p:sp>
      </p:grpSp>
      <p:sp>
        <p:nvSpPr>
          <p:cNvPr id="6" name="Rectangle 3"/>
          <p:cNvSpPr txBox="1">
            <a:spLocks noChangeArrowheads="1"/>
          </p:cNvSpPr>
          <p:nvPr/>
        </p:nvSpPr>
        <p:spPr bwMode="auto">
          <a:xfrm>
            <a:off x="80963" y="2057400"/>
            <a:ext cx="2890837"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Font typeface="Lucida Grande"/>
              <a:buNone/>
              <a:defRPr/>
            </a:pPr>
            <a:r>
              <a:rPr lang="en-US" altLang="en-US" sz="1600" kern="0" dirty="0" smtClean="0"/>
              <a:t>Totals $15M/year, graphene research is near 1% of </a:t>
            </a:r>
            <a:r>
              <a:rPr lang="en-US" altLang="en-US" sz="1600" kern="0" dirty="0" err="1" smtClean="0"/>
              <a:t>DoD</a:t>
            </a:r>
            <a:r>
              <a:rPr lang="en-US" altLang="en-US" sz="1600" kern="0" dirty="0" smtClean="0"/>
              <a:t> annual basic research budget</a:t>
            </a:r>
          </a:p>
          <a:p>
            <a:pPr marL="457200" lvl="1">
              <a:buFont typeface="Arial" panose="020B0604020202020204" pitchFamily="34" charset="0"/>
              <a:buChar char="•"/>
              <a:defRPr/>
            </a:pPr>
            <a:r>
              <a:rPr lang="en-US" altLang="en-US" sz="1200" kern="0" dirty="0" smtClean="0"/>
              <a:t>DARPA CERA Program, $30M</a:t>
            </a:r>
          </a:p>
          <a:p>
            <a:pPr marL="457200" lvl="1">
              <a:buFont typeface="Arial" panose="020B0604020202020204" pitchFamily="34" charset="0"/>
              <a:buChar char="•"/>
              <a:defRPr/>
            </a:pPr>
            <a:r>
              <a:rPr lang="en-US" altLang="en-US" sz="1200" kern="0" dirty="0" smtClean="0"/>
              <a:t>2 Air Force MURIs, $15M</a:t>
            </a:r>
          </a:p>
          <a:p>
            <a:pPr marL="457200" lvl="1">
              <a:buFont typeface="Arial" panose="020B0604020202020204" pitchFamily="34" charset="0"/>
              <a:buChar char="•"/>
              <a:defRPr/>
            </a:pPr>
            <a:r>
              <a:rPr lang="en-US" altLang="en-US" sz="1200" kern="0" dirty="0" smtClean="0"/>
              <a:t>3 Navy MURIs, $22M</a:t>
            </a:r>
            <a:endParaRPr lang="en-US" altLang="en-US" sz="1200" kern="0" dirty="0"/>
          </a:p>
          <a:p>
            <a:pPr marL="457200" lvl="1">
              <a:buFont typeface="Arial" panose="020B0604020202020204" pitchFamily="34" charset="0"/>
              <a:buChar char="•"/>
              <a:defRPr/>
            </a:pPr>
            <a:r>
              <a:rPr lang="en-US" altLang="en-US" sz="1200" kern="0" dirty="0" smtClean="0"/>
              <a:t>Army MURI, $8M</a:t>
            </a:r>
          </a:p>
          <a:p>
            <a:pPr marL="0" indent="0">
              <a:buFont typeface="Lucida Grande"/>
              <a:buNone/>
              <a:defRPr/>
            </a:pPr>
            <a:r>
              <a:rPr lang="en-US" altLang="en-US" sz="1600" kern="0" dirty="0" smtClean="0"/>
              <a:t>US holds 40% of graphene-related patents, trailing Asia (45%)</a:t>
            </a:r>
          </a:p>
          <a:p>
            <a:pPr marL="0" indent="0">
              <a:buFont typeface="Lucida Grande"/>
              <a:buNone/>
              <a:defRPr/>
            </a:pPr>
            <a:endParaRPr lang="en-US" altLang="en-US" sz="1600" kern="0" dirty="0"/>
          </a:p>
          <a:p>
            <a:pPr marL="0" indent="0">
              <a:spcBef>
                <a:spcPts val="0"/>
              </a:spcBef>
              <a:buFont typeface="Lucida Grande"/>
              <a:buNone/>
              <a:defRPr/>
            </a:pPr>
            <a:r>
              <a:rPr lang="en-US" altLang="en-US" sz="1600" kern="0" dirty="0" smtClean="0"/>
              <a:t>Patent landscape is rapidly </a:t>
            </a:r>
          </a:p>
          <a:p>
            <a:pPr marL="0" indent="0">
              <a:spcBef>
                <a:spcPts val="0"/>
              </a:spcBef>
              <a:buFont typeface="Lucida Grande"/>
              <a:buNone/>
              <a:defRPr/>
            </a:pPr>
            <a:r>
              <a:rPr lang="en-US" altLang="en-US" sz="1600" kern="0" dirty="0" smtClean="0"/>
              <a:t>shifting towards Asia</a:t>
            </a:r>
          </a:p>
        </p:txBody>
      </p:sp>
      <p:sp>
        <p:nvSpPr>
          <p:cNvPr id="53" name="Content Placeholder 2"/>
          <p:cNvSpPr txBox="1">
            <a:spLocks/>
          </p:cNvSpPr>
          <p:nvPr/>
        </p:nvSpPr>
        <p:spPr bwMode="auto">
          <a:xfrm>
            <a:off x="6629400" y="3968750"/>
            <a:ext cx="2590800"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lgn="ctr">
              <a:buFont typeface="Lucida Grande"/>
              <a:buNone/>
              <a:defRPr/>
            </a:pPr>
            <a:r>
              <a:rPr lang="en-US" altLang="en-US" sz="1600" u="sng" kern="0" dirty="0" smtClean="0"/>
              <a:t>Asia</a:t>
            </a:r>
          </a:p>
        </p:txBody>
      </p:sp>
      <p:sp>
        <p:nvSpPr>
          <p:cNvPr id="8208" name="TextBox 55"/>
          <p:cNvSpPr txBox="1">
            <a:spLocks noChangeArrowheads="1"/>
          </p:cNvSpPr>
          <p:nvPr/>
        </p:nvSpPr>
        <p:spPr bwMode="auto">
          <a:xfrm>
            <a:off x="2801938" y="3956050"/>
            <a:ext cx="10636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600"/>
              </a:spcBef>
              <a:buSzPct val="91000"/>
              <a:buFont typeface="Lucida Grande"/>
              <a:buChar char="▼"/>
              <a:defRPr sz="2800">
                <a:solidFill>
                  <a:srgbClr val="002F5F"/>
                </a:solidFill>
                <a:latin typeface="Arial Narrow" pitchFamily="34" charset="0"/>
                <a:ea typeface="ＭＳ Ｐゴシック" pitchFamily="34" charset="-128"/>
              </a:defRPr>
            </a:lvl1pPr>
            <a:lvl2pPr marL="742950" indent="-285750">
              <a:lnSpc>
                <a:spcPct val="95000"/>
              </a:lnSpc>
              <a:spcBef>
                <a:spcPts val="500"/>
              </a:spcBef>
              <a:buClr>
                <a:srgbClr val="002F5F"/>
              </a:buClr>
              <a:buFont typeface="Wingdings" pitchFamily="2" charset="2"/>
              <a:buChar char="§"/>
              <a:defRPr sz="2400">
                <a:solidFill>
                  <a:schemeClr val="tx1"/>
                </a:solidFill>
                <a:latin typeface="Arial Narrow" pitchFamily="34" charset="0"/>
                <a:ea typeface="ＭＳ Ｐゴシック" pitchFamily="34" charset="-128"/>
              </a:defRPr>
            </a:lvl2pPr>
            <a:lvl3pPr marL="11430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3pPr>
            <a:lvl4pPr marL="16002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4pPr>
            <a:lvl5pPr marL="20574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5pPr>
            <a:lvl6pPr marL="25146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6pPr>
            <a:lvl7pPr marL="29718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7pPr>
            <a:lvl8pPr marL="34290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8pPr>
            <a:lvl9pPr marL="38862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9pPr>
          </a:lstStyle>
          <a:p>
            <a:pPr>
              <a:lnSpc>
                <a:spcPct val="100000"/>
              </a:lnSpc>
              <a:spcBef>
                <a:spcPct val="0"/>
              </a:spcBef>
              <a:buSzTx/>
              <a:buFontTx/>
              <a:buNone/>
            </a:pPr>
            <a:r>
              <a:rPr lang="en-US" altLang="en-US" sz="1200">
                <a:solidFill>
                  <a:schemeClr val="tx1"/>
                </a:solidFill>
                <a:latin typeface="Arial" pitchFamily="34" charset="0"/>
              </a:rPr>
              <a:t>Graphene publications in 2010</a:t>
            </a:r>
          </a:p>
        </p:txBody>
      </p:sp>
      <p:sp>
        <p:nvSpPr>
          <p:cNvPr id="52" name="Rectangle 3"/>
          <p:cNvSpPr txBox="1">
            <a:spLocks noChangeArrowheads="1"/>
          </p:cNvSpPr>
          <p:nvPr/>
        </p:nvSpPr>
        <p:spPr bwMode="auto">
          <a:xfrm>
            <a:off x="6867525" y="4192588"/>
            <a:ext cx="2276475" cy="2957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spcBef>
                <a:spcPts val="0"/>
              </a:spcBef>
              <a:buFont typeface="Lucida Grande"/>
              <a:buNone/>
              <a:defRPr/>
            </a:pPr>
            <a:r>
              <a:rPr lang="en-US" altLang="en-US" sz="1600" kern="0" dirty="0" smtClean="0"/>
              <a:t>China and Korea are rapidly becoming the pacesetters in </a:t>
            </a:r>
          </a:p>
          <a:p>
            <a:pPr marL="365760" indent="0">
              <a:spcBef>
                <a:spcPts val="0"/>
              </a:spcBef>
              <a:buFont typeface="Lucida Grande"/>
              <a:buNone/>
              <a:defRPr/>
            </a:pPr>
            <a:r>
              <a:rPr lang="en-US" altLang="en-US" sz="1600" kern="0" dirty="0" smtClean="0"/>
              <a:t>terms of graphene manufacturing, packaging and integration.</a:t>
            </a:r>
          </a:p>
        </p:txBody>
      </p:sp>
    </p:spTree>
    <p:extLst>
      <p:ext uri="{BB962C8B-B14F-4D97-AF65-F5344CB8AC3E}">
        <p14:creationId xmlns:p14="http://schemas.microsoft.com/office/powerpoint/2010/main" xmlns="" val="32577728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0304" t="29649" r="3379" b="11000"/>
          <a:stretch/>
        </p:blipFill>
        <p:spPr bwMode="auto">
          <a:xfrm>
            <a:off x="3880567" y="2412992"/>
            <a:ext cx="5036408" cy="24479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194" name="Title 1"/>
          <p:cNvSpPr>
            <a:spLocks noGrp="1"/>
          </p:cNvSpPr>
          <p:nvPr>
            <p:ph type="title"/>
          </p:nvPr>
        </p:nvSpPr>
        <p:spPr/>
        <p:txBody>
          <a:bodyPr/>
          <a:lstStyle/>
          <a:p>
            <a:r>
              <a:rPr lang="en-US" altLang="en-US" smtClean="0"/>
              <a:t>Motivation</a:t>
            </a:r>
          </a:p>
        </p:txBody>
      </p:sp>
      <p:sp>
        <p:nvSpPr>
          <p:cNvPr id="8195" name="Content Placeholder 2"/>
          <p:cNvSpPr>
            <a:spLocks noGrp="1"/>
          </p:cNvSpPr>
          <p:nvPr>
            <p:ph idx="1"/>
          </p:nvPr>
        </p:nvSpPr>
        <p:spPr>
          <a:xfrm>
            <a:off x="457200" y="1295400"/>
            <a:ext cx="8229600" cy="452438"/>
          </a:xfrm>
        </p:spPr>
        <p:txBody>
          <a:bodyPr/>
          <a:lstStyle/>
          <a:p>
            <a:pPr marL="0" indent="0">
              <a:buFont typeface="Lucida Grande"/>
              <a:buNone/>
            </a:pPr>
            <a:r>
              <a:rPr lang="en-US" altLang="en-US" dirty="0" smtClean="0"/>
              <a:t>Are we maximizing our return on investment?</a:t>
            </a:r>
          </a:p>
        </p:txBody>
      </p:sp>
      <p:sp>
        <p:nvSpPr>
          <p:cNvPr id="6" name="Rectangle 3"/>
          <p:cNvSpPr txBox="1">
            <a:spLocks noChangeArrowheads="1"/>
          </p:cNvSpPr>
          <p:nvPr/>
        </p:nvSpPr>
        <p:spPr bwMode="auto">
          <a:xfrm>
            <a:off x="45339" y="2057400"/>
            <a:ext cx="273583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panose="020B0604020202020204" pitchFamily="34" charset="0"/>
              <a:buChar char="•"/>
              <a:defRPr/>
            </a:pPr>
            <a:r>
              <a:rPr lang="en-US" altLang="en-US" sz="2000" b="1" kern="0" dirty="0" smtClean="0">
                <a:solidFill>
                  <a:srgbClr val="FF0000"/>
                </a:solidFill>
                <a:effectLst>
                  <a:outerShdw blurRad="38100" dist="38100" dir="2700000" algn="tl">
                    <a:srgbClr val="000000">
                      <a:alpha val="43137"/>
                    </a:srgbClr>
                  </a:outerShdw>
                </a:effectLst>
              </a:rPr>
              <a:t>Devices fall short of theoretical performance limits </a:t>
            </a:r>
            <a:r>
              <a:rPr lang="en-US" altLang="en-US" sz="2000" kern="0" dirty="0" smtClean="0"/>
              <a:t>because of contamination issues</a:t>
            </a:r>
          </a:p>
          <a:p>
            <a:pPr>
              <a:buFont typeface="Arial" panose="020B0604020202020204" pitchFamily="34" charset="0"/>
              <a:buChar char="•"/>
              <a:defRPr/>
            </a:pPr>
            <a:r>
              <a:rPr lang="en-US" altLang="en-US" sz="2000" kern="0" dirty="0" smtClean="0"/>
              <a:t>There exists variation across a single sample and batch to batch variation</a:t>
            </a:r>
          </a:p>
          <a:p>
            <a:pPr>
              <a:buFont typeface="Arial" panose="020B0604020202020204" pitchFamily="34" charset="0"/>
              <a:buChar char="•"/>
              <a:defRPr/>
            </a:pPr>
            <a:r>
              <a:rPr lang="en-US" altLang="en-US" sz="2000" kern="0" dirty="0" smtClean="0"/>
              <a:t>Reproducibility and reliability are necessary for viable manufacturing process</a:t>
            </a:r>
          </a:p>
          <a:p>
            <a:pPr marL="0" indent="0">
              <a:buFont typeface="Lucida Grande"/>
              <a:buNone/>
              <a:defRPr/>
            </a:pPr>
            <a:endParaRPr lang="en-US" altLang="en-US" sz="2000" kern="0" dirty="0"/>
          </a:p>
          <a:p>
            <a:pPr marL="0" indent="0">
              <a:buFont typeface="Lucida Grande"/>
              <a:buNone/>
              <a:defRPr/>
            </a:pPr>
            <a:endParaRPr lang="en-US" altLang="en-US" sz="2000" kern="0" dirty="0" smtClean="0"/>
          </a:p>
        </p:txBody>
      </p:sp>
      <p:sp>
        <p:nvSpPr>
          <p:cNvPr id="8209" name="Rectangle 3"/>
          <p:cNvSpPr>
            <a:spLocks noChangeArrowheads="1"/>
          </p:cNvSpPr>
          <p:nvPr/>
        </p:nvSpPr>
        <p:spPr bwMode="auto">
          <a:xfrm>
            <a:off x="4435428" y="2224092"/>
            <a:ext cx="283820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600"/>
              </a:spcBef>
              <a:buSzPct val="91000"/>
              <a:buFont typeface="Lucida Grande"/>
              <a:buChar char="▼"/>
              <a:defRPr sz="2800">
                <a:solidFill>
                  <a:srgbClr val="002F5F"/>
                </a:solidFill>
                <a:latin typeface="Arial Narrow" pitchFamily="34" charset="0"/>
                <a:ea typeface="ＭＳ Ｐゴシック" pitchFamily="34" charset="-128"/>
              </a:defRPr>
            </a:lvl1pPr>
            <a:lvl2pPr marL="742950" indent="-285750">
              <a:lnSpc>
                <a:spcPct val="95000"/>
              </a:lnSpc>
              <a:spcBef>
                <a:spcPts val="500"/>
              </a:spcBef>
              <a:buClr>
                <a:srgbClr val="002F5F"/>
              </a:buClr>
              <a:buFont typeface="Wingdings" pitchFamily="2" charset="2"/>
              <a:buChar char="§"/>
              <a:defRPr sz="2400">
                <a:solidFill>
                  <a:schemeClr val="tx1"/>
                </a:solidFill>
                <a:latin typeface="Arial Narrow" pitchFamily="34" charset="0"/>
                <a:ea typeface="ＭＳ Ｐゴシック" pitchFamily="34" charset="-128"/>
              </a:defRPr>
            </a:lvl2pPr>
            <a:lvl3pPr marL="11430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3pPr>
            <a:lvl4pPr marL="16002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4pPr>
            <a:lvl5pPr marL="20574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5pPr>
            <a:lvl6pPr marL="25146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6pPr>
            <a:lvl7pPr marL="29718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7pPr>
            <a:lvl8pPr marL="34290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8pPr>
            <a:lvl9pPr marL="38862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9pPr>
          </a:lstStyle>
          <a:p>
            <a:pPr eaLnBrk="1" hangingPunct="1">
              <a:lnSpc>
                <a:spcPct val="100000"/>
              </a:lnSpc>
              <a:spcBef>
                <a:spcPct val="0"/>
              </a:spcBef>
              <a:buSzTx/>
              <a:buFontTx/>
              <a:buNone/>
            </a:pPr>
            <a:r>
              <a:rPr lang="en-US" altLang="en-US" sz="900" dirty="0" smtClean="0">
                <a:solidFill>
                  <a:schemeClr val="tx1"/>
                </a:solidFill>
                <a:latin typeface="Arial" pitchFamily="34" charset="0"/>
                <a:cs typeface="Arial" pitchFamily="34" charset="0"/>
              </a:rPr>
              <a:t>Fan et al., Solid State Communications (2011)</a:t>
            </a:r>
            <a:endParaRPr lang="en-US" altLang="en-US" sz="900" dirty="0">
              <a:solidFill>
                <a:schemeClr val="tx1"/>
              </a:solidFill>
              <a:latin typeface="Arial" pitchFamily="34" charset="0"/>
              <a:cs typeface="Arial" pitchFamily="34"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77577" y="1798773"/>
            <a:ext cx="1150005" cy="13946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4" descr="Picture1"/>
          <p:cNvPicPr>
            <a:picLocks noChangeAspect="1" noChangeArrowheads="1"/>
          </p:cNvPicPr>
          <p:nvPr/>
        </p:nvPicPr>
        <p:blipFill>
          <a:blip r:embed="rId4" cstate="print">
            <a:extLst>
              <a:ext uri="{28A0092B-C50C-407E-A947-70E740481C1C}">
                <a14:useLocalDpi xmlns:a14="http://schemas.microsoft.com/office/drawing/2010/main" xmlns="" val="0"/>
              </a:ext>
            </a:extLst>
          </a:blip>
          <a:srcRect r="69617"/>
          <a:stretch>
            <a:fillRect/>
          </a:stretch>
        </p:blipFill>
        <p:spPr bwMode="auto">
          <a:xfrm>
            <a:off x="4048692" y="5378262"/>
            <a:ext cx="1546163" cy="1138576"/>
          </a:xfrm>
          <a:prstGeom prst="rect">
            <a:avLst/>
          </a:prstGeom>
          <a:noFill/>
          <a:ln w="9525" algn="ctr">
            <a:noFill/>
            <a:miter lim="800000"/>
            <a:headEnd/>
            <a:tailEnd/>
          </a:ln>
        </p:spPr>
      </p:pic>
      <p:pic>
        <p:nvPicPr>
          <p:cNvPr id="10" name="Picture 6"/>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2959293" y="4434219"/>
            <a:ext cx="1089399" cy="1347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Line 6"/>
          <p:cNvSpPr>
            <a:spLocks noChangeShapeType="1"/>
          </p:cNvSpPr>
          <p:nvPr/>
        </p:nvSpPr>
        <p:spPr bwMode="auto">
          <a:xfrm>
            <a:off x="3191222" y="5089066"/>
            <a:ext cx="625539" cy="0"/>
          </a:xfrm>
          <a:prstGeom prst="line">
            <a:avLst/>
          </a:prstGeom>
          <a:noFill/>
          <a:ln w="3810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12" name="Picture 4" descr="Picture1"/>
          <p:cNvPicPr>
            <a:picLocks noChangeAspect="1" noChangeArrowheads="1"/>
          </p:cNvPicPr>
          <p:nvPr/>
        </p:nvPicPr>
        <p:blipFill>
          <a:blip r:embed="rId4" cstate="print">
            <a:extLst>
              <a:ext uri="{28A0092B-C50C-407E-A947-70E740481C1C}">
                <a14:useLocalDpi xmlns:a14="http://schemas.microsoft.com/office/drawing/2010/main" xmlns="" val="0"/>
              </a:ext>
            </a:extLst>
          </a:blip>
          <a:srcRect l="69336"/>
          <a:stretch>
            <a:fillRect/>
          </a:stretch>
        </p:blipFill>
        <p:spPr bwMode="auto">
          <a:xfrm>
            <a:off x="7155188" y="5376029"/>
            <a:ext cx="1560333" cy="1138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13" name="Picture 4" descr="Picture1"/>
          <p:cNvPicPr>
            <a:picLocks noChangeAspect="1" noChangeArrowheads="1"/>
          </p:cNvPicPr>
          <p:nvPr/>
        </p:nvPicPr>
        <p:blipFill>
          <a:blip r:embed="rId4" cstate="print">
            <a:extLst>
              <a:ext uri="{28A0092B-C50C-407E-A947-70E740481C1C}">
                <a14:useLocalDpi xmlns:a14="http://schemas.microsoft.com/office/drawing/2010/main" xmlns="" val="0"/>
              </a:ext>
            </a:extLst>
          </a:blip>
          <a:srcRect l="34528" r="34808"/>
          <a:stretch>
            <a:fillRect/>
          </a:stretch>
        </p:blipFill>
        <p:spPr bwMode="auto">
          <a:xfrm>
            <a:off x="5594855" y="5376029"/>
            <a:ext cx="1560333" cy="1138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Tree>
    <p:extLst>
      <p:ext uri="{BB962C8B-B14F-4D97-AF65-F5344CB8AC3E}">
        <p14:creationId xmlns:p14="http://schemas.microsoft.com/office/powerpoint/2010/main" xmlns="" val="1615691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Motivation</a:t>
            </a:r>
          </a:p>
        </p:txBody>
      </p:sp>
      <p:sp>
        <p:nvSpPr>
          <p:cNvPr id="8195" name="Content Placeholder 2"/>
          <p:cNvSpPr>
            <a:spLocks noGrp="1"/>
          </p:cNvSpPr>
          <p:nvPr>
            <p:ph idx="1"/>
          </p:nvPr>
        </p:nvSpPr>
        <p:spPr>
          <a:xfrm>
            <a:off x="457200" y="1295400"/>
            <a:ext cx="8229600" cy="452438"/>
          </a:xfrm>
        </p:spPr>
        <p:txBody>
          <a:bodyPr/>
          <a:lstStyle/>
          <a:p>
            <a:pPr marL="0" indent="0">
              <a:buFont typeface="Lucida Grande"/>
              <a:buNone/>
            </a:pPr>
            <a:r>
              <a:rPr lang="en-US" altLang="en-US" dirty="0" smtClean="0"/>
              <a:t>Variability can have a dramatic impact on device properties</a:t>
            </a:r>
          </a:p>
        </p:txBody>
      </p:sp>
      <p:sp>
        <p:nvSpPr>
          <p:cNvPr id="6" name="Rectangle 3"/>
          <p:cNvSpPr txBox="1">
            <a:spLocks noChangeArrowheads="1"/>
          </p:cNvSpPr>
          <p:nvPr/>
        </p:nvSpPr>
        <p:spPr bwMode="auto">
          <a:xfrm>
            <a:off x="5021098" y="4040223"/>
            <a:ext cx="3826019"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panose="020B0604020202020204" pitchFamily="34" charset="0"/>
              <a:buChar char="•"/>
              <a:defRPr/>
            </a:pPr>
            <a:r>
              <a:rPr lang="en-US" altLang="en-US" sz="2000" kern="0" dirty="0" smtClean="0"/>
              <a:t>As an example, graphene devices used in chemical sensing applications demonstrate a </a:t>
            </a:r>
            <a:r>
              <a:rPr lang="en-US" altLang="en-US" sz="2000" b="1" kern="0" dirty="0" smtClean="0">
                <a:solidFill>
                  <a:srgbClr val="FFC000"/>
                </a:solidFill>
                <a:effectLst>
                  <a:outerShdw blurRad="38100" dist="38100" dir="2700000" algn="tl">
                    <a:srgbClr val="000000">
                      <a:alpha val="43137"/>
                    </a:srgbClr>
                  </a:outerShdw>
                </a:effectLst>
              </a:rPr>
              <a:t>false response from resist residue</a:t>
            </a:r>
          </a:p>
          <a:p>
            <a:pPr>
              <a:buFont typeface="Arial" panose="020B0604020202020204" pitchFamily="34" charset="0"/>
              <a:buChar char="•"/>
              <a:defRPr/>
            </a:pPr>
            <a:r>
              <a:rPr lang="en-US" altLang="en-US" sz="2000" kern="0" dirty="0" smtClean="0"/>
              <a:t>Clean devices do not sense well, and intentionally functionalized devices function more reliably</a:t>
            </a:r>
            <a:endParaRPr lang="en-US" altLang="en-US" sz="2000" kern="0" dirty="0"/>
          </a:p>
        </p:txBody>
      </p:sp>
      <p:sp>
        <p:nvSpPr>
          <p:cNvPr id="8209" name="Rectangle 3"/>
          <p:cNvSpPr>
            <a:spLocks noChangeArrowheads="1"/>
          </p:cNvSpPr>
          <p:nvPr/>
        </p:nvSpPr>
        <p:spPr bwMode="auto">
          <a:xfrm>
            <a:off x="475013" y="5828691"/>
            <a:ext cx="2838203"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600"/>
              </a:spcBef>
              <a:buSzPct val="91000"/>
              <a:buFont typeface="Lucida Grande"/>
              <a:buChar char="▼"/>
              <a:defRPr sz="2800">
                <a:solidFill>
                  <a:srgbClr val="002F5F"/>
                </a:solidFill>
                <a:latin typeface="Arial Narrow" pitchFamily="34" charset="0"/>
                <a:ea typeface="ＭＳ Ｐゴシック" pitchFamily="34" charset="-128"/>
              </a:defRPr>
            </a:lvl1pPr>
            <a:lvl2pPr marL="742950" indent="-285750">
              <a:lnSpc>
                <a:spcPct val="95000"/>
              </a:lnSpc>
              <a:spcBef>
                <a:spcPts val="500"/>
              </a:spcBef>
              <a:buClr>
                <a:srgbClr val="002F5F"/>
              </a:buClr>
              <a:buFont typeface="Wingdings" pitchFamily="2" charset="2"/>
              <a:buChar char="§"/>
              <a:defRPr sz="2400">
                <a:solidFill>
                  <a:schemeClr val="tx1"/>
                </a:solidFill>
                <a:latin typeface="Arial Narrow" pitchFamily="34" charset="0"/>
                <a:ea typeface="ＭＳ Ｐゴシック" pitchFamily="34" charset="-128"/>
              </a:defRPr>
            </a:lvl2pPr>
            <a:lvl3pPr marL="11430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3pPr>
            <a:lvl4pPr marL="16002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4pPr>
            <a:lvl5pPr marL="2057400" indent="-228600">
              <a:lnSpc>
                <a:spcPct val="95000"/>
              </a:lnSpc>
              <a:spcBef>
                <a:spcPts val="400"/>
              </a:spcBef>
              <a:buClr>
                <a:srgbClr val="002F5F"/>
              </a:buClr>
              <a:buFont typeface="Lucida Grande"/>
              <a:buChar char="−"/>
              <a:defRPr sz="2400">
                <a:solidFill>
                  <a:schemeClr val="tx1"/>
                </a:solidFill>
                <a:latin typeface="Arial Narrow" pitchFamily="34" charset="0"/>
                <a:ea typeface="ＭＳ Ｐゴシック" pitchFamily="34" charset="-128"/>
              </a:defRPr>
            </a:lvl5pPr>
            <a:lvl6pPr marL="25146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6pPr>
            <a:lvl7pPr marL="29718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7pPr>
            <a:lvl8pPr marL="34290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8pPr>
            <a:lvl9pPr marL="38862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ＭＳ Ｐゴシック" pitchFamily="34" charset="-128"/>
              </a:defRPr>
            </a:lvl9pPr>
          </a:lstStyle>
          <a:p>
            <a:pPr eaLnBrk="1" hangingPunct="1">
              <a:lnSpc>
                <a:spcPct val="100000"/>
              </a:lnSpc>
              <a:spcBef>
                <a:spcPct val="0"/>
              </a:spcBef>
              <a:buSzTx/>
              <a:buFontTx/>
              <a:buNone/>
            </a:pPr>
            <a:r>
              <a:rPr lang="en-US" altLang="en-US" sz="900" dirty="0" smtClean="0">
                <a:solidFill>
                  <a:schemeClr val="tx1"/>
                </a:solidFill>
                <a:latin typeface="Arial" pitchFamily="34" charset="0"/>
                <a:cs typeface="Arial" pitchFamily="34" charset="0"/>
              </a:rPr>
              <a:t>Dan et al., </a:t>
            </a:r>
            <a:r>
              <a:rPr lang="en-US" altLang="en-US" sz="900" dirty="0" err="1" smtClean="0">
                <a:solidFill>
                  <a:schemeClr val="tx1"/>
                </a:solidFill>
                <a:latin typeface="Arial" pitchFamily="34" charset="0"/>
                <a:cs typeface="Arial" pitchFamily="34" charset="0"/>
              </a:rPr>
              <a:t>Nano</a:t>
            </a:r>
            <a:r>
              <a:rPr lang="en-US" altLang="en-US" sz="900" dirty="0" smtClean="0">
                <a:solidFill>
                  <a:schemeClr val="tx1"/>
                </a:solidFill>
                <a:latin typeface="Arial" pitchFamily="34" charset="0"/>
                <a:cs typeface="Arial" pitchFamily="34" charset="0"/>
              </a:rPr>
              <a:t> Letters (2009)</a:t>
            </a:r>
            <a:endParaRPr lang="en-US" altLang="en-US" sz="900" dirty="0">
              <a:solidFill>
                <a:schemeClr val="tx1"/>
              </a:solidFill>
              <a:latin typeface="Arial" pitchFamily="34" charset="0"/>
              <a:cs typeface="Arial"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605" y="1975074"/>
            <a:ext cx="4734528" cy="38319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50000"/>
          <a:stretch/>
        </p:blipFill>
        <p:spPr bwMode="auto">
          <a:xfrm>
            <a:off x="4643252" y="1745901"/>
            <a:ext cx="4342301" cy="18198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2030327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Towards Large Scale Device Manufacturing</a:t>
            </a:r>
            <a:endParaRPr lang="en-US" dirty="0"/>
          </a:p>
        </p:txBody>
      </p:sp>
      <p:sp>
        <p:nvSpPr>
          <p:cNvPr id="6" name="TextBox 5"/>
          <p:cNvSpPr txBox="1"/>
          <p:nvPr/>
        </p:nvSpPr>
        <p:spPr>
          <a:xfrm>
            <a:off x="2992580" y="4442238"/>
            <a:ext cx="4285617" cy="153888"/>
          </a:xfrm>
          <a:prstGeom prst="rect">
            <a:avLst/>
          </a:prstGeom>
          <a:solidFill>
            <a:schemeClr val="bg1"/>
          </a:solidFill>
        </p:spPr>
        <p:txBody>
          <a:bodyPr wrap="square" lIns="0" tIns="0" rIns="0" bIns="0" rtlCol="0">
            <a:spAutoFit/>
          </a:bodyPr>
          <a:lstStyle/>
          <a:p>
            <a:r>
              <a:rPr lang="en-US" sz="1000" dirty="0" err="1" smtClean="0"/>
              <a:t>Dankerl</a:t>
            </a:r>
            <a:r>
              <a:rPr lang="en-US" sz="1000" dirty="0" smtClean="0"/>
              <a:t> et al., Advanced Functional Materials (2010)</a:t>
            </a:r>
            <a:endParaRPr lang="en-US" sz="1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19447" y="1563937"/>
            <a:ext cx="5609038" cy="28157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r="50000"/>
          <a:stretch/>
        </p:blipFill>
        <p:spPr bwMode="auto">
          <a:xfrm>
            <a:off x="279906" y="1513251"/>
            <a:ext cx="2119993" cy="29171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Rectangle 3"/>
          <p:cNvSpPr txBox="1">
            <a:spLocks noChangeArrowheads="1"/>
          </p:cNvSpPr>
          <p:nvPr/>
        </p:nvSpPr>
        <p:spPr bwMode="auto">
          <a:xfrm>
            <a:off x="247218" y="5415129"/>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panose="020B0604020202020204" pitchFamily="34" charset="0"/>
              <a:buChar char="•"/>
              <a:defRPr/>
            </a:pPr>
            <a:r>
              <a:rPr lang="en-US" altLang="en-US" sz="2000" kern="0" dirty="0" smtClean="0"/>
              <a:t>Only a handful of examples exist in the literature reporting large scale (hundreds or greater) arrays of graphene electronic devices.</a:t>
            </a:r>
          </a:p>
          <a:p>
            <a:pPr>
              <a:buFont typeface="Arial" panose="020B0604020202020204" pitchFamily="34" charset="0"/>
              <a:buChar char="•"/>
              <a:defRPr/>
            </a:pPr>
            <a:r>
              <a:rPr lang="en-US" altLang="en-US" sz="2000" kern="0" dirty="0" smtClean="0"/>
              <a:t>Success in maintaining the native graphene quality is limited.</a:t>
            </a:r>
            <a:endParaRPr lang="en-US" altLang="en-US" sz="2000" kern="0" dirty="0"/>
          </a:p>
        </p:txBody>
      </p:sp>
      <p:sp>
        <p:nvSpPr>
          <p:cNvPr id="10" name="Rectangle 3"/>
          <p:cNvSpPr txBox="1">
            <a:spLocks noChangeArrowheads="1"/>
          </p:cNvSpPr>
          <p:nvPr/>
        </p:nvSpPr>
        <p:spPr bwMode="auto">
          <a:xfrm>
            <a:off x="1491900" y="4947896"/>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None/>
              <a:defRPr/>
            </a:pPr>
            <a:r>
              <a:rPr lang="en-US" altLang="en-US" sz="2000" b="1" kern="0" dirty="0" smtClean="0">
                <a:solidFill>
                  <a:srgbClr val="33CC33"/>
                </a:solidFill>
                <a:effectLst>
                  <a:outerShdw blurRad="38100" dist="38100" dir="2700000" algn="tl">
                    <a:srgbClr val="000000">
                      <a:alpha val="43137"/>
                    </a:srgbClr>
                  </a:outerShdw>
                </a:effectLst>
              </a:rPr>
              <a:t>Epitaxial graphene, solution gated, mobility ~ 100-200 cm</a:t>
            </a:r>
            <a:r>
              <a:rPr lang="en-US" altLang="en-US" sz="2000" b="1" kern="0" baseline="30000" dirty="0" smtClean="0">
                <a:solidFill>
                  <a:srgbClr val="33CC33"/>
                </a:solidFill>
                <a:effectLst>
                  <a:outerShdw blurRad="38100" dist="38100" dir="2700000" algn="tl">
                    <a:srgbClr val="000000">
                      <a:alpha val="43137"/>
                    </a:srgbClr>
                  </a:outerShdw>
                </a:effectLst>
              </a:rPr>
              <a:t>2</a:t>
            </a:r>
            <a:r>
              <a:rPr lang="en-US" altLang="en-US" sz="2000" b="1" kern="0" dirty="0" smtClean="0">
                <a:solidFill>
                  <a:srgbClr val="33CC33"/>
                </a:solidFill>
                <a:effectLst>
                  <a:outerShdw blurRad="38100" dist="38100" dir="2700000" algn="tl">
                    <a:srgbClr val="000000">
                      <a:alpha val="43137"/>
                    </a:srgbClr>
                  </a:outerShdw>
                </a:effectLst>
              </a:rPr>
              <a:t> V</a:t>
            </a:r>
            <a:r>
              <a:rPr lang="en-US" altLang="en-US" sz="2000" b="1" kern="0" baseline="30000" dirty="0" smtClean="0">
                <a:solidFill>
                  <a:srgbClr val="33CC33"/>
                </a:solidFill>
                <a:effectLst>
                  <a:outerShdw blurRad="38100" dist="38100" dir="2700000" algn="tl">
                    <a:srgbClr val="000000">
                      <a:alpha val="43137"/>
                    </a:srgbClr>
                  </a:outerShdw>
                </a:effectLst>
              </a:rPr>
              <a:t>-1</a:t>
            </a:r>
            <a:r>
              <a:rPr lang="en-US" altLang="en-US" sz="2000" b="1" kern="0" dirty="0" smtClean="0">
                <a:solidFill>
                  <a:srgbClr val="33CC33"/>
                </a:solidFill>
                <a:effectLst>
                  <a:outerShdw blurRad="38100" dist="38100" dir="2700000" algn="tl">
                    <a:srgbClr val="000000">
                      <a:alpha val="43137"/>
                    </a:srgbClr>
                  </a:outerShdw>
                </a:effectLst>
              </a:rPr>
              <a:t> s</a:t>
            </a:r>
            <a:r>
              <a:rPr lang="en-US" altLang="en-US" sz="2000" b="1" kern="0" baseline="30000" dirty="0" smtClean="0">
                <a:solidFill>
                  <a:srgbClr val="33CC33"/>
                </a:solidFill>
                <a:effectLst>
                  <a:outerShdw blurRad="38100" dist="38100" dir="2700000" algn="tl">
                    <a:srgbClr val="000000">
                      <a:alpha val="43137"/>
                    </a:srgbClr>
                  </a:outerShdw>
                </a:effectLst>
              </a:rPr>
              <a:t>-1</a:t>
            </a:r>
            <a:endParaRPr lang="en-US" altLang="en-US" sz="2000" b="1" kern="0" dirty="0">
              <a:solidFill>
                <a:srgbClr val="33CC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45776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247218" y="5415129"/>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panose="020B0604020202020204" pitchFamily="34" charset="0"/>
              <a:buChar char="•"/>
              <a:defRPr/>
            </a:pPr>
            <a:r>
              <a:rPr lang="en-US" altLang="en-US" sz="2000" kern="0" dirty="0" smtClean="0"/>
              <a:t>Only a handful of examples exist in the literature reporting large scale (hundreds or greater) arrays of graphene electronic devices.</a:t>
            </a:r>
          </a:p>
          <a:p>
            <a:pPr>
              <a:buFont typeface="Arial" panose="020B0604020202020204" pitchFamily="34" charset="0"/>
              <a:buChar char="•"/>
              <a:defRPr/>
            </a:pPr>
            <a:r>
              <a:rPr lang="en-US" altLang="en-US" sz="2000" kern="0" dirty="0" smtClean="0"/>
              <a:t>Success in maintaining the native graphene quality is limited.</a:t>
            </a:r>
            <a:endParaRPr lang="en-US" altLang="en-US" sz="2000" kern="0" dirty="0"/>
          </a:p>
        </p:txBody>
      </p:sp>
      <p:sp>
        <p:nvSpPr>
          <p:cNvPr id="2" name="Title 1"/>
          <p:cNvSpPr>
            <a:spLocks noGrp="1"/>
          </p:cNvSpPr>
          <p:nvPr>
            <p:ph type="title"/>
          </p:nvPr>
        </p:nvSpPr>
        <p:spPr>
          <a:xfrm>
            <a:off x="1219200" y="198438"/>
            <a:ext cx="7924800" cy="868362"/>
          </a:xfrm>
        </p:spPr>
        <p:txBody>
          <a:bodyPr/>
          <a:lstStyle/>
          <a:p>
            <a:r>
              <a:rPr lang="en-US" dirty="0" smtClean="0"/>
              <a:t>Towards Large Scale Device Manufacturing</a:t>
            </a:r>
            <a:endParaRPr lang="en-US" dirty="0"/>
          </a:p>
        </p:txBody>
      </p:sp>
      <p:sp>
        <p:nvSpPr>
          <p:cNvPr id="8" name="TextBox 7"/>
          <p:cNvSpPr txBox="1"/>
          <p:nvPr/>
        </p:nvSpPr>
        <p:spPr>
          <a:xfrm>
            <a:off x="284289" y="4306908"/>
            <a:ext cx="4285617" cy="153888"/>
          </a:xfrm>
          <a:prstGeom prst="rect">
            <a:avLst/>
          </a:prstGeom>
          <a:solidFill>
            <a:schemeClr val="bg1"/>
          </a:solidFill>
        </p:spPr>
        <p:txBody>
          <a:bodyPr wrap="square" lIns="0" tIns="0" rIns="0" bIns="0" rtlCol="0">
            <a:spAutoFit/>
          </a:bodyPr>
          <a:lstStyle/>
          <a:p>
            <a:r>
              <a:rPr lang="en-US" sz="1000" dirty="0" err="1" smtClean="0"/>
              <a:t>Levendorf</a:t>
            </a:r>
            <a:r>
              <a:rPr lang="en-US" sz="1000" dirty="0" smtClean="0"/>
              <a:t> et al., </a:t>
            </a:r>
            <a:r>
              <a:rPr lang="en-US" sz="1000" dirty="0" err="1" smtClean="0"/>
              <a:t>Nano</a:t>
            </a:r>
            <a:r>
              <a:rPr lang="en-US" sz="1000" dirty="0" smtClean="0"/>
              <a:t> Letters (2009)</a:t>
            </a:r>
            <a:endParaRPr lang="en-US" sz="10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84646" y="1292983"/>
            <a:ext cx="4299857" cy="34699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3"/>
          <p:cNvSpPr txBox="1">
            <a:spLocks noChangeArrowheads="1"/>
          </p:cNvSpPr>
          <p:nvPr/>
        </p:nvSpPr>
        <p:spPr bwMode="auto">
          <a:xfrm>
            <a:off x="1491900" y="4959771"/>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None/>
              <a:defRPr/>
            </a:pPr>
            <a:r>
              <a:rPr lang="en-US" altLang="en-US" sz="2000" b="1" kern="0" dirty="0" smtClean="0">
                <a:solidFill>
                  <a:srgbClr val="33CC33"/>
                </a:solidFill>
                <a:effectLst>
                  <a:outerShdw blurRad="38100" dist="38100" dir="2700000" algn="tl">
                    <a:srgbClr val="000000">
                      <a:alpha val="43137"/>
                    </a:srgbClr>
                  </a:outerShdw>
                </a:effectLst>
              </a:rPr>
              <a:t>CVD graphene, back gated, mobility ~ 700 cm</a:t>
            </a:r>
            <a:r>
              <a:rPr lang="en-US" altLang="en-US" sz="2000" b="1" kern="0" baseline="30000" dirty="0" smtClean="0">
                <a:solidFill>
                  <a:srgbClr val="33CC33"/>
                </a:solidFill>
                <a:effectLst>
                  <a:outerShdw blurRad="38100" dist="38100" dir="2700000" algn="tl">
                    <a:srgbClr val="000000">
                      <a:alpha val="43137"/>
                    </a:srgbClr>
                  </a:outerShdw>
                </a:effectLst>
              </a:rPr>
              <a:t>2</a:t>
            </a:r>
            <a:r>
              <a:rPr lang="en-US" altLang="en-US" sz="2000" b="1" kern="0" dirty="0" smtClean="0">
                <a:solidFill>
                  <a:srgbClr val="33CC33"/>
                </a:solidFill>
                <a:effectLst>
                  <a:outerShdw blurRad="38100" dist="38100" dir="2700000" algn="tl">
                    <a:srgbClr val="000000">
                      <a:alpha val="43137"/>
                    </a:srgbClr>
                  </a:outerShdw>
                </a:effectLst>
              </a:rPr>
              <a:t> V</a:t>
            </a:r>
            <a:r>
              <a:rPr lang="en-US" altLang="en-US" sz="2000" b="1" kern="0" baseline="30000" dirty="0" smtClean="0">
                <a:solidFill>
                  <a:srgbClr val="33CC33"/>
                </a:solidFill>
                <a:effectLst>
                  <a:outerShdw blurRad="38100" dist="38100" dir="2700000" algn="tl">
                    <a:srgbClr val="000000">
                      <a:alpha val="43137"/>
                    </a:srgbClr>
                  </a:outerShdw>
                </a:effectLst>
              </a:rPr>
              <a:t>-1</a:t>
            </a:r>
            <a:r>
              <a:rPr lang="en-US" altLang="en-US" sz="2000" b="1" kern="0" dirty="0" smtClean="0">
                <a:solidFill>
                  <a:srgbClr val="33CC33"/>
                </a:solidFill>
                <a:effectLst>
                  <a:outerShdw blurRad="38100" dist="38100" dir="2700000" algn="tl">
                    <a:srgbClr val="000000">
                      <a:alpha val="43137"/>
                    </a:srgbClr>
                  </a:outerShdw>
                </a:effectLst>
              </a:rPr>
              <a:t> s</a:t>
            </a:r>
            <a:r>
              <a:rPr lang="en-US" altLang="en-US" sz="2000" b="1" kern="0" baseline="30000" dirty="0" smtClean="0">
                <a:solidFill>
                  <a:srgbClr val="33CC33"/>
                </a:solidFill>
                <a:effectLst>
                  <a:outerShdw blurRad="38100" dist="38100" dir="2700000" algn="tl">
                    <a:srgbClr val="000000">
                      <a:alpha val="43137"/>
                    </a:srgbClr>
                  </a:outerShdw>
                </a:effectLst>
              </a:rPr>
              <a:t>-1</a:t>
            </a:r>
            <a:endParaRPr lang="en-US" altLang="en-US" sz="2000" b="1" kern="0" dirty="0">
              <a:solidFill>
                <a:srgbClr val="33CC33"/>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1970" y="1550265"/>
            <a:ext cx="4361070" cy="26510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286078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247218" y="5415129"/>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panose="020B0604020202020204" pitchFamily="34" charset="0"/>
              <a:buChar char="•"/>
              <a:defRPr/>
            </a:pPr>
            <a:r>
              <a:rPr lang="en-US" altLang="en-US" sz="2000" kern="0" dirty="0" smtClean="0"/>
              <a:t>Only a handful of examples exist in the literature reporting large scale (hundreds or greater) arrays of graphene electronic devices.</a:t>
            </a:r>
          </a:p>
          <a:p>
            <a:pPr>
              <a:buFont typeface="Arial" panose="020B0604020202020204" pitchFamily="34" charset="0"/>
              <a:buChar char="•"/>
              <a:defRPr/>
            </a:pPr>
            <a:r>
              <a:rPr lang="en-US" altLang="en-US" sz="2000" kern="0" dirty="0" smtClean="0"/>
              <a:t>Success in maintaining the native graphene quality is limited.</a:t>
            </a:r>
            <a:endParaRPr lang="en-US" altLang="en-US" sz="2000" kern="0" dirty="0"/>
          </a:p>
        </p:txBody>
      </p:sp>
      <p:pic>
        <p:nvPicPr>
          <p:cNvPr id="12"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4392" t="29649" r="21216" b="15540"/>
          <a:stretch/>
        </p:blipFill>
        <p:spPr bwMode="auto">
          <a:xfrm>
            <a:off x="4493040" y="1605254"/>
            <a:ext cx="3772186" cy="29109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itle 1"/>
          <p:cNvSpPr>
            <a:spLocks noGrp="1"/>
          </p:cNvSpPr>
          <p:nvPr>
            <p:ph type="title"/>
          </p:nvPr>
        </p:nvSpPr>
        <p:spPr>
          <a:xfrm>
            <a:off x="1219200" y="198438"/>
            <a:ext cx="7924800" cy="868362"/>
          </a:xfrm>
        </p:spPr>
        <p:txBody>
          <a:bodyPr/>
          <a:lstStyle/>
          <a:p>
            <a:r>
              <a:rPr lang="en-US" dirty="0" smtClean="0"/>
              <a:t>Towards Large Scale Device Manufacturing</a:t>
            </a:r>
            <a:endParaRPr lang="en-US" dirty="0"/>
          </a:p>
        </p:txBody>
      </p:sp>
      <p:sp>
        <p:nvSpPr>
          <p:cNvPr id="7" name="TextBox 6"/>
          <p:cNvSpPr txBox="1"/>
          <p:nvPr/>
        </p:nvSpPr>
        <p:spPr>
          <a:xfrm>
            <a:off x="5035137" y="4490316"/>
            <a:ext cx="2481944" cy="153888"/>
          </a:xfrm>
          <a:prstGeom prst="rect">
            <a:avLst/>
          </a:prstGeom>
          <a:solidFill>
            <a:schemeClr val="bg1"/>
          </a:solidFill>
        </p:spPr>
        <p:txBody>
          <a:bodyPr wrap="square" lIns="0" tIns="0" rIns="0" bIns="0" rtlCol="0">
            <a:spAutoFit/>
          </a:bodyPr>
          <a:lstStyle/>
          <a:p>
            <a:r>
              <a:rPr lang="en-US" sz="1000" dirty="0" smtClean="0"/>
              <a:t>Xia et al., Nature Nanotechnology (2011)</a:t>
            </a:r>
            <a:endParaRPr lang="en-US" sz="1000" dirty="0"/>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6554" t="27730" r="28851" b="15514"/>
          <a:stretch/>
        </p:blipFill>
        <p:spPr bwMode="auto">
          <a:xfrm>
            <a:off x="364155" y="1450553"/>
            <a:ext cx="3821415" cy="30397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3"/>
          <p:cNvSpPr txBox="1">
            <a:spLocks noChangeArrowheads="1"/>
          </p:cNvSpPr>
          <p:nvPr/>
        </p:nvSpPr>
        <p:spPr bwMode="auto">
          <a:xfrm>
            <a:off x="1491900" y="4959771"/>
            <a:ext cx="8491644" cy="116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00050" indent="-400050" algn="l" defTabSz="457200" rtl="0" eaLnBrk="0" fontAlgn="base" hangingPunct="0">
              <a:lnSpc>
                <a:spcPct val="90000"/>
              </a:lnSpc>
              <a:spcBef>
                <a:spcPts val="600"/>
              </a:spcBef>
              <a:spcAft>
                <a:spcPct val="0"/>
              </a:spcAft>
              <a:buSzPct val="91000"/>
              <a:buFont typeface="Lucida Grande"/>
              <a:buChar char="▼"/>
              <a:defRPr sz="2800">
                <a:solidFill>
                  <a:srgbClr val="002F5F"/>
                </a:solidFill>
                <a:latin typeface="+mn-lt"/>
                <a:ea typeface="MS PGothic" panose="020B0600070205080204" pitchFamily="34" charset="-128"/>
                <a:cs typeface="ＭＳ Ｐゴシック"/>
              </a:defRPr>
            </a:lvl1pPr>
            <a:lvl2pPr marL="695325" indent="-293688" algn="l" defTabSz="457200" rtl="0" eaLnBrk="0" fontAlgn="base" hangingPunct="0">
              <a:lnSpc>
                <a:spcPct val="95000"/>
              </a:lnSpc>
              <a:spcBef>
                <a:spcPts val="500"/>
              </a:spcBef>
              <a:spcAft>
                <a:spcPct val="0"/>
              </a:spcAft>
              <a:buClr>
                <a:srgbClr val="002F5F"/>
              </a:buClr>
              <a:buFont typeface="Wingdings" panose="05000000000000000000" pitchFamily="2" charset="2"/>
              <a:buChar char="§"/>
              <a:defRPr sz="2400">
                <a:solidFill>
                  <a:schemeClr val="tx1"/>
                </a:solidFill>
                <a:latin typeface="+mn-lt"/>
                <a:ea typeface="MS PGothic" panose="020B0600070205080204" pitchFamily="34" charset="-128"/>
                <a:cs typeface="ＭＳ Ｐゴシック"/>
              </a:defRPr>
            </a:lvl2pPr>
            <a:lvl3pPr marL="1000125" indent="-295275"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3pPr>
            <a:lvl4pPr marL="1601788"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4pPr>
            <a:lvl5pPr marL="2057400" indent="-228600" algn="l" defTabSz="457200" rtl="0" eaLnBrk="0" fontAlgn="base" hangingPunct="0">
              <a:lnSpc>
                <a:spcPct val="95000"/>
              </a:lnSpc>
              <a:spcBef>
                <a:spcPts val="400"/>
              </a:spcBef>
              <a:spcAft>
                <a:spcPct val="0"/>
              </a:spcAft>
              <a:buClr>
                <a:srgbClr val="002F5F"/>
              </a:buClr>
              <a:buFont typeface="Lucida Grande"/>
              <a:buChar char="−"/>
              <a:defRPr sz="2400">
                <a:solidFill>
                  <a:schemeClr val="tx1"/>
                </a:solidFill>
                <a:latin typeface="+mn-lt"/>
                <a:ea typeface="MS PGothic" panose="020B0600070205080204" pitchFamily="34" charset="-128"/>
                <a:cs typeface="ＭＳ Ｐゴシック"/>
              </a:defRPr>
            </a:lvl5pPr>
            <a:lvl6pPr marL="25146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fontAlgn="base">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marL="0" indent="0">
              <a:buNone/>
              <a:defRPr/>
            </a:pPr>
            <a:r>
              <a:rPr lang="en-US" altLang="en-US" sz="2000" b="1" kern="0" dirty="0" smtClean="0">
                <a:solidFill>
                  <a:srgbClr val="33CC33"/>
                </a:solidFill>
                <a:effectLst>
                  <a:outerShdw blurRad="38100" dist="38100" dir="2700000" algn="tl">
                    <a:srgbClr val="000000">
                      <a:alpha val="43137"/>
                    </a:srgbClr>
                  </a:outerShdw>
                </a:effectLst>
              </a:rPr>
              <a:t>Exfoliated graphene, back gated, mobility ~ 2000 cm</a:t>
            </a:r>
            <a:r>
              <a:rPr lang="en-US" altLang="en-US" sz="2000" b="1" kern="0" baseline="30000" dirty="0" smtClean="0">
                <a:solidFill>
                  <a:srgbClr val="33CC33"/>
                </a:solidFill>
                <a:effectLst>
                  <a:outerShdw blurRad="38100" dist="38100" dir="2700000" algn="tl">
                    <a:srgbClr val="000000">
                      <a:alpha val="43137"/>
                    </a:srgbClr>
                  </a:outerShdw>
                </a:effectLst>
              </a:rPr>
              <a:t>2</a:t>
            </a:r>
            <a:r>
              <a:rPr lang="en-US" altLang="en-US" sz="2000" b="1" kern="0" dirty="0" smtClean="0">
                <a:solidFill>
                  <a:srgbClr val="33CC33"/>
                </a:solidFill>
                <a:effectLst>
                  <a:outerShdw blurRad="38100" dist="38100" dir="2700000" algn="tl">
                    <a:srgbClr val="000000">
                      <a:alpha val="43137"/>
                    </a:srgbClr>
                  </a:outerShdw>
                </a:effectLst>
              </a:rPr>
              <a:t> V</a:t>
            </a:r>
            <a:r>
              <a:rPr lang="en-US" altLang="en-US" sz="2000" b="1" kern="0" baseline="30000" dirty="0" smtClean="0">
                <a:solidFill>
                  <a:srgbClr val="33CC33"/>
                </a:solidFill>
                <a:effectLst>
                  <a:outerShdw blurRad="38100" dist="38100" dir="2700000" algn="tl">
                    <a:srgbClr val="000000">
                      <a:alpha val="43137"/>
                    </a:srgbClr>
                  </a:outerShdw>
                </a:effectLst>
              </a:rPr>
              <a:t>-1</a:t>
            </a:r>
            <a:r>
              <a:rPr lang="en-US" altLang="en-US" sz="2000" b="1" kern="0" dirty="0" smtClean="0">
                <a:solidFill>
                  <a:srgbClr val="33CC33"/>
                </a:solidFill>
                <a:effectLst>
                  <a:outerShdw blurRad="38100" dist="38100" dir="2700000" algn="tl">
                    <a:srgbClr val="000000">
                      <a:alpha val="43137"/>
                    </a:srgbClr>
                  </a:outerShdw>
                </a:effectLst>
              </a:rPr>
              <a:t> s</a:t>
            </a:r>
            <a:r>
              <a:rPr lang="en-US" altLang="en-US" sz="2000" b="1" kern="0" baseline="30000" dirty="0" smtClean="0">
                <a:solidFill>
                  <a:srgbClr val="33CC33"/>
                </a:solidFill>
                <a:effectLst>
                  <a:outerShdw blurRad="38100" dist="38100" dir="2700000" algn="tl">
                    <a:srgbClr val="000000">
                      <a:alpha val="43137"/>
                    </a:srgbClr>
                  </a:outerShdw>
                </a:effectLst>
              </a:rPr>
              <a:t>-1</a:t>
            </a:r>
            <a:endParaRPr lang="en-US" altLang="en-US" sz="2000" b="1" kern="0" dirty="0">
              <a:solidFill>
                <a:srgbClr val="33CC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488739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Motivation: Better Diagnostics</a:t>
            </a:r>
            <a:endParaRPr lang="en-US" dirty="0"/>
          </a:p>
        </p:txBody>
      </p:sp>
      <p:sp>
        <p:nvSpPr>
          <p:cNvPr id="10" name="Rectangle 3"/>
          <p:cNvSpPr txBox="1">
            <a:spLocks noChangeArrowheads="1"/>
          </p:cNvSpPr>
          <p:nvPr/>
        </p:nvSpPr>
        <p:spPr bwMode="auto">
          <a:xfrm>
            <a:off x="323528" y="1625016"/>
            <a:ext cx="3960440" cy="5289773"/>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lvl1pPr marL="400050" indent="-400050" algn="l" defTabSz="457200" rtl="0" eaLnBrk="1" fontAlgn="base" hangingPunct="1">
              <a:lnSpc>
                <a:spcPct val="90000"/>
              </a:lnSpc>
              <a:spcBef>
                <a:spcPts val="600"/>
              </a:spcBef>
              <a:spcAft>
                <a:spcPct val="0"/>
              </a:spcAft>
              <a:buSzPct val="91000"/>
              <a:buFont typeface="Lucida Grande"/>
              <a:buChar char="▼"/>
              <a:defRPr sz="2800">
                <a:solidFill>
                  <a:srgbClr val="002F5F"/>
                </a:solidFill>
                <a:latin typeface="+mn-lt"/>
                <a:ea typeface="MS PGothic" pitchFamily="34" charset="-128"/>
                <a:cs typeface="ＭＳ Ｐゴシック"/>
              </a:defRPr>
            </a:lvl1pPr>
            <a:lvl2pPr marL="695325" indent="-293688" algn="l" defTabSz="457200" rtl="0" eaLnBrk="1" fontAlgn="base" hangingPunct="1">
              <a:lnSpc>
                <a:spcPct val="95000"/>
              </a:lnSpc>
              <a:spcBef>
                <a:spcPts val="500"/>
              </a:spcBef>
              <a:spcAft>
                <a:spcPct val="0"/>
              </a:spcAft>
              <a:buClr>
                <a:srgbClr val="002F5F"/>
              </a:buClr>
              <a:buFont typeface="Wingdings" pitchFamily="2" charset="2"/>
              <a:buChar char="§"/>
              <a:defRPr sz="2400">
                <a:solidFill>
                  <a:schemeClr val="tx1"/>
                </a:solidFill>
                <a:latin typeface="+mn-lt"/>
                <a:ea typeface="MS PGothic" pitchFamily="34" charset="-128"/>
                <a:cs typeface="ＭＳ Ｐゴシック"/>
              </a:defRPr>
            </a:lvl2pPr>
            <a:lvl3pPr marL="1000125" indent="-295275"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3pPr>
            <a:lvl4pPr marL="1601788"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4pPr>
            <a:lvl5pPr marL="2057400"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5pPr>
            <a:lvl6pPr marL="25146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pPr>
              <a:buFont typeface="Arial" charset="0"/>
              <a:buChar char="•"/>
            </a:pPr>
            <a:r>
              <a:rPr lang="en-US" sz="2200" kern="0" dirty="0" smtClean="0"/>
              <a:t>Clinical immunoassays have </a:t>
            </a:r>
            <a:r>
              <a:rPr lang="en-US" sz="2200" kern="0" dirty="0" smtClean="0">
                <a:solidFill>
                  <a:srgbClr val="FF0000"/>
                </a:solidFill>
                <a:effectLst>
                  <a:outerShdw blurRad="38100" dist="38100" dir="2700000" algn="tl">
                    <a:srgbClr val="000000">
                      <a:alpha val="43137"/>
                    </a:srgbClr>
                  </a:outerShdw>
                </a:effectLst>
              </a:rPr>
              <a:t>limitations</a:t>
            </a:r>
            <a:r>
              <a:rPr lang="en-US" sz="2200" kern="0" dirty="0" smtClean="0"/>
              <a:t>:</a:t>
            </a:r>
          </a:p>
          <a:p>
            <a:pPr marL="914400" lvl="1" indent="-457200">
              <a:buFont typeface="Wingdings" pitchFamily="2" charset="2"/>
              <a:buAutoNum type="arabicParenR"/>
            </a:pPr>
            <a:r>
              <a:rPr lang="en-US" sz="1800" kern="0" dirty="0" smtClean="0"/>
              <a:t>Costly</a:t>
            </a:r>
          </a:p>
          <a:p>
            <a:pPr marL="914400" lvl="1" indent="-457200">
              <a:buFont typeface="Wingdings" pitchFamily="2" charset="2"/>
              <a:buAutoNum type="arabicParenR"/>
            </a:pPr>
            <a:r>
              <a:rPr lang="en-US" sz="1800" kern="0" dirty="0" smtClean="0"/>
              <a:t>Significant processing time</a:t>
            </a:r>
          </a:p>
          <a:p>
            <a:pPr marL="914400" lvl="1" indent="-457200">
              <a:buFont typeface="Wingdings" pitchFamily="2" charset="2"/>
              <a:buAutoNum type="arabicParenR"/>
            </a:pPr>
            <a:r>
              <a:rPr lang="en-US" sz="1800" kern="0" dirty="0" smtClean="0"/>
              <a:t>Specific for a particular </a:t>
            </a:r>
            <a:r>
              <a:rPr lang="en-US" sz="1800" kern="0" dirty="0" err="1" smtClean="0"/>
              <a:t>analyte</a:t>
            </a:r>
            <a:endParaRPr lang="en-US" sz="1800" kern="0" dirty="0" smtClean="0"/>
          </a:p>
        </p:txBody>
      </p:sp>
      <p:sp>
        <p:nvSpPr>
          <p:cNvPr id="12" name="Rectangle 11"/>
          <p:cNvSpPr/>
          <p:nvPr/>
        </p:nvSpPr>
        <p:spPr>
          <a:xfrm>
            <a:off x="4557310" y="1625016"/>
            <a:ext cx="4572000" cy="1836400"/>
          </a:xfrm>
          <a:prstGeom prst="rect">
            <a:avLst/>
          </a:prstGeom>
        </p:spPr>
        <p:txBody>
          <a:bodyPr>
            <a:spAutoFit/>
          </a:bodyPr>
          <a:lstStyle/>
          <a:p>
            <a:pPr marL="342900" indent="-342900">
              <a:spcAft>
                <a:spcPts val="200"/>
              </a:spcAft>
              <a:buFont typeface="Arial" pitchFamily="34" charset="0"/>
              <a:buChar char="•"/>
            </a:pPr>
            <a:r>
              <a:rPr lang="en-US" sz="2200" dirty="0" smtClean="0"/>
              <a:t>Environmental Monitoring sensors are </a:t>
            </a:r>
            <a:r>
              <a:rPr lang="en-US" sz="2200" dirty="0" smtClean="0">
                <a:solidFill>
                  <a:srgbClr val="FF0000"/>
                </a:solidFill>
                <a:effectLst>
                  <a:outerShdw blurRad="38100" dist="38100" dir="2700000" algn="tl">
                    <a:srgbClr val="000000">
                      <a:alpha val="43137"/>
                    </a:srgbClr>
                  </a:outerShdw>
                </a:effectLst>
              </a:rPr>
              <a:t>inflexible</a:t>
            </a:r>
          </a:p>
          <a:p>
            <a:pPr marL="800100" lvl="1" indent="-342900">
              <a:spcAft>
                <a:spcPts val="200"/>
              </a:spcAft>
              <a:buFont typeface="Arial" pitchFamily="34" charset="0"/>
              <a:buChar char="•"/>
            </a:pPr>
            <a:r>
              <a:rPr lang="en-US" sz="2200" dirty="0"/>
              <a:t> One sensor, one </a:t>
            </a:r>
            <a:r>
              <a:rPr lang="en-US" sz="2200" dirty="0" err="1" smtClean="0"/>
              <a:t>analyte</a:t>
            </a:r>
            <a:endParaRPr lang="en-US" sz="2200" dirty="0" smtClean="0"/>
          </a:p>
          <a:p>
            <a:pPr marL="342900" indent="-342900">
              <a:spcAft>
                <a:spcPts val="200"/>
              </a:spcAft>
              <a:buFont typeface="Arial" pitchFamily="34" charset="0"/>
              <a:buChar char="•"/>
            </a:pPr>
            <a:r>
              <a:rPr lang="en-US" sz="2200" dirty="0" smtClean="0"/>
              <a:t>Best sensor available is not technologically matched</a:t>
            </a:r>
          </a:p>
        </p:txBody>
      </p:sp>
      <p:pic>
        <p:nvPicPr>
          <p:cNvPr id="13"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3129" y="3916633"/>
            <a:ext cx="2376264" cy="17584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11544" y="4193922"/>
            <a:ext cx="1801689" cy="12038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2611544" y="5428801"/>
            <a:ext cx="1151982" cy="276999"/>
          </a:xfrm>
          <a:prstGeom prst="rect">
            <a:avLst/>
          </a:prstGeom>
          <a:noFill/>
        </p:spPr>
        <p:txBody>
          <a:bodyPr wrap="none" rtlCol="0">
            <a:spAutoFit/>
          </a:bodyPr>
          <a:lstStyle/>
          <a:p>
            <a:r>
              <a:rPr lang="en-US" sz="1200" dirty="0" smtClean="0"/>
              <a:t>PSA ELISA kit</a:t>
            </a:r>
            <a:endParaRPr lang="en-US" sz="1200" dirty="0"/>
          </a:p>
        </p:txBody>
      </p:sp>
      <p:cxnSp>
        <p:nvCxnSpPr>
          <p:cNvPr id="16" name="Straight Connector 15"/>
          <p:cNvCxnSpPr/>
          <p:nvPr/>
        </p:nvCxnSpPr>
        <p:spPr>
          <a:xfrm>
            <a:off x="4510088" y="1300613"/>
            <a:ext cx="47222" cy="51393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11881" y="3772617"/>
            <a:ext cx="1990725" cy="2295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95657" y="3772617"/>
            <a:ext cx="1866900" cy="2447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6480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a:t>
            </a:r>
            <a:r>
              <a:rPr lang="en-US" sz="2800" dirty="0" err="1" smtClean="0"/>
              <a:t>NanoCarbon</a:t>
            </a:r>
            <a:r>
              <a:rPr lang="en-US" sz="2800" dirty="0" smtClean="0"/>
              <a:t> Transistors</a:t>
            </a:r>
            <a:endParaRPr lang="en-US" sz="2800" dirty="0"/>
          </a:p>
        </p:txBody>
      </p:sp>
      <p:sp>
        <p:nvSpPr>
          <p:cNvPr id="3" name="Content Placeholder 2"/>
          <p:cNvSpPr>
            <a:spLocks noGrp="1"/>
          </p:cNvSpPr>
          <p:nvPr>
            <p:ph idx="1"/>
          </p:nvPr>
        </p:nvSpPr>
        <p:spPr>
          <a:xfrm>
            <a:off x="-4044" y="1371600"/>
            <a:ext cx="5310877" cy="5029200"/>
          </a:xfrm>
        </p:spPr>
        <p:txBody>
          <a:bodyPr/>
          <a:lstStyle/>
          <a:p>
            <a:pPr marL="0" indent="0">
              <a:buNone/>
            </a:pPr>
            <a:r>
              <a:rPr lang="en-US" sz="2200" b="1" dirty="0" smtClean="0"/>
              <a:t>	Goal:</a:t>
            </a:r>
            <a:r>
              <a:rPr lang="en-US" sz="2200" dirty="0" smtClean="0"/>
              <a:t> Develop a modular chemical detection 	platform adaptable to any vapor or liquid 	target with high sensitivity and selectivity</a:t>
            </a:r>
          </a:p>
          <a:p>
            <a:pPr marL="0" indent="0">
              <a:buNone/>
            </a:pPr>
            <a:r>
              <a:rPr lang="en-US" sz="2200" b="1" dirty="0" smtClean="0"/>
              <a:t>	</a:t>
            </a:r>
            <a:r>
              <a:rPr lang="en-US" sz="2200" b="1" dirty="0" err="1" smtClean="0"/>
              <a:t>NanoCarbon</a:t>
            </a:r>
            <a:r>
              <a:rPr lang="en-US" sz="2200" b="1" dirty="0" smtClean="0"/>
              <a:t> Platform:</a:t>
            </a:r>
            <a:r>
              <a:rPr lang="en-US" sz="2200" dirty="0" smtClean="0"/>
              <a:t> </a:t>
            </a:r>
          </a:p>
          <a:p>
            <a:pPr marL="401637" lvl="1" indent="0">
              <a:buNone/>
            </a:pPr>
            <a:r>
              <a:rPr lang="en-US" sz="2000" dirty="0" smtClean="0"/>
              <a:t>		Transistor </a:t>
            </a:r>
            <a:r>
              <a:rPr lang="en-US" sz="2000" dirty="0"/>
              <a:t>devices based on carbon nanotubes and </a:t>
            </a:r>
            <a:r>
              <a:rPr lang="en-US" sz="2000" dirty="0" err="1"/>
              <a:t>graphene</a:t>
            </a:r>
            <a:r>
              <a:rPr lang="en-US" sz="2000" dirty="0"/>
              <a:t> can be fabricated into large arrays and then functionalized with biochemical agents for tailored detection of molecules of interest.</a:t>
            </a:r>
          </a:p>
          <a:p>
            <a:pPr marL="704850" lvl="2" indent="0">
              <a:buNone/>
            </a:pPr>
            <a:r>
              <a:rPr lang="en-US" sz="2000" dirty="0" smtClean="0"/>
              <a:t>	</a:t>
            </a:r>
            <a:r>
              <a:rPr lang="en-US" sz="2000" b="1" dirty="0" smtClean="0"/>
              <a:t>Scalable:</a:t>
            </a:r>
            <a:r>
              <a:rPr lang="en-US" sz="2000" dirty="0" smtClean="0"/>
              <a:t> 100 sensors on a dime</a:t>
            </a:r>
          </a:p>
          <a:p>
            <a:pPr marL="704850" lvl="2" indent="0">
              <a:buNone/>
            </a:pPr>
            <a:r>
              <a:rPr lang="en-US" sz="2000" dirty="0" smtClean="0"/>
              <a:t>	</a:t>
            </a:r>
            <a:r>
              <a:rPr lang="en-US" sz="2000" b="1" dirty="0" smtClean="0"/>
              <a:t>Modular:</a:t>
            </a:r>
            <a:r>
              <a:rPr lang="en-US" sz="2000" dirty="0" smtClean="0"/>
              <a:t> Generic chemistry can be easily modified to detect any molecule </a:t>
            </a:r>
          </a:p>
          <a:p>
            <a:pPr marL="704850" lvl="2" indent="0">
              <a:buNone/>
            </a:pPr>
            <a:r>
              <a:rPr lang="en-US" sz="2000" dirty="0" smtClean="0"/>
              <a:t>	</a:t>
            </a:r>
            <a:r>
              <a:rPr lang="en-US" sz="2000" b="1" dirty="0" smtClean="0"/>
              <a:t>Low cost:</a:t>
            </a:r>
            <a:r>
              <a:rPr lang="en-US" sz="2000" dirty="0" smtClean="0"/>
              <a:t> Materials cost &lt;$0.10 per sensor</a:t>
            </a:r>
          </a:p>
          <a:p>
            <a:pPr marL="704850" lvl="2" indent="0">
              <a:buNone/>
            </a:pPr>
            <a:r>
              <a:rPr lang="en-US" sz="2000" dirty="0" smtClean="0"/>
              <a:t>	</a:t>
            </a:r>
            <a:r>
              <a:rPr lang="en-US" sz="2000" b="1" dirty="0" smtClean="0"/>
              <a:t>Rapid detection:</a:t>
            </a:r>
            <a:r>
              <a:rPr lang="en-US" sz="2000" dirty="0" smtClean="0"/>
              <a:t> Minutes</a:t>
            </a:r>
          </a:p>
          <a:p>
            <a:pPr marL="704850" lvl="2" indent="0">
              <a:buNone/>
            </a:pPr>
            <a:r>
              <a:rPr lang="en-US" sz="2000" dirty="0" smtClean="0"/>
              <a:t>	</a:t>
            </a:r>
            <a:r>
              <a:rPr lang="en-US" sz="2000" b="1" dirty="0" smtClean="0"/>
              <a:t>Robust</a:t>
            </a:r>
            <a:r>
              <a:rPr lang="en-US" sz="2000" dirty="0" smtClean="0"/>
              <a:t> to possible interfering compounds</a:t>
            </a:r>
          </a:p>
        </p:txBody>
      </p:sp>
      <p:pic>
        <p:nvPicPr>
          <p:cNvPr id="7" name="Picture 3" descr="C:\Users\Mitchell\Desktop\Picture2.jpg"/>
          <p:cNvPicPr>
            <a:picLocks noChangeAspect="1" noChangeArrowheads="1"/>
          </p:cNvPicPr>
          <p:nvPr/>
        </p:nvPicPr>
        <p:blipFill rotWithShape="1">
          <a:blip r:embed="rId2" cstate="print"/>
          <a:srcRect b="50545"/>
          <a:stretch/>
        </p:blipFill>
        <p:spPr bwMode="auto">
          <a:xfrm>
            <a:off x="5133440" y="3442154"/>
            <a:ext cx="2049716" cy="1520189"/>
          </a:xfrm>
          <a:prstGeom prst="rect">
            <a:avLst/>
          </a:prstGeom>
          <a:noFill/>
          <a:ln>
            <a:solidFill>
              <a:schemeClr val="tx1"/>
            </a:solidFill>
          </a:ln>
        </p:spPr>
      </p:pic>
      <p:pic>
        <p:nvPicPr>
          <p:cNvPr id="8" name="Picture 7" descr="C:\Users\Johnson Group\Desktop\Picture12.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45592" y="1361945"/>
            <a:ext cx="1625413" cy="2018403"/>
          </a:xfrm>
          <a:prstGeom prst="rect">
            <a:avLst/>
          </a:prstGeom>
          <a:noFill/>
          <a:ln>
            <a:noFill/>
          </a:ln>
        </p:spPr>
      </p:pic>
      <p:pic>
        <p:nvPicPr>
          <p:cNvPr id="14" name="Picture 2"/>
          <p:cNvPicPr>
            <a:picLocks noChangeAspect="1" noChangeArrowheads="1"/>
          </p:cNvPicPr>
          <p:nvPr/>
        </p:nvPicPr>
        <p:blipFill>
          <a:blip r:embed="rId4" cstate="print"/>
          <a:srcRect/>
          <a:stretch>
            <a:fillRect/>
          </a:stretch>
        </p:blipFill>
        <p:spPr bwMode="auto">
          <a:xfrm>
            <a:off x="5435529" y="5047265"/>
            <a:ext cx="1445538" cy="1483008"/>
          </a:xfrm>
          <a:prstGeom prst="rect">
            <a:avLst/>
          </a:prstGeom>
          <a:noFill/>
          <a:ln w="9525">
            <a:noFill/>
            <a:miter lim="800000"/>
            <a:headEnd/>
            <a:tailEnd/>
          </a:ln>
        </p:spPr>
      </p:pic>
      <p:sp>
        <p:nvSpPr>
          <p:cNvPr id="15" name="TextBox 14"/>
          <p:cNvSpPr txBox="1"/>
          <p:nvPr/>
        </p:nvSpPr>
        <p:spPr>
          <a:xfrm>
            <a:off x="7244801" y="1863315"/>
            <a:ext cx="1389831" cy="1015663"/>
          </a:xfrm>
          <a:prstGeom prst="rect">
            <a:avLst/>
          </a:prstGeom>
          <a:noFill/>
        </p:spPr>
        <p:txBody>
          <a:bodyPr wrap="square" rtlCol="0">
            <a:spAutoFit/>
          </a:bodyPr>
          <a:lstStyle/>
          <a:p>
            <a:r>
              <a:rPr lang="en-US" sz="1000" b="1" dirty="0" smtClean="0"/>
              <a:t>Sensor Fabrication:</a:t>
            </a:r>
          </a:p>
          <a:p>
            <a:r>
              <a:rPr lang="en-US" sz="1000" dirty="0" smtClean="0"/>
              <a:t>High yield process </a:t>
            </a:r>
            <a:r>
              <a:rPr lang="en-US" sz="1000" dirty="0"/>
              <a:t>(&gt;98%)</a:t>
            </a:r>
            <a:r>
              <a:rPr lang="en-US" sz="1000" dirty="0" smtClean="0"/>
              <a:t> for making large arrays of transistors at a small size scale [1]</a:t>
            </a:r>
            <a:endParaRPr lang="en-US" sz="1000" dirty="0"/>
          </a:p>
        </p:txBody>
      </p:sp>
      <p:sp>
        <p:nvSpPr>
          <p:cNvPr id="17" name="TextBox 16"/>
          <p:cNvSpPr txBox="1"/>
          <p:nvPr/>
        </p:nvSpPr>
        <p:spPr>
          <a:xfrm>
            <a:off x="7244801" y="3617473"/>
            <a:ext cx="1638473" cy="1169551"/>
          </a:xfrm>
          <a:prstGeom prst="rect">
            <a:avLst/>
          </a:prstGeom>
          <a:noFill/>
        </p:spPr>
        <p:txBody>
          <a:bodyPr wrap="square" rtlCol="0">
            <a:spAutoFit/>
          </a:bodyPr>
          <a:lstStyle/>
          <a:p>
            <a:r>
              <a:rPr lang="en-US" sz="1000" b="1" dirty="0" smtClean="0"/>
              <a:t>Sensor Operation:</a:t>
            </a:r>
          </a:p>
          <a:p>
            <a:r>
              <a:rPr lang="en-US" sz="1000" dirty="0" smtClean="0"/>
              <a:t>Electrical characterization of the devices produces several parameters for chemical detection, hence a multidimensional feature vector [2]</a:t>
            </a:r>
            <a:endParaRPr lang="en-US" sz="1000" dirty="0"/>
          </a:p>
        </p:txBody>
      </p:sp>
      <p:sp>
        <p:nvSpPr>
          <p:cNvPr id="18" name="TextBox 17"/>
          <p:cNvSpPr txBox="1"/>
          <p:nvPr/>
        </p:nvSpPr>
        <p:spPr>
          <a:xfrm>
            <a:off x="7244801" y="5434826"/>
            <a:ext cx="1740681" cy="707886"/>
          </a:xfrm>
          <a:prstGeom prst="rect">
            <a:avLst/>
          </a:prstGeom>
          <a:noFill/>
        </p:spPr>
        <p:txBody>
          <a:bodyPr wrap="square" rtlCol="0">
            <a:spAutoFit/>
          </a:bodyPr>
          <a:lstStyle/>
          <a:p>
            <a:r>
              <a:rPr lang="en-US" sz="1000" b="1" dirty="0" smtClean="0"/>
              <a:t>Sensor Functionalization:</a:t>
            </a:r>
          </a:p>
          <a:p>
            <a:r>
              <a:rPr lang="en-US" sz="1000" dirty="0" smtClean="0"/>
              <a:t>Transistors are chemically modified to detect molecules of interest [3]</a:t>
            </a:r>
            <a:endParaRPr lang="en-US" sz="1000" dirty="0"/>
          </a:p>
        </p:txBody>
      </p:sp>
      <p:sp>
        <p:nvSpPr>
          <p:cNvPr id="6" name="TextBox 5"/>
          <p:cNvSpPr txBox="1"/>
          <p:nvPr/>
        </p:nvSpPr>
        <p:spPr>
          <a:xfrm>
            <a:off x="1424198" y="6667885"/>
            <a:ext cx="7457170" cy="153888"/>
          </a:xfrm>
          <a:prstGeom prst="rect">
            <a:avLst/>
          </a:prstGeom>
          <a:solidFill>
            <a:schemeClr val="bg1"/>
          </a:solidFill>
        </p:spPr>
        <p:txBody>
          <a:bodyPr wrap="none" lIns="0" tIns="0" rIns="0" bIns="0" rtlCol="0">
            <a:spAutoFit/>
          </a:bodyPr>
          <a:lstStyle/>
          <a:p>
            <a:r>
              <a:rPr lang="en-US" sz="1000" dirty="0" smtClean="0"/>
              <a:t>[1] </a:t>
            </a:r>
            <a:r>
              <a:rPr lang="en-US" sz="1000" dirty="0" err="1" smtClean="0"/>
              <a:t>Kybert</a:t>
            </a:r>
            <a:r>
              <a:rPr lang="en-US" sz="1000" dirty="0" smtClean="0"/>
              <a:t>, </a:t>
            </a:r>
            <a:r>
              <a:rPr lang="en-US" sz="1000" b="1" dirty="0" smtClean="0"/>
              <a:t>Lerner</a:t>
            </a:r>
            <a:r>
              <a:rPr lang="en-US" sz="1000" dirty="0" smtClean="0"/>
              <a:t>, et al. </a:t>
            </a:r>
            <a:r>
              <a:rPr lang="en-US" sz="1000" i="1" dirty="0" smtClean="0"/>
              <a:t>ACS Nano</a:t>
            </a:r>
            <a:r>
              <a:rPr lang="en-US" sz="1000" dirty="0" smtClean="0"/>
              <a:t> (2013) [2] </a:t>
            </a:r>
            <a:r>
              <a:rPr lang="en-US" sz="1000" b="1" dirty="0" smtClean="0"/>
              <a:t>Lerner</a:t>
            </a:r>
            <a:r>
              <a:rPr lang="en-US" sz="1000" dirty="0" smtClean="0"/>
              <a:t> et al. </a:t>
            </a:r>
            <a:r>
              <a:rPr lang="en-US" sz="1000" i="1" dirty="0" smtClean="0"/>
              <a:t>AIP Advances</a:t>
            </a:r>
            <a:r>
              <a:rPr lang="en-US" sz="1000" dirty="0" smtClean="0"/>
              <a:t> (2011) [3] Lu, </a:t>
            </a:r>
            <a:r>
              <a:rPr lang="en-US" sz="1000" b="1" dirty="0" smtClean="0"/>
              <a:t>Lerner</a:t>
            </a:r>
            <a:r>
              <a:rPr lang="en-US" sz="1000" dirty="0" smtClean="0"/>
              <a:t> et al. </a:t>
            </a:r>
            <a:r>
              <a:rPr lang="en-US" sz="1000" i="1" dirty="0" smtClean="0"/>
              <a:t>Applied Physics Letters</a:t>
            </a:r>
            <a:r>
              <a:rPr lang="en-US" sz="1000" dirty="0" smtClean="0"/>
              <a:t> (2011)</a:t>
            </a:r>
            <a:endParaRPr lang="en-US" sz="1000" dirty="0"/>
          </a:p>
        </p:txBody>
      </p:sp>
    </p:spTree>
    <p:extLst>
      <p:ext uri="{BB962C8B-B14F-4D97-AF65-F5344CB8AC3E}">
        <p14:creationId xmlns:p14="http://schemas.microsoft.com/office/powerpoint/2010/main" xmlns="" val="2393790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Device Fabrication</a:t>
            </a:r>
            <a:endParaRPr lang="en-US" dirty="0"/>
          </a:p>
        </p:txBody>
      </p:sp>
      <p:pic>
        <p:nvPicPr>
          <p:cNvPr id="13" name="Shape 100"/>
          <p:cNvPicPr preferRelativeResize="0"/>
          <p:nvPr/>
        </p:nvPicPr>
        <p:blipFill rotWithShape="1">
          <a:blip r:embed="rId2" cstate="print">
            <a:alphaModFix/>
          </a:blip>
          <a:srcRect/>
          <a:stretch/>
        </p:blipFill>
        <p:spPr>
          <a:xfrm>
            <a:off x="344386" y="1341911"/>
            <a:ext cx="2432202" cy="5082639"/>
          </a:xfrm>
          <a:prstGeom prst="rect">
            <a:avLst/>
          </a:prstGeom>
          <a:noFill/>
          <a:ln>
            <a:noFill/>
          </a:ln>
        </p:spPr>
      </p:pic>
      <p:sp>
        <p:nvSpPr>
          <p:cNvPr id="16" name="Shape 108"/>
          <p:cNvSpPr/>
          <p:nvPr/>
        </p:nvSpPr>
        <p:spPr>
          <a:xfrm>
            <a:off x="3063833" y="1798859"/>
            <a:ext cx="5936288" cy="2563398"/>
          </a:xfrm>
          <a:prstGeom prst="rect">
            <a:avLst/>
          </a:prstGeom>
          <a:noFill/>
          <a:ln>
            <a:noFill/>
          </a:ln>
        </p:spPr>
        <p:txBody>
          <a:bodyPr lIns="91425" tIns="45700" rIns="91425" bIns="45700" anchor="t" anchorCtr="0">
            <a:noAutofit/>
          </a:bodyPr>
          <a:lstStyle/>
          <a:p>
            <a:pPr marL="0" marR="0" lvl="0" indent="0" algn="l" rtl="0">
              <a:spcBef>
                <a:spcPts val="0"/>
              </a:spcBef>
              <a:spcAft>
                <a:spcPts val="600"/>
              </a:spcAft>
              <a:buSzPct val="25000"/>
              <a:buNone/>
            </a:pPr>
            <a:r>
              <a:rPr lang="en-US" sz="2000" b="0" i="0" u="none" strike="noStrike" cap="none" baseline="0" dirty="0">
                <a:solidFill>
                  <a:schemeClr val="dk1"/>
                </a:solidFill>
                <a:latin typeface="+mn-lt"/>
                <a:ea typeface="Times New Roman"/>
                <a:cs typeface="Times New Roman"/>
                <a:sym typeface="Times New Roman"/>
              </a:rPr>
              <a:t>Graphene field effect transistor  (GFET) fabrication process:</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Graphene patterned by conventional lithography is contaminated by resist residue</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Need a method to </a:t>
            </a:r>
            <a:r>
              <a:rPr lang="en-US" sz="2000" b="1" i="0" u="none" strike="noStrike" cap="none" baseline="0" dirty="0">
                <a:solidFill>
                  <a:srgbClr val="FF0000"/>
                </a:solidFill>
                <a:latin typeface="+mn-lt"/>
                <a:ea typeface="Times New Roman"/>
                <a:cs typeface="Times New Roman"/>
                <a:sym typeface="Times New Roman"/>
              </a:rPr>
              <a:t>pattern graphene during transfer</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Gold is evaporated onto the graphene using a shadow mask</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Gold/Cu foil covered in PMMA</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PMMA removed by bubble transfer technique</a:t>
            </a:r>
          </a:p>
          <a:p>
            <a:pPr marL="0" marR="0" lvl="0" indent="0" algn="l" rtl="0">
              <a:spcBef>
                <a:spcPts val="0"/>
              </a:spcBef>
              <a:buSzPct val="25000"/>
              <a:buNone/>
            </a:pPr>
            <a:r>
              <a:rPr lang="en-US" sz="2000" b="0" i="0" u="none" strike="noStrike" cap="none" baseline="0" dirty="0">
                <a:solidFill>
                  <a:schemeClr val="dk1"/>
                </a:solidFill>
                <a:latin typeface="+mn-lt"/>
                <a:ea typeface="Times New Roman"/>
                <a:cs typeface="Times New Roman"/>
                <a:sym typeface="Times New Roman"/>
              </a:rPr>
              <a:t>  → Uncovered graphene is removed </a:t>
            </a:r>
          </a:p>
          <a:p>
            <a:pPr marL="0" marR="0" lvl="0" indent="0" algn="l" rtl="0">
              <a:spcBef>
                <a:spcPts val="0"/>
              </a:spcBef>
              <a:buSzPct val="25000"/>
              <a:buNone/>
            </a:pPr>
            <a:r>
              <a:rPr lang="en-US" sz="2000" b="0" i="0" u="none" strike="noStrike" cap="none" baseline="0" dirty="0">
                <a:solidFill>
                  <a:schemeClr val="dk1"/>
                </a:solidFill>
                <a:latin typeface="+mn-lt"/>
                <a:ea typeface="Times New Roman"/>
                <a:cs typeface="Times New Roman"/>
                <a:sym typeface="Times New Roman"/>
              </a:rPr>
              <a:t>           preferentially</a:t>
            </a:r>
          </a:p>
          <a:p>
            <a:pPr marL="457200" marR="0" lvl="0" indent="-457200" algn="l" rtl="0">
              <a:spcBef>
                <a:spcPts val="0"/>
              </a:spcBef>
              <a:spcAft>
                <a:spcPts val="600"/>
              </a:spcAft>
              <a:buClr>
                <a:schemeClr val="dk1"/>
              </a:buClr>
              <a:buSzPct val="100000"/>
              <a:buFont typeface="Times New Roman"/>
              <a:buChar char="-"/>
            </a:pPr>
            <a:r>
              <a:rPr lang="en-US" sz="2000" b="0" i="0" u="none" strike="noStrike" cap="none" baseline="0" dirty="0">
                <a:solidFill>
                  <a:schemeClr val="dk1"/>
                </a:solidFill>
                <a:latin typeface="+mn-lt"/>
                <a:ea typeface="Times New Roman"/>
                <a:cs typeface="Times New Roman"/>
                <a:sym typeface="Times New Roman"/>
              </a:rPr>
              <a:t>Graphene strips are transferred to </a:t>
            </a:r>
            <a:r>
              <a:rPr lang="en-US" sz="2000" b="0" i="0" u="none" strike="noStrike" cap="none" baseline="0" dirty="0" err="1">
                <a:solidFill>
                  <a:schemeClr val="dk1"/>
                </a:solidFill>
                <a:latin typeface="+mn-lt"/>
                <a:ea typeface="Times New Roman"/>
                <a:cs typeface="Times New Roman"/>
                <a:sym typeface="Times New Roman"/>
              </a:rPr>
              <a:t>Pd</a:t>
            </a:r>
            <a:r>
              <a:rPr lang="en-US" sz="2000" b="0" i="0" u="none" strike="noStrike" cap="none" baseline="0" dirty="0">
                <a:solidFill>
                  <a:schemeClr val="dk1"/>
                </a:solidFill>
                <a:latin typeface="+mn-lt"/>
                <a:ea typeface="Times New Roman"/>
                <a:cs typeface="Times New Roman"/>
                <a:sym typeface="Times New Roman"/>
              </a:rPr>
              <a:t> electrodes</a:t>
            </a:r>
          </a:p>
          <a:p>
            <a:pPr marL="457200" marR="0" lvl="0" indent="-457200" algn="l" rtl="0">
              <a:spcBef>
                <a:spcPts val="0"/>
              </a:spcBef>
              <a:spcAft>
                <a:spcPts val="600"/>
              </a:spcAft>
              <a:buClr>
                <a:srgbClr val="0070C0"/>
              </a:buClr>
              <a:buSzPct val="100000"/>
              <a:buFont typeface="Times New Roman"/>
              <a:buChar char="-"/>
            </a:pPr>
            <a:r>
              <a:rPr lang="en-US" sz="2000" b="1" i="0" u="none" strike="noStrike" cap="none" baseline="0" dirty="0">
                <a:solidFill>
                  <a:srgbClr val="0070C0"/>
                </a:solidFill>
                <a:latin typeface="+mn-lt"/>
                <a:ea typeface="Times New Roman"/>
                <a:cs typeface="Times New Roman"/>
                <a:sym typeface="Times New Roman"/>
              </a:rPr>
              <a:t>Yield is &gt;99%</a:t>
            </a:r>
          </a:p>
        </p:txBody>
      </p:sp>
      <p:sp>
        <p:nvSpPr>
          <p:cNvPr id="7" name="TextBox 6"/>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spTree>
    <p:extLst>
      <p:ext uri="{BB962C8B-B14F-4D97-AF65-F5344CB8AC3E}">
        <p14:creationId xmlns:p14="http://schemas.microsoft.com/office/powerpoint/2010/main" xmlns="" val="1608932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Device Fabrication</a:t>
            </a:r>
            <a:endParaRPr lang="en-US" dirty="0"/>
          </a:p>
        </p:txBody>
      </p:sp>
      <p:sp>
        <p:nvSpPr>
          <p:cNvPr id="16" name="Shape 108"/>
          <p:cNvSpPr/>
          <p:nvPr/>
        </p:nvSpPr>
        <p:spPr>
          <a:xfrm>
            <a:off x="4000005" y="1798859"/>
            <a:ext cx="5000116" cy="2563398"/>
          </a:xfrm>
          <a:prstGeom prst="rect">
            <a:avLst/>
          </a:prstGeom>
          <a:noFill/>
          <a:ln>
            <a:noFill/>
          </a:ln>
        </p:spPr>
        <p:txBody>
          <a:bodyPr lIns="91425" tIns="45700" rIns="91425" bIns="45700" anchor="t" anchorCtr="0">
            <a:noAutofit/>
          </a:bodyPr>
          <a:lstStyle/>
          <a:p>
            <a:pPr marL="0" marR="0" lvl="0" indent="0" algn="l" rtl="0">
              <a:spcBef>
                <a:spcPts val="0"/>
              </a:spcBef>
              <a:spcAft>
                <a:spcPts val="600"/>
              </a:spcAft>
              <a:buSzPct val="25000"/>
              <a:buNone/>
            </a:pPr>
            <a:r>
              <a:rPr lang="en-US" sz="2000" i="0" u="none" strike="noStrike" cap="none" baseline="0" dirty="0" smtClean="0">
                <a:solidFill>
                  <a:schemeClr val="dk1"/>
                </a:solidFill>
                <a:latin typeface="+mn-lt"/>
                <a:ea typeface="Times New Roman"/>
                <a:cs typeface="Times New Roman"/>
                <a:sym typeface="Times New Roman"/>
              </a:rPr>
              <a:t>Bubble transfer:</a:t>
            </a:r>
          </a:p>
          <a:p>
            <a:pPr marL="342900" marR="0" lvl="0" indent="-342900" algn="l" rtl="0">
              <a:spcBef>
                <a:spcPts val="0"/>
              </a:spcBef>
              <a:spcAft>
                <a:spcPts val="600"/>
              </a:spcAft>
              <a:buSzPct val="100000"/>
              <a:buFont typeface="Arial" panose="020B0604020202020204" pitchFamily="34" charset="0"/>
              <a:buChar char="•"/>
            </a:pPr>
            <a:r>
              <a:rPr lang="en-US" sz="2000" dirty="0" smtClean="0">
                <a:solidFill>
                  <a:schemeClr val="dk1"/>
                </a:solidFill>
                <a:latin typeface="+mn-lt"/>
                <a:ea typeface="Times New Roman"/>
                <a:cs typeface="Times New Roman"/>
                <a:sym typeface="Times New Roman"/>
              </a:rPr>
              <a:t>Cu/Graphene/PMMA stack is lowered into a solution of </a:t>
            </a:r>
            <a:r>
              <a:rPr lang="en-US" sz="2000" dirty="0" err="1" smtClean="0">
                <a:solidFill>
                  <a:schemeClr val="dk1"/>
                </a:solidFill>
                <a:latin typeface="+mn-lt"/>
                <a:ea typeface="Times New Roman"/>
                <a:cs typeface="Times New Roman"/>
                <a:sym typeface="Times New Roman"/>
              </a:rPr>
              <a:t>NaOH</a:t>
            </a:r>
            <a:endParaRPr lang="en-US" sz="2000" dirty="0" smtClean="0">
              <a:solidFill>
                <a:schemeClr val="dk1"/>
              </a:solidFill>
              <a:latin typeface="+mn-lt"/>
              <a:ea typeface="Times New Roman"/>
              <a:cs typeface="Times New Roman"/>
              <a:sym typeface="Times New Roman"/>
            </a:endParaRPr>
          </a:p>
          <a:p>
            <a:pPr marL="342900" marR="0" lvl="0" indent="-342900" algn="l" rtl="0">
              <a:spcBef>
                <a:spcPts val="0"/>
              </a:spcBef>
              <a:spcAft>
                <a:spcPts val="600"/>
              </a:spcAft>
              <a:buSzPct val="100000"/>
              <a:buFont typeface="Arial" panose="020B0604020202020204" pitchFamily="34" charset="0"/>
              <a:buChar char="•"/>
            </a:pPr>
            <a:r>
              <a:rPr lang="en-US" sz="2000" i="0" u="none" strike="noStrike" cap="none" baseline="0" dirty="0" smtClean="0">
                <a:solidFill>
                  <a:schemeClr val="dk1"/>
                </a:solidFill>
                <a:latin typeface="+mn-lt"/>
                <a:ea typeface="Times New Roman"/>
                <a:cs typeface="Times New Roman"/>
                <a:sym typeface="Times New Roman"/>
              </a:rPr>
              <a:t>There is a potential difference maintained between the copper foil and the solution </a:t>
            </a:r>
          </a:p>
          <a:p>
            <a:pPr marL="342900" marR="0" lvl="0" indent="-342900" algn="l" rtl="0">
              <a:spcBef>
                <a:spcPts val="0"/>
              </a:spcBef>
              <a:spcAft>
                <a:spcPts val="600"/>
              </a:spcAft>
              <a:buSzPct val="100000"/>
              <a:buFont typeface="Arial" panose="020B0604020202020204" pitchFamily="34" charset="0"/>
              <a:buChar char="•"/>
            </a:pPr>
            <a:r>
              <a:rPr lang="en-US" sz="2000" dirty="0" smtClean="0">
                <a:solidFill>
                  <a:schemeClr val="dk1"/>
                </a:solidFill>
                <a:latin typeface="+mn-lt"/>
                <a:ea typeface="Times New Roman"/>
                <a:cs typeface="Times New Roman"/>
                <a:sym typeface="Times New Roman"/>
              </a:rPr>
              <a:t>Electrochemically drives the formation of hydrogen and oxygen bubbles at the electrodes</a:t>
            </a:r>
          </a:p>
          <a:p>
            <a:pPr marL="342900" marR="0" lvl="0" indent="-342900" algn="l" rtl="0">
              <a:spcBef>
                <a:spcPts val="0"/>
              </a:spcBef>
              <a:spcAft>
                <a:spcPts val="600"/>
              </a:spcAft>
              <a:buSzPct val="100000"/>
              <a:buFont typeface="Arial" panose="020B0604020202020204" pitchFamily="34" charset="0"/>
              <a:buChar char="•"/>
            </a:pPr>
            <a:r>
              <a:rPr lang="en-US" sz="2000" b="1" i="0" u="none" strike="noStrike" cap="none" baseline="0" dirty="0" smtClean="0">
                <a:solidFill>
                  <a:srgbClr val="7030A0"/>
                </a:solidFill>
                <a:effectLst>
                  <a:outerShdw blurRad="38100" dist="38100" dir="2700000" algn="tl">
                    <a:srgbClr val="000000">
                      <a:alpha val="43137"/>
                    </a:srgbClr>
                  </a:outerShdw>
                </a:effectLst>
                <a:latin typeface="+mn-lt"/>
                <a:ea typeface="Times New Roman"/>
                <a:cs typeface="Times New Roman"/>
                <a:sym typeface="Times New Roman"/>
              </a:rPr>
              <a:t>Bubbles</a:t>
            </a:r>
            <a:r>
              <a:rPr lang="en-US" sz="2000" b="1" i="0" u="none" strike="noStrike" cap="none" dirty="0" smtClean="0">
                <a:solidFill>
                  <a:srgbClr val="7030A0"/>
                </a:solidFill>
                <a:effectLst>
                  <a:outerShdw blurRad="38100" dist="38100" dir="2700000" algn="tl">
                    <a:srgbClr val="000000">
                      <a:alpha val="43137"/>
                    </a:srgbClr>
                  </a:outerShdw>
                </a:effectLst>
                <a:latin typeface="+mn-lt"/>
                <a:ea typeface="Times New Roman"/>
                <a:cs typeface="Times New Roman"/>
                <a:sym typeface="Times New Roman"/>
              </a:rPr>
              <a:t> gently lift graphene/PMMA from the copper</a:t>
            </a:r>
            <a:endParaRPr lang="en-US" sz="2000" b="1" i="0" u="none" strike="noStrike" cap="none" baseline="0" dirty="0">
              <a:solidFill>
                <a:srgbClr val="7030A0"/>
              </a:solidFill>
              <a:effectLst>
                <a:outerShdw blurRad="38100" dist="38100" dir="2700000" algn="tl">
                  <a:srgbClr val="000000">
                    <a:alpha val="43137"/>
                  </a:srgbClr>
                </a:outerShdw>
              </a:effectLst>
              <a:latin typeface="+mn-lt"/>
              <a:ea typeface="Times New Roman"/>
              <a:cs typeface="Times New Roman"/>
              <a:sym typeface="Times New Roman"/>
            </a:endParaRPr>
          </a:p>
        </p:txBody>
      </p:sp>
      <p:pic>
        <p:nvPicPr>
          <p:cNvPr id="7" name="Picture 5" descr="Graphene Transfe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3805" y="1371600"/>
            <a:ext cx="3886200" cy="5029200"/>
          </a:xfrm>
          <a:prstGeom prst="rect">
            <a:avLst/>
          </a:prstGeom>
          <a:noFill/>
          <a:ln w="9525" algn="ctr">
            <a:noFill/>
            <a:miter lim="800000"/>
            <a:headEnd/>
            <a:tailEnd/>
          </a:ln>
        </p:spPr>
      </p:pic>
      <p:sp>
        <p:nvSpPr>
          <p:cNvPr id="8" name="TextBox 7"/>
          <p:cNvSpPr txBox="1"/>
          <p:nvPr/>
        </p:nvSpPr>
        <p:spPr>
          <a:xfrm>
            <a:off x="4643251" y="5167209"/>
            <a:ext cx="2481944" cy="153888"/>
          </a:xfrm>
          <a:prstGeom prst="rect">
            <a:avLst/>
          </a:prstGeom>
          <a:solidFill>
            <a:schemeClr val="bg1"/>
          </a:solidFill>
        </p:spPr>
        <p:txBody>
          <a:bodyPr wrap="square" lIns="0" tIns="0" rIns="0" bIns="0" rtlCol="0">
            <a:spAutoFit/>
          </a:bodyPr>
          <a:lstStyle/>
          <a:p>
            <a:r>
              <a:rPr lang="en-US" sz="1000" dirty="0" smtClean="0"/>
              <a:t>Gao et al., Nature Communications (2012)</a:t>
            </a:r>
            <a:endParaRPr lang="en-US" sz="1000" dirty="0"/>
          </a:p>
        </p:txBody>
      </p:sp>
    </p:spTree>
    <p:extLst>
      <p:ext uri="{BB962C8B-B14F-4D97-AF65-F5344CB8AC3E}">
        <p14:creationId xmlns:p14="http://schemas.microsoft.com/office/powerpoint/2010/main" xmlns="" val="2990201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Electrical Characterization of Transistor Array</a:t>
            </a:r>
            <a:endParaRPr lang="en-US"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grpSp>
        <p:nvGrpSpPr>
          <p:cNvPr id="7" name="Shape 90"/>
          <p:cNvGrpSpPr/>
          <p:nvPr/>
        </p:nvGrpSpPr>
        <p:grpSpPr>
          <a:xfrm>
            <a:off x="40965" y="1660301"/>
            <a:ext cx="4815250" cy="4150946"/>
            <a:chOff x="578666" y="29306662"/>
            <a:chExt cx="6689500" cy="4802796"/>
          </a:xfrm>
        </p:grpSpPr>
        <p:pic>
          <p:nvPicPr>
            <p:cNvPr id="8" name="Shape 91"/>
            <p:cNvPicPr preferRelativeResize="0"/>
            <p:nvPr/>
          </p:nvPicPr>
          <p:blipFill rotWithShape="1">
            <a:blip r:embed="rId2">
              <a:alphaModFix/>
            </a:blip>
            <a:srcRect/>
            <a:stretch/>
          </p:blipFill>
          <p:spPr>
            <a:xfrm>
              <a:off x="578666" y="31424390"/>
              <a:ext cx="3858631" cy="2505159"/>
            </a:xfrm>
            <a:prstGeom prst="rect">
              <a:avLst/>
            </a:prstGeom>
            <a:noFill/>
            <a:ln>
              <a:noFill/>
            </a:ln>
          </p:spPr>
        </p:pic>
        <p:pic>
          <p:nvPicPr>
            <p:cNvPr id="9" name="Shape 92"/>
            <p:cNvPicPr preferRelativeResize="0"/>
            <p:nvPr/>
          </p:nvPicPr>
          <p:blipFill rotWithShape="1">
            <a:blip r:embed="rId3">
              <a:alphaModFix/>
            </a:blip>
            <a:srcRect b="67018"/>
            <a:stretch/>
          </p:blipFill>
          <p:spPr>
            <a:xfrm>
              <a:off x="808545" y="29306662"/>
              <a:ext cx="3386666" cy="2378253"/>
            </a:xfrm>
            <a:prstGeom prst="rect">
              <a:avLst/>
            </a:prstGeom>
            <a:noFill/>
            <a:ln>
              <a:noFill/>
            </a:ln>
          </p:spPr>
        </p:pic>
        <p:pic>
          <p:nvPicPr>
            <p:cNvPr id="10" name="Shape 93"/>
            <p:cNvPicPr preferRelativeResize="0"/>
            <p:nvPr/>
          </p:nvPicPr>
          <p:blipFill rotWithShape="1">
            <a:blip r:embed="rId4">
              <a:alphaModFix/>
            </a:blip>
            <a:srcRect t="33481"/>
            <a:stretch/>
          </p:blipFill>
          <p:spPr>
            <a:xfrm>
              <a:off x="3881500" y="29312890"/>
              <a:ext cx="3386666" cy="4796567"/>
            </a:xfrm>
            <a:prstGeom prst="rect">
              <a:avLst/>
            </a:prstGeom>
            <a:noFill/>
            <a:ln>
              <a:noFill/>
            </a:ln>
          </p:spPr>
        </p:pic>
      </p:grpSp>
      <p:sp>
        <p:nvSpPr>
          <p:cNvPr id="3" name="TextBox 2"/>
          <p:cNvSpPr txBox="1"/>
          <p:nvPr/>
        </p:nvSpPr>
        <p:spPr>
          <a:xfrm>
            <a:off x="4898564" y="2357092"/>
            <a:ext cx="4084791" cy="2554545"/>
          </a:xfrm>
          <a:prstGeom prst="rect">
            <a:avLst/>
          </a:prstGeom>
          <a:noFill/>
        </p:spPr>
        <p:txBody>
          <a:bodyPr wrap="square" rtlCol="0">
            <a:spAutoFit/>
          </a:bodyPr>
          <a:lstStyle/>
          <a:p>
            <a:r>
              <a:rPr lang="en-US" sz="2000" dirty="0" smtClean="0">
                <a:latin typeface="+mj-lt"/>
              </a:rPr>
              <a:t>Performance characteristics of GFETs:</a:t>
            </a:r>
          </a:p>
          <a:p>
            <a:pPr marL="342900" indent="-342900">
              <a:buFont typeface="+mj-lt"/>
              <a:buAutoNum type="alphaLcParenR"/>
            </a:pPr>
            <a:r>
              <a:rPr lang="en-US" sz="2000" dirty="0" smtClean="0">
                <a:latin typeface="+mj-lt"/>
              </a:rPr>
              <a:t>Representative set of 50 highly uniform I-V</a:t>
            </a:r>
            <a:r>
              <a:rPr lang="en-US" sz="2000" baseline="-25000" dirty="0" smtClean="0">
                <a:latin typeface="+mj-lt"/>
              </a:rPr>
              <a:t>g</a:t>
            </a:r>
            <a:r>
              <a:rPr lang="en-US" sz="2000" dirty="0" smtClean="0">
                <a:latin typeface="+mj-lt"/>
              </a:rPr>
              <a:t> curves along with graphene FET schematic</a:t>
            </a:r>
          </a:p>
          <a:p>
            <a:pPr marL="342900" indent="-342900">
              <a:buFont typeface="+mj-lt"/>
              <a:buAutoNum type="alphaLcParenR"/>
            </a:pPr>
            <a:r>
              <a:rPr lang="en-US" sz="2000" dirty="0" smtClean="0">
                <a:latin typeface="+mj-lt"/>
              </a:rPr>
              <a:t>Histogram of GFET mobility</a:t>
            </a:r>
          </a:p>
          <a:p>
            <a:pPr marL="800100" lvl="1" indent="-342900">
              <a:buFont typeface="Arial" panose="020B0604020202020204" pitchFamily="34" charset="0"/>
              <a:buChar char="•"/>
            </a:pPr>
            <a:r>
              <a:rPr lang="en-US" sz="2000" b="1" dirty="0" smtClean="0">
                <a:solidFill>
                  <a:srgbClr val="FFC000"/>
                </a:solidFill>
                <a:effectLst>
                  <a:outerShdw blurRad="38100" dist="38100" dir="2700000" algn="tl">
                    <a:srgbClr val="000000">
                      <a:alpha val="43137"/>
                    </a:srgbClr>
                  </a:outerShdw>
                </a:effectLst>
                <a:latin typeface="+mj-lt"/>
              </a:rPr>
              <a:t>Average at 1500 </a:t>
            </a:r>
            <a:r>
              <a:rPr lang="en-US" sz="2000" b="1" dirty="0">
                <a:solidFill>
                  <a:srgbClr val="FFC000"/>
                </a:solidFill>
                <a:effectLst>
                  <a:outerShdw blurRad="38100" dist="38100" dir="2700000" algn="tl">
                    <a:srgbClr val="000000">
                      <a:alpha val="43137"/>
                    </a:srgbClr>
                  </a:outerShdw>
                </a:effectLst>
                <a:latin typeface="+mj-lt"/>
              </a:rPr>
              <a:t>cm</a:t>
            </a:r>
            <a:r>
              <a:rPr lang="en-US" sz="2000" b="1" baseline="30000" dirty="0">
                <a:solidFill>
                  <a:srgbClr val="FFC000"/>
                </a:solidFill>
                <a:effectLst>
                  <a:outerShdw blurRad="38100" dist="38100" dir="2700000" algn="tl">
                    <a:srgbClr val="000000">
                      <a:alpha val="43137"/>
                    </a:srgbClr>
                  </a:outerShdw>
                </a:effectLst>
                <a:latin typeface="+mj-lt"/>
              </a:rPr>
              <a:t>2 </a:t>
            </a:r>
            <a:r>
              <a:rPr lang="en-US" sz="2000" b="1" dirty="0">
                <a:solidFill>
                  <a:srgbClr val="FFC000"/>
                </a:solidFill>
                <a:effectLst>
                  <a:outerShdw blurRad="38100" dist="38100" dir="2700000" algn="tl">
                    <a:srgbClr val="000000">
                      <a:alpha val="43137"/>
                    </a:srgbClr>
                  </a:outerShdw>
                </a:effectLst>
                <a:latin typeface="+mj-lt"/>
              </a:rPr>
              <a:t>V</a:t>
            </a:r>
            <a:r>
              <a:rPr lang="en-US" sz="2000" b="1" baseline="30000" dirty="0">
                <a:solidFill>
                  <a:srgbClr val="FFC000"/>
                </a:solidFill>
                <a:effectLst>
                  <a:outerShdw blurRad="38100" dist="38100" dir="2700000" algn="tl">
                    <a:srgbClr val="000000">
                      <a:alpha val="43137"/>
                    </a:srgbClr>
                  </a:outerShdw>
                </a:effectLst>
                <a:latin typeface="+mj-lt"/>
              </a:rPr>
              <a:t>-1 </a:t>
            </a:r>
            <a:r>
              <a:rPr lang="en-US" sz="2000" b="1" dirty="0" smtClean="0">
                <a:solidFill>
                  <a:srgbClr val="FFC000"/>
                </a:solidFill>
                <a:effectLst>
                  <a:outerShdw blurRad="38100" dist="38100" dir="2700000" algn="tl">
                    <a:srgbClr val="000000">
                      <a:alpha val="43137"/>
                    </a:srgbClr>
                  </a:outerShdw>
                </a:effectLst>
                <a:latin typeface="+mj-lt"/>
              </a:rPr>
              <a:t>s</a:t>
            </a:r>
            <a:r>
              <a:rPr lang="en-US" sz="2000" b="1" baseline="30000" dirty="0" smtClean="0">
                <a:solidFill>
                  <a:srgbClr val="FFC000"/>
                </a:solidFill>
                <a:effectLst>
                  <a:outerShdw blurRad="38100" dist="38100" dir="2700000" algn="tl">
                    <a:srgbClr val="000000">
                      <a:alpha val="43137"/>
                    </a:srgbClr>
                  </a:outerShdw>
                </a:effectLst>
                <a:latin typeface="+mj-lt"/>
              </a:rPr>
              <a:t>-1</a:t>
            </a:r>
            <a:endParaRPr lang="en-US" sz="2000" b="1" dirty="0" smtClean="0">
              <a:solidFill>
                <a:srgbClr val="FFC000"/>
              </a:solidFill>
              <a:effectLst>
                <a:outerShdw blurRad="38100" dist="38100" dir="2700000" algn="tl">
                  <a:srgbClr val="000000">
                    <a:alpha val="43137"/>
                  </a:srgbClr>
                </a:outerShdw>
              </a:effectLst>
              <a:latin typeface="+mj-lt"/>
            </a:endParaRPr>
          </a:p>
          <a:p>
            <a:pPr marL="342900" indent="-342900">
              <a:buFont typeface="+mj-lt"/>
              <a:buAutoNum type="alphaLcParenR"/>
            </a:pPr>
            <a:r>
              <a:rPr lang="en-US" sz="2000" dirty="0" smtClean="0">
                <a:latin typeface="+mj-lt"/>
              </a:rPr>
              <a:t>Histogram of GFET Dirac Voltage</a:t>
            </a:r>
          </a:p>
          <a:p>
            <a:pPr marL="800100" lvl="1" indent="-342900">
              <a:buFont typeface="Arial" panose="020B0604020202020204" pitchFamily="34" charset="0"/>
              <a:buChar char="•"/>
            </a:pPr>
            <a:r>
              <a:rPr lang="en-US" sz="2000" b="1" dirty="0" smtClean="0">
                <a:solidFill>
                  <a:srgbClr val="0070C0"/>
                </a:solidFill>
                <a:effectLst>
                  <a:outerShdw blurRad="38100" dist="38100" dir="2700000" algn="tl">
                    <a:srgbClr val="000000">
                      <a:alpha val="43137"/>
                    </a:srgbClr>
                  </a:outerShdw>
                </a:effectLst>
                <a:latin typeface="+mj-lt"/>
              </a:rPr>
              <a:t>Average at 15 V</a:t>
            </a:r>
            <a:endParaRPr lang="en-US" sz="2000" b="1" dirty="0">
              <a:solidFill>
                <a:srgbClr val="0070C0"/>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xmlns="" val="2014531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Opioid Functionalization</a:t>
            </a:r>
            <a:endParaRPr lang="en-US" sz="2800"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sp>
        <p:nvSpPr>
          <p:cNvPr id="3" name="TextBox 2"/>
          <p:cNvSpPr txBox="1"/>
          <p:nvPr/>
        </p:nvSpPr>
        <p:spPr>
          <a:xfrm>
            <a:off x="6187042" y="1725489"/>
            <a:ext cx="2867563" cy="4093428"/>
          </a:xfrm>
          <a:prstGeom prst="rect">
            <a:avLst/>
          </a:prstGeom>
          <a:noFill/>
        </p:spPr>
        <p:txBody>
          <a:bodyPr wrap="square" rtlCol="0">
            <a:spAutoFit/>
          </a:bodyPr>
          <a:lstStyle/>
          <a:p>
            <a:r>
              <a:rPr lang="en-US" sz="2000" b="1" dirty="0" smtClean="0">
                <a:solidFill>
                  <a:srgbClr val="33CC33"/>
                </a:solidFill>
                <a:effectLst>
                  <a:outerShdw blurRad="38100" dist="38100" dir="2700000" algn="tl">
                    <a:srgbClr val="000000">
                      <a:alpha val="43137"/>
                    </a:srgbClr>
                  </a:outerShdw>
                </a:effectLst>
                <a:latin typeface="+mj-lt"/>
              </a:rPr>
              <a:t>Tailored chemical detection </a:t>
            </a:r>
            <a:r>
              <a:rPr lang="en-US" sz="2000" dirty="0" smtClean="0">
                <a:latin typeface="+mj-lt"/>
              </a:rPr>
              <a:t>of opioids:</a:t>
            </a:r>
          </a:p>
          <a:p>
            <a:pPr marL="342900" indent="-342900">
              <a:buAutoNum type="alphaLcParenR"/>
            </a:pPr>
            <a:r>
              <a:rPr lang="en-US" sz="2000" dirty="0" err="1" smtClean="0">
                <a:latin typeface="+mj-lt"/>
              </a:rPr>
              <a:t>Diazonium</a:t>
            </a:r>
            <a:r>
              <a:rPr lang="en-US" sz="2000" dirty="0" smtClean="0">
                <a:latin typeface="+mj-lt"/>
              </a:rPr>
              <a:t>-based approach to chemical functionalization</a:t>
            </a:r>
          </a:p>
          <a:p>
            <a:pPr marL="342900" indent="-342900">
              <a:buAutoNum type="alphaLcParenR"/>
            </a:pPr>
            <a:r>
              <a:rPr lang="en-US" sz="2000" dirty="0" smtClean="0">
                <a:latin typeface="+mj-lt"/>
              </a:rPr>
              <a:t>Activation and stabilization with EDC/</a:t>
            </a:r>
            <a:r>
              <a:rPr lang="en-US" sz="2000" dirty="0" err="1" smtClean="0">
                <a:latin typeface="+mj-lt"/>
              </a:rPr>
              <a:t>sNHS</a:t>
            </a:r>
            <a:endParaRPr lang="en-US" sz="2000" dirty="0" smtClean="0">
              <a:latin typeface="+mj-lt"/>
            </a:endParaRPr>
          </a:p>
          <a:p>
            <a:pPr marL="342900" indent="-342900">
              <a:buFont typeface="+mj-lt"/>
              <a:buAutoNum type="alphaLcParenR"/>
            </a:pPr>
            <a:r>
              <a:rPr lang="en-US" sz="2000" dirty="0" smtClean="0">
                <a:latin typeface="+mj-lt"/>
              </a:rPr>
              <a:t>Mu opioid receptor (GPCR) displaces </a:t>
            </a:r>
            <a:r>
              <a:rPr lang="en-US" sz="2000" dirty="0" err="1" smtClean="0">
                <a:latin typeface="+mj-lt"/>
              </a:rPr>
              <a:t>sNHS</a:t>
            </a:r>
            <a:r>
              <a:rPr lang="en-US" sz="2000" dirty="0" smtClean="0">
                <a:latin typeface="+mj-lt"/>
              </a:rPr>
              <a:t> at lysine residues</a:t>
            </a:r>
          </a:p>
          <a:p>
            <a:pPr marL="342900" indent="-342900">
              <a:buFont typeface="+mj-lt"/>
              <a:buAutoNum type="alphaLcParenR"/>
            </a:pPr>
            <a:r>
              <a:rPr lang="en-US" sz="2000" dirty="0" smtClean="0">
                <a:latin typeface="+mj-lt"/>
              </a:rPr>
              <a:t>Mu receptor binds target naltrexone</a:t>
            </a:r>
            <a:endParaRPr lang="en-US" sz="2000" dirty="0">
              <a:latin typeface="+mj-lt"/>
            </a:endParaRPr>
          </a:p>
        </p:txBody>
      </p:sp>
      <p:pic>
        <p:nvPicPr>
          <p:cNvPr id="11" name="Picture 10" descr="C:\Users\Cristi\Desktop\graphene chemistry of functionalization.jpg"/>
          <p:cNvPicPr/>
          <p:nvPr/>
        </p:nvPicPr>
        <p:blipFill rotWithShape="1">
          <a:blip r:embed="rId2" cstate="print">
            <a:extLst>
              <a:ext uri="{28A0092B-C50C-407E-A947-70E740481C1C}">
                <a14:useLocalDpi xmlns:a14="http://schemas.microsoft.com/office/drawing/2010/main" xmlns="" val="0"/>
              </a:ext>
            </a:extLst>
          </a:blip>
          <a:srcRect l="24548" t="5195"/>
          <a:stretch/>
        </p:blipFill>
        <p:spPr bwMode="auto">
          <a:xfrm>
            <a:off x="95984" y="1473438"/>
            <a:ext cx="6019808" cy="449985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1525022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Opioid Functionalization</a:t>
            </a:r>
            <a:endParaRPr lang="en-US" sz="2800"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sp>
        <p:nvSpPr>
          <p:cNvPr id="11" name="Shape 106"/>
          <p:cNvSpPr/>
          <p:nvPr/>
        </p:nvSpPr>
        <p:spPr>
          <a:xfrm>
            <a:off x="158785" y="3853001"/>
            <a:ext cx="4810605" cy="5647700"/>
          </a:xfrm>
          <a:prstGeom prst="rect">
            <a:avLst/>
          </a:prstGeom>
          <a:noFill/>
          <a:ln>
            <a:noFill/>
          </a:ln>
        </p:spPr>
        <p:txBody>
          <a:bodyPr lIns="91425" tIns="45700" rIns="91425" bIns="45700" anchor="t" anchorCtr="0">
            <a:noAutofit/>
          </a:bodyPr>
          <a:lstStyle/>
          <a:p>
            <a:pPr marL="0" marR="0" lvl="0" indent="0" algn="l" rtl="0">
              <a:spcBef>
                <a:spcPts val="0"/>
              </a:spcBef>
              <a:spcAft>
                <a:spcPts val="600"/>
              </a:spcAft>
              <a:buSzPct val="25000"/>
              <a:buNone/>
            </a:pPr>
            <a:r>
              <a:rPr lang="en-US" sz="2000" b="0" i="0" u="none" strike="noStrike" cap="none" baseline="0" dirty="0">
                <a:solidFill>
                  <a:srgbClr val="000000"/>
                </a:solidFill>
                <a:latin typeface="+mj-lt"/>
                <a:ea typeface="Times New Roman"/>
                <a:cs typeface="Times New Roman"/>
                <a:sym typeface="Times New Roman"/>
              </a:rPr>
              <a:t>Characterization by Raman spectroscopy and Atomic Force Microscopy:</a:t>
            </a:r>
          </a:p>
          <a:p>
            <a:pPr marL="342900" marR="0" lvl="0" indent="-342900" algn="l" rtl="0">
              <a:spcBef>
                <a:spcPts val="0"/>
              </a:spcBef>
              <a:spcAft>
                <a:spcPts val="600"/>
              </a:spcAft>
              <a:buClr>
                <a:srgbClr val="000000"/>
              </a:buClr>
              <a:buSzPct val="100000"/>
              <a:buFont typeface="Times New Roman"/>
              <a:buChar char="-"/>
            </a:pPr>
            <a:r>
              <a:rPr lang="en-US" sz="2000" b="0" i="0" u="none" strike="noStrike" cap="none" baseline="0" dirty="0">
                <a:solidFill>
                  <a:srgbClr val="000000"/>
                </a:solidFill>
                <a:latin typeface="+mj-lt"/>
                <a:ea typeface="Times New Roman"/>
                <a:cs typeface="Times New Roman"/>
                <a:sym typeface="Times New Roman"/>
              </a:rPr>
              <a:t>Raman spectra show strongly enhanced D-band (near 1360 cm</a:t>
            </a:r>
            <a:r>
              <a:rPr lang="en-US" sz="2000" b="0" i="0" u="none" strike="noStrike" cap="none" baseline="30000" dirty="0">
                <a:solidFill>
                  <a:srgbClr val="000000"/>
                </a:solidFill>
                <a:latin typeface="+mj-lt"/>
                <a:ea typeface="Times New Roman"/>
                <a:cs typeface="Times New Roman"/>
                <a:sym typeface="Times New Roman"/>
              </a:rPr>
              <a:t>-1</a:t>
            </a:r>
            <a:r>
              <a:rPr lang="en-US" sz="2000" b="0" i="0" u="none" strike="noStrike" cap="none" baseline="0" dirty="0">
                <a:solidFill>
                  <a:srgbClr val="000000"/>
                </a:solidFill>
                <a:latin typeface="+mj-lt"/>
                <a:ea typeface="Times New Roman"/>
                <a:cs typeface="Times New Roman"/>
                <a:sym typeface="Times New Roman"/>
              </a:rPr>
              <a:t>) after </a:t>
            </a:r>
            <a:r>
              <a:rPr lang="en-US" sz="2000" b="0" i="0" u="none" strike="noStrike" cap="none" baseline="0" dirty="0" err="1">
                <a:solidFill>
                  <a:srgbClr val="000000"/>
                </a:solidFill>
                <a:latin typeface="+mj-lt"/>
                <a:ea typeface="Times New Roman"/>
                <a:cs typeface="Times New Roman"/>
                <a:sym typeface="Times New Roman"/>
              </a:rPr>
              <a:t>diazonium</a:t>
            </a:r>
            <a:r>
              <a:rPr lang="en-US" sz="2000" b="0" i="0" u="none" strike="noStrike" cap="none" baseline="0" dirty="0">
                <a:solidFill>
                  <a:srgbClr val="000000"/>
                </a:solidFill>
                <a:latin typeface="+mj-lt"/>
                <a:ea typeface="Times New Roman"/>
                <a:cs typeface="Times New Roman"/>
                <a:sym typeface="Times New Roman"/>
              </a:rPr>
              <a:t> </a:t>
            </a:r>
            <a:r>
              <a:rPr lang="en-US" sz="2000" b="0" i="0" u="none" strike="noStrike" cap="none" baseline="0" dirty="0" smtClean="0">
                <a:solidFill>
                  <a:srgbClr val="000000"/>
                </a:solidFill>
                <a:latin typeface="+mj-lt"/>
                <a:ea typeface="Times New Roman"/>
                <a:cs typeface="Times New Roman"/>
                <a:sym typeface="Times New Roman"/>
              </a:rPr>
              <a:t>treatment</a:t>
            </a:r>
          </a:p>
          <a:p>
            <a:pPr marL="342900" marR="0" lvl="0" indent="-342900" algn="l" rtl="0">
              <a:spcBef>
                <a:spcPts val="0"/>
              </a:spcBef>
              <a:spcAft>
                <a:spcPts val="600"/>
              </a:spcAft>
              <a:buClr>
                <a:srgbClr val="000000"/>
              </a:buClr>
              <a:buSzPct val="100000"/>
              <a:buFont typeface="Times New Roman"/>
              <a:buChar char="-"/>
            </a:pPr>
            <a:r>
              <a:rPr lang="en-US" sz="2000" b="0" i="0" u="none" strike="noStrike" cap="none" baseline="0" dirty="0" smtClean="0">
                <a:solidFill>
                  <a:srgbClr val="000000"/>
                </a:solidFill>
                <a:latin typeface="+mj-lt"/>
                <a:ea typeface="Times New Roman"/>
                <a:cs typeface="Times New Roman"/>
                <a:sym typeface="Times New Roman"/>
              </a:rPr>
              <a:t>Indicates </a:t>
            </a:r>
            <a:r>
              <a:rPr lang="en-US" sz="2000" b="0" i="0" u="none" strike="noStrike" cap="none" baseline="0" dirty="0">
                <a:solidFill>
                  <a:srgbClr val="000000"/>
                </a:solidFill>
                <a:latin typeface="+mj-lt"/>
                <a:ea typeface="Times New Roman"/>
                <a:cs typeface="Times New Roman"/>
                <a:sym typeface="Times New Roman"/>
              </a:rPr>
              <a:t>the </a:t>
            </a:r>
            <a:r>
              <a:rPr lang="en-US" sz="2000" b="1" i="0" u="none" strike="noStrike" cap="none" baseline="0" dirty="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formation of sp</a:t>
            </a:r>
            <a:r>
              <a:rPr lang="en-US" sz="2000" b="1" i="0" u="none" strike="noStrike" cap="none" baseline="30000" dirty="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3</a:t>
            </a:r>
            <a:r>
              <a:rPr lang="en-US" sz="2000" b="1" i="0" u="none" strike="noStrike" cap="none" baseline="0" dirty="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 hybridized </a:t>
            </a:r>
            <a:r>
              <a:rPr lang="en-US" sz="2000" b="1" i="0" u="none" strike="noStrike" cap="none" baseline="0" dirty="0" smtClean="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carbon-carbon bonds</a:t>
            </a:r>
            <a:r>
              <a:rPr lang="en-US" sz="2000" b="1" i="0" u="none" strike="noStrike" cap="none" baseline="0" dirty="0" smtClean="0">
                <a:solidFill>
                  <a:srgbClr val="FFC000"/>
                </a:solidFill>
                <a:latin typeface="+mj-lt"/>
                <a:ea typeface="Times New Roman"/>
                <a:cs typeface="Times New Roman"/>
                <a:sym typeface="Times New Roman"/>
              </a:rPr>
              <a:t> </a:t>
            </a:r>
            <a:r>
              <a:rPr lang="en-US" sz="2000" b="0" i="0" u="none" strike="noStrike" cap="none" baseline="0" dirty="0" smtClean="0">
                <a:solidFill>
                  <a:srgbClr val="000000"/>
                </a:solidFill>
                <a:latin typeface="+mj-lt"/>
                <a:ea typeface="Times New Roman"/>
                <a:cs typeface="Times New Roman"/>
                <a:sym typeface="Times New Roman"/>
              </a:rPr>
              <a:t>on </a:t>
            </a:r>
            <a:r>
              <a:rPr lang="en-US" sz="2000" b="0" i="0" u="none" strike="noStrike" cap="none" baseline="0" dirty="0">
                <a:solidFill>
                  <a:srgbClr val="000000"/>
                </a:solidFill>
                <a:latin typeface="+mj-lt"/>
                <a:ea typeface="Times New Roman"/>
                <a:cs typeface="Times New Roman"/>
                <a:sym typeface="Times New Roman"/>
              </a:rPr>
              <a:t>the graphene surface. </a:t>
            </a:r>
          </a:p>
        </p:txBody>
      </p:sp>
      <p:pic>
        <p:nvPicPr>
          <p:cNvPr id="16" name="Shape 120"/>
          <p:cNvPicPr preferRelativeResize="0"/>
          <p:nvPr/>
        </p:nvPicPr>
        <p:blipFill rotWithShape="1">
          <a:blip r:embed="rId2" cstate="print">
            <a:alphaModFix/>
          </a:blip>
          <a:srcRect/>
          <a:stretch/>
        </p:blipFill>
        <p:spPr>
          <a:xfrm>
            <a:off x="216633" y="1287631"/>
            <a:ext cx="3684001" cy="2649544"/>
          </a:xfrm>
          <a:prstGeom prst="rect">
            <a:avLst/>
          </a:prstGeom>
          <a:noFill/>
          <a:ln>
            <a:noFill/>
          </a:ln>
        </p:spPr>
      </p:pic>
      <p:pic>
        <p:nvPicPr>
          <p:cNvPr id="17" name="Shape 121"/>
          <p:cNvPicPr preferRelativeResize="0"/>
          <p:nvPr/>
        </p:nvPicPr>
        <p:blipFill rotWithShape="1">
          <a:blip r:embed="rId3">
            <a:alphaModFix/>
          </a:blip>
          <a:srcRect l="2544" t="15544" r="58881"/>
          <a:stretch/>
        </p:blipFill>
        <p:spPr>
          <a:xfrm>
            <a:off x="3830166" y="1416828"/>
            <a:ext cx="2112200" cy="2058649"/>
          </a:xfrm>
          <a:prstGeom prst="rect">
            <a:avLst/>
          </a:prstGeom>
          <a:noFill/>
          <a:ln>
            <a:noFill/>
          </a:ln>
        </p:spPr>
      </p:pic>
      <p:sp>
        <p:nvSpPr>
          <p:cNvPr id="18" name="Shape 122"/>
          <p:cNvSpPr/>
          <p:nvPr/>
        </p:nvSpPr>
        <p:spPr>
          <a:xfrm>
            <a:off x="8215416" y="1778132"/>
            <a:ext cx="229484" cy="519968"/>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6221" b="0" i="0" u="none" strike="noStrike" cap="none" baseline="0">
              <a:solidFill>
                <a:schemeClr val="lt1"/>
              </a:solidFill>
              <a:latin typeface="Calibri"/>
              <a:ea typeface="Calibri"/>
              <a:cs typeface="Calibri"/>
              <a:sym typeface="Calibri"/>
            </a:endParaRPr>
          </a:p>
        </p:txBody>
      </p:sp>
      <p:pic>
        <p:nvPicPr>
          <p:cNvPr id="14" name="Shape 123"/>
          <p:cNvPicPr preferRelativeResize="0"/>
          <p:nvPr/>
        </p:nvPicPr>
        <p:blipFill rotWithShape="1">
          <a:blip r:embed="rId4" cstate="print">
            <a:alphaModFix/>
          </a:blip>
          <a:srcRect l="20265" t="12962" r="24162" b="7315"/>
          <a:stretch/>
        </p:blipFill>
        <p:spPr>
          <a:xfrm>
            <a:off x="6001806" y="1484490"/>
            <a:ext cx="3055691" cy="2256237"/>
          </a:xfrm>
          <a:prstGeom prst="rect">
            <a:avLst/>
          </a:prstGeom>
          <a:noFill/>
          <a:ln>
            <a:noFill/>
          </a:ln>
        </p:spPr>
      </p:pic>
      <p:sp>
        <p:nvSpPr>
          <p:cNvPr id="15" name="Shape 124"/>
          <p:cNvSpPr/>
          <p:nvPr/>
        </p:nvSpPr>
        <p:spPr>
          <a:xfrm>
            <a:off x="8943760" y="1551452"/>
            <a:ext cx="172785" cy="560715"/>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6221" b="0" i="0" u="none" strike="noStrike" cap="none" baseline="0">
              <a:solidFill>
                <a:schemeClr val="lt1"/>
              </a:solidFill>
              <a:latin typeface="Calibri"/>
              <a:ea typeface="Calibri"/>
              <a:cs typeface="Calibri"/>
              <a:sym typeface="Calibri"/>
            </a:endParaRPr>
          </a:p>
        </p:txBody>
      </p:sp>
      <p:sp>
        <p:nvSpPr>
          <p:cNvPr id="19" name="Shape 106"/>
          <p:cNvSpPr/>
          <p:nvPr/>
        </p:nvSpPr>
        <p:spPr>
          <a:xfrm>
            <a:off x="4993141" y="3864872"/>
            <a:ext cx="4088106" cy="5647700"/>
          </a:xfrm>
          <a:prstGeom prst="rect">
            <a:avLst/>
          </a:prstGeom>
          <a:noFill/>
          <a:ln>
            <a:noFill/>
          </a:ln>
        </p:spPr>
        <p:txBody>
          <a:bodyPr lIns="91425" tIns="45700" rIns="91425" bIns="45700" anchor="t" anchorCtr="0">
            <a:noAutofit/>
          </a:bodyPr>
          <a:lstStyle/>
          <a:p>
            <a:pPr lvl="0">
              <a:spcBef>
                <a:spcPts val="0"/>
              </a:spcBef>
              <a:spcAft>
                <a:spcPts val="600"/>
              </a:spcAft>
              <a:buClr>
                <a:srgbClr val="000000"/>
              </a:buClr>
              <a:buSzPct val="100000"/>
            </a:pPr>
            <a:r>
              <a:rPr lang="en-US" sz="2000" dirty="0" smtClean="0">
                <a:solidFill>
                  <a:srgbClr val="000000"/>
                </a:solidFill>
                <a:latin typeface="+mj-lt"/>
                <a:ea typeface="Times New Roman"/>
                <a:cs typeface="Times New Roman"/>
                <a:sym typeface="Times New Roman"/>
              </a:rPr>
              <a:t>AFM </a:t>
            </a:r>
            <a:r>
              <a:rPr lang="en-US" sz="2000" dirty="0">
                <a:solidFill>
                  <a:srgbClr val="000000"/>
                </a:solidFill>
                <a:latin typeface="+mj-lt"/>
                <a:ea typeface="Times New Roman"/>
                <a:cs typeface="Times New Roman"/>
                <a:sym typeface="Times New Roman"/>
              </a:rPr>
              <a:t>image of </a:t>
            </a:r>
            <a:r>
              <a:rPr lang="en-US" sz="2000" dirty="0" smtClean="0">
                <a:solidFill>
                  <a:srgbClr val="000000"/>
                </a:solidFill>
                <a:latin typeface="+mj-lt"/>
                <a:ea typeface="Times New Roman"/>
                <a:cs typeface="Times New Roman"/>
                <a:sym typeface="Times New Roman"/>
              </a:rPr>
              <a:t>mu receptors decorating </a:t>
            </a:r>
            <a:r>
              <a:rPr lang="en-US" sz="2000" dirty="0">
                <a:solidFill>
                  <a:srgbClr val="000000"/>
                </a:solidFill>
                <a:latin typeface="+mj-lt"/>
                <a:ea typeface="Times New Roman"/>
                <a:cs typeface="Times New Roman"/>
                <a:sym typeface="Times New Roman"/>
              </a:rPr>
              <a:t>the graphene </a:t>
            </a:r>
            <a:r>
              <a:rPr lang="en-US" sz="2000" dirty="0" smtClean="0">
                <a:solidFill>
                  <a:srgbClr val="000000"/>
                </a:solidFill>
                <a:latin typeface="+mj-lt"/>
                <a:ea typeface="Times New Roman"/>
                <a:cs typeface="Times New Roman"/>
                <a:sym typeface="Times New Roman"/>
              </a:rPr>
              <a:t>surface</a:t>
            </a:r>
          </a:p>
          <a:p>
            <a:pPr lvl="0">
              <a:spcBef>
                <a:spcPts val="0"/>
              </a:spcBef>
              <a:spcAft>
                <a:spcPts val="600"/>
              </a:spcAft>
              <a:buClr>
                <a:srgbClr val="000000"/>
              </a:buClr>
              <a:buSzPct val="100000"/>
            </a:pPr>
            <a:r>
              <a:rPr lang="en-US" sz="2000" dirty="0" smtClean="0">
                <a:solidFill>
                  <a:srgbClr val="000000"/>
                </a:solidFill>
                <a:latin typeface="+mj-lt"/>
                <a:ea typeface="Times New Roman"/>
                <a:cs typeface="Times New Roman"/>
                <a:sym typeface="Times New Roman"/>
              </a:rPr>
              <a:t>Histogram </a:t>
            </a:r>
            <a:r>
              <a:rPr lang="en-US" sz="2000" dirty="0">
                <a:solidFill>
                  <a:srgbClr val="000000"/>
                </a:solidFill>
                <a:latin typeface="+mj-lt"/>
                <a:ea typeface="Times New Roman"/>
                <a:cs typeface="Times New Roman"/>
                <a:sym typeface="Times New Roman"/>
              </a:rPr>
              <a:t>of the heights of proteins </a:t>
            </a:r>
            <a:r>
              <a:rPr lang="en-US" sz="2000" dirty="0" smtClean="0">
                <a:solidFill>
                  <a:srgbClr val="000000"/>
                </a:solidFill>
                <a:latin typeface="+mj-lt"/>
                <a:ea typeface="Times New Roman"/>
                <a:cs typeface="Times New Roman"/>
                <a:sym typeface="Times New Roman"/>
              </a:rPr>
              <a:t>indicates </a:t>
            </a:r>
            <a:r>
              <a:rPr lang="en-US" sz="2000" dirty="0">
                <a:solidFill>
                  <a:srgbClr val="000000"/>
                </a:solidFill>
                <a:latin typeface="+mj-lt"/>
                <a:ea typeface="Times New Roman"/>
                <a:cs typeface="Times New Roman"/>
                <a:sym typeface="Times New Roman"/>
              </a:rPr>
              <a:t>that the 46 </a:t>
            </a:r>
            <a:r>
              <a:rPr lang="en-US" sz="2000" dirty="0" err="1">
                <a:solidFill>
                  <a:srgbClr val="000000"/>
                </a:solidFill>
                <a:latin typeface="+mj-lt"/>
                <a:ea typeface="Times New Roman"/>
                <a:cs typeface="Times New Roman"/>
                <a:sym typeface="Times New Roman"/>
              </a:rPr>
              <a:t>kDa</a:t>
            </a:r>
            <a:r>
              <a:rPr lang="en-US" sz="2000" dirty="0">
                <a:solidFill>
                  <a:srgbClr val="000000"/>
                </a:solidFill>
                <a:latin typeface="+mj-lt"/>
                <a:ea typeface="Times New Roman"/>
                <a:cs typeface="Times New Roman"/>
                <a:sym typeface="Times New Roman"/>
              </a:rPr>
              <a:t> mu receptor </a:t>
            </a:r>
            <a:r>
              <a:rPr lang="en-US" sz="2000" b="1" dirty="0">
                <a:solidFill>
                  <a:srgbClr val="FF0000"/>
                </a:solidFill>
                <a:effectLst>
                  <a:outerShdw blurRad="38100" dist="38100" dir="2700000" algn="tl">
                    <a:srgbClr val="000000">
                      <a:alpha val="43137"/>
                    </a:srgbClr>
                  </a:outerShdw>
                </a:effectLst>
                <a:latin typeface="+mj-lt"/>
                <a:ea typeface="Times New Roman"/>
                <a:cs typeface="Times New Roman"/>
                <a:sym typeface="Times New Roman"/>
              </a:rPr>
              <a:t>monomer is ~4 nm tall on the surface</a:t>
            </a:r>
            <a:r>
              <a:rPr lang="en-US" sz="2000" dirty="0">
                <a:solidFill>
                  <a:srgbClr val="000000"/>
                </a:solidFill>
                <a:latin typeface="+mj-lt"/>
                <a:ea typeface="Times New Roman"/>
                <a:cs typeface="Times New Roman"/>
                <a:sym typeface="Times New Roman"/>
              </a:rPr>
              <a:t>, with dimers and </a:t>
            </a:r>
            <a:r>
              <a:rPr lang="en-US" sz="2000" dirty="0" err="1">
                <a:solidFill>
                  <a:srgbClr val="000000"/>
                </a:solidFill>
                <a:latin typeface="+mj-lt"/>
                <a:ea typeface="Times New Roman"/>
                <a:cs typeface="Times New Roman"/>
                <a:sym typeface="Times New Roman"/>
              </a:rPr>
              <a:t>trimers</a:t>
            </a:r>
            <a:r>
              <a:rPr lang="en-US" sz="2000" dirty="0">
                <a:solidFill>
                  <a:srgbClr val="000000"/>
                </a:solidFill>
                <a:latin typeface="+mj-lt"/>
                <a:ea typeface="Times New Roman"/>
                <a:cs typeface="Times New Roman"/>
                <a:sym typeface="Times New Roman"/>
              </a:rPr>
              <a:t> of 8 nm and 12 nm respectively.  </a:t>
            </a:r>
          </a:p>
        </p:txBody>
      </p:sp>
    </p:spTree>
    <p:extLst>
      <p:ext uri="{BB962C8B-B14F-4D97-AF65-F5344CB8AC3E}">
        <p14:creationId xmlns:p14="http://schemas.microsoft.com/office/powerpoint/2010/main" xmlns="" val="2470934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Opioid Functionalization</a:t>
            </a:r>
            <a:endParaRPr lang="en-US" sz="2800"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grpSp>
        <p:nvGrpSpPr>
          <p:cNvPr id="25" name="Shape 84"/>
          <p:cNvGrpSpPr/>
          <p:nvPr/>
        </p:nvGrpSpPr>
        <p:grpSpPr>
          <a:xfrm>
            <a:off x="79413" y="1436914"/>
            <a:ext cx="4943851" cy="4628669"/>
            <a:chOff x="11226767" y="19941026"/>
            <a:chExt cx="6603999" cy="5509773"/>
          </a:xfrm>
        </p:grpSpPr>
        <p:pic>
          <p:nvPicPr>
            <p:cNvPr id="27" name="Shape 85"/>
            <p:cNvPicPr preferRelativeResize="0"/>
            <p:nvPr/>
          </p:nvPicPr>
          <p:blipFill rotWithShape="1">
            <a:blip r:embed="rId2">
              <a:alphaModFix/>
            </a:blip>
            <a:srcRect b="31091"/>
            <a:stretch/>
          </p:blipFill>
          <p:spPr>
            <a:xfrm>
              <a:off x="11226767" y="19941026"/>
              <a:ext cx="6603999" cy="5338324"/>
            </a:xfrm>
            <a:prstGeom prst="rect">
              <a:avLst/>
            </a:prstGeom>
            <a:noFill/>
            <a:ln>
              <a:noFill/>
            </a:ln>
          </p:spPr>
        </p:pic>
        <p:sp>
          <p:nvSpPr>
            <p:cNvPr id="28" name="Shape 86"/>
            <p:cNvSpPr/>
            <p:nvPr/>
          </p:nvSpPr>
          <p:spPr>
            <a:xfrm>
              <a:off x="11226767" y="24993600"/>
              <a:ext cx="736632" cy="457200"/>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6221" b="0" i="0" u="none" strike="noStrike" cap="none" baseline="0">
                <a:solidFill>
                  <a:schemeClr val="lt1"/>
                </a:solidFill>
                <a:latin typeface="Calibri"/>
                <a:ea typeface="Calibri"/>
                <a:cs typeface="Calibri"/>
                <a:sym typeface="Calibri"/>
              </a:endParaRPr>
            </a:p>
          </p:txBody>
        </p:sp>
      </p:grpSp>
      <p:sp>
        <p:nvSpPr>
          <p:cNvPr id="14" name="Shape 115"/>
          <p:cNvSpPr/>
          <p:nvPr/>
        </p:nvSpPr>
        <p:spPr>
          <a:xfrm>
            <a:off x="4857007" y="1436914"/>
            <a:ext cx="4157354" cy="925733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a:solidFill>
                  <a:srgbClr val="000000"/>
                </a:solidFill>
                <a:latin typeface="+mj-lt"/>
                <a:ea typeface="Times New Roman"/>
                <a:cs typeface="Times New Roman"/>
                <a:sym typeface="Times New Roman"/>
              </a:rPr>
              <a:t>Current-gate voltage (I-V</a:t>
            </a:r>
            <a:r>
              <a:rPr lang="en-US" sz="2000" b="0" i="0" u="none" strike="noStrike" cap="none" baseline="-25000" dirty="0">
                <a:solidFill>
                  <a:srgbClr val="000000"/>
                </a:solidFill>
                <a:latin typeface="+mj-lt"/>
                <a:ea typeface="Times New Roman"/>
                <a:cs typeface="Times New Roman"/>
                <a:sym typeface="Times New Roman"/>
              </a:rPr>
              <a:t>G</a:t>
            </a:r>
            <a:r>
              <a:rPr lang="en-US" sz="2000" b="0" i="0" u="none" strike="noStrike" cap="none" baseline="0" dirty="0">
                <a:solidFill>
                  <a:srgbClr val="000000"/>
                </a:solidFill>
                <a:latin typeface="+mj-lt"/>
                <a:ea typeface="Times New Roman"/>
                <a:cs typeface="Times New Roman"/>
                <a:sym typeface="Times New Roman"/>
              </a:rPr>
              <a:t>) characteristic measurements:</a:t>
            </a:r>
          </a:p>
          <a:p>
            <a:pPr marL="457200" marR="0" lvl="0" indent="-457200" algn="l" rtl="0">
              <a:spcBef>
                <a:spcPts val="0"/>
              </a:spcBef>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I-V</a:t>
            </a:r>
            <a:r>
              <a:rPr lang="en-US" sz="2000" b="0" i="0" u="none" strike="noStrike" cap="none" baseline="-25000" dirty="0">
                <a:solidFill>
                  <a:srgbClr val="000000"/>
                </a:solidFill>
                <a:latin typeface="+mj-lt"/>
                <a:ea typeface="Times New Roman"/>
                <a:cs typeface="Times New Roman"/>
                <a:sym typeface="Times New Roman"/>
              </a:rPr>
              <a:t>G</a:t>
            </a:r>
            <a:r>
              <a:rPr lang="en-US" sz="2000" b="0" i="0" u="none" strike="noStrike" cap="none" baseline="0" dirty="0">
                <a:solidFill>
                  <a:srgbClr val="000000"/>
                </a:solidFill>
                <a:latin typeface="+mj-lt"/>
                <a:ea typeface="Times New Roman"/>
                <a:cs typeface="Times New Roman"/>
                <a:sym typeface="Times New Roman"/>
              </a:rPr>
              <a:t> plots after successive functionalization steps at 1µg/mL naltrexone</a:t>
            </a:r>
          </a:p>
          <a:p>
            <a:pPr marL="457200" marR="0" lvl="0" indent="-457200" algn="l" rtl="0">
              <a:spcBef>
                <a:spcPts val="0"/>
              </a:spcBef>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Naltrexone in buffer leads to an </a:t>
            </a:r>
            <a:r>
              <a:rPr lang="en-US" sz="2000" b="1" i="0" u="none" strike="noStrike" cap="none" baseline="0" dirty="0">
                <a:solidFill>
                  <a:srgbClr val="8D5BB3"/>
                </a:solidFill>
                <a:effectLst>
                  <a:outerShdw blurRad="38100" dist="38100" dir="2700000" algn="tl">
                    <a:srgbClr val="000000">
                      <a:alpha val="43137"/>
                    </a:srgbClr>
                  </a:outerShdw>
                </a:effectLst>
                <a:latin typeface="+mj-lt"/>
                <a:ea typeface="Times New Roman"/>
                <a:cs typeface="Times New Roman"/>
                <a:sym typeface="Times New Roman"/>
              </a:rPr>
              <a:t>increase in the Dirac voltage</a:t>
            </a:r>
            <a:r>
              <a:rPr lang="en-US" sz="2000" b="1" i="0" u="none" strike="noStrike" cap="none" baseline="0" dirty="0">
                <a:solidFill>
                  <a:srgbClr val="8D5BB3"/>
                </a:solidFill>
                <a:latin typeface="+mj-lt"/>
                <a:ea typeface="Times New Roman"/>
                <a:cs typeface="Times New Roman"/>
                <a:sym typeface="Times New Roman"/>
              </a:rPr>
              <a:t> </a:t>
            </a:r>
            <a:r>
              <a:rPr lang="en-US" sz="2000" b="0" i="0" u="none" strike="noStrike" cap="none" baseline="0" dirty="0">
                <a:solidFill>
                  <a:srgbClr val="000000"/>
                </a:solidFill>
                <a:latin typeface="+mj-lt"/>
                <a:ea typeface="Times New Roman"/>
                <a:cs typeface="Times New Roman"/>
                <a:sym typeface="Times New Roman"/>
              </a:rPr>
              <a:t>of 8.5 V</a:t>
            </a:r>
            <a:r>
              <a:rPr lang="en-US" sz="2000" b="0" i="0" u="none" strike="noStrike" cap="none" baseline="0" dirty="0">
                <a:solidFill>
                  <a:srgbClr val="FF0000"/>
                </a:solidFill>
                <a:latin typeface="+mj-lt"/>
                <a:ea typeface="Times New Roman"/>
                <a:cs typeface="Times New Roman"/>
                <a:sym typeface="Times New Roman"/>
              </a:rPr>
              <a:t> </a:t>
            </a:r>
            <a:r>
              <a:rPr lang="en-US" sz="2000" b="0" i="0" u="none" strike="noStrike" cap="none" baseline="0" dirty="0">
                <a:solidFill>
                  <a:schemeClr val="dk1"/>
                </a:solidFill>
                <a:latin typeface="+mj-lt"/>
                <a:ea typeface="Times New Roman"/>
                <a:cs typeface="Times New Roman"/>
                <a:sym typeface="Times New Roman"/>
              </a:rPr>
              <a:t>(green curve to orange curve)</a:t>
            </a:r>
            <a:r>
              <a:rPr lang="en-US" sz="2000" b="0" i="0" u="none" strike="noStrike" cap="none" baseline="0" dirty="0">
                <a:solidFill>
                  <a:srgbClr val="000000"/>
                </a:solidFill>
                <a:latin typeface="+mj-lt"/>
                <a:ea typeface="Times New Roman"/>
                <a:cs typeface="Times New Roman"/>
                <a:sym typeface="Times New Roman"/>
              </a:rPr>
              <a:t>. </a:t>
            </a:r>
          </a:p>
          <a:p>
            <a:pPr marL="457200" marR="0" lvl="0" indent="-457200" algn="l" rtl="0">
              <a:spcBef>
                <a:spcPts val="0"/>
              </a:spcBef>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I-V</a:t>
            </a:r>
            <a:r>
              <a:rPr lang="en-US" sz="2000" b="0" i="0" u="none" strike="noStrike" cap="none" baseline="-25000" dirty="0">
                <a:solidFill>
                  <a:srgbClr val="000000"/>
                </a:solidFill>
                <a:latin typeface="+mj-lt"/>
                <a:ea typeface="Times New Roman"/>
                <a:cs typeface="Times New Roman"/>
                <a:sym typeface="Times New Roman"/>
              </a:rPr>
              <a:t>G</a:t>
            </a:r>
            <a:r>
              <a:rPr lang="en-US" sz="2000" b="0" i="0" u="none" strike="noStrike" cap="none" baseline="0" dirty="0">
                <a:solidFill>
                  <a:srgbClr val="000000"/>
                </a:solidFill>
                <a:latin typeface="+mj-lt"/>
                <a:ea typeface="Times New Roman"/>
                <a:cs typeface="Times New Roman"/>
                <a:sym typeface="Times New Roman"/>
              </a:rPr>
              <a:t> plots after successive functionalization steps at 100 </a:t>
            </a:r>
            <a:r>
              <a:rPr lang="en-US" sz="2000" b="0" i="0" u="none" strike="noStrike" cap="none" baseline="0" dirty="0" err="1">
                <a:solidFill>
                  <a:srgbClr val="000000"/>
                </a:solidFill>
                <a:latin typeface="+mj-lt"/>
                <a:ea typeface="Times New Roman"/>
                <a:cs typeface="Times New Roman"/>
                <a:sym typeface="Times New Roman"/>
              </a:rPr>
              <a:t>pg</a:t>
            </a:r>
            <a:r>
              <a:rPr lang="en-US" sz="2000" b="0" i="0" u="none" strike="noStrike" cap="none" baseline="0" dirty="0">
                <a:solidFill>
                  <a:srgbClr val="000000"/>
                </a:solidFill>
                <a:latin typeface="+mj-lt"/>
                <a:ea typeface="Times New Roman"/>
                <a:cs typeface="Times New Roman"/>
                <a:sym typeface="Times New Roman"/>
              </a:rPr>
              <a:t>/mL naltrexone </a:t>
            </a:r>
          </a:p>
          <a:p>
            <a:pPr marL="457200" marR="0" lvl="0" indent="-457200" algn="l" rtl="0">
              <a:spcBef>
                <a:spcPts val="0"/>
              </a:spcBef>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Naltrexone in buffer leads to an increase in the Dirac voltage of 1.8 V</a:t>
            </a:r>
            <a:r>
              <a:rPr lang="en-US" sz="2000" b="0" i="0" u="none" strike="noStrike" cap="none" baseline="0" dirty="0">
                <a:solidFill>
                  <a:srgbClr val="FF0000"/>
                </a:solidFill>
                <a:latin typeface="+mj-lt"/>
                <a:ea typeface="Times New Roman"/>
                <a:cs typeface="Times New Roman"/>
                <a:sym typeface="Times New Roman"/>
              </a:rPr>
              <a:t> </a:t>
            </a:r>
            <a:r>
              <a:rPr lang="en-US" sz="2000" b="0" i="0" u="none" strike="noStrike" cap="none" baseline="0" dirty="0">
                <a:solidFill>
                  <a:schemeClr val="dk1"/>
                </a:solidFill>
                <a:latin typeface="+mj-lt"/>
                <a:ea typeface="Times New Roman"/>
                <a:cs typeface="Times New Roman"/>
                <a:sym typeface="Times New Roman"/>
              </a:rPr>
              <a:t>(green curve to orange curve)</a:t>
            </a:r>
            <a:r>
              <a:rPr lang="en-US" sz="2000" b="0" i="0" u="none" strike="noStrike" cap="none" baseline="0" dirty="0">
                <a:solidFill>
                  <a:srgbClr val="000000"/>
                </a:solidFill>
                <a:latin typeface="+mj-lt"/>
                <a:ea typeface="Times New Roman"/>
                <a:cs typeface="Times New Roman"/>
                <a:sym typeface="Times New Roman"/>
              </a:rPr>
              <a:t>. </a:t>
            </a:r>
          </a:p>
          <a:p>
            <a:pPr marL="457200" marR="0" lvl="0" indent="-279400" algn="l" rtl="0">
              <a:spcBef>
                <a:spcPts val="0"/>
              </a:spcBef>
              <a:buClr>
                <a:schemeClr val="dk1"/>
              </a:buClr>
              <a:buFont typeface="Calibri"/>
              <a:buNone/>
            </a:pPr>
            <a:endParaRPr sz="2000" b="0" i="0" u="none" strike="noStrike" cap="none" baseline="0" dirty="0">
              <a:solidFill>
                <a:srgbClr val="000000"/>
              </a:solidFill>
              <a:latin typeface="+mj-lt"/>
              <a:ea typeface="Times New Roman"/>
              <a:cs typeface="Times New Roman"/>
              <a:sym typeface="Times New Roman"/>
            </a:endParaRPr>
          </a:p>
        </p:txBody>
      </p:sp>
    </p:spTree>
    <p:extLst>
      <p:ext uri="{BB962C8B-B14F-4D97-AF65-F5344CB8AC3E}">
        <p14:creationId xmlns:p14="http://schemas.microsoft.com/office/powerpoint/2010/main" xmlns="" val="3099498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Opioid Functionalization</a:t>
            </a:r>
            <a:endParaRPr lang="en-US" sz="2800"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grpSp>
        <p:nvGrpSpPr>
          <p:cNvPr id="3" name="Group 2"/>
          <p:cNvGrpSpPr/>
          <p:nvPr/>
        </p:nvGrpSpPr>
        <p:grpSpPr>
          <a:xfrm>
            <a:off x="170515" y="1490289"/>
            <a:ext cx="4971501" cy="4324339"/>
            <a:chOff x="4481438" y="1532764"/>
            <a:chExt cx="2718696" cy="2340457"/>
          </a:xfrm>
        </p:grpSpPr>
        <p:pic>
          <p:nvPicPr>
            <p:cNvPr id="26" name="Shape 87"/>
            <p:cNvPicPr preferRelativeResize="0"/>
            <p:nvPr/>
          </p:nvPicPr>
          <p:blipFill rotWithShape="1">
            <a:blip r:embed="rId2">
              <a:alphaModFix/>
            </a:blip>
            <a:srcRect r="4125"/>
            <a:stretch/>
          </p:blipFill>
          <p:spPr>
            <a:xfrm>
              <a:off x="4481438" y="1532764"/>
              <a:ext cx="2718696" cy="2340457"/>
            </a:xfrm>
            <a:prstGeom prst="rect">
              <a:avLst/>
            </a:prstGeom>
            <a:noFill/>
            <a:ln>
              <a:noFill/>
            </a:ln>
          </p:spPr>
        </p:pic>
        <p:sp>
          <p:nvSpPr>
            <p:cNvPr id="24" name="Shape 88"/>
            <p:cNvSpPr/>
            <p:nvPr/>
          </p:nvSpPr>
          <p:spPr>
            <a:xfrm>
              <a:off x="6251118" y="2947375"/>
              <a:ext cx="813601" cy="353971"/>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6221" b="0" i="0" u="none" strike="noStrike" cap="none" baseline="0">
                <a:solidFill>
                  <a:schemeClr val="lt1"/>
                </a:solidFill>
                <a:latin typeface="Calibri"/>
                <a:ea typeface="Calibri"/>
                <a:cs typeface="Calibri"/>
                <a:sym typeface="Calibri"/>
              </a:endParaRPr>
            </a:p>
          </p:txBody>
        </p:sp>
      </p:grpSp>
      <p:sp>
        <p:nvSpPr>
          <p:cNvPr id="29" name="Shape 115"/>
          <p:cNvSpPr/>
          <p:nvPr/>
        </p:nvSpPr>
        <p:spPr>
          <a:xfrm>
            <a:off x="5356152" y="2429152"/>
            <a:ext cx="3514716" cy="509251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0" i="0" u="none" strike="noStrike" cap="none" baseline="0" dirty="0" smtClean="0">
                <a:solidFill>
                  <a:srgbClr val="000000"/>
                </a:solidFill>
                <a:latin typeface="+mj-lt"/>
                <a:ea typeface="Times New Roman"/>
                <a:cs typeface="Times New Roman"/>
                <a:sym typeface="Times New Roman"/>
              </a:rPr>
              <a:t>Sensor </a:t>
            </a:r>
            <a:r>
              <a:rPr lang="en-US" sz="2000" b="0" i="0" u="none" strike="noStrike" cap="none" baseline="0" dirty="0">
                <a:solidFill>
                  <a:srgbClr val="000000"/>
                </a:solidFill>
                <a:latin typeface="+mj-lt"/>
                <a:ea typeface="Times New Roman"/>
                <a:cs typeface="Times New Roman"/>
                <a:sym typeface="Times New Roman"/>
              </a:rPr>
              <a:t>response (increase in Dirac voltage) shows </a:t>
            </a:r>
            <a:r>
              <a:rPr lang="en-US" sz="2000" b="1" i="0" u="none" strike="noStrike" cap="none" baseline="0" dirty="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discernable signal from the bare buffer response at 10 </a:t>
            </a:r>
            <a:r>
              <a:rPr lang="en-US" sz="2000" b="1" i="0" u="none" strike="noStrike" cap="none" baseline="0" dirty="0" err="1">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pg</a:t>
            </a:r>
            <a:r>
              <a:rPr lang="en-US" sz="2000" b="1" i="0" u="none" strike="noStrike" cap="none" baseline="0" dirty="0">
                <a:solidFill>
                  <a:srgbClr val="FFC000"/>
                </a:solidFill>
                <a:effectLst>
                  <a:outerShdw blurRad="38100" dist="38100" dir="2700000" algn="tl">
                    <a:srgbClr val="000000">
                      <a:alpha val="43137"/>
                    </a:srgbClr>
                  </a:outerShdw>
                </a:effectLst>
                <a:latin typeface="+mj-lt"/>
                <a:ea typeface="Times New Roman"/>
                <a:cs typeface="Times New Roman"/>
                <a:sym typeface="Times New Roman"/>
              </a:rPr>
              <a:t>/mL naltrexone</a:t>
            </a:r>
            <a:r>
              <a:rPr lang="en-US" sz="2000" b="0" i="0" u="none" strike="noStrike" cap="none" baseline="0" dirty="0">
                <a:solidFill>
                  <a:srgbClr val="000000"/>
                </a:solidFill>
                <a:latin typeface="+mj-lt"/>
                <a:ea typeface="Times New Roman"/>
                <a:cs typeface="Times New Roman"/>
                <a:sym typeface="Times New Roman"/>
              </a:rPr>
              <a:t>. </a:t>
            </a:r>
          </a:p>
          <a:p>
            <a:pPr marL="0" marR="0" lvl="0" indent="0" algn="l" rtl="0">
              <a:spcBef>
                <a:spcPts val="0"/>
              </a:spcBef>
              <a:buNone/>
            </a:pPr>
            <a:endParaRPr sz="2000" b="0" i="0" u="none" strike="noStrike" cap="none" baseline="0" dirty="0">
              <a:solidFill>
                <a:srgbClr val="000000"/>
              </a:solidFill>
              <a:latin typeface="+mj-lt"/>
              <a:ea typeface="Times New Roman"/>
              <a:cs typeface="Times New Roman"/>
              <a:sym typeface="Times New Roman"/>
            </a:endParaRPr>
          </a:p>
          <a:p>
            <a:pPr marL="0" marR="0" lvl="0" indent="0" algn="l" rtl="0">
              <a:spcBef>
                <a:spcPts val="0"/>
              </a:spcBef>
              <a:buSzPct val="25000"/>
              <a:buNone/>
            </a:pPr>
            <a:r>
              <a:rPr lang="en-US" sz="2000" b="0" i="0" u="none" strike="noStrike" cap="none" baseline="0" dirty="0">
                <a:solidFill>
                  <a:srgbClr val="000000"/>
                </a:solidFill>
                <a:latin typeface="+mj-lt"/>
                <a:ea typeface="Times New Roman"/>
                <a:cs typeface="Times New Roman"/>
                <a:sym typeface="Times New Roman"/>
              </a:rPr>
              <a:t>The data are well explained by a modified Hill-Langmuir equation (black curve). </a:t>
            </a:r>
          </a:p>
        </p:txBody>
      </p:sp>
      <p:pic>
        <p:nvPicPr>
          <p:cNvPr id="30"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56152" y="1490289"/>
            <a:ext cx="2946946" cy="794681"/>
          </a:xfrm>
          <a:prstGeom prst="rect">
            <a:avLst/>
          </a:prstGeom>
          <a:noFill/>
        </p:spPr>
      </p:pic>
    </p:spTree>
    <p:extLst>
      <p:ext uri="{BB962C8B-B14F-4D97-AF65-F5344CB8AC3E}">
        <p14:creationId xmlns:p14="http://schemas.microsoft.com/office/powerpoint/2010/main" xmlns="" val="2027754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sz="2800" dirty="0" smtClean="0"/>
              <a:t>Chemical Detection Platform: Opioid Functionalization</a:t>
            </a:r>
            <a:endParaRPr lang="en-US" sz="2800"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graphicFrame>
        <p:nvGraphicFramePr>
          <p:cNvPr id="7" name="Shape 109"/>
          <p:cNvGraphicFramePr/>
          <p:nvPr>
            <p:extLst>
              <p:ext uri="{D42A27DB-BD31-4B8C-83A1-F6EECF244321}">
                <p14:modId xmlns:p14="http://schemas.microsoft.com/office/powerpoint/2010/main" xmlns="" val="370842805"/>
              </p:ext>
            </p:extLst>
          </p:nvPr>
        </p:nvGraphicFramePr>
        <p:xfrm>
          <a:off x="1199650" y="1496302"/>
          <a:ext cx="6869300" cy="4322619"/>
        </p:xfrm>
        <a:graphic>
          <a:graphicData uri="http://schemas.openxmlformats.org/drawingml/2006/table">
            <a:tbl>
              <a:tblPr firstRow="1" firstCol="1" bandRow="1">
                <a:noFill/>
              </a:tblPr>
              <a:tblGrid>
                <a:gridCol w="2036050"/>
                <a:gridCol w="2220675"/>
                <a:gridCol w="2612575"/>
              </a:tblGrid>
              <a:tr h="657892">
                <a:tc>
                  <a:txBody>
                    <a:bodyPr/>
                    <a:lstStyle/>
                    <a:p>
                      <a:pPr marL="0" marR="0" lvl="0" indent="0" algn="ctr" rtl="0">
                        <a:spcBef>
                          <a:spcPts val="0"/>
                        </a:spcBef>
                        <a:spcAft>
                          <a:spcPts val="1000"/>
                        </a:spcAft>
                        <a:buSzPct val="25000"/>
                        <a:buNone/>
                      </a:pPr>
                      <a:r>
                        <a:rPr lang="en-US" sz="2000" u="none" strike="noStrike" cap="none" baseline="0" dirty="0">
                          <a:latin typeface="+mj-lt"/>
                          <a:ea typeface="Times New Roman"/>
                          <a:cs typeface="Times New Roman"/>
                          <a:sym typeface="Times New Roman"/>
                        </a:rPr>
                        <a:t>Sample</a:t>
                      </a:r>
                    </a:p>
                  </a:txBody>
                  <a:tcPr marL="76200" marR="76200" marT="0" marB="0">
                    <a:lnL w="12700" cap="flat">
                      <a:solidFill>
                        <a:schemeClr val="dk1"/>
                      </a:solidFill>
                      <a:prstDash val="solid"/>
                      <a:round/>
                      <a:headEnd type="none" w="med" len="med"/>
                      <a:tailEnd type="none" w="med" len="med"/>
                    </a:lnL>
                    <a:lnT w="12700" cap="flat">
                      <a:solidFill>
                        <a:schemeClr val="dk1"/>
                      </a:solidFill>
                      <a:prstDash val="solid"/>
                      <a:round/>
                      <a:headEnd type="none" w="med" len="med"/>
                      <a:tailEnd type="none" w="med" len="med"/>
                    </a:lnT>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dirty="0" err="1">
                          <a:latin typeface="+mj-lt"/>
                          <a:ea typeface="Times New Roman"/>
                          <a:cs typeface="Times New Roman"/>
                          <a:sym typeface="Times New Roman"/>
                        </a:rPr>
                        <a:t>Analyte</a:t>
                      </a:r>
                      <a:endParaRPr lang="en-US" sz="2000" u="none" strike="noStrike" cap="none" baseline="0" dirty="0">
                        <a:latin typeface="+mj-lt"/>
                        <a:ea typeface="Times New Roman"/>
                        <a:cs typeface="Times New Roman"/>
                        <a:sym typeface="Times New Roman"/>
                      </a:endParaRPr>
                    </a:p>
                  </a:txBody>
                  <a:tcPr marL="76200" marR="76200" marT="0" marB="0">
                    <a:lnT w="12700" cap="flat">
                      <a:solidFill>
                        <a:schemeClr val="dk1"/>
                      </a:solidFill>
                      <a:prstDash val="solid"/>
                      <a:round/>
                      <a:headEnd type="none" w="med" len="med"/>
                      <a:tailEnd type="none" w="med" len="med"/>
                    </a:lnT>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Average Dirac Voltage Shift (V)</a:t>
                      </a:r>
                    </a:p>
                  </a:txBody>
                  <a:tcPr marL="76200" marR="76200" marT="0" marB="0">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solidFill>
                      <a:srgbClr val="8D5BB3"/>
                    </a:solidFill>
                  </a:tcPr>
                </a:tc>
              </a:tr>
              <a:tr h="695896">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MUR-GFET</a:t>
                      </a:r>
                    </a:p>
                  </a:txBody>
                  <a:tcPr marL="76200" marR="76200" marT="0" marB="0">
                    <a:lnL w="12700" cap="flat">
                      <a:solidFill>
                        <a:schemeClr val="dk1"/>
                      </a:solidFill>
                      <a:prstDash val="solid"/>
                      <a:round/>
                      <a:headEnd type="none" w="med" len="med"/>
                      <a:tailEnd type="none" w="med" len="med"/>
                    </a:lnL>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Buffer with no Naltrexone</a:t>
                      </a:r>
                    </a:p>
                  </a:txBody>
                  <a:tcPr marL="76200" marR="76200" marT="0" marB="0">
                    <a:solidFill>
                      <a:srgbClr val="8D5BB3">
                        <a:alpha val="69803"/>
                      </a:srgbClr>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0.04 ± 0.38</a:t>
                      </a:r>
                    </a:p>
                  </a:txBody>
                  <a:tcPr marL="76200" marR="76200" marT="0" marB="0">
                    <a:lnR w="12700" cap="flat">
                      <a:solidFill>
                        <a:schemeClr val="dk1"/>
                      </a:solidFill>
                      <a:prstDash val="solid"/>
                      <a:round/>
                      <a:headEnd type="none" w="med" len="med"/>
                      <a:tailEnd type="none" w="med" len="med"/>
                    </a:lnR>
                    <a:solidFill>
                      <a:srgbClr val="8D5BB3">
                        <a:alpha val="69803"/>
                      </a:srgbClr>
                    </a:solidFill>
                  </a:tcPr>
                </a:tc>
              </a:tr>
              <a:tr h="700644">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MUR-GFET</a:t>
                      </a:r>
                    </a:p>
                  </a:txBody>
                  <a:tcPr marL="76200" marR="76200" marT="0" marB="0">
                    <a:lnL w="12700" cap="flat">
                      <a:solidFill>
                        <a:schemeClr val="dk1"/>
                      </a:solidFill>
                      <a:prstDash val="solid"/>
                      <a:round/>
                      <a:headEnd type="none" w="med" len="med"/>
                      <a:tailEnd type="none" w="med" len="med"/>
                    </a:lnL>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Flumazenil at 10 µg/mL</a:t>
                      </a:r>
                    </a:p>
                  </a:txBody>
                  <a:tcPr marL="76200" marR="76200" marT="0" marB="0">
                    <a:solidFill>
                      <a:srgbClr val="8D5BB3">
                        <a:alpha val="40000"/>
                      </a:srgbClr>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-0.23 ± 0.43</a:t>
                      </a:r>
                    </a:p>
                  </a:txBody>
                  <a:tcPr marL="76200" marR="76200" marT="0" marB="0">
                    <a:lnR w="12700" cap="flat">
                      <a:solidFill>
                        <a:schemeClr val="dk1"/>
                      </a:solidFill>
                      <a:prstDash val="solid"/>
                      <a:round/>
                      <a:headEnd type="none" w="med" len="med"/>
                      <a:tailEnd type="none" w="med" len="med"/>
                    </a:lnR>
                    <a:solidFill>
                      <a:srgbClr val="8D5BB3">
                        <a:alpha val="40000"/>
                      </a:srgbClr>
                    </a:solidFill>
                  </a:tcPr>
                </a:tc>
              </a:tr>
              <a:tr h="771896">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MUR omitted</a:t>
                      </a:r>
                    </a:p>
                  </a:txBody>
                  <a:tcPr marL="76200" marR="76200" marT="0" marB="0">
                    <a:lnL w="12700" cap="flat">
                      <a:solidFill>
                        <a:schemeClr val="dk1"/>
                      </a:solidFill>
                      <a:prstDash val="solid"/>
                      <a:round/>
                      <a:headEnd type="none" w="med" len="med"/>
                      <a:tailEnd type="none" w="med" len="med"/>
                    </a:lnL>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Naltrexone at 10 µg/mL</a:t>
                      </a:r>
                    </a:p>
                  </a:txBody>
                  <a:tcPr marL="76200" marR="76200" marT="0" marB="0">
                    <a:solidFill>
                      <a:srgbClr val="8D5BB3">
                        <a:alpha val="69803"/>
                      </a:srgbClr>
                    </a:solidFill>
                  </a:tcPr>
                </a:tc>
                <a:tc>
                  <a:txBody>
                    <a:bodyPr/>
                    <a:lstStyle/>
                    <a:p>
                      <a:pPr marL="0" marR="0" lvl="0" indent="0" algn="ctr" rtl="0">
                        <a:spcBef>
                          <a:spcPts val="0"/>
                        </a:spcBef>
                        <a:spcAft>
                          <a:spcPts val="1000"/>
                        </a:spcAft>
                        <a:buSzPct val="25000"/>
                        <a:buNone/>
                      </a:pPr>
                      <a:r>
                        <a:rPr lang="en-US" sz="2000" u="none" strike="noStrike" cap="none" baseline="0" dirty="0">
                          <a:latin typeface="+mj-lt"/>
                          <a:ea typeface="Times New Roman"/>
                          <a:cs typeface="Times New Roman"/>
                          <a:sym typeface="Times New Roman"/>
                        </a:rPr>
                        <a:t>-0.25 ± 0.35</a:t>
                      </a:r>
                    </a:p>
                  </a:txBody>
                  <a:tcPr marL="76200" marR="76200" marT="0" marB="0">
                    <a:lnR w="12700" cap="flat">
                      <a:solidFill>
                        <a:schemeClr val="dk1"/>
                      </a:solidFill>
                      <a:prstDash val="solid"/>
                      <a:round/>
                      <a:headEnd type="none" w="med" len="med"/>
                      <a:tailEnd type="none" w="med" len="med"/>
                    </a:lnR>
                    <a:solidFill>
                      <a:srgbClr val="8D5BB3">
                        <a:alpha val="69803"/>
                      </a:srgbClr>
                    </a:solidFill>
                  </a:tcPr>
                </a:tc>
              </a:tr>
              <a:tr h="807522">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anti-HER2 scfv-GFET</a:t>
                      </a:r>
                    </a:p>
                  </a:txBody>
                  <a:tcPr marL="76200" marR="76200" marT="0" marB="0">
                    <a:lnL w="12700" cap="flat">
                      <a:solidFill>
                        <a:schemeClr val="dk1"/>
                      </a:solidFill>
                      <a:prstDash val="solid"/>
                      <a:round/>
                      <a:headEnd type="none" w="med" len="med"/>
                      <a:tailEnd type="none" w="med" len="med"/>
                    </a:lnL>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Naltrexone at 10 µg/mL</a:t>
                      </a:r>
                    </a:p>
                  </a:txBody>
                  <a:tcPr marL="76200" marR="76200" marT="0" marB="0">
                    <a:solidFill>
                      <a:srgbClr val="8D5BB3">
                        <a:alpha val="40000"/>
                      </a:srgbClr>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-0.31 ± 0.48</a:t>
                      </a:r>
                    </a:p>
                  </a:txBody>
                  <a:tcPr marL="76200" marR="76200" marT="0" marB="0">
                    <a:lnR w="12700" cap="flat">
                      <a:solidFill>
                        <a:schemeClr val="dk1"/>
                      </a:solidFill>
                      <a:prstDash val="solid"/>
                      <a:round/>
                      <a:headEnd type="none" w="med" len="med"/>
                      <a:tailEnd type="none" w="med" len="med"/>
                    </a:lnR>
                    <a:solidFill>
                      <a:srgbClr val="8D5BB3">
                        <a:alpha val="40000"/>
                      </a:srgbClr>
                    </a:solidFill>
                  </a:tcPr>
                </a:tc>
              </a:tr>
              <a:tr h="688769">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MUR-GFET</a:t>
                      </a:r>
                    </a:p>
                  </a:txBody>
                  <a:tcPr marL="76200" marR="76200" marT="0" marB="0">
                    <a:lnL w="12700" cap="flat">
                      <a:solidFill>
                        <a:schemeClr val="dk1"/>
                      </a:solidFill>
                      <a:prstDash val="solid"/>
                      <a:round/>
                      <a:headEnd type="none" w="med" len="med"/>
                      <a:tailEnd type="none" w="med" len="med"/>
                    </a:lnL>
                    <a:lnB w="12700" cap="flat">
                      <a:solidFill>
                        <a:schemeClr val="dk1"/>
                      </a:solidFill>
                      <a:prstDash val="solid"/>
                      <a:round/>
                      <a:headEnd type="none" w="med" len="med"/>
                      <a:tailEnd type="none" w="med" len="med"/>
                    </a:lnB>
                    <a:solidFill>
                      <a:srgbClr val="8D5BB3"/>
                    </a:solidFill>
                  </a:tcPr>
                </a:tc>
                <a:tc>
                  <a:txBody>
                    <a:bodyPr/>
                    <a:lstStyle/>
                    <a:p>
                      <a:pPr marL="0" marR="0" lvl="0" indent="0" algn="ctr" rtl="0">
                        <a:spcBef>
                          <a:spcPts val="0"/>
                        </a:spcBef>
                        <a:spcAft>
                          <a:spcPts val="1000"/>
                        </a:spcAft>
                        <a:buSzPct val="25000"/>
                        <a:buNone/>
                      </a:pPr>
                      <a:r>
                        <a:rPr lang="en-US" sz="2000" u="none" strike="noStrike" cap="none" baseline="0">
                          <a:latin typeface="+mj-lt"/>
                          <a:ea typeface="Times New Roman"/>
                          <a:cs typeface="Times New Roman"/>
                          <a:sym typeface="Times New Roman"/>
                        </a:rPr>
                        <a:t>Naltrexone at 10 µg/mL</a:t>
                      </a:r>
                    </a:p>
                  </a:txBody>
                  <a:tcPr marL="76200" marR="76200" marT="0" marB="0">
                    <a:lnB w="12700" cap="flat">
                      <a:solidFill>
                        <a:schemeClr val="dk1"/>
                      </a:solidFill>
                      <a:prstDash val="solid"/>
                      <a:round/>
                      <a:headEnd type="none" w="med" len="med"/>
                      <a:tailEnd type="none" w="med" len="med"/>
                    </a:lnB>
                    <a:solidFill>
                      <a:srgbClr val="8D5BB3">
                        <a:alpha val="69803"/>
                      </a:srgbClr>
                    </a:solidFill>
                  </a:tcPr>
                </a:tc>
                <a:tc>
                  <a:txBody>
                    <a:bodyPr/>
                    <a:lstStyle/>
                    <a:p>
                      <a:pPr marL="0" marR="0" lvl="0" indent="0" algn="ctr" rtl="0">
                        <a:spcBef>
                          <a:spcPts val="0"/>
                        </a:spcBef>
                        <a:spcAft>
                          <a:spcPts val="1000"/>
                        </a:spcAft>
                        <a:buSzPct val="25000"/>
                        <a:buNone/>
                      </a:pPr>
                      <a:r>
                        <a:rPr lang="en-US" sz="2000" u="none" strike="noStrike" cap="none" baseline="0" dirty="0">
                          <a:latin typeface="+mj-lt"/>
                          <a:ea typeface="Times New Roman"/>
                          <a:cs typeface="Times New Roman"/>
                          <a:sym typeface="Times New Roman"/>
                        </a:rPr>
                        <a:t>8.78 ± 0.55</a:t>
                      </a:r>
                    </a:p>
                  </a:txBody>
                  <a:tcPr marL="76200" marR="76200" marT="0" marB="0">
                    <a:lnR w="12700" cap="flat">
                      <a:solidFill>
                        <a:schemeClr val="dk1"/>
                      </a:solidFill>
                      <a:prstDash val="solid"/>
                      <a:round/>
                      <a:headEnd type="none" w="med" len="med"/>
                      <a:tailEnd type="none" w="med" len="med"/>
                    </a:lnR>
                    <a:lnB w="12700" cap="flat">
                      <a:solidFill>
                        <a:schemeClr val="dk1"/>
                      </a:solidFill>
                      <a:prstDash val="solid"/>
                      <a:round/>
                      <a:headEnd type="none" w="med" len="med"/>
                      <a:tailEnd type="none" w="med" len="med"/>
                    </a:lnB>
                    <a:solidFill>
                      <a:srgbClr val="8D5BB3">
                        <a:alpha val="69803"/>
                      </a:srgbClr>
                    </a:solidFill>
                  </a:tcPr>
                </a:tc>
              </a:tr>
            </a:tbl>
          </a:graphicData>
        </a:graphic>
      </p:graphicFrame>
    </p:spTree>
    <p:extLst>
      <p:ext uri="{BB962C8B-B14F-4D97-AF65-F5344CB8AC3E}">
        <p14:creationId xmlns:p14="http://schemas.microsoft.com/office/powerpoint/2010/main" xmlns="" val="1016144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Chemical Detection Platform: Raman Readout</a:t>
            </a:r>
            <a:endParaRPr lang="en-US" dirty="0"/>
          </a:p>
        </p:txBody>
      </p:sp>
      <p:sp>
        <p:nvSpPr>
          <p:cNvPr id="4" name="Date Placeholder 3"/>
          <p:cNvSpPr>
            <a:spLocks noGrp="1"/>
          </p:cNvSpPr>
          <p:nvPr>
            <p:ph type="dt" sz="half" idx="10"/>
          </p:nvPr>
        </p:nvSpPr>
        <p:spPr/>
        <p:txBody>
          <a:bodyPr/>
          <a:lstStyle/>
          <a:p>
            <a:pPr>
              <a:defRPr/>
            </a:pPr>
            <a:r>
              <a:rPr lang="en-US" dirty="0" smtClean="0"/>
              <a:t>2013</a:t>
            </a:r>
            <a:endParaRPr lang="en-US"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pic>
        <p:nvPicPr>
          <p:cNvPr id="14" name="Shape 101"/>
          <p:cNvPicPr preferRelativeResize="0"/>
          <p:nvPr/>
        </p:nvPicPr>
        <p:blipFill rotWithShape="1">
          <a:blip r:embed="rId2">
            <a:alphaModFix/>
          </a:blip>
          <a:srcRect/>
          <a:stretch/>
        </p:blipFill>
        <p:spPr>
          <a:xfrm>
            <a:off x="71252" y="1686296"/>
            <a:ext cx="5177641" cy="3954484"/>
          </a:xfrm>
          <a:prstGeom prst="rect">
            <a:avLst/>
          </a:prstGeom>
          <a:noFill/>
          <a:ln>
            <a:noFill/>
          </a:ln>
        </p:spPr>
      </p:pic>
      <p:sp>
        <p:nvSpPr>
          <p:cNvPr id="15" name="Shape 102"/>
          <p:cNvSpPr/>
          <p:nvPr/>
        </p:nvSpPr>
        <p:spPr>
          <a:xfrm>
            <a:off x="5035138" y="1836867"/>
            <a:ext cx="4022359" cy="2679026"/>
          </a:xfrm>
          <a:prstGeom prst="rect">
            <a:avLst/>
          </a:prstGeom>
          <a:noFill/>
          <a:ln>
            <a:noFill/>
          </a:ln>
        </p:spPr>
        <p:txBody>
          <a:bodyPr lIns="91425" tIns="45700" rIns="91425" bIns="45700" anchor="t" anchorCtr="0">
            <a:noAutofit/>
          </a:bodyPr>
          <a:lstStyle/>
          <a:p>
            <a:pPr marL="0" marR="0" lvl="0" indent="0" algn="l" rtl="0">
              <a:spcBef>
                <a:spcPts val="0"/>
              </a:spcBef>
              <a:spcAft>
                <a:spcPts val="600"/>
              </a:spcAft>
              <a:buSzPct val="25000"/>
              <a:buNone/>
            </a:pPr>
            <a:r>
              <a:rPr lang="en-US" sz="2000" b="0" i="0" u="none" strike="noStrike" cap="none" baseline="0" dirty="0">
                <a:solidFill>
                  <a:srgbClr val="000000"/>
                </a:solidFill>
                <a:latin typeface="+mj-lt"/>
                <a:ea typeface="Times New Roman"/>
                <a:cs typeface="Times New Roman"/>
                <a:sym typeface="Times New Roman"/>
              </a:rPr>
              <a:t>Raman spectra during functionalization steps:</a:t>
            </a:r>
          </a:p>
          <a:p>
            <a:pPr marL="514350" marR="0" lvl="0" indent="-514350" algn="l" rtl="0">
              <a:spcBef>
                <a:spcPts val="0"/>
              </a:spcBef>
              <a:spcAft>
                <a:spcPts val="600"/>
              </a:spcAft>
              <a:buClr>
                <a:srgbClr val="000000"/>
              </a:buClr>
              <a:buSzPct val="100000"/>
              <a:buFont typeface="Times New Roman"/>
              <a:buAutoNum type="arabicParenR"/>
            </a:pPr>
            <a:r>
              <a:rPr lang="en-US" sz="2000" b="0" i="0" u="none" strike="noStrike" cap="none" baseline="0" dirty="0">
                <a:solidFill>
                  <a:srgbClr val="000000"/>
                </a:solidFill>
                <a:latin typeface="+mj-lt"/>
                <a:ea typeface="Times New Roman"/>
                <a:cs typeface="Times New Roman"/>
                <a:sym typeface="Times New Roman"/>
              </a:rPr>
              <a:t>D/G ratio increased after </a:t>
            </a:r>
            <a:r>
              <a:rPr lang="en-US" sz="2000" b="0" i="0" u="none" strike="noStrike" cap="none" baseline="0" dirty="0" err="1">
                <a:solidFill>
                  <a:srgbClr val="000000"/>
                </a:solidFill>
                <a:latin typeface="+mj-lt"/>
                <a:ea typeface="Times New Roman"/>
                <a:cs typeface="Times New Roman"/>
                <a:sym typeface="Times New Roman"/>
              </a:rPr>
              <a:t>diazonium</a:t>
            </a:r>
            <a:r>
              <a:rPr lang="en-US" sz="2000" b="0" i="0" u="none" strike="noStrike" cap="none" baseline="0" dirty="0">
                <a:solidFill>
                  <a:srgbClr val="000000"/>
                </a:solidFill>
                <a:latin typeface="+mj-lt"/>
                <a:ea typeface="Times New Roman"/>
                <a:cs typeface="Times New Roman"/>
                <a:sym typeface="Times New Roman"/>
              </a:rPr>
              <a:t> treatment and 2D/G ratio decreased from 1.5 to 0.95</a:t>
            </a:r>
          </a:p>
          <a:p>
            <a:pPr marL="514350" marR="0" lvl="0" indent="-514350" algn="l" rtl="0">
              <a:spcBef>
                <a:spcPts val="0"/>
              </a:spcBef>
              <a:spcAft>
                <a:spcPts val="600"/>
              </a:spcAft>
              <a:buClr>
                <a:srgbClr val="000000"/>
              </a:buClr>
              <a:buSzPct val="100000"/>
              <a:buFont typeface="Times New Roman"/>
              <a:buAutoNum type="arabicParenR"/>
            </a:pPr>
            <a:r>
              <a:rPr lang="en-US" sz="2000" b="0" i="0" u="none" strike="noStrike" cap="none" baseline="0" dirty="0">
                <a:solidFill>
                  <a:srgbClr val="000000"/>
                </a:solidFill>
                <a:latin typeface="+mj-lt"/>
                <a:ea typeface="Times New Roman"/>
                <a:cs typeface="Times New Roman"/>
                <a:sym typeface="Times New Roman"/>
              </a:rPr>
              <a:t>Little change between </a:t>
            </a:r>
            <a:r>
              <a:rPr lang="en-US" sz="2000" b="0" i="0" u="none" strike="noStrike" cap="none" baseline="0" dirty="0" err="1">
                <a:solidFill>
                  <a:srgbClr val="000000"/>
                </a:solidFill>
                <a:latin typeface="+mj-lt"/>
                <a:ea typeface="Times New Roman"/>
                <a:cs typeface="Times New Roman"/>
                <a:sym typeface="Times New Roman"/>
              </a:rPr>
              <a:t>diazonium</a:t>
            </a:r>
            <a:r>
              <a:rPr lang="en-US" sz="2000" b="0" i="0" u="none" strike="noStrike" cap="none" baseline="0" dirty="0">
                <a:solidFill>
                  <a:srgbClr val="000000"/>
                </a:solidFill>
                <a:latin typeface="+mj-lt"/>
                <a:ea typeface="Times New Roman"/>
                <a:cs typeface="Times New Roman"/>
                <a:sym typeface="Times New Roman"/>
              </a:rPr>
              <a:t> treatment and mu protein attachment</a:t>
            </a:r>
          </a:p>
          <a:p>
            <a:pPr marL="0" marR="0" lvl="0" indent="0" algn="l" rtl="0">
              <a:spcBef>
                <a:spcPts val="0"/>
              </a:spcBef>
              <a:spcAft>
                <a:spcPts val="600"/>
              </a:spcAft>
              <a:buSzPct val="25000"/>
              <a:buNone/>
            </a:pPr>
            <a:r>
              <a:rPr lang="en-US" sz="2000" b="0" i="0" u="none" strike="noStrike" cap="none" baseline="0" dirty="0" smtClean="0">
                <a:solidFill>
                  <a:srgbClr val="000000"/>
                </a:solidFill>
                <a:latin typeface="+mj-lt"/>
                <a:ea typeface="Times New Roman"/>
                <a:cs typeface="Times New Roman"/>
                <a:sym typeface="Times New Roman"/>
              </a:rPr>
              <a:t>Upon </a:t>
            </a:r>
            <a:r>
              <a:rPr lang="en-US" sz="2000" b="0" i="0" u="none" strike="noStrike" cap="none" baseline="0" dirty="0">
                <a:solidFill>
                  <a:srgbClr val="000000"/>
                </a:solidFill>
                <a:latin typeface="+mj-lt"/>
                <a:ea typeface="Times New Roman"/>
                <a:cs typeface="Times New Roman"/>
                <a:sym typeface="Times New Roman"/>
              </a:rPr>
              <a:t>exposure to Naltrexone, there were </a:t>
            </a:r>
            <a:r>
              <a:rPr lang="en-US" sz="2000" b="1" i="0" u="none" strike="noStrike" cap="none" baseline="0" dirty="0">
                <a:solidFill>
                  <a:srgbClr val="00A096"/>
                </a:solidFill>
                <a:effectLst>
                  <a:outerShdw blurRad="38100" dist="38100" dir="2700000" algn="tl">
                    <a:srgbClr val="000000">
                      <a:alpha val="43137"/>
                    </a:srgbClr>
                  </a:outerShdw>
                </a:effectLst>
                <a:latin typeface="+mj-lt"/>
                <a:ea typeface="Times New Roman"/>
                <a:cs typeface="Times New Roman"/>
                <a:sym typeface="Times New Roman"/>
              </a:rPr>
              <a:t>significant shifts in the G-peak and 2D peak positions </a:t>
            </a:r>
            <a:r>
              <a:rPr lang="en-US" sz="2000" b="0" i="0" u="none" strike="noStrike" cap="none" baseline="0" dirty="0">
                <a:solidFill>
                  <a:srgbClr val="000000"/>
                </a:solidFill>
                <a:latin typeface="+mj-lt"/>
                <a:ea typeface="Times New Roman"/>
                <a:cs typeface="Times New Roman"/>
                <a:sym typeface="Times New Roman"/>
              </a:rPr>
              <a:t>which were concentration dependent</a:t>
            </a:r>
          </a:p>
        </p:txBody>
      </p:sp>
    </p:spTree>
    <p:extLst>
      <p:ext uri="{BB962C8B-B14F-4D97-AF65-F5344CB8AC3E}">
        <p14:creationId xmlns:p14="http://schemas.microsoft.com/office/powerpoint/2010/main" xmlns="" val="1715322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Chemical Detection Platform: Raman Readout</a:t>
            </a:r>
            <a:endParaRPr lang="en-US" dirty="0"/>
          </a:p>
        </p:txBody>
      </p:sp>
      <p:sp>
        <p:nvSpPr>
          <p:cNvPr id="4" name="Date Placeholder 3"/>
          <p:cNvSpPr>
            <a:spLocks noGrp="1"/>
          </p:cNvSpPr>
          <p:nvPr>
            <p:ph type="dt" sz="half" idx="10"/>
          </p:nvPr>
        </p:nvSpPr>
        <p:spPr/>
        <p:txBody>
          <a:bodyPr/>
          <a:lstStyle/>
          <a:p>
            <a:pPr>
              <a:defRPr/>
            </a:pPr>
            <a:r>
              <a:rPr lang="en-US" dirty="0" smtClean="0"/>
              <a:t>2013</a:t>
            </a:r>
            <a:endParaRPr lang="en-US" dirty="0"/>
          </a:p>
        </p:txBody>
      </p:sp>
      <p:sp>
        <p:nvSpPr>
          <p:cNvPr id="6" name="TextBox 5"/>
          <p:cNvSpPr txBox="1"/>
          <p:nvPr/>
        </p:nvSpPr>
        <p:spPr>
          <a:xfrm>
            <a:off x="7032904" y="6662278"/>
            <a:ext cx="2024593" cy="153888"/>
          </a:xfrm>
          <a:prstGeom prst="rect">
            <a:avLst/>
          </a:prstGeom>
          <a:solidFill>
            <a:schemeClr val="bg1"/>
          </a:solidFill>
        </p:spPr>
        <p:txBody>
          <a:bodyPr wrap="none" lIns="0" tIns="0" rIns="0" bIns="0" rtlCol="0">
            <a:spAutoFit/>
          </a:bodyPr>
          <a:lstStyle/>
          <a:p>
            <a:r>
              <a:rPr lang="en-US" sz="1000" dirty="0" smtClean="0"/>
              <a:t>[1]Lerner et al., </a:t>
            </a:r>
            <a:r>
              <a:rPr lang="en-US" sz="1000" dirty="0" err="1" smtClean="0"/>
              <a:t>Nano</a:t>
            </a:r>
            <a:r>
              <a:rPr lang="en-US" sz="1000" dirty="0" smtClean="0"/>
              <a:t> Letters (2014)</a:t>
            </a:r>
            <a:endParaRPr lang="en-US" sz="1000" dirty="0"/>
          </a:p>
        </p:txBody>
      </p:sp>
      <p:pic>
        <p:nvPicPr>
          <p:cNvPr id="14" name="Shape 104"/>
          <p:cNvPicPr preferRelativeResize="0"/>
          <p:nvPr/>
        </p:nvPicPr>
        <p:blipFill rotWithShape="1">
          <a:blip r:embed="rId2">
            <a:alphaModFix/>
          </a:blip>
          <a:srcRect/>
          <a:stretch/>
        </p:blipFill>
        <p:spPr>
          <a:xfrm>
            <a:off x="106878" y="1508164"/>
            <a:ext cx="5254087" cy="4156357"/>
          </a:xfrm>
          <a:prstGeom prst="rect">
            <a:avLst/>
          </a:prstGeom>
          <a:noFill/>
          <a:ln>
            <a:noFill/>
          </a:ln>
        </p:spPr>
      </p:pic>
      <p:sp>
        <p:nvSpPr>
          <p:cNvPr id="15" name="Shape 105"/>
          <p:cNvSpPr/>
          <p:nvPr/>
        </p:nvSpPr>
        <p:spPr>
          <a:xfrm>
            <a:off x="5450773" y="1306273"/>
            <a:ext cx="3401538" cy="5049993"/>
          </a:xfrm>
          <a:prstGeom prst="rect">
            <a:avLst/>
          </a:prstGeom>
          <a:noFill/>
          <a:ln>
            <a:noFill/>
          </a:ln>
        </p:spPr>
        <p:txBody>
          <a:bodyPr lIns="101600" tIns="50800" rIns="101600" bIns="50800" anchor="ctr" anchorCtr="0">
            <a:noAutofit/>
          </a:bodyPr>
          <a:lstStyle/>
          <a:p>
            <a:pPr marL="514350" marR="0" lvl="0" indent="-514350" algn="l" rtl="0">
              <a:spcBef>
                <a:spcPts val="0"/>
              </a:spcBef>
              <a:spcAft>
                <a:spcPts val="0"/>
              </a:spcAft>
              <a:buClr>
                <a:srgbClr val="FF0000"/>
              </a:buClr>
              <a:buSzPct val="100000"/>
              <a:buFont typeface="Times New Roman"/>
              <a:buAutoNum type="alphaLcParenR"/>
            </a:pPr>
            <a:r>
              <a:rPr lang="en-US" sz="2000" b="1" i="0" u="none" strike="noStrike" cap="none" baseline="0" dirty="0">
                <a:solidFill>
                  <a:srgbClr val="FF0000"/>
                </a:solidFill>
                <a:effectLst>
                  <a:outerShdw blurRad="38100" dist="38100" dir="2700000" algn="tl">
                    <a:srgbClr val="000000">
                      <a:alpha val="43137"/>
                    </a:srgbClr>
                  </a:outerShdw>
                </a:effectLst>
                <a:latin typeface="+mj-lt"/>
                <a:ea typeface="Times New Roman"/>
                <a:cs typeface="Times New Roman"/>
                <a:sym typeface="Times New Roman"/>
              </a:rPr>
              <a:t>Mu-functionalized device showing Raman G peak shift </a:t>
            </a:r>
            <a:r>
              <a:rPr lang="en-US" sz="2000" b="0" i="0" u="none" strike="noStrike" cap="none" baseline="0" dirty="0">
                <a:solidFill>
                  <a:srgbClr val="000000"/>
                </a:solidFill>
                <a:latin typeface="+mj-lt"/>
                <a:ea typeface="Times New Roman"/>
                <a:cs typeface="Times New Roman"/>
                <a:sym typeface="Times New Roman"/>
              </a:rPr>
              <a:t>of ~1.5 cm</a:t>
            </a:r>
            <a:r>
              <a:rPr lang="en-US" sz="2000" b="0" i="0" u="none" strike="noStrike" cap="none" baseline="30000" dirty="0">
                <a:solidFill>
                  <a:srgbClr val="000000"/>
                </a:solidFill>
                <a:latin typeface="+mj-lt"/>
                <a:ea typeface="Times New Roman"/>
                <a:cs typeface="Times New Roman"/>
                <a:sym typeface="Times New Roman"/>
              </a:rPr>
              <a:t>-1</a:t>
            </a:r>
            <a:r>
              <a:rPr lang="en-US" sz="2000" b="0" i="0" u="none" strike="noStrike" cap="none" baseline="0" dirty="0">
                <a:solidFill>
                  <a:srgbClr val="000000"/>
                </a:solidFill>
                <a:latin typeface="+mj-lt"/>
                <a:ea typeface="Times New Roman"/>
                <a:cs typeface="Times New Roman"/>
                <a:sym typeface="Times New Roman"/>
              </a:rPr>
              <a:t> before (green) and after (orange) Naltrexone exposure at 10 µg/</a:t>
            </a:r>
            <a:r>
              <a:rPr lang="en-US" sz="2000" b="0" i="0" u="none" strike="noStrike" cap="none" baseline="0" dirty="0" err="1">
                <a:solidFill>
                  <a:srgbClr val="000000"/>
                </a:solidFill>
                <a:latin typeface="+mj-lt"/>
                <a:ea typeface="Times New Roman"/>
                <a:cs typeface="Times New Roman"/>
                <a:sym typeface="Times New Roman"/>
              </a:rPr>
              <a:t>mL.</a:t>
            </a:r>
            <a:r>
              <a:rPr lang="en-US" sz="2000" b="0" i="0" u="none" strike="noStrike" cap="none" baseline="0" dirty="0">
                <a:solidFill>
                  <a:srgbClr val="000000"/>
                </a:solidFill>
                <a:latin typeface="+mj-lt"/>
                <a:ea typeface="Times New Roman"/>
                <a:cs typeface="Times New Roman"/>
                <a:sym typeface="Times New Roman"/>
              </a:rPr>
              <a:t> </a:t>
            </a:r>
          </a:p>
          <a:p>
            <a:pPr marL="514350" marR="0" lvl="0" indent="-514350" algn="l" rtl="0">
              <a:spcBef>
                <a:spcPts val="0"/>
              </a:spcBef>
              <a:spcAft>
                <a:spcPts val="0"/>
              </a:spcAft>
              <a:buClr>
                <a:srgbClr val="0070C0"/>
              </a:buClr>
              <a:buSzPct val="100000"/>
              <a:buFont typeface="Times New Roman"/>
              <a:buAutoNum type="alphaLcParenR"/>
            </a:pPr>
            <a:r>
              <a:rPr lang="en-US" sz="2000" b="1" i="0" u="none" strike="noStrike" cap="none" baseline="0" dirty="0">
                <a:solidFill>
                  <a:srgbClr val="0070C0"/>
                </a:solidFill>
                <a:effectLst>
                  <a:outerShdw blurRad="38100" dist="38100" dir="2700000" algn="tl">
                    <a:srgbClr val="000000">
                      <a:alpha val="43137"/>
                    </a:srgbClr>
                  </a:outerShdw>
                </a:effectLst>
                <a:latin typeface="+mj-lt"/>
                <a:ea typeface="Times New Roman"/>
                <a:cs typeface="Times New Roman"/>
                <a:sym typeface="Times New Roman"/>
              </a:rPr>
              <a:t>2D peak position shift of ~2 cm</a:t>
            </a:r>
            <a:r>
              <a:rPr lang="en-US" sz="2000" b="1" i="0" u="none" strike="noStrike" cap="none" baseline="30000" dirty="0">
                <a:solidFill>
                  <a:srgbClr val="0070C0"/>
                </a:solidFill>
                <a:effectLst>
                  <a:outerShdw blurRad="38100" dist="38100" dir="2700000" algn="tl">
                    <a:srgbClr val="000000">
                      <a:alpha val="43137"/>
                    </a:srgbClr>
                  </a:outerShdw>
                </a:effectLst>
                <a:latin typeface="+mj-lt"/>
                <a:ea typeface="Times New Roman"/>
                <a:cs typeface="Times New Roman"/>
                <a:sym typeface="Times New Roman"/>
              </a:rPr>
              <a:t>-1 </a:t>
            </a:r>
            <a:r>
              <a:rPr lang="en-US" sz="2000" b="0" i="0" u="none" strike="noStrike" cap="none" baseline="0" dirty="0">
                <a:solidFill>
                  <a:srgbClr val="000000"/>
                </a:solidFill>
                <a:latin typeface="+mj-lt"/>
                <a:ea typeface="Times New Roman"/>
                <a:cs typeface="Times New Roman"/>
                <a:sym typeface="Times New Roman"/>
              </a:rPr>
              <a:t>for same device</a:t>
            </a:r>
          </a:p>
          <a:p>
            <a:pPr marL="514350" marR="0" lvl="0" indent="-514350" algn="l" rtl="0">
              <a:spcBef>
                <a:spcPts val="0"/>
              </a:spcBef>
              <a:spcAft>
                <a:spcPts val="0"/>
              </a:spcAft>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For device exposed to pure buffer, G peak does not appreciably shift</a:t>
            </a:r>
          </a:p>
          <a:p>
            <a:pPr marL="514350" marR="0" lvl="0" indent="-514350" algn="l" rtl="0">
              <a:spcBef>
                <a:spcPts val="0"/>
              </a:spcBef>
              <a:spcAft>
                <a:spcPts val="0"/>
              </a:spcAft>
              <a:buClr>
                <a:srgbClr val="000000"/>
              </a:buClr>
              <a:buSzPct val="100000"/>
              <a:buFont typeface="Times New Roman"/>
              <a:buAutoNum type="alphaLcParenR"/>
            </a:pPr>
            <a:r>
              <a:rPr lang="en-US" sz="2000" b="0" i="0" u="none" strike="noStrike" cap="none" baseline="0" dirty="0">
                <a:solidFill>
                  <a:srgbClr val="000000"/>
                </a:solidFill>
                <a:latin typeface="+mj-lt"/>
                <a:ea typeface="Times New Roman"/>
                <a:cs typeface="Times New Roman"/>
                <a:sym typeface="Times New Roman"/>
              </a:rPr>
              <a:t>2D peak position is only slightly affected by buffer exposure, shifting only 0.5 cm</a:t>
            </a:r>
            <a:r>
              <a:rPr lang="en-US" sz="2000" b="0" i="0" u="none" strike="noStrike" cap="none" baseline="30000" dirty="0">
                <a:solidFill>
                  <a:srgbClr val="000000"/>
                </a:solidFill>
                <a:latin typeface="+mj-lt"/>
                <a:ea typeface="Times New Roman"/>
                <a:cs typeface="Times New Roman"/>
                <a:sym typeface="Times New Roman"/>
              </a:rPr>
              <a:t>-1</a:t>
            </a:r>
            <a:r>
              <a:rPr lang="en-US" sz="2000" b="0" i="0" u="none" strike="noStrike" cap="none" baseline="0" dirty="0">
                <a:solidFill>
                  <a:srgbClr val="000000"/>
                </a:solidFill>
                <a:latin typeface="+mj-lt"/>
                <a:ea typeface="Times New Roman"/>
                <a:cs typeface="Times New Roman"/>
                <a:sym typeface="Times New Roman"/>
              </a:rPr>
              <a:t> for this device.</a:t>
            </a:r>
          </a:p>
        </p:txBody>
      </p:sp>
    </p:spTree>
    <p:extLst>
      <p:ext uri="{BB962C8B-B14F-4D97-AF65-F5344CB8AC3E}">
        <p14:creationId xmlns:p14="http://schemas.microsoft.com/office/powerpoint/2010/main" xmlns="" val="3252661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438"/>
            <a:ext cx="7924800" cy="868362"/>
          </a:xfrm>
        </p:spPr>
        <p:txBody>
          <a:bodyPr/>
          <a:lstStyle/>
          <a:p>
            <a:r>
              <a:rPr lang="en-US" dirty="0" smtClean="0"/>
              <a:t>Conclusions</a:t>
            </a:r>
            <a:endParaRPr lang="en-US" dirty="0"/>
          </a:p>
        </p:txBody>
      </p:sp>
      <p:pic>
        <p:nvPicPr>
          <p:cNvPr id="10" name="Content Placeholder 3"/>
          <p:cNvPicPr>
            <a:picLocks noGrp="1" noChangeAspect="1"/>
          </p:cNvPicPr>
          <p:nvPr>
            <p:ph idx="1"/>
          </p:nvPr>
        </p:nvPicPr>
        <p:blipFill rotWithShape="1">
          <a:blip r:embed="rId2"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25469"/>
          <a:stretch/>
        </p:blipFill>
        <p:spPr>
          <a:xfrm>
            <a:off x="4198938" y="1341912"/>
            <a:ext cx="4389438" cy="1751136"/>
          </a:xfrm>
        </p:spPr>
      </p:pic>
      <p:sp>
        <p:nvSpPr>
          <p:cNvPr id="11" name="Content Placeholder 2"/>
          <p:cNvSpPr txBox="1">
            <a:spLocks/>
          </p:cNvSpPr>
          <p:nvPr/>
        </p:nvSpPr>
        <p:spPr bwMode="auto">
          <a:xfrm>
            <a:off x="484642" y="1905000"/>
            <a:ext cx="3636096" cy="326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lvl1pPr marL="228600" indent="-228600">
              <a:lnSpc>
                <a:spcPct val="90000"/>
              </a:lnSpc>
              <a:spcBef>
                <a:spcPts val="600"/>
              </a:spcBef>
              <a:buSzPct val="91000"/>
              <a:buFont typeface="Lucida Grande"/>
              <a:buChar char="▼"/>
              <a:defRPr sz="2800">
                <a:solidFill>
                  <a:srgbClr val="002F5F"/>
                </a:solidFill>
                <a:latin typeface="Arial Narrow" pitchFamily="34" charset="0"/>
                <a:ea typeface="MS PGothic" pitchFamily="34" charset="-128"/>
              </a:defRPr>
            </a:lvl1pPr>
            <a:lvl2pPr marL="685800" indent="-228600">
              <a:lnSpc>
                <a:spcPct val="95000"/>
              </a:lnSpc>
              <a:spcBef>
                <a:spcPts val="500"/>
              </a:spcBef>
              <a:buClr>
                <a:srgbClr val="002F5F"/>
              </a:buClr>
              <a:buFont typeface="Wingdings" pitchFamily="2" charset="2"/>
              <a:buChar char="§"/>
              <a:defRPr sz="2400">
                <a:solidFill>
                  <a:schemeClr val="tx1"/>
                </a:solidFill>
                <a:latin typeface="Arial Narrow" pitchFamily="34" charset="0"/>
                <a:ea typeface="MS PGothic" pitchFamily="34" charset="-128"/>
              </a:defRPr>
            </a:lvl2pPr>
            <a:lvl3pPr marL="1143000" indent="-228600">
              <a:lnSpc>
                <a:spcPct val="95000"/>
              </a:lnSpc>
              <a:spcBef>
                <a:spcPts val="400"/>
              </a:spcBef>
              <a:buClr>
                <a:srgbClr val="002F5F"/>
              </a:buClr>
              <a:buFont typeface="Lucida Grande"/>
              <a:buChar char="−"/>
              <a:defRPr sz="2400">
                <a:solidFill>
                  <a:schemeClr val="tx1"/>
                </a:solidFill>
                <a:latin typeface="Arial Narrow" pitchFamily="34" charset="0"/>
                <a:ea typeface="MS PGothic" pitchFamily="34" charset="-128"/>
              </a:defRPr>
            </a:lvl3pPr>
            <a:lvl4pPr marL="1600200" indent="-228600">
              <a:lnSpc>
                <a:spcPct val="95000"/>
              </a:lnSpc>
              <a:spcBef>
                <a:spcPts val="400"/>
              </a:spcBef>
              <a:buClr>
                <a:srgbClr val="002F5F"/>
              </a:buClr>
              <a:buFont typeface="Lucida Grande"/>
              <a:buChar char="−"/>
              <a:defRPr sz="2400">
                <a:solidFill>
                  <a:schemeClr val="tx1"/>
                </a:solidFill>
                <a:latin typeface="Arial Narrow" pitchFamily="34" charset="0"/>
                <a:ea typeface="MS PGothic" pitchFamily="34" charset="-128"/>
              </a:defRPr>
            </a:lvl4pPr>
            <a:lvl5pPr marL="2057400" indent="-228600">
              <a:lnSpc>
                <a:spcPct val="95000"/>
              </a:lnSpc>
              <a:spcBef>
                <a:spcPts val="400"/>
              </a:spcBef>
              <a:buClr>
                <a:srgbClr val="002F5F"/>
              </a:buClr>
              <a:buFont typeface="Lucida Grande"/>
              <a:buChar char="−"/>
              <a:defRPr sz="2400">
                <a:solidFill>
                  <a:schemeClr val="tx1"/>
                </a:solidFill>
                <a:latin typeface="Arial Narrow" pitchFamily="34" charset="0"/>
                <a:ea typeface="MS PGothic" pitchFamily="34" charset="-128"/>
              </a:defRPr>
            </a:lvl5pPr>
            <a:lvl6pPr marL="25146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MS PGothic" pitchFamily="34" charset="-128"/>
              </a:defRPr>
            </a:lvl6pPr>
            <a:lvl7pPr marL="29718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MS PGothic" pitchFamily="34" charset="-128"/>
              </a:defRPr>
            </a:lvl7pPr>
            <a:lvl8pPr marL="34290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MS PGothic" pitchFamily="34" charset="-128"/>
              </a:defRPr>
            </a:lvl8pPr>
            <a:lvl9pPr marL="3886200" indent="-228600" eaLnBrk="0" fontAlgn="base" hangingPunct="0">
              <a:lnSpc>
                <a:spcPct val="95000"/>
              </a:lnSpc>
              <a:spcBef>
                <a:spcPts val="400"/>
              </a:spcBef>
              <a:spcAft>
                <a:spcPct val="0"/>
              </a:spcAft>
              <a:buClr>
                <a:srgbClr val="002F5F"/>
              </a:buClr>
              <a:buFont typeface="Lucida Grande"/>
              <a:buChar char="−"/>
              <a:defRPr sz="2400">
                <a:solidFill>
                  <a:schemeClr val="tx1"/>
                </a:solidFill>
                <a:latin typeface="Arial Narrow" pitchFamily="34" charset="0"/>
                <a:ea typeface="MS PGothic" pitchFamily="34" charset="-128"/>
              </a:defRPr>
            </a:lvl9pPr>
          </a:lstStyle>
          <a:p>
            <a:pPr eaLnBrk="1" hangingPunct="1">
              <a:spcBef>
                <a:spcPts val="1000"/>
              </a:spcBef>
              <a:buSzTx/>
              <a:buFont typeface="Arial" pitchFamily="34" charset="0"/>
              <a:buChar char="•"/>
            </a:pPr>
            <a:r>
              <a:rPr lang="en-US" altLang="en-US" sz="2000" dirty="0">
                <a:solidFill>
                  <a:schemeClr val="tx1"/>
                </a:solidFill>
              </a:rPr>
              <a:t>Many publications cite contamination as an issue in production of lithographically defined graphene devices</a:t>
            </a:r>
          </a:p>
          <a:p>
            <a:pPr eaLnBrk="1" hangingPunct="1">
              <a:spcBef>
                <a:spcPts val="1000"/>
              </a:spcBef>
              <a:buSzTx/>
              <a:buFont typeface="Arial" pitchFamily="34" charset="0"/>
              <a:buChar char="•"/>
            </a:pPr>
            <a:r>
              <a:rPr lang="en-US" altLang="en-US" sz="2000" dirty="0" smtClean="0">
                <a:solidFill>
                  <a:schemeClr val="tx1"/>
                </a:solidFill>
              </a:rPr>
              <a:t>Performance of complex device architectures suffer</a:t>
            </a:r>
            <a:endParaRPr lang="en-US" altLang="en-US" sz="2000" dirty="0">
              <a:solidFill>
                <a:schemeClr val="tx1"/>
              </a:solidFill>
            </a:endParaRPr>
          </a:p>
          <a:p>
            <a:pPr eaLnBrk="1" hangingPunct="1">
              <a:spcBef>
                <a:spcPts val="1000"/>
              </a:spcBef>
              <a:buSzTx/>
              <a:buFont typeface="Arial" pitchFamily="34" charset="0"/>
              <a:buChar char="•"/>
            </a:pPr>
            <a:r>
              <a:rPr lang="en-US" altLang="en-US" sz="2000" dirty="0" smtClean="0">
                <a:solidFill>
                  <a:schemeClr val="tx1"/>
                </a:solidFill>
              </a:rPr>
              <a:t>Better understanding of the contamination mechanism and alternative </a:t>
            </a:r>
            <a:r>
              <a:rPr lang="en-US" altLang="en-US" sz="2000" dirty="0">
                <a:solidFill>
                  <a:schemeClr val="tx1"/>
                </a:solidFill>
              </a:rPr>
              <a:t>fabrication </a:t>
            </a:r>
            <a:r>
              <a:rPr lang="en-US" altLang="en-US" sz="2000" dirty="0" smtClean="0">
                <a:solidFill>
                  <a:schemeClr val="tx1"/>
                </a:solidFill>
              </a:rPr>
              <a:t>procedures are needed to have graphene devices realize their ultimate potential. </a:t>
            </a:r>
            <a:endParaRPr lang="en-US" altLang="en-US" sz="2000" dirty="0">
              <a:solidFill>
                <a:schemeClr val="tx1"/>
              </a:solidFill>
            </a:endParaRPr>
          </a:p>
        </p:txBody>
      </p:sp>
      <p:pic>
        <p:nvPicPr>
          <p:cNvPr id="12" name="Picture 2" descr="http://nanolab.usc.edu/assets/001/87052.g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94997" y="2759900"/>
            <a:ext cx="476250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Shape 99"/>
          <p:cNvPicPr preferRelativeResize="0"/>
          <p:nvPr/>
        </p:nvPicPr>
        <p:blipFill rotWithShape="1">
          <a:blip r:embed="rId4" cstate="print">
            <a:alphaModFix/>
          </a:blip>
          <a:srcRect/>
          <a:stretch/>
        </p:blipFill>
        <p:spPr>
          <a:xfrm>
            <a:off x="5308271" y="4678877"/>
            <a:ext cx="2938650" cy="1874169"/>
          </a:xfrm>
          <a:prstGeom prst="rect">
            <a:avLst/>
          </a:prstGeom>
          <a:noFill/>
          <a:ln>
            <a:noFill/>
          </a:ln>
        </p:spPr>
      </p:pic>
      <p:sp>
        <p:nvSpPr>
          <p:cNvPr id="9" name="TextBox 8"/>
          <p:cNvSpPr txBox="1"/>
          <p:nvPr/>
        </p:nvSpPr>
        <p:spPr>
          <a:xfrm>
            <a:off x="4455959" y="4263737"/>
            <a:ext cx="1926810" cy="153888"/>
          </a:xfrm>
          <a:prstGeom prst="rect">
            <a:avLst/>
          </a:prstGeom>
          <a:solidFill>
            <a:schemeClr val="bg1"/>
          </a:solidFill>
        </p:spPr>
        <p:txBody>
          <a:bodyPr wrap="none" lIns="0" tIns="0" rIns="0" bIns="0" rtlCol="0">
            <a:spAutoFit/>
          </a:bodyPr>
          <a:lstStyle/>
          <a:p>
            <a:r>
              <a:rPr lang="en-US" sz="1000" dirty="0" err="1" smtClean="0"/>
              <a:t>Badmaev</a:t>
            </a:r>
            <a:r>
              <a:rPr lang="en-US" sz="1000" dirty="0" smtClean="0"/>
              <a:t> et al., ACS </a:t>
            </a:r>
            <a:r>
              <a:rPr lang="en-US" sz="1000" dirty="0" err="1" smtClean="0"/>
              <a:t>Nano</a:t>
            </a:r>
            <a:r>
              <a:rPr lang="en-US" sz="1000" dirty="0" smtClean="0"/>
              <a:t> (2012)</a:t>
            </a:r>
            <a:endParaRPr lang="en-US" sz="1000" dirty="0"/>
          </a:p>
        </p:txBody>
      </p:sp>
    </p:spTree>
    <p:extLst>
      <p:ext uri="{BB962C8B-B14F-4D97-AF65-F5344CB8AC3E}">
        <p14:creationId xmlns:p14="http://schemas.microsoft.com/office/powerpoint/2010/main" xmlns="" val="37369140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Prof. Charlie Johnson</a:t>
            </a:r>
          </a:p>
          <a:p>
            <a:r>
              <a:rPr lang="en-US" dirty="0" smtClean="0"/>
              <a:t>Prof. </a:t>
            </a:r>
            <a:r>
              <a:rPr lang="en-US" dirty="0" err="1" smtClean="0"/>
              <a:t>Renyu</a:t>
            </a:r>
            <a:r>
              <a:rPr lang="en-US" dirty="0" smtClean="0"/>
              <a:t> Liu</a:t>
            </a:r>
          </a:p>
          <a:p>
            <a:r>
              <a:rPr lang="en-US" dirty="0" smtClean="0"/>
              <a:t>Prof. Jeff </a:t>
            </a:r>
            <a:r>
              <a:rPr lang="en-US" dirty="0" err="1" smtClean="0"/>
              <a:t>Saven</a:t>
            </a:r>
            <a:endParaRPr lang="en-US" dirty="0" smtClean="0"/>
          </a:p>
          <a:p>
            <a:r>
              <a:rPr lang="en-US" dirty="0" smtClean="0"/>
              <a:t>Dr. Gang </a:t>
            </a:r>
            <a:r>
              <a:rPr lang="en-US" dirty="0" err="1" smtClean="0"/>
              <a:t>Hee</a:t>
            </a:r>
            <a:r>
              <a:rPr lang="en-US" dirty="0" smtClean="0"/>
              <a:t> Han</a:t>
            </a:r>
          </a:p>
          <a:p>
            <a:r>
              <a:rPr lang="en-US" dirty="0" smtClean="0"/>
              <a:t>Dr. Brett Goldsmith</a:t>
            </a:r>
            <a:endParaRPr lang="en-US" dirty="0"/>
          </a:p>
        </p:txBody>
      </p:sp>
      <p:sp>
        <p:nvSpPr>
          <p:cNvPr id="7" name="Content Placeholder 2"/>
          <p:cNvSpPr txBox="1">
            <a:spLocks/>
          </p:cNvSpPr>
          <p:nvPr/>
        </p:nvSpPr>
        <p:spPr bwMode="auto">
          <a:xfrm>
            <a:off x="4374067" y="1393371"/>
            <a:ext cx="4445116" cy="502920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lvl1pPr marL="400050" indent="-400050" algn="l" defTabSz="457200" rtl="0" eaLnBrk="1" fontAlgn="base" hangingPunct="1">
              <a:lnSpc>
                <a:spcPct val="90000"/>
              </a:lnSpc>
              <a:spcBef>
                <a:spcPts val="600"/>
              </a:spcBef>
              <a:spcAft>
                <a:spcPct val="0"/>
              </a:spcAft>
              <a:buSzPct val="91000"/>
              <a:buFont typeface="Lucida Grande"/>
              <a:buChar char="▼"/>
              <a:defRPr sz="2800">
                <a:solidFill>
                  <a:srgbClr val="002F5F"/>
                </a:solidFill>
                <a:latin typeface="+mn-lt"/>
                <a:ea typeface="MS PGothic" pitchFamily="34" charset="-128"/>
                <a:cs typeface="ＭＳ Ｐゴシック"/>
              </a:defRPr>
            </a:lvl1pPr>
            <a:lvl2pPr marL="695325" indent="-293688" algn="l" defTabSz="457200" rtl="0" eaLnBrk="1" fontAlgn="base" hangingPunct="1">
              <a:lnSpc>
                <a:spcPct val="95000"/>
              </a:lnSpc>
              <a:spcBef>
                <a:spcPts val="500"/>
              </a:spcBef>
              <a:spcAft>
                <a:spcPct val="0"/>
              </a:spcAft>
              <a:buClr>
                <a:srgbClr val="002F5F"/>
              </a:buClr>
              <a:buFont typeface="Wingdings" pitchFamily="2" charset="2"/>
              <a:buChar char="§"/>
              <a:defRPr sz="2400">
                <a:solidFill>
                  <a:schemeClr val="tx1"/>
                </a:solidFill>
                <a:latin typeface="+mn-lt"/>
                <a:ea typeface="MS PGothic" pitchFamily="34" charset="-128"/>
                <a:cs typeface="ＭＳ Ｐゴシック"/>
              </a:defRPr>
            </a:lvl2pPr>
            <a:lvl3pPr marL="1000125" indent="-295275"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3pPr>
            <a:lvl4pPr marL="1601788"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4pPr>
            <a:lvl5pPr marL="2057400" indent="-228600" algn="l" defTabSz="457200" rtl="0" eaLnBrk="1" fontAlgn="base" hangingPunct="1">
              <a:lnSpc>
                <a:spcPct val="95000"/>
              </a:lnSpc>
              <a:spcBef>
                <a:spcPts val="400"/>
              </a:spcBef>
              <a:spcAft>
                <a:spcPct val="0"/>
              </a:spcAft>
              <a:buClr>
                <a:srgbClr val="002F5F"/>
              </a:buClr>
              <a:buFont typeface="Lucida Grande"/>
              <a:buChar char="−"/>
              <a:defRPr sz="2400">
                <a:solidFill>
                  <a:schemeClr val="tx1"/>
                </a:solidFill>
                <a:latin typeface="+mn-lt"/>
                <a:ea typeface="MS PGothic" pitchFamily="34" charset="-128"/>
                <a:cs typeface="ＭＳ Ｐゴシック"/>
              </a:defRPr>
            </a:lvl5pPr>
            <a:lvl6pPr marL="25146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6pPr>
            <a:lvl7pPr marL="29718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7pPr>
            <a:lvl8pPr marL="34290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8pPr>
            <a:lvl9pPr marL="3886200" indent="-228600" algn="l" defTabSz="457200" rtl="0" eaLnBrk="1" fontAlgn="base" hangingPunct="1">
              <a:lnSpc>
                <a:spcPct val="95000"/>
              </a:lnSpc>
              <a:spcBef>
                <a:spcPts val="400"/>
              </a:spcBef>
              <a:spcAft>
                <a:spcPct val="0"/>
              </a:spcAft>
              <a:buClr>
                <a:srgbClr val="002F5F"/>
              </a:buClr>
              <a:buFont typeface="Lucida Grande" pitchFamily="-106" charset="0"/>
              <a:buChar char="−"/>
              <a:defRPr sz="2400">
                <a:solidFill>
                  <a:schemeClr val="tx1"/>
                </a:solidFill>
                <a:latin typeface="+mn-lt"/>
                <a:ea typeface="+mn-ea"/>
              </a:defRPr>
            </a:lvl9pPr>
          </a:lstStyle>
          <a:p>
            <a:r>
              <a:rPr lang="en-US" kern="0" dirty="0" smtClean="0"/>
              <a:t>Dr. John </a:t>
            </a:r>
            <a:r>
              <a:rPr lang="en-US" kern="0" dirty="0" err="1" smtClean="0"/>
              <a:t>Rockway</a:t>
            </a:r>
            <a:endParaRPr lang="en-US" kern="0" dirty="0" smtClean="0"/>
          </a:p>
          <a:p>
            <a:r>
              <a:rPr lang="en-US" kern="0" dirty="0" smtClean="0"/>
              <a:t>Dr. Israel Perez</a:t>
            </a:r>
          </a:p>
          <a:p>
            <a:endParaRPr lang="en-US" kern="0" dirty="0"/>
          </a:p>
          <a:p>
            <a:r>
              <a:rPr lang="en-US" kern="0" dirty="0" smtClean="0"/>
              <a:t>Materials Science 2014 Organizing Committee</a:t>
            </a:r>
            <a:endParaRPr lang="en-US" kern="0" dirty="0"/>
          </a:p>
        </p:txBody>
      </p:sp>
      <p:pic>
        <p:nvPicPr>
          <p:cNvPr id="8" name="Picture 11" descr="http://www.admissionassurance.com/blog/wp-content/uploads/2011/05/UPenn-Admissions-Interview.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4528" y="4487812"/>
            <a:ext cx="1808163" cy="655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00733" y="4174637"/>
            <a:ext cx="3113450" cy="6018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56653" y="4832648"/>
            <a:ext cx="2484973" cy="740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2" descr="SMART logo - SMART - Science, Mathematics &amp; Research for Transformation - Part of the National Defense Education Program"/>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429159" y="3866312"/>
            <a:ext cx="1409700" cy="1181101"/>
          </a:xfrm>
          <a:prstGeom prst="rect">
            <a:avLst/>
          </a:prstGeom>
          <a:noFill/>
        </p:spPr>
      </p:pic>
      <p:sp>
        <p:nvSpPr>
          <p:cNvPr id="12" name="TextBox 11"/>
          <p:cNvSpPr txBox="1"/>
          <p:nvPr/>
        </p:nvSpPr>
        <p:spPr>
          <a:xfrm>
            <a:off x="2156977" y="5893634"/>
            <a:ext cx="4007187" cy="430887"/>
          </a:xfrm>
          <a:prstGeom prst="rect">
            <a:avLst/>
          </a:prstGeom>
          <a:noFill/>
        </p:spPr>
        <p:txBody>
          <a:bodyPr wrap="none" rtlCol="0">
            <a:spAutoFit/>
          </a:bodyPr>
          <a:lstStyle/>
          <a:p>
            <a:r>
              <a:rPr lang="en-US" sz="2200" b="1" dirty="0" smtClean="0">
                <a:solidFill>
                  <a:schemeClr val="tx1">
                    <a:lumMod val="50000"/>
                  </a:schemeClr>
                </a:solidFill>
                <a:effectLst>
                  <a:outerShdw blurRad="38100" dist="38100" dir="2700000" algn="tl">
                    <a:srgbClr val="000000">
                      <a:alpha val="43137"/>
                    </a:srgbClr>
                  </a:outerShdw>
                </a:effectLst>
              </a:rPr>
              <a:t>Thank you for your attention!</a:t>
            </a:r>
            <a:endParaRPr lang="en-US" sz="2200" b="1" dirty="0">
              <a:solidFill>
                <a:schemeClr val="tx1">
                  <a:lumMod val="50000"/>
                </a:schemeClr>
              </a:solidFill>
              <a:effectLst>
                <a:outerShdw blurRad="38100" dist="38100" dir="2700000" algn="tl">
                  <a:srgbClr val="000000">
                    <a:alpha val="43137"/>
                  </a:srgbClr>
                </a:outerShdw>
              </a:effectLst>
            </a:endParaRPr>
          </a:p>
        </p:txBody>
      </p:sp>
      <p:pic>
        <p:nvPicPr>
          <p:cNvPr id="1026" name="Picture 2" descr="http://www.pacific-science.com/ad7/sites/default/files/MIL_US_ONR_Logo_lg.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57935" y="4929777"/>
            <a:ext cx="1952147" cy="8785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2846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SPAWAR ppt them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Narrow"/>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SPAWAR ppt theme" id="{9AA83EC0-B700-4A14-913E-3310A72BABCD}" vid="{EC6142D1-16A0-45B3-A601-97A718C01625}"/>
    </a:ext>
  </a:extLst>
</a:theme>
</file>

<file path=docProps/app.xml><?xml version="1.0" encoding="utf-8"?>
<Properties xmlns="http://schemas.openxmlformats.org/officeDocument/2006/extended-properties" xmlns:vt="http://schemas.openxmlformats.org/officeDocument/2006/docPropsVTypes">
  <Template>SPAWAR ppt theme</Template>
  <TotalTime>901</TotalTime>
  <Words>1453</Words>
  <Application>Microsoft Office PowerPoint</Application>
  <PresentationFormat>On-screen Show (4:3)</PresentationFormat>
  <Paragraphs>210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SPAWAR ppt theme</vt:lpstr>
      <vt:lpstr>About OMICS Group</vt:lpstr>
      <vt:lpstr>About OMICS Group Conferences</vt:lpstr>
      <vt:lpstr>Scalable Production of Highly Sensitive Nanosensors Based on Graphene Functionalized with a Designed G Protein-Coupled Receptor</vt:lpstr>
      <vt:lpstr>Motivation</vt:lpstr>
      <vt:lpstr>Motivation</vt:lpstr>
      <vt:lpstr>Motivation</vt:lpstr>
      <vt:lpstr>Towards Large Scale Device Manufacturing</vt:lpstr>
      <vt:lpstr>Towards Large Scale Device Manufacturing</vt:lpstr>
      <vt:lpstr>Towards Large Scale Device Manufacturing</vt:lpstr>
      <vt:lpstr>Motivation: Better Diagnostics</vt:lpstr>
      <vt:lpstr>Chemical Detection Platform: NanoCarbon Transistors</vt:lpstr>
      <vt:lpstr>Device Fabrication</vt:lpstr>
      <vt:lpstr>Device Fabrication</vt:lpstr>
      <vt:lpstr>Electrical Characterization of Transistor Array</vt:lpstr>
      <vt:lpstr>Chemical Detection Platform: Opioid Functionalization</vt:lpstr>
      <vt:lpstr>Chemical Detection Platform: Opioid Functionalization</vt:lpstr>
      <vt:lpstr>Chemical Detection Platform: Opioid Functionalization</vt:lpstr>
      <vt:lpstr>Chemical Detection Platform: Opioid Functionalization</vt:lpstr>
      <vt:lpstr>Chemical Detection Platform: Opioid Functionalization</vt:lpstr>
      <vt:lpstr>Chemical Detection Platform: Raman Readout</vt:lpstr>
      <vt:lpstr>Chemical Detection Platform: Raman Readout</vt:lpstr>
      <vt:lpstr>Conclusions</vt:lpstr>
      <vt:lpstr>Acknowledgements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Izzy Perez</dc:creator>
  <cp:lastModifiedBy>swetha-g</cp:lastModifiedBy>
  <cp:revision>80</cp:revision>
  <cp:lastPrinted>2013-07-31T17:10:39Z</cp:lastPrinted>
  <dcterms:created xsi:type="dcterms:W3CDTF">2013-07-30T17:42:19Z</dcterms:created>
  <dcterms:modified xsi:type="dcterms:W3CDTF">2014-11-17T14:43:16Z</dcterms:modified>
</cp:coreProperties>
</file>