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vml" ContentType="application/vnd.openxmlformats-officedocument.vmlDrawing"/>
  <Default Extension="tiff" ContentType="image/tiff"/>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321" r:id="rId3"/>
    <p:sldId id="323" r:id="rId4"/>
    <p:sldId id="262" r:id="rId5"/>
    <p:sldId id="286" r:id="rId6"/>
    <p:sldId id="266" r:id="rId7"/>
    <p:sldId id="267" r:id="rId8"/>
    <p:sldId id="355" r:id="rId9"/>
    <p:sldId id="336" r:id="rId10"/>
    <p:sldId id="270" r:id="rId11"/>
    <p:sldId id="271" r:id="rId12"/>
    <p:sldId id="325" r:id="rId13"/>
    <p:sldId id="333" r:id="rId14"/>
    <p:sldId id="331" r:id="rId15"/>
    <p:sldId id="337" r:id="rId16"/>
    <p:sldId id="272" r:id="rId17"/>
    <p:sldId id="274" r:id="rId18"/>
    <p:sldId id="344" r:id="rId19"/>
    <p:sldId id="345" r:id="rId20"/>
    <p:sldId id="276" r:id="rId21"/>
    <p:sldId id="357" r:id="rId22"/>
    <p:sldId id="278" r:id="rId23"/>
    <p:sldId id="356" r:id="rId24"/>
    <p:sldId id="343" r:id="rId25"/>
    <p:sldId id="288" r:id="rId26"/>
    <p:sldId id="292" r:id="rId27"/>
    <p:sldId id="281" r:id="rId28"/>
    <p:sldId id="282" r:id="rId29"/>
    <p:sldId id="283" r:id="rId30"/>
    <p:sldId id="284" r:id="rId31"/>
    <p:sldId id="351" r:id="rId32"/>
    <p:sldId id="352" r:id="rId33"/>
    <p:sldId id="300" r:id="rId34"/>
    <p:sldId id="299" r:id="rId35"/>
    <p:sldId id="298" r:id="rId36"/>
    <p:sldId id="305" r:id="rId37"/>
    <p:sldId id="350" r:id="rId38"/>
    <p:sldId id="349" r:id="rId39"/>
    <p:sldId id="339" r:id="rId40"/>
    <p:sldId id="340" r:id="rId41"/>
    <p:sldId id="319" r:id="rId42"/>
    <p:sldId id="354" r:id="rId43"/>
    <p:sldId id="302" r:id="rId44"/>
    <p:sldId id="314" r:id="rId45"/>
    <p:sldId id="315" r:id="rId46"/>
    <p:sldId id="313" r:id="rId47"/>
    <p:sldId id="312" r:id="rId48"/>
    <p:sldId id="311" r:id="rId49"/>
    <p:sldId id="347" r:id="rId50"/>
    <p:sldId id="310" r:id="rId51"/>
    <p:sldId id="308" r:id="rId52"/>
    <p:sldId id="307" r:id="rId53"/>
    <p:sldId id="306" r:id="rId54"/>
    <p:sldId id="317" r:id="rId55"/>
    <p:sldId id="31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9900"/>
    <a:srgbClr val="0066CC"/>
    <a:srgbClr val="FFFF99"/>
    <a:srgbClr val="FFFF66"/>
    <a:srgbClr val="336600"/>
    <a:srgbClr val="F9B073"/>
    <a:srgbClr val="FFCC00"/>
    <a:srgbClr val="0066FF"/>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48" autoAdjust="0"/>
    <p:restoredTop sz="94660"/>
  </p:normalViewPr>
  <p:slideViewPr>
    <p:cSldViewPr>
      <p:cViewPr varScale="1">
        <p:scale>
          <a:sx n="68" d="100"/>
          <a:sy n="68" d="100"/>
        </p:scale>
        <p:origin x="-92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Chart%20in%20Moja%20prezentacija,%20workshop%20(Compatibility%20Mode)"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hart%20in%20Moja%20prezentacija,%20workshop%20(Compatibility%20Mode)"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Chart%20in%20Moja%20prezentacija,%20workshop%20(Compatibility%20Mode)"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Chart%20in%20Moja%20prezentacija,%20workshop%20(Compatibility%20Mode)"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6"/>
  <c:chart>
    <c:plotArea>
      <c:layout>
        <c:manualLayout>
          <c:layoutTarget val="inner"/>
          <c:xMode val="edge"/>
          <c:yMode val="edge"/>
          <c:x val="5.0672182006204762E-2"/>
          <c:y val="3.1185031185031242E-2"/>
          <c:w val="0.9441571871768355"/>
          <c:h val="0.72349272349272353"/>
        </c:manualLayout>
      </c:layout>
      <c:barChart>
        <c:barDir val="col"/>
        <c:grouping val="clustered"/>
        <c:ser>
          <c:idx val="0"/>
          <c:order val="0"/>
          <c:dLbls>
            <c:showVal val="1"/>
          </c:dLbls>
          <c:cat>
            <c:multiLvlStrRef>
              <c:f>'[Chart in Moja prezentacija, workshop (Compatibility Mode)]Sheet1'!$A$5:$B$17</c:f>
              <c:multiLvlStrCache>
                <c:ptCount val="13"/>
                <c:lvl>
                  <c:pt idx="0">
                    <c:v>Conventional</c:v>
                  </c:pt>
                  <c:pt idx="1">
                    <c:v>Organic</c:v>
                  </c:pt>
                  <c:pt idx="2">
                    <c:v>In conversion</c:v>
                  </c:pt>
                  <c:pt idx="3">
                    <c:v>Conventional</c:v>
                  </c:pt>
                  <c:pt idx="4">
                    <c:v>Organic</c:v>
                  </c:pt>
                  <c:pt idx="5">
                    <c:v>In conversion</c:v>
                  </c:pt>
                  <c:pt idx="6">
                    <c:v>Conventional</c:v>
                  </c:pt>
                  <c:pt idx="7">
                    <c:v>Organic</c:v>
                  </c:pt>
                  <c:pt idx="8">
                    <c:v>In conversion</c:v>
                  </c:pt>
                  <c:pt idx="9">
                    <c:v>Conventional</c:v>
                  </c:pt>
                  <c:pt idx="10">
                    <c:v>Organic</c:v>
                  </c:pt>
                  <c:pt idx="11">
                    <c:v>Conventional</c:v>
                  </c:pt>
                  <c:pt idx="12">
                    <c:v>Organic</c:v>
                  </c:pt>
                </c:lvl>
                <c:lvl>
                  <c:pt idx="0">
                    <c:v>Wheat</c:v>
                  </c:pt>
                  <c:pt idx="3">
                    <c:v>Barley</c:v>
                  </c:pt>
                  <c:pt idx="6">
                    <c:v>Oat</c:v>
                  </c:pt>
                  <c:pt idx="9">
                    <c:v>Rye</c:v>
                  </c:pt>
                  <c:pt idx="11">
                    <c:v>Millet</c:v>
                  </c:pt>
                </c:lvl>
              </c:multiLvlStrCache>
            </c:multiLvlStrRef>
          </c:cat>
          <c:val>
            <c:numRef>
              <c:f>'[Chart in Moja prezentacija, workshop (Compatibility Mode)]Sheet1'!$D$5:$D$17</c:f>
              <c:numCache>
                <c:formatCode>General</c:formatCode>
                <c:ptCount val="13"/>
                <c:pt idx="0">
                  <c:v>1.36</c:v>
                </c:pt>
                <c:pt idx="1">
                  <c:v>1.57</c:v>
                </c:pt>
                <c:pt idx="2">
                  <c:v>1.51</c:v>
                </c:pt>
                <c:pt idx="3">
                  <c:v>2.38</c:v>
                </c:pt>
                <c:pt idx="4">
                  <c:v>2.56</c:v>
                </c:pt>
                <c:pt idx="5">
                  <c:v>2.2999999999999998</c:v>
                </c:pt>
                <c:pt idx="6">
                  <c:v>3.4</c:v>
                </c:pt>
                <c:pt idx="7">
                  <c:v>3.17</c:v>
                </c:pt>
                <c:pt idx="8">
                  <c:v>2.9</c:v>
                </c:pt>
                <c:pt idx="9">
                  <c:v>1.61</c:v>
                </c:pt>
                <c:pt idx="10">
                  <c:v>1.6600000000000001</c:v>
                </c:pt>
                <c:pt idx="11">
                  <c:v>1.53</c:v>
                </c:pt>
                <c:pt idx="12">
                  <c:v>2.62</c:v>
                </c:pt>
              </c:numCache>
            </c:numRef>
          </c:val>
        </c:ser>
        <c:dLbls>
          <c:showVal val="1"/>
        </c:dLbls>
        <c:axId val="89422464"/>
        <c:axId val="89444736"/>
      </c:barChart>
      <c:catAx>
        <c:axId val="89422464"/>
        <c:scaling>
          <c:orientation val="minMax"/>
        </c:scaling>
        <c:axPos val="b"/>
        <c:numFmt formatCode="General" sourceLinked="1"/>
        <c:tickLblPos val="nextTo"/>
        <c:txPr>
          <a:bodyPr rot="-5400000" vert="horz"/>
          <a:lstStyle/>
          <a:p>
            <a:pPr>
              <a:defRPr/>
            </a:pPr>
            <a:endParaRPr lang="en-US"/>
          </a:p>
        </c:txPr>
        <c:crossAx val="89444736"/>
        <c:crosses val="autoZero"/>
        <c:auto val="1"/>
        <c:lblAlgn val="ctr"/>
        <c:lblOffset val="100"/>
        <c:tickLblSkip val="1"/>
        <c:tickMarkSkip val="1"/>
      </c:catAx>
      <c:valAx>
        <c:axId val="89444736"/>
        <c:scaling>
          <c:orientation val="minMax"/>
        </c:scaling>
        <c:axPos val="l"/>
        <c:majorGridlines/>
        <c:title>
          <c:tx>
            <c:rich>
              <a:bodyPr/>
              <a:lstStyle/>
              <a:p>
                <a:pPr>
                  <a:defRPr sz="2000"/>
                </a:pPr>
                <a:r>
                  <a:rPr lang="en-US" sz="1600" dirty="0"/>
                  <a:t>%</a:t>
                </a:r>
              </a:p>
            </c:rich>
          </c:tx>
          <c:layout>
            <c:manualLayout>
              <c:xMode val="edge"/>
              <c:yMode val="edge"/>
              <c:x val="5.6406840011404315E-3"/>
              <c:y val="0.40538712526310244"/>
            </c:manualLayout>
          </c:layout>
        </c:title>
        <c:numFmt formatCode="General" sourceLinked="1"/>
        <c:tickLblPos val="nextTo"/>
        <c:txPr>
          <a:bodyPr rot="0" vert="horz"/>
          <a:lstStyle/>
          <a:p>
            <a:pPr>
              <a:defRPr/>
            </a:pPr>
            <a:endParaRPr lang="en-US"/>
          </a:p>
        </c:txPr>
        <c:crossAx val="89422464"/>
        <c:crosses val="autoZero"/>
        <c:crossBetween val="between"/>
      </c:valAx>
    </c:plotArea>
    <c:plotVisOnly val="1"/>
    <c:dispBlanksAs val="gap"/>
  </c:chart>
  <c:spPr>
    <a:solidFill>
      <a:schemeClr val="accent6">
        <a:lumMod val="40000"/>
        <a:lumOff val="60000"/>
      </a:schemeClr>
    </a:solidFill>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6"/>
  <c:chart>
    <c:plotArea>
      <c:layout>
        <c:manualLayout>
          <c:layoutTarget val="inner"/>
          <c:xMode val="edge"/>
          <c:yMode val="edge"/>
          <c:x val="7.9777365491651209E-2"/>
          <c:y val="5.5970149253731373E-2"/>
          <c:w val="0.91094619666048604"/>
          <c:h val="0.51119402985074558"/>
        </c:manualLayout>
      </c:layout>
      <c:barChart>
        <c:barDir val="col"/>
        <c:grouping val="clustered"/>
        <c:ser>
          <c:idx val="0"/>
          <c:order val="0"/>
          <c:spPr>
            <a:solidFill>
              <a:schemeClr val="bg1"/>
            </a:solidFill>
          </c:spPr>
          <c:dLbls>
            <c:showVal val="1"/>
          </c:dLbls>
          <c:cat>
            <c:multiLvlStrRef>
              <c:f>'[Chart in Moja prezentacija, workshop (Compatibility Mode)]Sheet1'!$A$5:$B$17</c:f>
              <c:multiLvlStrCache>
                <c:ptCount val="13"/>
                <c:lvl>
                  <c:pt idx="0">
                    <c:v>Conventional</c:v>
                  </c:pt>
                  <c:pt idx="1">
                    <c:v>Organic</c:v>
                  </c:pt>
                  <c:pt idx="2">
                    <c:v>In conversion</c:v>
                  </c:pt>
                  <c:pt idx="3">
                    <c:v>Conventional</c:v>
                  </c:pt>
                  <c:pt idx="4">
                    <c:v>Organic</c:v>
                  </c:pt>
                  <c:pt idx="5">
                    <c:v>In conversion</c:v>
                  </c:pt>
                  <c:pt idx="6">
                    <c:v>Conventional</c:v>
                  </c:pt>
                  <c:pt idx="7">
                    <c:v>Organic</c:v>
                  </c:pt>
                  <c:pt idx="8">
                    <c:v>In conversion</c:v>
                  </c:pt>
                  <c:pt idx="9">
                    <c:v>Conventional</c:v>
                  </c:pt>
                  <c:pt idx="10">
                    <c:v>Organic</c:v>
                  </c:pt>
                  <c:pt idx="11">
                    <c:v>Conventional</c:v>
                  </c:pt>
                  <c:pt idx="12">
                    <c:v>Organic</c:v>
                  </c:pt>
                </c:lvl>
                <c:lvl>
                  <c:pt idx="0">
                    <c:v>Wheat</c:v>
                  </c:pt>
                  <c:pt idx="3">
                    <c:v>Barley</c:v>
                  </c:pt>
                  <c:pt idx="6">
                    <c:v>Oat</c:v>
                  </c:pt>
                  <c:pt idx="9">
                    <c:v>Rye</c:v>
                  </c:pt>
                  <c:pt idx="11">
                    <c:v>Millet</c:v>
                  </c:pt>
                </c:lvl>
              </c:multiLvlStrCache>
            </c:multiLvlStrRef>
          </c:cat>
          <c:val>
            <c:numRef>
              <c:f>'[Chart in Moja prezentacija, workshop (Compatibility Mode)]Sheet1'!$E$5:$E$17</c:f>
              <c:numCache>
                <c:formatCode>General</c:formatCode>
                <c:ptCount val="13"/>
                <c:pt idx="0">
                  <c:v>12.239999999999998</c:v>
                </c:pt>
                <c:pt idx="1">
                  <c:v>12.219999999999999</c:v>
                </c:pt>
                <c:pt idx="2">
                  <c:v>14.209999999999999</c:v>
                </c:pt>
                <c:pt idx="3">
                  <c:v>12.4</c:v>
                </c:pt>
                <c:pt idx="4">
                  <c:v>10.52</c:v>
                </c:pt>
                <c:pt idx="5">
                  <c:v>13.639999999999999</c:v>
                </c:pt>
                <c:pt idx="6">
                  <c:v>12.98</c:v>
                </c:pt>
                <c:pt idx="7">
                  <c:v>13.6</c:v>
                </c:pt>
                <c:pt idx="8">
                  <c:v>12.91</c:v>
                </c:pt>
                <c:pt idx="9">
                  <c:v>7.6199999999999966</c:v>
                </c:pt>
                <c:pt idx="10">
                  <c:v>10.41</c:v>
                </c:pt>
                <c:pt idx="11">
                  <c:v>11.28</c:v>
                </c:pt>
                <c:pt idx="12">
                  <c:v>11.62</c:v>
                </c:pt>
              </c:numCache>
            </c:numRef>
          </c:val>
        </c:ser>
        <c:dLbls>
          <c:showVal val="1"/>
        </c:dLbls>
        <c:axId val="90084096"/>
        <c:axId val="90085632"/>
      </c:barChart>
      <c:catAx>
        <c:axId val="90084096"/>
        <c:scaling>
          <c:orientation val="minMax"/>
        </c:scaling>
        <c:axPos val="b"/>
        <c:numFmt formatCode="General" sourceLinked="1"/>
        <c:tickLblPos val="nextTo"/>
        <c:txPr>
          <a:bodyPr rot="-5400000" vert="horz"/>
          <a:lstStyle/>
          <a:p>
            <a:pPr>
              <a:defRPr/>
            </a:pPr>
            <a:endParaRPr lang="en-US"/>
          </a:p>
        </c:txPr>
        <c:crossAx val="90085632"/>
        <c:crosses val="autoZero"/>
        <c:auto val="1"/>
        <c:lblAlgn val="ctr"/>
        <c:lblOffset val="100"/>
        <c:tickLblSkip val="1"/>
        <c:tickMarkSkip val="1"/>
      </c:catAx>
      <c:valAx>
        <c:axId val="90085632"/>
        <c:scaling>
          <c:orientation val="minMax"/>
        </c:scaling>
        <c:axPos val="l"/>
        <c:majorGridlines/>
        <c:title>
          <c:tx>
            <c:rich>
              <a:bodyPr/>
              <a:lstStyle/>
              <a:p>
                <a:pPr>
                  <a:defRPr/>
                </a:pPr>
                <a:r>
                  <a:rPr lang="en-US"/>
                  <a:t>%</a:t>
                </a:r>
              </a:p>
            </c:rich>
          </c:tx>
          <c:layout>
            <c:manualLayout>
              <c:xMode val="edge"/>
              <c:yMode val="edge"/>
              <c:x val="1.1375500551655041E-2"/>
              <c:y val="0.4"/>
            </c:manualLayout>
          </c:layout>
        </c:title>
        <c:numFmt formatCode="General" sourceLinked="1"/>
        <c:tickLblPos val="nextTo"/>
        <c:txPr>
          <a:bodyPr rot="0" vert="horz"/>
          <a:lstStyle/>
          <a:p>
            <a:pPr>
              <a:defRPr/>
            </a:pPr>
            <a:endParaRPr lang="en-US"/>
          </a:p>
        </c:txPr>
        <c:crossAx val="90084096"/>
        <c:crosses val="autoZero"/>
        <c:crossBetween val="between"/>
      </c:valAx>
    </c:plotArea>
    <c:plotVisOnly val="1"/>
    <c:dispBlanksAs val="gap"/>
  </c:chart>
  <c:spPr>
    <a:solidFill>
      <a:srgbClr val="92D050"/>
    </a:solidFill>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8"/>
  <c:chart>
    <c:plotArea>
      <c:layout>
        <c:manualLayout>
          <c:layoutTarget val="inner"/>
          <c:xMode val="edge"/>
          <c:yMode val="edge"/>
          <c:x val="4.9638055842812834E-2"/>
          <c:y val="2.9411764705882353E-2"/>
          <c:w val="0.94519131334023043"/>
          <c:h val="0.75183823529412275"/>
        </c:manualLayout>
      </c:layout>
      <c:barChart>
        <c:barDir val="col"/>
        <c:grouping val="clustered"/>
        <c:ser>
          <c:idx val="0"/>
          <c:order val="0"/>
          <c:spPr>
            <a:solidFill>
              <a:srgbClr val="FFC000"/>
            </a:solidFill>
          </c:spPr>
          <c:dLbls>
            <c:showVal val="1"/>
          </c:dLbls>
          <c:cat>
            <c:multiLvlStrRef>
              <c:f>'[Chart in Moja prezentacija, workshop (Compatibility Mode)]Sheet1'!$A$5:$B$17</c:f>
              <c:multiLvlStrCache>
                <c:ptCount val="13"/>
                <c:lvl>
                  <c:pt idx="0">
                    <c:v>Conventional</c:v>
                  </c:pt>
                  <c:pt idx="1">
                    <c:v>Organic</c:v>
                  </c:pt>
                  <c:pt idx="2">
                    <c:v>In conversion</c:v>
                  </c:pt>
                  <c:pt idx="3">
                    <c:v>Conventional</c:v>
                  </c:pt>
                  <c:pt idx="4">
                    <c:v>Organic</c:v>
                  </c:pt>
                  <c:pt idx="5">
                    <c:v>In conversion</c:v>
                  </c:pt>
                  <c:pt idx="6">
                    <c:v>Conventional</c:v>
                  </c:pt>
                  <c:pt idx="7">
                    <c:v>Organic</c:v>
                  </c:pt>
                  <c:pt idx="8">
                    <c:v>In conversion</c:v>
                  </c:pt>
                  <c:pt idx="9">
                    <c:v>Conventional</c:v>
                  </c:pt>
                  <c:pt idx="10">
                    <c:v>Organic</c:v>
                  </c:pt>
                  <c:pt idx="11">
                    <c:v>Conventional</c:v>
                  </c:pt>
                  <c:pt idx="12">
                    <c:v>Organic</c:v>
                  </c:pt>
                </c:lvl>
                <c:lvl>
                  <c:pt idx="0">
                    <c:v>Wheat</c:v>
                  </c:pt>
                  <c:pt idx="3">
                    <c:v>Barley</c:v>
                  </c:pt>
                  <c:pt idx="6">
                    <c:v>Oat</c:v>
                  </c:pt>
                  <c:pt idx="9">
                    <c:v>Rye</c:v>
                  </c:pt>
                  <c:pt idx="11">
                    <c:v>Millet</c:v>
                  </c:pt>
                </c:lvl>
              </c:multiLvlStrCache>
            </c:multiLvlStrRef>
          </c:cat>
          <c:val>
            <c:numRef>
              <c:f>'[Chart in Moja prezentacija, workshop (Compatibility Mode)]Sheet1'!$F$5:$F$17</c:f>
              <c:numCache>
                <c:formatCode>General</c:formatCode>
                <c:ptCount val="13"/>
                <c:pt idx="0">
                  <c:v>1.53</c:v>
                </c:pt>
                <c:pt idx="1">
                  <c:v>1.6400000000000001</c:v>
                </c:pt>
                <c:pt idx="2">
                  <c:v>1.8800000000000001</c:v>
                </c:pt>
                <c:pt idx="3">
                  <c:v>1.8</c:v>
                </c:pt>
                <c:pt idx="4">
                  <c:v>1.28</c:v>
                </c:pt>
                <c:pt idx="5">
                  <c:v>2.16</c:v>
                </c:pt>
                <c:pt idx="6">
                  <c:v>3.9299999999999997</c:v>
                </c:pt>
                <c:pt idx="7">
                  <c:v>4.04</c:v>
                </c:pt>
                <c:pt idx="8">
                  <c:v>3.72</c:v>
                </c:pt>
                <c:pt idx="9">
                  <c:v>1.31</c:v>
                </c:pt>
                <c:pt idx="10">
                  <c:v>1.7</c:v>
                </c:pt>
                <c:pt idx="11">
                  <c:v>3.2800000000000002</c:v>
                </c:pt>
                <c:pt idx="12">
                  <c:v>3.52</c:v>
                </c:pt>
              </c:numCache>
            </c:numRef>
          </c:val>
        </c:ser>
        <c:dLbls>
          <c:showVal val="1"/>
        </c:dLbls>
        <c:axId val="97979008"/>
        <c:axId val="98001280"/>
      </c:barChart>
      <c:catAx>
        <c:axId val="97979008"/>
        <c:scaling>
          <c:orientation val="minMax"/>
        </c:scaling>
        <c:axPos val="b"/>
        <c:numFmt formatCode="General" sourceLinked="1"/>
        <c:tickLblPos val="nextTo"/>
        <c:txPr>
          <a:bodyPr rot="-5400000" vert="horz"/>
          <a:lstStyle/>
          <a:p>
            <a:pPr>
              <a:defRPr/>
            </a:pPr>
            <a:endParaRPr lang="en-US"/>
          </a:p>
        </c:txPr>
        <c:crossAx val="98001280"/>
        <c:crosses val="autoZero"/>
        <c:auto val="1"/>
        <c:lblAlgn val="ctr"/>
        <c:lblOffset val="100"/>
        <c:tickLblSkip val="1"/>
        <c:tickMarkSkip val="1"/>
      </c:catAx>
      <c:valAx>
        <c:axId val="98001280"/>
        <c:scaling>
          <c:orientation val="minMax"/>
        </c:scaling>
        <c:axPos val="l"/>
        <c:majorGridlines/>
        <c:title>
          <c:tx>
            <c:rich>
              <a:bodyPr/>
              <a:lstStyle/>
              <a:p>
                <a:pPr>
                  <a:defRPr/>
                </a:pPr>
                <a:r>
                  <a:rPr lang="en-US"/>
                  <a:t>%</a:t>
                </a:r>
              </a:p>
            </c:rich>
          </c:tx>
          <c:layout>
            <c:manualLayout>
              <c:xMode val="edge"/>
              <c:yMode val="edge"/>
              <c:x val="1.1375396257286022E-2"/>
              <c:y val="0.4"/>
            </c:manualLayout>
          </c:layout>
        </c:title>
        <c:numFmt formatCode="General" sourceLinked="1"/>
        <c:tickLblPos val="nextTo"/>
        <c:txPr>
          <a:bodyPr rot="0" vert="horz"/>
          <a:lstStyle/>
          <a:p>
            <a:pPr>
              <a:defRPr/>
            </a:pPr>
            <a:endParaRPr lang="en-US"/>
          </a:p>
        </c:txPr>
        <c:crossAx val="97979008"/>
        <c:crosses val="autoZero"/>
        <c:crossBetween val="between"/>
      </c:valAx>
      <c:spPr>
        <a:solidFill>
          <a:schemeClr val="bg2">
            <a:lumMod val="75000"/>
          </a:schemeClr>
        </a:solidFill>
      </c:spPr>
    </c:plotArea>
    <c:plotVisOnly val="1"/>
    <c:dispBlanksAs val="gap"/>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5"/>
  <c:chart>
    <c:plotArea>
      <c:layout>
        <c:manualLayout>
          <c:layoutTarget val="inner"/>
          <c:xMode val="edge"/>
          <c:yMode val="edge"/>
          <c:x val="6.4724919093851183E-2"/>
          <c:y val="5.1204819277108377E-2"/>
          <c:w val="0.91909385113268605"/>
          <c:h val="0.7168674698795181"/>
        </c:manualLayout>
      </c:layout>
      <c:barChart>
        <c:barDir val="col"/>
        <c:grouping val="clustered"/>
        <c:ser>
          <c:idx val="0"/>
          <c:order val="0"/>
          <c:spPr>
            <a:solidFill>
              <a:schemeClr val="bg2">
                <a:lumMod val="50000"/>
              </a:schemeClr>
            </a:solidFill>
          </c:spPr>
          <c:dLbls>
            <c:showVal val="1"/>
          </c:dLbls>
          <c:cat>
            <c:multiLvlStrRef>
              <c:f>'[Chart in Moja prezentacija, workshop (Compatibility Mode)]Sheet1'!$A$5:$B$17</c:f>
              <c:multiLvlStrCache>
                <c:ptCount val="13"/>
                <c:lvl>
                  <c:pt idx="0">
                    <c:v>Conventional</c:v>
                  </c:pt>
                  <c:pt idx="1">
                    <c:v>Organic</c:v>
                  </c:pt>
                  <c:pt idx="2">
                    <c:v>In conversion</c:v>
                  </c:pt>
                  <c:pt idx="3">
                    <c:v>Conventional</c:v>
                  </c:pt>
                  <c:pt idx="4">
                    <c:v>Organic</c:v>
                  </c:pt>
                  <c:pt idx="5">
                    <c:v>In conversion</c:v>
                  </c:pt>
                  <c:pt idx="6">
                    <c:v>Conventional</c:v>
                  </c:pt>
                  <c:pt idx="7">
                    <c:v>Organic</c:v>
                  </c:pt>
                  <c:pt idx="8">
                    <c:v>In conversion</c:v>
                  </c:pt>
                  <c:pt idx="9">
                    <c:v>Conventional</c:v>
                  </c:pt>
                  <c:pt idx="10">
                    <c:v>Organic</c:v>
                  </c:pt>
                  <c:pt idx="11">
                    <c:v>Conventional</c:v>
                  </c:pt>
                  <c:pt idx="12">
                    <c:v>Organic</c:v>
                  </c:pt>
                </c:lvl>
                <c:lvl>
                  <c:pt idx="0">
                    <c:v>Wheat</c:v>
                  </c:pt>
                  <c:pt idx="3">
                    <c:v>Barley</c:v>
                  </c:pt>
                  <c:pt idx="6">
                    <c:v>Oat</c:v>
                  </c:pt>
                  <c:pt idx="9">
                    <c:v>Rye</c:v>
                  </c:pt>
                  <c:pt idx="11">
                    <c:v>Millet</c:v>
                  </c:pt>
                </c:lvl>
              </c:multiLvlStrCache>
            </c:multiLvlStrRef>
          </c:cat>
          <c:val>
            <c:numRef>
              <c:f>'[Chart in Moja prezentacija, workshop (Compatibility Mode)]Sheet1'!$G$5:$G$17</c:f>
              <c:numCache>
                <c:formatCode>General</c:formatCode>
                <c:ptCount val="13"/>
                <c:pt idx="0">
                  <c:v>87.92</c:v>
                </c:pt>
                <c:pt idx="1">
                  <c:v>90.1</c:v>
                </c:pt>
                <c:pt idx="2">
                  <c:v>88.61999999999999</c:v>
                </c:pt>
                <c:pt idx="3">
                  <c:v>88.98</c:v>
                </c:pt>
                <c:pt idx="4">
                  <c:v>92.01</c:v>
                </c:pt>
                <c:pt idx="5">
                  <c:v>90.14</c:v>
                </c:pt>
                <c:pt idx="6">
                  <c:v>89.460000000000022</c:v>
                </c:pt>
                <c:pt idx="7">
                  <c:v>89.95</c:v>
                </c:pt>
                <c:pt idx="8">
                  <c:v>90.28</c:v>
                </c:pt>
                <c:pt idx="9">
                  <c:v>85.710000000000022</c:v>
                </c:pt>
                <c:pt idx="10">
                  <c:v>88.45</c:v>
                </c:pt>
                <c:pt idx="11">
                  <c:v>88.05</c:v>
                </c:pt>
                <c:pt idx="12">
                  <c:v>88.79</c:v>
                </c:pt>
              </c:numCache>
            </c:numRef>
          </c:val>
        </c:ser>
        <c:dLbls>
          <c:showVal val="1"/>
        </c:dLbls>
        <c:axId val="98050816"/>
        <c:axId val="98052352"/>
      </c:barChart>
      <c:catAx>
        <c:axId val="98050816"/>
        <c:scaling>
          <c:orientation val="minMax"/>
        </c:scaling>
        <c:axPos val="b"/>
        <c:numFmt formatCode="General" sourceLinked="1"/>
        <c:tickLblPos val="nextTo"/>
        <c:txPr>
          <a:bodyPr rot="-5400000" vert="horz"/>
          <a:lstStyle/>
          <a:p>
            <a:pPr>
              <a:defRPr/>
            </a:pPr>
            <a:endParaRPr lang="en-US"/>
          </a:p>
        </c:txPr>
        <c:crossAx val="98052352"/>
        <c:crosses val="autoZero"/>
        <c:auto val="1"/>
        <c:lblAlgn val="ctr"/>
        <c:lblOffset val="100"/>
        <c:tickLblSkip val="1"/>
        <c:tickMarkSkip val="1"/>
      </c:catAx>
      <c:valAx>
        <c:axId val="98052352"/>
        <c:scaling>
          <c:orientation val="minMax"/>
        </c:scaling>
        <c:axPos val="l"/>
        <c:majorGridlines/>
        <c:title>
          <c:tx>
            <c:rich>
              <a:bodyPr/>
              <a:lstStyle/>
              <a:p>
                <a:pPr>
                  <a:defRPr/>
                </a:pPr>
                <a:r>
                  <a:rPr lang="en-US"/>
                  <a:t>%</a:t>
                </a:r>
              </a:p>
            </c:rich>
          </c:tx>
          <c:layout>
            <c:manualLayout>
              <c:xMode val="edge"/>
              <c:yMode val="edge"/>
              <c:x val="1.7799421487866885E-2"/>
              <c:y val="0.39457823439576672"/>
            </c:manualLayout>
          </c:layout>
        </c:title>
        <c:numFmt formatCode="General" sourceLinked="1"/>
        <c:tickLblPos val="nextTo"/>
        <c:txPr>
          <a:bodyPr rot="0" vert="horz"/>
          <a:lstStyle/>
          <a:p>
            <a:pPr>
              <a:defRPr/>
            </a:pPr>
            <a:endParaRPr lang="en-US"/>
          </a:p>
        </c:txPr>
        <c:crossAx val="98050816"/>
        <c:crosses val="autoZero"/>
        <c:crossBetween val="between"/>
      </c:valAx>
    </c:plotArea>
    <c:plotVisOnly val="1"/>
    <c:dispBlanksAs val="gap"/>
  </c:chart>
  <c:spPr>
    <a:solidFill>
      <a:schemeClr val="accent3">
        <a:lumMod val="60000"/>
        <a:lumOff val="40000"/>
      </a:schemeClr>
    </a:solidFill>
  </c:spPr>
  <c:externalData r:id="rId1"/>
  <c:userShapes r:id="rId2"/>
</c:chartSpace>
</file>

<file path=ppt/diagrams/_rels/data1.xml.rels><?xml version="1.0" encoding="UTF-8" standalone="yes"?>
<Relationships xmlns="http://schemas.openxmlformats.org/package/2006/relationships"><Relationship Id="rId2" Type="http://schemas.openxmlformats.org/officeDocument/2006/relationships/hyperlink" Target="https://en.wikipedia.org/wiki/Economic_efficiency" TargetMode="External"/><Relationship Id="rId1" Type="http://schemas.openxmlformats.org/officeDocument/2006/relationships/hyperlink" Target="https://en.wikipedia.org/wiki/Economies_of_scale" TargetMode="External"/></Relationships>
</file>

<file path=ppt/diagrams/_rels/data8.xml.rels><?xml version="1.0" encoding="UTF-8" standalone="yes"?>
<Relationships xmlns="http://schemas.openxmlformats.org/package/2006/relationships"><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CA3F58-ADF7-4091-BE52-8E4DF08FB08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2C125D-3EB4-4F04-B852-6BFBB6D31D0D}">
      <dgm:prSet phldrT="[Text]" custT="1"/>
      <dgm:spPr>
        <a:solidFill>
          <a:srgbClr val="FF9900">
            <a:alpha val="90000"/>
          </a:srgbClr>
        </a:solidFill>
      </dgm:spPr>
      <dgm:t>
        <a:bodyPr/>
        <a:lstStyle/>
        <a:p>
          <a:r>
            <a:rPr lang="en-US" sz="1800" b="1" dirty="0" smtClean="0">
              <a:solidFill>
                <a:schemeClr val="bg1"/>
              </a:solidFill>
            </a:rPr>
            <a:t>Food systems</a:t>
          </a:r>
          <a:endParaRPr lang="en-US" sz="1800" b="1" dirty="0">
            <a:solidFill>
              <a:schemeClr val="bg1"/>
            </a:solidFill>
          </a:endParaRPr>
        </a:p>
      </dgm:t>
    </dgm:pt>
    <dgm:pt modelId="{B525976A-F796-41E4-918A-3420F11BDA99}" type="parTrans" cxnId="{37967986-8D14-4772-9328-525EFAF60670}">
      <dgm:prSet/>
      <dgm:spPr/>
      <dgm:t>
        <a:bodyPr/>
        <a:lstStyle/>
        <a:p>
          <a:endParaRPr lang="en-US"/>
        </a:p>
      </dgm:t>
    </dgm:pt>
    <dgm:pt modelId="{80E2EEE4-061F-4605-AACB-5E7C983E7306}" type="sibTrans" cxnId="{37967986-8D14-4772-9328-525EFAF60670}">
      <dgm:prSet/>
      <dgm:spPr/>
      <dgm:t>
        <a:bodyPr/>
        <a:lstStyle/>
        <a:p>
          <a:endParaRPr lang="en-US"/>
        </a:p>
      </dgm:t>
    </dgm:pt>
    <dgm:pt modelId="{738A874F-2056-4DA0-8C6D-46FEC26E924D}">
      <dgm:prSet phldrT="[Text]"/>
      <dgm:spPr>
        <a:solidFill>
          <a:srgbClr val="00B050">
            <a:alpha val="90000"/>
          </a:srgbClr>
        </a:solidFill>
      </dgm:spPr>
      <dgm:t>
        <a:bodyPr/>
        <a:lstStyle/>
        <a:p>
          <a:r>
            <a:rPr lang="en-US" b="1" dirty="0" smtClean="0">
              <a:solidFill>
                <a:schemeClr val="bg1"/>
              </a:solidFill>
            </a:rPr>
            <a:t>Conventiona</a:t>
          </a:r>
          <a:r>
            <a:rPr lang="en-US" dirty="0" smtClean="0">
              <a:solidFill>
                <a:schemeClr val="bg1"/>
              </a:solidFill>
            </a:rPr>
            <a:t>l</a:t>
          </a:r>
          <a:endParaRPr lang="en-US" dirty="0">
            <a:solidFill>
              <a:schemeClr val="bg1"/>
            </a:solidFill>
          </a:endParaRPr>
        </a:p>
      </dgm:t>
    </dgm:pt>
    <dgm:pt modelId="{F26A87FF-027F-4826-A9FB-6EE95BF16E07}" type="parTrans" cxnId="{EE3228BF-9DF7-4150-9A2D-855DE606351D}">
      <dgm:prSet/>
      <dgm:spPr/>
      <dgm:t>
        <a:bodyPr/>
        <a:lstStyle/>
        <a:p>
          <a:endParaRPr lang="en-US"/>
        </a:p>
      </dgm:t>
    </dgm:pt>
    <dgm:pt modelId="{298DB9DC-37D9-4A30-8CBF-AF3B6B6421D6}" type="sibTrans" cxnId="{EE3228BF-9DF7-4150-9A2D-855DE606351D}">
      <dgm:prSet/>
      <dgm:spPr/>
      <dgm:t>
        <a:bodyPr/>
        <a:lstStyle/>
        <a:p>
          <a:endParaRPr lang="en-US"/>
        </a:p>
      </dgm:t>
    </dgm:pt>
    <dgm:pt modelId="{6AC52E06-F644-4F23-BB62-BA981C685E7C}">
      <dgm:prSet phldrT="[Text]"/>
      <dgm:spPr>
        <a:solidFill>
          <a:schemeClr val="accent3">
            <a:lumMod val="60000"/>
            <a:lumOff val="40000"/>
            <a:alpha val="90000"/>
          </a:schemeClr>
        </a:solidFill>
      </dgm:spPr>
      <dgm:t>
        <a:bodyPr/>
        <a:lstStyle/>
        <a:p>
          <a:r>
            <a:rPr lang="en-US" b="1" u="sng" dirty="0" smtClean="0">
              <a:solidFill>
                <a:schemeClr val="bg1"/>
              </a:solidFill>
              <a:hlinkClick xmlns:r="http://schemas.openxmlformats.org/officeDocument/2006/relationships" r:id="rId1" tooltip="Economies of scale"/>
            </a:rPr>
            <a:t>Economies of scale</a:t>
          </a:r>
          <a:endParaRPr lang="en-US" b="1" u="sng" dirty="0">
            <a:solidFill>
              <a:schemeClr val="bg1"/>
            </a:solidFill>
          </a:endParaRPr>
        </a:p>
      </dgm:t>
    </dgm:pt>
    <dgm:pt modelId="{75ADDD04-B25A-45D4-A7B1-8B27440C33A7}" type="parTrans" cxnId="{29D4D6D8-01F5-413E-A17F-AAA3497595BF}">
      <dgm:prSet/>
      <dgm:spPr/>
      <dgm:t>
        <a:bodyPr/>
        <a:lstStyle/>
        <a:p>
          <a:endParaRPr lang="en-US"/>
        </a:p>
      </dgm:t>
    </dgm:pt>
    <dgm:pt modelId="{AAE95EB0-A9AD-487B-B861-A402C9C0F68D}" type="sibTrans" cxnId="{29D4D6D8-01F5-413E-A17F-AAA3497595BF}">
      <dgm:prSet/>
      <dgm:spPr/>
      <dgm:t>
        <a:bodyPr/>
        <a:lstStyle/>
        <a:p>
          <a:endParaRPr lang="en-US"/>
        </a:p>
      </dgm:t>
    </dgm:pt>
    <dgm:pt modelId="{4731A66A-A49B-4746-847C-5970ADAC0120}">
      <dgm:prSet phldrT="[Text]"/>
      <dgm:spPr>
        <a:solidFill>
          <a:schemeClr val="accent3">
            <a:lumMod val="60000"/>
            <a:lumOff val="40000"/>
            <a:alpha val="90000"/>
          </a:schemeClr>
        </a:solidFill>
      </dgm:spPr>
      <dgm:t>
        <a:bodyPr/>
        <a:lstStyle/>
        <a:p>
          <a:r>
            <a:rPr lang="en-US" b="1" dirty="0" smtClean="0">
              <a:solidFill>
                <a:srgbClr val="0033CC"/>
              </a:solidFill>
            </a:rPr>
            <a:t>Production model Maximizing </a:t>
          </a:r>
          <a:r>
            <a:rPr lang="en-US" b="1" u="sng" dirty="0" smtClean="0">
              <a:solidFill>
                <a:srgbClr val="0033CC"/>
              </a:solidFill>
              <a:hlinkClick xmlns:r="http://schemas.openxmlformats.org/officeDocument/2006/relationships" r:id="rId2" tooltip="Economic efficiency"/>
            </a:rPr>
            <a:t>efficiency</a:t>
          </a:r>
          <a:r>
            <a:rPr lang="en-US" b="1" dirty="0" smtClean="0">
              <a:solidFill>
                <a:srgbClr val="0033CC"/>
              </a:solidFill>
            </a:rPr>
            <a:t> </a:t>
          </a:r>
          <a:endParaRPr lang="en-US" b="1" dirty="0">
            <a:solidFill>
              <a:srgbClr val="0033CC"/>
            </a:solidFill>
          </a:endParaRPr>
        </a:p>
      </dgm:t>
    </dgm:pt>
    <dgm:pt modelId="{A60C0C75-17EA-4CEA-B918-7FE18AA7F647}" type="parTrans" cxnId="{B3FC7C76-6E79-45B6-BFC2-73FA31370338}">
      <dgm:prSet/>
      <dgm:spPr/>
      <dgm:t>
        <a:bodyPr/>
        <a:lstStyle/>
        <a:p>
          <a:endParaRPr lang="en-US"/>
        </a:p>
      </dgm:t>
    </dgm:pt>
    <dgm:pt modelId="{C70EBAD4-AE80-4C11-9037-A720AD7800C8}" type="sibTrans" cxnId="{B3FC7C76-6E79-45B6-BFC2-73FA31370338}">
      <dgm:prSet/>
      <dgm:spPr/>
      <dgm:t>
        <a:bodyPr/>
        <a:lstStyle/>
        <a:p>
          <a:endParaRPr lang="en-US"/>
        </a:p>
      </dgm:t>
    </dgm:pt>
    <dgm:pt modelId="{954684CD-9685-45F9-ACE7-AE4B6A600DD8}">
      <dgm:prSet phldrT="[Text]"/>
      <dgm:spPr>
        <a:solidFill>
          <a:srgbClr val="FFC000">
            <a:alpha val="90000"/>
          </a:srgbClr>
        </a:solidFill>
      </dgm:spPr>
      <dgm:t>
        <a:bodyPr/>
        <a:lstStyle/>
        <a:p>
          <a:r>
            <a:rPr lang="en-US" b="1" dirty="0" smtClean="0">
              <a:solidFill>
                <a:schemeClr val="bg1"/>
              </a:solidFill>
            </a:rPr>
            <a:t>Alternative</a:t>
          </a:r>
          <a:endParaRPr lang="en-US" b="1" dirty="0">
            <a:solidFill>
              <a:schemeClr val="bg1"/>
            </a:solidFill>
          </a:endParaRPr>
        </a:p>
      </dgm:t>
    </dgm:pt>
    <dgm:pt modelId="{E55B6FA0-8EBE-461A-81AD-1491E8DA92C5}" type="parTrans" cxnId="{6AE464E3-69EC-4621-9397-81F2D876B6D1}">
      <dgm:prSet/>
      <dgm:spPr/>
      <dgm:t>
        <a:bodyPr/>
        <a:lstStyle/>
        <a:p>
          <a:endParaRPr lang="en-US"/>
        </a:p>
      </dgm:t>
    </dgm:pt>
    <dgm:pt modelId="{38F3678C-C26D-4981-BC35-00DCCE0C1C34}" type="sibTrans" cxnId="{6AE464E3-69EC-4621-9397-81F2D876B6D1}">
      <dgm:prSet/>
      <dgm:spPr/>
      <dgm:t>
        <a:bodyPr/>
        <a:lstStyle/>
        <a:p>
          <a:endParaRPr lang="en-US"/>
        </a:p>
      </dgm:t>
    </dgm:pt>
    <dgm:pt modelId="{08C775FE-01AA-494E-86E7-35192D8CE6E0}">
      <dgm:prSet phldrT="[Text]"/>
      <dgm:spPr>
        <a:solidFill>
          <a:srgbClr val="FFFF99">
            <a:alpha val="89804"/>
          </a:srgbClr>
        </a:solidFill>
      </dgm:spPr>
      <dgm:t>
        <a:bodyPr/>
        <a:lstStyle/>
        <a:p>
          <a:r>
            <a:rPr lang="en-US" b="1" dirty="0" smtClean="0">
              <a:solidFill>
                <a:schemeClr val="accent2">
                  <a:lumMod val="75000"/>
                </a:schemeClr>
              </a:solidFill>
            </a:rPr>
            <a:t>Local food systems</a:t>
          </a:r>
          <a:endParaRPr lang="en-US" dirty="0"/>
        </a:p>
      </dgm:t>
    </dgm:pt>
    <dgm:pt modelId="{9EB8A2F7-9A24-43B5-8782-2EE1AD7CCF04}" type="parTrans" cxnId="{02B34B62-2311-40F2-99CB-8ACC30B4902A}">
      <dgm:prSet/>
      <dgm:spPr/>
      <dgm:t>
        <a:bodyPr/>
        <a:lstStyle/>
        <a:p>
          <a:endParaRPr lang="en-US"/>
        </a:p>
      </dgm:t>
    </dgm:pt>
    <dgm:pt modelId="{0C10A185-A597-46AE-98BA-C1321B8B9885}" type="sibTrans" cxnId="{02B34B62-2311-40F2-99CB-8ACC30B4902A}">
      <dgm:prSet/>
      <dgm:spPr/>
      <dgm:t>
        <a:bodyPr/>
        <a:lstStyle/>
        <a:p>
          <a:endParaRPr lang="en-US"/>
        </a:p>
      </dgm:t>
    </dgm:pt>
    <dgm:pt modelId="{A94418D6-B9C7-4418-931C-B273C0508286}">
      <dgm:prSet phldrT="[Text]"/>
      <dgm:spPr>
        <a:solidFill>
          <a:srgbClr val="FFFF00">
            <a:alpha val="90000"/>
          </a:srgbClr>
        </a:solidFill>
      </dgm:spPr>
      <dgm:t>
        <a:bodyPr/>
        <a:lstStyle/>
        <a:p>
          <a:endParaRPr lang="en-US" dirty="0"/>
        </a:p>
      </dgm:t>
    </dgm:pt>
    <dgm:pt modelId="{A4A76EFA-CEC1-4FC1-A93C-1C5D6A7F3386}" type="parTrans" cxnId="{8EAC4DBA-99D4-4D19-97AD-18D17866C4DC}">
      <dgm:prSet/>
      <dgm:spPr/>
      <dgm:t>
        <a:bodyPr/>
        <a:lstStyle/>
        <a:p>
          <a:endParaRPr lang="en-US"/>
        </a:p>
      </dgm:t>
    </dgm:pt>
    <dgm:pt modelId="{D47984D9-A3DE-44E5-AB33-1ECD30A4D185}" type="sibTrans" cxnId="{8EAC4DBA-99D4-4D19-97AD-18D17866C4DC}">
      <dgm:prSet/>
      <dgm:spPr/>
      <dgm:t>
        <a:bodyPr/>
        <a:lstStyle/>
        <a:p>
          <a:endParaRPr lang="en-US"/>
        </a:p>
      </dgm:t>
    </dgm:pt>
    <dgm:pt modelId="{7C109937-6C33-40A9-97F2-ECDF0F0C8815}" type="pres">
      <dgm:prSet presAssocID="{59CA3F58-ADF7-4091-BE52-8E4DF08FB08C}" presName="hierChild1" presStyleCnt="0">
        <dgm:presLayoutVars>
          <dgm:chPref val="1"/>
          <dgm:dir/>
          <dgm:animOne val="branch"/>
          <dgm:animLvl val="lvl"/>
          <dgm:resizeHandles/>
        </dgm:presLayoutVars>
      </dgm:prSet>
      <dgm:spPr/>
      <dgm:t>
        <a:bodyPr/>
        <a:lstStyle/>
        <a:p>
          <a:endParaRPr lang="en-US"/>
        </a:p>
      </dgm:t>
    </dgm:pt>
    <dgm:pt modelId="{E644C830-81B8-4891-8487-49C8AF57E948}" type="pres">
      <dgm:prSet presAssocID="{362C125D-3EB4-4F04-B852-6BFBB6D31D0D}" presName="hierRoot1" presStyleCnt="0"/>
      <dgm:spPr/>
    </dgm:pt>
    <dgm:pt modelId="{AA170A25-6CBE-45E5-B726-C0FF01EFC495}" type="pres">
      <dgm:prSet presAssocID="{362C125D-3EB4-4F04-B852-6BFBB6D31D0D}" presName="composite" presStyleCnt="0"/>
      <dgm:spPr/>
    </dgm:pt>
    <dgm:pt modelId="{F8CDA93A-15E8-4D4A-9B15-0D5DC47E4080}" type="pres">
      <dgm:prSet presAssocID="{362C125D-3EB4-4F04-B852-6BFBB6D31D0D}" presName="background" presStyleLbl="node0" presStyleIdx="0" presStyleCnt="2"/>
      <dgm:spPr/>
    </dgm:pt>
    <dgm:pt modelId="{D3FACCF3-6D22-4311-87A0-2C4AF46BEB07}" type="pres">
      <dgm:prSet presAssocID="{362C125D-3EB4-4F04-B852-6BFBB6D31D0D}" presName="text" presStyleLbl="fgAcc0" presStyleIdx="0" presStyleCnt="2" custLinFactNeighborX="1515" custLinFactNeighborY="-2299">
        <dgm:presLayoutVars>
          <dgm:chPref val="3"/>
        </dgm:presLayoutVars>
      </dgm:prSet>
      <dgm:spPr/>
      <dgm:t>
        <a:bodyPr/>
        <a:lstStyle/>
        <a:p>
          <a:endParaRPr lang="en-US"/>
        </a:p>
      </dgm:t>
    </dgm:pt>
    <dgm:pt modelId="{D86D8A8B-86E3-4434-8659-ACB83CBC0F4F}" type="pres">
      <dgm:prSet presAssocID="{362C125D-3EB4-4F04-B852-6BFBB6D31D0D}" presName="hierChild2" presStyleCnt="0"/>
      <dgm:spPr/>
    </dgm:pt>
    <dgm:pt modelId="{2C131203-A9AE-44B1-9CCF-9B466E90E2E8}" type="pres">
      <dgm:prSet presAssocID="{F26A87FF-027F-4826-A9FB-6EE95BF16E07}" presName="Name10" presStyleLbl="parChTrans1D2" presStyleIdx="0" presStyleCnt="2"/>
      <dgm:spPr/>
      <dgm:t>
        <a:bodyPr/>
        <a:lstStyle/>
        <a:p>
          <a:endParaRPr lang="en-US"/>
        </a:p>
      </dgm:t>
    </dgm:pt>
    <dgm:pt modelId="{03B27869-44A2-404C-A88B-1098D1FC94F6}" type="pres">
      <dgm:prSet presAssocID="{738A874F-2056-4DA0-8C6D-46FEC26E924D}" presName="hierRoot2" presStyleCnt="0"/>
      <dgm:spPr/>
    </dgm:pt>
    <dgm:pt modelId="{12481C6C-EE9B-42EA-82EA-7013D39BE858}" type="pres">
      <dgm:prSet presAssocID="{738A874F-2056-4DA0-8C6D-46FEC26E924D}" presName="composite2" presStyleCnt="0"/>
      <dgm:spPr/>
    </dgm:pt>
    <dgm:pt modelId="{FA0D2D33-6EE4-40DC-8A8E-D984E44A4CA4}" type="pres">
      <dgm:prSet presAssocID="{738A874F-2056-4DA0-8C6D-46FEC26E924D}" presName="background2" presStyleLbl="node2" presStyleIdx="0" presStyleCnt="2"/>
      <dgm:spPr/>
    </dgm:pt>
    <dgm:pt modelId="{B35D373B-D938-4500-BF2D-3000B5467C73}" type="pres">
      <dgm:prSet presAssocID="{738A874F-2056-4DA0-8C6D-46FEC26E924D}" presName="text2" presStyleLbl="fgAcc2" presStyleIdx="0" presStyleCnt="2">
        <dgm:presLayoutVars>
          <dgm:chPref val="3"/>
        </dgm:presLayoutVars>
      </dgm:prSet>
      <dgm:spPr/>
      <dgm:t>
        <a:bodyPr/>
        <a:lstStyle/>
        <a:p>
          <a:endParaRPr lang="en-US"/>
        </a:p>
      </dgm:t>
    </dgm:pt>
    <dgm:pt modelId="{2E97FAE0-797D-45F5-BA09-70B0C6B97003}" type="pres">
      <dgm:prSet presAssocID="{738A874F-2056-4DA0-8C6D-46FEC26E924D}" presName="hierChild3" presStyleCnt="0"/>
      <dgm:spPr/>
    </dgm:pt>
    <dgm:pt modelId="{9D454D16-57AE-4614-AE6D-DD404B579B8F}" type="pres">
      <dgm:prSet presAssocID="{75ADDD04-B25A-45D4-A7B1-8B27440C33A7}" presName="Name17" presStyleLbl="parChTrans1D3" presStyleIdx="0" presStyleCnt="3"/>
      <dgm:spPr/>
      <dgm:t>
        <a:bodyPr/>
        <a:lstStyle/>
        <a:p>
          <a:endParaRPr lang="en-US"/>
        </a:p>
      </dgm:t>
    </dgm:pt>
    <dgm:pt modelId="{0D43B213-895B-4C8B-A9AA-91F46C663C4E}" type="pres">
      <dgm:prSet presAssocID="{6AC52E06-F644-4F23-BB62-BA981C685E7C}" presName="hierRoot3" presStyleCnt="0"/>
      <dgm:spPr/>
    </dgm:pt>
    <dgm:pt modelId="{6F81F427-AA3C-4D3F-903D-063417BFC1A6}" type="pres">
      <dgm:prSet presAssocID="{6AC52E06-F644-4F23-BB62-BA981C685E7C}" presName="composite3" presStyleCnt="0"/>
      <dgm:spPr/>
    </dgm:pt>
    <dgm:pt modelId="{44F44D4C-60B9-473E-8CDE-AFEABF63E8EB}" type="pres">
      <dgm:prSet presAssocID="{6AC52E06-F644-4F23-BB62-BA981C685E7C}" presName="background3" presStyleLbl="node3" presStyleIdx="0" presStyleCnt="3"/>
      <dgm:spPr/>
    </dgm:pt>
    <dgm:pt modelId="{50537143-F766-4610-A84D-004C6786F99C}" type="pres">
      <dgm:prSet presAssocID="{6AC52E06-F644-4F23-BB62-BA981C685E7C}" presName="text3" presStyleLbl="fgAcc3" presStyleIdx="0" presStyleCnt="3" custScaleX="72587" custScaleY="92650">
        <dgm:presLayoutVars>
          <dgm:chPref val="3"/>
        </dgm:presLayoutVars>
      </dgm:prSet>
      <dgm:spPr/>
      <dgm:t>
        <a:bodyPr/>
        <a:lstStyle/>
        <a:p>
          <a:endParaRPr lang="en-US"/>
        </a:p>
      </dgm:t>
    </dgm:pt>
    <dgm:pt modelId="{8F11E54E-3C37-41D3-A319-FBE62D35CE07}" type="pres">
      <dgm:prSet presAssocID="{6AC52E06-F644-4F23-BB62-BA981C685E7C}" presName="hierChild4" presStyleCnt="0"/>
      <dgm:spPr/>
    </dgm:pt>
    <dgm:pt modelId="{E2E453DB-BA20-4727-98D2-F74973296F52}" type="pres">
      <dgm:prSet presAssocID="{A60C0C75-17EA-4CEA-B918-7FE18AA7F647}" presName="Name17" presStyleLbl="parChTrans1D3" presStyleIdx="1" presStyleCnt="3"/>
      <dgm:spPr/>
      <dgm:t>
        <a:bodyPr/>
        <a:lstStyle/>
        <a:p>
          <a:endParaRPr lang="en-US"/>
        </a:p>
      </dgm:t>
    </dgm:pt>
    <dgm:pt modelId="{94B924AD-585B-48BF-8636-D2DED903F73B}" type="pres">
      <dgm:prSet presAssocID="{4731A66A-A49B-4746-847C-5970ADAC0120}" presName="hierRoot3" presStyleCnt="0"/>
      <dgm:spPr/>
    </dgm:pt>
    <dgm:pt modelId="{D646BA61-B035-45DA-8B22-F04A365DA394}" type="pres">
      <dgm:prSet presAssocID="{4731A66A-A49B-4746-847C-5970ADAC0120}" presName="composite3" presStyleCnt="0"/>
      <dgm:spPr/>
    </dgm:pt>
    <dgm:pt modelId="{547D4805-4011-44AD-A1B0-721FACB4FDF8}" type="pres">
      <dgm:prSet presAssocID="{4731A66A-A49B-4746-847C-5970ADAC0120}" presName="background3" presStyleLbl="node3" presStyleIdx="1" presStyleCnt="3"/>
      <dgm:spPr/>
    </dgm:pt>
    <dgm:pt modelId="{0B21C4EB-BAF1-46A5-9AAC-28D7935DA473}" type="pres">
      <dgm:prSet presAssocID="{4731A66A-A49B-4746-847C-5970ADAC0120}" presName="text3" presStyleLbl="fgAcc3" presStyleIdx="1" presStyleCnt="3" custScaleX="76351" custScaleY="104825">
        <dgm:presLayoutVars>
          <dgm:chPref val="3"/>
        </dgm:presLayoutVars>
      </dgm:prSet>
      <dgm:spPr/>
      <dgm:t>
        <a:bodyPr/>
        <a:lstStyle/>
        <a:p>
          <a:endParaRPr lang="en-US"/>
        </a:p>
      </dgm:t>
    </dgm:pt>
    <dgm:pt modelId="{56126261-1F60-4699-930E-7D7F40D8A228}" type="pres">
      <dgm:prSet presAssocID="{4731A66A-A49B-4746-847C-5970ADAC0120}" presName="hierChild4" presStyleCnt="0"/>
      <dgm:spPr/>
    </dgm:pt>
    <dgm:pt modelId="{17F9D117-5DEB-40A4-BBEC-BD8A4B5F587D}" type="pres">
      <dgm:prSet presAssocID="{E55B6FA0-8EBE-461A-81AD-1491E8DA92C5}" presName="Name10" presStyleLbl="parChTrans1D2" presStyleIdx="1" presStyleCnt="2"/>
      <dgm:spPr/>
      <dgm:t>
        <a:bodyPr/>
        <a:lstStyle/>
        <a:p>
          <a:endParaRPr lang="en-US"/>
        </a:p>
      </dgm:t>
    </dgm:pt>
    <dgm:pt modelId="{C50B3000-01CB-41C0-B48D-99B94E4DA6F7}" type="pres">
      <dgm:prSet presAssocID="{954684CD-9685-45F9-ACE7-AE4B6A600DD8}" presName="hierRoot2" presStyleCnt="0"/>
      <dgm:spPr/>
    </dgm:pt>
    <dgm:pt modelId="{86216B72-589E-4488-A282-4087100E6F2F}" type="pres">
      <dgm:prSet presAssocID="{954684CD-9685-45F9-ACE7-AE4B6A600DD8}" presName="composite2" presStyleCnt="0"/>
      <dgm:spPr/>
    </dgm:pt>
    <dgm:pt modelId="{8998DAAE-DB91-431F-B2D8-E93D312BB794}" type="pres">
      <dgm:prSet presAssocID="{954684CD-9685-45F9-ACE7-AE4B6A600DD8}" presName="background2" presStyleLbl="node2" presStyleIdx="1" presStyleCnt="2"/>
      <dgm:spPr/>
    </dgm:pt>
    <dgm:pt modelId="{A602A2D6-1331-426D-AFBA-F95156A76422}" type="pres">
      <dgm:prSet presAssocID="{954684CD-9685-45F9-ACE7-AE4B6A600DD8}" presName="text2" presStyleLbl="fgAcc2" presStyleIdx="1" presStyleCnt="2">
        <dgm:presLayoutVars>
          <dgm:chPref val="3"/>
        </dgm:presLayoutVars>
      </dgm:prSet>
      <dgm:spPr/>
      <dgm:t>
        <a:bodyPr/>
        <a:lstStyle/>
        <a:p>
          <a:endParaRPr lang="en-US"/>
        </a:p>
      </dgm:t>
    </dgm:pt>
    <dgm:pt modelId="{2EC2178A-E1AB-42C3-8453-33D197830F69}" type="pres">
      <dgm:prSet presAssocID="{954684CD-9685-45F9-ACE7-AE4B6A600DD8}" presName="hierChild3" presStyleCnt="0"/>
      <dgm:spPr/>
    </dgm:pt>
    <dgm:pt modelId="{C8AD7ACC-0D5B-4303-93BF-3D610747766E}" type="pres">
      <dgm:prSet presAssocID="{9EB8A2F7-9A24-43B5-8782-2EE1AD7CCF04}" presName="Name17" presStyleLbl="parChTrans1D3" presStyleIdx="2" presStyleCnt="3"/>
      <dgm:spPr/>
      <dgm:t>
        <a:bodyPr/>
        <a:lstStyle/>
        <a:p>
          <a:endParaRPr lang="en-US"/>
        </a:p>
      </dgm:t>
    </dgm:pt>
    <dgm:pt modelId="{0BB51306-FA23-433A-96AE-AB1140B2CE30}" type="pres">
      <dgm:prSet presAssocID="{08C775FE-01AA-494E-86E7-35192D8CE6E0}" presName="hierRoot3" presStyleCnt="0"/>
      <dgm:spPr/>
    </dgm:pt>
    <dgm:pt modelId="{79A9240D-F145-4A4B-BC9B-D907C8516B75}" type="pres">
      <dgm:prSet presAssocID="{08C775FE-01AA-494E-86E7-35192D8CE6E0}" presName="composite3" presStyleCnt="0"/>
      <dgm:spPr/>
    </dgm:pt>
    <dgm:pt modelId="{064A1453-FF92-4413-ABFC-3F704085BCDA}" type="pres">
      <dgm:prSet presAssocID="{08C775FE-01AA-494E-86E7-35192D8CE6E0}" presName="background3" presStyleLbl="node3" presStyleIdx="2" presStyleCnt="3"/>
      <dgm:spPr/>
    </dgm:pt>
    <dgm:pt modelId="{26E70400-792F-4D21-8C7F-51067FCB06B1}" type="pres">
      <dgm:prSet presAssocID="{08C775FE-01AA-494E-86E7-35192D8CE6E0}" presName="text3" presStyleLbl="fgAcc3" presStyleIdx="2" presStyleCnt="3" custScaleX="71733" custScaleY="97499">
        <dgm:presLayoutVars>
          <dgm:chPref val="3"/>
        </dgm:presLayoutVars>
      </dgm:prSet>
      <dgm:spPr/>
      <dgm:t>
        <a:bodyPr/>
        <a:lstStyle/>
        <a:p>
          <a:endParaRPr lang="en-US"/>
        </a:p>
      </dgm:t>
    </dgm:pt>
    <dgm:pt modelId="{79BEA5F1-3BEA-43CA-A674-D1BD658DD2D9}" type="pres">
      <dgm:prSet presAssocID="{08C775FE-01AA-494E-86E7-35192D8CE6E0}" presName="hierChild4" presStyleCnt="0"/>
      <dgm:spPr/>
    </dgm:pt>
    <dgm:pt modelId="{7B24FE22-58EA-4A21-BD02-5180C01BC65A}" type="pres">
      <dgm:prSet presAssocID="{A94418D6-B9C7-4418-931C-B273C0508286}" presName="hierRoot1" presStyleCnt="0"/>
      <dgm:spPr/>
    </dgm:pt>
    <dgm:pt modelId="{3D692D28-CDE9-40B4-856D-F3776D07AE2C}" type="pres">
      <dgm:prSet presAssocID="{A94418D6-B9C7-4418-931C-B273C0508286}" presName="composite" presStyleCnt="0"/>
      <dgm:spPr/>
    </dgm:pt>
    <dgm:pt modelId="{4FDE5B5D-E507-4F82-A2DA-012A1ED07DE7}" type="pres">
      <dgm:prSet presAssocID="{A94418D6-B9C7-4418-931C-B273C0508286}" presName="background" presStyleLbl="node0" presStyleIdx="1" presStyleCnt="2"/>
      <dgm:spPr/>
    </dgm:pt>
    <dgm:pt modelId="{6F429F19-5DE4-40F0-B925-9E6407DDE76A}" type="pres">
      <dgm:prSet presAssocID="{A94418D6-B9C7-4418-931C-B273C0508286}" presName="text" presStyleLbl="fgAcc0" presStyleIdx="1" presStyleCnt="2" custScaleX="73182" custScaleY="88606" custLinFactY="105050" custLinFactNeighborX="61169" custLinFactNeighborY="200000">
        <dgm:presLayoutVars>
          <dgm:chPref val="3"/>
        </dgm:presLayoutVars>
      </dgm:prSet>
      <dgm:spPr/>
      <dgm:t>
        <a:bodyPr/>
        <a:lstStyle/>
        <a:p>
          <a:endParaRPr lang="en-US"/>
        </a:p>
      </dgm:t>
    </dgm:pt>
    <dgm:pt modelId="{F7808033-FAE6-4B33-BB97-A38A50875024}" type="pres">
      <dgm:prSet presAssocID="{A94418D6-B9C7-4418-931C-B273C0508286}" presName="hierChild2" presStyleCnt="0"/>
      <dgm:spPr/>
    </dgm:pt>
  </dgm:ptLst>
  <dgm:cxnLst>
    <dgm:cxn modelId="{6AE464E3-69EC-4621-9397-81F2D876B6D1}" srcId="{362C125D-3EB4-4F04-B852-6BFBB6D31D0D}" destId="{954684CD-9685-45F9-ACE7-AE4B6A600DD8}" srcOrd="1" destOrd="0" parTransId="{E55B6FA0-8EBE-461A-81AD-1491E8DA92C5}" sibTransId="{38F3678C-C26D-4981-BC35-00DCCE0C1C34}"/>
    <dgm:cxn modelId="{28CEA32D-DDA6-4EAD-90FE-328308138D74}" type="presOf" srcId="{A94418D6-B9C7-4418-931C-B273C0508286}" destId="{6F429F19-5DE4-40F0-B925-9E6407DDE76A}" srcOrd="0" destOrd="0" presId="urn:microsoft.com/office/officeart/2005/8/layout/hierarchy1"/>
    <dgm:cxn modelId="{F181C281-DBDA-483F-ABFB-43181B796177}" type="presOf" srcId="{A60C0C75-17EA-4CEA-B918-7FE18AA7F647}" destId="{E2E453DB-BA20-4727-98D2-F74973296F52}" srcOrd="0" destOrd="0" presId="urn:microsoft.com/office/officeart/2005/8/layout/hierarchy1"/>
    <dgm:cxn modelId="{0AE81535-ED4C-4CA3-85DF-1546A78C47A9}" type="presOf" srcId="{954684CD-9685-45F9-ACE7-AE4B6A600DD8}" destId="{A602A2D6-1331-426D-AFBA-F95156A76422}" srcOrd="0" destOrd="0" presId="urn:microsoft.com/office/officeart/2005/8/layout/hierarchy1"/>
    <dgm:cxn modelId="{B3FC7C76-6E79-45B6-BFC2-73FA31370338}" srcId="{738A874F-2056-4DA0-8C6D-46FEC26E924D}" destId="{4731A66A-A49B-4746-847C-5970ADAC0120}" srcOrd="1" destOrd="0" parTransId="{A60C0C75-17EA-4CEA-B918-7FE18AA7F647}" sibTransId="{C70EBAD4-AE80-4C11-9037-A720AD7800C8}"/>
    <dgm:cxn modelId="{EE3228BF-9DF7-4150-9A2D-855DE606351D}" srcId="{362C125D-3EB4-4F04-B852-6BFBB6D31D0D}" destId="{738A874F-2056-4DA0-8C6D-46FEC26E924D}" srcOrd="0" destOrd="0" parTransId="{F26A87FF-027F-4826-A9FB-6EE95BF16E07}" sibTransId="{298DB9DC-37D9-4A30-8CBF-AF3B6B6421D6}"/>
    <dgm:cxn modelId="{58E47815-01C1-489E-9CDC-90AF1BDE90FC}" type="presOf" srcId="{4731A66A-A49B-4746-847C-5970ADAC0120}" destId="{0B21C4EB-BAF1-46A5-9AAC-28D7935DA473}" srcOrd="0" destOrd="0" presId="urn:microsoft.com/office/officeart/2005/8/layout/hierarchy1"/>
    <dgm:cxn modelId="{2A363CD2-08BA-4149-89AA-F0A5520F6A9D}" type="presOf" srcId="{F26A87FF-027F-4826-A9FB-6EE95BF16E07}" destId="{2C131203-A9AE-44B1-9CCF-9B466E90E2E8}" srcOrd="0" destOrd="0" presId="urn:microsoft.com/office/officeart/2005/8/layout/hierarchy1"/>
    <dgm:cxn modelId="{8498A755-99FD-4D9B-B9ED-007EAB4C84C5}" type="presOf" srcId="{6AC52E06-F644-4F23-BB62-BA981C685E7C}" destId="{50537143-F766-4610-A84D-004C6786F99C}" srcOrd="0" destOrd="0" presId="urn:microsoft.com/office/officeart/2005/8/layout/hierarchy1"/>
    <dgm:cxn modelId="{37967986-8D14-4772-9328-525EFAF60670}" srcId="{59CA3F58-ADF7-4091-BE52-8E4DF08FB08C}" destId="{362C125D-3EB4-4F04-B852-6BFBB6D31D0D}" srcOrd="0" destOrd="0" parTransId="{B525976A-F796-41E4-918A-3420F11BDA99}" sibTransId="{80E2EEE4-061F-4605-AACB-5E7C983E7306}"/>
    <dgm:cxn modelId="{4B9E061C-92A1-470C-9EE8-25B3ED2F1370}" type="presOf" srcId="{75ADDD04-B25A-45D4-A7B1-8B27440C33A7}" destId="{9D454D16-57AE-4614-AE6D-DD404B579B8F}" srcOrd="0" destOrd="0" presId="urn:microsoft.com/office/officeart/2005/8/layout/hierarchy1"/>
    <dgm:cxn modelId="{C9E56D2F-1675-497C-A4CA-ED8700D30B8A}" type="presOf" srcId="{08C775FE-01AA-494E-86E7-35192D8CE6E0}" destId="{26E70400-792F-4D21-8C7F-51067FCB06B1}" srcOrd="0" destOrd="0" presId="urn:microsoft.com/office/officeart/2005/8/layout/hierarchy1"/>
    <dgm:cxn modelId="{D5C84997-14CC-42A1-BE2F-5CF556320DDB}" type="presOf" srcId="{362C125D-3EB4-4F04-B852-6BFBB6D31D0D}" destId="{D3FACCF3-6D22-4311-87A0-2C4AF46BEB07}" srcOrd="0" destOrd="0" presId="urn:microsoft.com/office/officeart/2005/8/layout/hierarchy1"/>
    <dgm:cxn modelId="{8EAC4DBA-99D4-4D19-97AD-18D17866C4DC}" srcId="{59CA3F58-ADF7-4091-BE52-8E4DF08FB08C}" destId="{A94418D6-B9C7-4418-931C-B273C0508286}" srcOrd="1" destOrd="0" parTransId="{A4A76EFA-CEC1-4FC1-A93C-1C5D6A7F3386}" sibTransId="{D47984D9-A3DE-44E5-AB33-1ECD30A4D185}"/>
    <dgm:cxn modelId="{29D4D6D8-01F5-413E-A17F-AAA3497595BF}" srcId="{738A874F-2056-4DA0-8C6D-46FEC26E924D}" destId="{6AC52E06-F644-4F23-BB62-BA981C685E7C}" srcOrd="0" destOrd="0" parTransId="{75ADDD04-B25A-45D4-A7B1-8B27440C33A7}" sibTransId="{AAE95EB0-A9AD-487B-B861-A402C9C0F68D}"/>
    <dgm:cxn modelId="{17445E7A-7B5D-4BA8-A54D-6DD2F1A7E708}" type="presOf" srcId="{E55B6FA0-8EBE-461A-81AD-1491E8DA92C5}" destId="{17F9D117-5DEB-40A4-BBEC-BD8A4B5F587D}" srcOrd="0" destOrd="0" presId="urn:microsoft.com/office/officeart/2005/8/layout/hierarchy1"/>
    <dgm:cxn modelId="{02B34B62-2311-40F2-99CB-8ACC30B4902A}" srcId="{954684CD-9685-45F9-ACE7-AE4B6A600DD8}" destId="{08C775FE-01AA-494E-86E7-35192D8CE6E0}" srcOrd="0" destOrd="0" parTransId="{9EB8A2F7-9A24-43B5-8782-2EE1AD7CCF04}" sibTransId="{0C10A185-A597-46AE-98BA-C1321B8B9885}"/>
    <dgm:cxn modelId="{8F75A3C2-3633-49EE-9818-D1ED52313D6A}" type="presOf" srcId="{9EB8A2F7-9A24-43B5-8782-2EE1AD7CCF04}" destId="{C8AD7ACC-0D5B-4303-93BF-3D610747766E}" srcOrd="0" destOrd="0" presId="urn:microsoft.com/office/officeart/2005/8/layout/hierarchy1"/>
    <dgm:cxn modelId="{FCDB1CF8-268C-4632-B272-BA9CCC7BCF2A}" type="presOf" srcId="{738A874F-2056-4DA0-8C6D-46FEC26E924D}" destId="{B35D373B-D938-4500-BF2D-3000B5467C73}" srcOrd="0" destOrd="0" presId="urn:microsoft.com/office/officeart/2005/8/layout/hierarchy1"/>
    <dgm:cxn modelId="{CEE1F2A7-4A12-414B-9283-F4F49FE6674D}" type="presOf" srcId="{59CA3F58-ADF7-4091-BE52-8E4DF08FB08C}" destId="{7C109937-6C33-40A9-97F2-ECDF0F0C8815}" srcOrd="0" destOrd="0" presId="urn:microsoft.com/office/officeart/2005/8/layout/hierarchy1"/>
    <dgm:cxn modelId="{5ED0ADF6-00A1-4A53-A59D-3E22B9A0AA70}" type="presParOf" srcId="{7C109937-6C33-40A9-97F2-ECDF0F0C8815}" destId="{E644C830-81B8-4891-8487-49C8AF57E948}" srcOrd="0" destOrd="0" presId="urn:microsoft.com/office/officeart/2005/8/layout/hierarchy1"/>
    <dgm:cxn modelId="{B32F957B-9E60-4B6D-A817-BF74FD52C5CF}" type="presParOf" srcId="{E644C830-81B8-4891-8487-49C8AF57E948}" destId="{AA170A25-6CBE-45E5-B726-C0FF01EFC495}" srcOrd="0" destOrd="0" presId="urn:microsoft.com/office/officeart/2005/8/layout/hierarchy1"/>
    <dgm:cxn modelId="{C87D4251-FCAB-42A5-8365-712B0E6125B7}" type="presParOf" srcId="{AA170A25-6CBE-45E5-B726-C0FF01EFC495}" destId="{F8CDA93A-15E8-4D4A-9B15-0D5DC47E4080}" srcOrd="0" destOrd="0" presId="urn:microsoft.com/office/officeart/2005/8/layout/hierarchy1"/>
    <dgm:cxn modelId="{BE524EE2-3704-450A-8F7F-1EA4F0F06A90}" type="presParOf" srcId="{AA170A25-6CBE-45E5-B726-C0FF01EFC495}" destId="{D3FACCF3-6D22-4311-87A0-2C4AF46BEB07}" srcOrd="1" destOrd="0" presId="urn:microsoft.com/office/officeart/2005/8/layout/hierarchy1"/>
    <dgm:cxn modelId="{2C01E4FB-C26A-4D7E-AE64-E3E91B21A227}" type="presParOf" srcId="{E644C830-81B8-4891-8487-49C8AF57E948}" destId="{D86D8A8B-86E3-4434-8659-ACB83CBC0F4F}" srcOrd="1" destOrd="0" presId="urn:microsoft.com/office/officeart/2005/8/layout/hierarchy1"/>
    <dgm:cxn modelId="{6E275B3C-AC28-433A-911D-BEB94EAED1EC}" type="presParOf" srcId="{D86D8A8B-86E3-4434-8659-ACB83CBC0F4F}" destId="{2C131203-A9AE-44B1-9CCF-9B466E90E2E8}" srcOrd="0" destOrd="0" presId="urn:microsoft.com/office/officeart/2005/8/layout/hierarchy1"/>
    <dgm:cxn modelId="{508AC3A2-380D-4EE7-96CF-DC63B024E804}" type="presParOf" srcId="{D86D8A8B-86E3-4434-8659-ACB83CBC0F4F}" destId="{03B27869-44A2-404C-A88B-1098D1FC94F6}" srcOrd="1" destOrd="0" presId="urn:microsoft.com/office/officeart/2005/8/layout/hierarchy1"/>
    <dgm:cxn modelId="{F10A60CB-9894-40DA-8F76-3CD53EA05692}" type="presParOf" srcId="{03B27869-44A2-404C-A88B-1098D1FC94F6}" destId="{12481C6C-EE9B-42EA-82EA-7013D39BE858}" srcOrd="0" destOrd="0" presId="urn:microsoft.com/office/officeart/2005/8/layout/hierarchy1"/>
    <dgm:cxn modelId="{EE04DA79-766D-4EAF-9CE5-3EE0B3AC1545}" type="presParOf" srcId="{12481C6C-EE9B-42EA-82EA-7013D39BE858}" destId="{FA0D2D33-6EE4-40DC-8A8E-D984E44A4CA4}" srcOrd="0" destOrd="0" presId="urn:microsoft.com/office/officeart/2005/8/layout/hierarchy1"/>
    <dgm:cxn modelId="{B3270D8C-2D98-4A95-9CDB-30A8D4808F0F}" type="presParOf" srcId="{12481C6C-EE9B-42EA-82EA-7013D39BE858}" destId="{B35D373B-D938-4500-BF2D-3000B5467C73}" srcOrd="1" destOrd="0" presId="urn:microsoft.com/office/officeart/2005/8/layout/hierarchy1"/>
    <dgm:cxn modelId="{CAB824E5-CD3F-46B2-9F35-10FFC4880E6B}" type="presParOf" srcId="{03B27869-44A2-404C-A88B-1098D1FC94F6}" destId="{2E97FAE0-797D-45F5-BA09-70B0C6B97003}" srcOrd="1" destOrd="0" presId="urn:microsoft.com/office/officeart/2005/8/layout/hierarchy1"/>
    <dgm:cxn modelId="{5F816F1F-B69C-4554-869D-DA3C7EB5A99F}" type="presParOf" srcId="{2E97FAE0-797D-45F5-BA09-70B0C6B97003}" destId="{9D454D16-57AE-4614-AE6D-DD404B579B8F}" srcOrd="0" destOrd="0" presId="urn:microsoft.com/office/officeart/2005/8/layout/hierarchy1"/>
    <dgm:cxn modelId="{48206B07-29FD-46AA-8DE3-160A0DB15253}" type="presParOf" srcId="{2E97FAE0-797D-45F5-BA09-70B0C6B97003}" destId="{0D43B213-895B-4C8B-A9AA-91F46C663C4E}" srcOrd="1" destOrd="0" presId="urn:microsoft.com/office/officeart/2005/8/layout/hierarchy1"/>
    <dgm:cxn modelId="{466BD42E-391C-421B-96D2-AAC76141283A}" type="presParOf" srcId="{0D43B213-895B-4C8B-A9AA-91F46C663C4E}" destId="{6F81F427-AA3C-4D3F-903D-063417BFC1A6}" srcOrd="0" destOrd="0" presId="urn:microsoft.com/office/officeart/2005/8/layout/hierarchy1"/>
    <dgm:cxn modelId="{DB314A79-6AFB-4801-8B9A-0C3377690C9D}" type="presParOf" srcId="{6F81F427-AA3C-4D3F-903D-063417BFC1A6}" destId="{44F44D4C-60B9-473E-8CDE-AFEABF63E8EB}" srcOrd="0" destOrd="0" presId="urn:microsoft.com/office/officeart/2005/8/layout/hierarchy1"/>
    <dgm:cxn modelId="{6A47FC39-1A4B-4BF7-8516-AFC848E7F821}" type="presParOf" srcId="{6F81F427-AA3C-4D3F-903D-063417BFC1A6}" destId="{50537143-F766-4610-A84D-004C6786F99C}" srcOrd="1" destOrd="0" presId="urn:microsoft.com/office/officeart/2005/8/layout/hierarchy1"/>
    <dgm:cxn modelId="{DE97B59C-D5A9-4763-9ADE-CB1D32E63388}" type="presParOf" srcId="{0D43B213-895B-4C8B-A9AA-91F46C663C4E}" destId="{8F11E54E-3C37-41D3-A319-FBE62D35CE07}" srcOrd="1" destOrd="0" presId="urn:microsoft.com/office/officeart/2005/8/layout/hierarchy1"/>
    <dgm:cxn modelId="{CC64AE50-9326-4F3B-8550-560B2FBAD7C9}" type="presParOf" srcId="{2E97FAE0-797D-45F5-BA09-70B0C6B97003}" destId="{E2E453DB-BA20-4727-98D2-F74973296F52}" srcOrd="2" destOrd="0" presId="urn:microsoft.com/office/officeart/2005/8/layout/hierarchy1"/>
    <dgm:cxn modelId="{4A31860C-A696-4EA4-988B-66A43E7B6EB4}" type="presParOf" srcId="{2E97FAE0-797D-45F5-BA09-70B0C6B97003}" destId="{94B924AD-585B-48BF-8636-D2DED903F73B}" srcOrd="3" destOrd="0" presId="urn:microsoft.com/office/officeart/2005/8/layout/hierarchy1"/>
    <dgm:cxn modelId="{14B5C3F3-5D1A-4722-B60B-6F29D40A1F5A}" type="presParOf" srcId="{94B924AD-585B-48BF-8636-D2DED903F73B}" destId="{D646BA61-B035-45DA-8B22-F04A365DA394}" srcOrd="0" destOrd="0" presId="urn:microsoft.com/office/officeart/2005/8/layout/hierarchy1"/>
    <dgm:cxn modelId="{C6198DEB-773C-4B5C-AE40-EB0F336A61E5}" type="presParOf" srcId="{D646BA61-B035-45DA-8B22-F04A365DA394}" destId="{547D4805-4011-44AD-A1B0-721FACB4FDF8}" srcOrd="0" destOrd="0" presId="urn:microsoft.com/office/officeart/2005/8/layout/hierarchy1"/>
    <dgm:cxn modelId="{1F2AA976-1F2A-4310-9E25-00104B748C27}" type="presParOf" srcId="{D646BA61-B035-45DA-8B22-F04A365DA394}" destId="{0B21C4EB-BAF1-46A5-9AAC-28D7935DA473}" srcOrd="1" destOrd="0" presId="urn:microsoft.com/office/officeart/2005/8/layout/hierarchy1"/>
    <dgm:cxn modelId="{4A1BCA62-A534-4C04-9A88-0EE2B30AEFB9}" type="presParOf" srcId="{94B924AD-585B-48BF-8636-D2DED903F73B}" destId="{56126261-1F60-4699-930E-7D7F40D8A228}" srcOrd="1" destOrd="0" presId="urn:microsoft.com/office/officeart/2005/8/layout/hierarchy1"/>
    <dgm:cxn modelId="{E989BC99-6915-418D-828C-E321BEC7A545}" type="presParOf" srcId="{D86D8A8B-86E3-4434-8659-ACB83CBC0F4F}" destId="{17F9D117-5DEB-40A4-BBEC-BD8A4B5F587D}" srcOrd="2" destOrd="0" presId="urn:microsoft.com/office/officeart/2005/8/layout/hierarchy1"/>
    <dgm:cxn modelId="{C239BC27-B94B-4C5A-9F3E-7FCA257072B5}" type="presParOf" srcId="{D86D8A8B-86E3-4434-8659-ACB83CBC0F4F}" destId="{C50B3000-01CB-41C0-B48D-99B94E4DA6F7}" srcOrd="3" destOrd="0" presId="urn:microsoft.com/office/officeart/2005/8/layout/hierarchy1"/>
    <dgm:cxn modelId="{9741433B-B49D-4F02-B88B-5AF678C54F85}" type="presParOf" srcId="{C50B3000-01CB-41C0-B48D-99B94E4DA6F7}" destId="{86216B72-589E-4488-A282-4087100E6F2F}" srcOrd="0" destOrd="0" presId="urn:microsoft.com/office/officeart/2005/8/layout/hierarchy1"/>
    <dgm:cxn modelId="{55A30208-3B4C-488B-9CEE-C21CC5B078F2}" type="presParOf" srcId="{86216B72-589E-4488-A282-4087100E6F2F}" destId="{8998DAAE-DB91-431F-B2D8-E93D312BB794}" srcOrd="0" destOrd="0" presId="urn:microsoft.com/office/officeart/2005/8/layout/hierarchy1"/>
    <dgm:cxn modelId="{ABB1BCF4-635D-4F01-BD59-E1CE02F02940}" type="presParOf" srcId="{86216B72-589E-4488-A282-4087100E6F2F}" destId="{A602A2D6-1331-426D-AFBA-F95156A76422}" srcOrd="1" destOrd="0" presId="urn:microsoft.com/office/officeart/2005/8/layout/hierarchy1"/>
    <dgm:cxn modelId="{52EA642C-5720-482F-92C4-D2C0BDE39A21}" type="presParOf" srcId="{C50B3000-01CB-41C0-B48D-99B94E4DA6F7}" destId="{2EC2178A-E1AB-42C3-8453-33D197830F69}" srcOrd="1" destOrd="0" presId="urn:microsoft.com/office/officeart/2005/8/layout/hierarchy1"/>
    <dgm:cxn modelId="{97E8B6D8-FFF9-4D46-8DB2-2C015F201811}" type="presParOf" srcId="{2EC2178A-E1AB-42C3-8453-33D197830F69}" destId="{C8AD7ACC-0D5B-4303-93BF-3D610747766E}" srcOrd="0" destOrd="0" presId="urn:microsoft.com/office/officeart/2005/8/layout/hierarchy1"/>
    <dgm:cxn modelId="{A167EBE2-DE67-4FC6-AD63-0FBA08269F6D}" type="presParOf" srcId="{2EC2178A-E1AB-42C3-8453-33D197830F69}" destId="{0BB51306-FA23-433A-96AE-AB1140B2CE30}" srcOrd="1" destOrd="0" presId="urn:microsoft.com/office/officeart/2005/8/layout/hierarchy1"/>
    <dgm:cxn modelId="{9AA930C2-5454-47B6-9116-7F07E26358FE}" type="presParOf" srcId="{0BB51306-FA23-433A-96AE-AB1140B2CE30}" destId="{79A9240D-F145-4A4B-BC9B-D907C8516B75}" srcOrd="0" destOrd="0" presId="urn:microsoft.com/office/officeart/2005/8/layout/hierarchy1"/>
    <dgm:cxn modelId="{B5424260-1AF8-4E85-B663-3951C3F394E6}" type="presParOf" srcId="{79A9240D-F145-4A4B-BC9B-D907C8516B75}" destId="{064A1453-FF92-4413-ABFC-3F704085BCDA}" srcOrd="0" destOrd="0" presId="urn:microsoft.com/office/officeart/2005/8/layout/hierarchy1"/>
    <dgm:cxn modelId="{454D1531-6AD3-4623-9590-66962D98A33F}" type="presParOf" srcId="{79A9240D-F145-4A4B-BC9B-D907C8516B75}" destId="{26E70400-792F-4D21-8C7F-51067FCB06B1}" srcOrd="1" destOrd="0" presId="urn:microsoft.com/office/officeart/2005/8/layout/hierarchy1"/>
    <dgm:cxn modelId="{C8BEA382-3756-40DD-93B9-6FA353F13B3F}" type="presParOf" srcId="{0BB51306-FA23-433A-96AE-AB1140B2CE30}" destId="{79BEA5F1-3BEA-43CA-A674-D1BD658DD2D9}" srcOrd="1" destOrd="0" presId="urn:microsoft.com/office/officeart/2005/8/layout/hierarchy1"/>
    <dgm:cxn modelId="{24D6CA7F-E125-479C-85EB-573DF990A177}" type="presParOf" srcId="{7C109937-6C33-40A9-97F2-ECDF0F0C8815}" destId="{7B24FE22-58EA-4A21-BD02-5180C01BC65A}" srcOrd="1" destOrd="0" presId="urn:microsoft.com/office/officeart/2005/8/layout/hierarchy1"/>
    <dgm:cxn modelId="{B5CC835C-4F8B-4BF8-8969-D175AB1CE52C}" type="presParOf" srcId="{7B24FE22-58EA-4A21-BD02-5180C01BC65A}" destId="{3D692D28-CDE9-40B4-856D-F3776D07AE2C}" srcOrd="0" destOrd="0" presId="urn:microsoft.com/office/officeart/2005/8/layout/hierarchy1"/>
    <dgm:cxn modelId="{07DC07F7-B7A8-4B96-AD33-DB1D7F4E0AE8}" type="presParOf" srcId="{3D692D28-CDE9-40B4-856D-F3776D07AE2C}" destId="{4FDE5B5D-E507-4F82-A2DA-012A1ED07DE7}" srcOrd="0" destOrd="0" presId="urn:microsoft.com/office/officeart/2005/8/layout/hierarchy1"/>
    <dgm:cxn modelId="{FCB0F4AB-9C80-4D9B-BEEC-D9AFECDFD7A1}" type="presParOf" srcId="{3D692D28-CDE9-40B4-856D-F3776D07AE2C}" destId="{6F429F19-5DE4-40F0-B925-9E6407DDE76A}" srcOrd="1" destOrd="0" presId="urn:microsoft.com/office/officeart/2005/8/layout/hierarchy1"/>
    <dgm:cxn modelId="{89EC8C20-1C6F-4EE4-A399-A780C105F079}" type="presParOf" srcId="{7B24FE22-58EA-4A21-BD02-5180C01BC65A}" destId="{F7808033-FAE6-4B33-BB97-A38A50875024}" srcOrd="1" destOrd="0" presId="urn:microsoft.com/office/officeart/2005/8/layout/hierarchy1"/>
  </dgm:cxnLst>
  <dgm:bg/>
  <dgm:whole/>
</dgm:dataModel>
</file>

<file path=ppt/diagrams/data2.xml><?xml version="1.0" encoding="utf-8"?>
<dgm:dataModel xmlns:dgm="http://schemas.openxmlformats.org/drawingml/2006/diagram" xmlns:a="http://schemas.openxmlformats.org/drawingml/2006/main">
  <dgm:ptLst>
    <dgm:pt modelId="{4F5EE503-2B49-4146-9777-AD75F9C699F7}"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7C1867B6-EAD1-4EEC-8B2D-439C1365F1C3}">
      <dgm:prSet/>
      <dgm:spPr>
        <a:solidFill>
          <a:srgbClr val="FFCC00"/>
        </a:solidFill>
      </dgm:spPr>
      <dgm:t>
        <a:bodyPr/>
        <a:lstStyle/>
        <a:p>
          <a:r>
            <a:rPr lang="en-US" b="1" dirty="0" smtClean="0">
              <a:solidFill>
                <a:schemeClr val="accent2">
                  <a:lumMod val="75000"/>
                </a:schemeClr>
              </a:solidFill>
            </a:rPr>
            <a:t>DIETARY FIBRE</a:t>
          </a:r>
        </a:p>
      </dgm:t>
    </dgm:pt>
    <dgm:pt modelId="{99A90922-C270-4F73-B695-AC32894BCD65}" type="parTrans" cxnId="{198D4DEF-FA1B-442A-B66D-0D9E68577F5B}">
      <dgm:prSet/>
      <dgm:spPr/>
      <dgm:t>
        <a:bodyPr/>
        <a:lstStyle/>
        <a:p>
          <a:endParaRPr lang="en-US"/>
        </a:p>
      </dgm:t>
    </dgm:pt>
    <dgm:pt modelId="{CBB57D47-9F8F-4CCA-BBFD-276B2427F15C}" type="sibTrans" cxnId="{198D4DEF-FA1B-442A-B66D-0D9E68577F5B}">
      <dgm:prSet/>
      <dgm:spPr/>
      <dgm:t>
        <a:bodyPr/>
        <a:lstStyle/>
        <a:p>
          <a:endParaRPr lang="en-US"/>
        </a:p>
      </dgm:t>
    </dgm:pt>
    <dgm:pt modelId="{EEAADF56-B276-4880-B96E-68222BAE7DE6}">
      <dgm:prSet custT="1"/>
      <dgm:spPr>
        <a:solidFill>
          <a:srgbClr val="F9B073"/>
        </a:solidFill>
      </dgm:spPr>
      <dgm:t>
        <a:bodyPr/>
        <a:lstStyle/>
        <a:p>
          <a:r>
            <a:rPr lang="en-US" sz="1600" b="1" dirty="0" smtClean="0">
              <a:solidFill>
                <a:schemeClr val="accent2">
                  <a:lumMod val="75000"/>
                </a:schemeClr>
              </a:solidFill>
            </a:rPr>
            <a:t>SOLUBLE DF  (SDF)</a:t>
          </a:r>
          <a:endParaRPr lang="en-US" sz="1600" b="1" dirty="0"/>
        </a:p>
      </dgm:t>
    </dgm:pt>
    <dgm:pt modelId="{C3CAFEA8-783D-48EC-866F-B8A53938EBCF}" type="parTrans" cxnId="{390A3671-1D69-40E9-8B8B-39E01D7CB4C7}">
      <dgm:prSet/>
      <dgm:spPr/>
      <dgm:t>
        <a:bodyPr/>
        <a:lstStyle/>
        <a:p>
          <a:endParaRPr lang="en-US"/>
        </a:p>
      </dgm:t>
    </dgm:pt>
    <dgm:pt modelId="{6196E768-4715-46D4-8CA8-1317D85760F9}" type="sibTrans" cxnId="{390A3671-1D69-40E9-8B8B-39E01D7CB4C7}">
      <dgm:prSet/>
      <dgm:spPr/>
      <dgm:t>
        <a:bodyPr/>
        <a:lstStyle/>
        <a:p>
          <a:endParaRPr lang="en-US"/>
        </a:p>
      </dgm:t>
    </dgm:pt>
    <dgm:pt modelId="{C1995BBB-133B-44E1-959B-2734F0143F87}">
      <dgm:prSet custT="1"/>
      <dgm:spPr>
        <a:solidFill>
          <a:schemeClr val="bg2">
            <a:lumMod val="75000"/>
          </a:schemeClr>
        </a:solidFill>
      </dgm:spPr>
      <dgm:t>
        <a:bodyPr/>
        <a:lstStyle/>
        <a:p>
          <a:r>
            <a:rPr lang="en-US" sz="1600" b="1" dirty="0" smtClean="0">
              <a:solidFill>
                <a:schemeClr val="accent2">
                  <a:lumMod val="75000"/>
                </a:schemeClr>
              </a:solidFill>
            </a:rPr>
            <a:t>INSOLUBLE DF   (IDF)</a:t>
          </a:r>
        </a:p>
      </dgm:t>
    </dgm:pt>
    <dgm:pt modelId="{04236665-1483-4A9D-9067-93F915BE3C64}" type="parTrans" cxnId="{EA340239-CCEF-405D-9B84-F5E0A2954D3E}">
      <dgm:prSet/>
      <dgm:spPr/>
      <dgm:t>
        <a:bodyPr/>
        <a:lstStyle/>
        <a:p>
          <a:endParaRPr lang="en-US"/>
        </a:p>
      </dgm:t>
    </dgm:pt>
    <dgm:pt modelId="{5E6FAF6E-DA49-4361-B77D-1F6FA4238A3B}" type="sibTrans" cxnId="{EA340239-CCEF-405D-9B84-F5E0A2954D3E}">
      <dgm:prSet/>
      <dgm:spPr/>
      <dgm:t>
        <a:bodyPr/>
        <a:lstStyle/>
        <a:p>
          <a:endParaRPr lang="en-US"/>
        </a:p>
      </dgm:t>
    </dgm:pt>
    <dgm:pt modelId="{5D7993B4-721E-4D3C-AFF3-F44EFD74DA0E}" type="pres">
      <dgm:prSet presAssocID="{4F5EE503-2B49-4146-9777-AD75F9C699F7}" presName="diagram" presStyleCnt="0">
        <dgm:presLayoutVars>
          <dgm:chPref val="1"/>
          <dgm:dir/>
          <dgm:animOne val="branch"/>
          <dgm:animLvl val="lvl"/>
          <dgm:resizeHandles val="exact"/>
        </dgm:presLayoutVars>
      </dgm:prSet>
      <dgm:spPr/>
      <dgm:t>
        <a:bodyPr/>
        <a:lstStyle/>
        <a:p>
          <a:endParaRPr lang="en-US"/>
        </a:p>
      </dgm:t>
    </dgm:pt>
    <dgm:pt modelId="{47EAEB03-437C-4BF5-80FA-5BEBB3E3A7B7}" type="pres">
      <dgm:prSet presAssocID="{7C1867B6-EAD1-4EEC-8B2D-439C1365F1C3}" presName="root1" presStyleCnt="0"/>
      <dgm:spPr/>
    </dgm:pt>
    <dgm:pt modelId="{5B8757A5-F594-4396-9031-22B148043553}" type="pres">
      <dgm:prSet presAssocID="{7C1867B6-EAD1-4EEC-8B2D-439C1365F1C3}" presName="LevelOneTextNode" presStyleLbl="node0" presStyleIdx="0" presStyleCnt="1" custLinFactNeighborX="11575" custLinFactNeighborY="3114">
        <dgm:presLayoutVars>
          <dgm:chPref val="3"/>
        </dgm:presLayoutVars>
      </dgm:prSet>
      <dgm:spPr/>
      <dgm:t>
        <a:bodyPr/>
        <a:lstStyle/>
        <a:p>
          <a:endParaRPr lang="en-US"/>
        </a:p>
      </dgm:t>
    </dgm:pt>
    <dgm:pt modelId="{089FC686-ADB3-42DF-BCE8-23223D586502}" type="pres">
      <dgm:prSet presAssocID="{7C1867B6-EAD1-4EEC-8B2D-439C1365F1C3}" presName="level2hierChild" presStyleCnt="0"/>
      <dgm:spPr/>
    </dgm:pt>
    <dgm:pt modelId="{CE169C3A-12E2-4ADC-A1E4-3CC5640A2333}" type="pres">
      <dgm:prSet presAssocID="{C3CAFEA8-783D-48EC-866F-B8A53938EBCF}" presName="conn2-1" presStyleLbl="parChTrans1D2" presStyleIdx="0" presStyleCnt="2"/>
      <dgm:spPr/>
      <dgm:t>
        <a:bodyPr/>
        <a:lstStyle/>
        <a:p>
          <a:endParaRPr lang="en-US"/>
        </a:p>
      </dgm:t>
    </dgm:pt>
    <dgm:pt modelId="{3A79B4A3-CAA7-46CE-98EB-38779BA063F7}" type="pres">
      <dgm:prSet presAssocID="{C3CAFEA8-783D-48EC-866F-B8A53938EBCF}" presName="connTx" presStyleLbl="parChTrans1D2" presStyleIdx="0" presStyleCnt="2"/>
      <dgm:spPr/>
      <dgm:t>
        <a:bodyPr/>
        <a:lstStyle/>
        <a:p>
          <a:endParaRPr lang="en-US"/>
        </a:p>
      </dgm:t>
    </dgm:pt>
    <dgm:pt modelId="{27C0C939-3F37-45B6-BD57-8B9C62D8A633}" type="pres">
      <dgm:prSet presAssocID="{EEAADF56-B276-4880-B96E-68222BAE7DE6}" presName="root2" presStyleCnt="0"/>
      <dgm:spPr/>
    </dgm:pt>
    <dgm:pt modelId="{BB81796C-8DF3-4D27-83C5-46E88B51099A}" type="pres">
      <dgm:prSet presAssocID="{EEAADF56-B276-4880-B96E-68222BAE7DE6}" presName="LevelTwoTextNode" presStyleLbl="node2" presStyleIdx="0" presStyleCnt="2">
        <dgm:presLayoutVars>
          <dgm:chPref val="3"/>
        </dgm:presLayoutVars>
      </dgm:prSet>
      <dgm:spPr/>
      <dgm:t>
        <a:bodyPr/>
        <a:lstStyle/>
        <a:p>
          <a:endParaRPr lang="en-US"/>
        </a:p>
      </dgm:t>
    </dgm:pt>
    <dgm:pt modelId="{D33DD4C5-5EF5-4D29-B363-F904CAEAE497}" type="pres">
      <dgm:prSet presAssocID="{EEAADF56-B276-4880-B96E-68222BAE7DE6}" presName="level3hierChild" presStyleCnt="0"/>
      <dgm:spPr/>
    </dgm:pt>
    <dgm:pt modelId="{9240CF1E-6D37-45D1-98E2-5488BD720F75}" type="pres">
      <dgm:prSet presAssocID="{04236665-1483-4A9D-9067-93F915BE3C64}" presName="conn2-1" presStyleLbl="parChTrans1D2" presStyleIdx="1" presStyleCnt="2"/>
      <dgm:spPr/>
      <dgm:t>
        <a:bodyPr/>
        <a:lstStyle/>
        <a:p>
          <a:endParaRPr lang="en-US"/>
        </a:p>
      </dgm:t>
    </dgm:pt>
    <dgm:pt modelId="{F2A83EDE-CADF-4C38-A5B5-3212C75DC237}" type="pres">
      <dgm:prSet presAssocID="{04236665-1483-4A9D-9067-93F915BE3C64}" presName="connTx" presStyleLbl="parChTrans1D2" presStyleIdx="1" presStyleCnt="2"/>
      <dgm:spPr/>
      <dgm:t>
        <a:bodyPr/>
        <a:lstStyle/>
        <a:p>
          <a:endParaRPr lang="en-US"/>
        </a:p>
      </dgm:t>
    </dgm:pt>
    <dgm:pt modelId="{EDBC1BE1-82BB-4901-8777-D3013C808C34}" type="pres">
      <dgm:prSet presAssocID="{C1995BBB-133B-44E1-959B-2734F0143F87}" presName="root2" presStyleCnt="0"/>
      <dgm:spPr/>
    </dgm:pt>
    <dgm:pt modelId="{F4804F7E-5FB4-44BE-B8D0-EB9E07A2AF6D}" type="pres">
      <dgm:prSet presAssocID="{C1995BBB-133B-44E1-959B-2734F0143F87}" presName="LevelTwoTextNode" presStyleLbl="node2" presStyleIdx="1" presStyleCnt="2">
        <dgm:presLayoutVars>
          <dgm:chPref val="3"/>
        </dgm:presLayoutVars>
      </dgm:prSet>
      <dgm:spPr/>
      <dgm:t>
        <a:bodyPr/>
        <a:lstStyle/>
        <a:p>
          <a:endParaRPr lang="en-US"/>
        </a:p>
      </dgm:t>
    </dgm:pt>
    <dgm:pt modelId="{0510C01C-922F-441B-9E25-3F92CFD6002B}" type="pres">
      <dgm:prSet presAssocID="{C1995BBB-133B-44E1-959B-2734F0143F87}" presName="level3hierChild" presStyleCnt="0"/>
      <dgm:spPr/>
    </dgm:pt>
  </dgm:ptLst>
  <dgm:cxnLst>
    <dgm:cxn modelId="{EA340239-CCEF-405D-9B84-F5E0A2954D3E}" srcId="{7C1867B6-EAD1-4EEC-8B2D-439C1365F1C3}" destId="{C1995BBB-133B-44E1-959B-2734F0143F87}" srcOrd="1" destOrd="0" parTransId="{04236665-1483-4A9D-9067-93F915BE3C64}" sibTransId="{5E6FAF6E-DA49-4361-B77D-1F6FA4238A3B}"/>
    <dgm:cxn modelId="{198D4DEF-FA1B-442A-B66D-0D9E68577F5B}" srcId="{4F5EE503-2B49-4146-9777-AD75F9C699F7}" destId="{7C1867B6-EAD1-4EEC-8B2D-439C1365F1C3}" srcOrd="0" destOrd="0" parTransId="{99A90922-C270-4F73-B695-AC32894BCD65}" sibTransId="{CBB57D47-9F8F-4CCA-BBFD-276B2427F15C}"/>
    <dgm:cxn modelId="{E93D00ED-3602-4817-8123-E50C5097BDA2}" type="presOf" srcId="{04236665-1483-4A9D-9067-93F915BE3C64}" destId="{9240CF1E-6D37-45D1-98E2-5488BD720F75}" srcOrd="0" destOrd="0" presId="urn:microsoft.com/office/officeart/2005/8/layout/hierarchy2"/>
    <dgm:cxn modelId="{052F09C2-6152-4B1D-BBE9-65CA32A93F0B}" type="presOf" srcId="{04236665-1483-4A9D-9067-93F915BE3C64}" destId="{F2A83EDE-CADF-4C38-A5B5-3212C75DC237}" srcOrd="1" destOrd="0" presId="urn:microsoft.com/office/officeart/2005/8/layout/hierarchy2"/>
    <dgm:cxn modelId="{BD3928F7-804F-4CDD-97B2-AEE2A18E93C3}" type="presOf" srcId="{C1995BBB-133B-44E1-959B-2734F0143F87}" destId="{F4804F7E-5FB4-44BE-B8D0-EB9E07A2AF6D}" srcOrd="0" destOrd="0" presId="urn:microsoft.com/office/officeart/2005/8/layout/hierarchy2"/>
    <dgm:cxn modelId="{5C3E46DC-8201-4E3D-9474-ECBB75915241}" type="presOf" srcId="{C3CAFEA8-783D-48EC-866F-B8A53938EBCF}" destId="{3A79B4A3-CAA7-46CE-98EB-38779BA063F7}" srcOrd="1" destOrd="0" presId="urn:microsoft.com/office/officeart/2005/8/layout/hierarchy2"/>
    <dgm:cxn modelId="{390A3671-1D69-40E9-8B8B-39E01D7CB4C7}" srcId="{7C1867B6-EAD1-4EEC-8B2D-439C1365F1C3}" destId="{EEAADF56-B276-4880-B96E-68222BAE7DE6}" srcOrd="0" destOrd="0" parTransId="{C3CAFEA8-783D-48EC-866F-B8A53938EBCF}" sibTransId="{6196E768-4715-46D4-8CA8-1317D85760F9}"/>
    <dgm:cxn modelId="{2932A561-CB26-4D69-B2FF-650E6336F264}" type="presOf" srcId="{C3CAFEA8-783D-48EC-866F-B8A53938EBCF}" destId="{CE169C3A-12E2-4ADC-A1E4-3CC5640A2333}" srcOrd="0" destOrd="0" presId="urn:microsoft.com/office/officeart/2005/8/layout/hierarchy2"/>
    <dgm:cxn modelId="{091CB330-C75F-439F-BC8D-377F96A5CAF7}" type="presOf" srcId="{4F5EE503-2B49-4146-9777-AD75F9C699F7}" destId="{5D7993B4-721E-4D3C-AFF3-F44EFD74DA0E}" srcOrd="0" destOrd="0" presId="urn:microsoft.com/office/officeart/2005/8/layout/hierarchy2"/>
    <dgm:cxn modelId="{3DBA41DE-8FE3-4BB3-87FB-32561EF3985E}" type="presOf" srcId="{EEAADF56-B276-4880-B96E-68222BAE7DE6}" destId="{BB81796C-8DF3-4D27-83C5-46E88B51099A}" srcOrd="0" destOrd="0" presId="urn:microsoft.com/office/officeart/2005/8/layout/hierarchy2"/>
    <dgm:cxn modelId="{CD3CE99B-FAF7-4204-8C53-948159FDCEE2}" type="presOf" srcId="{7C1867B6-EAD1-4EEC-8B2D-439C1365F1C3}" destId="{5B8757A5-F594-4396-9031-22B148043553}" srcOrd="0" destOrd="0" presId="urn:microsoft.com/office/officeart/2005/8/layout/hierarchy2"/>
    <dgm:cxn modelId="{9E141830-AEDA-4628-9489-F324BC7F1E97}" type="presParOf" srcId="{5D7993B4-721E-4D3C-AFF3-F44EFD74DA0E}" destId="{47EAEB03-437C-4BF5-80FA-5BEBB3E3A7B7}" srcOrd="0" destOrd="0" presId="urn:microsoft.com/office/officeart/2005/8/layout/hierarchy2"/>
    <dgm:cxn modelId="{9908D7B2-4E61-469D-B55F-1679540C62EB}" type="presParOf" srcId="{47EAEB03-437C-4BF5-80FA-5BEBB3E3A7B7}" destId="{5B8757A5-F594-4396-9031-22B148043553}" srcOrd="0" destOrd="0" presId="urn:microsoft.com/office/officeart/2005/8/layout/hierarchy2"/>
    <dgm:cxn modelId="{FAE93D02-6594-4061-8340-B0DA5C1C7CE5}" type="presParOf" srcId="{47EAEB03-437C-4BF5-80FA-5BEBB3E3A7B7}" destId="{089FC686-ADB3-42DF-BCE8-23223D586502}" srcOrd="1" destOrd="0" presId="urn:microsoft.com/office/officeart/2005/8/layout/hierarchy2"/>
    <dgm:cxn modelId="{6F210F6C-236D-48F0-A3D6-EBCDF82695B4}" type="presParOf" srcId="{089FC686-ADB3-42DF-BCE8-23223D586502}" destId="{CE169C3A-12E2-4ADC-A1E4-3CC5640A2333}" srcOrd="0" destOrd="0" presId="urn:microsoft.com/office/officeart/2005/8/layout/hierarchy2"/>
    <dgm:cxn modelId="{E896097F-A2A8-4DA4-AD0E-E24FA09FF374}" type="presParOf" srcId="{CE169C3A-12E2-4ADC-A1E4-3CC5640A2333}" destId="{3A79B4A3-CAA7-46CE-98EB-38779BA063F7}" srcOrd="0" destOrd="0" presId="urn:microsoft.com/office/officeart/2005/8/layout/hierarchy2"/>
    <dgm:cxn modelId="{57D61520-37CA-4E71-B942-1E8ED2F9B995}" type="presParOf" srcId="{089FC686-ADB3-42DF-BCE8-23223D586502}" destId="{27C0C939-3F37-45B6-BD57-8B9C62D8A633}" srcOrd="1" destOrd="0" presId="urn:microsoft.com/office/officeart/2005/8/layout/hierarchy2"/>
    <dgm:cxn modelId="{A6E4C15D-543F-44E0-A008-0653EFDE90EE}" type="presParOf" srcId="{27C0C939-3F37-45B6-BD57-8B9C62D8A633}" destId="{BB81796C-8DF3-4D27-83C5-46E88B51099A}" srcOrd="0" destOrd="0" presId="urn:microsoft.com/office/officeart/2005/8/layout/hierarchy2"/>
    <dgm:cxn modelId="{BC0422CA-0FC6-4BBC-B007-1D3D78BD279D}" type="presParOf" srcId="{27C0C939-3F37-45B6-BD57-8B9C62D8A633}" destId="{D33DD4C5-5EF5-4D29-B363-F904CAEAE497}" srcOrd="1" destOrd="0" presId="urn:microsoft.com/office/officeart/2005/8/layout/hierarchy2"/>
    <dgm:cxn modelId="{2966D8E8-CA7E-479D-981A-BCD33A4EE38C}" type="presParOf" srcId="{089FC686-ADB3-42DF-BCE8-23223D586502}" destId="{9240CF1E-6D37-45D1-98E2-5488BD720F75}" srcOrd="2" destOrd="0" presId="urn:microsoft.com/office/officeart/2005/8/layout/hierarchy2"/>
    <dgm:cxn modelId="{C3AED449-6A06-4E93-87B5-D72A49AF90B9}" type="presParOf" srcId="{9240CF1E-6D37-45D1-98E2-5488BD720F75}" destId="{F2A83EDE-CADF-4C38-A5B5-3212C75DC237}" srcOrd="0" destOrd="0" presId="urn:microsoft.com/office/officeart/2005/8/layout/hierarchy2"/>
    <dgm:cxn modelId="{6E94D9BC-C130-49FB-8AFF-760192DB6BFC}" type="presParOf" srcId="{089FC686-ADB3-42DF-BCE8-23223D586502}" destId="{EDBC1BE1-82BB-4901-8777-D3013C808C34}" srcOrd="3" destOrd="0" presId="urn:microsoft.com/office/officeart/2005/8/layout/hierarchy2"/>
    <dgm:cxn modelId="{10194841-FE7B-479B-A623-E25B49D6FA63}" type="presParOf" srcId="{EDBC1BE1-82BB-4901-8777-D3013C808C34}" destId="{F4804F7E-5FB4-44BE-B8D0-EB9E07A2AF6D}" srcOrd="0" destOrd="0" presId="urn:microsoft.com/office/officeart/2005/8/layout/hierarchy2"/>
    <dgm:cxn modelId="{F2B45312-DAE4-41D6-A733-D1B98EE67E0F}" type="presParOf" srcId="{EDBC1BE1-82BB-4901-8777-D3013C808C34}" destId="{0510C01C-922F-441B-9E25-3F92CFD6002B}" srcOrd="1" destOrd="0" presId="urn:microsoft.com/office/officeart/2005/8/layout/hierarchy2"/>
  </dgm:cxnLst>
  <dgm:bg/>
  <dgm:whole/>
</dgm:dataModel>
</file>

<file path=ppt/diagrams/data3.xml><?xml version="1.0" encoding="utf-8"?>
<dgm:dataModel xmlns:dgm="http://schemas.openxmlformats.org/drawingml/2006/diagram" xmlns:a="http://schemas.openxmlformats.org/drawingml/2006/main">
  <dgm:ptLst>
    <dgm:pt modelId="{E5381B59-6DF6-4398-B16F-172F2AD0AAC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5B0C5B3C-1526-44FA-B88E-2AC1327BE583}">
      <dgm:prSet phldrT="[Text]" custT="1"/>
      <dgm:spPr>
        <a:solidFill>
          <a:srgbClr val="FFC000"/>
        </a:solidFill>
      </dgm:spPr>
      <dgm:t>
        <a:bodyPr/>
        <a:lstStyle/>
        <a:p>
          <a:r>
            <a:rPr lang="en-US" sz="2000" b="1" dirty="0" smtClean="0">
              <a:solidFill>
                <a:schemeClr val="accent2">
                  <a:lumMod val="75000"/>
                </a:schemeClr>
              </a:solidFill>
            </a:rPr>
            <a:t>DIETARY FIBRE</a:t>
          </a:r>
          <a:endParaRPr lang="en-US" sz="2000" dirty="0"/>
        </a:p>
      </dgm:t>
    </dgm:pt>
    <dgm:pt modelId="{F1B504B3-1DEC-481F-B5B4-E797463F79D0}" type="parTrans" cxnId="{9B30364B-8C2D-46CA-9624-FF93F0F129FF}">
      <dgm:prSet/>
      <dgm:spPr/>
      <dgm:t>
        <a:bodyPr/>
        <a:lstStyle/>
        <a:p>
          <a:endParaRPr lang="en-US"/>
        </a:p>
      </dgm:t>
    </dgm:pt>
    <dgm:pt modelId="{7EDED582-CE5A-418C-B134-CFA668D42998}" type="sibTrans" cxnId="{9B30364B-8C2D-46CA-9624-FF93F0F129FF}">
      <dgm:prSet/>
      <dgm:spPr/>
      <dgm:t>
        <a:bodyPr/>
        <a:lstStyle/>
        <a:p>
          <a:endParaRPr lang="en-US"/>
        </a:p>
      </dgm:t>
    </dgm:pt>
    <dgm:pt modelId="{A787809B-092C-4284-8E62-B2C80A956DEA}">
      <dgm:prSet phldrT="[Text]" custT="1"/>
      <dgm:spPr>
        <a:solidFill>
          <a:schemeClr val="bg2">
            <a:lumMod val="50000"/>
          </a:schemeClr>
        </a:solidFill>
      </dgm:spPr>
      <dgm:t>
        <a:bodyPr/>
        <a:lstStyle/>
        <a:p>
          <a:r>
            <a:rPr lang="en-US" sz="1800" b="1" dirty="0" smtClean="0">
              <a:solidFill>
                <a:schemeClr val="bg1"/>
              </a:solidFill>
            </a:rPr>
            <a:t>Non-</a:t>
          </a:r>
          <a:r>
            <a:rPr lang="en-US" sz="1800" b="1" dirty="0" err="1" smtClean="0">
              <a:solidFill>
                <a:schemeClr val="bg1"/>
              </a:solidFill>
            </a:rPr>
            <a:t>Fementable</a:t>
          </a:r>
          <a:endParaRPr lang="en-US" sz="1800" dirty="0"/>
        </a:p>
      </dgm:t>
    </dgm:pt>
    <dgm:pt modelId="{083C0726-FE4F-4E38-8B09-8C76F74D6F18}" type="parTrans" cxnId="{BB942A33-3345-4D39-BFE9-90C09258B4B4}">
      <dgm:prSet/>
      <dgm:spPr/>
      <dgm:t>
        <a:bodyPr/>
        <a:lstStyle/>
        <a:p>
          <a:endParaRPr lang="en-US"/>
        </a:p>
      </dgm:t>
    </dgm:pt>
    <dgm:pt modelId="{59D71980-D39B-4E84-A2FC-5028980C1164}" type="sibTrans" cxnId="{BB942A33-3345-4D39-BFE9-90C09258B4B4}">
      <dgm:prSet/>
      <dgm:spPr/>
      <dgm:t>
        <a:bodyPr/>
        <a:lstStyle/>
        <a:p>
          <a:endParaRPr lang="en-US"/>
        </a:p>
      </dgm:t>
    </dgm:pt>
    <dgm:pt modelId="{E6CD349B-9638-44E1-9DDF-3105C81CE481}">
      <dgm:prSet custT="1"/>
      <dgm:spPr>
        <a:solidFill>
          <a:schemeClr val="accent5">
            <a:lumMod val="75000"/>
          </a:schemeClr>
        </a:solidFill>
      </dgm:spPr>
      <dgm:t>
        <a:bodyPr/>
        <a:lstStyle/>
        <a:p>
          <a:r>
            <a:rPr lang="en-US" sz="1800" b="1" dirty="0" err="1" smtClean="0">
              <a:solidFill>
                <a:schemeClr val="bg1"/>
              </a:solidFill>
            </a:rPr>
            <a:t>Fementable</a:t>
          </a:r>
          <a:endParaRPr lang="en-US" sz="1800" b="1" dirty="0" smtClean="0">
            <a:solidFill>
              <a:schemeClr val="bg1"/>
            </a:solidFill>
          </a:endParaRPr>
        </a:p>
      </dgm:t>
    </dgm:pt>
    <dgm:pt modelId="{150F44A0-521A-41A1-9AE3-1BAEC6E93360}" type="parTrans" cxnId="{657E2A3D-F82C-4698-AAB1-21DD072816D7}">
      <dgm:prSet/>
      <dgm:spPr/>
      <dgm:t>
        <a:bodyPr/>
        <a:lstStyle/>
        <a:p>
          <a:endParaRPr lang="en-US"/>
        </a:p>
      </dgm:t>
    </dgm:pt>
    <dgm:pt modelId="{E42B07AB-A774-4033-9E07-3FF673FCF309}" type="sibTrans" cxnId="{657E2A3D-F82C-4698-AAB1-21DD072816D7}">
      <dgm:prSet/>
      <dgm:spPr/>
      <dgm:t>
        <a:bodyPr/>
        <a:lstStyle/>
        <a:p>
          <a:endParaRPr lang="en-US"/>
        </a:p>
      </dgm:t>
    </dgm:pt>
    <dgm:pt modelId="{391C6317-BE2A-4893-B209-EA0E1335E61E}" type="pres">
      <dgm:prSet presAssocID="{E5381B59-6DF6-4398-B16F-172F2AD0AAC0}" presName="diagram" presStyleCnt="0">
        <dgm:presLayoutVars>
          <dgm:chPref val="1"/>
          <dgm:dir/>
          <dgm:animOne val="branch"/>
          <dgm:animLvl val="lvl"/>
          <dgm:resizeHandles val="exact"/>
        </dgm:presLayoutVars>
      </dgm:prSet>
      <dgm:spPr/>
      <dgm:t>
        <a:bodyPr/>
        <a:lstStyle/>
        <a:p>
          <a:endParaRPr lang="en-US"/>
        </a:p>
      </dgm:t>
    </dgm:pt>
    <dgm:pt modelId="{A3577993-6D01-49A3-BE6F-D37B9F92C7AA}" type="pres">
      <dgm:prSet presAssocID="{5B0C5B3C-1526-44FA-B88E-2AC1327BE583}" presName="root1" presStyleCnt="0"/>
      <dgm:spPr/>
    </dgm:pt>
    <dgm:pt modelId="{8FD2F716-3D46-4AA9-B5D7-F3EAD5B53B99}" type="pres">
      <dgm:prSet presAssocID="{5B0C5B3C-1526-44FA-B88E-2AC1327BE583}" presName="LevelOneTextNode" presStyleLbl="node0" presStyleIdx="0" presStyleCnt="1" custScaleX="34121" custScaleY="35540" custLinFactNeighborX="28635" custLinFactNeighborY="-848">
        <dgm:presLayoutVars>
          <dgm:chPref val="3"/>
        </dgm:presLayoutVars>
      </dgm:prSet>
      <dgm:spPr/>
      <dgm:t>
        <a:bodyPr/>
        <a:lstStyle/>
        <a:p>
          <a:endParaRPr lang="en-US"/>
        </a:p>
      </dgm:t>
    </dgm:pt>
    <dgm:pt modelId="{BE5A3294-E06B-4446-BA80-9884123B82C7}" type="pres">
      <dgm:prSet presAssocID="{5B0C5B3C-1526-44FA-B88E-2AC1327BE583}" presName="level2hierChild" presStyleCnt="0"/>
      <dgm:spPr/>
    </dgm:pt>
    <dgm:pt modelId="{8B68A910-6EC6-4E91-8A0E-BA9B121F9308}" type="pres">
      <dgm:prSet presAssocID="{150F44A0-521A-41A1-9AE3-1BAEC6E93360}" presName="conn2-1" presStyleLbl="parChTrans1D2" presStyleIdx="0" presStyleCnt="2"/>
      <dgm:spPr/>
      <dgm:t>
        <a:bodyPr/>
        <a:lstStyle/>
        <a:p>
          <a:endParaRPr lang="en-US"/>
        </a:p>
      </dgm:t>
    </dgm:pt>
    <dgm:pt modelId="{0D856986-307B-4664-8CED-BB1D9C7BFB66}" type="pres">
      <dgm:prSet presAssocID="{150F44A0-521A-41A1-9AE3-1BAEC6E93360}" presName="connTx" presStyleLbl="parChTrans1D2" presStyleIdx="0" presStyleCnt="2"/>
      <dgm:spPr/>
      <dgm:t>
        <a:bodyPr/>
        <a:lstStyle/>
        <a:p>
          <a:endParaRPr lang="en-US"/>
        </a:p>
      </dgm:t>
    </dgm:pt>
    <dgm:pt modelId="{FD9B8A5E-A02C-4053-A4F5-FC0893924433}" type="pres">
      <dgm:prSet presAssocID="{E6CD349B-9638-44E1-9DDF-3105C81CE481}" presName="root2" presStyleCnt="0"/>
      <dgm:spPr/>
    </dgm:pt>
    <dgm:pt modelId="{A101FCC1-E70D-4F04-94DD-00EC40D6B78F}" type="pres">
      <dgm:prSet presAssocID="{E6CD349B-9638-44E1-9DDF-3105C81CE481}" presName="LevelTwoTextNode" presStyleLbl="node2" presStyleIdx="0" presStyleCnt="2" custScaleX="31583" custScaleY="35575">
        <dgm:presLayoutVars>
          <dgm:chPref val="3"/>
        </dgm:presLayoutVars>
      </dgm:prSet>
      <dgm:spPr/>
      <dgm:t>
        <a:bodyPr/>
        <a:lstStyle/>
        <a:p>
          <a:endParaRPr lang="en-US"/>
        </a:p>
      </dgm:t>
    </dgm:pt>
    <dgm:pt modelId="{99E00A9C-EDF0-4F63-9C88-B2F8EEFF5C7A}" type="pres">
      <dgm:prSet presAssocID="{E6CD349B-9638-44E1-9DDF-3105C81CE481}" presName="level3hierChild" presStyleCnt="0"/>
      <dgm:spPr/>
    </dgm:pt>
    <dgm:pt modelId="{01FD9998-9C59-4012-B096-2444C3C38965}" type="pres">
      <dgm:prSet presAssocID="{083C0726-FE4F-4E38-8B09-8C76F74D6F18}" presName="conn2-1" presStyleLbl="parChTrans1D2" presStyleIdx="1" presStyleCnt="2"/>
      <dgm:spPr/>
      <dgm:t>
        <a:bodyPr/>
        <a:lstStyle/>
        <a:p>
          <a:endParaRPr lang="en-US"/>
        </a:p>
      </dgm:t>
    </dgm:pt>
    <dgm:pt modelId="{66B4CD53-D3D4-4555-9724-81FE775C8A19}" type="pres">
      <dgm:prSet presAssocID="{083C0726-FE4F-4E38-8B09-8C76F74D6F18}" presName="connTx" presStyleLbl="parChTrans1D2" presStyleIdx="1" presStyleCnt="2"/>
      <dgm:spPr/>
      <dgm:t>
        <a:bodyPr/>
        <a:lstStyle/>
        <a:p>
          <a:endParaRPr lang="en-US"/>
        </a:p>
      </dgm:t>
    </dgm:pt>
    <dgm:pt modelId="{E29509A5-FA83-4226-8AED-731401FADC40}" type="pres">
      <dgm:prSet presAssocID="{A787809B-092C-4284-8E62-B2C80A956DEA}" presName="root2" presStyleCnt="0"/>
      <dgm:spPr/>
    </dgm:pt>
    <dgm:pt modelId="{3264066C-80BF-4562-9594-958FC74FE415}" type="pres">
      <dgm:prSet presAssocID="{A787809B-092C-4284-8E62-B2C80A956DEA}" presName="LevelTwoTextNode" presStyleLbl="node2" presStyleIdx="1" presStyleCnt="2" custScaleX="31765" custScaleY="37809">
        <dgm:presLayoutVars>
          <dgm:chPref val="3"/>
        </dgm:presLayoutVars>
      </dgm:prSet>
      <dgm:spPr/>
      <dgm:t>
        <a:bodyPr/>
        <a:lstStyle/>
        <a:p>
          <a:endParaRPr lang="en-US"/>
        </a:p>
      </dgm:t>
    </dgm:pt>
    <dgm:pt modelId="{58298C48-6B2C-4ED6-ACE7-926A751D3E4B}" type="pres">
      <dgm:prSet presAssocID="{A787809B-092C-4284-8E62-B2C80A956DEA}" presName="level3hierChild" presStyleCnt="0"/>
      <dgm:spPr/>
    </dgm:pt>
  </dgm:ptLst>
  <dgm:cxnLst>
    <dgm:cxn modelId="{657E2A3D-F82C-4698-AAB1-21DD072816D7}" srcId="{5B0C5B3C-1526-44FA-B88E-2AC1327BE583}" destId="{E6CD349B-9638-44E1-9DDF-3105C81CE481}" srcOrd="0" destOrd="0" parTransId="{150F44A0-521A-41A1-9AE3-1BAEC6E93360}" sibTransId="{E42B07AB-A774-4033-9E07-3FF673FCF309}"/>
    <dgm:cxn modelId="{CD7B4F5A-BD33-4310-B94B-4B878DF63254}" type="presOf" srcId="{E6CD349B-9638-44E1-9DDF-3105C81CE481}" destId="{A101FCC1-E70D-4F04-94DD-00EC40D6B78F}" srcOrd="0" destOrd="0" presId="urn:microsoft.com/office/officeart/2005/8/layout/hierarchy2"/>
    <dgm:cxn modelId="{A37121BB-C1C9-4BF5-B29E-5740CC3CCF91}" type="presOf" srcId="{083C0726-FE4F-4E38-8B09-8C76F74D6F18}" destId="{66B4CD53-D3D4-4555-9724-81FE775C8A19}" srcOrd="1" destOrd="0" presId="urn:microsoft.com/office/officeart/2005/8/layout/hierarchy2"/>
    <dgm:cxn modelId="{9B30364B-8C2D-46CA-9624-FF93F0F129FF}" srcId="{E5381B59-6DF6-4398-B16F-172F2AD0AAC0}" destId="{5B0C5B3C-1526-44FA-B88E-2AC1327BE583}" srcOrd="0" destOrd="0" parTransId="{F1B504B3-1DEC-481F-B5B4-E797463F79D0}" sibTransId="{7EDED582-CE5A-418C-B134-CFA668D42998}"/>
    <dgm:cxn modelId="{965CE6A1-246E-4099-A2BD-04820970F4D9}" type="presOf" srcId="{E5381B59-6DF6-4398-B16F-172F2AD0AAC0}" destId="{391C6317-BE2A-4893-B209-EA0E1335E61E}" srcOrd="0" destOrd="0" presId="urn:microsoft.com/office/officeart/2005/8/layout/hierarchy2"/>
    <dgm:cxn modelId="{BB942A33-3345-4D39-BFE9-90C09258B4B4}" srcId="{5B0C5B3C-1526-44FA-B88E-2AC1327BE583}" destId="{A787809B-092C-4284-8E62-B2C80A956DEA}" srcOrd="1" destOrd="0" parTransId="{083C0726-FE4F-4E38-8B09-8C76F74D6F18}" sibTransId="{59D71980-D39B-4E84-A2FC-5028980C1164}"/>
    <dgm:cxn modelId="{F6A3DD01-9CAC-40CB-8678-32FB0502EEE7}" type="presOf" srcId="{5B0C5B3C-1526-44FA-B88E-2AC1327BE583}" destId="{8FD2F716-3D46-4AA9-B5D7-F3EAD5B53B99}" srcOrd="0" destOrd="0" presId="urn:microsoft.com/office/officeart/2005/8/layout/hierarchy2"/>
    <dgm:cxn modelId="{131BCFCA-32B9-4B87-BDBE-99285A8DACF2}" type="presOf" srcId="{083C0726-FE4F-4E38-8B09-8C76F74D6F18}" destId="{01FD9998-9C59-4012-B096-2444C3C38965}" srcOrd="0" destOrd="0" presId="urn:microsoft.com/office/officeart/2005/8/layout/hierarchy2"/>
    <dgm:cxn modelId="{DE125921-0E65-4EBE-910D-F830AF28CA0B}" type="presOf" srcId="{150F44A0-521A-41A1-9AE3-1BAEC6E93360}" destId="{8B68A910-6EC6-4E91-8A0E-BA9B121F9308}" srcOrd="0" destOrd="0" presId="urn:microsoft.com/office/officeart/2005/8/layout/hierarchy2"/>
    <dgm:cxn modelId="{634B8D29-FAA4-4A87-A134-698D05D3CDF9}" type="presOf" srcId="{A787809B-092C-4284-8E62-B2C80A956DEA}" destId="{3264066C-80BF-4562-9594-958FC74FE415}" srcOrd="0" destOrd="0" presId="urn:microsoft.com/office/officeart/2005/8/layout/hierarchy2"/>
    <dgm:cxn modelId="{25C6ACF3-E075-4AA5-8B7B-9165CBBA062F}" type="presOf" srcId="{150F44A0-521A-41A1-9AE3-1BAEC6E93360}" destId="{0D856986-307B-4664-8CED-BB1D9C7BFB66}" srcOrd="1" destOrd="0" presId="urn:microsoft.com/office/officeart/2005/8/layout/hierarchy2"/>
    <dgm:cxn modelId="{FD89776F-CAED-4E95-8B0B-FA76C4C809A8}" type="presParOf" srcId="{391C6317-BE2A-4893-B209-EA0E1335E61E}" destId="{A3577993-6D01-49A3-BE6F-D37B9F92C7AA}" srcOrd="0" destOrd="0" presId="urn:microsoft.com/office/officeart/2005/8/layout/hierarchy2"/>
    <dgm:cxn modelId="{3ED626C1-A9E9-44BD-9504-2B9B1B051222}" type="presParOf" srcId="{A3577993-6D01-49A3-BE6F-D37B9F92C7AA}" destId="{8FD2F716-3D46-4AA9-B5D7-F3EAD5B53B99}" srcOrd="0" destOrd="0" presId="urn:microsoft.com/office/officeart/2005/8/layout/hierarchy2"/>
    <dgm:cxn modelId="{E9172951-7A6A-41D6-8EF9-FC819DDEE2AF}" type="presParOf" srcId="{A3577993-6D01-49A3-BE6F-D37B9F92C7AA}" destId="{BE5A3294-E06B-4446-BA80-9884123B82C7}" srcOrd="1" destOrd="0" presId="urn:microsoft.com/office/officeart/2005/8/layout/hierarchy2"/>
    <dgm:cxn modelId="{1BEA0CA1-6911-4029-A8A8-3004FF6265A8}" type="presParOf" srcId="{BE5A3294-E06B-4446-BA80-9884123B82C7}" destId="{8B68A910-6EC6-4E91-8A0E-BA9B121F9308}" srcOrd="0" destOrd="0" presId="urn:microsoft.com/office/officeart/2005/8/layout/hierarchy2"/>
    <dgm:cxn modelId="{40C5B7A4-D541-4E76-8EE6-D53E73FCA64F}" type="presParOf" srcId="{8B68A910-6EC6-4E91-8A0E-BA9B121F9308}" destId="{0D856986-307B-4664-8CED-BB1D9C7BFB66}" srcOrd="0" destOrd="0" presId="urn:microsoft.com/office/officeart/2005/8/layout/hierarchy2"/>
    <dgm:cxn modelId="{320CCE5D-83B4-4662-8A3D-3D66C2F3EE00}" type="presParOf" srcId="{BE5A3294-E06B-4446-BA80-9884123B82C7}" destId="{FD9B8A5E-A02C-4053-A4F5-FC0893924433}" srcOrd="1" destOrd="0" presId="urn:microsoft.com/office/officeart/2005/8/layout/hierarchy2"/>
    <dgm:cxn modelId="{08136F49-0607-4114-AF43-45AFAA91FBA9}" type="presParOf" srcId="{FD9B8A5E-A02C-4053-A4F5-FC0893924433}" destId="{A101FCC1-E70D-4F04-94DD-00EC40D6B78F}" srcOrd="0" destOrd="0" presId="urn:microsoft.com/office/officeart/2005/8/layout/hierarchy2"/>
    <dgm:cxn modelId="{E8BB20C2-CB8E-4779-A2E8-236CABBBF1C8}" type="presParOf" srcId="{FD9B8A5E-A02C-4053-A4F5-FC0893924433}" destId="{99E00A9C-EDF0-4F63-9C88-B2F8EEFF5C7A}" srcOrd="1" destOrd="0" presId="urn:microsoft.com/office/officeart/2005/8/layout/hierarchy2"/>
    <dgm:cxn modelId="{C04D3301-CDDC-4581-A2E3-08222674DB90}" type="presParOf" srcId="{BE5A3294-E06B-4446-BA80-9884123B82C7}" destId="{01FD9998-9C59-4012-B096-2444C3C38965}" srcOrd="2" destOrd="0" presId="urn:microsoft.com/office/officeart/2005/8/layout/hierarchy2"/>
    <dgm:cxn modelId="{6CD40DAA-E66E-49BF-9336-2865843176E7}" type="presParOf" srcId="{01FD9998-9C59-4012-B096-2444C3C38965}" destId="{66B4CD53-D3D4-4555-9724-81FE775C8A19}" srcOrd="0" destOrd="0" presId="urn:microsoft.com/office/officeart/2005/8/layout/hierarchy2"/>
    <dgm:cxn modelId="{8570510F-7853-4514-B13E-AA8729B8637C}" type="presParOf" srcId="{BE5A3294-E06B-4446-BA80-9884123B82C7}" destId="{E29509A5-FA83-4226-8AED-731401FADC40}" srcOrd="3" destOrd="0" presId="urn:microsoft.com/office/officeart/2005/8/layout/hierarchy2"/>
    <dgm:cxn modelId="{950B2329-6F83-4823-8413-EFD41AB073E2}" type="presParOf" srcId="{E29509A5-FA83-4226-8AED-731401FADC40}" destId="{3264066C-80BF-4562-9594-958FC74FE415}" srcOrd="0" destOrd="0" presId="urn:microsoft.com/office/officeart/2005/8/layout/hierarchy2"/>
    <dgm:cxn modelId="{3F36602E-F35A-473B-9488-3C7B9065B293}" type="presParOf" srcId="{E29509A5-FA83-4226-8AED-731401FADC40}" destId="{58298C48-6B2C-4ED6-ACE7-926A751D3E4B}" srcOrd="1" destOrd="0" presId="urn:microsoft.com/office/officeart/2005/8/layout/hierarchy2"/>
  </dgm:cxnLst>
  <dgm:bg/>
  <dgm:whole/>
</dgm:dataModel>
</file>

<file path=ppt/diagrams/data4.xml><?xml version="1.0" encoding="utf-8"?>
<dgm:dataModel xmlns:dgm="http://schemas.openxmlformats.org/drawingml/2006/diagram" xmlns:a="http://schemas.openxmlformats.org/drawingml/2006/main">
  <dgm:ptLst>
    <dgm:pt modelId="{37890BE4-564A-47E7-A165-D6CE74D63C68}" type="doc">
      <dgm:prSet loTypeId="urn:microsoft.com/office/officeart/2005/8/layout/process2" loCatId="process" qsTypeId="urn:microsoft.com/office/officeart/2005/8/quickstyle/simple1" qsCatId="simple" csTypeId="urn:microsoft.com/office/officeart/2005/8/colors/accent1_2" csCatId="accent1" phldr="1"/>
      <dgm:spPr/>
    </dgm:pt>
    <dgm:pt modelId="{6FF599F3-1F90-4D29-BD95-5C5100F7AC9A}">
      <dgm:prSet phldrT="[Text]"/>
      <dgm:spPr>
        <a:solidFill>
          <a:srgbClr val="0066CC"/>
        </a:solidFill>
      </dgm:spPr>
      <dgm:t>
        <a:bodyPr/>
        <a:lstStyle/>
        <a:p>
          <a:r>
            <a:rPr lang="en-US" b="1" dirty="0" smtClean="0"/>
            <a:t>1 g sample in duplicate</a:t>
          </a:r>
          <a:endParaRPr lang="en-US" b="1" dirty="0"/>
        </a:p>
      </dgm:t>
    </dgm:pt>
    <dgm:pt modelId="{D825B8E9-C5B2-466C-948D-2A9E988D1E3D}" type="parTrans" cxnId="{35D50854-65F5-4D42-892B-DF88FDAA276D}">
      <dgm:prSet/>
      <dgm:spPr/>
      <dgm:t>
        <a:bodyPr/>
        <a:lstStyle/>
        <a:p>
          <a:endParaRPr lang="en-US"/>
        </a:p>
      </dgm:t>
    </dgm:pt>
    <dgm:pt modelId="{97F34F70-EE88-452F-84AA-777B3E5D27EC}" type="sibTrans" cxnId="{35D50854-65F5-4D42-892B-DF88FDAA276D}">
      <dgm:prSet/>
      <dgm:spPr/>
      <dgm:t>
        <a:bodyPr/>
        <a:lstStyle/>
        <a:p>
          <a:endParaRPr lang="en-US"/>
        </a:p>
      </dgm:t>
    </dgm:pt>
    <dgm:pt modelId="{06D64DD8-460C-454F-9D84-ED58D5EDC3F6}">
      <dgm:prSet phldrT="[Text]"/>
      <dgm:spPr/>
      <dgm:t>
        <a:bodyPr/>
        <a:lstStyle/>
        <a:p>
          <a:r>
            <a:rPr lang="en-US" b="1" dirty="0" smtClean="0"/>
            <a:t>Protease</a:t>
          </a:r>
          <a:endParaRPr lang="en-US" b="1" dirty="0"/>
        </a:p>
      </dgm:t>
    </dgm:pt>
    <dgm:pt modelId="{85ACB8F7-6921-468A-831A-665DEEA5115B}" type="parTrans" cxnId="{7A790445-B7E0-4872-A9ED-A981E9DD42A5}">
      <dgm:prSet/>
      <dgm:spPr/>
      <dgm:t>
        <a:bodyPr/>
        <a:lstStyle/>
        <a:p>
          <a:endParaRPr lang="en-US"/>
        </a:p>
      </dgm:t>
    </dgm:pt>
    <dgm:pt modelId="{33AB4B9D-BE29-4E29-ACEA-9B77AA25F751}" type="sibTrans" cxnId="{7A790445-B7E0-4872-A9ED-A981E9DD42A5}">
      <dgm:prSet/>
      <dgm:spPr/>
      <dgm:t>
        <a:bodyPr/>
        <a:lstStyle/>
        <a:p>
          <a:endParaRPr lang="en-US"/>
        </a:p>
      </dgm:t>
    </dgm:pt>
    <dgm:pt modelId="{8D2B8CF2-E112-4B06-8C92-D7B53F8E06E0}">
      <dgm:prSet phldrT="[Text]"/>
      <dgm:spPr/>
      <dgm:t>
        <a:bodyPr/>
        <a:lstStyle/>
        <a:p>
          <a:r>
            <a:rPr lang="en-US" b="1" dirty="0" smtClean="0"/>
            <a:t> </a:t>
          </a:r>
          <a:r>
            <a:rPr lang="el-GR" b="1" dirty="0" smtClean="0">
              <a:solidFill>
                <a:schemeClr val="bg1"/>
              </a:solidFill>
              <a:latin typeface="Times New Roman"/>
              <a:cs typeface="Times New Roman"/>
            </a:rPr>
            <a:t>α</a:t>
          </a:r>
          <a:r>
            <a:rPr lang="en-US" b="1" dirty="0" smtClean="0">
              <a:solidFill>
                <a:schemeClr val="bg1"/>
              </a:solidFill>
              <a:latin typeface="Times New Roman"/>
              <a:cs typeface="Times New Roman"/>
            </a:rPr>
            <a:t>-</a:t>
          </a:r>
          <a:r>
            <a:rPr lang="en-US" b="1" dirty="0" smtClean="0"/>
            <a:t>amylase</a:t>
          </a:r>
          <a:endParaRPr lang="en-US" b="1" dirty="0"/>
        </a:p>
      </dgm:t>
    </dgm:pt>
    <dgm:pt modelId="{D8AB16BC-4B01-40FE-B5E1-A90734A42CC0}" type="parTrans" cxnId="{FDFF5830-03BF-4826-8044-1136A35041A8}">
      <dgm:prSet/>
      <dgm:spPr/>
      <dgm:t>
        <a:bodyPr/>
        <a:lstStyle/>
        <a:p>
          <a:endParaRPr lang="en-US"/>
        </a:p>
      </dgm:t>
    </dgm:pt>
    <dgm:pt modelId="{1F3CD86C-54C5-4DE6-9A5C-3DDC22EEEDF1}" type="sibTrans" cxnId="{FDFF5830-03BF-4826-8044-1136A35041A8}">
      <dgm:prSet/>
      <dgm:spPr/>
      <dgm:t>
        <a:bodyPr/>
        <a:lstStyle/>
        <a:p>
          <a:endParaRPr lang="en-US"/>
        </a:p>
      </dgm:t>
    </dgm:pt>
    <dgm:pt modelId="{6B51B29A-36D7-4783-8FEA-5F24F6735A09}" type="pres">
      <dgm:prSet presAssocID="{37890BE4-564A-47E7-A165-D6CE74D63C68}" presName="linearFlow" presStyleCnt="0">
        <dgm:presLayoutVars>
          <dgm:resizeHandles val="exact"/>
        </dgm:presLayoutVars>
      </dgm:prSet>
      <dgm:spPr/>
    </dgm:pt>
    <dgm:pt modelId="{54A77886-853B-4992-96CA-239384E9605D}" type="pres">
      <dgm:prSet presAssocID="{6FF599F3-1F90-4D29-BD95-5C5100F7AC9A}" presName="node" presStyleLbl="node1" presStyleIdx="0" presStyleCnt="3" custLinFactNeighborX="917">
        <dgm:presLayoutVars>
          <dgm:bulletEnabled val="1"/>
        </dgm:presLayoutVars>
      </dgm:prSet>
      <dgm:spPr/>
      <dgm:t>
        <a:bodyPr/>
        <a:lstStyle/>
        <a:p>
          <a:endParaRPr lang="en-US"/>
        </a:p>
      </dgm:t>
    </dgm:pt>
    <dgm:pt modelId="{D7470EB4-F417-41AA-85AD-C7529C4D8652}" type="pres">
      <dgm:prSet presAssocID="{97F34F70-EE88-452F-84AA-777B3E5D27EC}" presName="sibTrans" presStyleLbl="sibTrans2D1" presStyleIdx="0" presStyleCnt="2"/>
      <dgm:spPr/>
      <dgm:t>
        <a:bodyPr/>
        <a:lstStyle/>
        <a:p>
          <a:endParaRPr lang="en-US"/>
        </a:p>
      </dgm:t>
    </dgm:pt>
    <dgm:pt modelId="{CF67FB9D-3984-4E6F-ABE6-F73227AB5AAC}" type="pres">
      <dgm:prSet presAssocID="{97F34F70-EE88-452F-84AA-777B3E5D27EC}" presName="connectorText" presStyleLbl="sibTrans2D1" presStyleIdx="0" presStyleCnt="2"/>
      <dgm:spPr/>
      <dgm:t>
        <a:bodyPr/>
        <a:lstStyle/>
        <a:p>
          <a:endParaRPr lang="en-US"/>
        </a:p>
      </dgm:t>
    </dgm:pt>
    <dgm:pt modelId="{0E3625C8-2EFF-4FBA-B964-1702BE776618}" type="pres">
      <dgm:prSet presAssocID="{8D2B8CF2-E112-4B06-8C92-D7B53F8E06E0}" presName="node" presStyleLbl="node1" presStyleIdx="1" presStyleCnt="3" custLinFactNeighborX="-2719" custLinFactNeighborY="-24138">
        <dgm:presLayoutVars>
          <dgm:bulletEnabled val="1"/>
        </dgm:presLayoutVars>
      </dgm:prSet>
      <dgm:spPr/>
      <dgm:t>
        <a:bodyPr/>
        <a:lstStyle/>
        <a:p>
          <a:endParaRPr lang="en-US"/>
        </a:p>
      </dgm:t>
    </dgm:pt>
    <dgm:pt modelId="{63E16CCE-5E8E-4E1F-AF41-B4FC199ACFF0}" type="pres">
      <dgm:prSet presAssocID="{1F3CD86C-54C5-4DE6-9A5C-3DDC22EEEDF1}" presName="sibTrans" presStyleLbl="sibTrans2D1" presStyleIdx="1" presStyleCnt="2"/>
      <dgm:spPr/>
      <dgm:t>
        <a:bodyPr/>
        <a:lstStyle/>
        <a:p>
          <a:endParaRPr lang="en-US"/>
        </a:p>
      </dgm:t>
    </dgm:pt>
    <dgm:pt modelId="{660D06A9-5DDD-461A-8CA2-5EEC7AD9EDFB}" type="pres">
      <dgm:prSet presAssocID="{1F3CD86C-54C5-4DE6-9A5C-3DDC22EEEDF1}" presName="connectorText" presStyleLbl="sibTrans2D1" presStyleIdx="1" presStyleCnt="2"/>
      <dgm:spPr/>
      <dgm:t>
        <a:bodyPr/>
        <a:lstStyle/>
        <a:p>
          <a:endParaRPr lang="en-US"/>
        </a:p>
      </dgm:t>
    </dgm:pt>
    <dgm:pt modelId="{3E0F3F2F-AF7D-4AFE-BF33-205D3B067443}" type="pres">
      <dgm:prSet presAssocID="{06D64DD8-460C-454F-9D84-ED58D5EDC3F6}" presName="node" presStyleLbl="node1" presStyleIdx="2" presStyleCnt="3" custLinFactNeighborX="917" custLinFactNeighborY="-48276">
        <dgm:presLayoutVars>
          <dgm:bulletEnabled val="1"/>
        </dgm:presLayoutVars>
      </dgm:prSet>
      <dgm:spPr/>
      <dgm:t>
        <a:bodyPr/>
        <a:lstStyle/>
        <a:p>
          <a:endParaRPr lang="en-US"/>
        </a:p>
      </dgm:t>
    </dgm:pt>
  </dgm:ptLst>
  <dgm:cxnLst>
    <dgm:cxn modelId="{87B5A435-F4A1-449A-AE64-F94E1A27F2CD}" type="presOf" srcId="{97F34F70-EE88-452F-84AA-777B3E5D27EC}" destId="{D7470EB4-F417-41AA-85AD-C7529C4D8652}" srcOrd="0" destOrd="0" presId="urn:microsoft.com/office/officeart/2005/8/layout/process2"/>
    <dgm:cxn modelId="{7A790445-B7E0-4872-A9ED-A981E9DD42A5}" srcId="{37890BE4-564A-47E7-A165-D6CE74D63C68}" destId="{06D64DD8-460C-454F-9D84-ED58D5EDC3F6}" srcOrd="2" destOrd="0" parTransId="{85ACB8F7-6921-468A-831A-665DEEA5115B}" sibTransId="{33AB4B9D-BE29-4E29-ACEA-9B77AA25F751}"/>
    <dgm:cxn modelId="{7AD45C5B-6DC0-4DBD-AE8C-912B570711FB}" type="presOf" srcId="{06D64DD8-460C-454F-9D84-ED58D5EDC3F6}" destId="{3E0F3F2F-AF7D-4AFE-BF33-205D3B067443}" srcOrd="0" destOrd="0" presId="urn:microsoft.com/office/officeart/2005/8/layout/process2"/>
    <dgm:cxn modelId="{A7E576E9-1836-4600-9399-01063AF643B1}" type="presOf" srcId="{1F3CD86C-54C5-4DE6-9A5C-3DDC22EEEDF1}" destId="{63E16CCE-5E8E-4E1F-AF41-B4FC199ACFF0}" srcOrd="0" destOrd="0" presId="urn:microsoft.com/office/officeart/2005/8/layout/process2"/>
    <dgm:cxn modelId="{35D50854-65F5-4D42-892B-DF88FDAA276D}" srcId="{37890BE4-564A-47E7-A165-D6CE74D63C68}" destId="{6FF599F3-1F90-4D29-BD95-5C5100F7AC9A}" srcOrd="0" destOrd="0" parTransId="{D825B8E9-C5B2-466C-948D-2A9E988D1E3D}" sibTransId="{97F34F70-EE88-452F-84AA-777B3E5D27EC}"/>
    <dgm:cxn modelId="{FDFF5830-03BF-4826-8044-1136A35041A8}" srcId="{37890BE4-564A-47E7-A165-D6CE74D63C68}" destId="{8D2B8CF2-E112-4B06-8C92-D7B53F8E06E0}" srcOrd="1" destOrd="0" parTransId="{D8AB16BC-4B01-40FE-B5E1-A90734A42CC0}" sibTransId="{1F3CD86C-54C5-4DE6-9A5C-3DDC22EEEDF1}"/>
    <dgm:cxn modelId="{E620F490-4425-4308-AB12-553B1BF3C443}" type="presOf" srcId="{1F3CD86C-54C5-4DE6-9A5C-3DDC22EEEDF1}" destId="{660D06A9-5DDD-461A-8CA2-5EEC7AD9EDFB}" srcOrd="1" destOrd="0" presId="urn:microsoft.com/office/officeart/2005/8/layout/process2"/>
    <dgm:cxn modelId="{9594A0FC-0F2B-4A81-AECC-863BE2EF7515}" type="presOf" srcId="{97F34F70-EE88-452F-84AA-777B3E5D27EC}" destId="{CF67FB9D-3984-4E6F-ABE6-F73227AB5AAC}" srcOrd="1" destOrd="0" presId="urn:microsoft.com/office/officeart/2005/8/layout/process2"/>
    <dgm:cxn modelId="{7800456F-3440-4401-8934-12E32A9A2297}" type="presOf" srcId="{37890BE4-564A-47E7-A165-D6CE74D63C68}" destId="{6B51B29A-36D7-4783-8FEA-5F24F6735A09}" srcOrd="0" destOrd="0" presId="urn:microsoft.com/office/officeart/2005/8/layout/process2"/>
    <dgm:cxn modelId="{E228152E-E57F-4E3C-AD22-8A59D617DEBD}" type="presOf" srcId="{8D2B8CF2-E112-4B06-8C92-D7B53F8E06E0}" destId="{0E3625C8-2EFF-4FBA-B964-1702BE776618}" srcOrd="0" destOrd="0" presId="urn:microsoft.com/office/officeart/2005/8/layout/process2"/>
    <dgm:cxn modelId="{4C4EF97F-6112-4643-A100-418F3AB3EB4D}" type="presOf" srcId="{6FF599F3-1F90-4D29-BD95-5C5100F7AC9A}" destId="{54A77886-853B-4992-96CA-239384E9605D}" srcOrd="0" destOrd="0" presId="urn:microsoft.com/office/officeart/2005/8/layout/process2"/>
    <dgm:cxn modelId="{1066AB81-67AB-46AC-BBA3-C6AE46015B01}" type="presParOf" srcId="{6B51B29A-36D7-4783-8FEA-5F24F6735A09}" destId="{54A77886-853B-4992-96CA-239384E9605D}" srcOrd="0" destOrd="0" presId="urn:microsoft.com/office/officeart/2005/8/layout/process2"/>
    <dgm:cxn modelId="{EA63E140-429F-4250-A6CE-6E527B0D6D12}" type="presParOf" srcId="{6B51B29A-36D7-4783-8FEA-5F24F6735A09}" destId="{D7470EB4-F417-41AA-85AD-C7529C4D8652}" srcOrd="1" destOrd="0" presId="urn:microsoft.com/office/officeart/2005/8/layout/process2"/>
    <dgm:cxn modelId="{246EB151-7BC7-42F5-BB4B-6350AFFD73EA}" type="presParOf" srcId="{D7470EB4-F417-41AA-85AD-C7529C4D8652}" destId="{CF67FB9D-3984-4E6F-ABE6-F73227AB5AAC}" srcOrd="0" destOrd="0" presId="urn:microsoft.com/office/officeart/2005/8/layout/process2"/>
    <dgm:cxn modelId="{92B750C9-9F03-43CA-B421-D33A22F65C3B}" type="presParOf" srcId="{6B51B29A-36D7-4783-8FEA-5F24F6735A09}" destId="{0E3625C8-2EFF-4FBA-B964-1702BE776618}" srcOrd="2" destOrd="0" presId="urn:microsoft.com/office/officeart/2005/8/layout/process2"/>
    <dgm:cxn modelId="{FFC07603-2FEE-40E1-A010-C2FEE8DC4E9C}" type="presParOf" srcId="{6B51B29A-36D7-4783-8FEA-5F24F6735A09}" destId="{63E16CCE-5E8E-4E1F-AF41-B4FC199ACFF0}" srcOrd="3" destOrd="0" presId="urn:microsoft.com/office/officeart/2005/8/layout/process2"/>
    <dgm:cxn modelId="{ED9049CB-3332-4CEA-8767-DBCA319CD996}" type="presParOf" srcId="{63E16CCE-5E8E-4E1F-AF41-B4FC199ACFF0}" destId="{660D06A9-5DDD-461A-8CA2-5EEC7AD9EDFB}" srcOrd="0" destOrd="0" presId="urn:microsoft.com/office/officeart/2005/8/layout/process2"/>
    <dgm:cxn modelId="{FFCEEADF-D78C-422F-B26E-2675749422AA}" type="presParOf" srcId="{6B51B29A-36D7-4783-8FEA-5F24F6735A09}" destId="{3E0F3F2F-AF7D-4AFE-BF33-205D3B067443}" srcOrd="4" destOrd="0" presId="urn:microsoft.com/office/officeart/2005/8/layout/process2"/>
  </dgm:cxnLst>
  <dgm:bg/>
  <dgm:whole/>
</dgm:dataModel>
</file>

<file path=ppt/diagrams/data5.xml><?xml version="1.0" encoding="utf-8"?>
<dgm:dataModel xmlns:dgm="http://schemas.openxmlformats.org/drawingml/2006/diagram" xmlns:a="http://schemas.openxmlformats.org/drawingml/2006/main">
  <dgm:ptLst>
    <dgm:pt modelId="{2D8434DB-F277-45B1-A479-3406EF2FF281}" type="doc">
      <dgm:prSet loTypeId="urn:microsoft.com/office/officeart/2005/8/layout/process2" loCatId="process" qsTypeId="urn:microsoft.com/office/officeart/2005/8/quickstyle/simple1" qsCatId="simple" csTypeId="urn:microsoft.com/office/officeart/2005/8/colors/accent1_2" csCatId="accent1" phldr="1"/>
      <dgm:spPr/>
    </dgm:pt>
    <dgm:pt modelId="{1C0ED6D9-544B-4975-82C2-C3D9FF52F9CC}">
      <dgm:prSet phldrT="[Text]"/>
      <dgm:spPr/>
      <dgm:t>
        <a:bodyPr/>
        <a:lstStyle/>
        <a:p>
          <a:r>
            <a:rPr lang="en-US" b="1" dirty="0" smtClean="0"/>
            <a:t>1 g sample in duplicate</a:t>
          </a:r>
          <a:endParaRPr lang="en-US" dirty="0"/>
        </a:p>
      </dgm:t>
    </dgm:pt>
    <dgm:pt modelId="{2C63DB3D-B7F4-4734-B13C-5E986BE9920F}" type="parTrans" cxnId="{AF0DD979-77FC-481B-9AD2-622412FFB0C5}">
      <dgm:prSet/>
      <dgm:spPr/>
      <dgm:t>
        <a:bodyPr/>
        <a:lstStyle/>
        <a:p>
          <a:endParaRPr lang="en-US"/>
        </a:p>
      </dgm:t>
    </dgm:pt>
    <dgm:pt modelId="{EA7C950C-56F2-4AA8-8C5C-ED79989D77AB}" type="sibTrans" cxnId="{AF0DD979-77FC-481B-9AD2-622412FFB0C5}">
      <dgm:prSet/>
      <dgm:spPr/>
      <dgm:t>
        <a:bodyPr/>
        <a:lstStyle/>
        <a:p>
          <a:endParaRPr lang="en-US"/>
        </a:p>
      </dgm:t>
    </dgm:pt>
    <dgm:pt modelId="{7086322A-171A-4B0A-9C81-8E8F156CBF2D}">
      <dgm:prSet phldrT="[Text]"/>
      <dgm:spPr/>
      <dgm:t>
        <a:bodyPr/>
        <a:lstStyle/>
        <a:p>
          <a:r>
            <a:rPr lang="en-US" b="1" dirty="0" smtClean="0"/>
            <a:t> </a:t>
          </a:r>
          <a:r>
            <a:rPr lang="el-GR" b="1" dirty="0" smtClean="0">
              <a:solidFill>
                <a:schemeClr val="bg1"/>
              </a:solidFill>
              <a:latin typeface="Times New Roman"/>
              <a:cs typeface="Times New Roman"/>
            </a:rPr>
            <a:t>α</a:t>
          </a:r>
          <a:r>
            <a:rPr lang="en-US" b="1" dirty="0" smtClean="0">
              <a:solidFill>
                <a:schemeClr val="bg1"/>
              </a:solidFill>
              <a:latin typeface="Times New Roman"/>
              <a:cs typeface="Times New Roman"/>
            </a:rPr>
            <a:t>-</a:t>
          </a:r>
          <a:r>
            <a:rPr lang="en-US" b="1" dirty="0" smtClean="0"/>
            <a:t>amylase </a:t>
          </a:r>
          <a:endParaRPr lang="en-US" dirty="0"/>
        </a:p>
      </dgm:t>
    </dgm:pt>
    <dgm:pt modelId="{DF9FF0F6-9680-4296-AB75-712557A9F3BB}" type="parTrans" cxnId="{32C302C9-9319-4FD0-930D-22834C0C7B8F}">
      <dgm:prSet/>
      <dgm:spPr/>
      <dgm:t>
        <a:bodyPr/>
        <a:lstStyle/>
        <a:p>
          <a:endParaRPr lang="en-US"/>
        </a:p>
      </dgm:t>
    </dgm:pt>
    <dgm:pt modelId="{F0E284C5-44D7-42CB-8B43-6164A9B76233}" type="sibTrans" cxnId="{32C302C9-9319-4FD0-930D-22834C0C7B8F}">
      <dgm:prSet/>
      <dgm:spPr/>
      <dgm:t>
        <a:bodyPr/>
        <a:lstStyle/>
        <a:p>
          <a:endParaRPr lang="en-US"/>
        </a:p>
      </dgm:t>
    </dgm:pt>
    <dgm:pt modelId="{EECC41A0-A7DE-4AE3-B3A8-4EB834EB99E7}">
      <dgm:prSet phldrT="[Text]"/>
      <dgm:spPr/>
      <dgm:t>
        <a:bodyPr/>
        <a:lstStyle/>
        <a:p>
          <a:r>
            <a:rPr lang="en-US" b="1" dirty="0" smtClean="0"/>
            <a:t>Protease</a:t>
          </a:r>
          <a:endParaRPr lang="en-US" dirty="0"/>
        </a:p>
      </dgm:t>
    </dgm:pt>
    <dgm:pt modelId="{609951E9-DC39-473D-B4AF-A4E169ABB32B}" type="parTrans" cxnId="{C2E40E39-8438-440C-82A0-0254E1610AC0}">
      <dgm:prSet/>
      <dgm:spPr/>
      <dgm:t>
        <a:bodyPr/>
        <a:lstStyle/>
        <a:p>
          <a:endParaRPr lang="en-US"/>
        </a:p>
      </dgm:t>
    </dgm:pt>
    <dgm:pt modelId="{CA362035-2E0B-453E-ABFA-BF6716CE4F15}" type="sibTrans" cxnId="{C2E40E39-8438-440C-82A0-0254E1610AC0}">
      <dgm:prSet/>
      <dgm:spPr/>
      <dgm:t>
        <a:bodyPr/>
        <a:lstStyle/>
        <a:p>
          <a:endParaRPr lang="en-US"/>
        </a:p>
      </dgm:t>
    </dgm:pt>
    <dgm:pt modelId="{27D7135E-0B67-459B-B7DF-016E7C3F3468}" type="pres">
      <dgm:prSet presAssocID="{2D8434DB-F277-45B1-A479-3406EF2FF281}" presName="linearFlow" presStyleCnt="0">
        <dgm:presLayoutVars>
          <dgm:resizeHandles val="exact"/>
        </dgm:presLayoutVars>
      </dgm:prSet>
      <dgm:spPr/>
    </dgm:pt>
    <dgm:pt modelId="{F07BAFFB-F640-4DFF-B1C1-15A2B6193DA1}" type="pres">
      <dgm:prSet presAssocID="{1C0ED6D9-544B-4975-82C2-C3D9FF52F9CC}" presName="node" presStyleLbl="node1" presStyleIdx="0" presStyleCnt="3">
        <dgm:presLayoutVars>
          <dgm:bulletEnabled val="1"/>
        </dgm:presLayoutVars>
      </dgm:prSet>
      <dgm:spPr/>
      <dgm:t>
        <a:bodyPr/>
        <a:lstStyle/>
        <a:p>
          <a:endParaRPr lang="en-US"/>
        </a:p>
      </dgm:t>
    </dgm:pt>
    <dgm:pt modelId="{03319C6F-6398-46A2-A1CC-E5DEE7F05B86}" type="pres">
      <dgm:prSet presAssocID="{EA7C950C-56F2-4AA8-8C5C-ED79989D77AB}" presName="sibTrans" presStyleLbl="sibTrans2D1" presStyleIdx="0" presStyleCnt="2"/>
      <dgm:spPr/>
      <dgm:t>
        <a:bodyPr/>
        <a:lstStyle/>
        <a:p>
          <a:endParaRPr lang="en-US"/>
        </a:p>
      </dgm:t>
    </dgm:pt>
    <dgm:pt modelId="{6C1522BA-161A-4C5D-BB0C-6879B835FD4A}" type="pres">
      <dgm:prSet presAssocID="{EA7C950C-56F2-4AA8-8C5C-ED79989D77AB}" presName="connectorText" presStyleLbl="sibTrans2D1" presStyleIdx="0" presStyleCnt="2"/>
      <dgm:spPr/>
      <dgm:t>
        <a:bodyPr/>
        <a:lstStyle/>
        <a:p>
          <a:endParaRPr lang="en-US"/>
        </a:p>
      </dgm:t>
    </dgm:pt>
    <dgm:pt modelId="{382235FE-1EF7-4533-B806-81B6A6AA0343}" type="pres">
      <dgm:prSet presAssocID="{7086322A-171A-4B0A-9C81-8E8F156CBF2D}" presName="node" presStyleLbl="node1" presStyleIdx="1" presStyleCnt="3" custLinFactNeighborX="1524" custLinFactNeighborY="-24138">
        <dgm:presLayoutVars>
          <dgm:bulletEnabled val="1"/>
        </dgm:presLayoutVars>
      </dgm:prSet>
      <dgm:spPr/>
      <dgm:t>
        <a:bodyPr/>
        <a:lstStyle/>
        <a:p>
          <a:endParaRPr lang="en-US"/>
        </a:p>
      </dgm:t>
    </dgm:pt>
    <dgm:pt modelId="{3D0105DC-C7F8-4CEA-96AD-049A14749754}" type="pres">
      <dgm:prSet presAssocID="{F0E284C5-44D7-42CB-8B43-6164A9B76233}" presName="sibTrans" presStyleLbl="sibTrans2D1" presStyleIdx="1" presStyleCnt="2"/>
      <dgm:spPr/>
      <dgm:t>
        <a:bodyPr/>
        <a:lstStyle/>
        <a:p>
          <a:endParaRPr lang="en-US"/>
        </a:p>
      </dgm:t>
    </dgm:pt>
    <dgm:pt modelId="{3B5A757F-BC60-4A17-A837-241C0B295420}" type="pres">
      <dgm:prSet presAssocID="{F0E284C5-44D7-42CB-8B43-6164A9B76233}" presName="connectorText" presStyleLbl="sibTrans2D1" presStyleIdx="1" presStyleCnt="2"/>
      <dgm:spPr/>
      <dgm:t>
        <a:bodyPr/>
        <a:lstStyle/>
        <a:p>
          <a:endParaRPr lang="en-US"/>
        </a:p>
      </dgm:t>
    </dgm:pt>
    <dgm:pt modelId="{00F30C72-5C26-45DE-809D-035C8651414F}" type="pres">
      <dgm:prSet presAssocID="{EECC41A0-A7DE-4AE3-B3A8-4EB834EB99E7}" presName="node" presStyleLbl="node1" presStyleIdx="2" presStyleCnt="3" custLinFactNeighborX="1524" custLinFactNeighborY="-48276">
        <dgm:presLayoutVars>
          <dgm:bulletEnabled val="1"/>
        </dgm:presLayoutVars>
      </dgm:prSet>
      <dgm:spPr/>
      <dgm:t>
        <a:bodyPr/>
        <a:lstStyle/>
        <a:p>
          <a:endParaRPr lang="en-US"/>
        </a:p>
      </dgm:t>
    </dgm:pt>
  </dgm:ptLst>
  <dgm:cxnLst>
    <dgm:cxn modelId="{ACE114D9-D251-45C4-A050-8B82948A467B}" type="presOf" srcId="{EA7C950C-56F2-4AA8-8C5C-ED79989D77AB}" destId="{6C1522BA-161A-4C5D-BB0C-6879B835FD4A}" srcOrd="1" destOrd="0" presId="urn:microsoft.com/office/officeart/2005/8/layout/process2"/>
    <dgm:cxn modelId="{32C302C9-9319-4FD0-930D-22834C0C7B8F}" srcId="{2D8434DB-F277-45B1-A479-3406EF2FF281}" destId="{7086322A-171A-4B0A-9C81-8E8F156CBF2D}" srcOrd="1" destOrd="0" parTransId="{DF9FF0F6-9680-4296-AB75-712557A9F3BB}" sibTransId="{F0E284C5-44D7-42CB-8B43-6164A9B76233}"/>
    <dgm:cxn modelId="{AF0DD979-77FC-481B-9AD2-622412FFB0C5}" srcId="{2D8434DB-F277-45B1-A479-3406EF2FF281}" destId="{1C0ED6D9-544B-4975-82C2-C3D9FF52F9CC}" srcOrd="0" destOrd="0" parTransId="{2C63DB3D-B7F4-4734-B13C-5E986BE9920F}" sibTransId="{EA7C950C-56F2-4AA8-8C5C-ED79989D77AB}"/>
    <dgm:cxn modelId="{204970AB-BA39-41A3-BA4B-C13933A793BA}" type="presOf" srcId="{1C0ED6D9-544B-4975-82C2-C3D9FF52F9CC}" destId="{F07BAFFB-F640-4DFF-B1C1-15A2B6193DA1}" srcOrd="0" destOrd="0" presId="urn:microsoft.com/office/officeart/2005/8/layout/process2"/>
    <dgm:cxn modelId="{C2E40E39-8438-440C-82A0-0254E1610AC0}" srcId="{2D8434DB-F277-45B1-A479-3406EF2FF281}" destId="{EECC41A0-A7DE-4AE3-B3A8-4EB834EB99E7}" srcOrd="2" destOrd="0" parTransId="{609951E9-DC39-473D-B4AF-A4E169ABB32B}" sibTransId="{CA362035-2E0B-453E-ABFA-BF6716CE4F15}"/>
    <dgm:cxn modelId="{F9823297-9101-4847-90B6-43D7E02BB814}" type="presOf" srcId="{7086322A-171A-4B0A-9C81-8E8F156CBF2D}" destId="{382235FE-1EF7-4533-B806-81B6A6AA0343}" srcOrd="0" destOrd="0" presId="urn:microsoft.com/office/officeart/2005/8/layout/process2"/>
    <dgm:cxn modelId="{1A8CEE89-0EF8-4723-B68C-85233EDABD35}" type="presOf" srcId="{2D8434DB-F277-45B1-A479-3406EF2FF281}" destId="{27D7135E-0B67-459B-B7DF-016E7C3F3468}" srcOrd="0" destOrd="0" presId="urn:microsoft.com/office/officeart/2005/8/layout/process2"/>
    <dgm:cxn modelId="{9E8BE7D7-F332-4EAF-A3CF-B73857E33E10}" type="presOf" srcId="{EECC41A0-A7DE-4AE3-B3A8-4EB834EB99E7}" destId="{00F30C72-5C26-45DE-809D-035C8651414F}" srcOrd="0" destOrd="0" presId="urn:microsoft.com/office/officeart/2005/8/layout/process2"/>
    <dgm:cxn modelId="{503975FE-A6C1-456C-9EEB-11D971B69124}" type="presOf" srcId="{F0E284C5-44D7-42CB-8B43-6164A9B76233}" destId="{3D0105DC-C7F8-4CEA-96AD-049A14749754}" srcOrd="0" destOrd="0" presId="urn:microsoft.com/office/officeart/2005/8/layout/process2"/>
    <dgm:cxn modelId="{E97BA242-565B-484A-867D-8468571CAB1B}" type="presOf" srcId="{F0E284C5-44D7-42CB-8B43-6164A9B76233}" destId="{3B5A757F-BC60-4A17-A837-241C0B295420}" srcOrd="1" destOrd="0" presId="urn:microsoft.com/office/officeart/2005/8/layout/process2"/>
    <dgm:cxn modelId="{1FC60DA7-5203-4F76-B23D-56702DEC7302}" type="presOf" srcId="{EA7C950C-56F2-4AA8-8C5C-ED79989D77AB}" destId="{03319C6F-6398-46A2-A1CC-E5DEE7F05B86}" srcOrd="0" destOrd="0" presId="urn:microsoft.com/office/officeart/2005/8/layout/process2"/>
    <dgm:cxn modelId="{BE955E5E-0C77-4397-AA55-F9399F6B02BC}" type="presParOf" srcId="{27D7135E-0B67-459B-B7DF-016E7C3F3468}" destId="{F07BAFFB-F640-4DFF-B1C1-15A2B6193DA1}" srcOrd="0" destOrd="0" presId="urn:microsoft.com/office/officeart/2005/8/layout/process2"/>
    <dgm:cxn modelId="{7C95707F-4EB3-4332-815E-ABFACF5E1273}" type="presParOf" srcId="{27D7135E-0B67-459B-B7DF-016E7C3F3468}" destId="{03319C6F-6398-46A2-A1CC-E5DEE7F05B86}" srcOrd="1" destOrd="0" presId="urn:microsoft.com/office/officeart/2005/8/layout/process2"/>
    <dgm:cxn modelId="{0EE4EB00-827F-410B-AAD5-66788ED594A0}" type="presParOf" srcId="{03319C6F-6398-46A2-A1CC-E5DEE7F05B86}" destId="{6C1522BA-161A-4C5D-BB0C-6879B835FD4A}" srcOrd="0" destOrd="0" presId="urn:microsoft.com/office/officeart/2005/8/layout/process2"/>
    <dgm:cxn modelId="{F7378E77-3938-43A4-B4C8-F41FFBD72E61}" type="presParOf" srcId="{27D7135E-0B67-459B-B7DF-016E7C3F3468}" destId="{382235FE-1EF7-4533-B806-81B6A6AA0343}" srcOrd="2" destOrd="0" presId="urn:microsoft.com/office/officeart/2005/8/layout/process2"/>
    <dgm:cxn modelId="{55451FAE-23B7-4466-8E2F-4804C3FAAA08}" type="presParOf" srcId="{27D7135E-0B67-459B-B7DF-016E7C3F3468}" destId="{3D0105DC-C7F8-4CEA-96AD-049A14749754}" srcOrd="3" destOrd="0" presId="urn:microsoft.com/office/officeart/2005/8/layout/process2"/>
    <dgm:cxn modelId="{70F57988-02F5-4740-88E1-B171827D6D96}" type="presParOf" srcId="{3D0105DC-C7F8-4CEA-96AD-049A14749754}" destId="{3B5A757F-BC60-4A17-A837-241C0B295420}" srcOrd="0" destOrd="0" presId="urn:microsoft.com/office/officeart/2005/8/layout/process2"/>
    <dgm:cxn modelId="{6236491A-4AC0-4602-AD40-860FA7C1A37E}" type="presParOf" srcId="{27D7135E-0B67-459B-B7DF-016E7C3F3468}" destId="{00F30C72-5C26-45DE-809D-035C8651414F}" srcOrd="4" destOrd="0" presId="urn:microsoft.com/office/officeart/2005/8/layout/process2"/>
  </dgm:cxnLst>
  <dgm:bg/>
  <dgm:whole/>
</dgm:dataModel>
</file>

<file path=ppt/diagrams/data6.xml><?xml version="1.0" encoding="utf-8"?>
<dgm:dataModel xmlns:dgm="http://schemas.openxmlformats.org/drawingml/2006/diagram" xmlns:a="http://schemas.openxmlformats.org/drawingml/2006/main">
  <dgm:ptLst>
    <dgm:pt modelId="{588E346A-04DC-485A-A7C3-05C6BF2F182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321565E-1A2E-443A-B19E-7C0300735301}" type="asst">
      <dgm:prSet phldrT="[Text]" custT="1"/>
      <dgm:spPr/>
      <dgm:t>
        <a:bodyPr/>
        <a:lstStyle/>
        <a:p>
          <a:r>
            <a:rPr lang="en-US" sz="1800" b="1" dirty="0" smtClean="0"/>
            <a:t>Residue</a:t>
          </a:r>
          <a:endParaRPr lang="en-US" sz="1800" b="1" dirty="0"/>
        </a:p>
      </dgm:t>
    </dgm:pt>
    <dgm:pt modelId="{405D04B2-C38D-4800-993B-675F4A19DD6F}" type="parTrans" cxnId="{570EE0B9-8964-4B76-BE4C-5B21A78E4D98}">
      <dgm:prSet/>
      <dgm:spPr/>
      <dgm:t>
        <a:bodyPr/>
        <a:lstStyle/>
        <a:p>
          <a:endParaRPr lang="en-US"/>
        </a:p>
      </dgm:t>
    </dgm:pt>
    <dgm:pt modelId="{03C194AD-5E12-4C0C-AA5A-25AA2A973BA0}" type="sibTrans" cxnId="{570EE0B9-8964-4B76-BE4C-5B21A78E4D98}">
      <dgm:prSet/>
      <dgm:spPr/>
      <dgm:t>
        <a:bodyPr/>
        <a:lstStyle/>
        <a:p>
          <a:endParaRPr lang="en-US"/>
        </a:p>
      </dgm:t>
    </dgm:pt>
    <dgm:pt modelId="{42794CCA-EAD9-4976-8FA3-E271D2652A55}">
      <dgm:prSet phldrT="[Text]"/>
      <dgm:spPr/>
      <dgm:t>
        <a:bodyPr/>
        <a:lstStyle/>
        <a:p>
          <a:r>
            <a:rPr lang="en-US" b="1" dirty="0" smtClean="0"/>
            <a:t>Protein</a:t>
          </a:r>
          <a:endParaRPr lang="en-US" dirty="0"/>
        </a:p>
      </dgm:t>
    </dgm:pt>
    <dgm:pt modelId="{655BBE16-5D5C-486C-9C71-B9CAD3412005}" type="parTrans" cxnId="{9D3D8709-C88A-4822-A8FE-B84CA5B8EA8F}">
      <dgm:prSet/>
      <dgm:spPr/>
      <dgm:t>
        <a:bodyPr/>
        <a:lstStyle/>
        <a:p>
          <a:endParaRPr lang="en-US"/>
        </a:p>
      </dgm:t>
    </dgm:pt>
    <dgm:pt modelId="{501E2EB5-2E13-42CC-8387-FE54B976292D}" type="sibTrans" cxnId="{9D3D8709-C88A-4822-A8FE-B84CA5B8EA8F}">
      <dgm:prSet/>
      <dgm:spPr/>
      <dgm:t>
        <a:bodyPr/>
        <a:lstStyle/>
        <a:p>
          <a:endParaRPr lang="en-US"/>
        </a:p>
      </dgm:t>
    </dgm:pt>
    <dgm:pt modelId="{4692E74E-2295-4988-81EF-AB8C85A2536F}">
      <dgm:prSet phldrT="[Text]" custT="1"/>
      <dgm:spPr>
        <a:solidFill>
          <a:srgbClr val="C00000"/>
        </a:solidFill>
      </dgm:spPr>
      <dgm:t>
        <a:bodyPr/>
        <a:lstStyle/>
        <a:p>
          <a:r>
            <a:rPr lang="en-US" sz="2000" b="1" dirty="0" smtClean="0"/>
            <a:t>SDF</a:t>
          </a:r>
          <a:endParaRPr lang="en-US" sz="2000" b="1" dirty="0"/>
        </a:p>
      </dgm:t>
    </dgm:pt>
    <dgm:pt modelId="{038443DC-3F47-45D9-8270-B2D43439A080}" type="parTrans" cxnId="{DF24F359-15F4-47B2-90F8-37A237ADF464}">
      <dgm:prSet/>
      <dgm:spPr/>
      <dgm:t>
        <a:bodyPr/>
        <a:lstStyle/>
        <a:p>
          <a:endParaRPr lang="en-US"/>
        </a:p>
      </dgm:t>
    </dgm:pt>
    <dgm:pt modelId="{DD2328C8-B7DA-4CC9-83A1-ED73342961A4}" type="sibTrans" cxnId="{DF24F359-15F4-47B2-90F8-37A237ADF464}">
      <dgm:prSet/>
      <dgm:spPr/>
      <dgm:t>
        <a:bodyPr/>
        <a:lstStyle/>
        <a:p>
          <a:endParaRPr lang="en-US"/>
        </a:p>
      </dgm:t>
    </dgm:pt>
    <dgm:pt modelId="{E3A7E803-379C-403C-982F-AF140676D531}">
      <dgm:prSet phldrT="[Text]"/>
      <dgm:spPr/>
      <dgm:t>
        <a:bodyPr/>
        <a:lstStyle/>
        <a:p>
          <a:r>
            <a:rPr lang="en-US" b="1" dirty="0" smtClean="0"/>
            <a:t>Ash</a:t>
          </a:r>
          <a:endParaRPr lang="en-US" dirty="0"/>
        </a:p>
      </dgm:t>
    </dgm:pt>
    <dgm:pt modelId="{4C16B5B6-A3BA-48FF-8699-B4548F5D0001}" type="parTrans" cxnId="{F559303D-1466-405E-911A-A9A9192F5206}">
      <dgm:prSet/>
      <dgm:spPr/>
      <dgm:t>
        <a:bodyPr/>
        <a:lstStyle/>
        <a:p>
          <a:endParaRPr lang="en-US"/>
        </a:p>
      </dgm:t>
    </dgm:pt>
    <dgm:pt modelId="{04CB9140-C43D-4E0F-BBCC-C100C2FDF730}" type="sibTrans" cxnId="{F559303D-1466-405E-911A-A9A9192F5206}">
      <dgm:prSet/>
      <dgm:spPr/>
      <dgm:t>
        <a:bodyPr/>
        <a:lstStyle/>
        <a:p>
          <a:endParaRPr lang="en-US"/>
        </a:p>
      </dgm:t>
    </dgm:pt>
    <dgm:pt modelId="{C2EAB76B-3D14-43A2-A4D2-A617314FF958}" type="pres">
      <dgm:prSet presAssocID="{588E346A-04DC-485A-A7C3-05C6BF2F182E}" presName="hierChild1" presStyleCnt="0">
        <dgm:presLayoutVars>
          <dgm:orgChart val="1"/>
          <dgm:chPref val="1"/>
          <dgm:dir/>
          <dgm:animOne val="branch"/>
          <dgm:animLvl val="lvl"/>
          <dgm:resizeHandles/>
        </dgm:presLayoutVars>
      </dgm:prSet>
      <dgm:spPr/>
      <dgm:t>
        <a:bodyPr/>
        <a:lstStyle/>
        <a:p>
          <a:endParaRPr lang="en-US"/>
        </a:p>
      </dgm:t>
    </dgm:pt>
    <dgm:pt modelId="{02C5B5BF-0E13-4FFD-87CC-869FBE5D19D3}" type="pres">
      <dgm:prSet presAssocID="{1321565E-1A2E-443A-B19E-7C0300735301}" presName="hierRoot1" presStyleCnt="0">
        <dgm:presLayoutVars>
          <dgm:hierBranch val="init"/>
        </dgm:presLayoutVars>
      </dgm:prSet>
      <dgm:spPr/>
    </dgm:pt>
    <dgm:pt modelId="{E81A5709-FF5B-4C83-8988-B71D34E7408D}" type="pres">
      <dgm:prSet presAssocID="{1321565E-1A2E-443A-B19E-7C0300735301}" presName="rootComposite1" presStyleCnt="0"/>
      <dgm:spPr/>
    </dgm:pt>
    <dgm:pt modelId="{E5FCB078-5F1F-48C8-9191-4CC9B20F0236}" type="pres">
      <dgm:prSet presAssocID="{1321565E-1A2E-443A-B19E-7C0300735301}" presName="rootText1" presStyleLbl="node0" presStyleIdx="0" presStyleCnt="1" custScaleX="134546" custLinFactNeighborX="-3750" custLinFactNeighborY="-6045">
        <dgm:presLayoutVars>
          <dgm:chPref val="3"/>
        </dgm:presLayoutVars>
      </dgm:prSet>
      <dgm:spPr/>
      <dgm:t>
        <a:bodyPr/>
        <a:lstStyle/>
        <a:p>
          <a:endParaRPr lang="en-US"/>
        </a:p>
      </dgm:t>
    </dgm:pt>
    <dgm:pt modelId="{0BB1394C-616D-40A2-9349-6FCF8E51BF1C}" type="pres">
      <dgm:prSet presAssocID="{1321565E-1A2E-443A-B19E-7C0300735301}" presName="rootConnector1" presStyleLbl="asst0" presStyleIdx="0" presStyleCnt="0"/>
      <dgm:spPr/>
      <dgm:t>
        <a:bodyPr/>
        <a:lstStyle/>
        <a:p>
          <a:endParaRPr lang="en-US"/>
        </a:p>
      </dgm:t>
    </dgm:pt>
    <dgm:pt modelId="{09F56A5A-D206-47CA-9748-B2569A3E5146}" type="pres">
      <dgm:prSet presAssocID="{1321565E-1A2E-443A-B19E-7C0300735301}" presName="hierChild2" presStyleCnt="0"/>
      <dgm:spPr/>
    </dgm:pt>
    <dgm:pt modelId="{474F7D5E-D25F-4535-9AA7-3079BB6CFB96}" type="pres">
      <dgm:prSet presAssocID="{655BBE16-5D5C-486C-9C71-B9CAD3412005}" presName="Name37" presStyleLbl="parChTrans1D2" presStyleIdx="0" presStyleCnt="3"/>
      <dgm:spPr/>
      <dgm:t>
        <a:bodyPr/>
        <a:lstStyle/>
        <a:p>
          <a:endParaRPr lang="en-US"/>
        </a:p>
      </dgm:t>
    </dgm:pt>
    <dgm:pt modelId="{E9F42530-3EF7-45DB-AA74-13815DC5627D}" type="pres">
      <dgm:prSet presAssocID="{42794CCA-EAD9-4976-8FA3-E271D2652A55}" presName="hierRoot2" presStyleCnt="0">
        <dgm:presLayoutVars>
          <dgm:hierBranch val="init"/>
        </dgm:presLayoutVars>
      </dgm:prSet>
      <dgm:spPr/>
    </dgm:pt>
    <dgm:pt modelId="{E11875AC-4DA8-4A4D-ABE1-1B8297421E89}" type="pres">
      <dgm:prSet presAssocID="{42794CCA-EAD9-4976-8FA3-E271D2652A55}" presName="rootComposite" presStyleCnt="0"/>
      <dgm:spPr/>
    </dgm:pt>
    <dgm:pt modelId="{85B44B6D-4ED1-4982-A3B6-46C7DB617184}" type="pres">
      <dgm:prSet presAssocID="{42794CCA-EAD9-4976-8FA3-E271D2652A55}" presName="rootText" presStyleLbl="node2" presStyleIdx="0" presStyleCnt="3">
        <dgm:presLayoutVars>
          <dgm:chPref val="3"/>
        </dgm:presLayoutVars>
      </dgm:prSet>
      <dgm:spPr/>
      <dgm:t>
        <a:bodyPr/>
        <a:lstStyle/>
        <a:p>
          <a:endParaRPr lang="en-US"/>
        </a:p>
      </dgm:t>
    </dgm:pt>
    <dgm:pt modelId="{C9A56F1F-626B-45F7-AA9D-DDB6C165C137}" type="pres">
      <dgm:prSet presAssocID="{42794CCA-EAD9-4976-8FA3-E271D2652A55}" presName="rootConnector" presStyleLbl="node2" presStyleIdx="0" presStyleCnt="3"/>
      <dgm:spPr/>
      <dgm:t>
        <a:bodyPr/>
        <a:lstStyle/>
        <a:p>
          <a:endParaRPr lang="en-US"/>
        </a:p>
      </dgm:t>
    </dgm:pt>
    <dgm:pt modelId="{42C8D741-EAE0-40A1-BB4A-969428D49057}" type="pres">
      <dgm:prSet presAssocID="{42794CCA-EAD9-4976-8FA3-E271D2652A55}" presName="hierChild4" presStyleCnt="0"/>
      <dgm:spPr/>
    </dgm:pt>
    <dgm:pt modelId="{9674DA15-DDD9-4AEE-8C27-FD1CA36FA957}" type="pres">
      <dgm:prSet presAssocID="{42794CCA-EAD9-4976-8FA3-E271D2652A55}" presName="hierChild5" presStyleCnt="0"/>
      <dgm:spPr/>
    </dgm:pt>
    <dgm:pt modelId="{E10CB692-D9D1-4B83-91D9-E8BFE26B0FCF}" type="pres">
      <dgm:prSet presAssocID="{038443DC-3F47-45D9-8270-B2D43439A080}" presName="Name37" presStyleLbl="parChTrans1D2" presStyleIdx="1" presStyleCnt="3"/>
      <dgm:spPr/>
      <dgm:t>
        <a:bodyPr/>
        <a:lstStyle/>
        <a:p>
          <a:endParaRPr lang="en-US"/>
        </a:p>
      </dgm:t>
    </dgm:pt>
    <dgm:pt modelId="{1C1692B2-CACB-4D1E-87EF-FD0A05706BC4}" type="pres">
      <dgm:prSet presAssocID="{4692E74E-2295-4988-81EF-AB8C85A2536F}" presName="hierRoot2" presStyleCnt="0">
        <dgm:presLayoutVars>
          <dgm:hierBranch val="init"/>
        </dgm:presLayoutVars>
      </dgm:prSet>
      <dgm:spPr/>
    </dgm:pt>
    <dgm:pt modelId="{F8126AEC-A518-419C-A946-1867AF3D00C7}" type="pres">
      <dgm:prSet presAssocID="{4692E74E-2295-4988-81EF-AB8C85A2536F}" presName="rootComposite" presStyleCnt="0"/>
      <dgm:spPr/>
    </dgm:pt>
    <dgm:pt modelId="{FEB70BE6-3DF8-40CC-879C-74E5DDFA9A15}" type="pres">
      <dgm:prSet presAssocID="{4692E74E-2295-4988-81EF-AB8C85A2536F}" presName="rootText" presStyleLbl="node2" presStyleIdx="1" presStyleCnt="3" custScaleX="100462" custScaleY="161695" custLinFactNeighborX="6023" custLinFactNeighborY="27864">
        <dgm:presLayoutVars>
          <dgm:chPref val="3"/>
        </dgm:presLayoutVars>
      </dgm:prSet>
      <dgm:spPr/>
      <dgm:t>
        <a:bodyPr/>
        <a:lstStyle/>
        <a:p>
          <a:endParaRPr lang="en-US"/>
        </a:p>
      </dgm:t>
    </dgm:pt>
    <dgm:pt modelId="{40EFFB03-2B1A-46F4-86C4-BD34118DE8BB}" type="pres">
      <dgm:prSet presAssocID="{4692E74E-2295-4988-81EF-AB8C85A2536F}" presName="rootConnector" presStyleLbl="node2" presStyleIdx="1" presStyleCnt="3"/>
      <dgm:spPr/>
      <dgm:t>
        <a:bodyPr/>
        <a:lstStyle/>
        <a:p>
          <a:endParaRPr lang="en-US"/>
        </a:p>
      </dgm:t>
    </dgm:pt>
    <dgm:pt modelId="{D3E37C87-6556-4435-AF8E-193626FBF7B1}" type="pres">
      <dgm:prSet presAssocID="{4692E74E-2295-4988-81EF-AB8C85A2536F}" presName="hierChild4" presStyleCnt="0"/>
      <dgm:spPr/>
    </dgm:pt>
    <dgm:pt modelId="{8CFDC8C6-D031-4706-AC2F-B5DE1F97F32E}" type="pres">
      <dgm:prSet presAssocID="{4692E74E-2295-4988-81EF-AB8C85A2536F}" presName="hierChild5" presStyleCnt="0"/>
      <dgm:spPr/>
    </dgm:pt>
    <dgm:pt modelId="{BC62DB1A-9170-4589-97C7-0BCF3894EC3C}" type="pres">
      <dgm:prSet presAssocID="{4C16B5B6-A3BA-48FF-8699-B4548F5D0001}" presName="Name37" presStyleLbl="parChTrans1D2" presStyleIdx="2" presStyleCnt="3"/>
      <dgm:spPr/>
      <dgm:t>
        <a:bodyPr/>
        <a:lstStyle/>
        <a:p>
          <a:endParaRPr lang="en-US"/>
        </a:p>
      </dgm:t>
    </dgm:pt>
    <dgm:pt modelId="{05EBBBBB-D5E4-4DBB-A4A4-22449AF08261}" type="pres">
      <dgm:prSet presAssocID="{E3A7E803-379C-403C-982F-AF140676D531}" presName="hierRoot2" presStyleCnt="0">
        <dgm:presLayoutVars>
          <dgm:hierBranch val="init"/>
        </dgm:presLayoutVars>
      </dgm:prSet>
      <dgm:spPr/>
    </dgm:pt>
    <dgm:pt modelId="{23EBED99-BCB3-4411-B98C-1A2039BAF4C1}" type="pres">
      <dgm:prSet presAssocID="{E3A7E803-379C-403C-982F-AF140676D531}" presName="rootComposite" presStyleCnt="0"/>
      <dgm:spPr/>
    </dgm:pt>
    <dgm:pt modelId="{200F6AA0-D35C-4C57-BBE1-94D96A384032}" type="pres">
      <dgm:prSet presAssocID="{E3A7E803-379C-403C-982F-AF140676D531}" presName="rootText" presStyleLbl="node2" presStyleIdx="2" presStyleCnt="3" custScaleX="96973">
        <dgm:presLayoutVars>
          <dgm:chPref val="3"/>
        </dgm:presLayoutVars>
      </dgm:prSet>
      <dgm:spPr/>
      <dgm:t>
        <a:bodyPr/>
        <a:lstStyle/>
        <a:p>
          <a:endParaRPr lang="en-US"/>
        </a:p>
      </dgm:t>
    </dgm:pt>
    <dgm:pt modelId="{34644608-CD63-4A0B-BA64-A75F41876E1A}" type="pres">
      <dgm:prSet presAssocID="{E3A7E803-379C-403C-982F-AF140676D531}" presName="rootConnector" presStyleLbl="node2" presStyleIdx="2" presStyleCnt="3"/>
      <dgm:spPr/>
      <dgm:t>
        <a:bodyPr/>
        <a:lstStyle/>
        <a:p>
          <a:endParaRPr lang="en-US"/>
        </a:p>
      </dgm:t>
    </dgm:pt>
    <dgm:pt modelId="{0D177E9C-2535-47B9-BFD8-A8132DB2385A}" type="pres">
      <dgm:prSet presAssocID="{E3A7E803-379C-403C-982F-AF140676D531}" presName="hierChild4" presStyleCnt="0"/>
      <dgm:spPr/>
    </dgm:pt>
    <dgm:pt modelId="{CE2C49BD-794C-4FFE-8340-B7F0EFE002BD}" type="pres">
      <dgm:prSet presAssocID="{E3A7E803-379C-403C-982F-AF140676D531}" presName="hierChild5" presStyleCnt="0"/>
      <dgm:spPr/>
    </dgm:pt>
    <dgm:pt modelId="{512900F0-13EB-477C-9BCE-A2BB8AE5A7C5}" type="pres">
      <dgm:prSet presAssocID="{1321565E-1A2E-443A-B19E-7C0300735301}" presName="hierChild3" presStyleCnt="0"/>
      <dgm:spPr/>
    </dgm:pt>
  </dgm:ptLst>
  <dgm:cxnLst>
    <dgm:cxn modelId="{498B824B-BD50-436E-B206-7AE46B2C5435}" type="presOf" srcId="{4C16B5B6-A3BA-48FF-8699-B4548F5D0001}" destId="{BC62DB1A-9170-4589-97C7-0BCF3894EC3C}" srcOrd="0" destOrd="0" presId="urn:microsoft.com/office/officeart/2005/8/layout/orgChart1"/>
    <dgm:cxn modelId="{F559303D-1466-405E-911A-A9A9192F5206}" srcId="{1321565E-1A2E-443A-B19E-7C0300735301}" destId="{E3A7E803-379C-403C-982F-AF140676D531}" srcOrd="2" destOrd="0" parTransId="{4C16B5B6-A3BA-48FF-8699-B4548F5D0001}" sibTransId="{04CB9140-C43D-4E0F-BBCC-C100C2FDF730}"/>
    <dgm:cxn modelId="{3A72D437-E81D-4219-A501-CC8C74FAC1D0}" type="presOf" srcId="{1321565E-1A2E-443A-B19E-7C0300735301}" destId="{E5FCB078-5F1F-48C8-9191-4CC9B20F0236}" srcOrd="0" destOrd="0" presId="urn:microsoft.com/office/officeart/2005/8/layout/orgChart1"/>
    <dgm:cxn modelId="{98A3E6AF-DABC-4C60-B787-37B930F1B1BF}" type="presOf" srcId="{588E346A-04DC-485A-A7C3-05C6BF2F182E}" destId="{C2EAB76B-3D14-43A2-A4D2-A617314FF958}" srcOrd="0" destOrd="0" presId="urn:microsoft.com/office/officeart/2005/8/layout/orgChart1"/>
    <dgm:cxn modelId="{A1B80820-6354-494C-A286-D344FA53C77C}" type="presOf" srcId="{42794CCA-EAD9-4976-8FA3-E271D2652A55}" destId="{C9A56F1F-626B-45F7-AA9D-DDB6C165C137}" srcOrd="1" destOrd="0" presId="urn:microsoft.com/office/officeart/2005/8/layout/orgChart1"/>
    <dgm:cxn modelId="{DF24F359-15F4-47B2-90F8-37A237ADF464}" srcId="{1321565E-1A2E-443A-B19E-7C0300735301}" destId="{4692E74E-2295-4988-81EF-AB8C85A2536F}" srcOrd="1" destOrd="0" parTransId="{038443DC-3F47-45D9-8270-B2D43439A080}" sibTransId="{DD2328C8-B7DA-4CC9-83A1-ED73342961A4}"/>
    <dgm:cxn modelId="{B7B46DD4-75D1-4AF4-ADF4-449F9B6A86F4}" type="presOf" srcId="{1321565E-1A2E-443A-B19E-7C0300735301}" destId="{0BB1394C-616D-40A2-9349-6FCF8E51BF1C}" srcOrd="1" destOrd="0" presId="urn:microsoft.com/office/officeart/2005/8/layout/orgChart1"/>
    <dgm:cxn modelId="{5030ADAC-5BBC-4C44-A1BF-06E3EDA463B0}" type="presOf" srcId="{655BBE16-5D5C-486C-9C71-B9CAD3412005}" destId="{474F7D5E-D25F-4535-9AA7-3079BB6CFB96}" srcOrd="0" destOrd="0" presId="urn:microsoft.com/office/officeart/2005/8/layout/orgChart1"/>
    <dgm:cxn modelId="{483D9912-4BF9-4BE5-AB63-68E6101886CF}" type="presOf" srcId="{038443DC-3F47-45D9-8270-B2D43439A080}" destId="{E10CB692-D9D1-4B83-91D9-E8BFE26B0FCF}" srcOrd="0" destOrd="0" presId="urn:microsoft.com/office/officeart/2005/8/layout/orgChart1"/>
    <dgm:cxn modelId="{570EE0B9-8964-4B76-BE4C-5B21A78E4D98}" srcId="{588E346A-04DC-485A-A7C3-05C6BF2F182E}" destId="{1321565E-1A2E-443A-B19E-7C0300735301}" srcOrd="0" destOrd="0" parTransId="{405D04B2-C38D-4800-993B-675F4A19DD6F}" sibTransId="{03C194AD-5E12-4C0C-AA5A-25AA2A973BA0}"/>
    <dgm:cxn modelId="{9D3D8709-C88A-4822-A8FE-B84CA5B8EA8F}" srcId="{1321565E-1A2E-443A-B19E-7C0300735301}" destId="{42794CCA-EAD9-4976-8FA3-E271D2652A55}" srcOrd="0" destOrd="0" parTransId="{655BBE16-5D5C-486C-9C71-B9CAD3412005}" sibTransId="{501E2EB5-2E13-42CC-8387-FE54B976292D}"/>
    <dgm:cxn modelId="{C4F11900-77F5-4166-862F-538DA5B1BDD1}" type="presOf" srcId="{4692E74E-2295-4988-81EF-AB8C85A2536F}" destId="{40EFFB03-2B1A-46F4-86C4-BD34118DE8BB}" srcOrd="1" destOrd="0" presId="urn:microsoft.com/office/officeart/2005/8/layout/orgChart1"/>
    <dgm:cxn modelId="{21B38290-B901-4771-A06D-5E049CB7C7D1}" type="presOf" srcId="{E3A7E803-379C-403C-982F-AF140676D531}" destId="{200F6AA0-D35C-4C57-BBE1-94D96A384032}" srcOrd="0" destOrd="0" presId="urn:microsoft.com/office/officeart/2005/8/layout/orgChart1"/>
    <dgm:cxn modelId="{09AD68F8-F9D9-4022-A7BE-253D3ECA3F34}" type="presOf" srcId="{4692E74E-2295-4988-81EF-AB8C85A2536F}" destId="{FEB70BE6-3DF8-40CC-879C-74E5DDFA9A15}" srcOrd="0" destOrd="0" presId="urn:microsoft.com/office/officeart/2005/8/layout/orgChart1"/>
    <dgm:cxn modelId="{EE16F3F4-C4BD-4FA7-BD6B-4DB800AA2658}" type="presOf" srcId="{E3A7E803-379C-403C-982F-AF140676D531}" destId="{34644608-CD63-4A0B-BA64-A75F41876E1A}" srcOrd="1" destOrd="0" presId="urn:microsoft.com/office/officeart/2005/8/layout/orgChart1"/>
    <dgm:cxn modelId="{88C65AC4-87BE-492A-AF96-E107EA5CE33E}" type="presOf" srcId="{42794CCA-EAD9-4976-8FA3-E271D2652A55}" destId="{85B44B6D-4ED1-4982-A3B6-46C7DB617184}" srcOrd="0" destOrd="0" presId="urn:microsoft.com/office/officeart/2005/8/layout/orgChart1"/>
    <dgm:cxn modelId="{FF6DB2C1-CF83-4B21-9730-723E2EBA6FB5}" type="presParOf" srcId="{C2EAB76B-3D14-43A2-A4D2-A617314FF958}" destId="{02C5B5BF-0E13-4FFD-87CC-869FBE5D19D3}" srcOrd="0" destOrd="0" presId="urn:microsoft.com/office/officeart/2005/8/layout/orgChart1"/>
    <dgm:cxn modelId="{14BCCFEA-D0EE-489B-917D-203462D3DE03}" type="presParOf" srcId="{02C5B5BF-0E13-4FFD-87CC-869FBE5D19D3}" destId="{E81A5709-FF5B-4C83-8988-B71D34E7408D}" srcOrd="0" destOrd="0" presId="urn:microsoft.com/office/officeart/2005/8/layout/orgChart1"/>
    <dgm:cxn modelId="{F9E3B0AC-8F85-4EB8-96DB-0D3D33C3B15E}" type="presParOf" srcId="{E81A5709-FF5B-4C83-8988-B71D34E7408D}" destId="{E5FCB078-5F1F-48C8-9191-4CC9B20F0236}" srcOrd="0" destOrd="0" presId="urn:microsoft.com/office/officeart/2005/8/layout/orgChart1"/>
    <dgm:cxn modelId="{97DCE089-C989-4B6D-AB10-8C62E4730884}" type="presParOf" srcId="{E81A5709-FF5B-4C83-8988-B71D34E7408D}" destId="{0BB1394C-616D-40A2-9349-6FCF8E51BF1C}" srcOrd="1" destOrd="0" presId="urn:microsoft.com/office/officeart/2005/8/layout/orgChart1"/>
    <dgm:cxn modelId="{2D5E5478-B9AB-4C1F-B2E5-FC196C6E0716}" type="presParOf" srcId="{02C5B5BF-0E13-4FFD-87CC-869FBE5D19D3}" destId="{09F56A5A-D206-47CA-9748-B2569A3E5146}" srcOrd="1" destOrd="0" presId="urn:microsoft.com/office/officeart/2005/8/layout/orgChart1"/>
    <dgm:cxn modelId="{CF89904B-8837-4586-A3A3-CCBB5975F029}" type="presParOf" srcId="{09F56A5A-D206-47CA-9748-B2569A3E5146}" destId="{474F7D5E-D25F-4535-9AA7-3079BB6CFB96}" srcOrd="0" destOrd="0" presId="urn:microsoft.com/office/officeart/2005/8/layout/orgChart1"/>
    <dgm:cxn modelId="{6D55E335-E81E-4E68-881C-B3D8A3833789}" type="presParOf" srcId="{09F56A5A-D206-47CA-9748-B2569A3E5146}" destId="{E9F42530-3EF7-45DB-AA74-13815DC5627D}" srcOrd="1" destOrd="0" presId="urn:microsoft.com/office/officeart/2005/8/layout/orgChart1"/>
    <dgm:cxn modelId="{3758AF33-9360-4344-8574-4A45523279DC}" type="presParOf" srcId="{E9F42530-3EF7-45DB-AA74-13815DC5627D}" destId="{E11875AC-4DA8-4A4D-ABE1-1B8297421E89}" srcOrd="0" destOrd="0" presId="urn:microsoft.com/office/officeart/2005/8/layout/orgChart1"/>
    <dgm:cxn modelId="{86EE5382-A1AE-4201-A6C2-89A7289708C1}" type="presParOf" srcId="{E11875AC-4DA8-4A4D-ABE1-1B8297421E89}" destId="{85B44B6D-4ED1-4982-A3B6-46C7DB617184}" srcOrd="0" destOrd="0" presId="urn:microsoft.com/office/officeart/2005/8/layout/orgChart1"/>
    <dgm:cxn modelId="{09D86760-775E-446F-8CFE-D5E20BFCAD7B}" type="presParOf" srcId="{E11875AC-4DA8-4A4D-ABE1-1B8297421E89}" destId="{C9A56F1F-626B-45F7-AA9D-DDB6C165C137}" srcOrd="1" destOrd="0" presId="urn:microsoft.com/office/officeart/2005/8/layout/orgChart1"/>
    <dgm:cxn modelId="{9340FEE6-B381-42B6-A8D6-727C11553A72}" type="presParOf" srcId="{E9F42530-3EF7-45DB-AA74-13815DC5627D}" destId="{42C8D741-EAE0-40A1-BB4A-969428D49057}" srcOrd="1" destOrd="0" presId="urn:microsoft.com/office/officeart/2005/8/layout/orgChart1"/>
    <dgm:cxn modelId="{DF2761C5-2AEA-42CD-91B0-06F7170A833B}" type="presParOf" srcId="{E9F42530-3EF7-45DB-AA74-13815DC5627D}" destId="{9674DA15-DDD9-4AEE-8C27-FD1CA36FA957}" srcOrd="2" destOrd="0" presId="urn:microsoft.com/office/officeart/2005/8/layout/orgChart1"/>
    <dgm:cxn modelId="{21BE5458-7E0E-4D6A-9A6B-ABF5CB992939}" type="presParOf" srcId="{09F56A5A-D206-47CA-9748-B2569A3E5146}" destId="{E10CB692-D9D1-4B83-91D9-E8BFE26B0FCF}" srcOrd="2" destOrd="0" presId="urn:microsoft.com/office/officeart/2005/8/layout/orgChart1"/>
    <dgm:cxn modelId="{9521B88A-C243-49C9-B243-56573EA47CAF}" type="presParOf" srcId="{09F56A5A-D206-47CA-9748-B2569A3E5146}" destId="{1C1692B2-CACB-4D1E-87EF-FD0A05706BC4}" srcOrd="3" destOrd="0" presId="urn:microsoft.com/office/officeart/2005/8/layout/orgChart1"/>
    <dgm:cxn modelId="{538E6286-CF6E-452D-B8F1-7FDFD138FB69}" type="presParOf" srcId="{1C1692B2-CACB-4D1E-87EF-FD0A05706BC4}" destId="{F8126AEC-A518-419C-A946-1867AF3D00C7}" srcOrd="0" destOrd="0" presId="urn:microsoft.com/office/officeart/2005/8/layout/orgChart1"/>
    <dgm:cxn modelId="{0F77FC60-817A-4885-A27E-237348B383CC}" type="presParOf" srcId="{F8126AEC-A518-419C-A946-1867AF3D00C7}" destId="{FEB70BE6-3DF8-40CC-879C-74E5DDFA9A15}" srcOrd="0" destOrd="0" presId="urn:microsoft.com/office/officeart/2005/8/layout/orgChart1"/>
    <dgm:cxn modelId="{4B622701-601A-4102-9E2E-6F79F0B88091}" type="presParOf" srcId="{F8126AEC-A518-419C-A946-1867AF3D00C7}" destId="{40EFFB03-2B1A-46F4-86C4-BD34118DE8BB}" srcOrd="1" destOrd="0" presId="urn:microsoft.com/office/officeart/2005/8/layout/orgChart1"/>
    <dgm:cxn modelId="{01C0B102-65BD-42F4-A24B-6EC1BCF9BDEA}" type="presParOf" srcId="{1C1692B2-CACB-4D1E-87EF-FD0A05706BC4}" destId="{D3E37C87-6556-4435-AF8E-193626FBF7B1}" srcOrd="1" destOrd="0" presId="urn:microsoft.com/office/officeart/2005/8/layout/orgChart1"/>
    <dgm:cxn modelId="{CEC9077A-AEBF-49E9-A480-66FCB99D4657}" type="presParOf" srcId="{1C1692B2-CACB-4D1E-87EF-FD0A05706BC4}" destId="{8CFDC8C6-D031-4706-AC2F-B5DE1F97F32E}" srcOrd="2" destOrd="0" presId="urn:microsoft.com/office/officeart/2005/8/layout/orgChart1"/>
    <dgm:cxn modelId="{3D82548A-D295-49D8-8F70-0AC1337A2181}" type="presParOf" srcId="{09F56A5A-D206-47CA-9748-B2569A3E5146}" destId="{BC62DB1A-9170-4589-97C7-0BCF3894EC3C}" srcOrd="4" destOrd="0" presId="urn:microsoft.com/office/officeart/2005/8/layout/orgChart1"/>
    <dgm:cxn modelId="{49488088-F9BE-43D6-9B15-C5E810CB936C}" type="presParOf" srcId="{09F56A5A-D206-47CA-9748-B2569A3E5146}" destId="{05EBBBBB-D5E4-4DBB-A4A4-22449AF08261}" srcOrd="5" destOrd="0" presId="urn:microsoft.com/office/officeart/2005/8/layout/orgChart1"/>
    <dgm:cxn modelId="{753D9406-7717-48F8-A497-80705499385A}" type="presParOf" srcId="{05EBBBBB-D5E4-4DBB-A4A4-22449AF08261}" destId="{23EBED99-BCB3-4411-B98C-1A2039BAF4C1}" srcOrd="0" destOrd="0" presId="urn:microsoft.com/office/officeart/2005/8/layout/orgChart1"/>
    <dgm:cxn modelId="{D2D27B90-F54D-4BA5-8906-8E79FCC15FE6}" type="presParOf" srcId="{23EBED99-BCB3-4411-B98C-1A2039BAF4C1}" destId="{200F6AA0-D35C-4C57-BBE1-94D96A384032}" srcOrd="0" destOrd="0" presId="urn:microsoft.com/office/officeart/2005/8/layout/orgChart1"/>
    <dgm:cxn modelId="{48F25C5F-8A3E-469B-AE78-46500185C993}" type="presParOf" srcId="{23EBED99-BCB3-4411-B98C-1A2039BAF4C1}" destId="{34644608-CD63-4A0B-BA64-A75F41876E1A}" srcOrd="1" destOrd="0" presId="urn:microsoft.com/office/officeart/2005/8/layout/orgChart1"/>
    <dgm:cxn modelId="{B73B8B52-A9B9-48F5-9B04-66AACA7DDD3F}" type="presParOf" srcId="{05EBBBBB-D5E4-4DBB-A4A4-22449AF08261}" destId="{0D177E9C-2535-47B9-BFD8-A8132DB2385A}" srcOrd="1" destOrd="0" presId="urn:microsoft.com/office/officeart/2005/8/layout/orgChart1"/>
    <dgm:cxn modelId="{BF98B350-0B75-42AE-9F66-FAB2A6236B6B}" type="presParOf" srcId="{05EBBBBB-D5E4-4DBB-A4A4-22449AF08261}" destId="{CE2C49BD-794C-4FFE-8340-B7F0EFE002BD}" srcOrd="2" destOrd="0" presId="urn:microsoft.com/office/officeart/2005/8/layout/orgChart1"/>
    <dgm:cxn modelId="{CDCADF6D-916A-45DF-B2C6-A3D7682F3F9B}" type="presParOf" srcId="{02C5B5BF-0E13-4FFD-87CC-869FBE5D19D3}" destId="{512900F0-13EB-477C-9BCE-A2BB8AE5A7C5}" srcOrd="2" destOrd="0" presId="urn:microsoft.com/office/officeart/2005/8/layout/orgChart1"/>
  </dgm:cxnLst>
  <dgm:bg/>
  <dgm:whole/>
</dgm:dataModel>
</file>

<file path=ppt/diagrams/data7.xml><?xml version="1.0" encoding="utf-8"?>
<dgm:dataModel xmlns:dgm="http://schemas.openxmlformats.org/drawingml/2006/diagram" xmlns:a="http://schemas.openxmlformats.org/drawingml/2006/main">
  <dgm:ptLst>
    <dgm:pt modelId="{38467773-BD76-4BB7-B0AA-D432023D10E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8BB93CB-8FCE-4109-9779-A1500B8D0E66}">
      <dgm:prSet phldrT="[Text]" custT="1"/>
      <dgm:spPr/>
      <dgm:t>
        <a:bodyPr/>
        <a:lstStyle/>
        <a:p>
          <a:r>
            <a:rPr lang="en-US" sz="1600" b="1" dirty="0" err="1" smtClean="0"/>
            <a:t>Amyloglucosidase</a:t>
          </a:r>
          <a:endParaRPr lang="en-US" sz="1600" b="1" dirty="0"/>
        </a:p>
      </dgm:t>
    </dgm:pt>
    <dgm:pt modelId="{6C440E5F-A30B-4F58-84D0-0AF44956FD12}" type="parTrans" cxnId="{DE22A0C6-9BCF-40ED-836B-D4DC89346B87}">
      <dgm:prSet/>
      <dgm:spPr/>
      <dgm:t>
        <a:bodyPr/>
        <a:lstStyle/>
        <a:p>
          <a:endParaRPr lang="en-US"/>
        </a:p>
      </dgm:t>
    </dgm:pt>
    <dgm:pt modelId="{1F2A10E0-47AC-4D5D-99EF-6A0194F14967}" type="sibTrans" cxnId="{DE22A0C6-9BCF-40ED-836B-D4DC89346B87}">
      <dgm:prSet/>
      <dgm:spPr/>
      <dgm:t>
        <a:bodyPr/>
        <a:lstStyle/>
        <a:p>
          <a:endParaRPr lang="en-US"/>
        </a:p>
      </dgm:t>
    </dgm:pt>
    <dgm:pt modelId="{991C52C7-175A-451C-9640-CF0D31B284A0}" type="pres">
      <dgm:prSet presAssocID="{38467773-BD76-4BB7-B0AA-D432023D10EE}" presName="hierChild1" presStyleCnt="0">
        <dgm:presLayoutVars>
          <dgm:orgChart val="1"/>
          <dgm:chPref val="1"/>
          <dgm:dir/>
          <dgm:animOne val="branch"/>
          <dgm:animLvl val="lvl"/>
          <dgm:resizeHandles/>
        </dgm:presLayoutVars>
      </dgm:prSet>
      <dgm:spPr/>
      <dgm:t>
        <a:bodyPr/>
        <a:lstStyle/>
        <a:p>
          <a:endParaRPr lang="en-US"/>
        </a:p>
      </dgm:t>
    </dgm:pt>
    <dgm:pt modelId="{E34B0537-9610-4A03-9130-CCEE9AC0C2E4}" type="pres">
      <dgm:prSet presAssocID="{08BB93CB-8FCE-4109-9779-A1500B8D0E66}" presName="hierRoot1" presStyleCnt="0">
        <dgm:presLayoutVars>
          <dgm:hierBranch val="init"/>
        </dgm:presLayoutVars>
      </dgm:prSet>
      <dgm:spPr/>
    </dgm:pt>
    <dgm:pt modelId="{9AC0A271-ACCA-4D43-BE0E-2BD981B32AC7}" type="pres">
      <dgm:prSet presAssocID="{08BB93CB-8FCE-4109-9779-A1500B8D0E66}" presName="rootComposite1" presStyleCnt="0"/>
      <dgm:spPr/>
    </dgm:pt>
    <dgm:pt modelId="{44AC4860-54A6-40CF-8226-B0C9BA49EC39}" type="pres">
      <dgm:prSet presAssocID="{08BB93CB-8FCE-4109-9779-A1500B8D0E66}" presName="rootText1" presStyleLbl="node0" presStyleIdx="0" presStyleCnt="1" custScaleY="74108" custLinFactNeighborX="-12" custLinFactNeighborY="-34964">
        <dgm:presLayoutVars>
          <dgm:chPref val="3"/>
        </dgm:presLayoutVars>
      </dgm:prSet>
      <dgm:spPr/>
      <dgm:t>
        <a:bodyPr/>
        <a:lstStyle/>
        <a:p>
          <a:endParaRPr lang="en-US"/>
        </a:p>
      </dgm:t>
    </dgm:pt>
    <dgm:pt modelId="{3F1225C9-F380-4E6E-9585-C165E5849EC3}" type="pres">
      <dgm:prSet presAssocID="{08BB93CB-8FCE-4109-9779-A1500B8D0E66}" presName="rootConnector1" presStyleLbl="node1" presStyleIdx="0" presStyleCnt="0"/>
      <dgm:spPr/>
      <dgm:t>
        <a:bodyPr/>
        <a:lstStyle/>
        <a:p>
          <a:endParaRPr lang="en-US"/>
        </a:p>
      </dgm:t>
    </dgm:pt>
    <dgm:pt modelId="{442CA563-AF39-4198-A989-89955222F7B3}" type="pres">
      <dgm:prSet presAssocID="{08BB93CB-8FCE-4109-9779-A1500B8D0E66}" presName="hierChild2" presStyleCnt="0"/>
      <dgm:spPr/>
    </dgm:pt>
    <dgm:pt modelId="{340E34ED-4F21-49D3-8A3B-28FD3C6AEDF2}" type="pres">
      <dgm:prSet presAssocID="{08BB93CB-8FCE-4109-9779-A1500B8D0E66}" presName="hierChild3" presStyleCnt="0"/>
      <dgm:spPr/>
    </dgm:pt>
  </dgm:ptLst>
  <dgm:cxnLst>
    <dgm:cxn modelId="{80833861-30DA-4332-BAB6-F859AA5EC6CB}" type="presOf" srcId="{38467773-BD76-4BB7-B0AA-D432023D10EE}" destId="{991C52C7-175A-451C-9640-CF0D31B284A0}" srcOrd="0" destOrd="0" presId="urn:microsoft.com/office/officeart/2005/8/layout/orgChart1"/>
    <dgm:cxn modelId="{5E1412B0-2048-4C0D-B218-788AA4300B7C}" type="presOf" srcId="{08BB93CB-8FCE-4109-9779-A1500B8D0E66}" destId="{44AC4860-54A6-40CF-8226-B0C9BA49EC39}" srcOrd="0" destOrd="0" presId="urn:microsoft.com/office/officeart/2005/8/layout/orgChart1"/>
    <dgm:cxn modelId="{1AFA7793-CEA7-43E6-A6BD-A2896483B642}" type="presOf" srcId="{08BB93CB-8FCE-4109-9779-A1500B8D0E66}" destId="{3F1225C9-F380-4E6E-9585-C165E5849EC3}" srcOrd="1" destOrd="0" presId="urn:microsoft.com/office/officeart/2005/8/layout/orgChart1"/>
    <dgm:cxn modelId="{DE22A0C6-9BCF-40ED-836B-D4DC89346B87}" srcId="{38467773-BD76-4BB7-B0AA-D432023D10EE}" destId="{08BB93CB-8FCE-4109-9779-A1500B8D0E66}" srcOrd="0" destOrd="0" parTransId="{6C440E5F-A30B-4F58-84D0-0AF44956FD12}" sibTransId="{1F2A10E0-47AC-4D5D-99EF-6A0194F14967}"/>
    <dgm:cxn modelId="{31709073-6A56-4C45-B1CE-E45B3DC31348}" type="presParOf" srcId="{991C52C7-175A-451C-9640-CF0D31B284A0}" destId="{E34B0537-9610-4A03-9130-CCEE9AC0C2E4}" srcOrd="0" destOrd="0" presId="urn:microsoft.com/office/officeart/2005/8/layout/orgChart1"/>
    <dgm:cxn modelId="{E2CF4AD8-B855-431E-B102-F6D5997EAF50}" type="presParOf" srcId="{E34B0537-9610-4A03-9130-CCEE9AC0C2E4}" destId="{9AC0A271-ACCA-4D43-BE0E-2BD981B32AC7}" srcOrd="0" destOrd="0" presId="urn:microsoft.com/office/officeart/2005/8/layout/orgChart1"/>
    <dgm:cxn modelId="{56F18CE6-1389-416D-842B-82B538208CC7}" type="presParOf" srcId="{9AC0A271-ACCA-4D43-BE0E-2BD981B32AC7}" destId="{44AC4860-54A6-40CF-8226-B0C9BA49EC39}" srcOrd="0" destOrd="0" presId="urn:microsoft.com/office/officeart/2005/8/layout/orgChart1"/>
    <dgm:cxn modelId="{8841E320-D338-4459-98D2-6345AD8A3F6E}" type="presParOf" srcId="{9AC0A271-ACCA-4D43-BE0E-2BD981B32AC7}" destId="{3F1225C9-F380-4E6E-9585-C165E5849EC3}" srcOrd="1" destOrd="0" presId="urn:microsoft.com/office/officeart/2005/8/layout/orgChart1"/>
    <dgm:cxn modelId="{E7EA071D-7BA4-4D05-86BC-C825801DA5E5}" type="presParOf" srcId="{E34B0537-9610-4A03-9130-CCEE9AC0C2E4}" destId="{442CA563-AF39-4198-A989-89955222F7B3}" srcOrd="1" destOrd="0" presId="urn:microsoft.com/office/officeart/2005/8/layout/orgChart1"/>
    <dgm:cxn modelId="{8DA563EC-5318-4ECA-93DB-74F2624B40C9}" type="presParOf" srcId="{E34B0537-9610-4A03-9130-CCEE9AC0C2E4}" destId="{340E34ED-4F21-49D3-8A3B-28FD3C6AEDF2}" srcOrd="2" destOrd="0" presId="urn:microsoft.com/office/officeart/2005/8/layout/orgChart1"/>
  </dgm:cxnLst>
  <dgm:bg/>
  <dgm:whole/>
</dgm:dataModel>
</file>

<file path=ppt/diagrams/data8.xml><?xml version="1.0" encoding="utf-8"?>
<dgm:dataModel xmlns:dgm="http://schemas.openxmlformats.org/drawingml/2006/diagram" xmlns:a="http://schemas.openxmlformats.org/drawingml/2006/main">
  <dgm:ptLst>
    <dgm:pt modelId="{588E346A-04DC-485A-A7C3-05C6BF2F182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321565E-1A2E-443A-B19E-7C0300735301}" type="asst">
      <dgm:prSet phldrT="[Text]" phldr="1"/>
      <dgm:spPr/>
      <dgm:t>
        <a:bodyPr/>
        <a:lstStyle/>
        <a:p>
          <a:endParaRPr lang="en-US" dirty="0"/>
        </a:p>
      </dgm:t>
    </dgm:pt>
    <dgm:pt modelId="{405D04B2-C38D-4800-993B-675F4A19DD6F}" type="parTrans" cxnId="{570EE0B9-8964-4B76-BE4C-5B21A78E4D98}">
      <dgm:prSet/>
      <dgm:spPr/>
      <dgm:t>
        <a:bodyPr/>
        <a:lstStyle/>
        <a:p>
          <a:endParaRPr lang="en-US"/>
        </a:p>
      </dgm:t>
    </dgm:pt>
    <dgm:pt modelId="{03C194AD-5E12-4C0C-AA5A-25AA2A973BA0}" type="sibTrans" cxnId="{570EE0B9-8964-4B76-BE4C-5B21A78E4D98}">
      <dgm:prSet/>
      <dgm:spPr/>
      <dgm:t>
        <a:bodyPr/>
        <a:lstStyle/>
        <a:p>
          <a:endParaRPr lang="en-US"/>
        </a:p>
      </dgm:t>
    </dgm:pt>
    <dgm:pt modelId="{42794CCA-EAD9-4976-8FA3-E271D2652A55}">
      <dgm:prSet phldrT="[Text]"/>
      <dgm:spPr/>
      <dgm:t>
        <a:bodyPr/>
        <a:lstStyle/>
        <a:p>
          <a:r>
            <a:rPr lang="en-US" b="1" dirty="0" smtClean="0"/>
            <a:t>Protein</a:t>
          </a:r>
          <a:endParaRPr lang="en-US" b="1" dirty="0"/>
        </a:p>
      </dgm:t>
    </dgm:pt>
    <dgm:pt modelId="{655BBE16-5D5C-486C-9C71-B9CAD3412005}" type="parTrans" cxnId="{9D3D8709-C88A-4822-A8FE-B84CA5B8EA8F}">
      <dgm:prSet/>
      <dgm:spPr>
        <a:blipFill rotWithShape="0">
          <a:blip xmlns:r="http://schemas.openxmlformats.org/officeDocument/2006/relationships" r:embed="rId1"/>
          <a:stretch>
            <a:fillRect/>
          </a:stretch>
        </a:blipFill>
      </dgm:spPr>
      <dgm:t>
        <a:bodyPr/>
        <a:lstStyle/>
        <a:p>
          <a:endParaRPr lang="en-US"/>
        </a:p>
      </dgm:t>
    </dgm:pt>
    <dgm:pt modelId="{501E2EB5-2E13-42CC-8387-FE54B976292D}" type="sibTrans" cxnId="{9D3D8709-C88A-4822-A8FE-B84CA5B8EA8F}">
      <dgm:prSet/>
      <dgm:spPr/>
      <dgm:t>
        <a:bodyPr/>
        <a:lstStyle/>
        <a:p>
          <a:endParaRPr lang="en-US"/>
        </a:p>
      </dgm:t>
    </dgm:pt>
    <dgm:pt modelId="{4692E74E-2295-4988-81EF-AB8C85A2536F}">
      <dgm:prSet phldrT="[Text]" custT="1"/>
      <dgm:spPr>
        <a:solidFill>
          <a:srgbClr val="C00000"/>
        </a:solidFill>
      </dgm:spPr>
      <dgm:t>
        <a:bodyPr/>
        <a:lstStyle/>
        <a:p>
          <a:r>
            <a:rPr lang="en-US" sz="2000" b="1" dirty="0" smtClean="0"/>
            <a:t>IDF</a:t>
          </a:r>
          <a:endParaRPr lang="en-US" sz="2000" b="1" dirty="0"/>
        </a:p>
      </dgm:t>
    </dgm:pt>
    <dgm:pt modelId="{038443DC-3F47-45D9-8270-B2D43439A080}" type="parTrans" cxnId="{DF24F359-15F4-47B2-90F8-37A237ADF464}">
      <dgm:prSet/>
      <dgm:spPr/>
      <dgm:t>
        <a:bodyPr/>
        <a:lstStyle/>
        <a:p>
          <a:endParaRPr lang="en-US"/>
        </a:p>
      </dgm:t>
    </dgm:pt>
    <dgm:pt modelId="{DD2328C8-B7DA-4CC9-83A1-ED73342961A4}" type="sibTrans" cxnId="{DF24F359-15F4-47B2-90F8-37A237ADF464}">
      <dgm:prSet/>
      <dgm:spPr/>
      <dgm:t>
        <a:bodyPr/>
        <a:lstStyle/>
        <a:p>
          <a:endParaRPr lang="en-US"/>
        </a:p>
      </dgm:t>
    </dgm:pt>
    <dgm:pt modelId="{E3A7E803-379C-403C-982F-AF140676D531}">
      <dgm:prSet phldrT="[Text]"/>
      <dgm:spPr/>
      <dgm:t>
        <a:bodyPr/>
        <a:lstStyle/>
        <a:p>
          <a:r>
            <a:rPr lang="en-US" b="1" dirty="0" smtClean="0"/>
            <a:t>Ash</a:t>
          </a:r>
          <a:endParaRPr lang="en-US" dirty="0"/>
        </a:p>
      </dgm:t>
    </dgm:pt>
    <dgm:pt modelId="{4C16B5B6-A3BA-48FF-8699-B4548F5D0001}" type="parTrans" cxnId="{F559303D-1466-405E-911A-A9A9192F5206}">
      <dgm:prSet/>
      <dgm:spPr/>
      <dgm:t>
        <a:bodyPr/>
        <a:lstStyle/>
        <a:p>
          <a:endParaRPr lang="en-US"/>
        </a:p>
      </dgm:t>
    </dgm:pt>
    <dgm:pt modelId="{04CB9140-C43D-4E0F-BBCC-C100C2FDF730}" type="sibTrans" cxnId="{F559303D-1466-405E-911A-A9A9192F5206}">
      <dgm:prSet/>
      <dgm:spPr/>
      <dgm:t>
        <a:bodyPr/>
        <a:lstStyle/>
        <a:p>
          <a:endParaRPr lang="en-US"/>
        </a:p>
      </dgm:t>
    </dgm:pt>
    <dgm:pt modelId="{C2EAB76B-3D14-43A2-A4D2-A617314FF958}" type="pres">
      <dgm:prSet presAssocID="{588E346A-04DC-485A-A7C3-05C6BF2F182E}" presName="hierChild1" presStyleCnt="0">
        <dgm:presLayoutVars>
          <dgm:orgChart val="1"/>
          <dgm:chPref val="1"/>
          <dgm:dir/>
          <dgm:animOne val="branch"/>
          <dgm:animLvl val="lvl"/>
          <dgm:resizeHandles/>
        </dgm:presLayoutVars>
      </dgm:prSet>
      <dgm:spPr/>
      <dgm:t>
        <a:bodyPr/>
        <a:lstStyle/>
        <a:p>
          <a:endParaRPr lang="en-US"/>
        </a:p>
      </dgm:t>
    </dgm:pt>
    <dgm:pt modelId="{02C5B5BF-0E13-4FFD-87CC-869FBE5D19D3}" type="pres">
      <dgm:prSet presAssocID="{1321565E-1A2E-443A-B19E-7C0300735301}" presName="hierRoot1" presStyleCnt="0">
        <dgm:presLayoutVars>
          <dgm:hierBranch val="init"/>
        </dgm:presLayoutVars>
      </dgm:prSet>
      <dgm:spPr/>
    </dgm:pt>
    <dgm:pt modelId="{E81A5709-FF5B-4C83-8988-B71D34E7408D}" type="pres">
      <dgm:prSet presAssocID="{1321565E-1A2E-443A-B19E-7C0300735301}" presName="rootComposite1" presStyleCnt="0"/>
      <dgm:spPr/>
    </dgm:pt>
    <dgm:pt modelId="{E5FCB078-5F1F-48C8-9191-4CC9B20F0236}" type="pres">
      <dgm:prSet presAssocID="{1321565E-1A2E-443A-B19E-7C0300735301}" presName="rootText1" presStyleLbl="node0" presStyleIdx="0" presStyleCnt="1">
        <dgm:presLayoutVars>
          <dgm:chPref val="3"/>
        </dgm:presLayoutVars>
      </dgm:prSet>
      <dgm:spPr/>
      <dgm:t>
        <a:bodyPr/>
        <a:lstStyle/>
        <a:p>
          <a:endParaRPr lang="en-US"/>
        </a:p>
      </dgm:t>
    </dgm:pt>
    <dgm:pt modelId="{0BB1394C-616D-40A2-9349-6FCF8E51BF1C}" type="pres">
      <dgm:prSet presAssocID="{1321565E-1A2E-443A-B19E-7C0300735301}" presName="rootConnector1" presStyleLbl="asst0" presStyleIdx="0" presStyleCnt="0"/>
      <dgm:spPr/>
      <dgm:t>
        <a:bodyPr/>
        <a:lstStyle/>
        <a:p>
          <a:endParaRPr lang="en-US"/>
        </a:p>
      </dgm:t>
    </dgm:pt>
    <dgm:pt modelId="{09F56A5A-D206-47CA-9748-B2569A3E5146}" type="pres">
      <dgm:prSet presAssocID="{1321565E-1A2E-443A-B19E-7C0300735301}" presName="hierChild2" presStyleCnt="0"/>
      <dgm:spPr/>
    </dgm:pt>
    <dgm:pt modelId="{474F7D5E-D25F-4535-9AA7-3079BB6CFB96}" type="pres">
      <dgm:prSet presAssocID="{655BBE16-5D5C-486C-9C71-B9CAD3412005}" presName="Name37" presStyleLbl="parChTrans1D2" presStyleIdx="0" presStyleCnt="3"/>
      <dgm:spPr/>
      <dgm:t>
        <a:bodyPr/>
        <a:lstStyle/>
        <a:p>
          <a:endParaRPr lang="en-US"/>
        </a:p>
      </dgm:t>
    </dgm:pt>
    <dgm:pt modelId="{E9F42530-3EF7-45DB-AA74-13815DC5627D}" type="pres">
      <dgm:prSet presAssocID="{42794CCA-EAD9-4976-8FA3-E271D2652A55}" presName="hierRoot2" presStyleCnt="0">
        <dgm:presLayoutVars>
          <dgm:hierBranch val="init"/>
        </dgm:presLayoutVars>
      </dgm:prSet>
      <dgm:spPr/>
    </dgm:pt>
    <dgm:pt modelId="{E11875AC-4DA8-4A4D-ABE1-1B8297421E89}" type="pres">
      <dgm:prSet presAssocID="{42794CCA-EAD9-4976-8FA3-E271D2652A55}" presName="rootComposite" presStyleCnt="0"/>
      <dgm:spPr/>
    </dgm:pt>
    <dgm:pt modelId="{85B44B6D-4ED1-4982-A3B6-46C7DB617184}" type="pres">
      <dgm:prSet presAssocID="{42794CCA-EAD9-4976-8FA3-E271D2652A55}" presName="rootText" presStyleLbl="node2" presStyleIdx="0" presStyleCnt="3" custScaleX="115260">
        <dgm:presLayoutVars>
          <dgm:chPref val="3"/>
        </dgm:presLayoutVars>
      </dgm:prSet>
      <dgm:spPr/>
      <dgm:t>
        <a:bodyPr/>
        <a:lstStyle/>
        <a:p>
          <a:endParaRPr lang="en-US"/>
        </a:p>
      </dgm:t>
    </dgm:pt>
    <dgm:pt modelId="{C9A56F1F-626B-45F7-AA9D-DDB6C165C137}" type="pres">
      <dgm:prSet presAssocID="{42794CCA-EAD9-4976-8FA3-E271D2652A55}" presName="rootConnector" presStyleLbl="node2" presStyleIdx="0" presStyleCnt="3"/>
      <dgm:spPr/>
      <dgm:t>
        <a:bodyPr/>
        <a:lstStyle/>
        <a:p>
          <a:endParaRPr lang="en-US"/>
        </a:p>
      </dgm:t>
    </dgm:pt>
    <dgm:pt modelId="{42C8D741-EAE0-40A1-BB4A-969428D49057}" type="pres">
      <dgm:prSet presAssocID="{42794CCA-EAD9-4976-8FA3-E271D2652A55}" presName="hierChild4" presStyleCnt="0"/>
      <dgm:spPr/>
    </dgm:pt>
    <dgm:pt modelId="{9674DA15-DDD9-4AEE-8C27-FD1CA36FA957}" type="pres">
      <dgm:prSet presAssocID="{42794CCA-EAD9-4976-8FA3-E271D2652A55}" presName="hierChild5" presStyleCnt="0"/>
      <dgm:spPr/>
    </dgm:pt>
    <dgm:pt modelId="{E10CB692-D9D1-4B83-91D9-E8BFE26B0FCF}" type="pres">
      <dgm:prSet presAssocID="{038443DC-3F47-45D9-8270-B2D43439A080}" presName="Name37" presStyleLbl="parChTrans1D2" presStyleIdx="1" presStyleCnt="3"/>
      <dgm:spPr/>
      <dgm:t>
        <a:bodyPr/>
        <a:lstStyle/>
        <a:p>
          <a:endParaRPr lang="en-US"/>
        </a:p>
      </dgm:t>
    </dgm:pt>
    <dgm:pt modelId="{1C1692B2-CACB-4D1E-87EF-FD0A05706BC4}" type="pres">
      <dgm:prSet presAssocID="{4692E74E-2295-4988-81EF-AB8C85A2536F}" presName="hierRoot2" presStyleCnt="0">
        <dgm:presLayoutVars>
          <dgm:hierBranch val="init"/>
        </dgm:presLayoutVars>
      </dgm:prSet>
      <dgm:spPr/>
    </dgm:pt>
    <dgm:pt modelId="{F8126AEC-A518-419C-A946-1867AF3D00C7}" type="pres">
      <dgm:prSet presAssocID="{4692E74E-2295-4988-81EF-AB8C85A2536F}" presName="rootComposite" presStyleCnt="0"/>
      <dgm:spPr/>
    </dgm:pt>
    <dgm:pt modelId="{FEB70BE6-3DF8-40CC-879C-74E5DDFA9A15}" type="pres">
      <dgm:prSet presAssocID="{4692E74E-2295-4988-81EF-AB8C85A2536F}" presName="rootText" presStyleLbl="node2" presStyleIdx="1" presStyleCnt="3" custScaleX="160053" custScaleY="187047" custLinFactNeighborX="-15481" custLinFactNeighborY="88434">
        <dgm:presLayoutVars>
          <dgm:chPref val="3"/>
        </dgm:presLayoutVars>
      </dgm:prSet>
      <dgm:spPr/>
      <dgm:t>
        <a:bodyPr/>
        <a:lstStyle/>
        <a:p>
          <a:endParaRPr lang="en-US"/>
        </a:p>
      </dgm:t>
    </dgm:pt>
    <dgm:pt modelId="{40EFFB03-2B1A-46F4-86C4-BD34118DE8BB}" type="pres">
      <dgm:prSet presAssocID="{4692E74E-2295-4988-81EF-AB8C85A2536F}" presName="rootConnector" presStyleLbl="node2" presStyleIdx="1" presStyleCnt="3"/>
      <dgm:spPr/>
      <dgm:t>
        <a:bodyPr/>
        <a:lstStyle/>
        <a:p>
          <a:endParaRPr lang="en-US"/>
        </a:p>
      </dgm:t>
    </dgm:pt>
    <dgm:pt modelId="{D3E37C87-6556-4435-AF8E-193626FBF7B1}" type="pres">
      <dgm:prSet presAssocID="{4692E74E-2295-4988-81EF-AB8C85A2536F}" presName="hierChild4" presStyleCnt="0"/>
      <dgm:spPr/>
    </dgm:pt>
    <dgm:pt modelId="{8CFDC8C6-D031-4706-AC2F-B5DE1F97F32E}" type="pres">
      <dgm:prSet presAssocID="{4692E74E-2295-4988-81EF-AB8C85A2536F}" presName="hierChild5" presStyleCnt="0"/>
      <dgm:spPr/>
    </dgm:pt>
    <dgm:pt modelId="{BC62DB1A-9170-4589-97C7-0BCF3894EC3C}" type="pres">
      <dgm:prSet presAssocID="{4C16B5B6-A3BA-48FF-8699-B4548F5D0001}" presName="Name37" presStyleLbl="parChTrans1D2" presStyleIdx="2" presStyleCnt="3"/>
      <dgm:spPr/>
      <dgm:t>
        <a:bodyPr/>
        <a:lstStyle/>
        <a:p>
          <a:endParaRPr lang="en-US"/>
        </a:p>
      </dgm:t>
    </dgm:pt>
    <dgm:pt modelId="{05EBBBBB-D5E4-4DBB-A4A4-22449AF08261}" type="pres">
      <dgm:prSet presAssocID="{E3A7E803-379C-403C-982F-AF140676D531}" presName="hierRoot2" presStyleCnt="0">
        <dgm:presLayoutVars>
          <dgm:hierBranch val="init"/>
        </dgm:presLayoutVars>
      </dgm:prSet>
      <dgm:spPr/>
    </dgm:pt>
    <dgm:pt modelId="{23EBED99-BCB3-4411-B98C-1A2039BAF4C1}" type="pres">
      <dgm:prSet presAssocID="{E3A7E803-379C-403C-982F-AF140676D531}" presName="rootComposite" presStyleCnt="0"/>
      <dgm:spPr/>
    </dgm:pt>
    <dgm:pt modelId="{200F6AA0-D35C-4C57-BBE1-94D96A384032}" type="pres">
      <dgm:prSet presAssocID="{E3A7E803-379C-403C-982F-AF140676D531}" presName="rootText" presStyleLbl="node2" presStyleIdx="2" presStyleCnt="3" custLinFactNeighborX="-31759" custLinFactNeighborY="554">
        <dgm:presLayoutVars>
          <dgm:chPref val="3"/>
        </dgm:presLayoutVars>
      </dgm:prSet>
      <dgm:spPr/>
      <dgm:t>
        <a:bodyPr/>
        <a:lstStyle/>
        <a:p>
          <a:endParaRPr lang="en-US"/>
        </a:p>
      </dgm:t>
    </dgm:pt>
    <dgm:pt modelId="{34644608-CD63-4A0B-BA64-A75F41876E1A}" type="pres">
      <dgm:prSet presAssocID="{E3A7E803-379C-403C-982F-AF140676D531}" presName="rootConnector" presStyleLbl="node2" presStyleIdx="2" presStyleCnt="3"/>
      <dgm:spPr/>
      <dgm:t>
        <a:bodyPr/>
        <a:lstStyle/>
        <a:p>
          <a:endParaRPr lang="en-US"/>
        </a:p>
      </dgm:t>
    </dgm:pt>
    <dgm:pt modelId="{0D177E9C-2535-47B9-BFD8-A8132DB2385A}" type="pres">
      <dgm:prSet presAssocID="{E3A7E803-379C-403C-982F-AF140676D531}" presName="hierChild4" presStyleCnt="0"/>
      <dgm:spPr/>
    </dgm:pt>
    <dgm:pt modelId="{CE2C49BD-794C-4FFE-8340-B7F0EFE002BD}" type="pres">
      <dgm:prSet presAssocID="{E3A7E803-379C-403C-982F-AF140676D531}" presName="hierChild5" presStyleCnt="0"/>
      <dgm:spPr/>
    </dgm:pt>
    <dgm:pt modelId="{512900F0-13EB-477C-9BCE-A2BB8AE5A7C5}" type="pres">
      <dgm:prSet presAssocID="{1321565E-1A2E-443A-B19E-7C0300735301}" presName="hierChild3" presStyleCnt="0"/>
      <dgm:spPr/>
    </dgm:pt>
  </dgm:ptLst>
  <dgm:cxnLst>
    <dgm:cxn modelId="{32670728-16CC-4EEF-80A0-B53C2233169D}" type="presOf" srcId="{4C16B5B6-A3BA-48FF-8699-B4548F5D0001}" destId="{BC62DB1A-9170-4589-97C7-0BCF3894EC3C}" srcOrd="0" destOrd="0" presId="urn:microsoft.com/office/officeart/2005/8/layout/orgChart1"/>
    <dgm:cxn modelId="{F559303D-1466-405E-911A-A9A9192F5206}" srcId="{1321565E-1A2E-443A-B19E-7C0300735301}" destId="{E3A7E803-379C-403C-982F-AF140676D531}" srcOrd="2" destOrd="0" parTransId="{4C16B5B6-A3BA-48FF-8699-B4548F5D0001}" sibTransId="{04CB9140-C43D-4E0F-BBCC-C100C2FDF730}"/>
    <dgm:cxn modelId="{EFF1D638-7375-4FAF-8E04-57EE6BC1759F}" type="presOf" srcId="{588E346A-04DC-485A-A7C3-05C6BF2F182E}" destId="{C2EAB76B-3D14-43A2-A4D2-A617314FF958}" srcOrd="0" destOrd="0" presId="urn:microsoft.com/office/officeart/2005/8/layout/orgChart1"/>
    <dgm:cxn modelId="{9F52C544-F7D8-4CB6-AF6A-7A3D18F82739}" type="presOf" srcId="{42794CCA-EAD9-4976-8FA3-E271D2652A55}" destId="{C9A56F1F-626B-45F7-AA9D-DDB6C165C137}" srcOrd="1" destOrd="0" presId="urn:microsoft.com/office/officeart/2005/8/layout/orgChart1"/>
    <dgm:cxn modelId="{DF24F359-15F4-47B2-90F8-37A237ADF464}" srcId="{1321565E-1A2E-443A-B19E-7C0300735301}" destId="{4692E74E-2295-4988-81EF-AB8C85A2536F}" srcOrd="1" destOrd="0" parTransId="{038443DC-3F47-45D9-8270-B2D43439A080}" sibTransId="{DD2328C8-B7DA-4CC9-83A1-ED73342961A4}"/>
    <dgm:cxn modelId="{85E32E2E-92BE-419C-AD6B-C9C61D55123C}" type="presOf" srcId="{1321565E-1A2E-443A-B19E-7C0300735301}" destId="{E5FCB078-5F1F-48C8-9191-4CC9B20F0236}" srcOrd="0" destOrd="0" presId="urn:microsoft.com/office/officeart/2005/8/layout/orgChart1"/>
    <dgm:cxn modelId="{31F020C7-DC3B-4E9A-853F-12D44C14BD40}" type="presOf" srcId="{42794CCA-EAD9-4976-8FA3-E271D2652A55}" destId="{85B44B6D-4ED1-4982-A3B6-46C7DB617184}" srcOrd="0" destOrd="0" presId="urn:microsoft.com/office/officeart/2005/8/layout/orgChart1"/>
    <dgm:cxn modelId="{E5098E92-CB8C-4B2B-B30C-DF0768ED63F3}" type="presOf" srcId="{E3A7E803-379C-403C-982F-AF140676D531}" destId="{200F6AA0-D35C-4C57-BBE1-94D96A384032}" srcOrd="0" destOrd="0" presId="urn:microsoft.com/office/officeart/2005/8/layout/orgChart1"/>
    <dgm:cxn modelId="{570EE0B9-8964-4B76-BE4C-5B21A78E4D98}" srcId="{588E346A-04DC-485A-A7C3-05C6BF2F182E}" destId="{1321565E-1A2E-443A-B19E-7C0300735301}" srcOrd="0" destOrd="0" parTransId="{405D04B2-C38D-4800-993B-675F4A19DD6F}" sibTransId="{03C194AD-5E12-4C0C-AA5A-25AA2A973BA0}"/>
    <dgm:cxn modelId="{9D3D8709-C88A-4822-A8FE-B84CA5B8EA8F}" srcId="{1321565E-1A2E-443A-B19E-7C0300735301}" destId="{42794CCA-EAD9-4976-8FA3-E271D2652A55}" srcOrd="0" destOrd="0" parTransId="{655BBE16-5D5C-486C-9C71-B9CAD3412005}" sibTransId="{501E2EB5-2E13-42CC-8387-FE54B976292D}"/>
    <dgm:cxn modelId="{5CB7BA8A-CA09-45E2-B351-0C7359631DAA}" type="presOf" srcId="{E3A7E803-379C-403C-982F-AF140676D531}" destId="{34644608-CD63-4A0B-BA64-A75F41876E1A}" srcOrd="1" destOrd="0" presId="urn:microsoft.com/office/officeart/2005/8/layout/orgChart1"/>
    <dgm:cxn modelId="{C221011E-B57F-4074-8CA0-256B05AE5742}" type="presOf" srcId="{655BBE16-5D5C-486C-9C71-B9CAD3412005}" destId="{474F7D5E-D25F-4535-9AA7-3079BB6CFB96}" srcOrd="0" destOrd="0" presId="urn:microsoft.com/office/officeart/2005/8/layout/orgChart1"/>
    <dgm:cxn modelId="{28DD4D9A-BBDB-4CF6-9D6B-0D96F996FD55}" type="presOf" srcId="{038443DC-3F47-45D9-8270-B2D43439A080}" destId="{E10CB692-D9D1-4B83-91D9-E8BFE26B0FCF}" srcOrd="0" destOrd="0" presId="urn:microsoft.com/office/officeart/2005/8/layout/orgChart1"/>
    <dgm:cxn modelId="{65F0D4E4-ADE1-41A7-863B-6183424DBC43}" type="presOf" srcId="{1321565E-1A2E-443A-B19E-7C0300735301}" destId="{0BB1394C-616D-40A2-9349-6FCF8E51BF1C}" srcOrd="1" destOrd="0" presId="urn:microsoft.com/office/officeart/2005/8/layout/orgChart1"/>
    <dgm:cxn modelId="{81F38E26-896D-4194-B8BE-EB99640AC821}" type="presOf" srcId="{4692E74E-2295-4988-81EF-AB8C85A2536F}" destId="{40EFFB03-2B1A-46F4-86C4-BD34118DE8BB}" srcOrd="1" destOrd="0" presId="urn:microsoft.com/office/officeart/2005/8/layout/orgChart1"/>
    <dgm:cxn modelId="{BEB141B3-9DA9-41B4-B6AA-35A9B4AE47CF}" type="presOf" srcId="{4692E74E-2295-4988-81EF-AB8C85A2536F}" destId="{FEB70BE6-3DF8-40CC-879C-74E5DDFA9A15}" srcOrd="0" destOrd="0" presId="urn:microsoft.com/office/officeart/2005/8/layout/orgChart1"/>
    <dgm:cxn modelId="{1F3FDBD0-491A-444D-AA93-4B74481B6BB5}" type="presParOf" srcId="{C2EAB76B-3D14-43A2-A4D2-A617314FF958}" destId="{02C5B5BF-0E13-4FFD-87CC-869FBE5D19D3}" srcOrd="0" destOrd="0" presId="urn:microsoft.com/office/officeart/2005/8/layout/orgChart1"/>
    <dgm:cxn modelId="{0F4F56EC-9039-41FF-A25F-6EA9937A4319}" type="presParOf" srcId="{02C5B5BF-0E13-4FFD-87CC-869FBE5D19D3}" destId="{E81A5709-FF5B-4C83-8988-B71D34E7408D}" srcOrd="0" destOrd="0" presId="urn:microsoft.com/office/officeart/2005/8/layout/orgChart1"/>
    <dgm:cxn modelId="{171CFF54-4D5C-4812-90B1-5FFC71CFAB74}" type="presParOf" srcId="{E81A5709-FF5B-4C83-8988-B71D34E7408D}" destId="{E5FCB078-5F1F-48C8-9191-4CC9B20F0236}" srcOrd="0" destOrd="0" presId="urn:microsoft.com/office/officeart/2005/8/layout/orgChart1"/>
    <dgm:cxn modelId="{C338FD4A-59C2-408E-B686-C5EEBBBE7C1D}" type="presParOf" srcId="{E81A5709-FF5B-4C83-8988-B71D34E7408D}" destId="{0BB1394C-616D-40A2-9349-6FCF8E51BF1C}" srcOrd="1" destOrd="0" presId="urn:microsoft.com/office/officeart/2005/8/layout/orgChart1"/>
    <dgm:cxn modelId="{78678EBC-B2CA-4D92-AFA6-A7F8CFDB15E6}" type="presParOf" srcId="{02C5B5BF-0E13-4FFD-87CC-869FBE5D19D3}" destId="{09F56A5A-D206-47CA-9748-B2569A3E5146}" srcOrd="1" destOrd="0" presId="urn:microsoft.com/office/officeart/2005/8/layout/orgChart1"/>
    <dgm:cxn modelId="{8E60ECAB-7829-4932-AE1F-2A33B01EF381}" type="presParOf" srcId="{09F56A5A-D206-47CA-9748-B2569A3E5146}" destId="{474F7D5E-D25F-4535-9AA7-3079BB6CFB96}" srcOrd="0" destOrd="0" presId="urn:microsoft.com/office/officeart/2005/8/layout/orgChart1"/>
    <dgm:cxn modelId="{8D338C9C-15D6-4463-BDC1-D70144441C7E}" type="presParOf" srcId="{09F56A5A-D206-47CA-9748-B2569A3E5146}" destId="{E9F42530-3EF7-45DB-AA74-13815DC5627D}" srcOrd="1" destOrd="0" presId="urn:microsoft.com/office/officeart/2005/8/layout/orgChart1"/>
    <dgm:cxn modelId="{44903513-5CD7-4583-A9BB-CDAB8464CFBB}" type="presParOf" srcId="{E9F42530-3EF7-45DB-AA74-13815DC5627D}" destId="{E11875AC-4DA8-4A4D-ABE1-1B8297421E89}" srcOrd="0" destOrd="0" presId="urn:microsoft.com/office/officeart/2005/8/layout/orgChart1"/>
    <dgm:cxn modelId="{83148DD6-E546-43F4-A5EA-1670B6F8A306}" type="presParOf" srcId="{E11875AC-4DA8-4A4D-ABE1-1B8297421E89}" destId="{85B44B6D-4ED1-4982-A3B6-46C7DB617184}" srcOrd="0" destOrd="0" presId="urn:microsoft.com/office/officeart/2005/8/layout/orgChart1"/>
    <dgm:cxn modelId="{3370A760-FC58-40CD-A98D-B9B9F84284FD}" type="presParOf" srcId="{E11875AC-4DA8-4A4D-ABE1-1B8297421E89}" destId="{C9A56F1F-626B-45F7-AA9D-DDB6C165C137}" srcOrd="1" destOrd="0" presId="urn:microsoft.com/office/officeart/2005/8/layout/orgChart1"/>
    <dgm:cxn modelId="{AACB496F-D798-4938-8ECF-380C4C084407}" type="presParOf" srcId="{E9F42530-3EF7-45DB-AA74-13815DC5627D}" destId="{42C8D741-EAE0-40A1-BB4A-969428D49057}" srcOrd="1" destOrd="0" presId="urn:microsoft.com/office/officeart/2005/8/layout/orgChart1"/>
    <dgm:cxn modelId="{A694018C-AD89-4E7F-9AB1-8FA1E4883195}" type="presParOf" srcId="{E9F42530-3EF7-45DB-AA74-13815DC5627D}" destId="{9674DA15-DDD9-4AEE-8C27-FD1CA36FA957}" srcOrd="2" destOrd="0" presId="urn:microsoft.com/office/officeart/2005/8/layout/orgChart1"/>
    <dgm:cxn modelId="{47885D01-0758-469B-BF07-780D22E1AEB6}" type="presParOf" srcId="{09F56A5A-D206-47CA-9748-B2569A3E5146}" destId="{E10CB692-D9D1-4B83-91D9-E8BFE26B0FCF}" srcOrd="2" destOrd="0" presId="urn:microsoft.com/office/officeart/2005/8/layout/orgChart1"/>
    <dgm:cxn modelId="{ED19D620-015A-4759-9839-E23AFD0F282D}" type="presParOf" srcId="{09F56A5A-D206-47CA-9748-B2569A3E5146}" destId="{1C1692B2-CACB-4D1E-87EF-FD0A05706BC4}" srcOrd="3" destOrd="0" presId="urn:microsoft.com/office/officeart/2005/8/layout/orgChart1"/>
    <dgm:cxn modelId="{9A58A024-38E5-4C05-93DC-B2899317DCEF}" type="presParOf" srcId="{1C1692B2-CACB-4D1E-87EF-FD0A05706BC4}" destId="{F8126AEC-A518-419C-A946-1867AF3D00C7}" srcOrd="0" destOrd="0" presId="urn:microsoft.com/office/officeart/2005/8/layout/orgChart1"/>
    <dgm:cxn modelId="{0409EE6A-A207-4112-9997-1A53E2191633}" type="presParOf" srcId="{F8126AEC-A518-419C-A946-1867AF3D00C7}" destId="{FEB70BE6-3DF8-40CC-879C-74E5DDFA9A15}" srcOrd="0" destOrd="0" presId="urn:microsoft.com/office/officeart/2005/8/layout/orgChart1"/>
    <dgm:cxn modelId="{FAA2193E-6C7E-41FA-B020-389DAC37D504}" type="presParOf" srcId="{F8126AEC-A518-419C-A946-1867AF3D00C7}" destId="{40EFFB03-2B1A-46F4-86C4-BD34118DE8BB}" srcOrd="1" destOrd="0" presId="urn:microsoft.com/office/officeart/2005/8/layout/orgChart1"/>
    <dgm:cxn modelId="{E1E4D8CF-4B3C-43CC-802B-2009C006B626}" type="presParOf" srcId="{1C1692B2-CACB-4D1E-87EF-FD0A05706BC4}" destId="{D3E37C87-6556-4435-AF8E-193626FBF7B1}" srcOrd="1" destOrd="0" presId="urn:microsoft.com/office/officeart/2005/8/layout/orgChart1"/>
    <dgm:cxn modelId="{C943FA01-FC53-4DD1-804F-C1F6853305CE}" type="presParOf" srcId="{1C1692B2-CACB-4D1E-87EF-FD0A05706BC4}" destId="{8CFDC8C6-D031-4706-AC2F-B5DE1F97F32E}" srcOrd="2" destOrd="0" presId="urn:microsoft.com/office/officeart/2005/8/layout/orgChart1"/>
    <dgm:cxn modelId="{DBBEF905-AF73-4992-B145-C6052C6F42E3}" type="presParOf" srcId="{09F56A5A-D206-47CA-9748-B2569A3E5146}" destId="{BC62DB1A-9170-4589-97C7-0BCF3894EC3C}" srcOrd="4" destOrd="0" presId="urn:microsoft.com/office/officeart/2005/8/layout/orgChart1"/>
    <dgm:cxn modelId="{C9FDE83C-668E-41C1-9220-5D75AB6D5D2E}" type="presParOf" srcId="{09F56A5A-D206-47CA-9748-B2569A3E5146}" destId="{05EBBBBB-D5E4-4DBB-A4A4-22449AF08261}" srcOrd="5" destOrd="0" presId="urn:microsoft.com/office/officeart/2005/8/layout/orgChart1"/>
    <dgm:cxn modelId="{6C50899D-5256-4D1E-B455-8A54ECCE90CE}" type="presParOf" srcId="{05EBBBBB-D5E4-4DBB-A4A4-22449AF08261}" destId="{23EBED99-BCB3-4411-B98C-1A2039BAF4C1}" srcOrd="0" destOrd="0" presId="urn:microsoft.com/office/officeart/2005/8/layout/orgChart1"/>
    <dgm:cxn modelId="{FF6222D4-8322-4189-AE53-1BBC23F338A5}" type="presParOf" srcId="{23EBED99-BCB3-4411-B98C-1A2039BAF4C1}" destId="{200F6AA0-D35C-4C57-BBE1-94D96A384032}" srcOrd="0" destOrd="0" presId="urn:microsoft.com/office/officeart/2005/8/layout/orgChart1"/>
    <dgm:cxn modelId="{04F4B377-1F32-450E-9046-11CFE18EDD4A}" type="presParOf" srcId="{23EBED99-BCB3-4411-B98C-1A2039BAF4C1}" destId="{34644608-CD63-4A0B-BA64-A75F41876E1A}" srcOrd="1" destOrd="0" presId="urn:microsoft.com/office/officeart/2005/8/layout/orgChart1"/>
    <dgm:cxn modelId="{91F7E38F-F265-494C-9690-446E70BDA781}" type="presParOf" srcId="{05EBBBBB-D5E4-4DBB-A4A4-22449AF08261}" destId="{0D177E9C-2535-47B9-BFD8-A8132DB2385A}" srcOrd="1" destOrd="0" presId="urn:microsoft.com/office/officeart/2005/8/layout/orgChart1"/>
    <dgm:cxn modelId="{1E3C2CBA-5F0B-4BDB-9DF2-8C23AF622445}" type="presParOf" srcId="{05EBBBBB-D5E4-4DBB-A4A4-22449AF08261}" destId="{CE2C49BD-794C-4FFE-8340-B7F0EFE002BD}" srcOrd="2" destOrd="0" presId="urn:microsoft.com/office/officeart/2005/8/layout/orgChart1"/>
    <dgm:cxn modelId="{94190C7D-EC19-42FF-9BE1-7500D925890F}" type="presParOf" srcId="{02C5B5BF-0E13-4FFD-87CC-869FBE5D19D3}" destId="{512900F0-13EB-477C-9BCE-A2BB8AE5A7C5}" srcOrd="2" destOrd="0" presId="urn:microsoft.com/office/officeart/2005/8/layout/orgChart1"/>
  </dgm:cxnLst>
  <dgm:bg/>
  <dgm:whole/>
</dgm:dataModel>
</file>

<file path=ppt/diagrams/data9.xml><?xml version="1.0" encoding="utf-8"?>
<dgm:dataModel xmlns:dgm="http://schemas.openxmlformats.org/drawingml/2006/diagram" xmlns:a="http://schemas.openxmlformats.org/drawingml/2006/main">
  <dgm:ptLst>
    <dgm:pt modelId="{588E346A-04DC-485A-A7C3-05C6BF2F182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321565E-1A2E-443A-B19E-7C0300735301}" type="asst">
      <dgm:prSet phldrT="[Text]"/>
      <dgm:spPr/>
      <dgm:t>
        <a:bodyPr/>
        <a:lstStyle/>
        <a:p>
          <a:r>
            <a:rPr lang="en-US" b="1" dirty="0" smtClean="0">
              <a:solidFill>
                <a:schemeClr val="bg1"/>
              </a:solidFill>
            </a:rPr>
            <a:t>2 residues</a:t>
          </a:r>
          <a:endParaRPr lang="en-US" b="1" dirty="0"/>
        </a:p>
      </dgm:t>
    </dgm:pt>
    <dgm:pt modelId="{405D04B2-C38D-4800-993B-675F4A19DD6F}" type="parTrans" cxnId="{570EE0B9-8964-4B76-BE4C-5B21A78E4D98}">
      <dgm:prSet/>
      <dgm:spPr/>
      <dgm:t>
        <a:bodyPr/>
        <a:lstStyle/>
        <a:p>
          <a:endParaRPr lang="en-US"/>
        </a:p>
      </dgm:t>
    </dgm:pt>
    <dgm:pt modelId="{03C194AD-5E12-4C0C-AA5A-25AA2A973BA0}" type="sibTrans" cxnId="{570EE0B9-8964-4B76-BE4C-5B21A78E4D98}">
      <dgm:prSet/>
      <dgm:spPr/>
      <dgm:t>
        <a:bodyPr/>
        <a:lstStyle/>
        <a:p>
          <a:endParaRPr lang="en-US"/>
        </a:p>
      </dgm:t>
    </dgm:pt>
    <dgm:pt modelId="{42794CCA-EAD9-4976-8FA3-E271D2652A55}">
      <dgm:prSet phldrT="[Text]"/>
      <dgm:spPr/>
      <dgm:t>
        <a:bodyPr/>
        <a:lstStyle/>
        <a:p>
          <a:r>
            <a:rPr lang="en-US" dirty="0" smtClean="0"/>
            <a:t>Protein</a:t>
          </a:r>
          <a:endParaRPr lang="en-US" dirty="0"/>
        </a:p>
      </dgm:t>
    </dgm:pt>
    <dgm:pt modelId="{655BBE16-5D5C-486C-9C71-B9CAD3412005}" type="parTrans" cxnId="{9D3D8709-C88A-4822-A8FE-B84CA5B8EA8F}">
      <dgm:prSet/>
      <dgm:spPr/>
      <dgm:t>
        <a:bodyPr/>
        <a:lstStyle/>
        <a:p>
          <a:endParaRPr lang="en-US"/>
        </a:p>
      </dgm:t>
    </dgm:pt>
    <dgm:pt modelId="{501E2EB5-2E13-42CC-8387-FE54B976292D}" type="sibTrans" cxnId="{9D3D8709-C88A-4822-A8FE-B84CA5B8EA8F}">
      <dgm:prSet/>
      <dgm:spPr/>
      <dgm:t>
        <a:bodyPr/>
        <a:lstStyle/>
        <a:p>
          <a:endParaRPr lang="en-US"/>
        </a:p>
      </dgm:t>
    </dgm:pt>
    <dgm:pt modelId="{4692E74E-2295-4988-81EF-AB8C85A2536F}">
      <dgm:prSet phldrT="[Text]" custT="1"/>
      <dgm:spPr>
        <a:solidFill>
          <a:srgbClr val="C00000"/>
        </a:solidFill>
      </dgm:spPr>
      <dgm:t>
        <a:bodyPr/>
        <a:lstStyle/>
        <a:p>
          <a:r>
            <a:rPr lang="en-US" sz="1800" b="1" dirty="0" smtClean="0"/>
            <a:t>Total Dietary </a:t>
          </a:r>
          <a:r>
            <a:rPr lang="en-US" sz="1800" b="1" dirty="0" err="1" smtClean="0"/>
            <a:t>Fibre</a:t>
          </a:r>
          <a:endParaRPr lang="en-US" sz="1800" b="1" dirty="0"/>
        </a:p>
      </dgm:t>
    </dgm:pt>
    <dgm:pt modelId="{038443DC-3F47-45D9-8270-B2D43439A080}" type="parTrans" cxnId="{DF24F359-15F4-47B2-90F8-37A237ADF464}">
      <dgm:prSet/>
      <dgm:spPr/>
      <dgm:t>
        <a:bodyPr/>
        <a:lstStyle/>
        <a:p>
          <a:endParaRPr lang="en-US"/>
        </a:p>
      </dgm:t>
    </dgm:pt>
    <dgm:pt modelId="{DD2328C8-B7DA-4CC9-83A1-ED73342961A4}" type="sibTrans" cxnId="{DF24F359-15F4-47B2-90F8-37A237ADF464}">
      <dgm:prSet/>
      <dgm:spPr/>
      <dgm:t>
        <a:bodyPr/>
        <a:lstStyle/>
        <a:p>
          <a:endParaRPr lang="en-US"/>
        </a:p>
      </dgm:t>
    </dgm:pt>
    <dgm:pt modelId="{E3A7E803-379C-403C-982F-AF140676D531}">
      <dgm:prSet phldrT="[Text]" custT="1"/>
      <dgm:spPr/>
      <dgm:t>
        <a:bodyPr/>
        <a:lstStyle/>
        <a:p>
          <a:r>
            <a:rPr lang="en-US" sz="1400" b="1" dirty="0" smtClean="0"/>
            <a:t>Ash</a:t>
          </a:r>
          <a:endParaRPr lang="en-US" sz="1400" b="1" dirty="0"/>
        </a:p>
      </dgm:t>
    </dgm:pt>
    <dgm:pt modelId="{4C16B5B6-A3BA-48FF-8699-B4548F5D0001}" type="parTrans" cxnId="{F559303D-1466-405E-911A-A9A9192F5206}">
      <dgm:prSet/>
      <dgm:spPr/>
      <dgm:t>
        <a:bodyPr/>
        <a:lstStyle/>
        <a:p>
          <a:endParaRPr lang="en-US"/>
        </a:p>
      </dgm:t>
    </dgm:pt>
    <dgm:pt modelId="{04CB9140-C43D-4E0F-BBCC-C100C2FDF730}" type="sibTrans" cxnId="{F559303D-1466-405E-911A-A9A9192F5206}">
      <dgm:prSet/>
      <dgm:spPr/>
      <dgm:t>
        <a:bodyPr/>
        <a:lstStyle/>
        <a:p>
          <a:endParaRPr lang="en-US"/>
        </a:p>
      </dgm:t>
    </dgm:pt>
    <dgm:pt modelId="{C2EAB76B-3D14-43A2-A4D2-A617314FF958}" type="pres">
      <dgm:prSet presAssocID="{588E346A-04DC-485A-A7C3-05C6BF2F182E}" presName="hierChild1" presStyleCnt="0">
        <dgm:presLayoutVars>
          <dgm:orgChart val="1"/>
          <dgm:chPref val="1"/>
          <dgm:dir/>
          <dgm:animOne val="branch"/>
          <dgm:animLvl val="lvl"/>
          <dgm:resizeHandles/>
        </dgm:presLayoutVars>
      </dgm:prSet>
      <dgm:spPr/>
      <dgm:t>
        <a:bodyPr/>
        <a:lstStyle/>
        <a:p>
          <a:endParaRPr lang="en-US"/>
        </a:p>
      </dgm:t>
    </dgm:pt>
    <dgm:pt modelId="{02C5B5BF-0E13-4FFD-87CC-869FBE5D19D3}" type="pres">
      <dgm:prSet presAssocID="{1321565E-1A2E-443A-B19E-7C0300735301}" presName="hierRoot1" presStyleCnt="0">
        <dgm:presLayoutVars>
          <dgm:hierBranch val="init"/>
        </dgm:presLayoutVars>
      </dgm:prSet>
      <dgm:spPr/>
    </dgm:pt>
    <dgm:pt modelId="{E81A5709-FF5B-4C83-8988-B71D34E7408D}" type="pres">
      <dgm:prSet presAssocID="{1321565E-1A2E-443A-B19E-7C0300735301}" presName="rootComposite1" presStyleCnt="0"/>
      <dgm:spPr/>
    </dgm:pt>
    <dgm:pt modelId="{E5FCB078-5F1F-48C8-9191-4CC9B20F0236}" type="pres">
      <dgm:prSet presAssocID="{1321565E-1A2E-443A-B19E-7C0300735301}" presName="rootText1" presStyleLbl="node0" presStyleIdx="0" presStyleCnt="1" custScaleX="168491" custScaleY="113191">
        <dgm:presLayoutVars>
          <dgm:chPref val="3"/>
        </dgm:presLayoutVars>
      </dgm:prSet>
      <dgm:spPr/>
      <dgm:t>
        <a:bodyPr/>
        <a:lstStyle/>
        <a:p>
          <a:endParaRPr lang="en-US"/>
        </a:p>
      </dgm:t>
    </dgm:pt>
    <dgm:pt modelId="{0BB1394C-616D-40A2-9349-6FCF8E51BF1C}" type="pres">
      <dgm:prSet presAssocID="{1321565E-1A2E-443A-B19E-7C0300735301}" presName="rootConnector1" presStyleLbl="asst0" presStyleIdx="0" presStyleCnt="0"/>
      <dgm:spPr/>
      <dgm:t>
        <a:bodyPr/>
        <a:lstStyle/>
        <a:p>
          <a:endParaRPr lang="en-US"/>
        </a:p>
      </dgm:t>
    </dgm:pt>
    <dgm:pt modelId="{09F56A5A-D206-47CA-9748-B2569A3E5146}" type="pres">
      <dgm:prSet presAssocID="{1321565E-1A2E-443A-B19E-7C0300735301}" presName="hierChild2" presStyleCnt="0"/>
      <dgm:spPr/>
    </dgm:pt>
    <dgm:pt modelId="{474F7D5E-D25F-4535-9AA7-3079BB6CFB96}" type="pres">
      <dgm:prSet presAssocID="{655BBE16-5D5C-486C-9C71-B9CAD3412005}" presName="Name37" presStyleLbl="parChTrans1D2" presStyleIdx="0" presStyleCnt="3"/>
      <dgm:spPr/>
      <dgm:t>
        <a:bodyPr/>
        <a:lstStyle/>
        <a:p>
          <a:endParaRPr lang="en-US"/>
        </a:p>
      </dgm:t>
    </dgm:pt>
    <dgm:pt modelId="{E9F42530-3EF7-45DB-AA74-13815DC5627D}" type="pres">
      <dgm:prSet presAssocID="{42794CCA-EAD9-4976-8FA3-E271D2652A55}" presName="hierRoot2" presStyleCnt="0">
        <dgm:presLayoutVars>
          <dgm:hierBranch val="init"/>
        </dgm:presLayoutVars>
      </dgm:prSet>
      <dgm:spPr/>
    </dgm:pt>
    <dgm:pt modelId="{E11875AC-4DA8-4A4D-ABE1-1B8297421E89}" type="pres">
      <dgm:prSet presAssocID="{42794CCA-EAD9-4976-8FA3-E271D2652A55}" presName="rootComposite" presStyleCnt="0"/>
      <dgm:spPr/>
    </dgm:pt>
    <dgm:pt modelId="{85B44B6D-4ED1-4982-A3B6-46C7DB617184}" type="pres">
      <dgm:prSet presAssocID="{42794CCA-EAD9-4976-8FA3-E271D2652A55}" presName="rootText" presStyleLbl="node2" presStyleIdx="0" presStyleCnt="3">
        <dgm:presLayoutVars>
          <dgm:chPref val="3"/>
        </dgm:presLayoutVars>
      </dgm:prSet>
      <dgm:spPr/>
      <dgm:t>
        <a:bodyPr/>
        <a:lstStyle/>
        <a:p>
          <a:endParaRPr lang="en-US"/>
        </a:p>
      </dgm:t>
    </dgm:pt>
    <dgm:pt modelId="{C9A56F1F-626B-45F7-AA9D-DDB6C165C137}" type="pres">
      <dgm:prSet presAssocID="{42794CCA-EAD9-4976-8FA3-E271D2652A55}" presName="rootConnector" presStyleLbl="node2" presStyleIdx="0" presStyleCnt="3"/>
      <dgm:spPr/>
      <dgm:t>
        <a:bodyPr/>
        <a:lstStyle/>
        <a:p>
          <a:endParaRPr lang="en-US"/>
        </a:p>
      </dgm:t>
    </dgm:pt>
    <dgm:pt modelId="{42C8D741-EAE0-40A1-BB4A-969428D49057}" type="pres">
      <dgm:prSet presAssocID="{42794CCA-EAD9-4976-8FA3-E271D2652A55}" presName="hierChild4" presStyleCnt="0"/>
      <dgm:spPr/>
    </dgm:pt>
    <dgm:pt modelId="{9674DA15-DDD9-4AEE-8C27-FD1CA36FA957}" type="pres">
      <dgm:prSet presAssocID="{42794CCA-EAD9-4976-8FA3-E271D2652A55}" presName="hierChild5" presStyleCnt="0"/>
      <dgm:spPr/>
    </dgm:pt>
    <dgm:pt modelId="{E10CB692-D9D1-4B83-91D9-E8BFE26B0FCF}" type="pres">
      <dgm:prSet presAssocID="{038443DC-3F47-45D9-8270-B2D43439A080}" presName="Name37" presStyleLbl="parChTrans1D2" presStyleIdx="1" presStyleCnt="3"/>
      <dgm:spPr/>
      <dgm:t>
        <a:bodyPr/>
        <a:lstStyle/>
        <a:p>
          <a:endParaRPr lang="en-US"/>
        </a:p>
      </dgm:t>
    </dgm:pt>
    <dgm:pt modelId="{1C1692B2-CACB-4D1E-87EF-FD0A05706BC4}" type="pres">
      <dgm:prSet presAssocID="{4692E74E-2295-4988-81EF-AB8C85A2536F}" presName="hierRoot2" presStyleCnt="0">
        <dgm:presLayoutVars>
          <dgm:hierBranch val="init"/>
        </dgm:presLayoutVars>
      </dgm:prSet>
      <dgm:spPr/>
    </dgm:pt>
    <dgm:pt modelId="{F8126AEC-A518-419C-A946-1867AF3D00C7}" type="pres">
      <dgm:prSet presAssocID="{4692E74E-2295-4988-81EF-AB8C85A2536F}" presName="rootComposite" presStyleCnt="0"/>
      <dgm:spPr/>
    </dgm:pt>
    <dgm:pt modelId="{FEB70BE6-3DF8-40CC-879C-74E5DDFA9A15}" type="pres">
      <dgm:prSet presAssocID="{4692E74E-2295-4988-81EF-AB8C85A2536F}" presName="rootText" presStyleLbl="node2" presStyleIdx="1" presStyleCnt="3" custScaleX="195862" custScaleY="181789" custLinFactY="19327" custLinFactNeighborX="1763" custLinFactNeighborY="100000">
        <dgm:presLayoutVars>
          <dgm:chPref val="3"/>
        </dgm:presLayoutVars>
      </dgm:prSet>
      <dgm:spPr/>
      <dgm:t>
        <a:bodyPr/>
        <a:lstStyle/>
        <a:p>
          <a:endParaRPr lang="en-US"/>
        </a:p>
      </dgm:t>
    </dgm:pt>
    <dgm:pt modelId="{40EFFB03-2B1A-46F4-86C4-BD34118DE8BB}" type="pres">
      <dgm:prSet presAssocID="{4692E74E-2295-4988-81EF-AB8C85A2536F}" presName="rootConnector" presStyleLbl="node2" presStyleIdx="1" presStyleCnt="3"/>
      <dgm:spPr/>
      <dgm:t>
        <a:bodyPr/>
        <a:lstStyle/>
        <a:p>
          <a:endParaRPr lang="en-US"/>
        </a:p>
      </dgm:t>
    </dgm:pt>
    <dgm:pt modelId="{D3E37C87-6556-4435-AF8E-193626FBF7B1}" type="pres">
      <dgm:prSet presAssocID="{4692E74E-2295-4988-81EF-AB8C85A2536F}" presName="hierChild4" presStyleCnt="0"/>
      <dgm:spPr/>
    </dgm:pt>
    <dgm:pt modelId="{8CFDC8C6-D031-4706-AC2F-B5DE1F97F32E}" type="pres">
      <dgm:prSet presAssocID="{4692E74E-2295-4988-81EF-AB8C85A2536F}" presName="hierChild5" presStyleCnt="0"/>
      <dgm:spPr/>
    </dgm:pt>
    <dgm:pt modelId="{BC62DB1A-9170-4589-97C7-0BCF3894EC3C}" type="pres">
      <dgm:prSet presAssocID="{4C16B5B6-A3BA-48FF-8699-B4548F5D0001}" presName="Name37" presStyleLbl="parChTrans1D2" presStyleIdx="2" presStyleCnt="3"/>
      <dgm:spPr/>
      <dgm:t>
        <a:bodyPr/>
        <a:lstStyle/>
        <a:p>
          <a:endParaRPr lang="en-US"/>
        </a:p>
      </dgm:t>
    </dgm:pt>
    <dgm:pt modelId="{05EBBBBB-D5E4-4DBB-A4A4-22449AF08261}" type="pres">
      <dgm:prSet presAssocID="{E3A7E803-379C-403C-982F-AF140676D531}" presName="hierRoot2" presStyleCnt="0">
        <dgm:presLayoutVars>
          <dgm:hierBranch val="init"/>
        </dgm:presLayoutVars>
      </dgm:prSet>
      <dgm:spPr/>
    </dgm:pt>
    <dgm:pt modelId="{23EBED99-BCB3-4411-B98C-1A2039BAF4C1}" type="pres">
      <dgm:prSet presAssocID="{E3A7E803-379C-403C-982F-AF140676D531}" presName="rootComposite" presStyleCnt="0"/>
      <dgm:spPr/>
    </dgm:pt>
    <dgm:pt modelId="{200F6AA0-D35C-4C57-BBE1-94D96A384032}" type="pres">
      <dgm:prSet presAssocID="{E3A7E803-379C-403C-982F-AF140676D531}" presName="rootText" presStyleLbl="node2" presStyleIdx="2" presStyleCnt="3">
        <dgm:presLayoutVars>
          <dgm:chPref val="3"/>
        </dgm:presLayoutVars>
      </dgm:prSet>
      <dgm:spPr/>
      <dgm:t>
        <a:bodyPr/>
        <a:lstStyle/>
        <a:p>
          <a:endParaRPr lang="en-US"/>
        </a:p>
      </dgm:t>
    </dgm:pt>
    <dgm:pt modelId="{34644608-CD63-4A0B-BA64-A75F41876E1A}" type="pres">
      <dgm:prSet presAssocID="{E3A7E803-379C-403C-982F-AF140676D531}" presName="rootConnector" presStyleLbl="node2" presStyleIdx="2" presStyleCnt="3"/>
      <dgm:spPr/>
      <dgm:t>
        <a:bodyPr/>
        <a:lstStyle/>
        <a:p>
          <a:endParaRPr lang="en-US"/>
        </a:p>
      </dgm:t>
    </dgm:pt>
    <dgm:pt modelId="{0D177E9C-2535-47B9-BFD8-A8132DB2385A}" type="pres">
      <dgm:prSet presAssocID="{E3A7E803-379C-403C-982F-AF140676D531}" presName="hierChild4" presStyleCnt="0"/>
      <dgm:spPr/>
    </dgm:pt>
    <dgm:pt modelId="{CE2C49BD-794C-4FFE-8340-B7F0EFE002BD}" type="pres">
      <dgm:prSet presAssocID="{E3A7E803-379C-403C-982F-AF140676D531}" presName="hierChild5" presStyleCnt="0"/>
      <dgm:spPr/>
    </dgm:pt>
    <dgm:pt modelId="{512900F0-13EB-477C-9BCE-A2BB8AE5A7C5}" type="pres">
      <dgm:prSet presAssocID="{1321565E-1A2E-443A-B19E-7C0300735301}" presName="hierChild3" presStyleCnt="0"/>
      <dgm:spPr/>
    </dgm:pt>
  </dgm:ptLst>
  <dgm:cxnLst>
    <dgm:cxn modelId="{C9813742-8CE6-4048-ACDF-492392D072D7}" type="presOf" srcId="{E3A7E803-379C-403C-982F-AF140676D531}" destId="{200F6AA0-D35C-4C57-BBE1-94D96A384032}" srcOrd="0" destOrd="0" presId="urn:microsoft.com/office/officeart/2005/8/layout/orgChart1"/>
    <dgm:cxn modelId="{9D3D8709-C88A-4822-A8FE-B84CA5B8EA8F}" srcId="{1321565E-1A2E-443A-B19E-7C0300735301}" destId="{42794CCA-EAD9-4976-8FA3-E271D2652A55}" srcOrd="0" destOrd="0" parTransId="{655BBE16-5D5C-486C-9C71-B9CAD3412005}" sibTransId="{501E2EB5-2E13-42CC-8387-FE54B976292D}"/>
    <dgm:cxn modelId="{570EE0B9-8964-4B76-BE4C-5B21A78E4D98}" srcId="{588E346A-04DC-485A-A7C3-05C6BF2F182E}" destId="{1321565E-1A2E-443A-B19E-7C0300735301}" srcOrd="0" destOrd="0" parTransId="{405D04B2-C38D-4800-993B-675F4A19DD6F}" sibTransId="{03C194AD-5E12-4C0C-AA5A-25AA2A973BA0}"/>
    <dgm:cxn modelId="{DF24F359-15F4-47B2-90F8-37A237ADF464}" srcId="{1321565E-1A2E-443A-B19E-7C0300735301}" destId="{4692E74E-2295-4988-81EF-AB8C85A2536F}" srcOrd="1" destOrd="0" parTransId="{038443DC-3F47-45D9-8270-B2D43439A080}" sibTransId="{DD2328C8-B7DA-4CC9-83A1-ED73342961A4}"/>
    <dgm:cxn modelId="{CD9BD9B1-6D87-4240-839D-001A9772DE92}" type="presOf" srcId="{E3A7E803-379C-403C-982F-AF140676D531}" destId="{34644608-CD63-4A0B-BA64-A75F41876E1A}" srcOrd="1" destOrd="0" presId="urn:microsoft.com/office/officeart/2005/8/layout/orgChart1"/>
    <dgm:cxn modelId="{BC9D0FDB-99D8-4FD9-9F1D-24C9B279A66D}" type="presOf" srcId="{588E346A-04DC-485A-A7C3-05C6BF2F182E}" destId="{C2EAB76B-3D14-43A2-A4D2-A617314FF958}" srcOrd="0" destOrd="0" presId="urn:microsoft.com/office/officeart/2005/8/layout/orgChart1"/>
    <dgm:cxn modelId="{FA04A215-75CE-4975-BF5F-F84E3EA11111}" type="presOf" srcId="{655BBE16-5D5C-486C-9C71-B9CAD3412005}" destId="{474F7D5E-D25F-4535-9AA7-3079BB6CFB96}" srcOrd="0" destOrd="0" presId="urn:microsoft.com/office/officeart/2005/8/layout/orgChart1"/>
    <dgm:cxn modelId="{E498FEEB-CA9D-4F1D-9607-F55DA08F8C98}" type="presOf" srcId="{1321565E-1A2E-443A-B19E-7C0300735301}" destId="{E5FCB078-5F1F-48C8-9191-4CC9B20F0236}" srcOrd="0" destOrd="0" presId="urn:microsoft.com/office/officeart/2005/8/layout/orgChart1"/>
    <dgm:cxn modelId="{E405E84C-FC47-4C20-8C23-DC09D1B34799}" type="presOf" srcId="{038443DC-3F47-45D9-8270-B2D43439A080}" destId="{E10CB692-D9D1-4B83-91D9-E8BFE26B0FCF}" srcOrd="0" destOrd="0" presId="urn:microsoft.com/office/officeart/2005/8/layout/orgChart1"/>
    <dgm:cxn modelId="{F05BDFE9-3288-4E97-A2CC-DFE4A6FB481A}" type="presOf" srcId="{4692E74E-2295-4988-81EF-AB8C85A2536F}" destId="{40EFFB03-2B1A-46F4-86C4-BD34118DE8BB}" srcOrd="1" destOrd="0" presId="urn:microsoft.com/office/officeart/2005/8/layout/orgChart1"/>
    <dgm:cxn modelId="{3AA35CA8-D1F5-4530-9ECD-80E49EDD8834}" type="presOf" srcId="{4692E74E-2295-4988-81EF-AB8C85A2536F}" destId="{FEB70BE6-3DF8-40CC-879C-74E5DDFA9A15}" srcOrd="0" destOrd="0" presId="urn:microsoft.com/office/officeart/2005/8/layout/orgChart1"/>
    <dgm:cxn modelId="{BBAC572D-AAC5-428B-B81B-A44EB60427A4}" type="presOf" srcId="{42794CCA-EAD9-4976-8FA3-E271D2652A55}" destId="{C9A56F1F-626B-45F7-AA9D-DDB6C165C137}" srcOrd="1" destOrd="0" presId="urn:microsoft.com/office/officeart/2005/8/layout/orgChart1"/>
    <dgm:cxn modelId="{5A0C9C11-4E2F-4006-8249-48E663CD0CC2}" type="presOf" srcId="{1321565E-1A2E-443A-B19E-7C0300735301}" destId="{0BB1394C-616D-40A2-9349-6FCF8E51BF1C}" srcOrd="1" destOrd="0" presId="urn:microsoft.com/office/officeart/2005/8/layout/orgChart1"/>
    <dgm:cxn modelId="{F559303D-1466-405E-911A-A9A9192F5206}" srcId="{1321565E-1A2E-443A-B19E-7C0300735301}" destId="{E3A7E803-379C-403C-982F-AF140676D531}" srcOrd="2" destOrd="0" parTransId="{4C16B5B6-A3BA-48FF-8699-B4548F5D0001}" sibTransId="{04CB9140-C43D-4E0F-BBCC-C100C2FDF730}"/>
    <dgm:cxn modelId="{AE935453-4ED5-4D42-95B0-F07942830943}" type="presOf" srcId="{42794CCA-EAD9-4976-8FA3-E271D2652A55}" destId="{85B44B6D-4ED1-4982-A3B6-46C7DB617184}" srcOrd="0" destOrd="0" presId="urn:microsoft.com/office/officeart/2005/8/layout/orgChart1"/>
    <dgm:cxn modelId="{E25C4969-62C1-435C-A030-C3AF25A46C2D}" type="presOf" srcId="{4C16B5B6-A3BA-48FF-8699-B4548F5D0001}" destId="{BC62DB1A-9170-4589-97C7-0BCF3894EC3C}" srcOrd="0" destOrd="0" presId="urn:microsoft.com/office/officeart/2005/8/layout/orgChart1"/>
    <dgm:cxn modelId="{8F075A06-B478-413B-8BBE-D33A48AC003E}" type="presParOf" srcId="{C2EAB76B-3D14-43A2-A4D2-A617314FF958}" destId="{02C5B5BF-0E13-4FFD-87CC-869FBE5D19D3}" srcOrd="0" destOrd="0" presId="urn:microsoft.com/office/officeart/2005/8/layout/orgChart1"/>
    <dgm:cxn modelId="{97FA2799-F554-4F19-AD16-A731B457D49D}" type="presParOf" srcId="{02C5B5BF-0E13-4FFD-87CC-869FBE5D19D3}" destId="{E81A5709-FF5B-4C83-8988-B71D34E7408D}" srcOrd="0" destOrd="0" presId="urn:microsoft.com/office/officeart/2005/8/layout/orgChart1"/>
    <dgm:cxn modelId="{2C2CA3DB-F6FD-4CD5-B022-DF83DDEC4457}" type="presParOf" srcId="{E81A5709-FF5B-4C83-8988-B71D34E7408D}" destId="{E5FCB078-5F1F-48C8-9191-4CC9B20F0236}" srcOrd="0" destOrd="0" presId="urn:microsoft.com/office/officeart/2005/8/layout/orgChart1"/>
    <dgm:cxn modelId="{A3864AC4-14D9-49A1-857B-7FE38E7EAD62}" type="presParOf" srcId="{E81A5709-FF5B-4C83-8988-B71D34E7408D}" destId="{0BB1394C-616D-40A2-9349-6FCF8E51BF1C}" srcOrd="1" destOrd="0" presId="urn:microsoft.com/office/officeart/2005/8/layout/orgChart1"/>
    <dgm:cxn modelId="{1963ADEE-2E00-4550-89D9-F0BCDA005EB0}" type="presParOf" srcId="{02C5B5BF-0E13-4FFD-87CC-869FBE5D19D3}" destId="{09F56A5A-D206-47CA-9748-B2569A3E5146}" srcOrd="1" destOrd="0" presId="urn:microsoft.com/office/officeart/2005/8/layout/orgChart1"/>
    <dgm:cxn modelId="{7BB434B2-7281-4BAB-9DC1-078FFFFDA764}" type="presParOf" srcId="{09F56A5A-D206-47CA-9748-B2569A3E5146}" destId="{474F7D5E-D25F-4535-9AA7-3079BB6CFB96}" srcOrd="0" destOrd="0" presId="urn:microsoft.com/office/officeart/2005/8/layout/orgChart1"/>
    <dgm:cxn modelId="{ADFAB409-1BC1-4939-A9D4-556597275ED5}" type="presParOf" srcId="{09F56A5A-D206-47CA-9748-B2569A3E5146}" destId="{E9F42530-3EF7-45DB-AA74-13815DC5627D}" srcOrd="1" destOrd="0" presId="urn:microsoft.com/office/officeart/2005/8/layout/orgChart1"/>
    <dgm:cxn modelId="{CB413F44-BC49-435A-AB63-C3C4382243DD}" type="presParOf" srcId="{E9F42530-3EF7-45DB-AA74-13815DC5627D}" destId="{E11875AC-4DA8-4A4D-ABE1-1B8297421E89}" srcOrd="0" destOrd="0" presId="urn:microsoft.com/office/officeart/2005/8/layout/orgChart1"/>
    <dgm:cxn modelId="{28048E3F-A432-42F1-959A-98EE946E53A0}" type="presParOf" srcId="{E11875AC-4DA8-4A4D-ABE1-1B8297421E89}" destId="{85B44B6D-4ED1-4982-A3B6-46C7DB617184}" srcOrd="0" destOrd="0" presId="urn:microsoft.com/office/officeart/2005/8/layout/orgChart1"/>
    <dgm:cxn modelId="{23394D3B-3A08-4C82-B1ED-93D287657067}" type="presParOf" srcId="{E11875AC-4DA8-4A4D-ABE1-1B8297421E89}" destId="{C9A56F1F-626B-45F7-AA9D-DDB6C165C137}" srcOrd="1" destOrd="0" presId="urn:microsoft.com/office/officeart/2005/8/layout/orgChart1"/>
    <dgm:cxn modelId="{971949F1-23F7-485C-8737-AE9476503352}" type="presParOf" srcId="{E9F42530-3EF7-45DB-AA74-13815DC5627D}" destId="{42C8D741-EAE0-40A1-BB4A-969428D49057}" srcOrd="1" destOrd="0" presId="urn:microsoft.com/office/officeart/2005/8/layout/orgChart1"/>
    <dgm:cxn modelId="{46D6F5FF-EFDA-4FB2-B85D-8156EC448E14}" type="presParOf" srcId="{E9F42530-3EF7-45DB-AA74-13815DC5627D}" destId="{9674DA15-DDD9-4AEE-8C27-FD1CA36FA957}" srcOrd="2" destOrd="0" presId="urn:microsoft.com/office/officeart/2005/8/layout/orgChart1"/>
    <dgm:cxn modelId="{C68F03EC-3645-44D9-A8BB-A6752D016CFE}" type="presParOf" srcId="{09F56A5A-D206-47CA-9748-B2569A3E5146}" destId="{E10CB692-D9D1-4B83-91D9-E8BFE26B0FCF}" srcOrd="2" destOrd="0" presId="urn:microsoft.com/office/officeart/2005/8/layout/orgChart1"/>
    <dgm:cxn modelId="{C8CC27A0-BB27-4AFA-BE12-8392E0D30ACC}" type="presParOf" srcId="{09F56A5A-D206-47CA-9748-B2569A3E5146}" destId="{1C1692B2-CACB-4D1E-87EF-FD0A05706BC4}" srcOrd="3" destOrd="0" presId="urn:microsoft.com/office/officeart/2005/8/layout/orgChart1"/>
    <dgm:cxn modelId="{E77EEF85-B16A-44AC-B674-FF9AD0A49F53}" type="presParOf" srcId="{1C1692B2-CACB-4D1E-87EF-FD0A05706BC4}" destId="{F8126AEC-A518-419C-A946-1867AF3D00C7}" srcOrd="0" destOrd="0" presId="urn:microsoft.com/office/officeart/2005/8/layout/orgChart1"/>
    <dgm:cxn modelId="{D720489A-5BDB-4188-873D-117E5BE7E0EE}" type="presParOf" srcId="{F8126AEC-A518-419C-A946-1867AF3D00C7}" destId="{FEB70BE6-3DF8-40CC-879C-74E5DDFA9A15}" srcOrd="0" destOrd="0" presId="urn:microsoft.com/office/officeart/2005/8/layout/orgChart1"/>
    <dgm:cxn modelId="{67FE6185-B4FD-456B-A8C2-E0BAB96DD955}" type="presParOf" srcId="{F8126AEC-A518-419C-A946-1867AF3D00C7}" destId="{40EFFB03-2B1A-46F4-86C4-BD34118DE8BB}" srcOrd="1" destOrd="0" presId="urn:microsoft.com/office/officeart/2005/8/layout/orgChart1"/>
    <dgm:cxn modelId="{9F6F41AD-992E-49B8-9EFA-92E6DC9176CD}" type="presParOf" srcId="{1C1692B2-CACB-4D1E-87EF-FD0A05706BC4}" destId="{D3E37C87-6556-4435-AF8E-193626FBF7B1}" srcOrd="1" destOrd="0" presId="urn:microsoft.com/office/officeart/2005/8/layout/orgChart1"/>
    <dgm:cxn modelId="{D3805DBA-C8CD-4CE2-B616-848BE687F597}" type="presParOf" srcId="{1C1692B2-CACB-4D1E-87EF-FD0A05706BC4}" destId="{8CFDC8C6-D031-4706-AC2F-B5DE1F97F32E}" srcOrd="2" destOrd="0" presId="urn:microsoft.com/office/officeart/2005/8/layout/orgChart1"/>
    <dgm:cxn modelId="{D05D8D14-AD3C-4AB1-B3A1-1C6310A42077}" type="presParOf" srcId="{09F56A5A-D206-47CA-9748-B2569A3E5146}" destId="{BC62DB1A-9170-4589-97C7-0BCF3894EC3C}" srcOrd="4" destOrd="0" presId="urn:microsoft.com/office/officeart/2005/8/layout/orgChart1"/>
    <dgm:cxn modelId="{C3312981-06A8-4EFB-BC9A-EB64724A3AC2}" type="presParOf" srcId="{09F56A5A-D206-47CA-9748-B2569A3E5146}" destId="{05EBBBBB-D5E4-4DBB-A4A4-22449AF08261}" srcOrd="5" destOrd="0" presId="urn:microsoft.com/office/officeart/2005/8/layout/orgChart1"/>
    <dgm:cxn modelId="{7F4D3703-8A15-46EE-9F1F-653926B72F1F}" type="presParOf" srcId="{05EBBBBB-D5E4-4DBB-A4A4-22449AF08261}" destId="{23EBED99-BCB3-4411-B98C-1A2039BAF4C1}" srcOrd="0" destOrd="0" presId="urn:microsoft.com/office/officeart/2005/8/layout/orgChart1"/>
    <dgm:cxn modelId="{D0A557C9-7DA8-4CCE-BFE4-4C4099DD7F2E}" type="presParOf" srcId="{23EBED99-BCB3-4411-B98C-1A2039BAF4C1}" destId="{200F6AA0-D35C-4C57-BBE1-94D96A384032}" srcOrd="0" destOrd="0" presId="urn:microsoft.com/office/officeart/2005/8/layout/orgChart1"/>
    <dgm:cxn modelId="{480C8FA1-69C3-45BF-9452-1962F3E224BE}" type="presParOf" srcId="{23EBED99-BCB3-4411-B98C-1A2039BAF4C1}" destId="{34644608-CD63-4A0B-BA64-A75F41876E1A}" srcOrd="1" destOrd="0" presId="urn:microsoft.com/office/officeart/2005/8/layout/orgChart1"/>
    <dgm:cxn modelId="{00ABD20A-56B3-46F1-9B0E-6EA336FCF840}" type="presParOf" srcId="{05EBBBBB-D5E4-4DBB-A4A4-22449AF08261}" destId="{0D177E9C-2535-47B9-BFD8-A8132DB2385A}" srcOrd="1" destOrd="0" presId="urn:microsoft.com/office/officeart/2005/8/layout/orgChart1"/>
    <dgm:cxn modelId="{771E0A6D-6FE7-4425-BA57-FF12400D9C3B}" type="presParOf" srcId="{05EBBBBB-D5E4-4DBB-A4A4-22449AF08261}" destId="{CE2C49BD-794C-4FFE-8340-B7F0EFE002BD}" srcOrd="2" destOrd="0" presId="urn:microsoft.com/office/officeart/2005/8/layout/orgChart1"/>
    <dgm:cxn modelId="{37A33D6C-3FD1-42CA-B7A7-5AB10103AA9E}" type="presParOf" srcId="{02C5B5BF-0E13-4FFD-87CC-869FBE5D19D3}" destId="{512900F0-13EB-477C-9BCE-A2BB8AE5A7C5}" srcOrd="2" destOrd="0" presId="urn:microsoft.com/office/officeart/2005/8/layout/orgChart1"/>
  </dgm:cxnLst>
  <dgm:bg/>
  <dgm:whole/>
</dgm:dataModel>
</file>

<file path=ppt/diagrams/data10.xml><?xml version="1.0" encoding="utf-8"?>
<dgm:dataModel xmlns:dgm="http://schemas.openxmlformats.org/drawingml/2006/diagram" xmlns:a="http://schemas.openxmlformats.org/drawingml/2006/main">
  <dgm:ptLst>
    <dgm:pt modelId="{588E346A-04DC-485A-A7C3-05C6BF2F182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2794CCA-EAD9-4976-8FA3-E271D2652A55}">
      <dgm:prSet phldrT="[Text]" phldr="1"/>
      <dgm:spPr/>
      <dgm:t>
        <a:bodyPr/>
        <a:lstStyle/>
        <a:p>
          <a:endParaRPr lang="en-US" dirty="0"/>
        </a:p>
      </dgm:t>
    </dgm:pt>
    <dgm:pt modelId="{655BBE16-5D5C-486C-9C71-B9CAD3412005}" type="parTrans" cxnId="{9D3D8709-C88A-4822-A8FE-B84CA5B8EA8F}">
      <dgm:prSet/>
      <dgm:spPr/>
      <dgm:t>
        <a:bodyPr/>
        <a:lstStyle/>
        <a:p>
          <a:endParaRPr lang="en-US"/>
        </a:p>
      </dgm:t>
    </dgm:pt>
    <dgm:pt modelId="{501E2EB5-2E13-42CC-8387-FE54B976292D}" type="sibTrans" cxnId="{9D3D8709-C88A-4822-A8FE-B84CA5B8EA8F}">
      <dgm:prSet/>
      <dgm:spPr/>
      <dgm:t>
        <a:bodyPr/>
        <a:lstStyle/>
        <a:p>
          <a:endParaRPr lang="en-US"/>
        </a:p>
      </dgm:t>
    </dgm:pt>
    <dgm:pt modelId="{E3A7E803-379C-403C-982F-AF140676D531}">
      <dgm:prSet phldrT="[Text]" custT="1"/>
      <dgm:spPr/>
      <dgm:t>
        <a:bodyPr/>
        <a:lstStyle/>
        <a:p>
          <a:r>
            <a:rPr lang="en-US" sz="1800" b="1" dirty="0" smtClean="0">
              <a:solidFill>
                <a:schemeClr val="bg1"/>
              </a:solidFill>
            </a:rPr>
            <a:t>Residue</a:t>
          </a:r>
          <a:endParaRPr lang="en-US" sz="1800" b="1" dirty="0">
            <a:solidFill>
              <a:schemeClr val="bg1"/>
            </a:solidFill>
          </a:endParaRPr>
        </a:p>
      </dgm:t>
    </dgm:pt>
    <dgm:pt modelId="{4C16B5B6-A3BA-48FF-8699-B4548F5D0001}" type="parTrans" cxnId="{F559303D-1466-405E-911A-A9A9192F5206}">
      <dgm:prSet/>
      <dgm:spPr/>
      <dgm:t>
        <a:bodyPr/>
        <a:lstStyle/>
        <a:p>
          <a:endParaRPr lang="en-US"/>
        </a:p>
      </dgm:t>
    </dgm:pt>
    <dgm:pt modelId="{04CB9140-C43D-4E0F-BBCC-C100C2FDF730}" type="sibTrans" cxnId="{F559303D-1466-405E-911A-A9A9192F5206}">
      <dgm:prSet/>
      <dgm:spPr/>
      <dgm:t>
        <a:bodyPr/>
        <a:lstStyle/>
        <a:p>
          <a:endParaRPr lang="en-US"/>
        </a:p>
      </dgm:t>
    </dgm:pt>
    <dgm:pt modelId="{C2EAB76B-3D14-43A2-A4D2-A617314FF958}" type="pres">
      <dgm:prSet presAssocID="{588E346A-04DC-485A-A7C3-05C6BF2F182E}" presName="hierChild1" presStyleCnt="0">
        <dgm:presLayoutVars>
          <dgm:orgChart val="1"/>
          <dgm:chPref val="1"/>
          <dgm:dir/>
          <dgm:animOne val="branch"/>
          <dgm:animLvl val="lvl"/>
          <dgm:resizeHandles/>
        </dgm:presLayoutVars>
      </dgm:prSet>
      <dgm:spPr/>
      <dgm:t>
        <a:bodyPr/>
        <a:lstStyle/>
        <a:p>
          <a:endParaRPr lang="en-US"/>
        </a:p>
      </dgm:t>
    </dgm:pt>
    <dgm:pt modelId="{4D2F1655-823F-4C1C-B098-8E7CF0D74591}" type="pres">
      <dgm:prSet presAssocID="{42794CCA-EAD9-4976-8FA3-E271D2652A55}" presName="hierRoot1" presStyleCnt="0">
        <dgm:presLayoutVars>
          <dgm:hierBranch val="init"/>
        </dgm:presLayoutVars>
      </dgm:prSet>
      <dgm:spPr/>
    </dgm:pt>
    <dgm:pt modelId="{68A40DD6-BE0E-4FF9-931D-D7F7B0DDF148}" type="pres">
      <dgm:prSet presAssocID="{42794CCA-EAD9-4976-8FA3-E271D2652A55}" presName="rootComposite1" presStyleCnt="0"/>
      <dgm:spPr/>
    </dgm:pt>
    <dgm:pt modelId="{ECF86E8C-F265-4561-A84D-A1E22B9BA2E7}" type="pres">
      <dgm:prSet presAssocID="{42794CCA-EAD9-4976-8FA3-E271D2652A55}" presName="rootText1" presStyleLbl="node0" presStyleIdx="0" presStyleCnt="1" custScaleX="82858" custScaleY="89630" custLinFactNeighborX="-794" custLinFactNeighborY="-67">
        <dgm:presLayoutVars>
          <dgm:chPref val="3"/>
        </dgm:presLayoutVars>
      </dgm:prSet>
      <dgm:spPr/>
      <dgm:t>
        <a:bodyPr/>
        <a:lstStyle/>
        <a:p>
          <a:endParaRPr lang="en-US"/>
        </a:p>
      </dgm:t>
    </dgm:pt>
    <dgm:pt modelId="{DC48DBF2-7793-4E07-A224-18ACFF6FF3B5}" type="pres">
      <dgm:prSet presAssocID="{42794CCA-EAD9-4976-8FA3-E271D2652A55}" presName="rootConnector1" presStyleLbl="node1" presStyleIdx="0" presStyleCnt="0"/>
      <dgm:spPr/>
      <dgm:t>
        <a:bodyPr/>
        <a:lstStyle/>
        <a:p>
          <a:endParaRPr lang="en-US"/>
        </a:p>
      </dgm:t>
    </dgm:pt>
    <dgm:pt modelId="{5BE70868-4908-48C6-83C3-505D49249FD0}" type="pres">
      <dgm:prSet presAssocID="{42794CCA-EAD9-4976-8FA3-E271D2652A55}" presName="hierChild2" presStyleCnt="0"/>
      <dgm:spPr/>
    </dgm:pt>
    <dgm:pt modelId="{BC62DB1A-9170-4589-97C7-0BCF3894EC3C}" type="pres">
      <dgm:prSet presAssocID="{4C16B5B6-A3BA-48FF-8699-B4548F5D0001}" presName="Name37" presStyleLbl="parChTrans1D2" presStyleIdx="0" presStyleCnt="1"/>
      <dgm:spPr/>
      <dgm:t>
        <a:bodyPr/>
        <a:lstStyle/>
        <a:p>
          <a:endParaRPr lang="en-US"/>
        </a:p>
      </dgm:t>
    </dgm:pt>
    <dgm:pt modelId="{05EBBBBB-D5E4-4DBB-A4A4-22449AF08261}" type="pres">
      <dgm:prSet presAssocID="{E3A7E803-379C-403C-982F-AF140676D531}" presName="hierRoot2" presStyleCnt="0">
        <dgm:presLayoutVars>
          <dgm:hierBranch val="init"/>
        </dgm:presLayoutVars>
      </dgm:prSet>
      <dgm:spPr/>
    </dgm:pt>
    <dgm:pt modelId="{23EBED99-BCB3-4411-B98C-1A2039BAF4C1}" type="pres">
      <dgm:prSet presAssocID="{E3A7E803-379C-403C-982F-AF140676D531}" presName="rootComposite" presStyleCnt="0"/>
      <dgm:spPr/>
    </dgm:pt>
    <dgm:pt modelId="{200F6AA0-D35C-4C57-BBE1-94D96A384032}" type="pres">
      <dgm:prSet presAssocID="{E3A7E803-379C-403C-982F-AF140676D531}" presName="rootText" presStyleLbl="node2" presStyleIdx="0" presStyleCnt="1" custScaleX="130452" custScaleY="101675" custLinFactX="76972" custLinFactNeighborX="100000" custLinFactNeighborY="20473">
        <dgm:presLayoutVars>
          <dgm:chPref val="3"/>
        </dgm:presLayoutVars>
      </dgm:prSet>
      <dgm:spPr/>
      <dgm:t>
        <a:bodyPr/>
        <a:lstStyle/>
        <a:p>
          <a:endParaRPr lang="en-US"/>
        </a:p>
      </dgm:t>
    </dgm:pt>
    <dgm:pt modelId="{34644608-CD63-4A0B-BA64-A75F41876E1A}" type="pres">
      <dgm:prSet presAssocID="{E3A7E803-379C-403C-982F-AF140676D531}" presName="rootConnector" presStyleLbl="node2" presStyleIdx="0" presStyleCnt="1"/>
      <dgm:spPr/>
      <dgm:t>
        <a:bodyPr/>
        <a:lstStyle/>
        <a:p>
          <a:endParaRPr lang="en-US"/>
        </a:p>
      </dgm:t>
    </dgm:pt>
    <dgm:pt modelId="{0D177E9C-2535-47B9-BFD8-A8132DB2385A}" type="pres">
      <dgm:prSet presAssocID="{E3A7E803-379C-403C-982F-AF140676D531}" presName="hierChild4" presStyleCnt="0"/>
      <dgm:spPr/>
    </dgm:pt>
    <dgm:pt modelId="{CE2C49BD-794C-4FFE-8340-B7F0EFE002BD}" type="pres">
      <dgm:prSet presAssocID="{E3A7E803-379C-403C-982F-AF140676D531}" presName="hierChild5" presStyleCnt="0"/>
      <dgm:spPr/>
    </dgm:pt>
    <dgm:pt modelId="{42065652-E304-4DCC-8A32-BFA842F10D68}" type="pres">
      <dgm:prSet presAssocID="{42794CCA-EAD9-4976-8FA3-E271D2652A55}" presName="hierChild3" presStyleCnt="0"/>
      <dgm:spPr/>
    </dgm:pt>
  </dgm:ptLst>
  <dgm:cxnLst>
    <dgm:cxn modelId="{A25549FF-2C87-4C95-BC6E-4796A21CE1F5}" type="presOf" srcId="{42794CCA-EAD9-4976-8FA3-E271D2652A55}" destId="{ECF86E8C-F265-4561-A84D-A1E22B9BA2E7}" srcOrd="0" destOrd="0" presId="urn:microsoft.com/office/officeart/2005/8/layout/orgChart1"/>
    <dgm:cxn modelId="{9D3D8709-C88A-4822-A8FE-B84CA5B8EA8F}" srcId="{588E346A-04DC-485A-A7C3-05C6BF2F182E}" destId="{42794CCA-EAD9-4976-8FA3-E271D2652A55}" srcOrd="0" destOrd="0" parTransId="{655BBE16-5D5C-486C-9C71-B9CAD3412005}" sibTransId="{501E2EB5-2E13-42CC-8387-FE54B976292D}"/>
    <dgm:cxn modelId="{226C9597-FB0C-461F-A6C6-433F56596B60}" type="presOf" srcId="{42794CCA-EAD9-4976-8FA3-E271D2652A55}" destId="{DC48DBF2-7793-4E07-A224-18ACFF6FF3B5}" srcOrd="1" destOrd="0" presId="urn:microsoft.com/office/officeart/2005/8/layout/orgChart1"/>
    <dgm:cxn modelId="{26EEB90A-1EEB-4EC9-A5F8-9EFC29AE4458}" type="presOf" srcId="{E3A7E803-379C-403C-982F-AF140676D531}" destId="{34644608-CD63-4A0B-BA64-A75F41876E1A}" srcOrd="1" destOrd="0" presId="urn:microsoft.com/office/officeart/2005/8/layout/orgChart1"/>
    <dgm:cxn modelId="{F559303D-1466-405E-911A-A9A9192F5206}" srcId="{42794CCA-EAD9-4976-8FA3-E271D2652A55}" destId="{E3A7E803-379C-403C-982F-AF140676D531}" srcOrd="0" destOrd="0" parTransId="{4C16B5B6-A3BA-48FF-8699-B4548F5D0001}" sibTransId="{04CB9140-C43D-4E0F-BBCC-C100C2FDF730}"/>
    <dgm:cxn modelId="{B4906F92-428E-41CC-949C-216262F4C161}" type="presOf" srcId="{4C16B5B6-A3BA-48FF-8699-B4548F5D0001}" destId="{BC62DB1A-9170-4589-97C7-0BCF3894EC3C}" srcOrd="0" destOrd="0" presId="urn:microsoft.com/office/officeart/2005/8/layout/orgChart1"/>
    <dgm:cxn modelId="{66BF3BED-E150-4AEA-8080-ABCF878E3B7A}" type="presOf" srcId="{588E346A-04DC-485A-A7C3-05C6BF2F182E}" destId="{C2EAB76B-3D14-43A2-A4D2-A617314FF958}" srcOrd="0" destOrd="0" presId="urn:microsoft.com/office/officeart/2005/8/layout/orgChart1"/>
    <dgm:cxn modelId="{2E6A5B80-36C6-4E1B-A604-F3E8E69CAE95}" type="presOf" srcId="{E3A7E803-379C-403C-982F-AF140676D531}" destId="{200F6AA0-D35C-4C57-BBE1-94D96A384032}" srcOrd="0" destOrd="0" presId="urn:microsoft.com/office/officeart/2005/8/layout/orgChart1"/>
    <dgm:cxn modelId="{2022F8A9-AC50-41E9-A75D-653E63EE2F1A}" type="presParOf" srcId="{C2EAB76B-3D14-43A2-A4D2-A617314FF958}" destId="{4D2F1655-823F-4C1C-B098-8E7CF0D74591}" srcOrd="0" destOrd="0" presId="urn:microsoft.com/office/officeart/2005/8/layout/orgChart1"/>
    <dgm:cxn modelId="{B4A0F5FF-4A8F-4150-93C3-76F11C152825}" type="presParOf" srcId="{4D2F1655-823F-4C1C-B098-8E7CF0D74591}" destId="{68A40DD6-BE0E-4FF9-931D-D7F7B0DDF148}" srcOrd="0" destOrd="0" presId="urn:microsoft.com/office/officeart/2005/8/layout/orgChart1"/>
    <dgm:cxn modelId="{35CB67F0-7C9D-462F-906C-0A77F9984A68}" type="presParOf" srcId="{68A40DD6-BE0E-4FF9-931D-D7F7B0DDF148}" destId="{ECF86E8C-F265-4561-A84D-A1E22B9BA2E7}" srcOrd="0" destOrd="0" presId="urn:microsoft.com/office/officeart/2005/8/layout/orgChart1"/>
    <dgm:cxn modelId="{F9733786-6657-4312-B199-6DD74058D84F}" type="presParOf" srcId="{68A40DD6-BE0E-4FF9-931D-D7F7B0DDF148}" destId="{DC48DBF2-7793-4E07-A224-18ACFF6FF3B5}" srcOrd="1" destOrd="0" presId="urn:microsoft.com/office/officeart/2005/8/layout/orgChart1"/>
    <dgm:cxn modelId="{70592A86-A60F-4A20-A101-B68E40CE10B0}" type="presParOf" srcId="{4D2F1655-823F-4C1C-B098-8E7CF0D74591}" destId="{5BE70868-4908-48C6-83C3-505D49249FD0}" srcOrd="1" destOrd="0" presId="urn:microsoft.com/office/officeart/2005/8/layout/orgChart1"/>
    <dgm:cxn modelId="{F8F43E0B-E04C-4090-AD39-3313DDDF2C95}" type="presParOf" srcId="{5BE70868-4908-48C6-83C3-505D49249FD0}" destId="{BC62DB1A-9170-4589-97C7-0BCF3894EC3C}" srcOrd="0" destOrd="0" presId="urn:microsoft.com/office/officeart/2005/8/layout/orgChart1"/>
    <dgm:cxn modelId="{6EE549AD-9B49-4F97-B6EB-23AF07BC4A41}" type="presParOf" srcId="{5BE70868-4908-48C6-83C3-505D49249FD0}" destId="{05EBBBBB-D5E4-4DBB-A4A4-22449AF08261}" srcOrd="1" destOrd="0" presId="urn:microsoft.com/office/officeart/2005/8/layout/orgChart1"/>
    <dgm:cxn modelId="{62C24E78-AD37-45FB-801B-82E78EADA56E}" type="presParOf" srcId="{05EBBBBB-D5E4-4DBB-A4A4-22449AF08261}" destId="{23EBED99-BCB3-4411-B98C-1A2039BAF4C1}" srcOrd="0" destOrd="0" presId="urn:microsoft.com/office/officeart/2005/8/layout/orgChart1"/>
    <dgm:cxn modelId="{88255323-FD44-4A72-B43F-5696E0035E53}" type="presParOf" srcId="{23EBED99-BCB3-4411-B98C-1A2039BAF4C1}" destId="{200F6AA0-D35C-4C57-BBE1-94D96A384032}" srcOrd="0" destOrd="0" presId="urn:microsoft.com/office/officeart/2005/8/layout/orgChart1"/>
    <dgm:cxn modelId="{D71CFFC3-4361-4470-A4D0-AB3F4B8E081D}" type="presParOf" srcId="{23EBED99-BCB3-4411-B98C-1A2039BAF4C1}" destId="{34644608-CD63-4A0B-BA64-A75F41876E1A}" srcOrd="1" destOrd="0" presId="urn:microsoft.com/office/officeart/2005/8/layout/orgChart1"/>
    <dgm:cxn modelId="{5E167CFA-7CF1-47BF-A9EE-CC77AD0064FE}" type="presParOf" srcId="{05EBBBBB-D5E4-4DBB-A4A4-22449AF08261}" destId="{0D177E9C-2535-47B9-BFD8-A8132DB2385A}" srcOrd="1" destOrd="0" presId="urn:microsoft.com/office/officeart/2005/8/layout/orgChart1"/>
    <dgm:cxn modelId="{E4CA9902-3BB3-49AA-92E4-9CDF820C871A}" type="presParOf" srcId="{05EBBBBB-D5E4-4DBB-A4A4-22449AF08261}" destId="{CE2C49BD-794C-4FFE-8340-B7F0EFE002BD}" srcOrd="2" destOrd="0" presId="urn:microsoft.com/office/officeart/2005/8/layout/orgChart1"/>
    <dgm:cxn modelId="{43CCD2BF-024C-4FC0-A855-5725540B493C}" type="presParOf" srcId="{4D2F1655-823F-4C1C-B098-8E7CF0D74591}" destId="{42065652-E304-4DCC-8A32-BFA842F10D68}"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drawing1.xml><?xml version="1.0" encoding="utf-8"?>
<c:userShapes xmlns:c="http://schemas.openxmlformats.org/drawingml/2006/chart">
  <cdr:relSizeAnchor xmlns:cdr="http://schemas.openxmlformats.org/drawingml/2006/chartDrawing">
    <cdr:from>
      <cdr:x>0.30612</cdr:x>
      <cdr:y>0.92424</cdr:y>
    </cdr:from>
    <cdr:to>
      <cdr:x>0.47959</cdr:x>
      <cdr:y>1</cdr:y>
    </cdr:to>
    <cdr:sp macro="" textlink="">
      <cdr:nvSpPr>
        <cdr:cNvPr id="4" name="TextBox 3"/>
        <cdr:cNvSpPr txBox="1"/>
      </cdr:nvSpPr>
      <cdr:spPr>
        <a:xfrm xmlns:a="http://schemas.openxmlformats.org/drawingml/2006/main">
          <a:off x="2143140" y="4429156"/>
          <a:ext cx="121444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0.31633</cdr:x>
      <cdr:y>0.92424</cdr:y>
    </cdr:from>
    <cdr:to>
      <cdr:x>0.4898</cdr:x>
      <cdr:y>1</cdr:y>
    </cdr:to>
    <cdr:sp macro="" textlink="">
      <cdr:nvSpPr>
        <cdr:cNvPr id="5" name="TextBox 4"/>
        <cdr:cNvSpPr txBox="1"/>
      </cdr:nvSpPr>
      <cdr:spPr>
        <a:xfrm xmlns:a="http://schemas.openxmlformats.org/drawingml/2006/main">
          <a:off x="2214578" y="4357718"/>
          <a:ext cx="1214446" cy="35719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0.1021</cdr:x>
      <cdr:y>0.96222</cdr:y>
    </cdr:from>
    <cdr:to>
      <cdr:x>0.2599</cdr:x>
      <cdr:y>1</cdr:y>
    </cdr:to>
    <cdr:sp macro="" textlink="">
      <cdr:nvSpPr>
        <cdr:cNvPr id="3" name="TextBox 2"/>
        <cdr:cNvSpPr txBox="1"/>
      </cdr:nvSpPr>
      <cdr:spPr>
        <a:xfrm xmlns:a="http://schemas.openxmlformats.org/drawingml/2006/main">
          <a:off x="785818" y="3714776"/>
          <a:ext cx="1214446" cy="142876"/>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0.11139</cdr:x>
      <cdr:y>0.90554</cdr:y>
    </cdr:from>
    <cdr:to>
      <cdr:x>0.26919</cdr:x>
      <cdr:y>1</cdr:y>
    </cdr:to>
    <cdr:sp macro="" textlink="">
      <cdr:nvSpPr>
        <cdr:cNvPr id="4" name="TextBox 3"/>
        <cdr:cNvSpPr txBox="1"/>
      </cdr:nvSpPr>
      <cdr:spPr>
        <a:xfrm xmlns:a="http://schemas.openxmlformats.org/drawingml/2006/main">
          <a:off x="857256" y="3643338"/>
          <a:ext cx="1214446" cy="35719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0.14852</cdr:x>
      <cdr:y>0.86902</cdr:y>
    </cdr:from>
    <cdr:to>
      <cdr:x>0.26733</cdr:x>
      <cdr:y>1</cdr:y>
    </cdr:to>
    <cdr:sp macro="" textlink="">
      <cdr:nvSpPr>
        <cdr:cNvPr id="5" name="TextBox 4"/>
        <cdr:cNvSpPr txBox="1"/>
      </cdr:nvSpPr>
      <cdr:spPr>
        <a:xfrm xmlns:a="http://schemas.openxmlformats.org/drawingml/2006/main">
          <a:off x="1143008" y="3286147"/>
          <a:ext cx="914400" cy="49527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0.24134</cdr:x>
      <cdr:y>0.94459</cdr:y>
    </cdr:from>
    <cdr:to>
      <cdr:x>0.25062</cdr:x>
      <cdr:y>0.96348</cdr:y>
    </cdr:to>
    <cdr:sp macro="" textlink="">
      <cdr:nvSpPr>
        <cdr:cNvPr id="7" name="TextBox 6"/>
        <cdr:cNvSpPr txBox="1"/>
      </cdr:nvSpPr>
      <cdr:spPr>
        <a:xfrm xmlns:a="http://schemas.openxmlformats.org/drawingml/2006/main">
          <a:off x="1857388" y="3571900"/>
          <a:ext cx="71438" cy="71438"/>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0.11314</cdr:x>
      <cdr:y>0.80206</cdr:y>
    </cdr:from>
    <cdr:to>
      <cdr:x>0.22992</cdr:x>
      <cdr:y>1</cdr:y>
    </cdr:to>
    <cdr:sp macro="" textlink="">
      <cdr:nvSpPr>
        <cdr:cNvPr id="4" name="TextBox 3"/>
        <cdr:cNvSpPr txBox="1"/>
      </cdr:nvSpPr>
      <cdr:spPr>
        <a:xfrm xmlns:a="http://schemas.openxmlformats.org/drawingml/2006/main">
          <a:off x="885803" y="376239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0.11314</cdr:x>
      <cdr:y>0.02577</cdr:y>
    </cdr:from>
    <cdr:to>
      <cdr:x>0.23175</cdr:x>
      <cdr:y>0.13402</cdr:y>
    </cdr:to>
    <cdr:sp macro="" textlink="">
      <cdr:nvSpPr>
        <cdr:cNvPr id="5" name="TextBox 4"/>
        <cdr:cNvSpPr txBox="1"/>
      </cdr:nvSpPr>
      <cdr:spPr>
        <a:xfrm xmlns:a="http://schemas.openxmlformats.org/drawingml/2006/main">
          <a:off x="885803" y="119052"/>
          <a:ext cx="928694" cy="500066"/>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0.12226</cdr:x>
      <cdr:y>0.08763</cdr:y>
    </cdr:from>
    <cdr:to>
      <cdr:x>0.23905</cdr:x>
      <cdr:y>0.28556</cdr:y>
    </cdr:to>
    <cdr:sp macro="" textlink="">
      <cdr:nvSpPr>
        <cdr:cNvPr id="6" name="TextBox 5"/>
        <cdr:cNvSpPr txBox="1"/>
      </cdr:nvSpPr>
      <cdr:spPr>
        <a:xfrm xmlns:a="http://schemas.openxmlformats.org/drawingml/2006/main">
          <a:off x="957241" y="404804"/>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0.28649</cdr:x>
      <cdr:y>0.9433</cdr:y>
    </cdr:from>
    <cdr:to>
      <cdr:x>0.45621</cdr:x>
      <cdr:y>1</cdr:y>
    </cdr:to>
    <cdr:sp macro="" textlink="">
      <cdr:nvSpPr>
        <cdr:cNvPr id="7" name="TextBox 6"/>
        <cdr:cNvSpPr txBox="1"/>
      </cdr:nvSpPr>
      <cdr:spPr>
        <a:xfrm xmlns:a="http://schemas.openxmlformats.org/drawingml/2006/main">
          <a:off x="2243125" y="4357718"/>
          <a:ext cx="1328775" cy="261928"/>
        </a:xfrm>
        <a:prstGeom xmlns:a="http://schemas.openxmlformats.org/drawingml/2006/main" prst="rect">
          <a:avLst/>
        </a:prstGeom>
        <a:solidFill xmlns:a="http://schemas.openxmlformats.org/drawingml/2006/main">
          <a:srgbClr val="99CC00"/>
        </a:solidFill>
      </cdr:spPr>
      <cdr:txBody>
        <a:bodyPr xmlns:a="http://schemas.openxmlformats.org/drawingml/2006/main" wrap="square" rtlCol="0"/>
        <a:lstStyle xmlns:a="http://schemas.openxmlformats.org/drawingml/2006/main"/>
        <a:p xmlns:a="http://schemas.openxmlformats.org/drawingml/2006/main">
          <a:r>
            <a:rPr lang="en-US" sz="1800" dirty="0" smtClean="0"/>
            <a:t>       Barley</a:t>
          </a:r>
          <a:endParaRPr lang="en-US" sz="1800" dirty="0"/>
        </a:p>
      </cdr:txBody>
    </cdr:sp>
  </cdr:relSizeAnchor>
  <cdr:relSizeAnchor xmlns:cdr="http://schemas.openxmlformats.org/drawingml/2006/chartDrawing">
    <cdr:from>
      <cdr:x>0.4927</cdr:x>
      <cdr:y>0.9433</cdr:y>
    </cdr:from>
    <cdr:to>
      <cdr:x>0.67519</cdr:x>
      <cdr:y>1</cdr:y>
    </cdr:to>
    <cdr:sp macro="" textlink="">
      <cdr:nvSpPr>
        <cdr:cNvPr id="9" name="TextBox 8"/>
        <cdr:cNvSpPr txBox="1"/>
      </cdr:nvSpPr>
      <cdr:spPr>
        <a:xfrm xmlns:a="http://schemas.openxmlformats.org/drawingml/2006/main">
          <a:off x="3857652" y="4357718"/>
          <a:ext cx="1428760" cy="261928"/>
        </a:xfrm>
        <a:prstGeom xmlns:a="http://schemas.openxmlformats.org/drawingml/2006/main" prst="rect">
          <a:avLst/>
        </a:prstGeom>
        <a:solidFill xmlns:a="http://schemas.openxmlformats.org/drawingml/2006/main">
          <a:srgbClr val="99CC00"/>
        </a:solidFill>
      </cdr:spPr>
      <cdr:txBody>
        <a:bodyPr xmlns:a="http://schemas.openxmlformats.org/drawingml/2006/main" wrap="square" rtlCol="0"/>
        <a:lstStyle xmlns:a="http://schemas.openxmlformats.org/drawingml/2006/main"/>
        <a:p xmlns:a="http://schemas.openxmlformats.org/drawingml/2006/main">
          <a:r>
            <a:rPr lang="en-US" sz="1800" dirty="0" smtClean="0"/>
            <a:t>          Oat</a:t>
          </a:r>
          <a:endParaRPr lang="en-US" sz="1800" dirty="0"/>
        </a:p>
      </cdr:txBody>
    </cdr:sp>
  </cdr:relSizeAnchor>
  <cdr:relSizeAnchor xmlns:cdr="http://schemas.openxmlformats.org/drawingml/2006/chartDrawing">
    <cdr:from>
      <cdr:x>0.07299</cdr:x>
      <cdr:y>0.9433</cdr:y>
    </cdr:from>
    <cdr:to>
      <cdr:x>0.24635</cdr:x>
      <cdr:y>1</cdr:y>
    </cdr:to>
    <cdr:sp macro="" textlink="">
      <cdr:nvSpPr>
        <cdr:cNvPr id="10" name="TextBox 9"/>
        <cdr:cNvSpPr txBox="1"/>
      </cdr:nvSpPr>
      <cdr:spPr>
        <a:xfrm xmlns:a="http://schemas.openxmlformats.org/drawingml/2006/main">
          <a:off x="571504" y="4357718"/>
          <a:ext cx="1357322" cy="261928"/>
        </a:xfrm>
        <a:prstGeom xmlns:a="http://schemas.openxmlformats.org/drawingml/2006/main" prst="rect">
          <a:avLst/>
        </a:prstGeom>
        <a:solidFill xmlns:a="http://schemas.openxmlformats.org/drawingml/2006/main">
          <a:srgbClr val="99CC00"/>
        </a:solidFill>
      </cdr:spPr>
      <cdr:txBody>
        <a:bodyPr xmlns:a="http://schemas.openxmlformats.org/drawingml/2006/main" wrap="square" rtlCol="0"/>
        <a:lstStyle xmlns:a="http://schemas.openxmlformats.org/drawingml/2006/main"/>
        <a:p xmlns:a="http://schemas.openxmlformats.org/drawingml/2006/main">
          <a:r>
            <a:rPr lang="en-US" sz="1800" dirty="0" smtClean="0"/>
            <a:t>     Wheat</a:t>
          </a:r>
          <a:endParaRPr lang="en-US" sz="1800" dirty="0"/>
        </a:p>
      </cdr:txBody>
    </cdr:sp>
  </cdr:relSizeAnchor>
  <cdr:relSizeAnchor xmlns:cdr="http://schemas.openxmlformats.org/drawingml/2006/chartDrawing">
    <cdr:from>
      <cdr:x>0.70256</cdr:x>
      <cdr:y>0.9433</cdr:y>
    </cdr:from>
    <cdr:to>
      <cdr:x>0.8303</cdr:x>
      <cdr:y>1</cdr:y>
    </cdr:to>
    <cdr:sp macro="" textlink="">
      <cdr:nvSpPr>
        <cdr:cNvPr id="11" name="TextBox 10"/>
        <cdr:cNvSpPr txBox="1"/>
      </cdr:nvSpPr>
      <cdr:spPr>
        <a:xfrm xmlns:a="http://schemas.openxmlformats.org/drawingml/2006/main">
          <a:off x="5500726" y="4357718"/>
          <a:ext cx="1000132" cy="261928"/>
        </a:xfrm>
        <a:prstGeom xmlns:a="http://schemas.openxmlformats.org/drawingml/2006/main" prst="rect">
          <a:avLst/>
        </a:prstGeom>
        <a:solidFill xmlns:a="http://schemas.openxmlformats.org/drawingml/2006/main">
          <a:srgbClr val="99CC00"/>
        </a:solidFill>
      </cdr:spPr>
      <cdr:txBody>
        <a:bodyPr xmlns:a="http://schemas.openxmlformats.org/drawingml/2006/main" wrap="square" rtlCol="0"/>
        <a:lstStyle xmlns:a="http://schemas.openxmlformats.org/drawingml/2006/main"/>
        <a:p xmlns:a="http://schemas.openxmlformats.org/drawingml/2006/main">
          <a:r>
            <a:rPr lang="en-US" sz="1800" dirty="0" smtClean="0"/>
            <a:t>    Rye</a:t>
          </a:r>
          <a:endParaRPr lang="en-US" sz="1800" dirty="0"/>
        </a:p>
      </cdr:txBody>
    </cdr:sp>
  </cdr:relSizeAnchor>
  <cdr:relSizeAnchor xmlns:cdr="http://schemas.openxmlformats.org/drawingml/2006/chartDrawing">
    <cdr:from>
      <cdr:x>0.86679</cdr:x>
      <cdr:y>0.9433</cdr:y>
    </cdr:from>
    <cdr:to>
      <cdr:x>0.99453</cdr:x>
      <cdr:y>0.98969</cdr:y>
    </cdr:to>
    <cdr:sp macro="" textlink="">
      <cdr:nvSpPr>
        <cdr:cNvPr id="12" name="TextBox 11"/>
        <cdr:cNvSpPr txBox="1"/>
      </cdr:nvSpPr>
      <cdr:spPr>
        <a:xfrm xmlns:a="http://schemas.openxmlformats.org/drawingml/2006/main">
          <a:off x="6786610" y="4357718"/>
          <a:ext cx="1000132" cy="21431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0.84855</cdr:x>
      <cdr:y>0.9433</cdr:y>
    </cdr:from>
    <cdr:to>
      <cdr:x>0.98541</cdr:x>
      <cdr:y>1</cdr:y>
    </cdr:to>
    <cdr:sp macro="" textlink="">
      <cdr:nvSpPr>
        <cdr:cNvPr id="13" name="TextBox 12"/>
        <cdr:cNvSpPr txBox="1"/>
      </cdr:nvSpPr>
      <cdr:spPr>
        <a:xfrm xmlns:a="http://schemas.openxmlformats.org/drawingml/2006/main">
          <a:off x="6643734" y="4357718"/>
          <a:ext cx="1071570" cy="261928"/>
        </a:xfrm>
        <a:prstGeom xmlns:a="http://schemas.openxmlformats.org/drawingml/2006/main" prst="rect">
          <a:avLst/>
        </a:prstGeom>
        <a:solidFill xmlns:a="http://schemas.openxmlformats.org/drawingml/2006/main">
          <a:srgbClr val="99CC00"/>
        </a:solidFill>
      </cdr:spPr>
      <cdr:txBody>
        <a:bodyPr xmlns:a="http://schemas.openxmlformats.org/drawingml/2006/main" wrap="square" rtlCol="0"/>
        <a:lstStyle xmlns:a="http://schemas.openxmlformats.org/drawingml/2006/main"/>
        <a:p xmlns:a="http://schemas.openxmlformats.org/drawingml/2006/main">
          <a:r>
            <a:rPr lang="en-US" sz="1800" dirty="0" smtClean="0"/>
            <a:t>Millet</a:t>
          </a:r>
          <a:endParaRPr lang="en-US" sz="18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4ABF93-7679-48AE-A0A4-160F4A971514}" type="datetimeFigureOut">
              <a:rPr lang="en-US" smtClean="0"/>
              <a:pPr/>
              <a:t>8/9/2015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BC08DE-69B5-4DC3-84FE-CE1E567C89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C08DE-69B5-4DC3-84FE-CE1E567C89A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BC08DE-69B5-4DC3-84FE-CE1E567C89A7}"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7C0456-40AB-4D6F-9A55-8E6B95F42520}"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C0456-40AB-4D6F-9A55-8E6B95F42520}"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7C0456-40AB-4D6F-9A55-8E6B95F42520}"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7C0456-40AB-4D6F-9A55-8E6B95F42520}"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7C0456-40AB-4D6F-9A55-8E6B95F42520}" type="datetimeFigureOut">
              <a:rPr lang="en-US" smtClean="0"/>
              <a:pPr/>
              <a:t>8/9/2015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7C0456-40AB-4D6F-9A55-8E6B95F42520}" type="datetimeFigureOut">
              <a:rPr lang="en-US" smtClean="0"/>
              <a:pPr/>
              <a:t>8/9/2015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7C0456-40AB-4D6F-9A55-8E6B95F42520}" type="datetimeFigureOut">
              <a:rPr lang="en-US" smtClean="0"/>
              <a:pPr/>
              <a:t>8/9/2015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C0456-40AB-4D6F-9A55-8E6B95F42520}"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7C0456-40AB-4D6F-9A55-8E6B95F42520}" type="datetimeFigureOut">
              <a:rPr lang="en-US" smtClean="0"/>
              <a:pPr/>
              <a:t>8/9/2015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C0456-40AB-4D6F-9A55-8E6B95F42520}"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7C0456-40AB-4D6F-9A55-8E6B95F42520}" type="datetimeFigureOut">
              <a:rPr lang="en-US" smtClean="0"/>
              <a:pPr/>
              <a:t>8/9/2015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AE6120-E6A5-428F-B6CD-AFFFD195EE9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7C0456-40AB-4D6F-9A55-8E6B95F42520}" type="datetimeFigureOut">
              <a:rPr lang="en-US" smtClean="0"/>
              <a:pPr/>
              <a:t>8/9/2015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AE6120-E6A5-428F-B6CD-AFFFD195EE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foodsys.cce.cornell.edu/primer.html" TargetMode="External"/><Relationship Id="rId3" Type="http://schemas.openxmlformats.org/officeDocument/2006/relationships/diagramData" Target="../diagrams/data1.xml"/><Relationship Id="rId7" Type="http://schemas.openxmlformats.org/officeDocument/2006/relationships/hyperlink" Target="https://en.wikipedia.org/wiki/Food_systems"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Growth_hormones"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en.wikipedia.org/wiki/Food_systems"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ec.europa.eu/research/agriculture/scar/pdf/scar_feg3_final_report_01_02_2011.pdf"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5.xml"/><Relationship Id="rId13" Type="http://schemas.openxmlformats.org/officeDocument/2006/relationships/diagramColors" Target="../diagrams/colors6.xml"/><Relationship Id="rId18" Type="http://schemas.openxmlformats.org/officeDocument/2006/relationships/diagramData" Target="../diagrams/data8.xml"/><Relationship Id="rId26" Type="http://schemas.openxmlformats.org/officeDocument/2006/relationships/diagramData" Target="../diagrams/data10.xml"/><Relationship Id="rId3" Type="http://schemas.openxmlformats.org/officeDocument/2006/relationships/diagramLayout" Target="../diagrams/layout4.xml"/><Relationship Id="rId21" Type="http://schemas.openxmlformats.org/officeDocument/2006/relationships/diagramColors" Target="../diagrams/colors8.xml"/><Relationship Id="rId7" Type="http://schemas.openxmlformats.org/officeDocument/2006/relationships/diagramLayout" Target="../diagrams/layout5.xml"/><Relationship Id="rId12" Type="http://schemas.openxmlformats.org/officeDocument/2006/relationships/diagramQuickStyle" Target="../diagrams/quickStyle6.xml"/><Relationship Id="rId17" Type="http://schemas.openxmlformats.org/officeDocument/2006/relationships/diagramColors" Target="../diagrams/colors7.xml"/><Relationship Id="rId25" Type="http://schemas.openxmlformats.org/officeDocument/2006/relationships/diagramColors" Target="../diagrams/colors9.xml"/><Relationship Id="rId2" Type="http://schemas.openxmlformats.org/officeDocument/2006/relationships/diagramData" Target="../diagrams/data4.xml"/><Relationship Id="rId16" Type="http://schemas.openxmlformats.org/officeDocument/2006/relationships/diagramQuickStyle" Target="../diagrams/quickStyle7.xml"/><Relationship Id="rId20" Type="http://schemas.openxmlformats.org/officeDocument/2006/relationships/diagramQuickStyle" Target="../diagrams/quickStyle8.xml"/><Relationship Id="rId29" Type="http://schemas.openxmlformats.org/officeDocument/2006/relationships/diagramColors" Target="../diagrams/colors10.xml"/><Relationship Id="rId1" Type="http://schemas.openxmlformats.org/officeDocument/2006/relationships/slideLayout" Target="../slideLayouts/slideLayout7.xml"/><Relationship Id="rId6" Type="http://schemas.openxmlformats.org/officeDocument/2006/relationships/diagramData" Target="../diagrams/data5.xml"/><Relationship Id="rId11" Type="http://schemas.openxmlformats.org/officeDocument/2006/relationships/diagramLayout" Target="../diagrams/layout6.xml"/><Relationship Id="rId24" Type="http://schemas.openxmlformats.org/officeDocument/2006/relationships/diagramQuickStyle" Target="../diagrams/quickStyle9.xml"/><Relationship Id="rId5" Type="http://schemas.openxmlformats.org/officeDocument/2006/relationships/diagramColors" Target="../diagrams/colors4.xml"/><Relationship Id="rId15" Type="http://schemas.openxmlformats.org/officeDocument/2006/relationships/diagramLayout" Target="../diagrams/layout7.xml"/><Relationship Id="rId23" Type="http://schemas.openxmlformats.org/officeDocument/2006/relationships/diagramLayout" Target="../diagrams/layout9.xml"/><Relationship Id="rId28" Type="http://schemas.openxmlformats.org/officeDocument/2006/relationships/diagramQuickStyle" Target="../diagrams/quickStyle10.xml"/><Relationship Id="rId10" Type="http://schemas.openxmlformats.org/officeDocument/2006/relationships/diagramData" Target="../diagrams/data6.xml"/><Relationship Id="rId19" Type="http://schemas.openxmlformats.org/officeDocument/2006/relationships/diagramLayout" Target="../diagrams/layout8.xml"/><Relationship Id="rId4" Type="http://schemas.openxmlformats.org/officeDocument/2006/relationships/diagramQuickStyle" Target="../diagrams/quickStyle4.xml"/><Relationship Id="rId9" Type="http://schemas.openxmlformats.org/officeDocument/2006/relationships/diagramColors" Target="../diagrams/colors5.xml"/><Relationship Id="rId14" Type="http://schemas.openxmlformats.org/officeDocument/2006/relationships/diagramData" Target="../diagrams/data7.xml"/><Relationship Id="rId22" Type="http://schemas.openxmlformats.org/officeDocument/2006/relationships/diagramData" Target="../diagrams/data9.xml"/><Relationship Id="rId27"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580280" cy="6858000"/>
          </a:xfrm>
          <a:prstGeom prst="rect">
            <a:avLst/>
          </a:prstGeom>
        </p:spPr>
      </p:pic>
      <p:sp>
        <p:nvSpPr>
          <p:cNvPr id="5" name="TextBox 4"/>
          <p:cNvSpPr txBox="1"/>
          <p:nvPr/>
        </p:nvSpPr>
        <p:spPr>
          <a:xfrm>
            <a:off x="214282" y="2000240"/>
            <a:ext cx="9144032" cy="2554545"/>
          </a:xfrm>
          <a:prstGeom prst="rect">
            <a:avLst/>
          </a:prstGeom>
          <a:solidFill>
            <a:srgbClr val="FFFF66"/>
          </a:solidFill>
          <a:ln w="38100">
            <a:noFill/>
          </a:ln>
        </p:spPr>
        <p:txBody>
          <a:bodyPr wrap="square" rtlCol="0">
            <a:spAutoFit/>
          </a:bodyPr>
          <a:lstStyle/>
          <a:p>
            <a:pPr algn="ctr"/>
            <a:r>
              <a:rPr lang="en-US" sz="3200" b="1" dirty="0" smtClean="0">
                <a:solidFill>
                  <a:srgbClr val="00B050"/>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COMPARATIVE INVESTIGATIONS ON NUTRITIONAL COMPOSITIONS OF ORGANICALY AND CONVENTIONALY </a:t>
            </a:r>
          </a:p>
          <a:p>
            <a:pPr algn="ctr"/>
            <a:r>
              <a:rPr lang="en-US" sz="3200" b="1" dirty="0" smtClean="0">
                <a:solidFill>
                  <a:srgbClr val="00B050"/>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GROWN CEREALS AND THEIR RELATIONSHIPS</a:t>
            </a:r>
            <a:endParaRPr lang="en-US" sz="3200" b="1" dirty="0">
              <a:solidFill>
                <a:srgbClr val="00B050"/>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6" name="Rectangle 5"/>
          <p:cNvSpPr/>
          <p:nvPr/>
        </p:nvSpPr>
        <p:spPr>
          <a:xfrm>
            <a:off x="928662" y="5072074"/>
            <a:ext cx="7429552" cy="954107"/>
          </a:xfrm>
          <a:prstGeom prst="rect">
            <a:avLst/>
          </a:prstGeom>
          <a:solidFill>
            <a:srgbClr val="FAFA78"/>
          </a:solidFill>
          <a:ln>
            <a:solidFill>
              <a:srgbClr val="00B050"/>
            </a:solidFill>
          </a:ln>
        </p:spPr>
        <p:txBody>
          <a:bodyPr wrap="square">
            <a:spAutoFit/>
          </a:bodyPr>
          <a:lstStyle/>
          <a:p>
            <a:pPr algn="ctr"/>
            <a:r>
              <a:rPr lang="en-US" sz="2800" b="1" dirty="0" smtClean="0">
                <a:solidFill>
                  <a:srgbClr val="C00000"/>
                </a:solidFill>
              </a:rPr>
              <a:t>Dr. </a:t>
            </a:r>
            <a:r>
              <a:rPr lang="en-US" sz="2800" b="1" dirty="0" err="1" smtClean="0">
                <a:solidFill>
                  <a:srgbClr val="C00000"/>
                </a:solidFill>
              </a:rPr>
              <a:t>Mirjana</a:t>
            </a:r>
            <a:r>
              <a:rPr lang="en-US" sz="2800" b="1" dirty="0" smtClean="0">
                <a:solidFill>
                  <a:srgbClr val="C00000"/>
                </a:solidFill>
              </a:rPr>
              <a:t> </a:t>
            </a:r>
            <a:r>
              <a:rPr lang="en-US" sz="2800" b="1" dirty="0" err="1" smtClean="0">
                <a:solidFill>
                  <a:srgbClr val="C00000"/>
                </a:solidFill>
              </a:rPr>
              <a:t>Menkovska</a:t>
            </a:r>
            <a:r>
              <a:rPr lang="en-US" sz="2800" b="1" dirty="0" smtClean="0">
                <a:solidFill>
                  <a:srgbClr val="C00000"/>
                </a:solidFill>
              </a:rPr>
              <a:t>, </a:t>
            </a:r>
            <a:r>
              <a:rPr lang="en-US" sz="2800" b="1" dirty="0" err="1" smtClean="0">
                <a:solidFill>
                  <a:srgbClr val="C00000"/>
                </a:solidFill>
              </a:rPr>
              <a:t>Ss.Cyril</a:t>
            </a:r>
            <a:r>
              <a:rPr lang="en-US" sz="2800" b="1" dirty="0" smtClean="0">
                <a:solidFill>
                  <a:srgbClr val="C00000"/>
                </a:solidFill>
              </a:rPr>
              <a:t> and Methodius University, Skopje, Macedonia</a:t>
            </a:r>
            <a:endParaRPr lang="en-US" sz="2800" b="1" dirty="0">
              <a:solidFill>
                <a:srgbClr val="C00000"/>
              </a:solidFill>
            </a:endParaRPr>
          </a:p>
        </p:txBody>
      </p:sp>
      <p:sp>
        <p:nvSpPr>
          <p:cNvPr id="7" name="Rectangle 6"/>
          <p:cNvSpPr/>
          <p:nvPr/>
        </p:nvSpPr>
        <p:spPr>
          <a:xfrm>
            <a:off x="1285852" y="1071546"/>
            <a:ext cx="7000924" cy="400110"/>
          </a:xfrm>
          <a:prstGeom prst="rect">
            <a:avLst/>
          </a:prstGeom>
        </p:spPr>
        <p:txBody>
          <a:bodyPr wrap="square">
            <a:spAutoFit/>
          </a:bodyPr>
          <a:lstStyle/>
          <a:p>
            <a:r>
              <a:rPr lang="en-US" sz="2000" b="1" dirty="0" smtClean="0">
                <a:solidFill>
                  <a:srgbClr val="C00000"/>
                </a:solidFill>
                <a:effectLst>
                  <a:outerShdw blurRad="38100" dist="38100" dir="2700000" algn="tl">
                    <a:srgbClr val="000000">
                      <a:alpha val="43137"/>
                    </a:srgbClr>
                  </a:outerShdw>
                </a:effectLst>
              </a:rPr>
              <a:t>Food Technology-2015 conference,</a:t>
            </a:r>
            <a:r>
              <a:rPr lang="en-US" sz="2000" b="1" dirty="0" smtClean="0">
                <a:solidFill>
                  <a:srgbClr val="D83E0E"/>
                </a:solidFill>
                <a:effectLst>
                  <a:outerShdw blurRad="38100" dist="38100" dir="2700000" algn="tl">
                    <a:srgbClr val="000000">
                      <a:alpha val="43137"/>
                    </a:srgbClr>
                  </a:outerShdw>
                </a:effectLst>
              </a:rPr>
              <a:t>  August 10-12, London, UK</a:t>
            </a:r>
            <a:endParaRPr lang="en-US" sz="2000" b="1" dirty="0">
              <a:solidFill>
                <a:srgbClr val="D83E0E"/>
              </a:solidFill>
              <a:effectLst>
                <a:outerShdw blurRad="38100" dist="38100" dir="2700000" algn="tl">
                  <a:srgbClr val="000000">
                    <a:alpha val="43137"/>
                  </a:srgbClr>
                </a:outerShdw>
              </a:effectLst>
            </a:endParaRPr>
          </a:p>
        </p:txBody>
      </p:sp>
      <p:pic>
        <p:nvPicPr>
          <p:cNvPr id="8" name="Picture 8" descr="kiro.eps"/>
          <p:cNvPicPr>
            <a:picLocks noChangeAspect="1"/>
          </p:cNvPicPr>
          <p:nvPr/>
        </p:nvPicPr>
        <p:blipFill>
          <a:blip r:embed="rId4"/>
          <a:srcRect/>
          <a:stretch>
            <a:fillRect/>
          </a:stretch>
        </p:blipFill>
        <p:spPr bwMode="auto">
          <a:xfrm>
            <a:off x="357158" y="214290"/>
            <a:ext cx="971550" cy="1157875"/>
          </a:xfrm>
          <a:prstGeom prst="rect">
            <a:avLst/>
          </a:prstGeom>
          <a:noFill/>
          <a:ln w="9525">
            <a:noFill/>
            <a:miter lim="800000"/>
            <a:headEnd/>
            <a:tailEnd/>
          </a:ln>
        </p:spPr>
      </p:pic>
      <p:pic>
        <p:nvPicPr>
          <p:cNvPr id="9" name="Picture 29"/>
          <p:cNvPicPr>
            <a:picLocks noChangeAspect="1" noChangeArrowheads="1"/>
          </p:cNvPicPr>
          <p:nvPr/>
        </p:nvPicPr>
        <p:blipFill>
          <a:blip r:embed="rId5" cstate="print"/>
          <a:srcRect/>
          <a:stretch>
            <a:fillRect/>
          </a:stretch>
        </p:blipFill>
        <p:spPr bwMode="auto">
          <a:xfrm>
            <a:off x="3643306" y="0"/>
            <a:ext cx="2071702" cy="996328"/>
          </a:xfrm>
          <a:prstGeom prst="rect">
            <a:avLst/>
          </a:prstGeom>
          <a:noFill/>
          <a:ln w="9525">
            <a:noFill/>
            <a:miter lim="800000"/>
            <a:headEnd/>
            <a:tailEnd/>
          </a:ln>
        </p:spPr>
      </p:pic>
      <p:pic>
        <p:nvPicPr>
          <p:cNvPr id="10" name="Picture 1"/>
          <p:cNvPicPr>
            <a:picLocks noChangeAspect="1"/>
          </p:cNvPicPr>
          <p:nvPr/>
        </p:nvPicPr>
        <p:blipFill>
          <a:blip r:embed="rId6"/>
          <a:srcRect/>
          <a:stretch>
            <a:fillRect/>
          </a:stretch>
        </p:blipFill>
        <p:spPr bwMode="auto">
          <a:xfrm>
            <a:off x="7929586" y="285728"/>
            <a:ext cx="1000132" cy="927101"/>
          </a:xfrm>
          <a:prstGeom prst="rect">
            <a:avLst/>
          </a:prstGeom>
          <a:noFill/>
          <a:ln w="9525">
            <a:noFill/>
            <a:miter lim="800000"/>
            <a:headEnd/>
            <a:tailEnd/>
          </a:ln>
        </p:spPr>
      </p:pic>
    </p:spTree>
  </p:cSld>
  <p:clrMapOvr>
    <a:masterClrMapping/>
  </p:clrMapOvr>
  <p:transition spd="med">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580280" cy="6858000"/>
          </a:xfrm>
          <a:prstGeom prst="rect">
            <a:avLst/>
          </a:prstGeom>
        </p:spPr>
      </p:pic>
      <p:sp>
        <p:nvSpPr>
          <p:cNvPr id="6" name="TextBox 5"/>
          <p:cNvSpPr txBox="1"/>
          <p:nvPr/>
        </p:nvSpPr>
        <p:spPr>
          <a:xfrm>
            <a:off x="857224" y="2643182"/>
            <a:ext cx="3786214" cy="461665"/>
          </a:xfrm>
          <a:prstGeom prst="rect">
            <a:avLst/>
          </a:prstGeom>
          <a:noFill/>
        </p:spPr>
        <p:txBody>
          <a:bodyPr wrap="square" rtlCol="0">
            <a:spAutoFit/>
          </a:bodyPr>
          <a:lstStyle/>
          <a:p>
            <a:r>
              <a:rPr lang="en-US" sz="2400" dirty="0" smtClean="0"/>
              <a:t>    </a:t>
            </a:r>
            <a:r>
              <a:rPr lang="en-US" sz="2400" b="1" dirty="0" smtClean="0">
                <a:solidFill>
                  <a:srgbClr val="C00000"/>
                </a:solidFill>
              </a:rPr>
              <a:t>Food is </a:t>
            </a:r>
            <a:r>
              <a:rPr lang="en-US" sz="2400" b="1" dirty="0" err="1" smtClean="0">
                <a:solidFill>
                  <a:srgbClr val="C00000"/>
                </a:solidFill>
              </a:rPr>
              <a:t>esential</a:t>
            </a:r>
            <a:r>
              <a:rPr lang="en-US" sz="2400" b="1" dirty="0" smtClean="0">
                <a:solidFill>
                  <a:srgbClr val="C00000"/>
                </a:solidFill>
              </a:rPr>
              <a:t> to life</a:t>
            </a:r>
            <a:endParaRPr lang="en-US" sz="2400" b="1" dirty="0">
              <a:solidFill>
                <a:srgbClr val="C00000"/>
              </a:solidFill>
            </a:endParaRPr>
          </a:p>
        </p:txBody>
      </p:sp>
      <p:pic>
        <p:nvPicPr>
          <p:cNvPr id="7" name="Picture 2"/>
          <p:cNvPicPr>
            <a:picLocks noChangeAspect="1" noChangeArrowheads="1"/>
          </p:cNvPicPr>
          <p:nvPr/>
        </p:nvPicPr>
        <p:blipFill>
          <a:blip r:embed="rId3"/>
          <a:srcRect l="7912" t="5188" r="5515" b="6519"/>
          <a:stretch>
            <a:fillRect/>
          </a:stretch>
        </p:blipFill>
        <p:spPr bwMode="auto">
          <a:xfrm>
            <a:off x="5643570" y="1605235"/>
            <a:ext cx="2857520" cy="2500034"/>
          </a:xfrm>
          <a:prstGeom prst="rect">
            <a:avLst/>
          </a:prstGeom>
          <a:noFill/>
          <a:ln w="9525">
            <a:noFill/>
            <a:miter lim="800000"/>
            <a:headEnd/>
            <a:tailEnd/>
          </a:ln>
        </p:spPr>
      </p:pic>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 y="-24"/>
            <a:ext cx="9144000" cy="6858000"/>
          </a:xfrm>
          <a:prstGeom prst="rect">
            <a:avLst/>
          </a:prstGeom>
        </p:spPr>
      </p:pic>
      <p:graphicFrame>
        <p:nvGraphicFramePr>
          <p:cNvPr id="5" name="Diagram 4"/>
          <p:cNvGraphicFramePr/>
          <p:nvPr/>
        </p:nvGraphicFramePr>
        <p:xfrm>
          <a:off x="0" y="1000108"/>
          <a:ext cx="814393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Connector 6"/>
          <p:cNvCxnSpPr/>
          <p:nvPr/>
        </p:nvCxnSpPr>
        <p:spPr>
          <a:xfrm>
            <a:off x="6143636" y="3143248"/>
            <a:ext cx="64294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6393669" y="3536157"/>
            <a:ext cx="78581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357950" y="4214818"/>
            <a:ext cx="1000132" cy="784830"/>
          </a:xfrm>
          <a:prstGeom prst="rect">
            <a:avLst/>
          </a:prstGeom>
          <a:solidFill>
            <a:srgbClr val="FFFF00"/>
          </a:solidFill>
        </p:spPr>
        <p:txBody>
          <a:bodyPr wrap="square" rtlCol="0">
            <a:spAutoFit/>
          </a:bodyPr>
          <a:lstStyle/>
          <a:p>
            <a:r>
              <a:rPr lang="en-US" sz="1500" dirty="0" smtClean="0"/>
              <a:t>    </a:t>
            </a:r>
            <a:r>
              <a:rPr lang="en-US" sz="1500" b="1" dirty="0" smtClean="0">
                <a:solidFill>
                  <a:schemeClr val="accent2">
                    <a:lumMod val="75000"/>
                  </a:schemeClr>
                </a:solidFill>
              </a:rPr>
              <a:t>Organic </a:t>
            </a:r>
          </a:p>
          <a:p>
            <a:r>
              <a:rPr lang="en-US" sz="1500" b="1" dirty="0" smtClean="0">
                <a:solidFill>
                  <a:schemeClr val="accent2">
                    <a:lumMod val="75000"/>
                  </a:schemeClr>
                </a:solidFill>
              </a:rPr>
              <a:t>      food </a:t>
            </a:r>
          </a:p>
          <a:p>
            <a:r>
              <a:rPr lang="en-US" sz="1500" b="1" dirty="0" smtClean="0">
                <a:solidFill>
                  <a:schemeClr val="accent2">
                    <a:lumMod val="75000"/>
                  </a:schemeClr>
                </a:solidFill>
              </a:rPr>
              <a:t>    systems</a:t>
            </a:r>
            <a:endParaRPr lang="en-US" sz="1500" b="1" dirty="0">
              <a:solidFill>
                <a:schemeClr val="accent2">
                  <a:lumMod val="75000"/>
                </a:schemeClr>
              </a:solidFill>
            </a:endParaRPr>
          </a:p>
        </p:txBody>
      </p:sp>
      <p:sp>
        <p:nvSpPr>
          <p:cNvPr id="8" name="TextBox 7"/>
          <p:cNvSpPr txBox="1"/>
          <p:nvPr/>
        </p:nvSpPr>
        <p:spPr>
          <a:xfrm>
            <a:off x="1857356" y="4143380"/>
            <a:ext cx="1143008" cy="584775"/>
          </a:xfrm>
          <a:prstGeom prst="rect">
            <a:avLst/>
          </a:prstGeom>
          <a:solidFill>
            <a:schemeClr val="accent3">
              <a:lumMod val="60000"/>
              <a:lumOff val="40000"/>
            </a:schemeClr>
          </a:solidFill>
        </p:spPr>
        <p:txBody>
          <a:bodyPr wrap="square" rtlCol="0">
            <a:spAutoFit/>
          </a:bodyPr>
          <a:lstStyle/>
          <a:p>
            <a:r>
              <a:rPr lang="en-US" sz="1600" b="1" dirty="0" smtClean="0">
                <a:solidFill>
                  <a:srgbClr val="0033CC"/>
                </a:solidFill>
              </a:rPr>
              <a:t>Economies of scale</a:t>
            </a:r>
            <a:endParaRPr lang="en-US" sz="1600" b="1" dirty="0">
              <a:solidFill>
                <a:srgbClr val="0033CC"/>
              </a:solidFill>
            </a:endParaRPr>
          </a:p>
        </p:txBody>
      </p:sp>
      <p:sp>
        <p:nvSpPr>
          <p:cNvPr id="9" name="TextBox 8"/>
          <p:cNvSpPr txBox="1"/>
          <p:nvPr/>
        </p:nvSpPr>
        <p:spPr>
          <a:xfrm>
            <a:off x="3357554" y="4714884"/>
            <a:ext cx="1000132" cy="338554"/>
          </a:xfrm>
          <a:prstGeom prst="rect">
            <a:avLst/>
          </a:prstGeom>
          <a:solidFill>
            <a:schemeClr val="accent3">
              <a:lumMod val="60000"/>
              <a:lumOff val="40000"/>
            </a:schemeClr>
          </a:solidFill>
        </p:spPr>
        <p:txBody>
          <a:bodyPr wrap="square" rtlCol="0">
            <a:spAutoFit/>
          </a:bodyPr>
          <a:lstStyle/>
          <a:p>
            <a:r>
              <a:rPr lang="en-US" sz="1600" b="1" dirty="0" smtClean="0">
                <a:solidFill>
                  <a:srgbClr val="0033CC"/>
                </a:solidFill>
              </a:rPr>
              <a:t>efficiency</a:t>
            </a:r>
            <a:endParaRPr lang="en-US" sz="1600" b="1" dirty="0">
              <a:solidFill>
                <a:srgbClr val="0033CC"/>
              </a:solidFill>
            </a:endParaRPr>
          </a:p>
        </p:txBody>
      </p:sp>
      <p:sp>
        <p:nvSpPr>
          <p:cNvPr id="10" name="TextBox 9"/>
          <p:cNvSpPr txBox="1"/>
          <p:nvPr/>
        </p:nvSpPr>
        <p:spPr>
          <a:xfrm>
            <a:off x="357158" y="5371943"/>
            <a:ext cx="8501122" cy="2339102"/>
          </a:xfrm>
          <a:prstGeom prst="rect">
            <a:avLst/>
          </a:prstGeom>
          <a:noFill/>
        </p:spPr>
        <p:txBody>
          <a:bodyPr wrap="square" rtlCol="0">
            <a:spAutoFit/>
          </a:bodyPr>
          <a:lstStyle/>
          <a:p>
            <a:r>
              <a:rPr lang="en-US" dirty="0" smtClean="0"/>
              <a:t>Food systems are either conventional or alternative according to their model of food lifespan from origin to plate.</a:t>
            </a:r>
            <a:r>
              <a:rPr lang="en-US" u="sng" baseline="30000" dirty="0" smtClean="0">
                <a:hlinkClick r:id="rId7"/>
              </a:rPr>
              <a:t>[1]</a:t>
            </a:r>
            <a:endParaRPr lang="en-US" u="sng" baseline="30000" dirty="0" smtClean="0"/>
          </a:p>
          <a:p>
            <a:endParaRPr lang="en-US" u="sng" baseline="30000" dirty="0" smtClean="0"/>
          </a:p>
          <a:p>
            <a:r>
              <a:rPr lang="en-US" u="sng" baseline="30000" dirty="0" smtClean="0">
                <a:hlinkClick r:id="rId7"/>
              </a:rPr>
              <a:t>[</a:t>
            </a:r>
            <a:r>
              <a:rPr lang="en-US" sz="1600" u="sng" baseline="30000" dirty="0" smtClean="0">
                <a:hlinkClick r:id="rId7"/>
              </a:rPr>
              <a:t>1][</a:t>
            </a:r>
            <a:r>
              <a:rPr lang="en-US" sz="1600" dirty="0" smtClean="0"/>
              <a:t>Discovering the Food System - A Primer on Community Food Systems: Linking Food, Nutrition and Agriculture </a:t>
            </a:r>
            <a:r>
              <a:rPr lang="en-US" sz="1600" u="sng" dirty="0" smtClean="0">
                <a:hlinkClick r:id="rId8"/>
              </a:rPr>
              <a:t>http://foodsys.cce.cornell.edu/primer.html</a:t>
            </a:r>
            <a:r>
              <a:rPr lang="en-US" sz="1600" dirty="0" smtClean="0"/>
              <a:t> </a:t>
            </a:r>
          </a:p>
          <a:p>
            <a:endParaRPr lang="en-US" sz="1600" dirty="0" smtClean="0"/>
          </a:p>
          <a:p>
            <a:endParaRPr lang="en-US" sz="1600" dirty="0" smtClean="0"/>
          </a:p>
          <a:p>
            <a:endParaRPr lang="en-US" sz="1600" dirty="0" smtClean="0"/>
          </a:p>
          <a:p>
            <a:endParaRPr lang="en-US" dirty="0"/>
          </a:p>
        </p:txBody>
      </p:sp>
    </p:spTree>
  </p:cSld>
  <p:clrMapOvr>
    <a:masterClrMapping/>
  </p:clrMapOvr>
  <p:transition spd="med">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857224" y="285728"/>
            <a:ext cx="3143272" cy="461665"/>
          </a:xfrm>
          <a:prstGeom prst="rect">
            <a:avLst/>
          </a:prstGeom>
          <a:solidFill>
            <a:schemeClr val="accent3">
              <a:lumMod val="60000"/>
              <a:lumOff val="40000"/>
            </a:schemeClr>
          </a:solidFill>
        </p:spPr>
        <p:txBody>
          <a:bodyPr wrap="square">
            <a:spAutoFit/>
          </a:bodyPr>
          <a:lstStyle/>
          <a:p>
            <a:r>
              <a:rPr lang="en-US" sz="2400" b="1" dirty="0" smtClean="0">
                <a:solidFill>
                  <a:schemeClr val="accent2">
                    <a:lumMod val="75000"/>
                  </a:schemeClr>
                </a:solidFill>
              </a:rPr>
              <a:t>Organic food systems</a:t>
            </a:r>
          </a:p>
        </p:txBody>
      </p:sp>
      <p:sp>
        <p:nvSpPr>
          <p:cNvPr id="4" name="Rectangle 3"/>
          <p:cNvSpPr/>
          <p:nvPr/>
        </p:nvSpPr>
        <p:spPr>
          <a:xfrm>
            <a:off x="571472" y="928670"/>
            <a:ext cx="8143932" cy="4154984"/>
          </a:xfrm>
          <a:prstGeom prst="rect">
            <a:avLst/>
          </a:prstGeom>
        </p:spPr>
        <p:txBody>
          <a:bodyPr wrap="square">
            <a:spAutoFit/>
          </a:bodyPr>
          <a:lstStyle/>
          <a:p>
            <a:pPr>
              <a:buFont typeface="Wingdings" pitchFamily="2" charset="2"/>
              <a:buChar char="q"/>
            </a:pPr>
            <a:r>
              <a:rPr lang="en-US" sz="2400" dirty="0" smtClean="0"/>
              <a:t> Are characterized by a reduced dependence on chemical inputs and an increased concern for transparency and information. </a:t>
            </a:r>
          </a:p>
          <a:p>
            <a:pPr>
              <a:buFont typeface="Wingdings" pitchFamily="2" charset="2"/>
              <a:buChar char="q"/>
            </a:pPr>
            <a:endParaRPr lang="en-US" sz="2400" dirty="0" smtClean="0"/>
          </a:p>
          <a:p>
            <a:pPr>
              <a:buFont typeface="Wingdings" pitchFamily="2" charset="2"/>
              <a:buChar char="q"/>
            </a:pPr>
            <a:r>
              <a:rPr lang="en-US" sz="2400" dirty="0" smtClean="0"/>
              <a:t> Organic produce is grown without the chemical pesticides and fertilizers of industrial food systems, and livestock is reared without the use of antibiotics or growth hormones.</a:t>
            </a:r>
            <a:r>
              <a:rPr lang="en-US" sz="2400" u="sng" dirty="0" smtClean="0">
                <a:hlinkClick r:id="rId3" tooltip="Growth hormones"/>
              </a:rPr>
              <a:t> </a:t>
            </a:r>
            <a:endParaRPr lang="en-US" sz="2400" dirty="0" smtClean="0"/>
          </a:p>
          <a:p>
            <a:pPr>
              <a:buFont typeface="Wingdings" pitchFamily="2" charset="2"/>
              <a:buChar char="q"/>
            </a:pPr>
            <a:endParaRPr lang="en-US" sz="2400" dirty="0" smtClean="0"/>
          </a:p>
          <a:p>
            <a:pPr>
              <a:buFont typeface="Wingdings" pitchFamily="2" charset="2"/>
              <a:buChar char="q"/>
            </a:pPr>
            <a:r>
              <a:rPr lang="en-US" sz="2400" dirty="0" smtClean="0"/>
              <a:t> The reduced inputs of organic agriculture can also lead to a greater reliance on local knowledge, creating a stronger knowledge community amongst farmers.</a:t>
            </a:r>
            <a:r>
              <a:rPr lang="en-US" sz="2400" u="sng" baseline="30000" dirty="0" smtClean="0">
                <a:hlinkClick r:id="rId4"/>
              </a:rPr>
              <a:t>[16][17]</a:t>
            </a:r>
            <a:endParaRPr lang="en-US" sz="2400" dirty="0"/>
          </a:p>
        </p:txBody>
      </p:sp>
      <p:sp>
        <p:nvSpPr>
          <p:cNvPr id="5" name="TextBox 4"/>
          <p:cNvSpPr txBox="1"/>
          <p:nvPr/>
        </p:nvSpPr>
        <p:spPr>
          <a:xfrm>
            <a:off x="2357422" y="4929198"/>
            <a:ext cx="6572296" cy="646331"/>
          </a:xfrm>
          <a:prstGeom prst="rect">
            <a:avLst/>
          </a:prstGeom>
          <a:noFill/>
        </p:spPr>
        <p:txBody>
          <a:bodyPr wrap="square" rtlCol="0">
            <a:spAutoFit/>
          </a:bodyPr>
          <a:lstStyle/>
          <a:p>
            <a:r>
              <a:rPr lang="en-US" i="1" dirty="0" smtClean="0"/>
              <a:t>The Alternative Farming Systems Information Center. “Organic  Food</a:t>
            </a:r>
          </a:p>
          <a:p>
            <a:r>
              <a:rPr lang="en-US" i="1" dirty="0" smtClean="0"/>
              <a:t> Production.” National Agricultural Library, USDA 2003.</a:t>
            </a:r>
            <a:endParaRPr lang="en-US" dirty="0"/>
          </a:p>
        </p:txBody>
      </p:sp>
      <p:sp>
        <p:nvSpPr>
          <p:cNvPr id="6" name="TextBox 5"/>
          <p:cNvSpPr txBox="1"/>
          <p:nvPr/>
        </p:nvSpPr>
        <p:spPr>
          <a:xfrm>
            <a:off x="571472" y="5643578"/>
            <a:ext cx="8572528" cy="1477328"/>
          </a:xfrm>
          <a:prstGeom prst="rect">
            <a:avLst/>
          </a:prstGeom>
          <a:noFill/>
        </p:spPr>
        <p:txBody>
          <a:bodyPr wrap="square" rtlCol="0">
            <a:spAutoFit/>
          </a:bodyPr>
          <a:lstStyle/>
          <a:p>
            <a:r>
              <a:rPr lang="en-US" dirty="0" smtClean="0"/>
              <a:t>.</a:t>
            </a:r>
            <a:r>
              <a:rPr lang="en-US" u="sng" baseline="30000" dirty="0" smtClean="0">
                <a:hlinkClick r:id="rId4"/>
              </a:rPr>
              <a:t>[16][ </a:t>
            </a:r>
            <a:r>
              <a:rPr lang="en-US" dirty="0" smtClean="0"/>
              <a:t>Morgan, K and J. Murdoch (2000) “Organic vs. conventional agriculture: knowledge, power and innovation in the food chain” </a:t>
            </a:r>
            <a:r>
              <a:rPr lang="en-US" dirty="0" err="1" smtClean="0"/>
              <a:t>Geoforum</a:t>
            </a:r>
            <a:r>
              <a:rPr lang="en-US" dirty="0" smtClean="0"/>
              <a:t> 31(2): 159-173</a:t>
            </a:r>
          </a:p>
          <a:p>
            <a:r>
              <a:rPr lang="en-US" u="sng" baseline="30000" dirty="0" smtClean="0">
                <a:hlinkClick r:id="rId4"/>
              </a:rPr>
              <a:t>[17]</a:t>
            </a:r>
            <a:r>
              <a:rPr lang="en-US" dirty="0" err="1" smtClean="0"/>
              <a:t>Renkin</a:t>
            </a:r>
            <a:r>
              <a:rPr lang="en-US" dirty="0" smtClean="0"/>
              <a:t>, A.M., K. Lyons and R.C.N. Laurence (2002) in Proceedings from the 14th IFOAM Organic World Congress, Victoria, BC, August 2002</a:t>
            </a:r>
          </a:p>
          <a:p>
            <a:endParaRPr lang="en-US" dirty="0"/>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85776"/>
            <a:ext cx="9144000" cy="7429504"/>
          </a:xfrm>
          <a:prstGeom prst="rect">
            <a:avLst/>
          </a:prstGeom>
        </p:spPr>
      </p:pic>
      <p:sp>
        <p:nvSpPr>
          <p:cNvPr id="3" name="Rectangle 2"/>
          <p:cNvSpPr/>
          <p:nvPr/>
        </p:nvSpPr>
        <p:spPr>
          <a:xfrm>
            <a:off x="1571604" y="571480"/>
            <a:ext cx="5643602" cy="523220"/>
          </a:xfrm>
          <a:prstGeom prst="rect">
            <a:avLst/>
          </a:prstGeom>
          <a:solidFill>
            <a:srgbClr val="FFFF99"/>
          </a:solidFill>
        </p:spPr>
        <p:txBody>
          <a:bodyPr wrap="square">
            <a:spAutoFit/>
          </a:bodyPr>
          <a:lstStyle/>
          <a:p>
            <a:pPr algn="ctr"/>
            <a:r>
              <a:rPr lang="en-US" sz="2800" b="1" dirty="0" smtClean="0">
                <a:solidFill>
                  <a:srgbClr val="1DB33A"/>
                </a:solidFill>
              </a:rPr>
              <a:t>Principles of organic food production</a:t>
            </a:r>
          </a:p>
        </p:txBody>
      </p:sp>
      <p:sp>
        <p:nvSpPr>
          <p:cNvPr id="4" name="Rectangle 3"/>
          <p:cNvSpPr/>
          <p:nvPr/>
        </p:nvSpPr>
        <p:spPr>
          <a:xfrm>
            <a:off x="1643042" y="1595021"/>
            <a:ext cx="5857916" cy="4893647"/>
          </a:xfrm>
          <a:prstGeom prst="rect">
            <a:avLst/>
          </a:prstGeom>
        </p:spPr>
        <p:txBody>
          <a:bodyPr wrap="square">
            <a:spAutoFit/>
          </a:bodyPr>
          <a:lstStyle/>
          <a:p>
            <a:pPr lvl="1"/>
            <a:r>
              <a:rPr lang="en-US" sz="2400" dirty="0" smtClean="0"/>
              <a:t> </a:t>
            </a:r>
          </a:p>
          <a:p>
            <a:pPr lvl="1">
              <a:buFont typeface="Wingdings" pitchFamily="2" charset="2"/>
              <a:buChar char="q"/>
            </a:pPr>
            <a:r>
              <a:rPr lang="en-US" sz="2400" dirty="0" smtClean="0"/>
              <a:t>   Biodiversity</a:t>
            </a:r>
          </a:p>
          <a:p>
            <a:pPr lvl="1"/>
            <a:endParaRPr lang="en-US" sz="2400" dirty="0" smtClean="0"/>
          </a:p>
          <a:p>
            <a:pPr lvl="1">
              <a:buFont typeface="Wingdings" pitchFamily="2" charset="2"/>
              <a:buChar char="q"/>
            </a:pPr>
            <a:r>
              <a:rPr lang="en-US" sz="2400" dirty="0" smtClean="0"/>
              <a:t>   Ecological balance</a:t>
            </a:r>
          </a:p>
          <a:p>
            <a:pPr>
              <a:buFont typeface="Wingdings" pitchFamily="2" charset="2"/>
              <a:buChar char="q"/>
            </a:pPr>
            <a:endParaRPr lang="en-US" sz="2400" dirty="0" smtClean="0"/>
          </a:p>
          <a:p>
            <a:pPr lvl="1">
              <a:buFont typeface="Wingdings" pitchFamily="2" charset="2"/>
              <a:buChar char="q"/>
            </a:pPr>
            <a:r>
              <a:rPr lang="en-US" sz="2400" dirty="0" smtClean="0"/>
              <a:t>   Sustainability</a:t>
            </a:r>
          </a:p>
          <a:p>
            <a:pPr>
              <a:buFont typeface="Wingdings" pitchFamily="2" charset="2"/>
              <a:buChar char="q"/>
            </a:pPr>
            <a:endParaRPr lang="en-US" sz="2400" dirty="0" smtClean="0"/>
          </a:p>
          <a:p>
            <a:pPr lvl="1">
              <a:buFont typeface="Wingdings" pitchFamily="2" charset="2"/>
              <a:buChar char="q"/>
            </a:pPr>
            <a:r>
              <a:rPr lang="en-US" sz="2400" dirty="0" smtClean="0"/>
              <a:t>   Natural plant  fertilization </a:t>
            </a:r>
          </a:p>
          <a:p>
            <a:pPr>
              <a:buFont typeface="Wingdings" pitchFamily="2" charset="2"/>
              <a:buChar char="q"/>
            </a:pPr>
            <a:endParaRPr lang="en-US" sz="2400" dirty="0" smtClean="0"/>
          </a:p>
          <a:p>
            <a:pPr lvl="1">
              <a:buFont typeface="Wingdings" pitchFamily="2" charset="2"/>
              <a:buChar char="q"/>
            </a:pPr>
            <a:r>
              <a:rPr lang="en-US" sz="2400" dirty="0" smtClean="0"/>
              <a:t>   Natural pest </a:t>
            </a:r>
            <a:r>
              <a:rPr lang="en-US" sz="2400" dirty="0" err="1" smtClean="0"/>
              <a:t>management,and</a:t>
            </a:r>
            <a:endParaRPr lang="en-US" sz="2400" dirty="0" smtClean="0"/>
          </a:p>
          <a:p>
            <a:pPr>
              <a:buFont typeface="Wingdings" pitchFamily="2" charset="2"/>
              <a:buChar char="q"/>
            </a:pPr>
            <a:endParaRPr lang="en-US" sz="2400" dirty="0" smtClean="0"/>
          </a:p>
          <a:p>
            <a:pPr lvl="1">
              <a:buFont typeface="Wingdings" pitchFamily="2" charset="2"/>
              <a:buChar char="q"/>
            </a:pPr>
            <a:r>
              <a:rPr lang="en-US" sz="2400" dirty="0" smtClean="0"/>
              <a:t>   Soil integrity </a:t>
            </a:r>
            <a:br>
              <a:rPr lang="en-US" sz="2400" dirty="0" smtClean="0"/>
            </a:br>
            <a:endParaRPr lang="en-US" sz="2400" dirty="0"/>
          </a:p>
        </p:txBody>
      </p:sp>
    </p:spTree>
  </p:cSld>
  <p:clrMapOvr>
    <a:masterClrMapping/>
  </p:clrMapOvr>
  <p:transition spd="med">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 y="0"/>
            <a:ext cx="9144000" cy="6858000"/>
          </a:xfrm>
          <a:prstGeom prst="rect">
            <a:avLst/>
          </a:prstGeom>
        </p:spPr>
      </p:pic>
      <p:sp>
        <p:nvSpPr>
          <p:cNvPr id="3" name="Rectangle 2"/>
          <p:cNvSpPr/>
          <p:nvPr/>
        </p:nvSpPr>
        <p:spPr>
          <a:xfrm>
            <a:off x="3286116" y="357166"/>
            <a:ext cx="2356993" cy="584775"/>
          </a:xfrm>
          <a:prstGeom prst="rect">
            <a:avLst/>
          </a:prstGeom>
          <a:solidFill>
            <a:srgbClr val="FFFF99"/>
          </a:solidFill>
        </p:spPr>
        <p:txBody>
          <a:bodyPr wrap="square">
            <a:spAutoFit/>
          </a:bodyPr>
          <a:lstStyle/>
          <a:p>
            <a:r>
              <a:rPr lang="en-US" sz="2800" b="1" dirty="0" smtClean="0">
                <a:solidFill>
                  <a:schemeClr val="accent2">
                    <a:lumMod val="75000"/>
                  </a:schemeClr>
                </a:solidFill>
              </a:rPr>
              <a:t>   </a:t>
            </a:r>
            <a:r>
              <a:rPr lang="en-US" sz="3200" b="1" dirty="0" smtClean="0">
                <a:solidFill>
                  <a:schemeClr val="accent2">
                    <a:lumMod val="75000"/>
                  </a:schemeClr>
                </a:solidFill>
              </a:rPr>
              <a:t>Regulation</a:t>
            </a:r>
            <a:endParaRPr lang="en-US" sz="3200" dirty="0">
              <a:solidFill>
                <a:schemeClr val="accent2">
                  <a:lumMod val="75000"/>
                </a:schemeClr>
              </a:solidFill>
            </a:endParaRPr>
          </a:p>
        </p:txBody>
      </p:sp>
      <p:sp>
        <p:nvSpPr>
          <p:cNvPr id="4" name="Rectangle 3"/>
          <p:cNvSpPr/>
          <p:nvPr/>
        </p:nvSpPr>
        <p:spPr>
          <a:xfrm>
            <a:off x="357158" y="1028343"/>
            <a:ext cx="8429684" cy="4862870"/>
          </a:xfrm>
          <a:prstGeom prst="rect">
            <a:avLst/>
          </a:prstGeom>
        </p:spPr>
        <p:txBody>
          <a:bodyPr wrap="square">
            <a:spAutoFit/>
          </a:bodyPr>
          <a:lstStyle/>
          <a:p>
            <a:pPr>
              <a:buFont typeface="Wingdings" pitchFamily="2" charset="2"/>
              <a:buChar char="q"/>
            </a:pPr>
            <a:r>
              <a:rPr lang="en-US" sz="2400" dirty="0" smtClean="0"/>
              <a:t> </a:t>
            </a:r>
            <a:r>
              <a:rPr lang="en-US" sz="2200" dirty="0" smtClean="0"/>
              <a:t>In 1992 the European Community developed organic standards and a certification scheme (</a:t>
            </a:r>
            <a:r>
              <a:rPr lang="en-US" sz="2200" dirty="0" smtClean="0">
                <a:solidFill>
                  <a:srgbClr val="C00000"/>
                </a:solidFill>
              </a:rPr>
              <a:t>8 </a:t>
            </a:r>
            <a:r>
              <a:rPr lang="en-US" sz="2200" dirty="0" smtClean="0"/>
              <a:t>).</a:t>
            </a:r>
          </a:p>
          <a:p>
            <a:pPr>
              <a:buFont typeface="Wingdings" pitchFamily="2" charset="2"/>
              <a:buChar char="q"/>
            </a:pPr>
            <a:endParaRPr lang="en-US" sz="2200" dirty="0" smtClean="0"/>
          </a:p>
          <a:p>
            <a:pPr>
              <a:buFont typeface="Wingdings" pitchFamily="2" charset="2"/>
              <a:buChar char="q"/>
            </a:pPr>
            <a:r>
              <a:rPr lang="en-US" sz="2200" dirty="0" smtClean="0"/>
              <a:t> The International Federation of Organic Agriculture Movements (IFOAM) (</a:t>
            </a:r>
            <a:r>
              <a:rPr lang="en-US" sz="2200" dirty="0" smtClean="0">
                <a:solidFill>
                  <a:srgbClr val="C00000"/>
                </a:solidFill>
              </a:rPr>
              <a:t>9 </a:t>
            </a:r>
            <a:r>
              <a:rPr lang="en-US" sz="2200" dirty="0" smtClean="0"/>
              <a:t>) also has a set of organic principles which were the basis of the guidelines for organically produced foods of the internationally recognized </a:t>
            </a:r>
          </a:p>
          <a:p>
            <a:endParaRPr lang="en-US" sz="2200" dirty="0" smtClean="0"/>
          </a:p>
          <a:p>
            <a:pPr>
              <a:buFont typeface="Wingdings" pitchFamily="2" charset="2"/>
              <a:buChar char="q"/>
            </a:pPr>
            <a:r>
              <a:rPr lang="en-US" sz="2200" dirty="0" smtClean="0"/>
              <a:t> Codex </a:t>
            </a:r>
            <a:r>
              <a:rPr lang="en-US" sz="2200" dirty="0" err="1" smtClean="0"/>
              <a:t>Alimentarius</a:t>
            </a:r>
            <a:r>
              <a:rPr lang="en-US" sz="2200" dirty="0" smtClean="0"/>
              <a:t> (10) of the World Health Organization and Food and Agriculture Organization of the United Nations  (WHO/FAO food standards). Codex </a:t>
            </a:r>
            <a:r>
              <a:rPr lang="en-US" sz="2200" dirty="0" err="1" smtClean="0"/>
              <a:t>Alimentarius</a:t>
            </a:r>
            <a:r>
              <a:rPr lang="en-US" sz="2200" dirty="0" smtClean="0"/>
              <a:t> is the internationally accepted food safety standard for all food products traded worldwide. There is a set of standards within the Codex </a:t>
            </a:r>
            <a:r>
              <a:rPr lang="en-US" sz="2200" dirty="0" err="1" smtClean="0"/>
              <a:t>Alimentarius</a:t>
            </a:r>
            <a:r>
              <a:rPr lang="en-US" sz="2200" dirty="0" smtClean="0"/>
              <a:t> that covers organic food. </a:t>
            </a:r>
          </a:p>
          <a:p>
            <a:endParaRPr lang="en-US" sz="2200" dirty="0"/>
          </a:p>
        </p:txBody>
      </p:sp>
      <p:sp>
        <p:nvSpPr>
          <p:cNvPr id="5" name="TextBox 4"/>
          <p:cNvSpPr txBox="1"/>
          <p:nvPr/>
        </p:nvSpPr>
        <p:spPr>
          <a:xfrm>
            <a:off x="357158" y="5500702"/>
            <a:ext cx="8786842" cy="1477328"/>
          </a:xfrm>
          <a:prstGeom prst="rect">
            <a:avLst/>
          </a:prstGeom>
          <a:noFill/>
        </p:spPr>
        <p:txBody>
          <a:bodyPr wrap="square" rtlCol="0">
            <a:spAutoFit/>
          </a:bodyPr>
          <a:lstStyle/>
          <a:p>
            <a:r>
              <a:rPr lang="en-US" sz="1600" dirty="0" smtClean="0"/>
              <a:t>8. </a:t>
            </a:r>
            <a:r>
              <a:rPr lang="en-US" dirty="0" smtClean="0"/>
              <a:t>"Fact Pages: Organic Farming." European Commission Directorate General for Agriculture and Rural Development. (</a:t>
            </a:r>
            <a:r>
              <a:rPr lang="en-US" dirty="0" err="1" smtClean="0"/>
              <a:t>Europa</a:t>
            </a:r>
            <a:r>
              <a:rPr lang="en-US" dirty="0" smtClean="0"/>
              <a:t> Website). 2007. </a:t>
            </a:r>
          </a:p>
          <a:p>
            <a:r>
              <a:rPr lang="en-US" dirty="0" smtClean="0"/>
              <a:t>10. "Guidelines for the Production, Processing, Marketing and </a:t>
            </a:r>
            <a:r>
              <a:rPr lang="en-US" dirty="0" err="1" smtClean="0"/>
              <a:t>Labelling</a:t>
            </a:r>
            <a:r>
              <a:rPr lang="en-US" dirty="0" smtClean="0"/>
              <a:t> of Organically </a:t>
            </a:r>
          </a:p>
          <a:p>
            <a:r>
              <a:rPr lang="en-US" dirty="0" smtClean="0"/>
              <a:t>Produced Foods." The Codex </a:t>
            </a:r>
            <a:r>
              <a:rPr lang="en-US" dirty="0" err="1" smtClean="0"/>
              <a:t>Alimentarius</a:t>
            </a:r>
            <a:r>
              <a:rPr lang="en-US" dirty="0" smtClean="0"/>
              <a:t> Commission and the FAO/WHO Food Standards </a:t>
            </a:r>
          </a:p>
          <a:p>
            <a:r>
              <a:rPr lang="en-US" dirty="0" err="1" smtClean="0"/>
              <a:t>Programme</a:t>
            </a:r>
            <a:r>
              <a:rPr lang="en-US" dirty="0" smtClean="0"/>
              <a:t>. 1999.</a:t>
            </a:r>
            <a:endParaRPr lang="en-US" dirty="0"/>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500034" y="1357298"/>
            <a:ext cx="8072494" cy="1754326"/>
          </a:xfrm>
          <a:prstGeom prst="rect">
            <a:avLst/>
          </a:prstGeom>
        </p:spPr>
        <p:txBody>
          <a:bodyPr wrap="square">
            <a:spAutoFit/>
          </a:bodyPr>
          <a:lstStyle/>
          <a:p>
            <a:pPr>
              <a:buFont typeface="Wingdings" pitchFamily="2" charset="2"/>
              <a:buChar char="q"/>
            </a:pPr>
            <a:r>
              <a:rPr lang="en-US" sz="2200" dirty="0" smtClean="0"/>
              <a:t> In October 2002, the production and marketing of organic food came under regulation by the US Department of Agriculture’s (USDA) National Organic Program. The National Organic Standards Board, a federal advisory panel to the USDA for developing organic legislation.</a:t>
            </a:r>
          </a:p>
          <a:p>
            <a:endParaRPr lang="en-US" sz="2000" dirty="0"/>
          </a:p>
        </p:txBody>
      </p:sp>
      <p:sp>
        <p:nvSpPr>
          <p:cNvPr id="4" name="TextBox 3"/>
          <p:cNvSpPr txBox="1"/>
          <p:nvPr/>
        </p:nvSpPr>
        <p:spPr>
          <a:xfrm>
            <a:off x="642910" y="3714752"/>
            <a:ext cx="7858180" cy="1107996"/>
          </a:xfrm>
          <a:prstGeom prst="rect">
            <a:avLst/>
          </a:prstGeom>
          <a:noFill/>
        </p:spPr>
        <p:txBody>
          <a:bodyPr wrap="square" rtlCol="0">
            <a:spAutoFit/>
          </a:bodyPr>
          <a:lstStyle/>
          <a:p>
            <a:pPr>
              <a:buFont typeface="Wingdings" pitchFamily="2" charset="2"/>
              <a:buChar char="q"/>
            </a:pPr>
            <a:r>
              <a:rPr lang="en-US" sz="2200" dirty="0" smtClean="0"/>
              <a:t> The low for organic agricultural production, food products and food in Republic of Macedonia was introduced in 2009, and the changes and supplements in 2011*  </a:t>
            </a:r>
          </a:p>
        </p:txBody>
      </p:sp>
      <p:sp>
        <p:nvSpPr>
          <p:cNvPr id="5" name="TextBox 4"/>
          <p:cNvSpPr txBox="1"/>
          <p:nvPr/>
        </p:nvSpPr>
        <p:spPr>
          <a:xfrm>
            <a:off x="785786" y="5572140"/>
            <a:ext cx="7715304" cy="646331"/>
          </a:xfrm>
          <a:prstGeom prst="rect">
            <a:avLst/>
          </a:prstGeom>
          <a:noFill/>
        </p:spPr>
        <p:txBody>
          <a:bodyPr wrap="square" rtlCol="0">
            <a:spAutoFit/>
          </a:bodyPr>
          <a:lstStyle/>
          <a:p>
            <a:r>
              <a:rPr lang="en-US" dirty="0" smtClean="0"/>
              <a:t>* Macedonian low of agricultural production, food products and food, Official paper 146/2009, with changes and supplements of 14.4.2011.</a:t>
            </a:r>
            <a:endParaRPr lang="en-US" dirty="0"/>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428596" y="571480"/>
            <a:ext cx="8286808" cy="7186583"/>
          </a:xfrm>
          <a:prstGeom prst="rect">
            <a:avLst/>
          </a:prstGeom>
        </p:spPr>
        <p:txBody>
          <a:bodyPr wrap="square">
            <a:spAutoFit/>
          </a:bodyPr>
          <a:lstStyle/>
          <a:p>
            <a:pPr>
              <a:buFont typeface="Wingdings" pitchFamily="2" charset="2"/>
              <a:buChar char="q"/>
            </a:pPr>
            <a:r>
              <a:rPr lang="en-US" sz="2000" dirty="0" smtClean="0">
                <a:solidFill>
                  <a:srgbClr val="3E823E"/>
                </a:solidFill>
              </a:rPr>
              <a:t> </a:t>
            </a:r>
            <a:r>
              <a:rPr lang="en-US" sz="2200" dirty="0" smtClean="0">
                <a:solidFill>
                  <a:schemeClr val="accent2">
                    <a:lumMod val="75000"/>
                  </a:schemeClr>
                </a:solidFill>
              </a:rPr>
              <a:t>The average Western diet with high intakes of meat, fat and sugar is a risk for individual health, social systems and the environmental life support systems. </a:t>
            </a:r>
          </a:p>
          <a:p>
            <a:endParaRPr lang="en-US" dirty="0" smtClean="0">
              <a:solidFill>
                <a:srgbClr val="3E823E"/>
              </a:solidFill>
            </a:endParaRPr>
          </a:p>
          <a:p>
            <a:r>
              <a:rPr lang="en-US" dirty="0" smtClean="0">
                <a:solidFill>
                  <a:srgbClr val="C00000"/>
                </a:solidFill>
              </a:rPr>
              <a:t> </a:t>
            </a:r>
          </a:p>
          <a:p>
            <a:endParaRPr lang="en-US" dirty="0" smtClean="0">
              <a:solidFill>
                <a:srgbClr val="C00000"/>
              </a:solidFill>
            </a:endParaRPr>
          </a:p>
          <a:p>
            <a:endParaRPr lang="en-US" dirty="0" smtClean="0">
              <a:solidFill>
                <a:srgbClr val="C00000"/>
              </a:solidFill>
            </a:endParaRPr>
          </a:p>
          <a:p>
            <a:endParaRPr lang="en-US" dirty="0" smtClean="0">
              <a:solidFill>
                <a:schemeClr val="accent2">
                  <a:lumMod val="75000"/>
                </a:schemeClr>
              </a:solidFill>
            </a:endParaRPr>
          </a:p>
          <a:p>
            <a:r>
              <a:rPr lang="en-US" dirty="0" smtClean="0">
                <a:solidFill>
                  <a:schemeClr val="accent2">
                    <a:lumMod val="75000"/>
                  </a:schemeClr>
                </a:solidFill>
              </a:rPr>
              <a:t> </a:t>
            </a:r>
          </a:p>
          <a:p>
            <a:endParaRPr lang="en-US" sz="2000" dirty="0" smtClean="0">
              <a:solidFill>
                <a:schemeClr val="accent2">
                  <a:lumMod val="75000"/>
                </a:schemeClr>
              </a:solidFill>
            </a:endParaRPr>
          </a:p>
          <a:p>
            <a:pPr>
              <a:buFont typeface="Wingdings" pitchFamily="2" charset="2"/>
              <a:buChar char="q"/>
            </a:pPr>
            <a:r>
              <a:rPr lang="en-US" sz="2000" dirty="0" smtClean="0">
                <a:solidFill>
                  <a:schemeClr val="accent2">
                    <a:lumMod val="75000"/>
                  </a:schemeClr>
                </a:solidFill>
              </a:rPr>
              <a:t> </a:t>
            </a:r>
            <a:r>
              <a:rPr lang="en-US" sz="2200" dirty="0" smtClean="0">
                <a:solidFill>
                  <a:schemeClr val="accent2">
                    <a:lumMod val="75000"/>
                  </a:schemeClr>
                </a:solidFill>
              </a:rPr>
              <a:t>Wide-spread diet-related diseases:</a:t>
            </a:r>
          </a:p>
          <a:p>
            <a:pPr lvl="1">
              <a:buFont typeface="Arial" pitchFamily="34" charset="0"/>
              <a:buChar char="•"/>
            </a:pPr>
            <a:r>
              <a:rPr lang="en-US" sz="2200" dirty="0" smtClean="0">
                <a:solidFill>
                  <a:srgbClr val="C00000"/>
                </a:solidFill>
              </a:rPr>
              <a:t> obesity, </a:t>
            </a:r>
          </a:p>
          <a:p>
            <a:pPr lvl="1">
              <a:buFont typeface="Arial" pitchFamily="34" charset="0"/>
              <a:buChar char="•"/>
            </a:pPr>
            <a:r>
              <a:rPr lang="en-US" sz="2200" dirty="0" smtClean="0">
                <a:solidFill>
                  <a:srgbClr val="C00000"/>
                </a:solidFill>
              </a:rPr>
              <a:t> type 2 diabetes, </a:t>
            </a:r>
          </a:p>
          <a:p>
            <a:pPr lvl="1">
              <a:buFont typeface="Arial" pitchFamily="34" charset="0"/>
              <a:buChar char="•"/>
            </a:pPr>
            <a:r>
              <a:rPr lang="en-US" sz="2200" dirty="0" smtClean="0">
                <a:solidFill>
                  <a:srgbClr val="C00000"/>
                </a:solidFill>
              </a:rPr>
              <a:t> hypertension, </a:t>
            </a:r>
          </a:p>
          <a:p>
            <a:pPr lvl="1">
              <a:buFont typeface="Arial" pitchFamily="34" charset="0"/>
              <a:buChar char="•"/>
            </a:pPr>
            <a:r>
              <a:rPr lang="en-US" sz="2200" dirty="0" smtClean="0">
                <a:solidFill>
                  <a:srgbClr val="C00000"/>
                </a:solidFill>
              </a:rPr>
              <a:t>osteoarthritis, and</a:t>
            </a:r>
          </a:p>
          <a:p>
            <a:pPr lvl="1">
              <a:buFont typeface="Arial" pitchFamily="34" charset="0"/>
              <a:buChar char="•"/>
            </a:pPr>
            <a:r>
              <a:rPr lang="en-US" sz="2200" dirty="0" smtClean="0">
                <a:solidFill>
                  <a:srgbClr val="C00000"/>
                </a:solidFill>
              </a:rPr>
              <a:t> cancer</a:t>
            </a:r>
          </a:p>
          <a:p>
            <a:endParaRPr lang="en-US" sz="2200" dirty="0" smtClean="0">
              <a:solidFill>
                <a:srgbClr val="009900"/>
              </a:solidFill>
            </a:endParaRPr>
          </a:p>
          <a:p>
            <a:pPr>
              <a:buFont typeface="Wingdings" pitchFamily="2" charset="2"/>
              <a:buChar char="q"/>
            </a:pPr>
            <a:r>
              <a:rPr lang="en-US" sz="2200" dirty="0" smtClean="0">
                <a:solidFill>
                  <a:srgbClr val="692725"/>
                </a:solidFill>
              </a:rPr>
              <a:t> The promotion of a healthy diet also reduces the environmental footprint of food consumption in Europe and globally.</a:t>
            </a:r>
          </a:p>
          <a:p>
            <a:r>
              <a:rPr lang="en-US" sz="2200" dirty="0" smtClean="0">
                <a:solidFill>
                  <a:schemeClr val="accent2">
                    <a:lumMod val="75000"/>
                  </a:schemeClr>
                </a:solidFill>
              </a:rPr>
              <a:t>                                                                                                                                        </a:t>
            </a:r>
            <a:r>
              <a:rPr lang="en-US" sz="1100" dirty="0" smtClean="0">
                <a:solidFill>
                  <a:schemeClr val="accent2">
                    <a:lumMod val="75000"/>
                  </a:schemeClr>
                </a:solidFill>
              </a:rPr>
              <a:t>			     ( </a:t>
            </a:r>
            <a:r>
              <a:rPr lang="en-US" sz="1100" u="sng" dirty="0" smtClean="0">
                <a:solidFill>
                  <a:schemeClr val="accent2">
                    <a:lumMod val="75000"/>
                  </a:schemeClr>
                </a:solidFill>
                <a:hlinkClick r:id="rId3"/>
              </a:rPr>
              <a:t>SCAR Report</a:t>
            </a:r>
            <a:r>
              <a:rPr lang="en-US" sz="1100" dirty="0" smtClean="0">
                <a:solidFill>
                  <a:schemeClr val="accent2">
                    <a:lumMod val="75000"/>
                  </a:schemeClr>
                </a:solidFill>
              </a:rPr>
              <a:t> p. 132)</a:t>
            </a:r>
            <a:endParaRPr lang="en-US" sz="1100" dirty="0" smtClean="0">
              <a:solidFill>
                <a:srgbClr val="692725"/>
              </a:solidFill>
            </a:endParaRPr>
          </a:p>
          <a:p>
            <a:r>
              <a:rPr lang="en-US" dirty="0" smtClean="0">
                <a:solidFill>
                  <a:srgbClr val="692725"/>
                </a:solidFill>
              </a:rPr>
              <a:t>						</a:t>
            </a:r>
          </a:p>
          <a:p>
            <a:r>
              <a:rPr lang="en-US" dirty="0" smtClean="0">
                <a:solidFill>
                  <a:schemeClr val="accent2">
                    <a:lumMod val="75000"/>
                  </a:schemeClr>
                </a:solidFill>
              </a:rPr>
              <a:t>					</a:t>
            </a:r>
            <a:endParaRPr lang="en-US" dirty="0"/>
          </a:p>
        </p:txBody>
      </p:sp>
      <p:sp>
        <p:nvSpPr>
          <p:cNvPr id="4" name="TextBox 3"/>
          <p:cNvSpPr txBox="1"/>
          <p:nvPr/>
        </p:nvSpPr>
        <p:spPr>
          <a:xfrm>
            <a:off x="714348" y="1714488"/>
            <a:ext cx="7929618" cy="1754326"/>
          </a:xfrm>
          <a:prstGeom prst="rect">
            <a:avLst/>
          </a:prstGeom>
          <a:noFill/>
        </p:spPr>
        <p:txBody>
          <a:bodyPr wrap="square" rtlCol="0">
            <a:spAutoFit/>
          </a:bodyPr>
          <a:lstStyle/>
          <a:p>
            <a:r>
              <a:rPr lang="en-US" b="1" dirty="0" smtClean="0">
                <a:solidFill>
                  <a:srgbClr val="C00000"/>
                </a:solidFill>
              </a:rPr>
              <a:t>Changes in diet: </a:t>
            </a:r>
            <a:r>
              <a:rPr lang="en-US" dirty="0" smtClean="0">
                <a:solidFill>
                  <a:srgbClr val="C00000"/>
                </a:solidFill>
              </a:rPr>
              <a:t>Recent decades have seen a trend towards less sustainable and less healthy diets, with European citizens consuming </a:t>
            </a:r>
            <a:r>
              <a:rPr lang="en-US" i="1" dirty="0" smtClean="0">
                <a:solidFill>
                  <a:srgbClr val="C00000"/>
                </a:solidFill>
              </a:rPr>
              <a:t>"..too much energy, too many calories, too much fat and sugar, and salt"</a:t>
            </a:r>
            <a:r>
              <a:rPr lang="en-US" dirty="0" smtClean="0">
                <a:solidFill>
                  <a:srgbClr val="C00000"/>
                </a:solidFill>
              </a:rPr>
              <a:t>. </a:t>
            </a:r>
          </a:p>
          <a:p>
            <a:r>
              <a:rPr lang="en-US" dirty="0" smtClean="0"/>
              <a:t>		</a:t>
            </a:r>
          </a:p>
          <a:p>
            <a:r>
              <a:rPr lang="en-US" i="1" dirty="0" smtClean="0"/>
              <a:t>		EU platform for action on diet, physical activity and health</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1071538" y="1500174"/>
            <a:ext cx="7358114" cy="2677656"/>
          </a:xfrm>
          <a:prstGeom prst="rect">
            <a:avLst/>
          </a:prstGeom>
          <a:solidFill>
            <a:schemeClr val="accent6">
              <a:lumMod val="40000"/>
              <a:lumOff val="60000"/>
            </a:schemeClr>
          </a:solidFill>
        </p:spPr>
        <p:txBody>
          <a:bodyPr wrap="square">
            <a:spAutoFit/>
          </a:bodyPr>
          <a:lstStyle/>
          <a:p>
            <a:r>
              <a:rPr lang="en-US" sz="2400" dirty="0" smtClean="0">
                <a:solidFill>
                  <a:srgbClr val="C00000"/>
                </a:solidFill>
              </a:rPr>
              <a:t>A high dietary fiber (DF) intake </a:t>
            </a:r>
            <a:r>
              <a:rPr lang="en-US" sz="2400" dirty="0" smtClean="0"/>
              <a:t>is generally recommended by most diabetes and nutritional associations. Its nutritional benefits relate to its </a:t>
            </a:r>
            <a:r>
              <a:rPr lang="en-US" sz="2400" dirty="0" err="1" smtClean="0"/>
              <a:t>resistence</a:t>
            </a:r>
            <a:r>
              <a:rPr lang="en-US" sz="2400" dirty="0" smtClean="0"/>
              <a:t> to digestion. </a:t>
            </a:r>
          </a:p>
          <a:p>
            <a:endParaRPr lang="en-US" sz="2400" dirty="0" smtClean="0"/>
          </a:p>
          <a:p>
            <a:r>
              <a:rPr lang="en-US" sz="2400" dirty="0" smtClean="0"/>
              <a:t>Dietary fiber </a:t>
            </a:r>
            <a:r>
              <a:rPr lang="en-US" sz="2400" dirty="0" err="1" smtClean="0"/>
              <a:t>quantitation</a:t>
            </a:r>
            <a:r>
              <a:rPr lang="en-US" sz="2400" dirty="0" smtClean="0"/>
              <a:t> in foods has been of significant interest in the nutrition analytical community for over 50 years. </a:t>
            </a:r>
          </a:p>
        </p:txBody>
      </p:sp>
    </p:spTree>
  </p:cSld>
  <p:clrMapOvr>
    <a:masterClrMapping/>
  </p:clrMapOvr>
  <p:transition spd="med">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2857488" y="428604"/>
            <a:ext cx="3429024" cy="461665"/>
          </a:xfrm>
          <a:prstGeom prst="rect">
            <a:avLst/>
          </a:prstGeom>
          <a:solidFill>
            <a:srgbClr val="FFFF99"/>
          </a:solidFill>
        </p:spPr>
        <p:txBody>
          <a:bodyPr wrap="square">
            <a:spAutoFit/>
          </a:bodyPr>
          <a:lstStyle/>
          <a:p>
            <a:r>
              <a:rPr lang="en-US" sz="2400" b="1" dirty="0" smtClean="0">
                <a:solidFill>
                  <a:schemeClr val="accent1">
                    <a:lumMod val="75000"/>
                  </a:schemeClr>
                </a:solidFill>
                <a:effectLst>
                  <a:outerShdw blurRad="38100" dist="38100" dir="2700000" algn="tl">
                    <a:srgbClr val="000000">
                      <a:alpha val="43137"/>
                    </a:srgbClr>
                  </a:outerShdw>
                </a:effectLst>
              </a:rPr>
              <a:t>  </a:t>
            </a:r>
            <a:r>
              <a:rPr lang="en-US" sz="2400" b="1" dirty="0" smtClean="0">
                <a:solidFill>
                  <a:schemeClr val="accent2">
                    <a:lumMod val="75000"/>
                  </a:schemeClr>
                </a:solidFill>
                <a:effectLst>
                  <a:outerShdw blurRad="38100" dist="38100" dir="2700000" algn="tl">
                    <a:srgbClr val="000000">
                      <a:alpha val="43137"/>
                    </a:srgbClr>
                  </a:outerShdw>
                </a:effectLst>
              </a:rPr>
              <a:t>Dietary Fiber-Definition</a:t>
            </a:r>
          </a:p>
        </p:txBody>
      </p:sp>
      <p:sp>
        <p:nvSpPr>
          <p:cNvPr id="5" name="Rectangle 4"/>
          <p:cNvSpPr/>
          <p:nvPr/>
        </p:nvSpPr>
        <p:spPr>
          <a:xfrm>
            <a:off x="500034" y="948690"/>
            <a:ext cx="8286808" cy="5909310"/>
          </a:xfrm>
          <a:prstGeom prst="rect">
            <a:avLst/>
          </a:prstGeom>
          <a:solidFill>
            <a:schemeClr val="accent6">
              <a:lumMod val="40000"/>
              <a:lumOff val="60000"/>
            </a:schemeClr>
          </a:solidFill>
        </p:spPr>
        <p:txBody>
          <a:bodyPr wrap="square">
            <a:spAutoFit/>
          </a:bodyPr>
          <a:lstStyle/>
          <a:p>
            <a:r>
              <a:rPr lang="en-US" sz="2200" dirty="0" smtClean="0"/>
              <a:t>Dietary fiber consists of </a:t>
            </a:r>
            <a:r>
              <a:rPr lang="en-US" sz="2200" dirty="0" smtClean="0">
                <a:solidFill>
                  <a:srgbClr val="C00000"/>
                </a:solidFill>
              </a:rPr>
              <a:t>carbohydrate polymers </a:t>
            </a:r>
            <a:r>
              <a:rPr lang="en-US" sz="2200" dirty="0" smtClean="0"/>
              <a:t>with ten or more </a:t>
            </a:r>
            <a:r>
              <a:rPr lang="en-US" sz="2200" dirty="0" err="1" smtClean="0"/>
              <a:t>monomeric</a:t>
            </a:r>
            <a:r>
              <a:rPr lang="en-US" sz="2200" dirty="0" smtClean="0"/>
              <a:t> units, which </a:t>
            </a:r>
            <a:r>
              <a:rPr lang="en-US" sz="2200" dirty="0" smtClean="0">
                <a:solidFill>
                  <a:schemeClr val="accent1">
                    <a:lumMod val="75000"/>
                  </a:schemeClr>
                </a:solidFill>
              </a:rPr>
              <a:t>are not hydrolyzed </a:t>
            </a:r>
            <a:r>
              <a:rPr lang="en-US" sz="2200" dirty="0" smtClean="0"/>
              <a:t>by the endogenous enzymes in the small intestine of humans and belong to the following categories: </a:t>
            </a:r>
          </a:p>
          <a:p>
            <a:endParaRPr lang="en-US" sz="2200" dirty="0" smtClean="0"/>
          </a:p>
          <a:p>
            <a:pPr lvl="0">
              <a:buFont typeface="Wingdings" pitchFamily="2" charset="2"/>
              <a:buChar char="q"/>
            </a:pPr>
            <a:r>
              <a:rPr lang="en-US" sz="2200" dirty="0" smtClean="0">
                <a:solidFill>
                  <a:srgbClr val="C00000"/>
                </a:solidFill>
              </a:rPr>
              <a:t> edible carbohydrate polymers</a:t>
            </a:r>
            <a:r>
              <a:rPr lang="en-US" sz="2200" dirty="0" smtClean="0"/>
              <a:t> </a:t>
            </a:r>
            <a:r>
              <a:rPr lang="en-US" sz="2200" dirty="0" smtClean="0">
                <a:solidFill>
                  <a:schemeClr val="accent1">
                    <a:lumMod val="75000"/>
                  </a:schemeClr>
                </a:solidFill>
              </a:rPr>
              <a:t>naturally occurring in the food </a:t>
            </a:r>
            <a:r>
              <a:rPr lang="en-US" sz="2200" dirty="0" smtClean="0"/>
              <a:t>as consumed;  </a:t>
            </a:r>
          </a:p>
          <a:p>
            <a:pPr lvl="0"/>
            <a:endParaRPr lang="en-US" sz="2200" dirty="0" smtClean="0"/>
          </a:p>
          <a:p>
            <a:pPr lvl="0">
              <a:buFont typeface="Wingdings" pitchFamily="2" charset="2"/>
              <a:buChar char="q"/>
            </a:pPr>
            <a:r>
              <a:rPr lang="en-US" sz="2200" dirty="0" smtClean="0">
                <a:solidFill>
                  <a:srgbClr val="C00000"/>
                </a:solidFill>
              </a:rPr>
              <a:t> carbohydrate polymers </a:t>
            </a:r>
            <a:r>
              <a:rPr lang="en-US" sz="2200" dirty="0" smtClean="0"/>
              <a:t>which</a:t>
            </a:r>
            <a:r>
              <a:rPr lang="en-US" sz="2200" dirty="0" smtClean="0">
                <a:solidFill>
                  <a:srgbClr val="C00000"/>
                </a:solidFill>
              </a:rPr>
              <a:t> </a:t>
            </a:r>
            <a:r>
              <a:rPr lang="en-US" sz="2200" dirty="0" smtClean="0">
                <a:solidFill>
                  <a:schemeClr val="accent1">
                    <a:lumMod val="75000"/>
                  </a:schemeClr>
                </a:solidFill>
              </a:rPr>
              <a:t>have been obtained from food raw material </a:t>
            </a:r>
            <a:r>
              <a:rPr lang="en-US" sz="2200" dirty="0" smtClean="0"/>
              <a:t>by physical, enzymatic or chemical means and which have been shown to </a:t>
            </a:r>
            <a:r>
              <a:rPr lang="en-US" sz="2200" dirty="0" smtClean="0">
                <a:solidFill>
                  <a:schemeClr val="accent1">
                    <a:lumMod val="75000"/>
                  </a:schemeClr>
                </a:solidFill>
              </a:rPr>
              <a:t>have a physiological effect of benefit to health*</a:t>
            </a:r>
            <a:r>
              <a:rPr lang="en-US" sz="2200" dirty="0" smtClean="0"/>
              <a:t>, and;</a:t>
            </a:r>
          </a:p>
          <a:p>
            <a:pPr lvl="0"/>
            <a:endParaRPr lang="en-US" sz="2200" dirty="0" smtClean="0"/>
          </a:p>
          <a:p>
            <a:pPr>
              <a:buFont typeface="Wingdings" pitchFamily="2" charset="2"/>
              <a:buChar char="q"/>
            </a:pPr>
            <a:r>
              <a:rPr lang="en-US" sz="2200" dirty="0" smtClean="0">
                <a:solidFill>
                  <a:srgbClr val="C00000"/>
                </a:solidFill>
              </a:rPr>
              <a:t> synthetic  carbohydrate polymers </a:t>
            </a:r>
            <a:r>
              <a:rPr lang="en-US" sz="2200" dirty="0" smtClean="0"/>
              <a:t>which have been shown to have a </a:t>
            </a:r>
            <a:r>
              <a:rPr lang="en-US" sz="2200" dirty="0" smtClean="0">
                <a:solidFill>
                  <a:schemeClr val="accent1">
                    <a:lumMod val="75000"/>
                  </a:schemeClr>
                </a:solidFill>
              </a:rPr>
              <a:t>physiological effect </a:t>
            </a:r>
            <a:r>
              <a:rPr lang="en-US" sz="2200" dirty="0" smtClean="0"/>
              <a:t>of benefit to health</a:t>
            </a:r>
            <a:r>
              <a:rPr lang="en-US" sz="2200" dirty="0" smtClean="0">
                <a:solidFill>
                  <a:schemeClr val="accent1">
                    <a:lumMod val="75000"/>
                  </a:schemeClr>
                </a:solidFill>
              </a:rPr>
              <a:t>*</a:t>
            </a:r>
            <a:r>
              <a:rPr lang="en-US" sz="2200" dirty="0" smtClean="0"/>
              <a:t> </a:t>
            </a:r>
          </a:p>
          <a:p>
            <a:endParaRPr lang="en-US" dirty="0" smtClean="0"/>
          </a:p>
          <a:p>
            <a:r>
              <a:rPr lang="en-US" sz="1600" dirty="0" smtClean="0">
                <a:solidFill>
                  <a:schemeClr val="accent1">
                    <a:lumMod val="75000"/>
                  </a:schemeClr>
                </a:solidFill>
              </a:rPr>
              <a:t>*</a:t>
            </a:r>
            <a:r>
              <a:rPr lang="en-US" sz="1600" i="1" dirty="0" smtClean="0"/>
              <a:t>as demonstrated by generally accepted scientific evidence to competent authorities.</a:t>
            </a:r>
          </a:p>
          <a:p>
            <a:pPr lvl="0"/>
            <a:endParaRPr lang="en-US" sz="1600" dirty="0" smtClean="0"/>
          </a:p>
          <a:p>
            <a:endParaRPr lang="en-US" sz="2000" dirty="0"/>
          </a:p>
        </p:txBody>
      </p:sp>
    </p:spTree>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785786" y="642918"/>
            <a:ext cx="7715304" cy="2831544"/>
          </a:xfrm>
          <a:prstGeom prst="rect">
            <a:avLst/>
          </a:prstGeom>
          <a:solidFill>
            <a:schemeClr val="accent6">
              <a:lumMod val="40000"/>
              <a:lumOff val="60000"/>
            </a:schemeClr>
          </a:solidFill>
        </p:spPr>
        <p:txBody>
          <a:bodyPr wrap="square">
            <a:spAutoFit/>
          </a:bodyPr>
          <a:lstStyle/>
          <a:p>
            <a:pPr lvl="0">
              <a:buNone/>
            </a:pPr>
            <a:r>
              <a:rPr lang="en-US" sz="2400" b="1" dirty="0" smtClean="0">
                <a:solidFill>
                  <a:srgbClr val="C00000"/>
                </a:solidFill>
              </a:rPr>
              <a:t>a. </a:t>
            </a:r>
            <a:r>
              <a:rPr lang="en-US" sz="2200" dirty="0" smtClean="0"/>
              <a:t>When derived from a </a:t>
            </a:r>
            <a:r>
              <a:rPr lang="en-US" sz="2200" i="1" dirty="0" smtClean="0"/>
              <a:t>plant origin</a:t>
            </a:r>
            <a:r>
              <a:rPr lang="en-US" sz="2200" dirty="0" smtClean="0"/>
              <a:t>, dietary fiber may include </a:t>
            </a:r>
            <a:r>
              <a:rPr lang="en-US" sz="2200" i="1" dirty="0" smtClean="0"/>
              <a:t>fractions of lignin and/or other compounds when associated with polysaccharides in the plant cell walls</a:t>
            </a:r>
            <a:r>
              <a:rPr lang="en-US" sz="2200" dirty="0" smtClean="0"/>
              <a:t> and if these compounds are quantified by the AOAC gravimetric analytical method for dietary fiber analysis: fractions of lignin and the other compounds  (</a:t>
            </a:r>
            <a:r>
              <a:rPr lang="en-US" sz="2200" dirty="0" err="1" smtClean="0"/>
              <a:t>proteic</a:t>
            </a:r>
            <a:r>
              <a:rPr lang="en-US" sz="2200" dirty="0" smtClean="0"/>
              <a:t> fractions, </a:t>
            </a:r>
            <a:r>
              <a:rPr lang="en-US" sz="2200" dirty="0" err="1" smtClean="0"/>
              <a:t>phenolic</a:t>
            </a:r>
            <a:r>
              <a:rPr lang="en-US" sz="2200" dirty="0" smtClean="0"/>
              <a:t> compounds, waxes, </a:t>
            </a:r>
            <a:r>
              <a:rPr lang="en-US" sz="2200" dirty="0" err="1" smtClean="0"/>
              <a:t>saponins</a:t>
            </a:r>
            <a:r>
              <a:rPr lang="en-US" sz="2200" dirty="0" smtClean="0"/>
              <a:t>, </a:t>
            </a:r>
            <a:r>
              <a:rPr lang="en-US" sz="2200" dirty="0" err="1" smtClean="0"/>
              <a:t>phytates</a:t>
            </a:r>
            <a:r>
              <a:rPr lang="en-US" sz="2200" dirty="0" smtClean="0"/>
              <a:t>, </a:t>
            </a:r>
            <a:r>
              <a:rPr lang="en-US" sz="2200" dirty="0" err="1" smtClean="0"/>
              <a:t>cutin</a:t>
            </a:r>
            <a:r>
              <a:rPr lang="en-US" sz="2200" dirty="0" smtClean="0"/>
              <a:t>, </a:t>
            </a:r>
            <a:r>
              <a:rPr lang="en-US" sz="2200" dirty="0" err="1" smtClean="0"/>
              <a:t>phytosterols</a:t>
            </a:r>
            <a:r>
              <a:rPr lang="en-US" sz="2200" dirty="0" smtClean="0"/>
              <a:t>, etc.) intimately “associated”  with plant polysaccharides in the AOAC 991.43 method.</a:t>
            </a:r>
          </a:p>
        </p:txBody>
      </p:sp>
      <p:sp>
        <p:nvSpPr>
          <p:cNvPr id="4" name="Rectangle 3"/>
          <p:cNvSpPr/>
          <p:nvPr/>
        </p:nvSpPr>
        <p:spPr>
          <a:xfrm>
            <a:off x="4071934" y="3714752"/>
            <a:ext cx="4500594" cy="2154436"/>
          </a:xfrm>
          <a:prstGeom prst="rect">
            <a:avLst/>
          </a:prstGeom>
          <a:solidFill>
            <a:schemeClr val="accent6">
              <a:lumMod val="40000"/>
              <a:lumOff val="60000"/>
            </a:schemeClr>
          </a:solidFill>
        </p:spPr>
        <p:txBody>
          <a:bodyPr wrap="square">
            <a:spAutoFit/>
          </a:bodyPr>
          <a:lstStyle/>
          <a:p>
            <a:pPr lvl="0">
              <a:buNone/>
            </a:pPr>
            <a:r>
              <a:rPr lang="en-US" sz="2400" b="1" dirty="0" smtClean="0">
                <a:solidFill>
                  <a:srgbClr val="C00000"/>
                </a:solidFill>
                <a:effectLst>
                  <a:outerShdw blurRad="38100" dist="38100" dir="2700000" algn="tl">
                    <a:srgbClr val="000000">
                      <a:alpha val="43137"/>
                    </a:srgbClr>
                  </a:outerShdw>
                </a:effectLst>
              </a:rPr>
              <a:t>b.  </a:t>
            </a:r>
            <a:r>
              <a:rPr lang="en-US" sz="2200" dirty="0" smtClean="0"/>
              <a:t>Decision on whether to include carbohydrates of 3 to 9 </a:t>
            </a:r>
            <a:r>
              <a:rPr lang="en-US" sz="2200" dirty="0" err="1" smtClean="0"/>
              <a:t>monomeric</a:t>
            </a:r>
            <a:r>
              <a:rPr lang="en-US" sz="2200" dirty="0" smtClean="0"/>
              <a:t> units should be left up to national authorities.</a:t>
            </a:r>
          </a:p>
          <a:p>
            <a:pPr>
              <a:buNone/>
            </a:pPr>
            <a:r>
              <a:rPr lang="en-US" sz="2200" dirty="0" smtClean="0"/>
              <a:t>				       </a:t>
            </a:r>
          </a:p>
          <a:p>
            <a:pPr>
              <a:buNone/>
            </a:pPr>
            <a:r>
              <a:rPr lang="en-US" sz="2200" dirty="0" smtClean="0"/>
              <a:t>	Codex </a:t>
            </a:r>
            <a:r>
              <a:rPr lang="en-US" sz="2200" dirty="0" err="1" smtClean="0"/>
              <a:t>Alimentarius</a:t>
            </a:r>
            <a:r>
              <a:rPr lang="en-US" sz="2200" dirty="0" smtClean="0"/>
              <a:t> (2010)</a:t>
            </a:r>
          </a:p>
        </p:txBody>
      </p:sp>
      <p:pic>
        <p:nvPicPr>
          <p:cNvPr id="5" name="Picture 10" descr="http://resources1.news.com.au/images/2011/08/16/1226115/603257-plant-cells.jpg"/>
          <p:cNvPicPr>
            <a:picLocks noChangeAspect="1" noChangeArrowheads="1"/>
          </p:cNvPicPr>
          <p:nvPr/>
        </p:nvPicPr>
        <p:blipFill>
          <a:blip r:embed="rId3"/>
          <a:srcRect/>
          <a:stretch>
            <a:fillRect/>
          </a:stretch>
        </p:blipFill>
        <p:spPr bwMode="auto">
          <a:xfrm>
            <a:off x="857224" y="3738189"/>
            <a:ext cx="2500330" cy="1946897"/>
          </a:xfrm>
          <a:prstGeom prst="rect">
            <a:avLst/>
          </a:prstGeom>
          <a:noFill/>
          <a:ln w="9525">
            <a:noFill/>
            <a:miter lim="800000"/>
            <a:headEnd/>
            <a:tailEnd/>
          </a:ln>
        </p:spPr>
      </p:pic>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714348" y="642918"/>
            <a:ext cx="3374770" cy="461665"/>
          </a:xfrm>
          <a:prstGeom prst="rect">
            <a:avLst/>
          </a:prstGeom>
          <a:solidFill>
            <a:schemeClr val="accent3">
              <a:lumMod val="40000"/>
              <a:lumOff val="60000"/>
            </a:schemeClr>
          </a:solidFill>
        </p:spPr>
        <p:txBody>
          <a:bodyPr wrap="none">
            <a:spAutoFit/>
          </a:bodyPr>
          <a:lstStyle/>
          <a:p>
            <a:r>
              <a:rPr lang="en-US" sz="2400" b="1" dirty="0" smtClean="0">
                <a:solidFill>
                  <a:srgbClr val="D83E0E"/>
                </a:solidFill>
                <a:effectLst>
                  <a:outerShdw blurRad="38100" dist="38100" dir="2700000" algn="tl">
                    <a:srgbClr val="000000">
                      <a:alpha val="43137"/>
                    </a:srgbClr>
                  </a:outerShdw>
                </a:effectLst>
              </a:rPr>
              <a:t>Other classification of DF</a:t>
            </a:r>
            <a:endParaRPr lang="en-US" sz="2400" b="1" dirty="0">
              <a:solidFill>
                <a:srgbClr val="D83E0E"/>
              </a:solidFill>
              <a:effectLst>
                <a:outerShdw blurRad="38100" dist="38100" dir="2700000" algn="tl">
                  <a:srgbClr val="000000">
                    <a:alpha val="43137"/>
                  </a:srgbClr>
                </a:outerShdw>
              </a:effectLst>
            </a:endParaRPr>
          </a:p>
        </p:txBody>
      </p:sp>
      <p:sp>
        <p:nvSpPr>
          <p:cNvPr id="8" name="Rectangle 7"/>
          <p:cNvSpPr/>
          <p:nvPr/>
        </p:nvSpPr>
        <p:spPr>
          <a:xfrm>
            <a:off x="4786314" y="3286124"/>
            <a:ext cx="3899337" cy="400110"/>
          </a:xfrm>
          <a:prstGeom prst="rect">
            <a:avLst/>
          </a:prstGeom>
          <a:solidFill>
            <a:schemeClr val="accent6">
              <a:lumMod val="40000"/>
              <a:lumOff val="60000"/>
            </a:schemeClr>
          </a:solidFill>
        </p:spPr>
        <p:txBody>
          <a:bodyPr wrap="none">
            <a:spAutoFit/>
          </a:bodyPr>
          <a:lstStyle/>
          <a:p>
            <a:r>
              <a:rPr lang="en-US" sz="2000" b="1" dirty="0" smtClean="0">
                <a:solidFill>
                  <a:srgbClr val="D83E0E"/>
                </a:solidFill>
              </a:rPr>
              <a:t>According to FAO recommendation</a:t>
            </a:r>
            <a:endParaRPr lang="en-US" sz="2000" b="1" dirty="0">
              <a:solidFill>
                <a:srgbClr val="D83E0E"/>
              </a:solidFill>
            </a:endParaRPr>
          </a:p>
        </p:txBody>
      </p:sp>
      <p:graphicFrame>
        <p:nvGraphicFramePr>
          <p:cNvPr id="12" name="Diagram 11"/>
          <p:cNvGraphicFramePr/>
          <p:nvPr/>
        </p:nvGraphicFramePr>
        <p:xfrm>
          <a:off x="500034" y="1500174"/>
          <a:ext cx="3571900" cy="2500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 12"/>
          <p:cNvGraphicFramePr/>
          <p:nvPr/>
        </p:nvGraphicFramePr>
        <p:xfrm>
          <a:off x="3929058" y="3929066"/>
          <a:ext cx="4500594" cy="27146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Rectangle 3"/>
          <p:cNvSpPr/>
          <p:nvPr/>
        </p:nvSpPr>
        <p:spPr>
          <a:xfrm>
            <a:off x="785786" y="3857628"/>
            <a:ext cx="3500462" cy="1446550"/>
          </a:xfrm>
          <a:prstGeom prst="rect">
            <a:avLst/>
          </a:prstGeom>
          <a:solidFill>
            <a:schemeClr val="accent6">
              <a:lumMod val="40000"/>
              <a:lumOff val="60000"/>
            </a:schemeClr>
          </a:solidFill>
        </p:spPr>
        <p:txBody>
          <a:bodyPr wrap="square">
            <a:spAutoFit/>
          </a:bodyPr>
          <a:lstStyle/>
          <a:p>
            <a:r>
              <a:rPr lang="en-US" altLang="en-US" sz="2200" dirty="0" smtClean="0"/>
              <a:t>By definition, β-</a:t>
            </a:r>
            <a:r>
              <a:rPr lang="en-US" altLang="en-US" sz="2200" dirty="0" err="1" smtClean="0"/>
              <a:t>glucans</a:t>
            </a:r>
            <a:r>
              <a:rPr lang="en-US" altLang="en-US" sz="2200" dirty="0" smtClean="0"/>
              <a:t> are chains of D-glucose polysaccharides, linked by </a:t>
            </a:r>
          </a:p>
          <a:p>
            <a:r>
              <a:rPr lang="en-US" altLang="en-US" sz="2200" dirty="0" smtClean="0"/>
              <a:t>beta-type </a:t>
            </a:r>
            <a:r>
              <a:rPr lang="en-US" altLang="en-US" sz="2200" dirty="0" err="1" smtClean="0"/>
              <a:t>glycosidic</a:t>
            </a:r>
            <a:r>
              <a:rPr lang="en-US" altLang="en-US" sz="2200" dirty="0" smtClean="0"/>
              <a:t> bonds. </a:t>
            </a:r>
          </a:p>
        </p:txBody>
      </p:sp>
      <p:sp>
        <p:nvSpPr>
          <p:cNvPr id="5" name="Rectangle 4"/>
          <p:cNvSpPr/>
          <p:nvPr/>
        </p:nvSpPr>
        <p:spPr>
          <a:xfrm>
            <a:off x="857224" y="928670"/>
            <a:ext cx="7643866" cy="1446550"/>
          </a:xfrm>
          <a:prstGeom prst="rect">
            <a:avLst/>
          </a:prstGeom>
          <a:solidFill>
            <a:schemeClr val="accent6">
              <a:lumMod val="20000"/>
              <a:lumOff val="80000"/>
            </a:schemeClr>
          </a:solidFill>
        </p:spPr>
        <p:txBody>
          <a:bodyPr wrap="square">
            <a:spAutoFit/>
          </a:bodyPr>
          <a:lstStyle/>
          <a:p>
            <a:r>
              <a:rPr lang="en-US" altLang="en-US" sz="2200" dirty="0" smtClean="0"/>
              <a:t>The soluble dietary compound </a:t>
            </a:r>
            <a:r>
              <a:rPr lang="en-US" altLang="en-US" sz="2200" b="1" dirty="0" smtClean="0"/>
              <a:t>(1-3) (1-4)- β-D-</a:t>
            </a:r>
            <a:r>
              <a:rPr lang="en-US" altLang="en-US" sz="2200" b="1" dirty="0" err="1" smtClean="0"/>
              <a:t>glucan</a:t>
            </a:r>
            <a:r>
              <a:rPr lang="en-US" altLang="en-US" sz="2200" dirty="0" smtClean="0"/>
              <a:t> is an important DF components which has health claim related to cereal- derived beta-</a:t>
            </a:r>
            <a:r>
              <a:rPr lang="en-US" altLang="en-US" sz="2200" dirty="0" err="1" smtClean="0"/>
              <a:t>glucan</a:t>
            </a:r>
            <a:r>
              <a:rPr lang="en-US" altLang="en-US" sz="2200" dirty="0" smtClean="0"/>
              <a:t>. It may significantly reduce the risk of </a:t>
            </a:r>
            <a:r>
              <a:rPr lang="en-US" altLang="en-US" sz="2200" dirty="0" err="1" smtClean="0"/>
              <a:t>deseases</a:t>
            </a:r>
            <a:r>
              <a:rPr lang="en-US" altLang="en-US" sz="2200" dirty="0" smtClean="0"/>
              <a:t>  and strengthen the immune system.</a:t>
            </a:r>
            <a:endParaRPr lang="en-US" sz="2200" dirty="0"/>
          </a:p>
        </p:txBody>
      </p:sp>
      <p:pic>
        <p:nvPicPr>
          <p:cNvPr id="6" name="Picture 1"/>
          <p:cNvPicPr>
            <a:picLocks noChangeAspect="1"/>
          </p:cNvPicPr>
          <p:nvPr/>
        </p:nvPicPr>
        <p:blipFill>
          <a:blip r:embed="rId3"/>
          <a:srcRect/>
          <a:stretch>
            <a:fillRect/>
          </a:stretch>
        </p:blipFill>
        <p:spPr bwMode="auto">
          <a:xfrm>
            <a:off x="5429256" y="4500570"/>
            <a:ext cx="2763130" cy="1509710"/>
          </a:xfrm>
          <a:prstGeom prst="rect">
            <a:avLst/>
          </a:prstGeom>
          <a:noFill/>
          <a:ln w="9525">
            <a:noFill/>
            <a:miter lim="800000"/>
            <a:headEnd/>
            <a:tailEnd/>
          </a:ln>
        </p:spPr>
      </p:pic>
      <p:sp>
        <p:nvSpPr>
          <p:cNvPr id="7" name="TextBox 6"/>
          <p:cNvSpPr txBox="1"/>
          <p:nvPr/>
        </p:nvSpPr>
        <p:spPr>
          <a:xfrm>
            <a:off x="928662" y="2571744"/>
            <a:ext cx="6286544" cy="984885"/>
          </a:xfrm>
          <a:prstGeom prst="rect">
            <a:avLst/>
          </a:prstGeom>
          <a:solidFill>
            <a:schemeClr val="accent6">
              <a:lumMod val="20000"/>
              <a:lumOff val="80000"/>
            </a:schemeClr>
          </a:solidFill>
        </p:spPr>
        <p:txBody>
          <a:bodyPr wrap="square" rtlCol="0">
            <a:spAutoFit/>
          </a:bodyPr>
          <a:lstStyle/>
          <a:p>
            <a:r>
              <a:rPr lang="en-US" sz="2000" dirty="0" smtClean="0"/>
              <a:t>The </a:t>
            </a:r>
            <a:r>
              <a:rPr lang="en-US" sz="2000" b="1" dirty="0" smtClean="0"/>
              <a:t>β(1,3)D-</a:t>
            </a:r>
            <a:r>
              <a:rPr lang="en-US" sz="2000" b="1" dirty="0" err="1" smtClean="0"/>
              <a:t>glucans</a:t>
            </a:r>
            <a:r>
              <a:rPr lang="en-US" sz="2000" b="1" dirty="0" smtClean="0"/>
              <a:t> </a:t>
            </a:r>
            <a:r>
              <a:rPr lang="en-US" sz="2000" dirty="0" smtClean="0"/>
              <a:t>extracted from grains tend to be both </a:t>
            </a:r>
            <a:r>
              <a:rPr lang="en-US" sz="2000" b="1" dirty="0" smtClean="0"/>
              <a:t>soluble</a:t>
            </a:r>
            <a:r>
              <a:rPr lang="en-US" sz="2000" dirty="0" smtClean="0"/>
              <a:t> and </a:t>
            </a:r>
            <a:r>
              <a:rPr lang="en-US" sz="2000" b="1" dirty="0" smtClean="0"/>
              <a:t>insoluble.</a:t>
            </a:r>
          </a:p>
          <a:p>
            <a:endParaRPr lang="en-US" dirty="0"/>
          </a:p>
        </p:txBody>
      </p:sp>
    </p:spTree>
  </p:cSld>
  <p:clrMapOvr>
    <a:masterClrMapping/>
  </p:clrMapOvr>
  <p:transition spd="med">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1285852" y="214290"/>
            <a:ext cx="6643734" cy="830997"/>
          </a:xfrm>
          <a:prstGeom prst="rect">
            <a:avLst/>
          </a:prstGeom>
        </p:spPr>
        <p:txBody>
          <a:bodyPr wrap="square">
            <a:spAutoFit/>
          </a:bodyPr>
          <a:lstStyle/>
          <a:p>
            <a:pPr algn="ctr"/>
            <a:r>
              <a:rPr lang="en-US" altLang="en-US" sz="2400" b="1" dirty="0" smtClean="0"/>
              <a:t>Examples of various β-</a:t>
            </a:r>
            <a:r>
              <a:rPr lang="en-US" altLang="en-US" sz="2400" b="1" dirty="0" err="1" smtClean="0"/>
              <a:t>glucan</a:t>
            </a:r>
            <a:r>
              <a:rPr lang="en-US" altLang="en-US" sz="2400" b="1" dirty="0" smtClean="0"/>
              <a:t> </a:t>
            </a:r>
            <a:r>
              <a:rPr lang="en-US" altLang="en-US" sz="2400" b="1" dirty="0" err="1" smtClean="0"/>
              <a:t>glycosidic</a:t>
            </a:r>
            <a:r>
              <a:rPr lang="en-US" altLang="en-US" sz="2400" b="1" dirty="0" smtClean="0"/>
              <a:t> linkages</a:t>
            </a:r>
            <a:r>
              <a:rPr lang="en-US" altLang="en-US" sz="2400" b="1" dirty="0" smtClean="0">
                <a:latin typeface="Constantia" pitchFamily="18" charset="0"/>
              </a:rPr>
              <a:t/>
            </a:r>
            <a:br>
              <a:rPr lang="en-US" altLang="en-US" sz="2400" b="1" dirty="0" smtClean="0">
                <a:latin typeface="Constantia" pitchFamily="18" charset="0"/>
              </a:rPr>
            </a:br>
            <a:endParaRPr lang="en-US" sz="2400" dirty="0"/>
          </a:p>
        </p:txBody>
      </p:sp>
      <p:pic>
        <p:nvPicPr>
          <p:cNvPr id="4" name="Picture 1"/>
          <p:cNvPicPr>
            <a:picLocks noChangeAspect="1"/>
          </p:cNvPicPr>
          <p:nvPr/>
        </p:nvPicPr>
        <p:blipFill>
          <a:blip r:embed="rId3"/>
          <a:srcRect/>
          <a:stretch>
            <a:fillRect/>
          </a:stretch>
        </p:blipFill>
        <p:spPr bwMode="auto">
          <a:xfrm>
            <a:off x="214282" y="1000108"/>
            <a:ext cx="2919412" cy="1714500"/>
          </a:xfrm>
          <a:prstGeom prst="rect">
            <a:avLst/>
          </a:prstGeom>
          <a:solidFill>
            <a:schemeClr val="accent2">
              <a:lumMod val="60000"/>
              <a:lumOff val="40000"/>
            </a:schemeClr>
          </a:solidFill>
          <a:ln w="9525">
            <a:solidFill>
              <a:schemeClr val="accent3">
                <a:lumMod val="75000"/>
              </a:schemeClr>
            </a:solidFill>
            <a:miter lim="800000"/>
            <a:headEnd/>
            <a:tailEnd/>
          </a:ln>
        </p:spPr>
      </p:pic>
      <p:pic>
        <p:nvPicPr>
          <p:cNvPr id="5" name="Picture 2"/>
          <p:cNvPicPr>
            <a:picLocks noChangeAspect="1"/>
          </p:cNvPicPr>
          <p:nvPr/>
        </p:nvPicPr>
        <p:blipFill>
          <a:blip r:embed="rId4"/>
          <a:srcRect/>
          <a:stretch>
            <a:fillRect/>
          </a:stretch>
        </p:blipFill>
        <p:spPr bwMode="auto">
          <a:xfrm>
            <a:off x="3214678" y="1928802"/>
            <a:ext cx="2857500" cy="1785938"/>
          </a:xfrm>
          <a:prstGeom prst="rect">
            <a:avLst/>
          </a:prstGeom>
          <a:noFill/>
          <a:ln w="9525">
            <a:solidFill>
              <a:schemeClr val="accent3">
                <a:lumMod val="75000"/>
              </a:schemeClr>
            </a:solidFill>
            <a:miter lim="800000"/>
            <a:headEnd/>
            <a:tailEnd/>
          </a:ln>
        </p:spPr>
      </p:pic>
      <p:sp>
        <p:nvSpPr>
          <p:cNvPr id="6" name="Rectangle 5"/>
          <p:cNvSpPr/>
          <p:nvPr/>
        </p:nvSpPr>
        <p:spPr>
          <a:xfrm>
            <a:off x="857224" y="2857496"/>
            <a:ext cx="1533881" cy="369332"/>
          </a:xfrm>
          <a:prstGeom prst="rect">
            <a:avLst/>
          </a:prstGeom>
        </p:spPr>
        <p:txBody>
          <a:bodyPr wrap="none">
            <a:spAutoFit/>
          </a:bodyPr>
          <a:lstStyle/>
          <a:p>
            <a:r>
              <a:rPr lang="en-US" altLang="en-US" b="1" dirty="0" smtClean="0"/>
              <a:t>β(1,3) linkage</a:t>
            </a:r>
            <a:r>
              <a:rPr lang="en-US" dirty="0" smtClean="0">
                <a:solidFill>
                  <a:srgbClr val="FFC000"/>
                </a:solidFill>
              </a:rPr>
              <a:t> </a:t>
            </a:r>
            <a:endParaRPr lang="en-US" dirty="0"/>
          </a:p>
        </p:txBody>
      </p:sp>
      <p:sp>
        <p:nvSpPr>
          <p:cNvPr id="7" name="Rectangle 6"/>
          <p:cNvSpPr/>
          <p:nvPr/>
        </p:nvSpPr>
        <p:spPr>
          <a:xfrm>
            <a:off x="3857620" y="4000504"/>
            <a:ext cx="1533881" cy="369332"/>
          </a:xfrm>
          <a:prstGeom prst="rect">
            <a:avLst/>
          </a:prstGeom>
        </p:spPr>
        <p:txBody>
          <a:bodyPr wrap="none">
            <a:spAutoFit/>
          </a:bodyPr>
          <a:lstStyle/>
          <a:p>
            <a:r>
              <a:rPr lang="en-US" altLang="en-US" b="1" dirty="0" smtClean="0"/>
              <a:t>β(1,6) linkage</a:t>
            </a:r>
            <a:r>
              <a:rPr lang="en-US" dirty="0" smtClean="0">
                <a:solidFill>
                  <a:srgbClr val="FFC000"/>
                </a:solidFill>
              </a:rPr>
              <a:t> </a:t>
            </a:r>
            <a:endParaRPr lang="en-US" dirty="0"/>
          </a:p>
        </p:txBody>
      </p:sp>
      <p:pic>
        <p:nvPicPr>
          <p:cNvPr id="8" name="Picture 3"/>
          <p:cNvPicPr>
            <a:picLocks noChangeAspect="1"/>
          </p:cNvPicPr>
          <p:nvPr/>
        </p:nvPicPr>
        <p:blipFill>
          <a:blip r:embed="rId5"/>
          <a:srcRect/>
          <a:stretch>
            <a:fillRect/>
          </a:stretch>
        </p:blipFill>
        <p:spPr bwMode="auto">
          <a:xfrm>
            <a:off x="6143636" y="3000372"/>
            <a:ext cx="2786062" cy="2071687"/>
          </a:xfrm>
          <a:prstGeom prst="rect">
            <a:avLst/>
          </a:prstGeom>
          <a:noFill/>
          <a:ln w="9525">
            <a:solidFill>
              <a:schemeClr val="accent3">
                <a:lumMod val="75000"/>
              </a:schemeClr>
            </a:solidFill>
            <a:miter lim="800000"/>
            <a:headEnd/>
            <a:tailEnd/>
          </a:ln>
        </p:spPr>
      </p:pic>
      <p:sp>
        <p:nvSpPr>
          <p:cNvPr id="9" name="Rectangle 8"/>
          <p:cNvSpPr/>
          <p:nvPr/>
        </p:nvSpPr>
        <p:spPr>
          <a:xfrm>
            <a:off x="6572264" y="5286388"/>
            <a:ext cx="2077300" cy="369332"/>
          </a:xfrm>
          <a:prstGeom prst="rect">
            <a:avLst/>
          </a:prstGeom>
        </p:spPr>
        <p:txBody>
          <a:bodyPr wrap="none">
            <a:spAutoFit/>
          </a:bodyPr>
          <a:lstStyle/>
          <a:p>
            <a:r>
              <a:rPr lang="en-US" altLang="en-US" b="1" dirty="0" smtClean="0"/>
              <a:t> β(1,3) (1,6) linkage</a:t>
            </a:r>
            <a:r>
              <a:rPr lang="en-US" dirty="0" smtClean="0">
                <a:solidFill>
                  <a:srgbClr val="FFC000"/>
                </a:solidFill>
              </a:rPr>
              <a:t> </a:t>
            </a:r>
            <a:endParaRPr lang="en-US" dirty="0"/>
          </a:p>
        </p:txBody>
      </p:sp>
      <p:sp>
        <p:nvSpPr>
          <p:cNvPr id="10" name="Rectangle 9"/>
          <p:cNvSpPr/>
          <p:nvPr/>
        </p:nvSpPr>
        <p:spPr>
          <a:xfrm>
            <a:off x="285720" y="4786322"/>
            <a:ext cx="5500726" cy="1631216"/>
          </a:xfrm>
          <a:prstGeom prst="rect">
            <a:avLst/>
          </a:prstGeom>
          <a:solidFill>
            <a:schemeClr val="accent6">
              <a:lumMod val="40000"/>
              <a:lumOff val="60000"/>
            </a:schemeClr>
          </a:solidFill>
        </p:spPr>
        <p:txBody>
          <a:bodyPr wrap="square">
            <a:spAutoFit/>
          </a:bodyPr>
          <a:lstStyle/>
          <a:p>
            <a:r>
              <a:rPr lang="en-US" sz="2000" dirty="0" smtClean="0"/>
              <a:t>These six-sided D-glucose rings can be connected to one another, on a variety of positions on the D-glucose ring structure. Some β-</a:t>
            </a:r>
            <a:r>
              <a:rPr lang="en-US" sz="2000" dirty="0" err="1" smtClean="0"/>
              <a:t>glucan</a:t>
            </a:r>
            <a:r>
              <a:rPr lang="en-US" sz="2000" dirty="0" smtClean="0"/>
              <a:t> compounds are continual repeats of D-glucose attached at a specific position.</a:t>
            </a:r>
          </a:p>
        </p:txBody>
      </p:sp>
    </p:spTree>
  </p:cSld>
  <p:clrMapOvr>
    <a:masterClrMapping/>
  </p:clrMapOvr>
  <p:transition spd="med">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357214"/>
            <a:ext cx="9358282" cy="7215214"/>
          </a:xfrm>
          <a:prstGeom prst="rect">
            <a:avLst/>
          </a:prstGeom>
        </p:spPr>
      </p:pic>
      <p:sp>
        <p:nvSpPr>
          <p:cNvPr id="3" name="Rectangle 2"/>
          <p:cNvSpPr/>
          <p:nvPr/>
        </p:nvSpPr>
        <p:spPr>
          <a:xfrm>
            <a:off x="3071802" y="285728"/>
            <a:ext cx="3024803" cy="461665"/>
          </a:xfrm>
          <a:prstGeom prst="rect">
            <a:avLst/>
          </a:prstGeom>
          <a:solidFill>
            <a:srgbClr val="FFFF00"/>
          </a:solidFill>
        </p:spPr>
        <p:txBody>
          <a:bodyPr wrap="none">
            <a:spAutoFit/>
          </a:bodyPr>
          <a:lstStyle/>
          <a:p>
            <a:pPr algn="ctr"/>
            <a:r>
              <a:rPr lang="en-US" sz="2400" b="1" dirty="0" smtClean="0">
                <a:solidFill>
                  <a:schemeClr val="accent1">
                    <a:lumMod val="75000"/>
                  </a:schemeClr>
                </a:solidFill>
              </a:rPr>
              <a:t>Source of dietary </a:t>
            </a:r>
            <a:r>
              <a:rPr lang="en-US" sz="2400" b="1" dirty="0" err="1" smtClean="0">
                <a:solidFill>
                  <a:schemeClr val="accent1">
                    <a:lumMod val="75000"/>
                  </a:schemeClr>
                </a:solidFill>
              </a:rPr>
              <a:t>fibre</a:t>
            </a:r>
            <a:endParaRPr lang="en-US" sz="2400" b="1" dirty="0" smtClean="0">
              <a:solidFill>
                <a:schemeClr val="accent1">
                  <a:lumMod val="75000"/>
                </a:schemeClr>
              </a:solidFill>
            </a:endParaRPr>
          </a:p>
        </p:txBody>
      </p:sp>
      <p:pic>
        <p:nvPicPr>
          <p:cNvPr id="4" name="Picture 2" descr="H:\ICC\15.12.2010 ois\HEALTHGRAIN\HG Figure 1 u 2\HG ppt slide simple.jpg"/>
          <p:cNvPicPr>
            <a:picLocks noChangeAspect="1" noChangeArrowheads="1"/>
          </p:cNvPicPr>
          <p:nvPr/>
        </p:nvPicPr>
        <p:blipFill>
          <a:blip r:embed="rId3"/>
          <a:srcRect l="33156" t="19658" r="3601" b="4930"/>
          <a:stretch>
            <a:fillRect/>
          </a:stretch>
        </p:blipFill>
        <p:spPr bwMode="auto">
          <a:xfrm>
            <a:off x="0" y="1000109"/>
            <a:ext cx="7286676" cy="5000660"/>
          </a:xfrm>
          <a:prstGeom prst="rect">
            <a:avLst/>
          </a:prstGeom>
          <a:noFill/>
          <a:ln w="9525">
            <a:noFill/>
            <a:miter lim="800000"/>
            <a:headEnd/>
            <a:tailEnd/>
          </a:ln>
        </p:spPr>
      </p:pic>
      <p:sp>
        <p:nvSpPr>
          <p:cNvPr id="5" name="Rectangle 4"/>
          <p:cNvSpPr/>
          <p:nvPr/>
        </p:nvSpPr>
        <p:spPr>
          <a:xfrm>
            <a:off x="7286644" y="1785926"/>
            <a:ext cx="1714512" cy="3477875"/>
          </a:xfrm>
          <a:prstGeom prst="rect">
            <a:avLst/>
          </a:prstGeom>
          <a:solidFill>
            <a:schemeClr val="accent6">
              <a:lumMod val="40000"/>
              <a:lumOff val="60000"/>
            </a:schemeClr>
          </a:solidFill>
        </p:spPr>
        <p:txBody>
          <a:bodyPr wrap="square">
            <a:spAutoFit/>
          </a:bodyPr>
          <a:lstStyle/>
          <a:p>
            <a:r>
              <a:rPr lang="en-US" sz="2000" b="1" dirty="0" smtClean="0">
                <a:solidFill>
                  <a:schemeClr val="accent2">
                    <a:lumMod val="75000"/>
                  </a:schemeClr>
                </a:solidFill>
                <a:effectLst>
                  <a:outerShdw blurRad="38100" dist="38100" dir="2700000" algn="tl">
                    <a:srgbClr val="000000">
                      <a:alpha val="43137"/>
                    </a:srgbClr>
                  </a:outerShdw>
                </a:effectLst>
              </a:rPr>
              <a:t>Cereal grains </a:t>
            </a:r>
            <a:r>
              <a:rPr lang="en-US" sz="2000" dirty="0" smtClean="0"/>
              <a:t>are naturally rich in dietary </a:t>
            </a:r>
            <a:r>
              <a:rPr lang="en-US" sz="2000" dirty="0" err="1" smtClean="0"/>
              <a:t>fibre</a:t>
            </a:r>
            <a:r>
              <a:rPr lang="en-US" sz="2000" dirty="0" smtClean="0"/>
              <a:t> (DF), and provide in many countries the most abundant source of DF in the diet. </a:t>
            </a:r>
          </a:p>
        </p:txBody>
      </p:sp>
      <p:sp>
        <p:nvSpPr>
          <p:cNvPr id="6" name="TextBox 5"/>
          <p:cNvSpPr txBox="1"/>
          <p:nvPr/>
        </p:nvSpPr>
        <p:spPr>
          <a:xfrm>
            <a:off x="0" y="6211669"/>
            <a:ext cx="6509924" cy="646331"/>
          </a:xfrm>
          <a:prstGeom prst="rect">
            <a:avLst/>
          </a:prstGeom>
          <a:noFill/>
        </p:spPr>
        <p:txBody>
          <a:bodyPr wrap="none" rtlCol="0">
            <a:spAutoFit/>
          </a:bodyPr>
          <a:lstStyle/>
          <a:p>
            <a:r>
              <a:rPr lang="en-US" i="1" dirty="0" smtClean="0"/>
              <a:t>Source: Health grain, http://wwwhealthgrain.org/regulatory_issues</a:t>
            </a:r>
          </a:p>
          <a:p>
            <a:endParaRPr lang="en-US" dirty="0"/>
          </a:p>
        </p:txBody>
      </p:sp>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1857356" y="571480"/>
            <a:ext cx="5429288" cy="523220"/>
          </a:xfrm>
          <a:prstGeom prst="rect">
            <a:avLst/>
          </a:prstGeom>
          <a:solidFill>
            <a:schemeClr val="accent3">
              <a:lumMod val="60000"/>
              <a:lumOff val="40000"/>
            </a:schemeClr>
          </a:solidFill>
        </p:spPr>
        <p:txBody>
          <a:bodyPr wrap="square">
            <a:spAutoFit/>
          </a:bodyPr>
          <a:lstStyle/>
          <a:p>
            <a:pPr algn="ctr"/>
            <a:r>
              <a:rPr lang="en-US" sz="2800" b="1" dirty="0" smtClean="0">
                <a:solidFill>
                  <a:schemeClr val="accent2">
                    <a:lumMod val="75000"/>
                  </a:schemeClr>
                </a:solidFill>
                <a:effectLst>
                  <a:outerShdw blurRad="38100" dist="38100" dir="2700000" algn="tl">
                    <a:srgbClr val="000000">
                      <a:alpha val="43137"/>
                    </a:srgbClr>
                  </a:outerShdw>
                </a:effectLst>
              </a:rPr>
              <a:t>Measurement of DF</a:t>
            </a:r>
            <a:endParaRPr lang="en-US" sz="2800" b="1" dirty="0">
              <a:solidFill>
                <a:schemeClr val="accent2">
                  <a:lumMod val="75000"/>
                </a:schemeClr>
              </a:solidFill>
              <a:effectLst>
                <a:outerShdw blurRad="38100" dist="38100" dir="2700000" algn="tl">
                  <a:srgbClr val="000000">
                    <a:alpha val="43137"/>
                  </a:srgbClr>
                </a:outerShdw>
              </a:effectLst>
            </a:endParaRPr>
          </a:p>
        </p:txBody>
      </p:sp>
      <p:sp>
        <p:nvSpPr>
          <p:cNvPr id="4" name="Rectangle 3"/>
          <p:cNvSpPr/>
          <p:nvPr/>
        </p:nvSpPr>
        <p:spPr>
          <a:xfrm>
            <a:off x="785786" y="1857364"/>
            <a:ext cx="7429552" cy="1569660"/>
          </a:xfrm>
          <a:prstGeom prst="rect">
            <a:avLst/>
          </a:prstGeom>
          <a:solidFill>
            <a:schemeClr val="accent6">
              <a:lumMod val="40000"/>
              <a:lumOff val="60000"/>
            </a:schemeClr>
          </a:solidFill>
        </p:spPr>
        <p:txBody>
          <a:bodyPr wrap="square">
            <a:spAutoFit/>
          </a:bodyPr>
          <a:lstStyle/>
          <a:p>
            <a:r>
              <a:rPr lang="en-US" sz="2400" dirty="0" smtClean="0"/>
              <a:t>The procedure for the determination of total dietary </a:t>
            </a:r>
            <a:r>
              <a:rPr lang="en-US" sz="2400" dirty="0" err="1" smtClean="0"/>
              <a:t>fibre</a:t>
            </a:r>
            <a:r>
              <a:rPr lang="en-US" sz="2400" dirty="0" smtClean="0"/>
              <a:t> is based on the methods of </a:t>
            </a:r>
            <a:r>
              <a:rPr lang="en-US" sz="2400" b="1" dirty="0" smtClean="0"/>
              <a:t>Lee et al.</a:t>
            </a:r>
            <a:r>
              <a:rPr lang="en-US" sz="2400" dirty="0" smtClean="0"/>
              <a:t>(1), and </a:t>
            </a:r>
            <a:r>
              <a:rPr lang="en-US" sz="2400" b="1" dirty="0" err="1" smtClean="0"/>
              <a:t>Prosky</a:t>
            </a:r>
            <a:r>
              <a:rPr lang="en-US" sz="2400" b="1" dirty="0" smtClean="0"/>
              <a:t> et al </a:t>
            </a:r>
            <a:r>
              <a:rPr lang="en-US" sz="2400" dirty="0" smtClean="0"/>
              <a:t>(2,3) (</a:t>
            </a:r>
            <a:r>
              <a:rPr lang="en-US" sz="2400" i="1" dirty="0" smtClean="0"/>
              <a:t>AOAC 991.43, AOAC 985.29, AACC 32-07.01 and AACC 32-05.01</a:t>
            </a:r>
            <a:r>
              <a:rPr lang="en-US" sz="2400" dirty="0" smtClean="0"/>
              <a:t>). </a:t>
            </a:r>
          </a:p>
        </p:txBody>
      </p:sp>
      <p:sp>
        <p:nvSpPr>
          <p:cNvPr id="6" name="TextBox 5"/>
          <p:cNvSpPr txBox="1"/>
          <p:nvPr/>
        </p:nvSpPr>
        <p:spPr>
          <a:xfrm>
            <a:off x="857224" y="4000504"/>
            <a:ext cx="7429552" cy="1477328"/>
          </a:xfrm>
          <a:prstGeom prst="rect">
            <a:avLst/>
          </a:prstGeom>
          <a:solidFill>
            <a:schemeClr val="accent6">
              <a:lumMod val="40000"/>
              <a:lumOff val="60000"/>
            </a:schemeClr>
          </a:solidFill>
        </p:spPr>
        <p:txBody>
          <a:bodyPr wrap="square" rtlCol="0">
            <a:spAutoFit/>
          </a:bodyPr>
          <a:lstStyle/>
          <a:p>
            <a:r>
              <a:rPr lang="en-US" sz="2400" dirty="0" smtClean="0"/>
              <a:t>Standardized enzymatic-gravimetric method-the </a:t>
            </a:r>
            <a:r>
              <a:rPr lang="en-US" sz="2400" dirty="0" err="1" smtClean="0"/>
              <a:t>Megazyme</a:t>
            </a:r>
            <a:r>
              <a:rPr lang="en-US" sz="2400" dirty="0" smtClean="0"/>
              <a:t> Total Dietary Fiber Kit was used in the analyses of TDF, SF and ISF of cereal samples. </a:t>
            </a:r>
          </a:p>
          <a:p>
            <a:endParaRPr lang="en-US" dirty="0"/>
          </a:p>
        </p:txBody>
      </p:sp>
      <p:sp>
        <p:nvSpPr>
          <p:cNvPr id="8" name="TextBox 7"/>
          <p:cNvSpPr txBox="1"/>
          <p:nvPr/>
        </p:nvSpPr>
        <p:spPr>
          <a:xfrm>
            <a:off x="1000100" y="5715016"/>
            <a:ext cx="7286676" cy="923330"/>
          </a:xfrm>
          <a:prstGeom prst="rect">
            <a:avLst/>
          </a:prstGeom>
          <a:noFill/>
        </p:spPr>
        <p:txBody>
          <a:bodyPr wrap="square" rtlCol="0">
            <a:spAutoFit/>
          </a:bodyPr>
          <a:lstStyle/>
          <a:p>
            <a:r>
              <a:rPr lang="en-US" dirty="0" smtClean="0"/>
              <a:t>(1) Lee et al., </a:t>
            </a:r>
            <a:r>
              <a:rPr lang="en-US" dirty="0" err="1" smtClean="0"/>
              <a:t>J.Assoc.Off.Anal.Chem</a:t>
            </a:r>
            <a:r>
              <a:rPr lang="en-US" dirty="0" smtClean="0"/>
              <a:t>., 75:395-416 (1992), </a:t>
            </a:r>
          </a:p>
          <a:p>
            <a:r>
              <a:rPr lang="en-US" dirty="0" smtClean="0"/>
              <a:t>(2) </a:t>
            </a:r>
            <a:r>
              <a:rPr lang="en-US" dirty="0" err="1" smtClean="0"/>
              <a:t>Prosky</a:t>
            </a:r>
            <a:r>
              <a:rPr lang="en-US" dirty="0" smtClean="0"/>
              <a:t> et al., </a:t>
            </a:r>
            <a:r>
              <a:rPr lang="en-US" dirty="0" err="1" smtClean="0"/>
              <a:t>J.Assoc.Off.Anal.Chem</a:t>
            </a:r>
            <a:r>
              <a:rPr lang="en-US" dirty="0" smtClean="0"/>
              <a:t>., 71:1017-1023 (1988).</a:t>
            </a:r>
          </a:p>
          <a:p>
            <a:r>
              <a:rPr lang="en-US" dirty="0" smtClean="0"/>
              <a:t>(3) </a:t>
            </a:r>
            <a:r>
              <a:rPr lang="en-US" dirty="0" err="1" smtClean="0"/>
              <a:t>Prosky</a:t>
            </a:r>
            <a:r>
              <a:rPr lang="en-US" dirty="0" smtClean="0"/>
              <a:t> et al., </a:t>
            </a:r>
            <a:r>
              <a:rPr lang="en-US" dirty="0" err="1" smtClean="0"/>
              <a:t>J.Assoc.Off.Anal.Chem</a:t>
            </a:r>
            <a:r>
              <a:rPr lang="en-US" dirty="0" smtClean="0"/>
              <a:t>., 75:360-367 (1992).</a:t>
            </a:r>
            <a:endParaRPr lang="en-US" dirty="0"/>
          </a:p>
        </p:txBody>
      </p:sp>
    </p:spTree>
  </p:cSld>
  <p:clrMapOvr>
    <a:masterClrMapping/>
  </p:clrMapOvr>
  <p:transition spd="med">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28926" y="142852"/>
            <a:ext cx="3551742" cy="461665"/>
          </a:xfrm>
          <a:prstGeom prst="rect">
            <a:avLst/>
          </a:prstGeom>
          <a:solidFill>
            <a:schemeClr val="accent3">
              <a:lumMod val="60000"/>
              <a:lumOff val="40000"/>
            </a:schemeClr>
          </a:solidFill>
        </p:spPr>
        <p:txBody>
          <a:bodyPr wrap="none">
            <a:spAutoFit/>
          </a:bodyPr>
          <a:lstStyle/>
          <a:p>
            <a:r>
              <a:rPr lang="en-US" sz="2400" b="1" dirty="0" smtClean="0">
                <a:solidFill>
                  <a:schemeClr val="accent2">
                    <a:lumMod val="75000"/>
                  </a:schemeClr>
                </a:solidFill>
              </a:rPr>
              <a:t>Dietary </a:t>
            </a:r>
            <a:r>
              <a:rPr lang="en-US" sz="2400" b="1" dirty="0" err="1" smtClean="0">
                <a:solidFill>
                  <a:schemeClr val="accent2">
                    <a:lumMod val="75000"/>
                  </a:schemeClr>
                </a:solidFill>
              </a:rPr>
              <a:t>fibre</a:t>
            </a:r>
            <a:r>
              <a:rPr lang="en-US" sz="2400" b="1" dirty="0" smtClean="0">
                <a:solidFill>
                  <a:schemeClr val="accent2">
                    <a:lumMod val="75000"/>
                  </a:schemeClr>
                </a:solidFill>
              </a:rPr>
              <a:t> health claims</a:t>
            </a:r>
            <a:endParaRPr lang="en-US" sz="2400" dirty="0">
              <a:solidFill>
                <a:schemeClr val="accent2">
                  <a:lumMod val="75000"/>
                </a:schemeClr>
              </a:solidFill>
            </a:endParaRPr>
          </a:p>
        </p:txBody>
      </p:sp>
      <p:sp>
        <p:nvSpPr>
          <p:cNvPr id="7" name="Rectangle 6"/>
          <p:cNvSpPr/>
          <p:nvPr/>
        </p:nvSpPr>
        <p:spPr>
          <a:xfrm>
            <a:off x="714348" y="642918"/>
            <a:ext cx="7929618" cy="3847207"/>
          </a:xfrm>
          <a:prstGeom prst="rect">
            <a:avLst/>
          </a:prstGeom>
          <a:solidFill>
            <a:schemeClr val="accent6">
              <a:lumMod val="40000"/>
              <a:lumOff val="60000"/>
            </a:schemeClr>
          </a:solidFill>
        </p:spPr>
        <p:txBody>
          <a:bodyPr wrap="square">
            <a:spAutoFit/>
          </a:bodyPr>
          <a:lstStyle/>
          <a:p>
            <a:r>
              <a:rPr lang="en-US" sz="2200" dirty="0" smtClean="0"/>
              <a:t>The  health benefits of DF have been well established for over 30 years. </a:t>
            </a:r>
          </a:p>
          <a:p>
            <a:pPr>
              <a:buFont typeface="Wingdings" pitchFamily="2" charset="2"/>
              <a:buChar char="§"/>
            </a:pPr>
            <a:r>
              <a:rPr lang="en-US" sz="2000" dirty="0" smtClean="0"/>
              <a:t> Initially, </a:t>
            </a:r>
            <a:r>
              <a:rPr lang="en-US" sz="2000" b="1" dirty="0" smtClean="0"/>
              <a:t>observational studies</a:t>
            </a:r>
            <a:r>
              <a:rPr lang="en-US" sz="2000" dirty="0" smtClean="0"/>
              <a:t> showed  associations between high </a:t>
            </a:r>
            <a:r>
              <a:rPr lang="en-US" sz="2000" dirty="0" err="1" smtClean="0"/>
              <a:t>fibre</a:t>
            </a:r>
            <a:r>
              <a:rPr lang="en-US" sz="2000" dirty="0" smtClean="0"/>
              <a:t> diets </a:t>
            </a:r>
            <a:r>
              <a:rPr lang="en-US" sz="2000" b="1" dirty="0" smtClean="0"/>
              <a:t>and reduction in diseases </a:t>
            </a:r>
            <a:r>
              <a:rPr lang="en-US" sz="2000" dirty="0" smtClean="0"/>
              <a:t>like </a:t>
            </a:r>
            <a:r>
              <a:rPr lang="en-US" sz="2000" b="1" dirty="0" smtClean="0"/>
              <a:t>heart disease, </a:t>
            </a:r>
            <a:r>
              <a:rPr lang="en-US" sz="2000" b="1" dirty="0" err="1" smtClean="0"/>
              <a:t>canser</a:t>
            </a:r>
            <a:r>
              <a:rPr lang="en-US" sz="2000" b="1" dirty="0" smtClean="0"/>
              <a:t>, </a:t>
            </a:r>
            <a:r>
              <a:rPr lang="en-US" sz="2000" b="1" dirty="0" err="1" smtClean="0"/>
              <a:t>diabetes,as</a:t>
            </a:r>
            <a:r>
              <a:rPr lang="en-US" sz="2000" b="1" dirty="0" smtClean="0"/>
              <a:t> well as gastro intestinal effects</a:t>
            </a:r>
            <a:r>
              <a:rPr lang="en-US" sz="2000" dirty="0" smtClean="0"/>
              <a:t>. </a:t>
            </a:r>
          </a:p>
          <a:p>
            <a:pPr>
              <a:buFont typeface="Wingdings" pitchFamily="2" charset="2"/>
              <a:buChar char="§"/>
            </a:pPr>
            <a:endParaRPr lang="en-US" sz="2000" dirty="0" smtClean="0"/>
          </a:p>
          <a:p>
            <a:pPr>
              <a:buFont typeface="Wingdings" pitchFamily="2" charset="2"/>
              <a:buChar char="§"/>
            </a:pPr>
            <a:r>
              <a:rPr lang="en-US" sz="2000" dirty="0" smtClean="0"/>
              <a:t> Due to this,  interest in </a:t>
            </a:r>
            <a:r>
              <a:rPr lang="en-US" sz="2000" dirty="0" err="1" smtClean="0"/>
              <a:t>fibre</a:t>
            </a:r>
            <a:r>
              <a:rPr lang="en-US" sz="2000" dirty="0" smtClean="0"/>
              <a:t> grew and science started to look closer at the </a:t>
            </a:r>
            <a:r>
              <a:rPr lang="en-US" sz="2000" i="1" dirty="0" smtClean="0"/>
              <a:t>bioactive compounds </a:t>
            </a:r>
            <a:r>
              <a:rPr lang="en-US" sz="2000" dirty="0" smtClean="0"/>
              <a:t>also found in some high </a:t>
            </a:r>
            <a:r>
              <a:rPr lang="en-US" sz="2000" dirty="0" err="1" smtClean="0"/>
              <a:t>fibre</a:t>
            </a:r>
            <a:r>
              <a:rPr lang="en-US" sz="2000" dirty="0" smtClean="0"/>
              <a:t> food sources, like cereal </a:t>
            </a:r>
            <a:r>
              <a:rPr lang="en-US" sz="2000" dirty="0" err="1" smtClean="0"/>
              <a:t>brans</a:t>
            </a:r>
            <a:r>
              <a:rPr lang="en-US" sz="2000" dirty="0" smtClean="0"/>
              <a:t>, and </a:t>
            </a:r>
            <a:r>
              <a:rPr lang="en-US" sz="2000" dirty="0" err="1" smtClean="0"/>
              <a:t>grapeskins</a:t>
            </a:r>
            <a:r>
              <a:rPr lang="en-US" sz="2000" dirty="0" smtClean="0"/>
              <a:t>, etc.</a:t>
            </a:r>
          </a:p>
          <a:p>
            <a:endParaRPr lang="en-US" sz="2000" dirty="0" smtClean="0"/>
          </a:p>
          <a:p>
            <a:pPr>
              <a:buFont typeface="Wingdings" pitchFamily="2" charset="2"/>
              <a:buChar char="§"/>
            </a:pPr>
            <a:r>
              <a:rPr lang="en-US" sz="2000" dirty="0" smtClean="0"/>
              <a:t> Lately specific attention is given to the role of </a:t>
            </a:r>
            <a:r>
              <a:rPr lang="en-US" sz="2000" dirty="0" err="1" smtClean="0"/>
              <a:t>fibre</a:t>
            </a:r>
            <a:r>
              <a:rPr lang="en-US" sz="2000" dirty="0" smtClean="0"/>
              <a:t> on </a:t>
            </a:r>
            <a:r>
              <a:rPr lang="en-US" sz="2000" b="1" dirty="0" smtClean="0"/>
              <a:t>appetite control, improving insulin sensitivity and biomarkers of inflammation. </a:t>
            </a:r>
            <a:endParaRPr lang="en-US" sz="2000" b="1" dirty="0"/>
          </a:p>
        </p:txBody>
      </p:sp>
      <p:sp>
        <p:nvSpPr>
          <p:cNvPr id="8" name="Rectangle 7"/>
          <p:cNvSpPr/>
          <p:nvPr/>
        </p:nvSpPr>
        <p:spPr>
          <a:xfrm>
            <a:off x="714348" y="4611231"/>
            <a:ext cx="8001056" cy="2246769"/>
          </a:xfrm>
          <a:prstGeom prst="rect">
            <a:avLst/>
          </a:prstGeom>
          <a:solidFill>
            <a:schemeClr val="accent3">
              <a:lumMod val="60000"/>
              <a:lumOff val="40000"/>
            </a:schemeClr>
          </a:solidFill>
        </p:spPr>
        <p:txBody>
          <a:bodyPr wrap="square">
            <a:spAutoFit/>
          </a:bodyPr>
          <a:lstStyle/>
          <a:p>
            <a:pPr>
              <a:buFont typeface="Wingdings" pitchFamily="2" charset="2"/>
              <a:buChar char="§"/>
            </a:pPr>
            <a:r>
              <a:rPr lang="en-US" altLang="en-US" sz="2000" dirty="0" smtClean="0"/>
              <a:t> There is an evidence that the soluble dietary compound </a:t>
            </a:r>
            <a:r>
              <a:rPr lang="en-US" altLang="en-US" sz="2000" b="1" dirty="0" smtClean="0"/>
              <a:t>(1-3) (1-4)- β-D-</a:t>
            </a:r>
            <a:r>
              <a:rPr lang="en-US" altLang="en-US" sz="2000" b="1" dirty="0" err="1" smtClean="0"/>
              <a:t>glucan</a:t>
            </a:r>
            <a:r>
              <a:rPr lang="en-US" altLang="en-US" sz="2000" b="1" dirty="0" smtClean="0"/>
              <a:t> </a:t>
            </a:r>
            <a:r>
              <a:rPr lang="en-US" altLang="en-US" sz="2000" dirty="0" smtClean="0"/>
              <a:t>has health claim related to cereal- derived beta-</a:t>
            </a:r>
            <a:r>
              <a:rPr lang="en-US" altLang="en-US" sz="2000" dirty="0" err="1" smtClean="0"/>
              <a:t>glucan</a:t>
            </a:r>
            <a:r>
              <a:rPr lang="en-US" altLang="en-US" sz="2000" dirty="0" smtClean="0"/>
              <a:t> may significantly </a:t>
            </a:r>
            <a:r>
              <a:rPr lang="en-US" altLang="en-US" sz="2000" b="1" dirty="0" smtClean="0"/>
              <a:t>reduce the risk of </a:t>
            </a:r>
            <a:r>
              <a:rPr lang="en-US" altLang="en-US" sz="2000" b="1" dirty="0" err="1" smtClean="0"/>
              <a:t>deseases</a:t>
            </a:r>
            <a:r>
              <a:rPr lang="en-US" altLang="en-US" sz="2000" b="1" dirty="0" smtClean="0"/>
              <a:t>  and strengthen the immune system.</a:t>
            </a:r>
            <a:endParaRPr lang="en-US" sz="2000" b="1" dirty="0" smtClean="0"/>
          </a:p>
          <a:p>
            <a:endParaRPr lang="en-US" altLang="en-US" sz="2000" dirty="0" smtClean="0"/>
          </a:p>
          <a:p>
            <a:pPr>
              <a:buFont typeface="Wingdings" pitchFamily="2" charset="2"/>
              <a:buChar char="§"/>
            </a:pPr>
            <a:r>
              <a:rPr lang="en-US" altLang="en-US" sz="2000" dirty="0" smtClean="0"/>
              <a:t> </a:t>
            </a:r>
            <a:r>
              <a:rPr lang="en-US" altLang="en-US" dirty="0" smtClean="0"/>
              <a:t>Additionally, beta-</a:t>
            </a:r>
            <a:r>
              <a:rPr lang="en-US" altLang="en-US" dirty="0" err="1" smtClean="0"/>
              <a:t>glucan</a:t>
            </a:r>
            <a:r>
              <a:rPr lang="en-US" altLang="en-US" dirty="0" smtClean="0"/>
              <a:t> is said to increase the body's defense against the harmful effects of stress.</a:t>
            </a:r>
          </a:p>
        </p:txBody>
      </p:sp>
    </p:spTree>
  </p:cSld>
  <p:clrMapOvr>
    <a:masterClrMapping/>
  </p:clrMapOvr>
  <p:transition spd="med">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928662" y="500042"/>
            <a:ext cx="7286676" cy="400110"/>
          </a:xfrm>
          <a:prstGeom prst="rect">
            <a:avLst/>
          </a:prstGeom>
          <a:solidFill>
            <a:schemeClr val="accent6">
              <a:lumMod val="40000"/>
              <a:lumOff val="60000"/>
            </a:schemeClr>
          </a:solidFill>
        </p:spPr>
        <p:txBody>
          <a:bodyPr wrap="square">
            <a:spAutoFit/>
          </a:bodyPr>
          <a:lstStyle/>
          <a:p>
            <a:r>
              <a:rPr lang="en-GB" altLang="en-US" sz="2000" b="1" dirty="0" smtClean="0">
                <a:solidFill>
                  <a:schemeClr val="accent3">
                    <a:lumMod val="50000"/>
                  </a:schemeClr>
                </a:solidFill>
                <a:ea typeface="MS PGothic" pitchFamily="34" charset="-128"/>
              </a:rPr>
              <a:t> EU authorised Health Claims on Cereal Fibre and Cholesterol levels</a:t>
            </a:r>
            <a:endParaRPr lang="en-US" sz="2000" dirty="0">
              <a:solidFill>
                <a:schemeClr val="accent3">
                  <a:lumMod val="50000"/>
                </a:schemeClr>
              </a:solidFill>
            </a:endParaRPr>
          </a:p>
        </p:txBody>
      </p:sp>
      <p:sp>
        <p:nvSpPr>
          <p:cNvPr id="4" name="Rectangle 3"/>
          <p:cNvSpPr/>
          <p:nvPr/>
        </p:nvSpPr>
        <p:spPr>
          <a:xfrm>
            <a:off x="2214546" y="3143248"/>
            <a:ext cx="4572000" cy="369332"/>
          </a:xfrm>
          <a:prstGeom prst="rect">
            <a:avLst/>
          </a:prstGeom>
        </p:spPr>
        <p:txBody>
          <a:bodyPr>
            <a:spAutoFit/>
          </a:bodyPr>
          <a:lstStyle/>
          <a:p>
            <a:endParaRPr lang="en-US" dirty="0"/>
          </a:p>
        </p:txBody>
      </p:sp>
      <p:graphicFrame>
        <p:nvGraphicFramePr>
          <p:cNvPr id="5" name="Table 4"/>
          <p:cNvGraphicFramePr>
            <a:graphicFrameLocks noGrp="1"/>
          </p:cNvGraphicFramePr>
          <p:nvPr/>
        </p:nvGraphicFramePr>
        <p:xfrm>
          <a:off x="642910" y="1428736"/>
          <a:ext cx="8035925" cy="4891088"/>
        </p:xfrm>
        <a:graphic>
          <a:graphicData uri="http://schemas.openxmlformats.org/drawingml/2006/table">
            <a:tbl>
              <a:tblPr/>
              <a:tblGrid>
                <a:gridCol w="1276155"/>
                <a:gridCol w="2812239"/>
                <a:gridCol w="2294062"/>
                <a:gridCol w="1653469"/>
              </a:tblGrid>
              <a:tr h="1006475">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nl-NL" sz="2000" b="1" i="0" u="none" strike="noStrike" cap="none" normalizeH="0" baseline="0" dirty="0" smtClean="0">
                          <a:ln>
                            <a:noFill/>
                          </a:ln>
                          <a:solidFill>
                            <a:srgbClr val="FFFFFF"/>
                          </a:solidFill>
                          <a:effectLst/>
                          <a:latin typeface="Arial" pitchFamily="34" charset="0"/>
                          <a:ea typeface="ＭＳ Ｐゴシック" pitchFamily="34" charset="-128"/>
                        </a:rPr>
                        <a:t>Material</a:t>
                      </a:r>
                    </a:p>
                  </a:txBody>
                  <a:tcPr marL="91420" marR="91420" marT="45713" marB="4571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nl-NL" sz="2000" b="1" i="0" u="none" strike="noStrike" cap="none" normalizeH="0" baseline="0" dirty="0" smtClean="0">
                          <a:ln>
                            <a:noFill/>
                          </a:ln>
                          <a:solidFill>
                            <a:srgbClr val="FFFFFF"/>
                          </a:solidFill>
                          <a:effectLst/>
                          <a:latin typeface="Arial" pitchFamily="34" charset="0"/>
                          <a:ea typeface="ＭＳ Ｐゴシック" pitchFamily="34" charset="-128"/>
                        </a:rPr>
                        <a:t>Health claim</a:t>
                      </a:r>
                    </a:p>
                  </a:txBody>
                  <a:tcPr marL="91420" marR="91420" marT="45713" marB="4571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nl-NL" sz="2000" b="1" i="0" u="none" strike="noStrike" cap="none" normalizeH="0" baseline="0" dirty="0" smtClean="0">
                          <a:ln>
                            <a:noFill/>
                          </a:ln>
                          <a:solidFill>
                            <a:srgbClr val="FFFFFF"/>
                          </a:solidFill>
                          <a:effectLst/>
                          <a:latin typeface="Arial" pitchFamily="34" charset="0"/>
                          <a:ea typeface="ＭＳ Ｐゴシック" pitchFamily="34" charset="-128"/>
                        </a:rPr>
                        <a:t>Conditions of use</a:t>
                      </a:r>
                    </a:p>
                  </a:txBody>
                  <a:tcPr marL="91420" marR="91420" marT="45713" marB="4571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nl-NL" sz="2000" b="1" i="0" u="none" strike="noStrike" cap="none" normalizeH="0" baseline="0" dirty="0" smtClean="0">
                          <a:ln>
                            <a:noFill/>
                          </a:ln>
                          <a:solidFill>
                            <a:srgbClr val="FFFFFF"/>
                          </a:solidFill>
                          <a:effectLst/>
                          <a:latin typeface="Arial" pitchFamily="34" charset="0"/>
                          <a:ea typeface="ＭＳ Ｐゴシック" pitchFamily="34" charset="-128"/>
                        </a:rPr>
                        <a:t>EFSA opinion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nl-NL" sz="2000" b="1" i="0" u="none" strike="noStrike" cap="none" normalizeH="0" baseline="0" dirty="0" smtClean="0">
                          <a:ln>
                            <a:noFill/>
                          </a:ln>
                          <a:solidFill>
                            <a:srgbClr val="FFFFFF"/>
                          </a:solidFill>
                          <a:effectLst/>
                          <a:latin typeface="Arial" pitchFamily="34" charset="0"/>
                          <a:ea typeface="ＭＳ Ｐゴシック" pitchFamily="34" charset="-128"/>
                        </a:rPr>
                        <a:t>reference</a:t>
                      </a:r>
                    </a:p>
                  </a:txBody>
                  <a:tcPr marL="91420" marR="91420" marT="45713" marB="4571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r>
              <a:tr h="1512888">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rPr>
                        <a:t>β-</a:t>
                      </a:r>
                      <a:r>
                        <a:rPr kumimoji="0" lang="en-GB" altLang="nl-NL" sz="1600" b="0" i="0" u="none" strike="noStrike" cap="none" normalizeH="0" baseline="0" dirty="0" err="1" smtClean="0">
                          <a:ln>
                            <a:noFill/>
                          </a:ln>
                          <a:solidFill>
                            <a:srgbClr val="006600"/>
                          </a:solidFill>
                          <a:effectLst/>
                          <a:latin typeface="Arial" pitchFamily="34" charset="0"/>
                          <a:ea typeface="ＭＳ Ｐゴシック" pitchFamily="34" charset="-128"/>
                        </a:rPr>
                        <a:t>glucans</a:t>
                      </a:r>
                      <a:r>
                        <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rPr>
                        <a:t> (</a:t>
                      </a:r>
                      <a:r>
                        <a:rPr kumimoji="0" lang="en-GB" altLang="nl-NL" sz="1600" b="0" i="0" u="none" strike="noStrike" cap="none" normalizeH="0" baseline="0" dirty="0" err="1" smtClean="0">
                          <a:ln>
                            <a:noFill/>
                          </a:ln>
                          <a:solidFill>
                            <a:srgbClr val="006600"/>
                          </a:solidFill>
                          <a:effectLst/>
                          <a:latin typeface="Arial" pitchFamily="34" charset="0"/>
                          <a:ea typeface="ＭＳ Ｐゴシック" pitchFamily="34" charset="-128"/>
                        </a:rPr>
                        <a:t>Bg</a:t>
                      </a:r>
                      <a:r>
                        <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rPr>
                        <a:t>)</a:t>
                      </a: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rPr>
                        <a:t>Maintenance of normal cholesterol levels</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rPr>
                        <a:t>(Article 13.1 claim)</a:t>
                      </a: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0" u="none" strike="noStrike" cap="none" normalizeH="0" baseline="0" dirty="0" smtClean="0">
                          <a:ln>
                            <a:noFill/>
                          </a:ln>
                          <a:solidFill>
                            <a:schemeClr val="tx1"/>
                          </a:solidFill>
                          <a:effectLst/>
                          <a:latin typeface="Arial" pitchFamily="34" charset="0"/>
                          <a:ea typeface="ＭＳ Ｐゴシック" pitchFamily="34" charset="-128"/>
                        </a:rPr>
                        <a:t>Daily intake of 3 g required</a:t>
                      </a:r>
                      <a:endPar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nl-NL"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0" u="none" strike="noStrike" cap="none" normalizeH="0" baseline="0" dirty="0" smtClean="0">
                          <a:ln>
                            <a:noFill/>
                          </a:ln>
                          <a:solidFill>
                            <a:schemeClr val="tx1"/>
                          </a:solidFill>
                          <a:effectLst/>
                          <a:latin typeface="Arial" pitchFamily="34" charset="0"/>
                          <a:ea typeface="ＭＳ Ｐゴシック" pitchFamily="34" charset="-128"/>
                        </a:rPr>
                        <a:t>Food with ≥ 1 g of </a:t>
                      </a:r>
                      <a:r>
                        <a:rPr kumimoji="0" lang="en-US" altLang="nl-NL" sz="1600" b="0" i="0" u="none" strike="noStrike" cap="none" normalizeH="0" baseline="0" dirty="0" err="1" smtClean="0">
                          <a:ln>
                            <a:noFill/>
                          </a:ln>
                          <a:solidFill>
                            <a:schemeClr val="tx1"/>
                          </a:solidFill>
                          <a:effectLst/>
                          <a:latin typeface="Arial" pitchFamily="34" charset="0"/>
                          <a:ea typeface="ＭＳ Ｐゴシック" pitchFamily="34" charset="-128"/>
                        </a:rPr>
                        <a:t>Bg</a:t>
                      </a:r>
                      <a:r>
                        <a:rPr kumimoji="0" lang="en-US" altLang="nl-NL" sz="1600" b="0" i="0" u="none" strike="noStrike" cap="none" normalizeH="0" baseline="0" dirty="0" smtClean="0">
                          <a:ln>
                            <a:noFill/>
                          </a:ln>
                          <a:solidFill>
                            <a:schemeClr val="tx1"/>
                          </a:solidFill>
                          <a:effectLst/>
                          <a:latin typeface="Arial" pitchFamily="34" charset="0"/>
                          <a:ea typeface="ＭＳ Ｐゴシック" pitchFamily="34" charset="-128"/>
                        </a:rPr>
                        <a:t> per quantified portion. </a:t>
                      </a:r>
                      <a:endParaRPr kumimoji="0" lang="en-GB" altLang="nl-NL" sz="1600" b="0" i="0" u="none" strike="noStrike" cap="none" normalizeH="0" baseline="0" dirty="0" smtClean="0">
                        <a:ln>
                          <a:noFill/>
                        </a:ln>
                        <a:solidFill>
                          <a:srgbClr val="0066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sng" strike="noStrike" cap="none" normalizeH="0" baseline="0" dirty="0" smtClean="0">
                          <a:ln>
                            <a:noFill/>
                          </a:ln>
                          <a:solidFill>
                            <a:schemeClr val="tx1"/>
                          </a:solidFill>
                          <a:effectLst/>
                          <a:latin typeface="Arial" pitchFamily="34" charset="0"/>
                          <a:ea typeface="ＭＳ Ｐゴシック" pitchFamily="34" charset="-128"/>
                        </a:rPr>
                        <a:t>2009;7(9):1254,</a:t>
                      </a:r>
                      <a:br>
                        <a:rPr kumimoji="0" lang="nl-NL" altLang="nl-NL" sz="1600" b="0" i="0" u="sng" strike="noStrike" cap="none" normalizeH="0" baseline="0" dirty="0" smtClean="0">
                          <a:ln>
                            <a:noFill/>
                          </a:ln>
                          <a:solidFill>
                            <a:schemeClr val="tx1"/>
                          </a:solidFill>
                          <a:effectLst/>
                          <a:latin typeface="Arial" pitchFamily="34" charset="0"/>
                          <a:ea typeface="ＭＳ Ｐゴシック" pitchFamily="34" charset="-128"/>
                        </a:rPr>
                      </a:br>
                      <a:r>
                        <a:rPr kumimoji="0" lang="nl-NL" altLang="nl-NL" sz="1600" b="0" i="0" u="sng" strike="noStrike" cap="none" normalizeH="0" baseline="0" dirty="0" smtClean="0">
                          <a:ln>
                            <a:noFill/>
                          </a:ln>
                          <a:solidFill>
                            <a:schemeClr val="tx1"/>
                          </a:solidFill>
                          <a:effectLst/>
                          <a:latin typeface="Arial" pitchFamily="34" charset="0"/>
                          <a:ea typeface="ＭＳ Ｐゴシック" pitchFamily="34" charset="-128"/>
                        </a:rPr>
                        <a:t>2011;9(6):2207</a:t>
                      </a:r>
                      <a:endParaRPr kumimoji="0" lang="en-GB" altLang="nl-NL" sz="1600" b="0" i="0" u="sng" strike="noStrike" cap="none" normalizeH="0" baseline="0" dirty="0" smtClean="0">
                        <a:ln>
                          <a:noFill/>
                        </a:ln>
                        <a:solidFill>
                          <a:srgbClr val="0066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609600">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1" u="none" strike="noStrike" cap="none" normalizeH="0" baseline="0" smtClean="0">
                          <a:ln>
                            <a:noFill/>
                          </a:ln>
                          <a:solidFill>
                            <a:srgbClr val="000000"/>
                          </a:solidFill>
                          <a:effectLst/>
                          <a:latin typeface="Arial" pitchFamily="34" charset="0"/>
                          <a:ea typeface="ＭＳ Ｐゴシック" pitchFamily="34" charset="-128"/>
                        </a:rPr>
                        <a:t>Oat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0" u="none" strike="noStrike" cap="none" normalizeH="0" baseline="0" smtClean="0">
                          <a:ln>
                            <a:noFill/>
                          </a:ln>
                          <a:solidFill>
                            <a:srgbClr val="006600"/>
                          </a:solidFill>
                          <a:effectLst/>
                          <a:latin typeface="Arial" pitchFamily="34" charset="0"/>
                          <a:ea typeface="ＭＳ Ｐゴシック" pitchFamily="34" charset="-128"/>
                        </a:rPr>
                        <a:t>β-glucan</a:t>
                      </a:r>
                      <a:endParaRPr kumimoji="0" lang="en-GB" altLang="nl-NL" sz="1600" b="0" i="1" u="none" strike="noStrike" cap="none" normalizeH="0" baseline="0" smtClean="0">
                        <a:ln>
                          <a:noFill/>
                        </a:ln>
                        <a:solidFill>
                          <a:srgbClr val="0000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rowSpan="2">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0" u="none" strike="noStrike" cap="none" normalizeH="0" baseline="0" dirty="0" smtClean="0">
                          <a:ln>
                            <a:noFill/>
                          </a:ln>
                          <a:solidFill>
                            <a:schemeClr val="tx1"/>
                          </a:solidFill>
                          <a:effectLst/>
                          <a:latin typeface="Arial" pitchFamily="34" charset="0"/>
                          <a:ea typeface="ＭＳ Ｐゴシック" pitchFamily="34" charset="-128"/>
                        </a:rPr>
                        <a:t>Oat (respectively barley) beta-</a:t>
                      </a:r>
                      <a:r>
                        <a:rPr kumimoji="0" lang="en-US" altLang="nl-NL" sz="1600" b="0" i="0" u="none" strike="noStrike" cap="none" normalizeH="0" baseline="0" dirty="0" err="1" smtClean="0">
                          <a:ln>
                            <a:noFill/>
                          </a:ln>
                          <a:solidFill>
                            <a:schemeClr val="tx1"/>
                          </a:solidFill>
                          <a:effectLst/>
                          <a:latin typeface="Arial" pitchFamily="34" charset="0"/>
                          <a:ea typeface="ＭＳ Ｐゴシック" pitchFamily="34" charset="-128"/>
                        </a:rPr>
                        <a:t>glucan</a:t>
                      </a:r>
                      <a:r>
                        <a:rPr kumimoji="0" lang="en-US" altLang="nl-NL" sz="1600" b="0" i="0" u="none" strike="noStrike" cap="none" normalizeH="0" baseline="0" dirty="0" smtClean="0">
                          <a:ln>
                            <a:noFill/>
                          </a:ln>
                          <a:solidFill>
                            <a:schemeClr val="tx1"/>
                          </a:solidFill>
                          <a:effectLst/>
                          <a:latin typeface="Arial" pitchFamily="34" charset="0"/>
                          <a:ea typeface="ＭＳ Ｐゴシック" pitchFamily="34" charset="-128"/>
                        </a:rPr>
                        <a:t> has been shown to lower/reduce blood cholesterol. High cholesterol is a risk factor in the development of coronary heart disease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1" u="none" strike="noStrike" cap="none" normalizeH="0" baseline="0" dirty="0" smtClean="0">
                          <a:ln>
                            <a:noFill/>
                          </a:ln>
                          <a:solidFill>
                            <a:srgbClr val="000000"/>
                          </a:solidFill>
                          <a:effectLst/>
                          <a:latin typeface="Arial" pitchFamily="34" charset="0"/>
                          <a:ea typeface="ＭＳ Ｐゴシック" pitchFamily="34" charset="-128"/>
                        </a:rPr>
                        <a:t>Article 14.(1)(a) claim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1" u="none" strike="noStrike" cap="none" normalizeH="0" baseline="0" dirty="0" smtClean="0">
                          <a:ln>
                            <a:noFill/>
                          </a:ln>
                          <a:solidFill>
                            <a:srgbClr val="000000"/>
                          </a:solidFill>
                          <a:effectLst/>
                          <a:latin typeface="Arial" pitchFamily="34" charset="0"/>
                          <a:ea typeface="ＭＳ Ｐゴシック" pitchFamily="34" charset="-128"/>
                        </a:rPr>
                        <a:t>(disease reduction claim)</a:t>
                      </a:r>
                      <a:endParaRPr kumimoji="0" lang="en-GB" altLang="nl-NL" sz="1600" b="0" i="1" u="none" strike="noStrike" cap="none" normalizeH="0" baseline="0" dirty="0" smtClean="0">
                        <a:ln>
                          <a:noFill/>
                        </a:ln>
                        <a:solidFill>
                          <a:srgbClr val="0000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rowSpan="2">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0" u="none" strike="noStrike" cap="none" normalizeH="0" baseline="0" smtClean="0">
                          <a:ln>
                            <a:noFill/>
                          </a:ln>
                          <a:solidFill>
                            <a:schemeClr val="tx1"/>
                          </a:solidFill>
                          <a:effectLst/>
                          <a:latin typeface="Arial" pitchFamily="34" charset="0"/>
                          <a:ea typeface="ＭＳ Ｐゴシック" pitchFamily="34" charset="-128"/>
                        </a:rPr>
                        <a:t>Daily intake of 3 g required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600" b="0" i="0" u="none" strike="noStrike" cap="none" normalizeH="0" baseline="0" smtClean="0">
                          <a:ln>
                            <a:noFill/>
                          </a:ln>
                          <a:solidFill>
                            <a:schemeClr val="tx1"/>
                          </a:solidFill>
                          <a:effectLst/>
                          <a:latin typeface="Arial" pitchFamily="34" charset="0"/>
                          <a:ea typeface="ＭＳ Ｐゴシック" pitchFamily="34" charset="-128"/>
                        </a:rPr>
                        <a:t>Foods which provide at least 1g of oat (respectively barley)  per portion</a:t>
                      </a:r>
                      <a:endParaRPr kumimoji="0" lang="en-GB" altLang="nl-NL" sz="1600" b="0" i="0" u="none" strike="noStrike" cap="none" normalizeH="0" baseline="0" smtClean="0">
                        <a:ln>
                          <a:noFill/>
                        </a:ln>
                        <a:solidFill>
                          <a:srgbClr val="006600"/>
                        </a:solidFill>
                        <a:effectLst/>
                        <a:latin typeface="Arial" pitchFamily="34" charset="0"/>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nl-NL" sz="1600" b="0" i="1" u="none" strike="noStrike" cap="none" normalizeH="0" baseline="0" smtClean="0">
                        <a:ln>
                          <a:noFill/>
                        </a:ln>
                        <a:solidFill>
                          <a:srgbClr val="0000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none" strike="noStrike" cap="none" normalizeH="0" baseline="0" dirty="0" smtClean="0">
                          <a:ln>
                            <a:noFill/>
                          </a:ln>
                          <a:solidFill>
                            <a:schemeClr val="tx1"/>
                          </a:solidFill>
                          <a:effectLst/>
                          <a:latin typeface="Arial" pitchFamily="34" charset="0"/>
                          <a:ea typeface="ＭＳ Ｐゴシック" pitchFamily="34" charset="-128"/>
                        </a:rPr>
                        <a:t>Q-2008-681 </a:t>
                      </a:r>
                      <a:endParaRPr kumimoji="0" lang="en-GB" altLang="nl-NL" sz="1600" b="0" i="1" u="none" strike="noStrike" cap="none" normalizeH="0" baseline="0" dirty="0" smtClean="0">
                        <a:ln>
                          <a:noFill/>
                        </a:ln>
                        <a:solidFill>
                          <a:srgbClr val="0000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1762125">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1" u="none" strike="noStrike" cap="none" normalizeH="0" baseline="0" smtClean="0">
                          <a:ln>
                            <a:noFill/>
                          </a:ln>
                          <a:solidFill>
                            <a:srgbClr val="000000"/>
                          </a:solidFill>
                          <a:effectLst/>
                          <a:latin typeface="Arial" pitchFamily="34" charset="0"/>
                          <a:ea typeface="ＭＳ Ｐゴシック" pitchFamily="34" charset="-128"/>
                        </a:rPr>
                        <a:t>Barley </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nl-NL" sz="1600" b="0" i="0" u="none" strike="noStrike" cap="none" normalizeH="0" baseline="0" smtClean="0">
                          <a:ln>
                            <a:noFill/>
                          </a:ln>
                          <a:solidFill>
                            <a:srgbClr val="006600"/>
                          </a:solidFill>
                          <a:effectLst/>
                          <a:latin typeface="Arial" pitchFamily="34" charset="0"/>
                          <a:ea typeface="ＭＳ Ｐゴシック" pitchFamily="34" charset="-128"/>
                        </a:rPr>
                        <a:t>β-glucan</a:t>
                      </a:r>
                      <a:endParaRPr kumimoji="0" lang="en-GB" altLang="nl-NL" sz="1600" b="0" i="1" u="none" strike="noStrike" cap="none" normalizeH="0" baseline="0" smtClean="0">
                        <a:ln>
                          <a:noFill/>
                        </a:ln>
                        <a:solidFill>
                          <a:srgbClr val="000000"/>
                        </a:solidFill>
                        <a:effectLst/>
                        <a:latin typeface="Arial" pitchFamily="34" charset="0"/>
                        <a:ea typeface="ＭＳ Ｐゴシック"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nl-NL" sz="1600" b="0" i="1" u="none" strike="noStrike" cap="none" normalizeH="0" baseline="0" smtClean="0">
                        <a:ln>
                          <a:noFill/>
                        </a:ln>
                        <a:solidFill>
                          <a:srgbClr val="000000"/>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vMerge="1">
                  <a:txBody>
                    <a:bodyPr/>
                    <a:lstStyle/>
                    <a:p>
                      <a:endParaRPr lang="en-GB"/>
                    </a:p>
                  </a:txBody>
                  <a:tcPr/>
                </a:tc>
                <a:tc vMerge="1">
                  <a:txBody>
                    <a:bodyPr/>
                    <a:lstStyle/>
                    <a:p>
                      <a:endParaRPr lang="en-GB"/>
                    </a:p>
                  </a:txBody>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sng" strike="noStrike" cap="none" normalizeH="0" baseline="0" dirty="0" smtClean="0">
                          <a:ln>
                            <a:noFill/>
                          </a:ln>
                          <a:solidFill>
                            <a:schemeClr val="tx1"/>
                          </a:solidFill>
                          <a:effectLst/>
                          <a:latin typeface="Arial" pitchFamily="34" charset="0"/>
                          <a:ea typeface="ＭＳ Ｐゴシック" pitchFamily="34" charset="-128"/>
                        </a:rPr>
                        <a:t>Q-2011-00798</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1" u="none" strike="noStrike" cap="none" normalizeH="0" baseline="0" dirty="0" smtClean="0">
                          <a:ln>
                            <a:noFill/>
                          </a:ln>
                          <a:solidFill>
                            <a:srgbClr val="000000"/>
                          </a:solidFill>
                          <a:effectLst/>
                          <a:latin typeface="Arial" pitchFamily="34" charset="0"/>
                          <a:ea typeface="ＭＳ Ｐゴシック" pitchFamily="34" charset="-128"/>
                        </a:rPr>
                        <a:t>and </a:t>
                      </a:r>
                    </a:p>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sng" strike="noStrike" cap="none" normalizeH="0" baseline="0" dirty="0" smtClean="0">
                          <a:ln>
                            <a:noFill/>
                          </a:ln>
                          <a:solidFill>
                            <a:schemeClr val="tx1"/>
                          </a:solidFill>
                          <a:effectLst/>
                          <a:latin typeface="Arial" pitchFamily="34" charset="0"/>
                          <a:ea typeface="ＭＳ Ｐゴシック" pitchFamily="34" charset="-128"/>
                        </a:rPr>
                        <a:t>Q-2011-00799</a:t>
                      </a:r>
                      <a:endParaRPr kumimoji="0" lang="en-GB" altLang="nl-NL" sz="1600" b="0" i="1" u="sng" strike="noStrike" cap="none" normalizeH="0" baseline="0" dirty="0" smtClean="0">
                        <a:ln>
                          <a:noFill/>
                        </a:ln>
                        <a:solidFill>
                          <a:schemeClr val="tx1"/>
                        </a:solidFill>
                        <a:effectLst/>
                        <a:latin typeface="Arial" pitchFamily="34" charset="0"/>
                        <a:ea typeface="ＭＳ Ｐゴシック" pitchFamily="34" charset="-128"/>
                      </a:endParaRPr>
                    </a:p>
                  </a:txBody>
                  <a:tcPr marL="91420" marR="91420" marT="45713" marB="4571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bl>
          </a:graphicData>
        </a:graphic>
      </p:graphicFrame>
      <p:sp>
        <p:nvSpPr>
          <p:cNvPr id="6" name="TextBox 5"/>
          <p:cNvSpPr txBox="1"/>
          <p:nvPr/>
        </p:nvSpPr>
        <p:spPr>
          <a:xfrm>
            <a:off x="2214546" y="6211669"/>
            <a:ext cx="6509924" cy="923330"/>
          </a:xfrm>
          <a:prstGeom prst="rect">
            <a:avLst/>
          </a:prstGeom>
          <a:noFill/>
        </p:spPr>
        <p:txBody>
          <a:bodyPr wrap="none" rtlCol="0">
            <a:spAutoFit/>
          </a:bodyPr>
          <a:lstStyle/>
          <a:p>
            <a:endParaRPr lang="en-US" i="1" dirty="0" smtClean="0"/>
          </a:p>
          <a:p>
            <a:r>
              <a:rPr lang="en-US" i="1" dirty="0" smtClean="0"/>
              <a:t>Source: Health grain, http://wwwhealthgrain.org/regulatory_issues</a:t>
            </a:r>
          </a:p>
          <a:p>
            <a:endParaRPr lang="en-US" dirty="0"/>
          </a:p>
        </p:txBody>
      </p:sp>
    </p:spTree>
  </p:cSld>
  <p:clrMapOvr>
    <a:masterClrMapping/>
  </p:clrMapOvr>
  <p:transition spd="med">
    <p:wipe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85776"/>
            <a:ext cx="9144000" cy="7143776"/>
          </a:xfrm>
          <a:prstGeom prst="rect">
            <a:avLst/>
          </a:prstGeom>
        </p:spPr>
      </p:pic>
      <p:graphicFrame>
        <p:nvGraphicFramePr>
          <p:cNvPr id="3" name="Table 1"/>
          <p:cNvGraphicFramePr>
            <a:graphicFrameLocks noGrp="1"/>
          </p:cNvGraphicFramePr>
          <p:nvPr/>
        </p:nvGraphicFramePr>
        <p:xfrm>
          <a:off x="785786" y="1643050"/>
          <a:ext cx="7596188" cy="4632326"/>
        </p:xfrm>
        <a:graphic>
          <a:graphicData uri="http://schemas.openxmlformats.org/drawingml/2006/table">
            <a:tbl>
              <a:tblPr/>
              <a:tblGrid>
                <a:gridCol w="1504950"/>
                <a:gridCol w="1709738"/>
                <a:gridCol w="2500312"/>
                <a:gridCol w="1881188"/>
              </a:tblGrid>
              <a:tr h="1033463">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000" b="1" i="0" u="none" strike="noStrike" cap="none" normalizeH="0" baseline="0" dirty="0" smtClean="0">
                          <a:ln>
                            <a:noFill/>
                          </a:ln>
                          <a:solidFill>
                            <a:srgbClr val="FFFFFF"/>
                          </a:solidFill>
                          <a:effectLst/>
                          <a:latin typeface="Arial" pitchFamily="34" charset="0"/>
                          <a:ea typeface="ＭＳ Ｐゴシック" pitchFamily="34" charset="-128"/>
                        </a:rPr>
                        <a:t>Material</a:t>
                      </a:r>
                    </a:p>
                  </a:txBody>
                  <a:tcPr marL="91426" marR="91426" marT="45722" marB="4572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FFFFFF"/>
                          </a:solidFill>
                          <a:effectLst/>
                          <a:latin typeface="Arial" pitchFamily="34" charset="0"/>
                          <a:ea typeface="ＭＳ Ｐゴシック" pitchFamily="34" charset="-128"/>
                        </a:rPr>
                        <a:t>Health claim</a:t>
                      </a:r>
                    </a:p>
                  </a:txBody>
                  <a:tcPr marL="91426" marR="91426" marT="45722" marB="4572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2000" b="1" i="0" u="none" strike="noStrike" cap="none" normalizeH="0" baseline="0" smtClean="0">
                          <a:ln>
                            <a:noFill/>
                          </a:ln>
                          <a:solidFill>
                            <a:srgbClr val="FFFFFF"/>
                          </a:solidFill>
                          <a:effectLst/>
                          <a:latin typeface="Arial" pitchFamily="34" charset="0"/>
                          <a:ea typeface="ＭＳ Ｐゴシック" pitchFamily="34" charset="-128"/>
                        </a:rPr>
                        <a:t>Conditions of use</a:t>
                      </a:r>
                    </a:p>
                  </a:txBody>
                  <a:tcPr marL="91426" marR="91426" marT="45722" marB="4572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nl-NL" sz="2000" b="1" i="0" u="none" strike="noStrike" cap="none" normalizeH="0" baseline="0" smtClean="0">
                          <a:ln>
                            <a:noFill/>
                          </a:ln>
                          <a:solidFill>
                            <a:srgbClr val="FFFFFF"/>
                          </a:solidFill>
                          <a:effectLst/>
                          <a:latin typeface="Arial" pitchFamily="34" charset="0"/>
                          <a:ea typeface="ＭＳ Ｐゴシック" pitchFamily="34" charset="-128"/>
                        </a:rPr>
                        <a:t>EFSA Opinion Reference</a:t>
                      </a:r>
                    </a:p>
                  </a:txBody>
                  <a:tcPr marL="91427" marR="91427" marT="45690" marB="4569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r>
              <a:tr h="1376363">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kern="1200" cap="none" normalizeH="0" baseline="0" dirty="0" err="1" smtClean="0">
                          <a:ln>
                            <a:noFill/>
                          </a:ln>
                          <a:solidFill>
                            <a:schemeClr val="tx1"/>
                          </a:solidFill>
                          <a:effectLst/>
                          <a:latin typeface="Arial" pitchFamily="34" charset="0"/>
                          <a:ea typeface="ＭＳ Ｐゴシック" pitchFamily="34" charset="-128"/>
                          <a:cs typeface="+mn-cs"/>
                        </a:rPr>
                        <a:t>Arabinoxylan</a:t>
                      </a:r>
                      <a:r>
                        <a:rPr kumimoji="0" lang="en-GB" altLang="en-US" sz="1800" b="0" i="0" u="none" strike="noStrike" kern="1200" cap="none" normalizeH="0" baseline="0" dirty="0" smtClean="0">
                          <a:ln>
                            <a:noFill/>
                          </a:ln>
                          <a:solidFill>
                            <a:schemeClr val="tx1"/>
                          </a:solidFill>
                          <a:effectLst/>
                          <a:latin typeface="Arial" pitchFamily="34" charset="0"/>
                          <a:ea typeface="ＭＳ Ｐゴシック" pitchFamily="34" charset="-128"/>
                          <a:cs typeface="+mn-cs"/>
                        </a:rPr>
                        <a:t> </a:t>
                      </a:r>
                      <a:r>
                        <a:rPr kumimoji="0" lang="en-GB" altLang="en-US" sz="1800" b="0" i="0" u="none" strike="noStrike" cap="none" normalizeH="0" baseline="0" dirty="0" smtClean="0">
                          <a:ln>
                            <a:noFill/>
                          </a:ln>
                          <a:solidFill>
                            <a:schemeClr val="tx1"/>
                          </a:solidFill>
                          <a:effectLst/>
                          <a:latin typeface="Arial" pitchFamily="34" charset="0"/>
                          <a:ea typeface="ＭＳ Ｐゴシック" pitchFamily="34" charset="-128"/>
                        </a:rPr>
                        <a:t>produced from wheat endosperm</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rowSpan="3">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800" b="0" i="0" u="none" strike="noStrike" cap="none" normalizeH="0" baseline="0" dirty="0" smtClean="0">
                          <a:ln>
                            <a:noFill/>
                          </a:ln>
                          <a:solidFill>
                            <a:schemeClr val="tx1"/>
                          </a:solidFill>
                          <a:effectLst/>
                          <a:latin typeface="Arial" pitchFamily="34" charset="0"/>
                          <a:ea typeface="ＭＳ Ｐゴシック" pitchFamily="34" charset="-128"/>
                        </a:rPr>
                        <a:t>Reduction of blood glucose rise after a meal</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0" i="0" u="none" strike="noStrike" cap="none" normalizeH="0" baseline="0" dirty="0" smtClean="0">
                          <a:ln>
                            <a:noFill/>
                          </a:ln>
                          <a:solidFill>
                            <a:schemeClr val="tx1"/>
                          </a:solidFill>
                          <a:effectLst/>
                          <a:latin typeface="Arial" pitchFamily="34" charset="0"/>
                          <a:ea typeface="ＭＳ Ｐゴシック" pitchFamily="34" charset="-128"/>
                        </a:rPr>
                        <a:t>Daily intake ≥ 8g AX rich fibre</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800" b="0" i="0" u="sng" strike="noStrike" cap="none" normalizeH="0" baseline="0" smtClean="0">
                          <a:ln>
                            <a:noFill/>
                          </a:ln>
                          <a:solidFill>
                            <a:schemeClr val="tx1"/>
                          </a:solidFill>
                          <a:effectLst/>
                          <a:latin typeface="Arial" pitchFamily="34" charset="0"/>
                          <a:ea typeface="ＭＳ Ｐゴシック" pitchFamily="34" charset="-128"/>
                        </a:rPr>
                        <a:t>2011;9(6):2205</a:t>
                      </a:r>
                      <a:endParaRPr kumimoji="0" lang="en-GB" altLang="nl-NL" sz="1800" b="0" i="0" u="sng" strike="noStrike" cap="none" normalizeH="0" baseline="0" smtClean="0">
                        <a:ln>
                          <a:noFill/>
                        </a:ln>
                        <a:solidFill>
                          <a:schemeClr val="tx1"/>
                        </a:solidFill>
                        <a:effectLst/>
                        <a:latin typeface="Arial" pitchFamily="34" charset="0"/>
                        <a:ea typeface="ＭＳ Ｐゴシック" pitchFamily="34" charset="-128"/>
                      </a:endParaRPr>
                    </a:p>
                  </a:txBody>
                  <a:tcPr marL="91427" marR="91427" marT="45690" marB="456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1111250">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0" i="0" u="none" strike="noStrike" cap="none" normalizeH="0" baseline="0" smtClean="0">
                          <a:ln>
                            <a:noFill/>
                          </a:ln>
                          <a:solidFill>
                            <a:schemeClr val="tx1"/>
                          </a:solidFill>
                          <a:effectLst/>
                          <a:latin typeface="Arial" pitchFamily="34" charset="0"/>
                          <a:ea typeface="ＭＳ Ｐゴシック" pitchFamily="34" charset="-128"/>
                        </a:rPr>
                        <a:t>β-glucans from oats and barley</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vMerge="1">
                  <a:txBody>
                    <a:bodyPr/>
                    <a:lstStyle/>
                    <a:p>
                      <a:endParaRPr lang="en-GB"/>
                    </a:p>
                  </a:txBody>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0" i="0" u="none" strike="noStrike" cap="none" normalizeH="0" baseline="0" dirty="0" smtClean="0">
                          <a:ln>
                            <a:noFill/>
                          </a:ln>
                          <a:solidFill>
                            <a:schemeClr val="tx1"/>
                          </a:solidFill>
                          <a:effectLst/>
                          <a:latin typeface="Arial" pitchFamily="34" charset="0"/>
                          <a:ea typeface="ＭＳ Ｐゴシック" pitchFamily="34" charset="-128"/>
                        </a:rPr>
                        <a:t>Intake  ≥ 4g / 30g digestible carbs</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800" b="0" i="0" u="sng" strike="noStrike" cap="none" normalizeH="0" baseline="0" dirty="0" smtClean="0">
                          <a:ln>
                            <a:noFill/>
                          </a:ln>
                          <a:solidFill>
                            <a:schemeClr val="tx1"/>
                          </a:solidFill>
                          <a:effectLst/>
                          <a:latin typeface="Arial" pitchFamily="34" charset="0"/>
                          <a:ea typeface="ＭＳ Ｐゴシック" pitchFamily="34" charset="-128"/>
                        </a:rPr>
                        <a:t>2011;9(6):2207</a:t>
                      </a:r>
                      <a:endParaRPr kumimoji="0" lang="en-GB" altLang="nl-NL" sz="1800" b="0" i="0" u="sng" strike="noStrike" cap="none" normalizeH="0" baseline="0" dirty="0" smtClean="0">
                        <a:ln>
                          <a:noFill/>
                        </a:ln>
                        <a:solidFill>
                          <a:schemeClr val="tx1"/>
                        </a:solidFill>
                        <a:effectLst/>
                        <a:latin typeface="Arial" pitchFamily="34" charset="0"/>
                        <a:ea typeface="ＭＳ Ｐゴシック" pitchFamily="34" charset="-128"/>
                      </a:endParaRPr>
                    </a:p>
                  </a:txBody>
                  <a:tcPr marL="91427" marR="91427" marT="45690" marB="456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1111250">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0" i="0" u="none" strike="noStrike" cap="none" normalizeH="0" baseline="0" smtClean="0">
                          <a:ln>
                            <a:noFill/>
                          </a:ln>
                          <a:solidFill>
                            <a:schemeClr val="tx1"/>
                          </a:solidFill>
                          <a:effectLst/>
                          <a:latin typeface="Arial" pitchFamily="34" charset="0"/>
                          <a:ea typeface="ＭＳ Ｐゴシック" pitchFamily="34" charset="-128"/>
                        </a:rPr>
                        <a:t>Resistant starch (RS)</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vMerge="1">
                  <a:txBody>
                    <a:bodyPr/>
                    <a:lstStyle/>
                    <a:p>
                      <a:endParaRPr lang="en-GB"/>
                    </a:p>
                  </a:txBody>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800" b="0" i="0" u="none" strike="noStrike" cap="none" normalizeH="0" baseline="0" smtClean="0">
                          <a:ln>
                            <a:noFill/>
                          </a:ln>
                          <a:solidFill>
                            <a:schemeClr val="tx1"/>
                          </a:solidFill>
                          <a:effectLst/>
                          <a:latin typeface="Arial" pitchFamily="34" charset="0"/>
                          <a:ea typeface="ＭＳ Ｐゴシック" pitchFamily="34" charset="-128"/>
                        </a:rPr>
                        <a:t>RS Content ≥ 14% of total starch </a:t>
                      </a:r>
                    </a:p>
                  </a:txBody>
                  <a:tcPr marL="91426" marR="91426"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800" b="0" i="0" u="sng" strike="noStrike" cap="none" normalizeH="0" baseline="0" dirty="0" smtClean="0">
                          <a:ln>
                            <a:noFill/>
                          </a:ln>
                          <a:solidFill>
                            <a:schemeClr val="tx1"/>
                          </a:solidFill>
                          <a:effectLst/>
                          <a:latin typeface="Arial" pitchFamily="34" charset="0"/>
                          <a:ea typeface="ＭＳ Ｐゴシック" pitchFamily="34" charset="-128"/>
                        </a:rPr>
                        <a:t>2011;9(4):2024</a:t>
                      </a:r>
                      <a:endParaRPr kumimoji="0" lang="en-GB" altLang="nl-NL" sz="1800" b="0" i="0" u="sng" strike="noStrike" cap="none" normalizeH="0" baseline="0" dirty="0" smtClean="0">
                        <a:ln>
                          <a:noFill/>
                        </a:ln>
                        <a:solidFill>
                          <a:schemeClr val="tx1"/>
                        </a:solidFill>
                        <a:effectLst/>
                        <a:latin typeface="Arial" pitchFamily="34" charset="0"/>
                        <a:ea typeface="ＭＳ Ｐゴシック" pitchFamily="34" charset="-128"/>
                      </a:endParaRPr>
                    </a:p>
                  </a:txBody>
                  <a:tcPr marL="91427" marR="91427" marT="45690" marB="456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bl>
          </a:graphicData>
        </a:graphic>
      </p:graphicFrame>
      <p:sp>
        <p:nvSpPr>
          <p:cNvPr id="4" name="TextBox 3"/>
          <p:cNvSpPr txBox="1"/>
          <p:nvPr/>
        </p:nvSpPr>
        <p:spPr>
          <a:xfrm>
            <a:off x="1000100" y="357166"/>
            <a:ext cx="7215238" cy="707886"/>
          </a:xfrm>
          <a:prstGeom prst="rect">
            <a:avLst/>
          </a:prstGeom>
          <a:solidFill>
            <a:schemeClr val="accent6">
              <a:lumMod val="40000"/>
              <a:lumOff val="60000"/>
            </a:schemeClr>
          </a:solidFill>
        </p:spPr>
        <p:txBody>
          <a:bodyPr wrap="square" rtlCol="0">
            <a:spAutoFit/>
          </a:bodyPr>
          <a:lstStyle/>
          <a:p>
            <a:r>
              <a:rPr lang="en-GB" altLang="en-US" sz="2000" b="1" dirty="0" smtClean="0">
                <a:ea typeface="MS PGothic" pitchFamily="34" charset="-128"/>
              </a:rPr>
              <a:t>EU authorised Health Claims on Cereal Fibre and reduced glucose rise after a meal</a:t>
            </a:r>
            <a:endParaRPr lang="en-US" sz="2000" dirty="0"/>
          </a:p>
        </p:txBody>
      </p:sp>
      <p:sp>
        <p:nvSpPr>
          <p:cNvPr id="5" name="TextBox 4"/>
          <p:cNvSpPr txBox="1"/>
          <p:nvPr/>
        </p:nvSpPr>
        <p:spPr>
          <a:xfrm>
            <a:off x="1428728" y="6429396"/>
            <a:ext cx="6509924" cy="646331"/>
          </a:xfrm>
          <a:prstGeom prst="rect">
            <a:avLst/>
          </a:prstGeom>
          <a:noFill/>
        </p:spPr>
        <p:txBody>
          <a:bodyPr wrap="none" rtlCol="0">
            <a:spAutoFit/>
          </a:bodyPr>
          <a:lstStyle/>
          <a:p>
            <a:r>
              <a:rPr lang="en-US" i="1" dirty="0" smtClean="0"/>
              <a:t>Source: Health grain, http://wwwhealthgrain.org/regulatory_issues</a:t>
            </a:r>
          </a:p>
          <a:p>
            <a:endParaRPr lang="en-US" dirty="0"/>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85776"/>
            <a:ext cx="9144000" cy="7143776"/>
          </a:xfrm>
          <a:prstGeom prst="rect">
            <a:avLst/>
          </a:prstGeom>
        </p:spPr>
      </p:pic>
      <p:sp>
        <p:nvSpPr>
          <p:cNvPr id="3" name="Rectangle 2"/>
          <p:cNvSpPr/>
          <p:nvPr/>
        </p:nvSpPr>
        <p:spPr>
          <a:xfrm>
            <a:off x="2857488" y="285728"/>
            <a:ext cx="4305922" cy="584775"/>
          </a:xfrm>
          <a:prstGeom prst="rect">
            <a:avLst/>
          </a:prstGeom>
          <a:solidFill>
            <a:srgbClr val="00B050"/>
          </a:solidFill>
        </p:spPr>
        <p:txBody>
          <a:bodyPr wrap="none">
            <a:spAutoFit/>
          </a:bodyPr>
          <a:lstStyle/>
          <a:p>
            <a:pPr algn="ctr"/>
            <a:r>
              <a:rPr lang="en-US" altLang="en-US" sz="3200" b="1" dirty="0" smtClean="0">
                <a:solidFill>
                  <a:srgbClr val="FFFF00"/>
                </a:solidFill>
              </a:rPr>
              <a:t>AIM OF INVESTIGATION </a:t>
            </a:r>
            <a:endParaRPr lang="en-US" sz="3200" b="1" dirty="0">
              <a:solidFill>
                <a:srgbClr val="FFFF00"/>
              </a:solidFill>
            </a:endParaRPr>
          </a:p>
        </p:txBody>
      </p:sp>
      <p:sp>
        <p:nvSpPr>
          <p:cNvPr id="4" name="Rectangle 3"/>
          <p:cNvSpPr/>
          <p:nvPr/>
        </p:nvSpPr>
        <p:spPr>
          <a:xfrm>
            <a:off x="428596" y="1357298"/>
            <a:ext cx="8429684" cy="6555641"/>
          </a:xfrm>
          <a:prstGeom prst="rect">
            <a:avLst/>
          </a:prstGeom>
        </p:spPr>
        <p:txBody>
          <a:bodyPr wrap="square">
            <a:spAutoFit/>
          </a:bodyPr>
          <a:lstStyle/>
          <a:p>
            <a:r>
              <a:rPr lang="en-US" sz="2400" dirty="0" smtClean="0"/>
              <a:t>To determine:</a:t>
            </a:r>
          </a:p>
          <a:p>
            <a:endParaRPr lang="en-US" sz="2400" dirty="0" smtClean="0"/>
          </a:p>
          <a:p>
            <a:r>
              <a:rPr lang="en-US" sz="2400" dirty="0" smtClean="0">
                <a:solidFill>
                  <a:schemeClr val="accent1">
                    <a:lumMod val="75000"/>
                  </a:schemeClr>
                </a:solidFill>
                <a:latin typeface="Times New Roman"/>
                <a:cs typeface="Times New Roman"/>
              </a:rPr>
              <a:t>●  </a:t>
            </a:r>
            <a:r>
              <a:rPr lang="en-US" sz="2400" dirty="0" smtClean="0">
                <a:latin typeface="Times New Roman"/>
                <a:cs typeface="Times New Roman"/>
              </a:rPr>
              <a:t>T</a:t>
            </a:r>
            <a:r>
              <a:rPr lang="en-US" sz="2400" dirty="0" smtClean="0"/>
              <a:t>he values of Total Dietary  Fiber and of its components-Soluble dietary </a:t>
            </a:r>
            <a:r>
              <a:rPr lang="en-US" sz="2400" dirty="0" err="1" smtClean="0"/>
              <a:t>fibre</a:t>
            </a:r>
            <a:r>
              <a:rPr lang="en-US" sz="2400" dirty="0" smtClean="0"/>
              <a:t>, Insoluble dietary </a:t>
            </a:r>
            <a:r>
              <a:rPr lang="en-US" sz="2400" dirty="0" err="1" smtClean="0"/>
              <a:t>fibre</a:t>
            </a:r>
            <a:r>
              <a:rPr lang="en-US" sz="2400" dirty="0" smtClean="0"/>
              <a:t>, and </a:t>
            </a:r>
            <a:r>
              <a:rPr lang="el-GR" sz="3600" dirty="0" smtClean="0">
                <a:latin typeface="Times New Roman"/>
                <a:cs typeface="Times New Roman"/>
              </a:rPr>
              <a:t>ᵦ</a:t>
            </a:r>
            <a:r>
              <a:rPr lang="en-US" sz="2400" dirty="0" smtClean="0">
                <a:latin typeface="Times New Roman"/>
                <a:cs typeface="Times New Roman"/>
              </a:rPr>
              <a:t>-</a:t>
            </a:r>
            <a:r>
              <a:rPr lang="en-US" sz="2400" dirty="0" smtClean="0"/>
              <a:t>beta-</a:t>
            </a:r>
            <a:r>
              <a:rPr lang="en-US" sz="2400" dirty="0" err="1" smtClean="0"/>
              <a:t>glucans</a:t>
            </a:r>
            <a:r>
              <a:rPr lang="en-US" sz="2400" dirty="0" smtClean="0"/>
              <a:t> in different cereal samples, </a:t>
            </a:r>
          </a:p>
          <a:p>
            <a:pPr>
              <a:buFontTx/>
              <a:buChar char="-"/>
            </a:pPr>
            <a:endParaRPr lang="en-US" sz="2400" dirty="0" smtClean="0"/>
          </a:p>
          <a:p>
            <a:r>
              <a:rPr lang="en-US" sz="2400" dirty="0" smtClean="0">
                <a:solidFill>
                  <a:schemeClr val="accent1">
                    <a:lumMod val="75000"/>
                  </a:schemeClr>
                </a:solidFill>
                <a:latin typeface="Times New Roman"/>
                <a:cs typeface="Times New Roman"/>
              </a:rPr>
              <a:t>●  </a:t>
            </a:r>
            <a:r>
              <a:rPr lang="en-US" sz="2400" dirty="0" smtClean="0">
                <a:cs typeface="Times New Roman"/>
              </a:rPr>
              <a:t>T</a:t>
            </a:r>
            <a:r>
              <a:rPr lang="en-US" sz="2400" dirty="0" smtClean="0"/>
              <a:t>heir </a:t>
            </a:r>
            <a:r>
              <a:rPr lang="en-US" altLang="en-US" sz="2400" dirty="0" smtClean="0"/>
              <a:t>nutritional </a:t>
            </a:r>
            <a:r>
              <a:rPr lang="en-US" sz="2400" dirty="0" smtClean="0"/>
              <a:t> composition, </a:t>
            </a:r>
          </a:p>
          <a:p>
            <a:endParaRPr lang="en-US" sz="2400" dirty="0" smtClean="0"/>
          </a:p>
          <a:p>
            <a:r>
              <a:rPr lang="en-US" sz="2400" dirty="0" smtClean="0">
                <a:solidFill>
                  <a:schemeClr val="accent1">
                    <a:lumMod val="75000"/>
                  </a:schemeClr>
                </a:solidFill>
                <a:latin typeface="Times New Roman"/>
                <a:cs typeface="Times New Roman"/>
              </a:rPr>
              <a:t>●  </a:t>
            </a:r>
            <a:r>
              <a:rPr lang="en-US" sz="2400" dirty="0" smtClean="0">
                <a:latin typeface="Times New Roman"/>
                <a:cs typeface="Times New Roman"/>
              </a:rPr>
              <a:t>T</a:t>
            </a:r>
            <a:r>
              <a:rPr lang="en-US" sz="2400" dirty="0" smtClean="0"/>
              <a:t>he influence of the cereal kind, growing location and farming method on their values and their relations and</a:t>
            </a:r>
          </a:p>
          <a:p>
            <a:endParaRPr lang="en-US" sz="2400" dirty="0" smtClean="0"/>
          </a:p>
          <a:p>
            <a:r>
              <a:rPr lang="en-US" sz="2400" dirty="0" smtClean="0">
                <a:solidFill>
                  <a:schemeClr val="accent1">
                    <a:lumMod val="75000"/>
                  </a:schemeClr>
                </a:solidFill>
                <a:latin typeface="Times New Roman"/>
                <a:cs typeface="Times New Roman"/>
              </a:rPr>
              <a:t>●</a:t>
            </a:r>
            <a:r>
              <a:rPr lang="en-US" sz="2400" dirty="0" smtClean="0"/>
              <a:t> The possible associations between  particular nutritive components  in cereal samples.</a:t>
            </a:r>
          </a:p>
          <a:p>
            <a:endParaRPr lang="en-US" sz="2400" dirty="0" smtClean="0"/>
          </a:p>
          <a:p>
            <a:r>
              <a:rPr lang="en-US" sz="2400" dirty="0" smtClean="0"/>
              <a:t> </a:t>
            </a:r>
          </a:p>
          <a:p>
            <a:endParaRPr lang="en-US" altLang="en-US" sz="2400" dirty="0" smtClean="0"/>
          </a:p>
          <a:p>
            <a:endParaRPr lang="en-US" altLang="en-US" sz="2400" dirty="0" smtClean="0"/>
          </a:p>
        </p:txBody>
      </p:sp>
    </p:spTree>
  </p:cSld>
  <p:clrMapOvr>
    <a:masterClrMapping/>
  </p:clrMapOvr>
  <p:transition spd="med">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85776"/>
            <a:ext cx="9144000" cy="7143776"/>
          </a:xfrm>
          <a:prstGeom prst="rect">
            <a:avLst/>
          </a:prstGeom>
        </p:spPr>
      </p:pic>
      <p:sp>
        <p:nvSpPr>
          <p:cNvPr id="3" name="Rectangle 2"/>
          <p:cNvSpPr/>
          <p:nvPr/>
        </p:nvSpPr>
        <p:spPr>
          <a:xfrm>
            <a:off x="3929058" y="428604"/>
            <a:ext cx="1961564" cy="523220"/>
          </a:xfrm>
          <a:prstGeom prst="rect">
            <a:avLst/>
          </a:prstGeom>
          <a:solidFill>
            <a:srgbClr val="00B050"/>
          </a:solidFill>
        </p:spPr>
        <p:txBody>
          <a:bodyPr wrap="none">
            <a:spAutoFit/>
          </a:bodyPr>
          <a:lstStyle/>
          <a:p>
            <a:pPr algn="ctr"/>
            <a:r>
              <a:rPr lang="en-US" sz="2800" b="1" dirty="0" smtClean="0">
                <a:solidFill>
                  <a:srgbClr val="FFFF00"/>
                </a:solidFill>
              </a:rPr>
              <a:t>MATERIALS </a:t>
            </a:r>
            <a:endParaRPr lang="en-US" sz="2800" b="1" dirty="0">
              <a:solidFill>
                <a:srgbClr val="FFFF00"/>
              </a:solidFill>
            </a:endParaRPr>
          </a:p>
        </p:txBody>
      </p:sp>
      <p:sp>
        <p:nvSpPr>
          <p:cNvPr id="4" name="Rectangle 3"/>
          <p:cNvSpPr/>
          <p:nvPr/>
        </p:nvSpPr>
        <p:spPr>
          <a:xfrm>
            <a:off x="928662" y="1357298"/>
            <a:ext cx="7572428" cy="2677656"/>
          </a:xfrm>
          <a:prstGeom prst="rect">
            <a:avLst/>
          </a:prstGeom>
        </p:spPr>
        <p:txBody>
          <a:bodyPr wrap="square">
            <a:spAutoFit/>
          </a:bodyPr>
          <a:lstStyle/>
          <a:p>
            <a:r>
              <a:rPr lang="en-US" sz="2400" dirty="0" smtClean="0"/>
              <a:t>27 cereal samples of </a:t>
            </a:r>
            <a:r>
              <a:rPr lang="en-US" sz="2400" dirty="0" smtClean="0">
                <a:solidFill>
                  <a:schemeClr val="accent2">
                    <a:lumMod val="75000"/>
                  </a:schemeClr>
                </a:solidFill>
              </a:rPr>
              <a:t>wheat, barley, rye, oat and millet</a:t>
            </a:r>
          </a:p>
          <a:p>
            <a:r>
              <a:rPr lang="en-US" sz="2400" dirty="0" smtClean="0"/>
              <a:t> </a:t>
            </a:r>
          </a:p>
          <a:p>
            <a:r>
              <a:rPr lang="en-US" sz="2400" dirty="0" smtClean="0"/>
              <a:t>They were collected in 2013 from three locations in Macedonia: </a:t>
            </a:r>
            <a:r>
              <a:rPr lang="en-US" sz="2400" b="1" dirty="0" err="1" smtClean="0"/>
              <a:t>Veles</a:t>
            </a:r>
            <a:r>
              <a:rPr lang="en-US" sz="2400" b="1" dirty="0" smtClean="0"/>
              <a:t>, </a:t>
            </a:r>
            <a:r>
              <a:rPr lang="en-US" sz="2400" b="1" dirty="0" err="1" smtClean="0"/>
              <a:t>Stip-Ovce</a:t>
            </a:r>
            <a:r>
              <a:rPr lang="en-US" sz="2400" b="1" dirty="0" smtClean="0"/>
              <a:t> Pole, and </a:t>
            </a:r>
            <a:r>
              <a:rPr lang="en-US" sz="2400" b="1" dirty="0" err="1" smtClean="0"/>
              <a:t>Negotino</a:t>
            </a:r>
            <a:endParaRPr lang="en-US" sz="2400" b="1" dirty="0" smtClean="0"/>
          </a:p>
          <a:p>
            <a:r>
              <a:rPr lang="en-US" sz="2400" dirty="0" smtClean="0"/>
              <a:t>  </a:t>
            </a:r>
          </a:p>
          <a:p>
            <a:r>
              <a:rPr lang="en-US" sz="2400" b="1" dirty="0" smtClean="0"/>
              <a:t>Production:</a:t>
            </a:r>
            <a:r>
              <a:rPr lang="en-US" sz="2400" dirty="0" smtClean="0"/>
              <a:t> by </a:t>
            </a:r>
            <a:r>
              <a:rPr lang="en-US" sz="2400" b="1" dirty="0" smtClean="0"/>
              <a:t>organic </a:t>
            </a:r>
            <a:r>
              <a:rPr lang="en-US" sz="2400" dirty="0" smtClean="0"/>
              <a:t>and </a:t>
            </a:r>
            <a:r>
              <a:rPr lang="en-US" sz="2400" b="1" dirty="0" smtClean="0"/>
              <a:t>conventional</a:t>
            </a:r>
            <a:r>
              <a:rPr lang="en-US" sz="2400" dirty="0" smtClean="0"/>
              <a:t>  farming, and some </a:t>
            </a:r>
            <a:r>
              <a:rPr lang="en-US" sz="2400" b="1" dirty="0" smtClean="0"/>
              <a:t>in conversion</a:t>
            </a:r>
            <a:r>
              <a:rPr lang="en-US" sz="2400" dirty="0" smtClean="0"/>
              <a:t> production </a:t>
            </a:r>
          </a:p>
        </p:txBody>
      </p:sp>
      <p:pic>
        <p:nvPicPr>
          <p:cNvPr id="5" name="Picture 2" descr="F:\makedonska karta.jpg"/>
          <p:cNvPicPr>
            <a:picLocks noChangeAspect="1" noChangeArrowheads="1"/>
          </p:cNvPicPr>
          <p:nvPr/>
        </p:nvPicPr>
        <p:blipFill>
          <a:blip r:embed="rId3"/>
          <a:srcRect/>
          <a:stretch>
            <a:fillRect/>
          </a:stretch>
        </p:blipFill>
        <p:spPr bwMode="auto">
          <a:xfrm>
            <a:off x="5429224" y="3913086"/>
            <a:ext cx="3714776" cy="2944914"/>
          </a:xfrm>
          <a:prstGeom prst="rect">
            <a:avLst/>
          </a:prstGeom>
          <a:noFill/>
        </p:spPr>
      </p:pic>
      <p:sp>
        <p:nvSpPr>
          <p:cNvPr id="6" name="Oval 5"/>
          <p:cNvSpPr/>
          <p:nvPr/>
        </p:nvSpPr>
        <p:spPr>
          <a:xfrm>
            <a:off x="7358082" y="5000636"/>
            <a:ext cx="357190" cy="21431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7786710" y="5429264"/>
            <a:ext cx="357190" cy="21431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8072462" y="5072074"/>
            <a:ext cx="357190" cy="214314"/>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2643174" y="428604"/>
            <a:ext cx="4198137" cy="584775"/>
          </a:xfrm>
          <a:prstGeom prst="rect">
            <a:avLst/>
          </a:prstGeom>
          <a:solidFill>
            <a:srgbClr val="00B050"/>
          </a:solidFill>
        </p:spPr>
        <p:txBody>
          <a:bodyPr wrap="none">
            <a:spAutoFit/>
          </a:bodyPr>
          <a:lstStyle/>
          <a:p>
            <a:pPr algn="ctr"/>
            <a:r>
              <a:rPr lang="en-US" sz="3200" b="1" dirty="0" smtClean="0">
                <a:solidFill>
                  <a:srgbClr val="FFFF00"/>
                </a:solidFill>
              </a:rPr>
              <a:t>METHODS OF ANALYSIS</a:t>
            </a:r>
            <a:endParaRPr lang="en-US" sz="3200" b="1" dirty="0">
              <a:solidFill>
                <a:srgbClr val="FFFF00"/>
              </a:solidFill>
            </a:endParaRPr>
          </a:p>
        </p:txBody>
      </p:sp>
      <p:sp>
        <p:nvSpPr>
          <p:cNvPr id="6" name="TextBox 5"/>
          <p:cNvSpPr txBox="1"/>
          <p:nvPr/>
        </p:nvSpPr>
        <p:spPr>
          <a:xfrm>
            <a:off x="642910" y="1214422"/>
            <a:ext cx="8215370" cy="769441"/>
          </a:xfrm>
          <a:prstGeom prst="rect">
            <a:avLst/>
          </a:prstGeom>
          <a:solidFill>
            <a:schemeClr val="accent3">
              <a:lumMod val="60000"/>
              <a:lumOff val="40000"/>
            </a:schemeClr>
          </a:solidFill>
        </p:spPr>
        <p:txBody>
          <a:bodyPr wrap="square" rtlCol="0">
            <a:spAutoFit/>
          </a:bodyPr>
          <a:lstStyle/>
          <a:p>
            <a:r>
              <a:rPr lang="en-US" sz="2200" dirty="0" smtClean="0"/>
              <a:t>The content of nutritive components in cereals-moisture, ash, protein and fat was </a:t>
            </a:r>
            <a:r>
              <a:rPr lang="en-US" sz="2200" dirty="0" err="1" smtClean="0"/>
              <a:t>analysed</a:t>
            </a:r>
            <a:r>
              <a:rPr lang="en-US" sz="2200" dirty="0" smtClean="0"/>
              <a:t> by standard AOAC method of analysis.   </a:t>
            </a:r>
            <a:endParaRPr lang="en-US" sz="2200" dirty="0"/>
          </a:p>
        </p:txBody>
      </p:sp>
      <p:sp>
        <p:nvSpPr>
          <p:cNvPr id="7" name="Rectangle 6"/>
          <p:cNvSpPr/>
          <p:nvPr/>
        </p:nvSpPr>
        <p:spPr>
          <a:xfrm>
            <a:off x="642910" y="5500702"/>
            <a:ext cx="8072494" cy="707886"/>
          </a:xfrm>
          <a:prstGeom prst="rect">
            <a:avLst/>
          </a:prstGeom>
          <a:solidFill>
            <a:schemeClr val="accent6">
              <a:lumMod val="40000"/>
              <a:lumOff val="60000"/>
            </a:schemeClr>
          </a:solidFill>
        </p:spPr>
        <p:txBody>
          <a:bodyPr wrap="square">
            <a:spAutoFit/>
          </a:bodyPr>
          <a:lstStyle/>
          <a:p>
            <a:r>
              <a:rPr lang="en-US" sz="2000" dirty="0" smtClean="0"/>
              <a:t>The results have been shown as a mean values ± </a:t>
            </a:r>
            <a:r>
              <a:rPr lang="en-US" sz="2000" dirty="0" err="1" smtClean="0"/>
              <a:t>standatrd</a:t>
            </a:r>
            <a:r>
              <a:rPr lang="en-US" sz="2000" dirty="0" smtClean="0"/>
              <a:t> deviation, and were calculated on dry weight basis.</a:t>
            </a:r>
          </a:p>
        </p:txBody>
      </p:sp>
      <p:sp>
        <p:nvSpPr>
          <p:cNvPr id="8" name="TextBox 7"/>
          <p:cNvSpPr txBox="1"/>
          <p:nvPr/>
        </p:nvSpPr>
        <p:spPr>
          <a:xfrm>
            <a:off x="642910" y="2143116"/>
            <a:ext cx="8215370" cy="1107996"/>
          </a:xfrm>
          <a:prstGeom prst="rect">
            <a:avLst/>
          </a:prstGeom>
          <a:solidFill>
            <a:schemeClr val="accent6">
              <a:lumMod val="40000"/>
              <a:lumOff val="60000"/>
            </a:schemeClr>
          </a:solidFill>
        </p:spPr>
        <p:txBody>
          <a:bodyPr wrap="square" rtlCol="0">
            <a:spAutoFit/>
          </a:bodyPr>
          <a:lstStyle/>
          <a:p>
            <a:r>
              <a:rPr lang="en-US" sz="2200" b="1" dirty="0" smtClean="0"/>
              <a:t>Standardized enzymatic-gravimetric method </a:t>
            </a:r>
            <a:r>
              <a:rPr lang="en-US" sz="2200" dirty="0" smtClean="0"/>
              <a:t>-the </a:t>
            </a:r>
            <a:r>
              <a:rPr lang="en-US" sz="2200" dirty="0" err="1" smtClean="0"/>
              <a:t>Megazyme</a:t>
            </a:r>
            <a:r>
              <a:rPr lang="en-US" sz="2200" dirty="0" smtClean="0"/>
              <a:t> Total Dietary Fiber Kit was used in the analyses of TDF, SF and ISF of cereal samples. </a:t>
            </a:r>
          </a:p>
        </p:txBody>
      </p:sp>
      <p:sp>
        <p:nvSpPr>
          <p:cNvPr id="9" name="TextBox 8"/>
          <p:cNvSpPr txBox="1"/>
          <p:nvPr/>
        </p:nvSpPr>
        <p:spPr>
          <a:xfrm>
            <a:off x="642910" y="3357562"/>
            <a:ext cx="8143932" cy="2000548"/>
          </a:xfrm>
          <a:prstGeom prst="rect">
            <a:avLst/>
          </a:prstGeom>
          <a:solidFill>
            <a:schemeClr val="accent3">
              <a:lumMod val="60000"/>
              <a:lumOff val="40000"/>
            </a:schemeClr>
          </a:solidFill>
        </p:spPr>
        <p:txBody>
          <a:bodyPr wrap="square" rtlCol="0">
            <a:spAutoFit/>
          </a:bodyPr>
          <a:lstStyle/>
          <a:p>
            <a:r>
              <a:rPr lang="en-US" sz="2200" b="1" dirty="0" smtClean="0"/>
              <a:t>A mixed-linkage β-</a:t>
            </a:r>
            <a:r>
              <a:rPr lang="en-US" sz="2200" b="1" dirty="0" err="1" smtClean="0"/>
              <a:t>glucan</a:t>
            </a:r>
            <a:r>
              <a:rPr lang="en-US" sz="2200" b="1" dirty="0" smtClean="0"/>
              <a:t> assay kit (</a:t>
            </a:r>
            <a:r>
              <a:rPr lang="en-US" sz="2200" b="1" dirty="0" err="1" smtClean="0"/>
              <a:t>Megazyme</a:t>
            </a:r>
            <a:r>
              <a:rPr lang="en-US" sz="2200" b="1" dirty="0" smtClean="0"/>
              <a:t> Ireland) </a:t>
            </a:r>
            <a:r>
              <a:rPr lang="en-US" sz="2200" dirty="0" smtClean="0"/>
              <a:t>was used for determination in the analysis of β-</a:t>
            </a:r>
            <a:r>
              <a:rPr lang="en-US" sz="2200" dirty="0" err="1" smtClean="0"/>
              <a:t>glucan</a:t>
            </a:r>
            <a:r>
              <a:rPr lang="en-US" sz="2200" dirty="0" smtClean="0"/>
              <a:t> value,  </a:t>
            </a:r>
            <a:r>
              <a:rPr lang="en-US" sz="2000" dirty="0" smtClean="0"/>
              <a:t>based on the method published by </a:t>
            </a:r>
            <a:r>
              <a:rPr lang="en-US" sz="2000" dirty="0" err="1" smtClean="0"/>
              <a:t>McCleary</a:t>
            </a:r>
            <a:r>
              <a:rPr lang="en-US" sz="2000" dirty="0" smtClean="0"/>
              <a:t> and </a:t>
            </a:r>
            <a:r>
              <a:rPr lang="en-US" sz="2000" dirty="0" err="1" smtClean="0"/>
              <a:t>Codd</a:t>
            </a:r>
            <a:r>
              <a:rPr lang="en-US" sz="2000" dirty="0" smtClean="0"/>
              <a:t> 1991*. </a:t>
            </a:r>
          </a:p>
          <a:p>
            <a:r>
              <a:rPr lang="en-US" sz="2000" dirty="0" smtClean="0"/>
              <a:t>The method has been accepted by the AOAC (Method 995.16), AACC (Method 32-23.01) and ICC Standard Method(No.166). </a:t>
            </a:r>
          </a:p>
          <a:p>
            <a:endParaRPr lang="en-US" sz="2000" b="1" dirty="0" smtClean="0"/>
          </a:p>
        </p:txBody>
      </p:sp>
      <p:sp>
        <p:nvSpPr>
          <p:cNvPr id="10" name="TextBox 9"/>
          <p:cNvSpPr txBox="1"/>
          <p:nvPr/>
        </p:nvSpPr>
        <p:spPr>
          <a:xfrm>
            <a:off x="642910" y="6242447"/>
            <a:ext cx="7929618" cy="615553"/>
          </a:xfrm>
          <a:prstGeom prst="rect">
            <a:avLst/>
          </a:prstGeom>
          <a:noFill/>
        </p:spPr>
        <p:txBody>
          <a:bodyPr wrap="square" rtlCol="0">
            <a:spAutoFit/>
          </a:bodyPr>
          <a:lstStyle/>
          <a:p>
            <a:r>
              <a:rPr lang="en-US" sz="1600" b="1" i="1" dirty="0" smtClean="0"/>
              <a:t>*</a:t>
            </a:r>
            <a:r>
              <a:rPr lang="en-US" sz="1600" b="1" i="1" dirty="0" err="1" smtClean="0"/>
              <a:t>McCleary</a:t>
            </a:r>
            <a:r>
              <a:rPr lang="en-US" sz="1600" b="1" i="1" dirty="0" smtClean="0"/>
              <a:t> B.V., </a:t>
            </a:r>
            <a:r>
              <a:rPr lang="en-US" sz="1600" b="1" i="1" dirty="0" err="1" smtClean="0"/>
              <a:t>Codd</a:t>
            </a:r>
            <a:r>
              <a:rPr lang="en-US" sz="1600" b="1" i="1" dirty="0" smtClean="0"/>
              <a:t> R., 1991. Journal of Food Science and Agriculture, 55, p.303-312.</a:t>
            </a:r>
          </a:p>
          <a:p>
            <a:endParaRPr lang="en-US" dirty="0"/>
          </a:p>
        </p:txBody>
      </p:sp>
    </p:spTree>
  </p:cSld>
  <p:clrMapOvr>
    <a:masterClrMapping/>
  </p:clrMapOvr>
  <p:transition spd="med">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Rectangle 3"/>
          <p:cNvSpPr/>
          <p:nvPr/>
        </p:nvSpPr>
        <p:spPr>
          <a:xfrm>
            <a:off x="857224" y="1000108"/>
            <a:ext cx="7500990" cy="1785104"/>
          </a:xfrm>
          <a:prstGeom prst="rect">
            <a:avLst/>
          </a:prstGeom>
          <a:solidFill>
            <a:schemeClr val="accent6">
              <a:lumMod val="40000"/>
              <a:lumOff val="60000"/>
            </a:schemeClr>
          </a:solidFill>
        </p:spPr>
        <p:txBody>
          <a:bodyPr wrap="square">
            <a:spAutoFit/>
          </a:bodyPr>
          <a:lstStyle/>
          <a:p>
            <a:r>
              <a:rPr lang="en-US" sz="2200" dirty="0" smtClean="0"/>
              <a:t>In order to find out the </a:t>
            </a:r>
            <a:r>
              <a:rPr lang="sr-Latn-CS" sz="2200" dirty="0" smtClean="0"/>
              <a:t>existance of associations between average value of cereal nutrients</a:t>
            </a:r>
            <a:r>
              <a:rPr lang="en-US" sz="2200" dirty="0" smtClean="0"/>
              <a:t>/components</a:t>
            </a:r>
            <a:r>
              <a:rPr lang="sr-Latn-CS" sz="2200" dirty="0" smtClean="0"/>
              <a:t> and farming type</a:t>
            </a:r>
            <a:r>
              <a:rPr lang="sr-Latn-CS" sz="2200" dirty="0" smtClean="0">
                <a:solidFill>
                  <a:schemeClr val="accent2">
                    <a:lumMod val="75000"/>
                  </a:schemeClr>
                </a:solidFill>
              </a:rPr>
              <a:t>, </a:t>
            </a:r>
            <a:r>
              <a:rPr lang="sr-Latn-CS" sz="2200" b="1" dirty="0" smtClean="0">
                <a:solidFill>
                  <a:schemeClr val="accent2">
                    <a:lumMod val="75000"/>
                  </a:schemeClr>
                </a:solidFill>
              </a:rPr>
              <a:t>c</a:t>
            </a:r>
            <a:r>
              <a:rPr lang="en-US" sz="2200" b="1" dirty="0" err="1" smtClean="0">
                <a:solidFill>
                  <a:schemeClr val="accent2">
                    <a:lumMod val="75000"/>
                  </a:schemeClr>
                </a:solidFill>
              </a:rPr>
              <a:t>ereal</a:t>
            </a:r>
            <a:r>
              <a:rPr lang="en-US" sz="2200" b="1" dirty="0" smtClean="0">
                <a:solidFill>
                  <a:schemeClr val="accent2">
                    <a:lumMod val="75000"/>
                  </a:schemeClr>
                </a:solidFill>
              </a:rPr>
              <a:t> kind-farming method by chemical-technological trait </a:t>
            </a:r>
            <a:r>
              <a:rPr lang="en-US" sz="2200" b="1" dirty="0" err="1" smtClean="0">
                <a:solidFill>
                  <a:schemeClr val="accent2">
                    <a:lumMod val="75000"/>
                  </a:schemeClr>
                </a:solidFill>
              </a:rPr>
              <a:t>biplot</a:t>
            </a:r>
            <a:r>
              <a:rPr lang="en-US" sz="2200" b="1" dirty="0" smtClean="0">
                <a:solidFill>
                  <a:schemeClr val="accent2">
                    <a:lumMod val="75000"/>
                  </a:schemeClr>
                </a:solidFill>
              </a:rPr>
              <a:t> anal</a:t>
            </a:r>
            <a:r>
              <a:rPr lang="sr-Latn-CS" sz="2200" b="1" dirty="0" smtClean="0">
                <a:solidFill>
                  <a:schemeClr val="accent2">
                    <a:lumMod val="75000"/>
                  </a:schemeClr>
                </a:solidFill>
              </a:rPr>
              <a:t>ysis </a:t>
            </a:r>
            <a:r>
              <a:rPr lang="sr-Latn-CS" sz="2200" dirty="0" smtClean="0"/>
              <a:t>was done within</a:t>
            </a:r>
            <a:r>
              <a:rPr lang="en-US" sz="2200" dirty="0" smtClean="0"/>
              <a:t> R 2.9.0 </a:t>
            </a:r>
            <a:r>
              <a:rPr lang="sr-Latn-CS" sz="2200" dirty="0" smtClean="0"/>
              <a:t>program environment </a:t>
            </a:r>
            <a:r>
              <a:rPr lang="en-US" sz="2200" dirty="0" smtClean="0"/>
              <a:t>(</a:t>
            </a:r>
            <a:r>
              <a:rPr lang="en-US" sz="2200" i="1" dirty="0" smtClean="0"/>
              <a:t>R Development Core Team, 2010</a:t>
            </a:r>
            <a:r>
              <a:rPr lang="en-US" sz="2200" dirty="0" smtClean="0"/>
              <a:t>).</a:t>
            </a:r>
          </a:p>
        </p:txBody>
      </p:sp>
      <p:sp>
        <p:nvSpPr>
          <p:cNvPr id="5" name="Rectangle 4"/>
          <p:cNvSpPr/>
          <p:nvPr/>
        </p:nvSpPr>
        <p:spPr>
          <a:xfrm>
            <a:off x="857224" y="2928934"/>
            <a:ext cx="7500990" cy="3139321"/>
          </a:xfrm>
          <a:prstGeom prst="rect">
            <a:avLst/>
          </a:prstGeom>
          <a:solidFill>
            <a:schemeClr val="accent6">
              <a:lumMod val="40000"/>
              <a:lumOff val="60000"/>
            </a:schemeClr>
          </a:solidFill>
        </p:spPr>
        <p:txBody>
          <a:bodyPr wrap="square">
            <a:spAutoFit/>
          </a:bodyPr>
          <a:lstStyle/>
          <a:p>
            <a:pPr>
              <a:buFont typeface="Wingdings" pitchFamily="2" charset="2"/>
              <a:buChar char="q"/>
            </a:pPr>
            <a:r>
              <a:rPr lang="en-US" sz="2200" dirty="0" smtClean="0"/>
              <a:t> </a:t>
            </a:r>
            <a:r>
              <a:rPr lang="en-US" sz="2200" b="1" dirty="0" smtClean="0">
                <a:solidFill>
                  <a:schemeClr val="accent2">
                    <a:lumMod val="75000"/>
                  </a:schemeClr>
                </a:solidFill>
              </a:rPr>
              <a:t>A phenotype by trait </a:t>
            </a:r>
            <a:r>
              <a:rPr lang="en-US" sz="2200" b="1" dirty="0" err="1" smtClean="0">
                <a:solidFill>
                  <a:schemeClr val="accent2">
                    <a:lumMod val="75000"/>
                  </a:schemeClr>
                </a:solidFill>
              </a:rPr>
              <a:t>biplot</a:t>
            </a:r>
            <a:r>
              <a:rPr lang="en-US" sz="2200" b="1" dirty="0" smtClean="0">
                <a:solidFill>
                  <a:schemeClr val="accent2">
                    <a:lumMod val="75000"/>
                  </a:schemeClr>
                </a:solidFill>
              </a:rPr>
              <a:t> </a:t>
            </a:r>
            <a:r>
              <a:rPr lang="en-US" sz="2200" dirty="0" smtClean="0"/>
              <a:t>can help understand the associations among breeding objectives and identify traits that are positively or negatively correlated, traits that are redundantly measured, and traits that can be used in indirect selection for another trait (</a:t>
            </a:r>
            <a:r>
              <a:rPr lang="en-US" sz="2200" i="1" dirty="0" smtClean="0"/>
              <a:t>Lee et al. 2003, Yan and Tinker, 2006</a:t>
            </a:r>
            <a:r>
              <a:rPr lang="en-US" sz="2200" dirty="0" smtClean="0"/>
              <a:t>). </a:t>
            </a:r>
          </a:p>
          <a:p>
            <a:endParaRPr lang="en-US" sz="2200" dirty="0" smtClean="0"/>
          </a:p>
          <a:p>
            <a:pPr>
              <a:buFont typeface="Wingdings" pitchFamily="2" charset="2"/>
              <a:buChar char="q"/>
            </a:pPr>
            <a:r>
              <a:rPr lang="en-US" sz="2200" dirty="0" smtClean="0"/>
              <a:t> It also helps to visualize the trait profiles of phenotypes (</a:t>
            </a:r>
            <a:r>
              <a:rPr lang="en-US" sz="2200" i="1" dirty="0" smtClean="0"/>
              <a:t>Yan and Kang 2003</a:t>
            </a:r>
            <a:r>
              <a:rPr lang="en-US" sz="2200" dirty="0" smtClean="0"/>
              <a:t>), what is of particular importance for selection programs, agronomic practice and food processing industry.</a:t>
            </a:r>
            <a:endParaRPr lang="en-US" sz="2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85786" y="214290"/>
            <a:ext cx="7715304" cy="707886"/>
          </a:xfrm>
          <a:prstGeom prst="rect">
            <a:avLst/>
          </a:prstGeom>
          <a:solidFill>
            <a:schemeClr val="accent6">
              <a:lumMod val="40000"/>
              <a:lumOff val="60000"/>
            </a:schemeClr>
          </a:solidFill>
        </p:spPr>
        <p:txBody>
          <a:bodyPr wrap="square">
            <a:spAutoFit/>
          </a:bodyPr>
          <a:lstStyle/>
          <a:p>
            <a:pPr algn="ctr"/>
            <a:r>
              <a:rPr lang="en-US" sz="2000" b="1" dirty="0" smtClean="0">
                <a:solidFill>
                  <a:srgbClr val="C00000"/>
                </a:solidFill>
              </a:rPr>
              <a:t>Analytical </a:t>
            </a:r>
            <a:r>
              <a:rPr lang="en-US" sz="2000" b="1" dirty="0" err="1" smtClean="0">
                <a:solidFill>
                  <a:srgbClr val="C00000"/>
                </a:solidFill>
              </a:rPr>
              <a:t>cheme</a:t>
            </a:r>
            <a:r>
              <a:rPr lang="en-US" sz="2000" b="1" dirty="0" smtClean="0">
                <a:solidFill>
                  <a:srgbClr val="C00000"/>
                </a:solidFill>
              </a:rPr>
              <a:t> for Total Dietary </a:t>
            </a:r>
            <a:r>
              <a:rPr lang="en-US" sz="2000" b="1" dirty="0" err="1" smtClean="0">
                <a:solidFill>
                  <a:srgbClr val="C00000"/>
                </a:solidFill>
              </a:rPr>
              <a:t>Fibre</a:t>
            </a:r>
            <a:r>
              <a:rPr lang="en-US" sz="2000" b="1" dirty="0" smtClean="0">
                <a:solidFill>
                  <a:srgbClr val="C00000"/>
                </a:solidFill>
              </a:rPr>
              <a:t> (TDF), </a:t>
            </a:r>
          </a:p>
          <a:p>
            <a:pPr algn="ctr"/>
            <a:r>
              <a:rPr lang="en-US" sz="2000" b="1" dirty="0" smtClean="0">
                <a:solidFill>
                  <a:srgbClr val="C00000"/>
                </a:solidFill>
              </a:rPr>
              <a:t>Soluble (SDF) and Insoluble Dietary </a:t>
            </a:r>
            <a:r>
              <a:rPr lang="en-US" sz="2000" b="1" dirty="0" err="1" smtClean="0">
                <a:solidFill>
                  <a:srgbClr val="C00000"/>
                </a:solidFill>
              </a:rPr>
              <a:t>Fibre</a:t>
            </a:r>
            <a:r>
              <a:rPr lang="en-US" sz="2000" b="1" dirty="0" smtClean="0">
                <a:solidFill>
                  <a:srgbClr val="C00000"/>
                </a:solidFill>
              </a:rPr>
              <a:t> (IDF) determination</a:t>
            </a:r>
            <a:endParaRPr lang="en-US" sz="2000" dirty="0">
              <a:solidFill>
                <a:srgbClr val="C00000"/>
              </a:solidFill>
            </a:endParaRPr>
          </a:p>
        </p:txBody>
      </p:sp>
      <p:graphicFrame>
        <p:nvGraphicFramePr>
          <p:cNvPr id="4" name="Diagram 3"/>
          <p:cNvGraphicFramePr/>
          <p:nvPr/>
        </p:nvGraphicFramePr>
        <p:xfrm>
          <a:off x="0" y="1214422"/>
          <a:ext cx="3357554" cy="20717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4143372" y="3429000"/>
            <a:ext cx="605070" cy="400110"/>
          </a:xfrm>
          <a:prstGeom prst="rect">
            <a:avLst/>
          </a:prstGeom>
          <a:noFill/>
        </p:spPr>
        <p:txBody>
          <a:bodyPr wrap="square" rtlCol="0">
            <a:spAutoFit/>
          </a:bodyPr>
          <a:lstStyle/>
          <a:p>
            <a:r>
              <a:rPr lang="el-GR" sz="2000" dirty="0" smtClean="0">
                <a:solidFill>
                  <a:schemeClr val="bg1"/>
                </a:solidFill>
                <a:latin typeface="Times New Roman"/>
                <a:cs typeface="Times New Roman"/>
              </a:rPr>
              <a:t>α</a:t>
            </a:r>
            <a:endParaRPr lang="en-US" sz="2000" dirty="0">
              <a:solidFill>
                <a:schemeClr val="bg1"/>
              </a:solidFill>
            </a:endParaRPr>
          </a:p>
        </p:txBody>
      </p:sp>
      <p:graphicFrame>
        <p:nvGraphicFramePr>
          <p:cNvPr id="9" name="Diagram 8"/>
          <p:cNvGraphicFramePr/>
          <p:nvPr/>
        </p:nvGraphicFramePr>
        <p:xfrm>
          <a:off x="5214942" y="1214422"/>
          <a:ext cx="2476496" cy="207170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1" name="Diagram 10"/>
          <p:cNvGraphicFramePr/>
          <p:nvPr/>
        </p:nvGraphicFramePr>
        <p:xfrm>
          <a:off x="3857620" y="5643554"/>
          <a:ext cx="2571768" cy="121444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2" name="Diagram 11"/>
          <p:cNvGraphicFramePr/>
          <p:nvPr/>
        </p:nvGraphicFramePr>
        <p:xfrm>
          <a:off x="5643570" y="3429000"/>
          <a:ext cx="1785950" cy="1143008"/>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pSp>
        <p:nvGrpSpPr>
          <p:cNvPr id="13" name="Group 12"/>
          <p:cNvGrpSpPr/>
          <p:nvPr/>
        </p:nvGrpSpPr>
        <p:grpSpPr>
          <a:xfrm>
            <a:off x="6357950" y="3214686"/>
            <a:ext cx="225029" cy="187524"/>
            <a:chOff x="1566261" y="1281419"/>
            <a:chExt cx="225029" cy="187524"/>
          </a:xfrm>
        </p:grpSpPr>
        <p:sp>
          <p:nvSpPr>
            <p:cNvPr id="14" name="Right Arrow 13"/>
            <p:cNvSpPr/>
            <p:nvPr/>
          </p:nvSpPr>
          <p:spPr>
            <a:xfrm rot="5400000">
              <a:off x="1585014" y="1262666"/>
              <a:ext cx="187524" cy="225029"/>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 name="Right Arrow 4"/>
            <p:cNvSpPr/>
            <p:nvPr/>
          </p:nvSpPr>
          <p:spPr>
            <a:xfrm>
              <a:off x="1611268" y="1281419"/>
              <a:ext cx="135017" cy="1312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p:txBody>
        </p:sp>
      </p:grpSp>
      <p:grpSp>
        <p:nvGrpSpPr>
          <p:cNvPr id="16" name="Group 15"/>
          <p:cNvGrpSpPr/>
          <p:nvPr/>
        </p:nvGrpSpPr>
        <p:grpSpPr>
          <a:xfrm>
            <a:off x="1571604" y="3214686"/>
            <a:ext cx="225029" cy="187524"/>
            <a:chOff x="1566261" y="1281419"/>
            <a:chExt cx="225029" cy="187524"/>
          </a:xfrm>
        </p:grpSpPr>
        <p:sp>
          <p:nvSpPr>
            <p:cNvPr id="17" name="Right Arrow 16"/>
            <p:cNvSpPr/>
            <p:nvPr/>
          </p:nvSpPr>
          <p:spPr>
            <a:xfrm rot="5400000">
              <a:off x="1585014" y="1262666"/>
              <a:ext cx="187524" cy="225029"/>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8" name="Right Arrow 4"/>
            <p:cNvSpPr/>
            <p:nvPr/>
          </p:nvSpPr>
          <p:spPr>
            <a:xfrm>
              <a:off x="1611268" y="1281419"/>
              <a:ext cx="135017" cy="1312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p:txBody>
        </p:sp>
      </p:grpSp>
      <p:grpSp>
        <p:nvGrpSpPr>
          <p:cNvPr id="19" name="Group 18"/>
          <p:cNvGrpSpPr/>
          <p:nvPr/>
        </p:nvGrpSpPr>
        <p:grpSpPr>
          <a:xfrm>
            <a:off x="714348" y="3429000"/>
            <a:ext cx="1928826" cy="642942"/>
            <a:chOff x="257001" y="0"/>
            <a:chExt cx="1619389" cy="809694"/>
          </a:xfrm>
        </p:grpSpPr>
        <p:sp>
          <p:nvSpPr>
            <p:cNvPr id="20" name="Rectangle 19"/>
            <p:cNvSpPr/>
            <p:nvPr/>
          </p:nvSpPr>
          <p:spPr>
            <a:xfrm>
              <a:off x="257001" y="0"/>
              <a:ext cx="1619389" cy="80969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Rectangle 20"/>
            <p:cNvSpPr/>
            <p:nvPr/>
          </p:nvSpPr>
          <p:spPr>
            <a:xfrm>
              <a:off x="257001" y="0"/>
              <a:ext cx="1571636" cy="6851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err="1" smtClean="0"/>
                <a:t>Amyloglucosidase</a:t>
              </a:r>
              <a:endParaRPr lang="en-US" sz="1600" b="1" kern="1200" dirty="0"/>
            </a:p>
          </p:txBody>
        </p:sp>
      </p:grpSp>
      <p:graphicFrame>
        <p:nvGraphicFramePr>
          <p:cNvPr id="22" name="Diagram 21"/>
          <p:cNvGraphicFramePr/>
          <p:nvPr/>
        </p:nvGraphicFramePr>
        <p:xfrm>
          <a:off x="6429388" y="4500570"/>
          <a:ext cx="2714612" cy="142876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2" name="Diagram 31"/>
          <p:cNvGraphicFramePr/>
          <p:nvPr/>
        </p:nvGraphicFramePr>
        <p:xfrm>
          <a:off x="357158" y="3786190"/>
          <a:ext cx="2786082" cy="178595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34" name="Diagram 33"/>
          <p:cNvGraphicFramePr/>
          <p:nvPr/>
        </p:nvGraphicFramePr>
        <p:xfrm>
          <a:off x="4857752" y="4143380"/>
          <a:ext cx="3429024" cy="857256"/>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cxnSp>
        <p:nvCxnSpPr>
          <p:cNvPr id="38" name="Straight Connector 37"/>
          <p:cNvCxnSpPr/>
          <p:nvPr/>
        </p:nvCxnSpPr>
        <p:spPr>
          <a:xfrm rot="5400000">
            <a:off x="4677966" y="5108190"/>
            <a:ext cx="930282"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072066" y="4572008"/>
            <a:ext cx="1000132" cy="1588"/>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5929322" y="4143380"/>
            <a:ext cx="1143008" cy="369332"/>
          </a:xfrm>
          <a:prstGeom prst="rect">
            <a:avLst/>
          </a:prstGeom>
          <a:solidFill>
            <a:srgbClr val="0066CC"/>
          </a:solidFill>
        </p:spPr>
        <p:txBody>
          <a:bodyPr wrap="square" rtlCol="0">
            <a:spAutoFit/>
          </a:bodyPr>
          <a:lstStyle/>
          <a:p>
            <a:r>
              <a:rPr lang="en-US" b="1" dirty="0" smtClean="0">
                <a:solidFill>
                  <a:schemeClr val="bg1"/>
                </a:solidFill>
              </a:rPr>
              <a:t>Few steps</a:t>
            </a:r>
            <a:endParaRPr lang="en-US" b="1" dirty="0">
              <a:solidFill>
                <a:schemeClr val="bg1"/>
              </a:solidFill>
            </a:endParaRPr>
          </a:p>
        </p:txBody>
      </p:sp>
      <p:cxnSp>
        <p:nvCxnSpPr>
          <p:cNvPr id="91" name="Straight Connector 90"/>
          <p:cNvCxnSpPr/>
          <p:nvPr/>
        </p:nvCxnSpPr>
        <p:spPr>
          <a:xfrm rot="5400000">
            <a:off x="1607323" y="4036223"/>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a:off x="6286512" y="4071942"/>
            <a:ext cx="28575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5429256" y="4572008"/>
            <a:ext cx="642942" cy="369332"/>
          </a:xfrm>
          <a:prstGeom prst="rect">
            <a:avLst/>
          </a:prstGeom>
          <a:solidFill>
            <a:schemeClr val="bg1"/>
          </a:solidFill>
        </p:spPr>
        <p:txBody>
          <a:bodyPr wrap="square" rtlCol="0">
            <a:spAutoFit/>
          </a:bodyPr>
          <a:lstStyle/>
          <a:p>
            <a:endParaRPr lang="en-US" dirty="0"/>
          </a:p>
        </p:txBody>
      </p:sp>
      <p:cxnSp>
        <p:nvCxnSpPr>
          <p:cNvPr id="118" name="Straight Arrow Connector 117"/>
          <p:cNvCxnSpPr/>
          <p:nvPr/>
        </p:nvCxnSpPr>
        <p:spPr>
          <a:xfrm>
            <a:off x="4214810" y="6429396"/>
            <a:ext cx="571504"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rot="10800000" flipV="1">
            <a:off x="5572132" y="6500834"/>
            <a:ext cx="57150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a:off x="6786578" y="5429264"/>
            <a:ext cx="42862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p:nvPr/>
        </p:nvCxnSpPr>
        <p:spPr>
          <a:xfrm rot="5400000">
            <a:off x="8215338" y="5429264"/>
            <a:ext cx="357190"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a:off x="642910" y="4929198"/>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p:nvPr/>
        </p:nvCxnSpPr>
        <p:spPr>
          <a:xfrm rot="10800000" flipV="1">
            <a:off x="2357422" y="4929198"/>
            <a:ext cx="500066"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1428728" y="4643446"/>
            <a:ext cx="714380" cy="369332"/>
          </a:xfrm>
          <a:prstGeom prst="rect">
            <a:avLst/>
          </a:prstGeom>
          <a:solidFill>
            <a:schemeClr val="bg1"/>
          </a:solidFill>
        </p:spPr>
        <p:txBody>
          <a:bodyPr wrap="square" rtlCol="0">
            <a:spAutoFit/>
          </a:bodyPr>
          <a:lstStyle/>
          <a:p>
            <a:endParaRPr lang="en-US" dirty="0"/>
          </a:p>
        </p:txBody>
      </p:sp>
      <p:sp>
        <p:nvSpPr>
          <p:cNvPr id="155" name="TextBox 154"/>
          <p:cNvSpPr txBox="1"/>
          <p:nvPr/>
        </p:nvSpPr>
        <p:spPr>
          <a:xfrm rot="5400000">
            <a:off x="7649905" y="4994565"/>
            <a:ext cx="214314" cy="369332"/>
          </a:xfrm>
          <a:prstGeom prst="rect">
            <a:avLst/>
          </a:prstGeom>
          <a:solidFill>
            <a:schemeClr val="bg1"/>
          </a:solidFill>
        </p:spPr>
        <p:txBody>
          <a:bodyPr wrap="square" rtlCol="0">
            <a:spAutoFit/>
          </a:bodyPr>
          <a:lstStyle/>
          <a:p>
            <a:endParaRPr lang="en-US" dirty="0"/>
          </a:p>
        </p:txBody>
      </p:sp>
      <p:sp>
        <p:nvSpPr>
          <p:cNvPr id="37" name="Straight Connector 3"/>
          <p:cNvSpPr/>
          <p:nvPr/>
        </p:nvSpPr>
        <p:spPr>
          <a:xfrm>
            <a:off x="5143504" y="4500570"/>
            <a:ext cx="1074372" cy="133556"/>
          </a:xfrm>
          <a:custGeom>
            <a:avLst/>
            <a:gdLst/>
            <a:ahLst/>
            <a:cxnLst/>
            <a:rect l="0" t="0" r="0" b="0"/>
            <a:pathLst>
              <a:path>
                <a:moveTo>
                  <a:pt x="1074372" y="0"/>
                </a:moveTo>
                <a:lnTo>
                  <a:pt x="1074372" y="66778"/>
                </a:lnTo>
                <a:lnTo>
                  <a:pt x="0" y="66778"/>
                </a:lnTo>
                <a:lnTo>
                  <a:pt x="0" y="13355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49" name="TextBox 48"/>
          <p:cNvSpPr txBox="1"/>
          <p:nvPr/>
        </p:nvSpPr>
        <p:spPr>
          <a:xfrm>
            <a:off x="4929190" y="4500570"/>
            <a:ext cx="214314" cy="369332"/>
          </a:xfrm>
          <a:prstGeom prst="rect">
            <a:avLst/>
          </a:prstGeom>
          <a:solidFill>
            <a:schemeClr val="bg1"/>
          </a:solidFill>
        </p:spPr>
        <p:txBody>
          <a:bodyPr wrap="square" rtlCol="0">
            <a:spAutoFit/>
          </a:bodyPr>
          <a:lstStyle/>
          <a:p>
            <a:endParaRPr lang="en-US" dirty="0"/>
          </a:p>
        </p:txBody>
      </p:sp>
      <p:sp>
        <p:nvSpPr>
          <p:cNvPr id="51" name="TextBox 50"/>
          <p:cNvSpPr txBox="1"/>
          <p:nvPr/>
        </p:nvSpPr>
        <p:spPr>
          <a:xfrm>
            <a:off x="6643702" y="6488668"/>
            <a:ext cx="214314" cy="369332"/>
          </a:xfrm>
          <a:prstGeom prst="rect">
            <a:avLst/>
          </a:prstGeom>
          <a:solidFill>
            <a:schemeClr val="bg1"/>
          </a:solidFill>
        </p:spPr>
        <p:txBody>
          <a:bodyPr wrap="square" rtlCol="0">
            <a:spAutoFit/>
          </a:bodyPr>
          <a:lstStyle/>
          <a:p>
            <a:endParaRPr lang="en-US" dirty="0"/>
          </a:p>
        </p:txBody>
      </p:sp>
      <p:graphicFrame>
        <p:nvGraphicFramePr>
          <p:cNvPr id="52" name="Table 51"/>
          <p:cNvGraphicFramePr>
            <a:graphicFrameLocks noGrp="1"/>
          </p:cNvGraphicFramePr>
          <p:nvPr/>
        </p:nvGraphicFramePr>
        <p:xfrm>
          <a:off x="285720" y="1071522"/>
          <a:ext cx="8715436" cy="5786478"/>
        </p:xfrm>
        <a:graphic>
          <a:graphicData uri="http://schemas.openxmlformats.org/drawingml/2006/table">
            <a:tbl>
              <a:tblPr/>
              <a:tblGrid>
                <a:gridCol w="8715436"/>
              </a:tblGrid>
              <a:tr h="5786478">
                <a:tc>
                  <a:txBody>
                    <a:bodyPr/>
                    <a:lstStyle/>
                    <a:p>
                      <a:endParaRPr lang="en-US" dirty="0">
                        <a:solidFill>
                          <a:schemeClr val="bg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cSld>
  <p:clrMapOvr>
    <a:masterClrMapping/>
  </p:clrMapOvr>
  <p:transition spd="med">
    <p:wipe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85728"/>
            <a:ext cx="9144000" cy="6858000"/>
          </a:xfrm>
          <a:prstGeom prst="rect">
            <a:avLst/>
          </a:prstGeom>
        </p:spPr>
      </p:pic>
      <p:sp>
        <p:nvSpPr>
          <p:cNvPr id="3" name="Rectangle 2"/>
          <p:cNvSpPr/>
          <p:nvPr/>
        </p:nvSpPr>
        <p:spPr>
          <a:xfrm>
            <a:off x="285720" y="642918"/>
            <a:ext cx="4214842" cy="6247864"/>
          </a:xfrm>
          <a:prstGeom prst="rect">
            <a:avLst/>
          </a:prstGeom>
          <a:solidFill>
            <a:schemeClr val="accent6">
              <a:lumMod val="40000"/>
              <a:lumOff val="60000"/>
            </a:schemeClr>
          </a:solidFill>
        </p:spPr>
        <p:txBody>
          <a:bodyPr wrap="square">
            <a:spAutoFit/>
          </a:bodyPr>
          <a:lstStyle/>
          <a:p>
            <a:r>
              <a:rPr lang="en-US" sz="2000" dirty="0" smtClean="0">
                <a:solidFill>
                  <a:schemeClr val="accent1">
                    <a:lumMod val="75000"/>
                  </a:schemeClr>
                </a:solidFill>
                <a:latin typeface="Times New Roman"/>
                <a:cs typeface="Times New Roman"/>
              </a:rPr>
              <a:t>● </a:t>
            </a:r>
            <a:r>
              <a:rPr lang="en-US" sz="2000" dirty="0" smtClean="0"/>
              <a:t>samples were suspended and hydrated in sodium phosphate buffer pH 6.5</a:t>
            </a:r>
          </a:p>
          <a:p>
            <a:r>
              <a:rPr lang="en-US" sz="2000" dirty="0" smtClean="0"/>
              <a:t/>
            </a:r>
            <a:br>
              <a:rPr lang="en-US" sz="2000" dirty="0" smtClean="0"/>
            </a:br>
            <a:r>
              <a:rPr lang="en-US" sz="2000" dirty="0" smtClean="0">
                <a:solidFill>
                  <a:schemeClr val="accent1">
                    <a:lumMod val="75000"/>
                  </a:schemeClr>
                </a:solidFill>
                <a:latin typeface="Times New Roman"/>
                <a:cs typeface="Times New Roman"/>
              </a:rPr>
              <a:t>● </a:t>
            </a:r>
            <a:r>
              <a:rPr lang="en-US" sz="2000" dirty="0" smtClean="0"/>
              <a:t>hydrolysis with purified </a:t>
            </a:r>
            <a:r>
              <a:rPr lang="en-US" sz="2000" dirty="0" err="1" smtClean="0"/>
              <a:t>lichenase</a:t>
            </a:r>
            <a:r>
              <a:rPr lang="en-US" sz="2000" dirty="0" smtClean="0"/>
              <a:t>  enzyme and filtered</a:t>
            </a:r>
          </a:p>
          <a:p>
            <a:endParaRPr lang="en-US" sz="2000" dirty="0" smtClean="0"/>
          </a:p>
          <a:p>
            <a:r>
              <a:rPr lang="en-US" sz="2000" dirty="0" smtClean="0"/>
              <a:t> </a:t>
            </a:r>
            <a:r>
              <a:rPr lang="en-US" sz="2000" dirty="0" smtClean="0">
                <a:solidFill>
                  <a:schemeClr val="accent1">
                    <a:lumMod val="75000"/>
                  </a:schemeClr>
                </a:solidFill>
                <a:latin typeface="Times New Roman"/>
                <a:cs typeface="Times New Roman"/>
              </a:rPr>
              <a:t>● </a:t>
            </a:r>
            <a:r>
              <a:rPr lang="en-US" sz="2000" dirty="0" smtClean="0"/>
              <a:t>hydrolysis with β-</a:t>
            </a:r>
            <a:r>
              <a:rPr lang="en-US" sz="2000" dirty="0" err="1" smtClean="0"/>
              <a:t>glucosidase</a:t>
            </a:r>
            <a:endParaRPr lang="en-US" sz="2000" dirty="0" smtClean="0"/>
          </a:p>
          <a:p>
            <a:r>
              <a:rPr lang="en-US" sz="2000" dirty="0" smtClean="0"/>
              <a:t/>
            </a:r>
            <a:br>
              <a:rPr lang="en-US" sz="2000" dirty="0" smtClean="0"/>
            </a:br>
            <a:r>
              <a:rPr lang="en-US" sz="2000" dirty="0" smtClean="0"/>
              <a:t> </a:t>
            </a:r>
            <a:r>
              <a:rPr lang="en-US" sz="2000" dirty="0" smtClean="0">
                <a:solidFill>
                  <a:schemeClr val="accent1">
                    <a:lumMod val="75000"/>
                  </a:schemeClr>
                </a:solidFill>
                <a:latin typeface="Times New Roman"/>
                <a:cs typeface="Times New Roman"/>
              </a:rPr>
              <a:t>● </a:t>
            </a:r>
            <a:r>
              <a:rPr lang="en-US" sz="2000" dirty="0" smtClean="0"/>
              <a:t>glucose product was assayed using a glucose/</a:t>
            </a:r>
            <a:r>
              <a:rPr lang="en-US" sz="2000" dirty="0" err="1" smtClean="0"/>
              <a:t>peroxidase</a:t>
            </a:r>
            <a:r>
              <a:rPr lang="en-US" sz="2000" dirty="0" smtClean="0"/>
              <a:t> reagent</a:t>
            </a:r>
          </a:p>
          <a:p>
            <a:endParaRPr lang="en-US" sz="2000" dirty="0" smtClean="0"/>
          </a:p>
          <a:p>
            <a:r>
              <a:rPr lang="en-US" sz="2000" dirty="0" smtClean="0">
                <a:solidFill>
                  <a:schemeClr val="accent1">
                    <a:lumMod val="75000"/>
                  </a:schemeClr>
                </a:solidFill>
                <a:latin typeface="Times New Roman"/>
                <a:cs typeface="Times New Roman"/>
              </a:rPr>
              <a:t>● </a:t>
            </a:r>
            <a:r>
              <a:rPr lang="en-US" sz="2000" dirty="0" smtClean="0"/>
              <a:t>β-</a:t>
            </a:r>
            <a:r>
              <a:rPr lang="en-US" sz="2000" dirty="0" err="1" smtClean="0"/>
              <a:t>glucan</a:t>
            </a:r>
            <a:r>
              <a:rPr lang="en-US" sz="2000" dirty="0" smtClean="0"/>
              <a:t> was measured in two parallel assay of each sample</a:t>
            </a:r>
          </a:p>
          <a:p>
            <a:r>
              <a:rPr lang="en-US" sz="2000" dirty="0" smtClean="0"/>
              <a:t/>
            </a:r>
            <a:br>
              <a:rPr lang="en-US" sz="2000" dirty="0" smtClean="0"/>
            </a:br>
            <a:r>
              <a:rPr lang="en-US" sz="2000" dirty="0" smtClean="0">
                <a:solidFill>
                  <a:schemeClr val="accent1">
                    <a:lumMod val="75000"/>
                  </a:schemeClr>
                </a:solidFill>
                <a:latin typeface="Times New Roman"/>
                <a:cs typeface="Times New Roman"/>
              </a:rPr>
              <a:t>● </a:t>
            </a:r>
            <a:r>
              <a:rPr lang="en-US" sz="2000" dirty="0" smtClean="0"/>
              <a:t>the results have been shown as a mean values ± </a:t>
            </a:r>
            <a:r>
              <a:rPr lang="en-US" sz="2000" dirty="0" err="1" smtClean="0"/>
              <a:t>standatrd</a:t>
            </a:r>
            <a:r>
              <a:rPr lang="en-US" sz="2000" dirty="0" smtClean="0"/>
              <a:t> </a:t>
            </a:r>
            <a:r>
              <a:rPr lang="en-US" sz="2000" dirty="0" err="1" smtClean="0"/>
              <a:t>deviatio</a:t>
            </a:r>
            <a:endParaRPr lang="en-US" sz="2000" dirty="0" smtClean="0"/>
          </a:p>
          <a:p>
            <a:endParaRPr lang="en-US" sz="2000" dirty="0" smtClean="0"/>
          </a:p>
          <a:p>
            <a:r>
              <a:rPr lang="en-US" sz="2000" dirty="0" smtClean="0"/>
              <a:t> </a:t>
            </a:r>
            <a:r>
              <a:rPr lang="en-US" sz="2000" dirty="0" smtClean="0">
                <a:solidFill>
                  <a:schemeClr val="accent1">
                    <a:lumMod val="75000"/>
                  </a:schemeClr>
                </a:solidFill>
                <a:latin typeface="Times New Roman"/>
                <a:cs typeface="Times New Roman"/>
              </a:rPr>
              <a:t>● </a:t>
            </a:r>
            <a:r>
              <a:rPr lang="en-US" sz="2000" dirty="0" smtClean="0"/>
              <a:t>β-</a:t>
            </a:r>
            <a:r>
              <a:rPr lang="en-US" sz="2000" dirty="0" err="1" smtClean="0"/>
              <a:t>glucan</a:t>
            </a:r>
            <a:r>
              <a:rPr lang="en-US" sz="2000" dirty="0" smtClean="0"/>
              <a:t> content value was calculated on dry weight basis. </a:t>
            </a:r>
            <a:endParaRPr lang="en-US" sz="2000" dirty="0"/>
          </a:p>
        </p:txBody>
      </p:sp>
      <p:sp>
        <p:nvSpPr>
          <p:cNvPr id="4" name="TextBox 3"/>
          <p:cNvSpPr txBox="1"/>
          <p:nvPr/>
        </p:nvSpPr>
        <p:spPr>
          <a:xfrm>
            <a:off x="500034" y="0"/>
            <a:ext cx="6215106" cy="369332"/>
          </a:xfrm>
          <a:prstGeom prst="rect">
            <a:avLst/>
          </a:prstGeom>
          <a:noFill/>
        </p:spPr>
        <p:txBody>
          <a:bodyPr wrap="square" rtlCol="0">
            <a:spAutoFit/>
          </a:bodyPr>
          <a:lstStyle/>
          <a:p>
            <a:r>
              <a:rPr lang="en-US" dirty="0" smtClean="0"/>
              <a:t>(Method for determination of β-</a:t>
            </a:r>
            <a:r>
              <a:rPr lang="en-US" dirty="0" err="1" smtClean="0"/>
              <a:t>glucan</a:t>
            </a:r>
            <a:r>
              <a:rPr lang="en-US" dirty="0" smtClean="0"/>
              <a:t> content-to be continued)</a:t>
            </a:r>
            <a:endParaRPr lang="en-US" dirty="0"/>
          </a:p>
        </p:txBody>
      </p:sp>
      <p:pic>
        <p:nvPicPr>
          <p:cNvPr id="5" name="Picture 4"/>
          <p:cNvPicPr>
            <a:picLocks noChangeAspect="1" noChangeArrowheads="1"/>
          </p:cNvPicPr>
          <p:nvPr/>
        </p:nvPicPr>
        <p:blipFill>
          <a:blip r:embed="rId3"/>
          <a:srcRect/>
          <a:stretch>
            <a:fillRect/>
          </a:stretch>
        </p:blipFill>
        <p:spPr>
          <a:xfrm>
            <a:off x="4786314" y="1428736"/>
            <a:ext cx="4143404" cy="4929222"/>
          </a:xfrm>
          <a:prstGeom prst="rect">
            <a:avLst/>
          </a:prstGeom>
        </p:spPr>
      </p:pic>
    </p:spTree>
  </p:cSld>
  <p:clrMapOvr>
    <a:masterClrMapping/>
  </p:clrMapOvr>
  <p:transition spd="med">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1714480" y="2714620"/>
            <a:ext cx="6278770" cy="523220"/>
          </a:xfrm>
          <a:prstGeom prst="rect">
            <a:avLst/>
          </a:prstGeom>
          <a:solidFill>
            <a:srgbClr val="FFFF99"/>
          </a:solidFill>
        </p:spPr>
        <p:txBody>
          <a:bodyPr wrap="none">
            <a:spAutoFit/>
          </a:bodyPr>
          <a:lstStyle/>
          <a:p>
            <a:r>
              <a:rPr lang="en-US" sz="2800" b="1" dirty="0" smtClean="0">
                <a:solidFill>
                  <a:schemeClr val="accent2">
                    <a:lumMod val="75000"/>
                  </a:schemeClr>
                </a:solidFill>
              </a:rPr>
              <a:t>DETERMINATION OF CEREAL NUTRIENTS </a:t>
            </a:r>
            <a:endParaRPr lang="en-US" sz="2800" b="1" dirty="0">
              <a:solidFill>
                <a:schemeClr val="accent2">
                  <a:lumMod val="75000"/>
                </a:schemeClr>
              </a:solidFill>
            </a:endParaRPr>
          </a:p>
        </p:txBody>
      </p:sp>
    </p:spTree>
  </p:cSld>
  <p:clrMapOvr>
    <a:masterClrMapping/>
  </p:clrMapOvr>
  <p:transition spd="med">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graphicFrame>
        <p:nvGraphicFramePr>
          <p:cNvPr id="3" name="Chart 2"/>
          <p:cNvGraphicFramePr>
            <a:graphicFrameLocks noGrp="1"/>
          </p:cNvGraphicFramePr>
          <p:nvPr/>
        </p:nvGraphicFramePr>
        <p:xfrm>
          <a:off x="1071538" y="500042"/>
          <a:ext cx="7000924" cy="535785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1071538" y="0"/>
            <a:ext cx="928694" cy="369332"/>
          </a:xfrm>
          <a:prstGeom prst="rect">
            <a:avLst/>
          </a:prstGeom>
        </p:spPr>
        <p:txBody>
          <a:bodyPr wrap="square">
            <a:spAutoFit/>
          </a:bodyPr>
          <a:lstStyle/>
          <a:p>
            <a:r>
              <a:rPr lang="en-US" b="1" dirty="0" smtClean="0"/>
              <a:t>Ash</a:t>
            </a:r>
            <a:endParaRPr lang="en-US" b="1" dirty="0"/>
          </a:p>
        </p:txBody>
      </p:sp>
      <p:sp>
        <p:nvSpPr>
          <p:cNvPr id="5" name="TextBox 4"/>
          <p:cNvSpPr txBox="1"/>
          <p:nvPr/>
        </p:nvSpPr>
        <p:spPr>
          <a:xfrm>
            <a:off x="1571604" y="5857892"/>
            <a:ext cx="1357322" cy="369332"/>
          </a:xfrm>
          <a:prstGeom prst="rect">
            <a:avLst/>
          </a:prstGeom>
          <a:solidFill>
            <a:schemeClr val="accent3">
              <a:lumMod val="60000"/>
              <a:lumOff val="40000"/>
            </a:schemeClr>
          </a:solidFill>
        </p:spPr>
        <p:txBody>
          <a:bodyPr wrap="square" rtlCol="0">
            <a:spAutoFit/>
          </a:bodyPr>
          <a:lstStyle/>
          <a:p>
            <a:r>
              <a:rPr lang="en-US" dirty="0" smtClean="0"/>
              <a:t>       Wheat</a:t>
            </a:r>
            <a:endParaRPr lang="en-US" dirty="0"/>
          </a:p>
        </p:txBody>
      </p:sp>
      <p:sp>
        <p:nvSpPr>
          <p:cNvPr id="6" name="TextBox 5"/>
          <p:cNvSpPr txBox="1"/>
          <p:nvPr/>
        </p:nvSpPr>
        <p:spPr>
          <a:xfrm>
            <a:off x="3071802" y="5857892"/>
            <a:ext cx="1357322" cy="369332"/>
          </a:xfrm>
          <a:prstGeom prst="rect">
            <a:avLst/>
          </a:prstGeom>
          <a:solidFill>
            <a:schemeClr val="accent3">
              <a:lumMod val="60000"/>
              <a:lumOff val="40000"/>
            </a:schemeClr>
          </a:solidFill>
        </p:spPr>
        <p:txBody>
          <a:bodyPr wrap="square" rtlCol="0">
            <a:spAutoFit/>
          </a:bodyPr>
          <a:lstStyle/>
          <a:p>
            <a:r>
              <a:rPr lang="en-US" dirty="0" smtClean="0"/>
              <a:t>         Barley</a:t>
            </a:r>
            <a:endParaRPr lang="en-US" dirty="0"/>
          </a:p>
        </p:txBody>
      </p:sp>
      <p:sp>
        <p:nvSpPr>
          <p:cNvPr id="7" name="TextBox 6"/>
          <p:cNvSpPr txBox="1"/>
          <p:nvPr/>
        </p:nvSpPr>
        <p:spPr>
          <a:xfrm>
            <a:off x="4572000" y="5857892"/>
            <a:ext cx="1285884" cy="369332"/>
          </a:xfrm>
          <a:prstGeom prst="rect">
            <a:avLst/>
          </a:prstGeom>
          <a:solidFill>
            <a:schemeClr val="accent3">
              <a:lumMod val="60000"/>
              <a:lumOff val="40000"/>
            </a:schemeClr>
          </a:solidFill>
        </p:spPr>
        <p:txBody>
          <a:bodyPr wrap="square" rtlCol="0">
            <a:spAutoFit/>
          </a:bodyPr>
          <a:lstStyle/>
          <a:p>
            <a:r>
              <a:rPr lang="en-US" dirty="0" smtClean="0"/>
              <a:t>        Oat</a:t>
            </a:r>
            <a:endParaRPr lang="en-US" dirty="0"/>
          </a:p>
        </p:txBody>
      </p:sp>
      <p:sp>
        <p:nvSpPr>
          <p:cNvPr id="8" name="TextBox 7"/>
          <p:cNvSpPr txBox="1"/>
          <p:nvPr/>
        </p:nvSpPr>
        <p:spPr>
          <a:xfrm>
            <a:off x="6000760" y="5857892"/>
            <a:ext cx="928694" cy="369332"/>
          </a:xfrm>
          <a:prstGeom prst="rect">
            <a:avLst/>
          </a:prstGeom>
          <a:solidFill>
            <a:schemeClr val="accent3">
              <a:lumMod val="60000"/>
              <a:lumOff val="40000"/>
            </a:schemeClr>
          </a:solidFill>
        </p:spPr>
        <p:txBody>
          <a:bodyPr wrap="square" rtlCol="0">
            <a:spAutoFit/>
          </a:bodyPr>
          <a:lstStyle/>
          <a:p>
            <a:r>
              <a:rPr lang="en-US" dirty="0" smtClean="0"/>
              <a:t>    Rye</a:t>
            </a:r>
            <a:endParaRPr lang="en-US" dirty="0"/>
          </a:p>
        </p:txBody>
      </p:sp>
      <p:sp>
        <p:nvSpPr>
          <p:cNvPr id="9" name="TextBox 8"/>
          <p:cNvSpPr txBox="1"/>
          <p:nvPr/>
        </p:nvSpPr>
        <p:spPr>
          <a:xfrm>
            <a:off x="7072330" y="5857892"/>
            <a:ext cx="928694" cy="369332"/>
          </a:xfrm>
          <a:prstGeom prst="rect">
            <a:avLst/>
          </a:prstGeom>
          <a:solidFill>
            <a:schemeClr val="accent3">
              <a:lumMod val="60000"/>
              <a:lumOff val="40000"/>
            </a:schemeClr>
          </a:solidFill>
        </p:spPr>
        <p:txBody>
          <a:bodyPr wrap="square" rtlCol="0">
            <a:spAutoFit/>
          </a:bodyPr>
          <a:lstStyle/>
          <a:p>
            <a:r>
              <a:rPr lang="en-US" dirty="0" smtClean="0"/>
              <a:t>  Millet</a:t>
            </a:r>
            <a:endParaRPr lang="en-US" dirty="0"/>
          </a:p>
        </p:txBody>
      </p:sp>
      <p:sp>
        <p:nvSpPr>
          <p:cNvPr id="10" name="TextBox 9"/>
          <p:cNvSpPr txBox="1"/>
          <p:nvPr/>
        </p:nvSpPr>
        <p:spPr>
          <a:xfrm>
            <a:off x="1428728" y="6211669"/>
            <a:ext cx="7000924" cy="646331"/>
          </a:xfrm>
          <a:prstGeom prst="rect">
            <a:avLst/>
          </a:prstGeom>
          <a:solidFill>
            <a:schemeClr val="accent6">
              <a:lumMod val="40000"/>
              <a:lumOff val="60000"/>
            </a:schemeClr>
          </a:solidFill>
        </p:spPr>
        <p:txBody>
          <a:bodyPr wrap="square" rtlCol="0">
            <a:spAutoFit/>
          </a:bodyPr>
          <a:lstStyle/>
          <a:p>
            <a:r>
              <a:rPr lang="en-US" b="1" dirty="0" smtClean="0">
                <a:solidFill>
                  <a:srgbClr val="0033CC"/>
                </a:solidFill>
              </a:rPr>
              <a:t>Figure 1. Content of ash in cereal </a:t>
            </a:r>
            <a:r>
              <a:rPr lang="en-US" b="1" dirty="0" err="1" smtClean="0">
                <a:solidFill>
                  <a:srgbClr val="0033CC"/>
                </a:solidFill>
              </a:rPr>
              <a:t>ssamples</a:t>
            </a:r>
            <a:r>
              <a:rPr lang="en-US" b="1" dirty="0" smtClean="0">
                <a:solidFill>
                  <a:srgbClr val="0033CC"/>
                </a:solidFill>
              </a:rPr>
              <a:t> cultivated conventionally 	and  organically</a:t>
            </a:r>
          </a:p>
        </p:txBody>
      </p:sp>
    </p:spTree>
  </p:cSld>
  <p:clrMapOvr>
    <a:masterClrMapping/>
  </p:clrMapOvr>
  <p:transition spd="med">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graphicFrame>
        <p:nvGraphicFramePr>
          <p:cNvPr id="3" name="Chart 2"/>
          <p:cNvGraphicFramePr>
            <a:graphicFrameLocks noGrp="1"/>
          </p:cNvGraphicFramePr>
          <p:nvPr/>
        </p:nvGraphicFramePr>
        <p:xfrm>
          <a:off x="428596" y="1071546"/>
          <a:ext cx="7986741" cy="457203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642910" y="500042"/>
            <a:ext cx="1597122" cy="369332"/>
          </a:xfrm>
          <a:prstGeom prst="rect">
            <a:avLst/>
          </a:prstGeom>
        </p:spPr>
        <p:txBody>
          <a:bodyPr wrap="square">
            <a:spAutoFit/>
          </a:bodyPr>
          <a:lstStyle/>
          <a:p>
            <a:r>
              <a:rPr lang="en-US" b="1" dirty="0" smtClean="0"/>
              <a:t>Protein</a:t>
            </a:r>
            <a:endParaRPr lang="en-US" b="1" dirty="0"/>
          </a:p>
        </p:txBody>
      </p:sp>
      <p:sp>
        <p:nvSpPr>
          <p:cNvPr id="5" name="TextBox 4"/>
          <p:cNvSpPr txBox="1"/>
          <p:nvPr/>
        </p:nvSpPr>
        <p:spPr>
          <a:xfrm>
            <a:off x="1214414" y="5857892"/>
            <a:ext cx="7072362" cy="646331"/>
          </a:xfrm>
          <a:prstGeom prst="rect">
            <a:avLst/>
          </a:prstGeom>
          <a:solidFill>
            <a:schemeClr val="accent6">
              <a:lumMod val="40000"/>
              <a:lumOff val="60000"/>
            </a:schemeClr>
          </a:solidFill>
        </p:spPr>
        <p:txBody>
          <a:bodyPr wrap="square" rtlCol="0">
            <a:spAutoFit/>
          </a:bodyPr>
          <a:lstStyle/>
          <a:p>
            <a:r>
              <a:rPr lang="en-US" b="1" dirty="0" smtClean="0">
                <a:solidFill>
                  <a:srgbClr val="0033CC"/>
                </a:solidFill>
              </a:rPr>
              <a:t>Fig.2. Content of protein in cereal samples cultivated conventionally</a:t>
            </a:r>
          </a:p>
          <a:p>
            <a:r>
              <a:rPr lang="en-US" b="1" dirty="0" smtClean="0">
                <a:solidFill>
                  <a:srgbClr val="0033CC"/>
                </a:solidFill>
              </a:rPr>
              <a:t>  	and  organically</a:t>
            </a:r>
            <a:endParaRPr lang="en-US" dirty="0"/>
          </a:p>
        </p:txBody>
      </p:sp>
    </p:spTree>
  </p:cSld>
  <p:clrMapOvr>
    <a:masterClrMapping/>
  </p:clrMapOvr>
  <p:transition spd="med">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500810"/>
          </a:xfrm>
          <a:prstGeom prst="rect">
            <a:avLst/>
          </a:prstGeom>
        </p:spPr>
      </p:pic>
      <p:graphicFrame>
        <p:nvGraphicFramePr>
          <p:cNvPr id="3" name="Chart 2"/>
          <p:cNvGraphicFramePr>
            <a:graphicFrameLocks noGrp="1"/>
          </p:cNvGraphicFramePr>
          <p:nvPr/>
        </p:nvGraphicFramePr>
        <p:xfrm>
          <a:off x="642910" y="1428737"/>
          <a:ext cx="7696200" cy="350046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142976" y="857232"/>
            <a:ext cx="1000132" cy="400110"/>
          </a:xfrm>
          <a:prstGeom prst="rect">
            <a:avLst/>
          </a:prstGeom>
          <a:noFill/>
        </p:spPr>
        <p:txBody>
          <a:bodyPr wrap="square" rtlCol="0">
            <a:spAutoFit/>
          </a:bodyPr>
          <a:lstStyle/>
          <a:p>
            <a:r>
              <a:rPr lang="en-US" sz="2000" b="1" dirty="0" smtClean="0"/>
              <a:t>Fat</a:t>
            </a:r>
            <a:endParaRPr lang="en-US" sz="2000" b="1" dirty="0"/>
          </a:p>
        </p:txBody>
      </p:sp>
      <p:sp>
        <p:nvSpPr>
          <p:cNvPr id="6" name="TextBox 5"/>
          <p:cNvSpPr txBox="1"/>
          <p:nvPr/>
        </p:nvSpPr>
        <p:spPr>
          <a:xfrm>
            <a:off x="1142976" y="5072074"/>
            <a:ext cx="1428760" cy="369332"/>
          </a:xfrm>
          <a:prstGeom prst="rect">
            <a:avLst/>
          </a:prstGeom>
          <a:solidFill>
            <a:schemeClr val="accent3">
              <a:lumMod val="60000"/>
              <a:lumOff val="40000"/>
            </a:schemeClr>
          </a:solidFill>
        </p:spPr>
        <p:txBody>
          <a:bodyPr wrap="square" rtlCol="0">
            <a:spAutoFit/>
          </a:bodyPr>
          <a:lstStyle/>
          <a:p>
            <a:r>
              <a:rPr lang="en-US" dirty="0" smtClean="0"/>
              <a:t>      Wheat</a:t>
            </a:r>
            <a:endParaRPr lang="en-US" dirty="0"/>
          </a:p>
        </p:txBody>
      </p:sp>
      <p:sp>
        <p:nvSpPr>
          <p:cNvPr id="7" name="TextBox 6"/>
          <p:cNvSpPr txBox="1"/>
          <p:nvPr/>
        </p:nvSpPr>
        <p:spPr>
          <a:xfrm>
            <a:off x="2786050" y="5072074"/>
            <a:ext cx="1500198" cy="369332"/>
          </a:xfrm>
          <a:prstGeom prst="rect">
            <a:avLst/>
          </a:prstGeom>
          <a:solidFill>
            <a:schemeClr val="accent3">
              <a:lumMod val="60000"/>
              <a:lumOff val="40000"/>
            </a:schemeClr>
          </a:solidFill>
        </p:spPr>
        <p:txBody>
          <a:bodyPr wrap="square" rtlCol="0">
            <a:spAutoFit/>
          </a:bodyPr>
          <a:lstStyle/>
          <a:p>
            <a:r>
              <a:rPr lang="en-US" dirty="0" smtClean="0"/>
              <a:t>        Barley</a:t>
            </a:r>
            <a:endParaRPr lang="en-US" dirty="0"/>
          </a:p>
        </p:txBody>
      </p:sp>
      <p:sp>
        <p:nvSpPr>
          <p:cNvPr id="8" name="TextBox 7"/>
          <p:cNvSpPr txBox="1"/>
          <p:nvPr/>
        </p:nvSpPr>
        <p:spPr>
          <a:xfrm>
            <a:off x="4500562" y="5072074"/>
            <a:ext cx="1500198" cy="369332"/>
          </a:xfrm>
          <a:prstGeom prst="rect">
            <a:avLst/>
          </a:prstGeom>
          <a:solidFill>
            <a:schemeClr val="accent3">
              <a:lumMod val="60000"/>
              <a:lumOff val="40000"/>
            </a:schemeClr>
          </a:solidFill>
        </p:spPr>
        <p:txBody>
          <a:bodyPr wrap="square" rtlCol="0">
            <a:spAutoFit/>
          </a:bodyPr>
          <a:lstStyle/>
          <a:p>
            <a:r>
              <a:rPr lang="en-US" dirty="0" smtClean="0"/>
              <a:t>          Oat</a:t>
            </a:r>
            <a:endParaRPr lang="en-US" dirty="0"/>
          </a:p>
        </p:txBody>
      </p:sp>
      <p:sp>
        <p:nvSpPr>
          <p:cNvPr id="9" name="TextBox 8"/>
          <p:cNvSpPr txBox="1"/>
          <p:nvPr/>
        </p:nvSpPr>
        <p:spPr>
          <a:xfrm>
            <a:off x="6143636" y="5072074"/>
            <a:ext cx="928694" cy="369332"/>
          </a:xfrm>
          <a:prstGeom prst="rect">
            <a:avLst/>
          </a:prstGeom>
          <a:solidFill>
            <a:schemeClr val="accent3">
              <a:lumMod val="60000"/>
              <a:lumOff val="40000"/>
            </a:schemeClr>
          </a:solidFill>
        </p:spPr>
        <p:txBody>
          <a:bodyPr wrap="square" rtlCol="0">
            <a:spAutoFit/>
          </a:bodyPr>
          <a:lstStyle/>
          <a:p>
            <a:r>
              <a:rPr lang="en-US" dirty="0" smtClean="0"/>
              <a:t>    Rye</a:t>
            </a:r>
            <a:endParaRPr lang="en-US" dirty="0"/>
          </a:p>
        </p:txBody>
      </p:sp>
      <p:sp>
        <p:nvSpPr>
          <p:cNvPr id="10" name="TextBox 9"/>
          <p:cNvSpPr txBox="1"/>
          <p:nvPr/>
        </p:nvSpPr>
        <p:spPr>
          <a:xfrm>
            <a:off x="7286644" y="5072074"/>
            <a:ext cx="928694" cy="369332"/>
          </a:xfrm>
          <a:prstGeom prst="rect">
            <a:avLst/>
          </a:prstGeom>
          <a:solidFill>
            <a:schemeClr val="accent3">
              <a:lumMod val="60000"/>
              <a:lumOff val="40000"/>
            </a:schemeClr>
          </a:solidFill>
        </p:spPr>
        <p:txBody>
          <a:bodyPr wrap="square" rtlCol="0">
            <a:spAutoFit/>
          </a:bodyPr>
          <a:lstStyle/>
          <a:p>
            <a:r>
              <a:rPr lang="en-US" dirty="0" smtClean="0"/>
              <a:t>Millet</a:t>
            </a:r>
            <a:endParaRPr lang="en-US" dirty="0"/>
          </a:p>
        </p:txBody>
      </p:sp>
      <p:sp>
        <p:nvSpPr>
          <p:cNvPr id="11" name="TextBox 10"/>
          <p:cNvSpPr txBox="1"/>
          <p:nvPr/>
        </p:nvSpPr>
        <p:spPr>
          <a:xfrm>
            <a:off x="1142976" y="5786454"/>
            <a:ext cx="7358114" cy="646331"/>
          </a:xfrm>
          <a:prstGeom prst="rect">
            <a:avLst/>
          </a:prstGeom>
          <a:solidFill>
            <a:schemeClr val="accent6">
              <a:lumMod val="40000"/>
              <a:lumOff val="60000"/>
            </a:schemeClr>
          </a:solidFill>
        </p:spPr>
        <p:txBody>
          <a:bodyPr wrap="square" rtlCol="0">
            <a:spAutoFit/>
          </a:bodyPr>
          <a:lstStyle/>
          <a:p>
            <a:r>
              <a:rPr lang="en-US" b="1" dirty="0" smtClean="0">
                <a:solidFill>
                  <a:srgbClr val="0033CC"/>
                </a:solidFill>
              </a:rPr>
              <a:t>Fig.3. Content of protein in cereal samples cultivated conventionally</a:t>
            </a:r>
          </a:p>
          <a:p>
            <a:r>
              <a:rPr lang="en-US" b="1" dirty="0" smtClean="0">
                <a:solidFill>
                  <a:srgbClr val="0033CC"/>
                </a:solidFill>
              </a:rPr>
              <a:t>  	and  organically</a:t>
            </a:r>
            <a:endParaRPr lang="en-US" dirty="0" smtClean="0"/>
          </a:p>
        </p:txBody>
      </p:sp>
    </p:spTree>
  </p:cSld>
  <p:clrMapOvr>
    <a:masterClrMapping/>
  </p:clrMapOvr>
  <p:transition spd="med">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graphicFrame>
        <p:nvGraphicFramePr>
          <p:cNvPr id="3" name="Chart 2"/>
          <p:cNvGraphicFramePr>
            <a:graphicFrameLocks noGrp="1"/>
          </p:cNvGraphicFramePr>
          <p:nvPr/>
        </p:nvGraphicFramePr>
        <p:xfrm>
          <a:off x="785786" y="1214422"/>
          <a:ext cx="7829550" cy="461964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000100" y="642918"/>
            <a:ext cx="1285884" cy="369332"/>
          </a:xfrm>
          <a:prstGeom prst="rect">
            <a:avLst/>
          </a:prstGeom>
          <a:noFill/>
        </p:spPr>
        <p:txBody>
          <a:bodyPr wrap="square" rtlCol="0">
            <a:spAutoFit/>
          </a:bodyPr>
          <a:lstStyle/>
          <a:p>
            <a:r>
              <a:rPr lang="en-US" b="1" dirty="0" smtClean="0"/>
              <a:t>Dry matter</a:t>
            </a:r>
            <a:endParaRPr lang="en-US" b="1" dirty="0"/>
          </a:p>
        </p:txBody>
      </p:sp>
      <p:sp>
        <p:nvSpPr>
          <p:cNvPr id="5" name="TextBox 4"/>
          <p:cNvSpPr txBox="1"/>
          <p:nvPr/>
        </p:nvSpPr>
        <p:spPr>
          <a:xfrm>
            <a:off x="1142976" y="5934670"/>
            <a:ext cx="7572428" cy="646331"/>
          </a:xfrm>
          <a:prstGeom prst="rect">
            <a:avLst/>
          </a:prstGeom>
          <a:solidFill>
            <a:schemeClr val="accent6">
              <a:lumMod val="40000"/>
              <a:lumOff val="60000"/>
            </a:schemeClr>
          </a:solidFill>
        </p:spPr>
        <p:txBody>
          <a:bodyPr wrap="square" rtlCol="0">
            <a:spAutoFit/>
          </a:bodyPr>
          <a:lstStyle/>
          <a:p>
            <a:r>
              <a:rPr lang="en-US" b="1" dirty="0" smtClean="0">
                <a:solidFill>
                  <a:srgbClr val="0033CC"/>
                </a:solidFill>
              </a:rPr>
              <a:t>Fig.4. Content of </a:t>
            </a:r>
            <a:r>
              <a:rPr lang="en-US" b="1" dirty="0" err="1" smtClean="0">
                <a:solidFill>
                  <a:srgbClr val="0033CC"/>
                </a:solidFill>
              </a:rPr>
              <a:t>gry</a:t>
            </a:r>
            <a:r>
              <a:rPr lang="en-US" b="1" dirty="0" smtClean="0">
                <a:solidFill>
                  <a:srgbClr val="0033CC"/>
                </a:solidFill>
              </a:rPr>
              <a:t> matter in cereal samples cultivated conventionally</a:t>
            </a:r>
          </a:p>
          <a:p>
            <a:r>
              <a:rPr lang="en-US" b="1" dirty="0" smtClean="0">
                <a:solidFill>
                  <a:srgbClr val="0033CC"/>
                </a:solidFill>
              </a:rPr>
              <a:t>  	and  organically</a:t>
            </a:r>
            <a:endParaRPr lang="en-US" dirty="0" smtClean="0"/>
          </a:p>
        </p:txBody>
      </p:sp>
    </p:spTree>
  </p:cSld>
  <p:clrMapOvr>
    <a:masterClrMapping/>
  </p:clrMapOvr>
  <p:transition spd="med">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Box 2"/>
          <p:cNvSpPr txBox="1"/>
          <p:nvPr/>
        </p:nvSpPr>
        <p:spPr>
          <a:xfrm>
            <a:off x="1285852" y="428604"/>
            <a:ext cx="6643734" cy="430887"/>
          </a:xfrm>
          <a:prstGeom prst="rect">
            <a:avLst/>
          </a:prstGeom>
          <a:solidFill>
            <a:schemeClr val="accent6">
              <a:lumMod val="40000"/>
              <a:lumOff val="60000"/>
            </a:schemeClr>
          </a:solidFill>
        </p:spPr>
        <p:txBody>
          <a:bodyPr wrap="square" rtlCol="0">
            <a:spAutoFit/>
          </a:bodyPr>
          <a:lstStyle/>
          <a:p>
            <a:r>
              <a:rPr lang="en-US" sz="2200" dirty="0" smtClean="0"/>
              <a:t>The obtained results from the investigation have shown:</a:t>
            </a:r>
            <a:endParaRPr lang="en-US" sz="2200" dirty="0"/>
          </a:p>
        </p:txBody>
      </p:sp>
      <p:sp>
        <p:nvSpPr>
          <p:cNvPr id="4" name="TextBox 3"/>
          <p:cNvSpPr txBox="1"/>
          <p:nvPr/>
        </p:nvSpPr>
        <p:spPr>
          <a:xfrm>
            <a:off x="785786" y="1000108"/>
            <a:ext cx="7929618" cy="5632311"/>
          </a:xfrm>
          <a:prstGeom prst="rect">
            <a:avLst/>
          </a:prstGeom>
          <a:noFill/>
        </p:spPr>
        <p:txBody>
          <a:bodyPr wrap="square" rtlCol="0">
            <a:spAutoFit/>
          </a:bodyPr>
          <a:lstStyle/>
          <a:p>
            <a:pPr>
              <a:buFont typeface="Wingdings" pitchFamily="2" charset="2"/>
              <a:buChar char="q"/>
            </a:pPr>
            <a:r>
              <a:rPr lang="en-US" sz="2000" dirty="0" smtClean="0"/>
              <a:t> There </a:t>
            </a:r>
            <a:r>
              <a:rPr lang="en-US" sz="2000" i="1" dirty="0" smtClean="0"/>
              <a:t>was a significant increase in the content of ash, dry matter, protein and fat in organic produced cereals  </a:t>
            </a:r>
            <a:r>
              <a:rPr lang="en-US" sz="2000" dirty="0" smtClean="0"/>
              <a:t>in </a:t>
            </a:r>
            <a:r>
              <a:rPr lang="en-US" sz="2000" dirty="0" err="1" smtClean="0"/>
              <a:t>comparisson</a:t>
            </a:r>
            <a:r>
              <a:rPr lang="en-US" sz="2000" dirty="0" smtClean="0"/>
              <a:t> with those which were produced either by conventional or in conversion method,</a:t>
            </a:r>
          </a:p>
          <a:p>
            <a:pPr lvl="1">
              <a:buFont typeface="Arial" pitchFamily="34" charset="0"/>
              <a:buChar char="•"/>
            </a:pPr>
            <a:r>
              <a:rPr lang="en-US" sz="2000" dirty="0" smtClean="0"/>
              <a:t> the increase of ash content was 15% with wheat, 7% with barley, and 71% with millet,</a:t>
            </a:r>
          </a:p>
          <a:p>
            <a:pPr lvl="1">
              <a:buFont typeface="Arial" pitchFamily="34" charset="0"/>
              <a:buChar char="•"/>
            </a:pPr>
            <a:r>
              <a:rPr lang="en-US" sz="2000" dirty="0" smtClean="0"/>
              <a:t> the increase of protein content was 37% with oat and 3% with rye, and the decrease of 15% with barley,</a:t>
            </a:r>
          </a:p>
          <a:p>
            <a:pPr lvl="1">
              <a:buFont typeface="Arial" pitchFamily="34" charset="0"/>
              <a:buChar char="•"/>
            </a:pPr>
            <a:r>
              <a:rPr lang="en-US" sz="2000" dirty="0" smtClean="0"/>
              <a:t> the increase of crude fat content was 15% with wheat, 3% with oat, 29% with rye and 7%  with millet,</a:t>
            </a:r>
          </a:p>
          <a:p>
            <a:pPr>
              <a:buFont typeface="Wingdings" pitchFamily="2" charset="2"/>
              <a:buChar char="q"/>
            </a:pPr>
            <a:endParaRPr lang="en-US" sz="2000" dirty="0" smtClean="0"/>
          </a:p>
          <a:p>
            <a:pPr>
              <a:buFont typeface="Wingdings" pitchFamily="2" charset="2"/>
              <a:buChar char="q"/>
            </a:pPr>
            <a:r>
              <a:rPr lang="en-US" sz="2000" dirty="0" smtClean="0"/>
              <a:t> </a:t>
            </a:r>
            <a:r>
              <a:rPr lang="en-US" altLang="en-US" sz="2000" b="1" dirty="0" smtClean="0"/>
              <a:t>Barley</a:t>
            </a:r>
            <a:r>
              <a:rPr lang="en-US" altLang="en-US" sz="2000" dirty="0" smtClean="0"/>
              <a:t> grown by either conventional or in conversion farming method proved to have the highest content of dry matter.</a:t>
            </a:r>
          </a:p>
          <a:p>
            <a:pPr>
              <a:buFont typeface="Wingdings" pitchFamily="2" charset="2"/>
              <a:buChar char="q"/>
            </a:pPr>
            <a:endParaRPr lang="en-US" altLang="en-US" sz="2000" dirty="0" smtClean="0"/>
          </a:p>
          <a:p>
            <a:pPr>
              <a:buFont typeface="Wingdings" pitchFamily="2" charset="2"/>
              <a:buChar char="q"/>
            </a:pPr>
            <a:r>
              <a:rPr lang="en-US" altLang="en-US" sz="2000" dirty="0" smtClean="0"/>
              <a:t> </a:t>
            </a:r>
            <a:r>
              <a:rPr lang="en-US" altLang="en-US" sz="2000" b="1" dirty="0" smtClean="0"/>
              <a:t>Oat</a:t>
            </a:r>
            <a:r>
              <a:rPr lang="en-US" altLang="en-US" sz="2000" dirty="0" smtClean="0"/>
              <a:t> obtained from organic farming method exhibited the highest fat, protein and ash content.</a:t>
            </a:r>
          </a:p>
          <a:p>
            <a:pPr>
              <a:buFont typeface="Wingdings" pitchFamily="2" charset="2"/>
              <a:buChar char="q"/>
            </a:pPr>
            <a:endParaRPr lang="en-US" altLang="en-US" sz="2000" dirty="0" smtClean="0"/>
          </a:p>
          <a:p>
            <a:pPr>
              <a:buFont typeface="Wingdings" pitchFamily="2" charset="2"/>
              <a:buChar char="q"/>
            </a:pPr>
            <a:endParaRPr lang="en-US" sz="2000" dirty="0"/>
          </a:p>
        </p:txBody>
      </p:sp>
    </p:spTree>
  </p:cSld>
  <p:clrMapOvr>
    <a:masterClrMapping/>
  </p:clrMapOvr>
  <p:transition spd="med">
    <p:wipe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1285852" y="2571744"/>
            <a:ext cx="7077194" cy="523220"/>
          </a:xfrm>
          <a:prstGeom prst="rect">
            <a:avLst/>
          </a:prstGeom>
          <a:solidFill>
            <a:srgbClr val="00B050"/>
          </a:solidFill>
        </p:spPr>
        <p:txBody>
          <a:bodyPr wrap="none">
            <a:spAutoFit/>
          </a:bodyPr>
          <a:lstStyle/>
          <a:p>
            <a:r>
              <a:rPr lang="en-US" sz="2800" b="1" dirty="0" smtClean="0">
                <a:solidFill>
                  <a:srgbClr val="FFFF00"/>
                </a:solidFill>
              </a:rPr>
              <a:t>DETERMINATION OF BETA –GLUCAN CONTENT</a:t>
            </a:r>
            <a:endParaRPr lang="en-US" sz="2800" b="1" dirty="0">
              <a:solidFill>
                <a:srgbClr val="FFFF00"/>
              </a:solidFill>
            </a:endParaRPr>
          </a:p>
        </p:txBody>
      </p:sp>
    </p:spTree>
  </p:cSld>
  <p:clrMapOvr>
    <a:masterClrMapping/>
  </p:clrMapOvr>
  <p:transition spd="med">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graphicFrame>
        <p:nvGraphicFramePr>
          <p:cNvPr id="2053" name="Object 3"/>
          <p:cNvGraphicFramePr>
            <a:graphicFrameLocks noChangeAspect="1"/>
          </p:cNvGraphicFramePr>
          <p:nvPr/>
        </p:nvGraphicFramePr>
        <p:xfrm>
          <a:off x="428596" y="1500174"/>
          <a:ext cx="8715404" cy="4371975"/>
        </p:xfrm>
        <a:graphic>
          <a:graphicData uri="http://schemas.openxmlformats.org/presentationml/2006/ole">
            <p:oleObj spid="_x0000_s2053" name="Chart" r:id="rId4" imgW="9648675" imgH="5267321" progId="Excel.Sheet.8">
              <p:embed/>
            </p:oleObj>
          </a:graphicData>
        </a:graphic>
      </p:graphicFrame>
      <p:sp>
        <p:nvSpPr>
          <p:cNvPr id="4" name="TextBox 3"/>
          <p:cNvSpPr txBox="1"/>
          <p:nvPr/>
        </p:nvSpPr>
        <p:spPr>
          <a:xfrm>
            <a:off x="1857356" y="5934670"/>
            <a:ext cx="6072230" cy="646331"/>
          </a:xfrm>
          <a:prstGeom prst="rect">
            <a:avLst/>
          </a:prstGeom>
          <a:solidFill>
            <a:schemeClr val="accent6">
              <a:lumMod val="40000"/>
              <a:lumOff val="60000"/>
            </a:schemeClr>
          </a:solidFill>
        </p:spPr>
        <p:txBody>
          <a:bodyPr wrap="square" rtlCol="0">
            <a:spAutoFit/>
          </a:bodyPr>
          <a:lstStyle/>
          <a:p>
            <a:r>
              <a:rPr lang="en-US" dirty="0" smtClean="0"/>
              <a:t>	</a:t>
            </a:r>
            <a:r>
              <a:rPr lang="en-US" b="1" dirty="0" smtClean="0"/>
              <a:t>Figure 5. Content of beta-</a:t>
            </a:r>
            <a:r>
              <a:rPr lang="en-US" b="1" dirty="0" err="1" smtClean="0"/>
              <a:t>glucan</a:t>
            </a:r>
            <a:r>
              <a:rPr lang="en-US" b="1" dirty="0" smtClean="0"/>
              <a:t> in </a:t>
            </a:r>
            <a:r>
              <a:rPr lang="en-US" b="1" dirty="0" smtClean="0">
                <a:solidFill>
                  <a:srgbClr val="C00000"/>
                </a:solidFill>
              </a:rPr>
              <a:t>wheat </a:t>
            </a:r>
            <a:r>
              <a:rPr lang="en-US" b="1" dirty="0" smtClean="0"/>
              <a:t>cultivated 		conventionally and organically</a:t>
            </a:r>
          </a:p>
        </p:txBody>
      </p:sp>
    </p:spTree>
  </p:cSld>
  <p:clrMapOvr>
    <a:masterClrMapping/>
  </p:clrMapOvr>
  <p:transition spd="med">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graphicFrame>
        <p:nvGraphicFramePr>
          <p:cNvPr id="3077" name="Object 3"/>
          <p:cNvGraphicFramePr>
            <a:graphicFrameLocks noChangeAspect="1"/>
          </p:cNvGraphicFramePr>
          <p:nvPr/>
        </p:nvGraphicFramePr>
        <p:xfrm>
          <a:off x="500034" y="1214422"/>
          <a:ext cx="8123238" cy="4857784"/>
        </p:xfrm>
        <a:graphic>
          <a:graphicData uri="http://schemas.openxmlformats.org/presentationml/2006/ole">
            <p:oleObj spid="_x0000_s3077" name="Worksheet" r:id="rId4" imgW="9715622" imgH="5286552" progId="Excel.Sheet.8">
              <p:embed/>
            </p:oleObj>
          </a:graphicData>
        </a:graphic>
      </p:graphicFrame>
      <p:sp>
        <p:nvSpPr>
          <p:cNvPr id="4" name="TextBox 3"/>
          <p:cNvSpPr txBox="1"/>
          <p:nvPr/>
        </p:nvSpPr>
        <p:spPr>
          <a:xfrm>
            <a:off x="2143108" y="6143644"/>
            <a:ext cx="6143668" cy="646331"/>
          </a:xfrm>
          <a:prstGeom prst="rect">
            <a:avLst/>
          </a:prstGeom>
          <a:solidFill>
            <a:schemeClr val="accent6">
              <a:lumMod val="40000"/>
              <a:lumOff val="60000"/>
            </a:schemeClr>
          </a:solidFill>
        </p:spPr>
        <p:txBody>
          <a:bodyPr wrap="square" rtlCol="0">
            <a:spAutoFit/>
          </a:bodyPr>
          <a:lstStyle/>
          <a:p>
            <a:r>
              <a:rPr lang="en-US" b="1" dirty="0" smtClean="0"/>
              <a:t>Figure 6. Content of </a:t>
            </a:r>
            <a:r>
              <a:rPr lang="en-US" b="1" dirty="0" err="1" smtClean="0"/>
              <a:t>brta-glucanin</a:t>
            </a:r>
            <a:r>
              <a:rPr lang="en-US" b="1" dirty="0" smtClean="0"/>
              <a:t> </a:t>
            </a:r>
            <a:r>
              <a:rPr lang="en-US" b="1" dirty="0" smtClean="0">
                <a:solidFill>
                  <a:srgbClr val="C00000"/>
                </a:solidFill>
              </a:rPr>
              <a:t>wheat </a:t>
            </a:r>
            <a:r>
              <a:rPr lang="en-US" b="1" dirty="0" smtClean="0"/>
              <a:t>cultivated 		conventionally and organically</a:t>
            </a:r>
          </a:p>
        </p:txBody>
      </p:sp>
    </p:spTree>
  </p:cSld>
  <p:clrMapOvr>
    <a:masterClrMapping/>
  </p:clrMapOvr>
  <p:transition spd="med">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graphicFrame>
        <p:nvGraphicFramePr>
          <p:cNvPr id="5123" name="Object 3"/>
          <p:cNvGraphicFramePr>
            <a:graphicFrameLocks noChangeAspect="1"/>
          </p:cNvGraphicFramePr>
          <p:nvPr/>
        </p:nvGraphicFramePr>
        <p:xfrm>
          <a:off x="714348" y="1357298"/>
          <a:ext cx="8121650" cy="4600575"/>
        </p:xfrm>
        <a:graphic>
          <a:graphicData uri="http://schemas.openxmlformats.org/presentationml/2006/ole">
            <p:oleObj spid="_x0000_s5123" name="Chart" r:id="rId4" imgW="9667965" imgH="5476973" progId="Excel.Sheet.8">
              <p:embed/>
            </p:oleObj>
          </a:graphicData>
        </a:graphic>
      </p:graphicFrame>
      <p:sp>
        <p:nvSpPr>
          <p:cNvPr id="4" name="TextBox 3"/>
          <p:cNvSpPr txBox="1"/>
          <p:nvPr/>
        </p:nvSpPr>
        <p:spPr>
          <a:xfrm>
            <a:off x="2285984" y="6000768"/>
            <a:ext cx="5643602" cy="646331"/>
          </a:xfrm>
          <a:prstGeom prst="rect">
            <a:avLst/>
          </a:prstGeom>
          <a:noFill/>
        </p:spPr>
        <p:txBody>
          <a:bodyPr wrap="square" rtlCol="0">
            <a:spAutoFit/>
          </a:bodyPr>
          <a:lstStyle/>
          <a:p>
            <a:r>
              <a:rPr lang="en-US" b="1" dirty="0" smtClean="0"/>
              <a:t>Figure 7. Content of </a:t>
            </a:r>
            <a:r>
              <a:rPr lang="en-US" b="1" dirty="0" err="1" smtClean="0"/>
              <a:t>brta-glucan</a:t>
            </a:r>
            <a:r>
              <a:rPr lang="en-US" b="1" dirty="0" smtClean="0"/>
              <a:t> in </a:t>
            </a:r>
            <a:r>
              <a:rPr lang="en-US" b="1" dirty="0" smtClean="0">
                <a:solidFill>
                  <a:srgbClr val="C00000"/>
                </a:solidFill>
              </a:rPr>
              <a:t>oat </a:t>
            </a:r>
            <a:r>
              <a:rPr lang="en-US" b="1" dirty="0" smtClean="0"/>
              <a:t>cultivated 	</a:t>
            </a:r>
            <a:r>
              <a:rPr lang="en-US" dirty="0" smtClean="0"/>
              <a:t>	</a:t>
            </a:r>
            <a:r>
              <a:rPr lang="en-US" b="1" dirty="0" smtClean="0"/>
              <a:t> conventionally and organically </a:t>
            </a:r>
            <a:endParaRPr lang="en-US" dirty="0" smtClean="0"/>
          </a:p>
        </p:txBody>
      </p:sp>
    </p:spTree>
  </p:cSld>
  <p:clrMapOvr>
    <a:masterClrMapping/>
  </p:clrMapOvr>
  <p:transition spd="med">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graphicFrame>
        <p:nvGraphicFramePr>
          <p:cNvPr id="7171" name="Object 3"/>
          <p:cNvGraphicFramePr>
            <a:graphicFrameLocks noChangeAspect="1"/>
          </p:cNvGraphicFramePr>
          <p:nvPr/>
        </p:nvGraphicFramePr>
        <p:xfrm>
          <a:off x="714348" y="1357298"/>
          <a:ext cx="7286676" cy="4429125"/>
        </p:xfrm>
        <a:graphic>
          <a:graphicData uri="http://schemas.openxmlformats.org/presentationml/2006/ole">
            <p:oleObj spid="_x0000_s7171" name="Chart" r:id="rId4" imgW="9667965" imgH="5276748" progId="Excel.Sheet.8">
              <p:embed/>
            </p:oleObj>
          </a:graphicData>
        </a:graphic>
      </p:graphicFrame>
      <p:sp>
        <p:nvSpPr>
          <p:cNvPr id="4" name="TextBox 3"/>
          <p:cNvSpPr txBox="1"/>
          <p:nvPr/>
        </p:nvSpPr>
        <p:spPr>
          <a:xfrm>
            <a:off x="1714480" y="5857892"/>
            <a:ext cx="5715040" cy="646331"/>
          </a:xfrm>
          <a:prstGeom prst="rect">
            <a:avLst/>
          </a:prstGeom>
          <a:solidFill>
            <a:schemeClr val="accent6">
              <a:lumMod val="40000"/>
              <a:lumOff val="60000"/>
            </a:schemeClr>
          </a:solidFill>
        </p:spPr>
        <p:txBody>
          <a:bodyPr wrap="square" rtlCol="0">
            <a:spAutoFit/>
          </a:bodyPr>
          <a:lstStyle/>
          <a:p>
            <a:r>
              <a:rPr lang="en-US" b="1" dirty="0" smtClean="0"/>
              <a:t>Figure 8.  Content of </a:t>
            </a:r>
            <a:r>
              <a:rPr lang="en-US" b="1" dirty="0" err="1" smtClean="0"/>
              <a:t>brta-glucan</a:t>
            </a:r>
            <a:r>
              <a:rPr lang="en-US" b="1" dirty="0" smtClean="0"/>
              <a:t> in </a:t>
            </a:r>
            <a:r>
              <a:rPr lang="en-US" b="1" dirty="0" smtClean="0">
                <a:solidFill>
                  <a:srgbClr val="C00000"/>
                </a:solidFill>
              </a:rPr>
              <a:t>rye </a:t>
            </a:r>
            <a:r>
              <a:rPr lang="en-US" b="1" dirty="0" smtClean="0"/>
              <a:t>cultivated 	</a:t>
            </a:r>
            <a:r>
              <a:rPr lang="en-US" dirty="0" smtClean="0"/>
              <a:t>	</a:t>
            </a:r>
            <a:r>
              <a:rPr lang="en-US" b="1" dirty="0" smtClean="0"/>
              <a:t> conventionally and organically </a:t>
            </a:r>
            <a:endParaRPr lang="en-US" dirty="0" smtClean="0"/>
          </a:p>
        </p:txBody>
      </p:sp>
    </p:spTree>
  </p:cSld>
  <p:clrMapOvr>
    <a:masterClrMapping/>
  </p:clrMapOvr>
  <p:transition spd="med">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928662" y="1071547"/>
            <a:ext cx="7572428" cy="3613297"/>
          </a:xfrm>
          <a:prstGeom prst="rect">
            <a:avLst/>
          </a:prstGeom>
        </p:spPr>
        <p:txBody>
          <a:bodyPr wrap="square">
            <a:spAutoFit/>
          </a:bodyPr>
          <a:lstStyle/>
          <a:p>
            <a:pPr>
              <a:lnSpc>
                <a:spcPct val="80000"/>
              </a:lnSpc>
            </a:pPr>
            <a:endParaRPr lang="en-US" sz="2200" dirty="0" smtClean="0"/>
          </a:p>
          <a:p>
            <a:pPr>
              <a:lnSpc>
                <a:spcPct val="80000"/>
              </a:lnSpc>
            </a:pPr>
            <a:r>
              <a:rPr lang="en-US" sz="2200" dirty="0" smtClean="0"/>
              <a:t>Comparing the results obtained for β-D-</a:t>
            </a:r>
            <a:r>
              <a:rPr lang="en-US" sz="2200" dirty="0" err="1" smtClean="0"/>
              <a:t>glucan</a:t>
            </a:r>
            <a:r>
              <a:rPr lang="en-US" sz="2200" dirty="0" smtClean="0"/>
              <a:t> values in organic and conventional cereals, it was noticed: </a:t>
            </a:r>
          </a:p>
          <a:p>
            <a:pPr>
              <a:lnSpc>
                <a:spcPct val="80000"/>
              </a:lnSpc>
            </a:pPr>
            <a:endParaRPr lang="en-US" sz="2200" dirty="0" smtClean="0"/>
          </a:p>
          <a:p>
            <a:pPr>
              <a:lnSpc>
                <a:spcPct val="80000"/>
              </a:lnSpc>
              <a:buFont typeface="Wingdings" pitchFamily="2" charset="2"/>
              <a:buChar char="q"/>
            </a:pPr>
            <a:r>
              <a:rPr lang="en-US" sz="2200" dirty="0" smtClean="0"/>
              <a:t> slight increase in organic wheat (9.84%), and </a:t>
            </a:r>
          </a:p>
          <a:p>
            <a:pPr>
              <a:lnSpc>
                <a:spcPct val="80000"/>
              </a:lnSpc>
            </a:pPr>
            <a:endParaRPr lang="en-US" sz="2200" dirty="0" smtClean="0"/>
          </a:p>
          <a:p>
            <a:pPr>
              <a:lnSpc>
                <a:spcPct val="80000"/>
              </a:lnSpc>
              <a:buFont typeface="Wingdings" pitchFamily="2" charset="2"/>
              <a:buChar char="q"/>
            </a:pPr>
            <a:r>
              <a:rPr lang="en-US" sz="2200" dirty="0" smtClean="0"/>
              <a:t> slight decrease in oat (2.91%), and </a:t>
            </a:r>
          </a:p>
          <a:p>
            <a:pPr>
              <a:lnSpc>
                <a:spcPct val="80000"/>
              </a:lnSpc>
            </a:pPr>
            <a:endParaRPr lang="en-US" sz="2200" dirty="0" smtClean="0"/>
          </a:p>
          <a:p>
            <a:pPr>
              <a:lnSpc>
                <a:spcPct val="80000"/>
              </a:lnSpc>
              <a:buFont typeface="Wingdings" pitchFamily="2" charset="2"/>
              <a:buChar char="q"/>
            </a:pPr>
            <a:r>
              <a:rPr lang="en-US" sz="2200" dirty="0" smtClean="0"/>
              <a:t> small decrease in rye (18.06%). </a:t>
            </a:r>
          </a:p>
          <a:p>
            <a:pPr>
              <a:lnSpc>
                <a:spcPct val="80000"/>
              </a:lnSpc>
            </a:pPr>
            <a:endParaRPr lang="en-US" sz="2200" dirty="0" smtClean="0"/>
          </a:p>
          <a:p>
            <a:pPr>
              <a:lnSpc>
                <a:spcPct val="80000"/>
              </a:lnSpc>
              <a:buFont typeface="Wingdings" pitchFamily="2" charset="2"/>
              <a:buChar char="q"/>
            </a:pPr>
            <a:r>
              <a:rPr lang="en-US" sz="2200" dirty="0" smtClean="0"/>
              <a:t> There was no change in the content of β-D-</a:t>
            </a:r>
            <a:r>
              <a:rPr lang="en-US" sz="2200" dirty="0" err="1" smtClean="0"/>
              <a:t>glucan</a:t>
            </a:r>
            <a:r>
              <a:rPr lang="en-US" sz="2200" dirty="0" smtClean="0"/>
              <a:t> value for barley which was grown either by organic or conventional farming. </a:t>
            </a:r>
          </a:p>
        </p:txBody>
      </p:sp>
    </p:spTree>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1857356" y="928670"/>
            <a:ext cx="5500726" cy="769441"/>
          </a:xfrm>
          <a:prstGeom prst="rect">
            <a:avLst/>
          </a:prstGeom>
          <a:solidFill>
            <a:srgbClr val="FFFF99"/>
          </a:solidFill>
        </p:spPr>
        <p:txBody>
          <a:bodyPr wrap="square">
            <a:spAutoFit/>
          </a:bodyPr>
          <a:lstStyle/>
          <a:p>
            <a:pPr algn="ctr"/>
            <a:r>
              <a:rPr lang="en-US" sz="2200" b="1" dirty="0" err="1" smtClean="0">
                <a:solidFill>
                  <a:schemeClr val="accent1">
                    <a:lumMod val="75000"/>
                  </a:schemeClr>
                </a:solidFill>
              </a:rPr>
              <a:t>Persentage</a:t>
            </a:r>
            <a:r>
              <a:rPr lang="en-US" sz="2200" b="1" dirty="0" smtClean="0">
                <a:solidFill>
                  <a:schemeClr val="accent1">
                    <a:lumMod val="75000"/>
                  </a:schemeClr>
                </a:solidFill>
              </a:rPr>
              <a:t> of increasing/decreasing of beta –</a:t>
            </a:r>
            <a:r>
              <a:rPr lang="en-US" sz="2200" b="1" dirty="0" err="1" smtClean="0">
                <a:solidFill>
                  <a:schemeClr val="accent1">
                    <a:lumMod val="75000"/>
                  </a:schemeClr>
                </a:solidFill>
              </a:rPr>
              <a:t>glucan</a:t>
            </a:r>
            <a:r>
              <a:rPr lang="en-US" sz="2200" b="1" dirty="0" smtClean="0">
                <a:solidFill>
                  <a:schemeClr val="accent1">
                    <a:lumMod val="75000"/>
                  </a:schemeClr>
                </a:solidFill>
              </a:rPr>
              <a:t> value in relation to farming type </a:t>
            </a:r>
            <a:endParaRPr lang="en-US" sz="2200" b="1" dirty="0">
              <a:solidFill>
                <a:schemeClr val="accent1">
                  <a:lumMod val="75000"/>
                </a:schemeClr>
              </a:solidFill>
            </a:endParaRPr>
          </a:p>
        </p:txBody>
      </p:sp>
      <p:graphicFrame>
        <p:nvGraphicFramePr>
          <p:cNvPr id="4" name="Table 3"/>
          <p:cNvGraphicFramePr>
            <a:graphicFrameLocks noGrp="1"/>
          </p:cNvGraphicFramePr>
          <p:nvPr/>
        </p:nvGraphicFramePr>
        <p:xfrm>
          <a:off x="1571604" y="2357430"/>
          <a:ext cx="6080760" cy="2862928"/>
        </p:xfrm>
        <a:graphic>
          <a:graphicData uri="http://schemas.openxmlformats.org/drawingml/2006/table">
            <a:tbl>
              <a:tblPr/>
              <a:tblGrid>
                <a:gridCol w="1571636"/>
                <a:gridCol w="2482204"/>
                <a:gridCol w="2026920"/>
              </a:tblGrid>
              <a:tr h="674525">
                <a:tc>
                  <a:txBody>
                    <a:bodyPr/>
                    <a:lstStyle/>
                    <a:p>
                      <a:pPr marL="0" marR="0" algn="ctr">
                        <a:lnSpc>
                          <a:spcPct val="115000"/>
                        </a:lnSpc>
                        <a:spcBef>
                          <a:spcPts val="0"/>
                        </a:spcBef>
                        <a:spcAft>
                          <a:spcPts val="0"/>
                        </a:spcAft>
                      </a:pPr>
                      <a:r>
                        <a:rPr lang="en-US" sz="1600" b="1" dirty="0" smtClean="0">
                          <a:solidFill>
                            <a:srgbClr val="000000"/>
                          </a:solidFill>
                          <a:latin typeface="+mn-lt"/>
                          <a:ea typeface="Times New Roman"/>
                          <a:cs typeface="Times New Roman"/>
                        </a:rPr>
                        <a:t>Cereal</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600" b="1" dirty="0" smtClean="0">
                          <a:latin typeface="+mn-lt"/>
                          <a:ea typeface="Calibri"/>
                          <a:cs typeface="Times New Roman"/>
                        </a:rPr>
                        <a:t>Relation</a:t>
                      </a:r>
                      <a:endParaRPr lang="en-US" sz="1600" b="1"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algn="ctr">
                        <a:lnSpc>
                          <a:spcPct val="115000"/>
                        </a:lnSpc>
                        <a:spcBef>
                          <a:spcPts val="0"/>
                        </a:spcBef>
                        <a:spcAft>
                          <a:spcPts val="0"/>
                        </a:spcAft>
                      </a:pPr>
                      <a:r>
                        <a:rPr lang="en-US" sz="1600" b="1" dirty="0">
                          <a:latin typeface="+mn-lt"/>
                          <a:ea typeface="Times New Roman"/>
                          <a:cs typeface="Times New Roman"/>
                        </a:rPr>
                        <a:t>Beta-</a:t>
                      </a:r>
                      <a:r>
                        <a:rPr lang="en-US" sz="1600" b="1" dirty="0" err="1">
                          <a:latin typeface="+mn-lt"/>
                          <a:ea typeface="Times New Roman"/>
                          <a:cs typeface="Times New Roman"/>
                        </a:rPr>
                        <a:t>Glucan</a:t>
                      </a:r>
                      <a:r>
                        <a:rPr lang="en-US" sz="1600" b="1" dirty="0">
                          <a:latin typeface="+mn-lt"/>
                          <a:ea typeface="Times New Roman"/>
                          <a:cs typeface="Times New Roman"/>
                        </a:rPr>
                        <a:t> (g/100 g) </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51926">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Wheat</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a:solidFill>
                            <a:srgbClr val="000000"/>
                          </a:solidFill>
                          <a:latin typeface="+mn-lt"/>
                          <a:ea typeface="Times New Roman"/>
                          <a:cs typeface="Times New Roman"/>
                        </a:rPr>
                        <a:t>Organic/Conventional</a:t>
                      </a:r>
                      <a:endParaRPr lang="en-US" sz="160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smtClean="0">
                          <a:latin typeface="+mn-lt"/>
                          <a:ea typeface="Times New Roman"/>
                          <a:cs typeface="Times New Roman"/>
                        </a:rPr>
                        <a:t>+9.84</a:t>
                      </a:r>
                      <a:r>
                        <a:rPr lang="en-US" sz="1600" dirty="0">
                          <a:latin typeface="+mn-lt"/>
                          <a:ea typeface="Times New Roman"/>
                          <a:cs typeface="Times New Roman"/>
                        </a:rPr>
                        <a:t>%</a:t>
                      </a:r>
                      <a:endParaRPr lang="en-US" sz="16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351926">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Barley</a:t>
                      </a:r>
                      <a:endParaRPr lang="en-US" sz="16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Organic/Conventional</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latin typeface="+mn-lt"/>
                          <a:ea typeface="Times New Roman"/>
                          <a:cs typeface="Times New Roman"/>
                        </a:rPr>
                        <a:t>-2.91%</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r>
              <a:tr h="351926">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Barley</a:t>
                      </a:r>
                      <a:endParaRPr lang="en-US" sz="16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Organic/In conversion</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latin typeface="+mn-lt"/>
                          <a:ea typeface="Times New Roman"/>
                          <a:cs typeface="Times New Roman"/>
                        </a:rPr>
                        <a:t>-7.73%</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r>
              <a:tr h="351926">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Barley</a:t>
                      </a:r>
                      <a:endParaRPr lang="en-US" sz="16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In conversion/Conventional</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latin typeface="+mn-lt"/>
                          <a:ea typeface="Times New Roman"/>
                          <a:cs typeface="Times New Roman"/>
                        </a:rPr>
                        <a:t>+4.97%</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351926">
                <a:tc>
                  <a:txBody>
                    <a:bodyPr/>
                    <a:lstStyle/>
                    <a:p>
                      <a:pPr marL="0" marR="0" algn="ctr">
                        <a:lnSpc>
                          <a:spcPct val="115000"/>
                        </a:lnSpc>
                        <a:spcBef>
                          <a:spcPts val="0"/>
                        </a:spcBef>
                        <a:spcAft>
                          <a:spcPts val="0"/>
                        </a:spcAft>
                      </a:pPr>
                      <a:r>
                        <a:rPr lang="en-US" sz="1600">
                          <a:solidFill>
                            <a:srgbClr val="000000"/>
                          </a:solidFill>
                          <a:latin typeface="+mn-lt"/>
                          <a:ea typeface="Times New Roman"/>
                          <a:cs typeface="Times New Roman"/>
                        </a:rPr>
                        <a:t>Oat</a:t>
                      </a:r>
                      <a:endParaRPr lang="en-US" sz="160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solidFill>
                            <a:srgbClr val="000000"/>
                          </a:solidFill>
                          <a:latin typeface="+mn-lt"/>
                          <a:ea typeface="Times New Roman"/>
                          <a:cs typeface="Times New Roman"/>
                        </a:rPr>
                        <a:t>Organic/Conventional</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latin typeface="+mn-lt"/>
                          <a:ea typeface="Times New Roman"/>
                          <a:cs typeface="Times New Roman"/>
                        </a:rPr>
                        <a:t>-9.36%</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r>
              <a:tr h="428773">
                <a:tc>
                  <a:txBody>
                    <a:bodyPr/>
                    <a:lstStyle/>
                    <a:p>
                      <a:pPr marL="0" marR="0" algn="ctr">
                        <a:lnSpc>
                          <a:spcPct val="115000"/>
                        </a:lnSpc>
                        <a:spcBef>
                          <a:spcPts val="0"/>
                        </a:spcBef>
                        <a:spcAft>
                          <a:spcPts val="0"/>
                        </a:spcAft>
                      </a:pPr>
                      <a:endParaRPr lang="en-US" sz="160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a:solidFill>
                            <a:srgbClr val="000000"/>
                          </a:solidFill>
                          <a:latin typeface="+mn-lt"/>
                          <a:ea typeface="Times New Roman"/>
                          <a:cs typeface="Times New Roman"/>
                        </a:rPr>
                        <a:t>Organic/Conventional</a:t>
                      </a:r>
                      <a:endParaRPr lang="en-US" sz="160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marL="0" marR="0" algn="ctr">
                        <a:lnSpc>
                          <a:spcPct val="115000"/>
                        </a:lnSpc>
                        <a:spcBef>
                          <a:spcPts val="0"/>
                        </a:spcBef>
                        <a:spcAft>
                          <a:spcPts val="0"/>
                        </a:spcAft>
                      </a:pPr>
                      <a:r>
                        <a:rPr lang="en-US" sz="1600" dirty="0">
                          <a:latin typeface="+mn-lt"/>
                          <a:ea typeface="Times New Roman"/>
                          <a:cs typeface="Times New Roman"/>
                        </a:rPr>
                        <a:t>-18.06%</a:t>
                      </a:r>
                      <a:endParaRPr lang="en-US" sz="16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r>
            </a:tbl>
          </a:graphicData>
        </a:graphic>
      </p:graphicFrame>
    </p:spTree>
  </p:cSld>
  <p:clrMapOvr>
    <a:masterClrMapping/>
  </p:clrMapOvr>
  <p:transition spd="med">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pic>
        <p:nvPicPr>
          <p:cNvPr id="55299" name="Picture 3" descr="C:\Users\Mirjana\Documents\biplot chemical traits and beta glucan.tif"/>
          <p:cNvPicPr>
            <a:picLocks noChangeAspect="1" noChangeArrowheads="1"/>
          </p:cNvPicPr>
          <p:nvPr/>
        </p:nvPicPr>
        <p:blipFill>
          <a:blip r:embed="rId3"/>
          <a:srcRect/>
          <a:stretch>
            <a:fillRect/>
          </a:stretch>
        </p:blipFill>
        <p:spPr bwMode="auto">
          <a:xfrm>
            <a:off x="0" y="1153327"/>
            <a:ext cx="5715008" cy="5704673"/>
          </a:xfrm>
          <a:prstGeom prst="rect">
            <a:avLst/>
          </a:prstGeom>
          <a:noFill/>
        </p:spPr>
      </p:pic>
      <p:sp>
        <p:nvSpPr>
          <p:cNvPr id="6" name="TextBox 5"/>
          <p:cNvSpPr txBox="1"/>
          <p:nvPr/>
        </p:nvSpPr>
        <p:spPr>
          <a:xfrm>
            <a:off x="6643702" y="1428736"/>
            <a:ext cx="2286016" cy="5078313"/>
          </a:xfrm>
          <a:prstGeom prst="rect">
            <a:avLst/>
          </a:prstGeom>
          <a:noFill/>
        </p:spPr>
        <p:txBody>
          <a:bodyPr wrap="square" rtlCol="0">
            <a:spAutoFit/>
          </a:bodyPr>
          <a:lstStyle/>
          <a:p>
            <a:pPr algn="just"/>
            <a:r>
              <a:rPr lang="en-US" b="1" dirty="0" smtClean="0">
                <a:solidFill>
                  <a:srgbClr val="C00000"/>
                </a:solidFill>
              </a:rPr>
              <a:t>Cereal kind-farming method by chemical-technological trait </a:t>
            </a:r>
            <a:r>
              <a:rPr lang="en-US" b="1" dirty="0" err="1" smtClean="0">
                <a:solidFill>
                  <a:srgbClr val="C00000"/>
                </a:solidFill>
              </a:rPr>
              <a:t>biplot</a:t>
            </a:r>
            <a:r>
              <a:rPr lang="en-US" b="1" dirty="0" smtClean="0">
                <a:solidFill>
                  <a:srgbClr val="C00000"/>
                </a:solidFill>
              </a:rPr>
              <a:t> </a:t>
            </a:r>
          </a:p>
          <a:p>
            <a:pPr algn="just"/>
            <a:r>
              <a:rPr lang="en-US" dirty="0" smtClean="0">
                <a:solidFill>
                  <a:schemeClr val="accent2">
                    <a:lumMod val="75000"/>
                  </a:schemeClr>
                </a:solidFill>
                <a:ea typeface="Calibri" pitchFamily="34" charset="0"/>
                <a:cs typeface="Times New Roman" pitchFamily="18" charset="0"/>
              </a:rPr>
              <a:t>(</a:t>
            </a:r>
            <a:r>
              <a:rPr lang="en-US" dirty="0" err="1" smtClean="0">
                <a:solidFill>
                  <a:schemeClr val="accent2">
                    <a:lumMod val="75000"/>
                  </a:schemeClr>
                </a:solidFill>
                <a:ea typeface="Calibri" pitchFamily="34" charset="0"/>
                <a:cs typeface="Times New Roman" pitchFamily="18" charset="0"/>
              </a:rPr>
              <a:t>drymatter</a:t>
            </a:r>
            <a:r>
              <a:rPr lang="en-US" dirty="0" smtClean="0">
                <a:solidFill>
                  <a:schemeClr val="accent2">
                    <a:lumMod val="75000"/>
                  </a:schemeClr>
                </a:solidFill>
                <a:ea typeface="Calibri" pitchFamily="34" charset="0"/>
                <a:cs typeface="Times New Roman" pitchFamily="18" charset="0"/>
              </a:rPr>
              <a:t>, protein, ash, fat, moisture, TDF, SDF, ISF) </a:t>
            </a:r>
            <a:r>
              <a:rPr lang="en-US" b="1" dirty="0" smtClean="0">
                <a:solidFill>
                  <a:schemeClr val="accent2">
                    <a:lumMod val="75000"/>
                  </a:schemeClr>
                </a:solidFill>
              </a:rPr>
              <a:t>. </a:t>
            </a:r>
          </a:p>
          <a:p>
            <a:pPr algn="just"/>
            <a:endParaRPr lang="en-US" b="1" dirty="0" smtClean="0">
              <a:solidFill>
                <a:srgbClr val="C00000"/>
              </a:solidFill>
            </a:endParaRPr>
          </a:p>
          <a:p>
            <a:pPr algn="just"/>
            <a:r>
              <a:rPr lang="en-US" b="1" dirty="0" smtClean="0">
                <a:solidFill>
                  <a:srgbClr val="C00000"/>
                </a:solidFill>
              </a:rPr>
              <a:t>O</a:t>
            </a:r>
            <a:r>
              <a:rPr lang="en-US" b="1" dirty="0" smtClean="0">
                <a:solidFill>
                  <a:schemeClr val="accent1">
                    <a:lumMod val="75000"/>
                  </a:schemeClr>
                </a:solidFill>
              </a:rPr>
              <a:t>- organic farming  method, </a:t>
            </a:r>
          </a:p>
          <a:p>
            <a:pPr algn="just"/>
            <a:endParaRPr lang="en-US" b="1" dirty="0" smtClean="0">
              <a:solidFill>
                <a:schemeClr val="accent1">
                  <a:lumMod val="75000"/>
                </a:schemeClr>
              </a:solidFill>
            </a:endParaRPr>
          </a:p>
          <a:p>
            <a:pPr algn="just"/>
            <a:r>
              <a:rPr lang="en-US" b="1" dirty="0" smtClean="0">
                <a:solidFill>
                  <a:srgbClr val="C00000"/>
                </a:solidFill>
              </a:rPr>
              <a:t>C</a:t>
            </a:r>
            <a:r>
              <a:rPr lang="en-US" b="1" dirty="0" smtClean="0">
                <a:solidFill>
                  <a:schemeClr val="accent1">
                    <a:lumMod val="75000"/>
                  </a:schemeClr>
                </a:solidFill>
              </a:rPr>
              <a:t>-conventional  farming method, </a:t>
            </a:r>
          </a:p>
          <a:p>
            <a:pPr algn="just"/>
            <a:endParaRPr lang="en-US" b="1" dirty="0" smtClean="0">
              <a:solidFill>
                <a:schemeClr val="accent1">
                  <a:lumMod val="75000"/>
                </a:schemeClr>
              </a:solidFill>
            </a:endParaRPr>
          </a:p>
          <a:p>
            <a:pPr algn="just"/>
            <a:r>
              <a:rPr lang="en-US" b="1" dirty="0" smtClean="0">
                <a:solidFill>
                  <a:srgbClr val="C00000"/>
                </a:solidFill>
              </a:rPr>
              <a:t>IC</a:t>
            </a:r>
            <a:r>
              <a:rPr lang="en-US" b="1" dirty="0" smtClean="0">
                <a:solidFill>
                  <a:schemeClr val="accent1">
                    <a:lumMod val="75000"/>
                  </a:schemeClr>
                </a:solidFill>
              </a:rPr>
              <a:t>-in conversion farming method</a:t>
            </a:r>
          </a:p>
          <a:p>
            <a:endParaRPr lang="en-US" dirty="0" smtClean="0"/>
          </a:p>
          <a:p>
            <a:endParaRPr lang="en-US" dirty="0"/>
          </a:p>
        </p:txBody>
      </p:sp>
      <p:sp>
        <p:nvSpPr>
          <p:cNvPr id="7" name="Rectangle 6"/>
          <p:cNvSpPr/>
          <p:nvPr/>
        </p:nvSpPr>
        <p:spPr>
          <a:xfrm>
            <a:off x="1928794" y="357166"/>
            <a:ext cx="4572000" cy="707886"/>
          </a:xfrm>
          <a:prstGeom prst="rect">
            <a:avLst/>
          </a:prstGeom>
          <a:solidFill>
            <a:schemeClr val="accent6">
              <a:lumMod val="40000"/>
              <a:lumOff val="60000"/>
            </a:schemeClr>
          </a:solidFill>
        </p:spPr>
        <p:txBody>
          <a:bodyPr>
            <a:spAutoFit/>
          </a:bodyPr>
          <a:lstStyle/>
          <a:p>
            <a:pPr algn="ctr"/>
            <a:r>
              <a:rPr lang="en-US" sz="2000" b="1" dirty="0" smtClean="0">
                <a:solidFill>
                  <a:schemeClr val="accent2">
                    <a:lumMod val="75000"/>
                  </a:schemeClr>
                </a:solidFill>
              </a:rPr>
              <a:t>Associations  between average value of nutrients  and cereal farming type</a:t>
            </a:r>
            <a:endParaRPr lang="en-US" sz="2000" b="1" dirty="0">
              <a:solidFill>
                <a:schemeClr val="accent2">
                  <a:lumMod val="75000"/>
                </a:schemeClr>
              </a:solidFill>
            </a:endParaRPr>
          </a:p>
        </p:txBody>
      </p:sp>
      <p:sp>
        <p:nvSpPr>
          <p:cNvPr id="8" name="TextBox 7"/>
          <p:cNvSpPr txBox="1"/>
          <p:nvPr/>
        </p:nvSpPr>
        <p:spPr>
          <a:xfrm>
            <a:off x="6643702" y="1142984"/>
            <a:ext cx="928694" cy="369332"/>
          </a:xfrm>
          <a:prstGeom prst="rect">
            <a:avLst/>
          </a:prstGeom>
          <a:noFill/>
        </p:spPr>
        <p:txBody>
          <a:bodyPr wrap="square" rtlCol="0">
            <a:spAutoFit/>
          </a:bodyPr>
          <a:lstStyle/>
          <a:p>
            <a:r>
              <a:rPr lang="en-US" b="1" dirty="0" smtClean="0">
                <a:solidFill>
                  <a:srgbClr val="C00000"/>
                </a:solidFill>
              </a:rPr>
              <a:t>Fig. 9.</a:t>
            </a:r>
            <a:endParaRPr lang="en-US" b="1" dirty="0">
              <a:solidFill>
                <a:srgbClr val="C00000"/>
              </a:solidFill>
            </a:endParaRPr>
          </a:p>
        </p:txBody>
      </p:sp>
    </p:spTree>
  </p:cSld>
  <p:clrMapOvr>
    <a:masterClrMapping/>
  </p:clrMapOvr>
  <p:transition spd="med">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642910" y="642918"/>
            <a:ext cx="8143932" cy="1107996"/>
          </a:xfrm>
          <a:prstGeom prst="rect">
            <a:avLst/>
          </a:prstGeom>
          <a:solidFill>
            <a:schemeClr val="accent3">
              <a:lumMod val="60000"/>
              <a:lumOff val="40000"/>
            </a:schemeClr>
          </a:solidFill>
        </p:spPr>
        <p:txBody>
          <a:bodyPr wrap="square">
            <a:spAutoFit/>
          </a:bodyPr>
          <a:lstStyle/>
          <a:p>
            <a:r>
              <a:rPr lang="en-US" sz="2200" b="1" dirty="0" smtClean="0">
                <a:solidFill>
                  <a:srgbClr val="336600"/>
                </a:solidFill>
              </a:rPr>
              <a:t>Cereal kind-farming method by chemical-technological trait </a:t>
            </a:r>
            <a:r>
              <a:rPr lang="en-US" sz="2200" b="1" dirty="0" err="1" smtClean="0">
                <a:solidFill>
                  <a:srgbClr val="336600"/>
                </a:solidFill>
              </a:rPr>
              <a:t>biplot</a:t>
            </a:r>
            <a:r>
              <a:rPr lang="en-US" sz="2200" b="1" dirty="0" smtClean="0">
                <a:solidFill>
                  <a:srgbClr val="336600"/>
                </a:solidFill>
              </a:rPr>
              <a:t> </a:t>
            </a:r>
            <a:r>
              <a:rPr lang="en-US" sz="2200" dirty="0" smtClean="0"/>
              <a:t>explained high proportion of G + GE variance of 76.64% and revealed </a:t>
            </a:r>
            <a:r>
              <a:rPr lang="en-US" sz="2200" dirty="0" err="1" smtClean="0"/>
              <a:t>existance</a:t>
            </a:r>
            <a:r>
              <a:rPr lang="en-US" sz="2200" dirty="0" smtClean="0"/>
              <a:t> of </a:t>
            </a:r>
            <a:r>
              <a:rPr lang="en-US" sz="2200" b="1" i="1" dirty="0" smtClean="0">
                <a:solidFill>
                  <a:srgbClr val="00B050"/>
                </a:solidFill>
              </a:rPr>
              <a:t>positive associations </a:t>
            </a:r>
            <a:r>
              <a:rPr lang="en-US" sz="2200" dirty="0" smtClean="0"/>
              <a:t>between:</a:t>
            </a:r>
            <a:endParaRPr lang="en-US" sz="2200" dirty="0"/>
          </a:p>
        </p:txBody>
      </p:sp>
      <p:sp>
        <p:nvSpPr>
          <p:cNvPr id="4" name="TextBox 3"/>
          <p:cNvSpPr txBox="1"/>
          <p:nvPr/>
        </p:nvSpPr>
        <p:spPr>
          <a:xfrm>
            <a:off x="642910" y="2428868"/>
            <a:ext cx="8143932" cy="3416320"/>
          </a:xfrm>
          <a:prstGeom prst="rect">
            <a:avLst/>
          </a:prstGeom>
          <a:solidFill>
            <a:schemeClr val="accent6">
              <a:lumMod val="40000"/>
              <a:lumOff val="60000"/>
            </a:schemeClr>
          </a:solidFill>
        </p:spPr>
        <p:txBody>
          <a:bodyPr wrap="square" rtlCol="0">
            <a:spAutoFit/>
          </a:bodyPr>
          <a:lstStyle/>
          <a:p>
            <a:pPr lvl="0"/>
            <a:endParaRPr lang="en-US" dirty="0" smtClean="0"/>
          </a:p>
          <a:p>
            <a:pPr lvl="0">
              <a:buFont typeface="Wingdings" pitchFamily="2" charset="2"/>
              <a:buChar char="§"/>
            </a:pPr>
            <a:r>
              <a:rPr lang="en-US" sz="2000" dirty="0" smtClean="0"/>
              <a:t> </a:t>
            </a:r>
            <a:r>
              <a:rPr lang="sr-Latn-CS" sz="2200" dirty="0" smtClean="0"/>
              <a:t>average dry matter content and average beta-glucan content and barley produced from the in conversion farming method and also little weaker for barley produced with the conventional farming method.</a:t>
            </a:r>
            <a:endParaRPr lang="en-US" sz="2200" dirty="0" smtClean="0"/>
          </a:p>
          <a:p>
            <a:pPr lvl="0">
              <a:buFont typeface="Wingdings" pitchFamily="2" charset="2"/>
              <a:buChar char="§"/>
            </a:pPr>
            <a:endParaRPr lang="en-US" sz="2200" dirty="0" smtClean="0"/>
          </a:p>
          <a:p>
            <a:pPr lvl="0">
              <a:buFont typeface="Wingdings" pitchFamily="2" charset="2"/>
              <a:buChar char="§"/>
            </a:pPr>
            <a:r>
              <a:rPr lang="en-US" sz="2200" dirty="0" smtClean="0"/>
              <a:t> </a:t>
            </a:r>
            <a:r>
              <a:rPr lang="sr-Latn-CS" sz="2200" dirty="0" smtClean="0"/>
              <a:t>average fat content, average protein content and average ash content and oat produced with the organic farming method and also little weaker for oat produced with the conventional farming method;</a:t>
            </a:r>
            <a:r>
              <a:rPr lang="en-US" sz="2200" dirty="0" smtClean="0"/>
              <a:t> </a:t>
            </a:r>
          </a:p>
          <a:p>
            <a:pPr lvl="0">
              <a:buFont typeface="Wingdings" pitchFamily="2" charset="2"/>
              <a:buChar char="§"/>
            </a:pPr>
            <a:endParaRPr lang="en-US" sz="2200" dirty="0" smtClean="0"/>
          </a:p>
          <a:p>
            <a:pPr lvl="0">
              <a:buFont typeface="Wingdings" pitchFamily="2" charset="2"/>
              <a:buChar char="§"/>
            </a:pPr>
            <a:r>
              <a:rPr lang="en-US" sz="2200" dirty="0" smtClean="0"/>
              <a:t> </a:t>
            </a:r>
            <a:r>
              <a:rPr lang="sr-Latn-CS" sz="2200" dirty="0" smtClean="0"/>
              <a:t>average moisture content and wheat and rye conventionally farmed</a:t>
            </a:r>
            <a:r>
              <a:rPr lang="en-US" sz="2200" dirty="0" smtClean="0"/>
              <a:t>.</a:t>
            </a:r>
            <a:r>
              <a:rPr lang="sr-Latn-CS" sz="2200" dirty="0" smtClean="0"/>
              <a:t> </a:t>
            </a:r>
            <a:endParaRPr lang="en-US" sz="2200" dirty="0" smtClean="0"/>
          </a:p>
        </p:txBody>
      </p:sp>
    </p:spTree>
  </p:cSld>
  <p:clrMapOvr>
    <a:masterClrMapping/>
  </p:clrMapOvr>
  <p:transition spd="med">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642910" y="571480"/>
            <a:ext cx="7715304" cy="1107996"/>
          </a:xfrm>
          <a:prstGeom prst="rect">
            <a:avLst/>
          </a:prstGeom>
          <a:solidFill>
            <a:schemeClr val="accent3">
              <a:lumMod val="60000"/>
              <a:lumOff val="40000"/>
            </a:schemeClr>
          </a:solidFill>
        </p:spPr>
        <p:txBody>
          <a:bodyPr wrap="square">
            <a:spAutoFit/>
          </a:bodyPr>
          <a:lstStyle/>
          <a:p>
            <a:r>
              <a:rPr lang="en-US" sz="2200" b="1" dirty="0" smtClean="0">
                <a:solidFill>
                  <a:schemeClr val="accent3">
                    <a:lumMod val="50000"/>
                  </a:schemeClr>
                </a:solidFill>
              </a:rPr>
              <a:t>Cereal kind-farming method by chemical-technological trait </a:t>
            </a:r>
            <a:r>
              <a:rPr lang="en-US" sz="2200" b="1" dirty="0" err="1" smtClean="0">
                <a:solidFill>
                  <a:schemeClr val="accent3">
                    <a:lumMod val="50000"/>
                  </a:schemeClr>
                </a:solidFill>
              </a:rPr>
              <a:t>biplot</a:t>
            </a:r>
            <a:r>
              <a:rPr lang="en-US" sz="2200" b="1" dirty="0" smtClean="0">
                <a:solidFill>
                  <a:schemeClr val="accent3">
                    <a:lumMod val="50000"/>
                  </a:schemeClr>
                </a:solidFill>
              </a:rPr>
              <a:t> </a:t>
            </a:r>
            <a:r>
              <a:rPr lang="en-US" sz="2200" dirty="0" smtClean="0"/>
              <a:t>(Figure 1) revealed </a:t>
            </a:r>
            <a:r>
              <a:rPr lang="en-US" sz="2200" dirty="0" err="1" smtClean="0"/>
              <a:t>existance</a:t>
            </a:r>
            <a:r>
              <a:rPr lang="en-US" sz="2200" dirty="0" smtClean="0"/>
              <a:t> of </a:t>
            </a:r>
            <a:r>
              <a:rPr lang="en-US" sz="2200" b="1" i="1" dirty="0" smtClean="0">
                <a:solidFill>
                  <a:srgbClr val="00B050"/>
                </a:solidFill>
              </a:rPr>
              <a:t>negative associations  </a:t>
            </a:r>
            <a:r>
              <a:rPr lang="en-US" sz="2200" dirty="0" smtClean="0"/>
              <a:t>between:</a:t>
            </a:r>
            <a:endParaRPr lang="en-US" sz="2200" dirty="0"/>
          </a:p>
        </p:txBody>
      </p:sp>
      <p:sp>
        <p:nvSpPr>
          <p:cNvPr id="4" name="Rectangle 3"/>
          <p:cNvSpPr/>
          <p:nvPr/>
        </p:nvSpPr>
        <p:spPr>
          <a:xfrm>
            <a:off x="642910" y="1928802"/>
            <a:ext cx="7715304" cy="4062651"/>
          </a:xfrm>
          <a:prstGeom prst="rect">
            <a:avLst/>
          </a:prstGeom>
          <a:solidFill>
            <a:schemeClr val="accent6">
              <a:lumMod val="40000"/>
              <a:lumOff val="60000"/>
            </a:schemeClr>
          </a:solidFill>
        </p:spPr>
        <p:txBody>
          <a:bodyPr wrap="square">
            <a:spAutoFit/>
          </a:bodyPr>
          <a:lstStyle/>
          <a:p>
            <a:pPr>
              <a:buFont typeface="Wingdings" pitchFamily="2" charset="2"/>
              <a:buChar char="§"/>
            </a:pPr>
            <a:r>
              <a:rPr lang="sr-Latn-CS" sz="2000" dirty="0" smtClean="0"/>
              <a:t>average dry matter content and average beta-glucan content and wheat and rye conventionally farmed; </a:t>
            </a:r>
            <a:endParaRPr lang="en-US" sz="2000" dirty="0" smtClean="0"/>
          </a:p>
          <a:p>
            <a:pPr>
              <a:buFont typeface="Wingdings" pitchFamily="2" charset="2"/>
              <a:buChar char="§"/>
            </a:pPr>
            <a:endParaRPr lang="en-US" sz="2000" dirty="0" smtClean="0"/>
          </a:p>
          <a:p>
            <a:pPr>
              <a:buFont typeface="Wingdings" pitchFamily="2" charset="2"/>
              <a:buChar char="§"/>
            </a:pPr>
            <a:r>
              <a:rPr lang="en-US" sz="2000" dirty="0" smtClean="0"/>
              <a:t> </a:t>
            </a:r>
            <a:r>
              <a:rPr lang="sr-Latn-CS" sz="2000" dirty="0" smtClean="0"/>
              <a:t>average fat content and wheat and rye organically farmed and to lesser extent for wheat and rye  obtained from conventional farming method;</a:t>
            </a:r>
            <a:endParaRPr lang="en-US" sz="2000" dirty="0" smtClean="0"/>
          </a:p>
          <a:p>
            <a:pPr>
              <a:buFont typeface="Wingdings" pitchFamily="2" charset="2"/>
              <a:buChar char="§"/>
            </a:pPr>
            <a:endParaRPr lang="en-US" sz="2000" dirty="0" smtClean="0"/>
          </a:p>
          <a:p>
            <a:pPr>
              <a:buFont typeface="Wingdings" pitchFamily="2" charset="2"/>
              <a:buChar char="§"/>
            </a:pPr>
            <a:r>
              <a:rPr lang="en-US" sz="2000" dirty="0" smtClean="0"/>
              <a:t> </a:t>
            </a:r>
            <a:r>
              <a:rPr lang="sr-Latn-CS" sz="2000" dirty="0" smtClean="0"/>
              <a:t>average protein content and average ash content and wheat and rye produced with the conventional farming method;</a:t>
            </a:r>
            <a:endParaRPr lang="en-US" sz="2000" dirty="0" smtClean="0"/>
          </a:p>
          <a:p>
            <a:pPr>
              <a:buFont typeface="Wingdings" pitchFamily="2" charset="2"/>
              <a:buChar char="§"/>
            </a:pPr>
            <a:endParaRPr lang="en-US" sz="2000" dirty="0" smtClean="0"/>
          </a:p>
          <a:p>
            <a:pPr>
              <a:buFont typeface="Wingdings" pitchFamily="2" charset="2"/>
              <a:buChar char="§"/>
            </a:pPr>
            <a:r>
              <a:rPr lang="en-US" sz="2000" dirty="0" smtClean="0"/>
              <a:t> average moisture content  and barley</a:t>
            </a:r>
            <a:r>
              <a:rPr lang="sr-Latn-CS" sz="2000" dirty="0" smtClean="0"/>
              <a:t> produced with the </a:t>
            </a:r>
            <a:r>
              <a:rPr lang="en-US" sz="2000" dirty="0" smtClean="0"/>
              <a:t>in conversion farming method and little weaker for barley obtained from conventional farming method.</a:t>
            </a:r>
          </a:p>
          <a:p>
            <a:endParaRPr lang="en-US" dirty="0" smtClean="0"/>
          </a:p>
        </p:txBody>
      </p:sp>
    </p:spTree>
  </p:cSld>
  <p:clrMapOvr>
    <a:masterClrMapping/>
  </p:clrMapOvr>
  <p:transition spd="med">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1214414" y="2357430"/>
            <a:ext cx="6572296" cy="461665"/>
          </a:xfrm>
          <a:prstGeom prst="rect">
            <a:avLst/>
          </a:prstGeom>
          <a:solidFill>
            <a:schemeClr val="accent6">
              <a:lumMod val="40000"/>
              <a:lumOff val="60000"/>
            </a:schemeClr>
          </a:solidFill>
        </p:spPr>
        <p:txBody>
          <a:bodyPr wrap="square">
            <a:spAutoFit/>
          </a:bodyPr>
          <a:lstStyle/>
          <a:p>
            <a:r>
              <a:rPr lang="en-US" sz="2400" b="1" dirty="0" smtClean="0">
                <a:solidFill>
                  <a:schemeClr val="accent2">
                    <a:lumMod val="75000"/>
                  </a:schemeClr>
                </a:solidFill>
              </a:rPr>
              <a:t>  DETERMINATION OF TDF, SDF AND IDF CONTENT </a:t>
            </a:r>
            <a:endParaRPr lang="en-US" sz="2400" b="1" dirty="0">
              <a:solidFill>
                <a:schemeClr val="accent2">
                  <a:lumMod val="75000"/>
                </a:schemeClr>
              </a:solidFill>
            </a:endParaRPr>
          </a:p>
        </p:txBody>
      </p:sp>
    </p:spTree>
  </p:cSld>
  <p:clrMapOvr>
    <a:masterClrMapping/>
  </p:clrMapOvr>
  <p:transition>
    <p:wedg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pic>
        <p:nvPicPr>
          <p:cNvPr id="3" name="Picture 2"/>
          <p:cNvPicPr/>
          <p:nvPr/>
        </p:nvPicPr>
        <p:blipFill>
          <a:blip r:embed="rId3"/>
          <a:srcRect/>
          <a:stretch>
            <a:fillRect/>
          </a:stretch>
        </p:blipFill>
        <p:spPr bwMode="auto">
          <a:xfrm>
            <a:off x="1357290" y="1071546"/>
            <a:ext cx="6572296" cy="4214842"/>
          </a:xfrm>
          <a:prstGeom prst="rect">
            <a:avLst/>
          </a:prstGeom>
          <a:noFill/>
          <a:ln w="9525">
            <a:noFill/>
            <a:miter lim="800000"/>
            <a:headEnd/>
            <a:tailEnd/>
          </a:ln>
        </p:spPr>
      </p:pic>
      <p:sp>
        <p:nvSpPr>
          <p:cNvPr id="4" name="TextBox 3"/>
          <p:cNvSpPr txBox="1"/>
          <p:nvPr/>
        </p:nvSpPr>
        <p:spPr>
          <a:xfrm>
            <a:off x="1714480" y="5643578"/>
            <a:ext cx="5929354" cy="646331"/>
          </a:xfrm>
          <a:prstGeom prst="rect">
            <a:avLst/>
          </a:prstGeom>
          <a:solidFill>
            <a:schemeClr val="accent6">
              <a:lumMod val="40000"/>
              <a:lumOff val="60000"/>
            </a:schemeClr>
          </a:solidFill>
        </p:spPr>
        <p:txBody>
          <a:bodyPr wrap="square" rtlCol="0">
            <a:spAutoFit/>
          </a:bodyPr>
          <a:lstStyle/>
          <a:p>
            <a:r>
              <a:rPr lang="en-US" b="1" dirty="0" smtClean="0"/>
              <a:t>Figure 10. Content of TDF, ISF and SDF in </a:t>
            </a:r>
            <a:r>
              <a:rPr lang="en-US" b="1" dirty="0" smtClean="0">
                <a:solidFill>
                  <a:srgbClr val="C00000"/>
                </a:solidFill>
              </a:rPr>
              <a:t>wheat </a:t>
            </a:r>
            <a:r>
              <a:rPr lang="en-US" b="1" dirty="0" smtClean="0"/>
              <a:t>cultivated  	conventionally and organically</a:t>
            </a:r>
            <a:endParaRPr lang="en-US" dirty="0"/>
          </a:p>
        </p:txBody>
      </p:sp>
    </p:spTree>
  </p:cSld>
  <p:clrMapOvr>
    <a:masterClrMapping/>
  </p:clrMapOvr>
  <p:transition spd="med">
    <p:wedg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3" name="Picture 2"/>
          <p:cNvPicPr/>
          <p:nvPr/>
        </p:nvPicPr>
        <p:blipFill>
          <a:blip r:embed="rId3"/>
          <a:srcRect/>
          <a:stretch>
            <a:fillRect/>
          </a:stretch>
        </p:blipFill>
        <p:spPr bwMode="auto">
          <a:xfrm>
            <a:off x="1500166" y="928670"/>
            <a:ext cx="5924550" cy="3629025"/>
          </a:xfrm>
          <a:prstGeom prst="rect">
            <a:avLst/>
          </a:prstGeom>
          <a:noFill/>
          <a:ln w="9525">
            <a:noFill/>
            <a:miter lim="800000"/>
            <a:headEnd/>
            <a:tailEnd/>
          </a:ln>
        </p:spPr>
      </p:pic>
      <p:sp>
        <p:nvSpPr>
          <p:cNvPr id="4" name="TextBox 3"/>
          <p:cNvSpPr txBox="1"/>
          <p:nvPr/>
        </p:nvSpPr>
        <p:spPr>
          <a:xfrm>
            <a:off x="1643042" y="4929198"/>
            <a:ext cx="6000792" cy="646331"/>
          </a:xfrm>
          <a:prstGeom prst="rect">
            <a:avLst/>
          </a:prstGeom>
          <a:solidFill>
            <a:schemeClr val="accent6">
              <a:lumMod val="40000"/>
              <a:lumOff val="60000"/>
            </a:schemeClr>
          </a:solidFill>
        </p:spPr>
        <p:txBody>
          <a:bodyPr wrap="square" rtlCol="0">
            <a:spAutoFit/>
          </a:bodyPr>
          <a:lstStyle/>
          <a:p>
            <a:r>
              <a:rPr lang="en-US" b="1" dirty="0" smtClean="0"/>
              <a:t>Figure 11. Content of TDF, ISF and SDF in </a:t>
            </a:r>
            <a:r>
              <a:rPr lang="en-US" b="1" dirty="0" smtClean="0">
                <a:solidFill>
                  <a:srgbClr val="D83E0E"/>
                </a:solidFill>
              </a:rPr>
              <a:t>barley </a:t>
            </a:r>
            <a:r>
              <a:rPr lang="en-US" b="1" dirty="0" smtClean="0"/>
              <a:t>cultivated 	conventionally and organically </a:t>
            </a:r>
            <a:endParaRPr lang="en-US" dirty="0" smtClean="0"/>
          </a:p>
        </p:txBody>
      </p:sp>
    </p:spTree>
  </p:cSld>
  <p:clrMapOvr>
    <a:masterClrMapping/>
  </p:clrMapOvr>
  <p:transition spd="med">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pic>
        <p:nvPicPr>
          <p:cNvPr id="3" name="Picture 2"/>
          <p:cNvPicPr/>
          <p:nvPr/>
        </p:nvPicPr>
        <p:blipFill>
          <a:blip r:embed="rId3"/>
          <a:srcRect/>
          <a:stretch>
            <a:fillRect/>
          </a:stretch>
        </p:blipFill>
        <p:spPr bwMode="auto">
          <a:xfrm>
            <a:off x="1785918" y="928670"/>
            <a:ext cx="5924550" cy="3629025"/>
          </a:xfrm>
          <a:prstGeom prst="rect">
            <a:avLst/>
          </a:prstGeom>
          <a:noFill/>
          <a:ln w="9525">
            <a:noFill/>
            <a:miter lim="800000"/>
            <a:headEnd/>
            <a:tailEnd/>
          </a:ln>
        </p:spPr>
      </p:pic>
      <p:sp>
        <p:nvSpPr>
          <p:cNvPr id="4" name="TextBox 3"/>
          <p:cNvSpPr txBox="1"/>
          <p:nvPr/>
        </p:nvSpPr>
        <p:spPr>
          <a:xfrm>
            <a:off x="1785918" y="5143512"/>
            <a:ext cx="5857916" cy="646331"/>
          </a:xfrm>
          <a:prstGeom prst="rect">
            <a:avLst/>
          </a:prstGeom>
          <a:solidFill>
            <a:schemeClr val="accent6">
              <a:lumMod val="40000"/>
              <a:lumOff val="60000"/>
            </a:schemeClr>
          </a:solidFill>
        </p:spPr>
        <p:txBody>
          <a:bodyPr wrap="square" rtlCol="0">
            <a:spAutoFit/>
          </a:bodyPr>
          <a:lstStyle/>
          <a:p>
            <a:r>
              <a:rPr lang="en-US" b="1" dirty="0" smtClean="0"/>
              <a:t>Figure 12. Content of TDF, ISF and SDF in </a:t>
            </a:r>
            <a:r>
              <a:rPr lang="en-US" b="1" dirty="0" smtClean="0">
                <a:solidFill>
                  <a:srgbClr val="D83E0E"/>
                </a:solidFill>
              </a:rPr>
              <a:t>oat </a:t>
            </a:r>
            <a:r>
              <a:rPr lang="en-US" b="1" dirty="0" smtClean="0"/>
              <a:t>cultivated 	conventionally and organically </a:t>
            </a:r>
            <a:endParaRPr lang="en-US" dirty="0"/>
          </a:p>
        </p:txBody>
      </p:sp>
    </p:spTree>
  </p:cSld>
  <p:clrMapOvr>
    <a:masterClrMapping/>
  </p:clrMapOvr>
  <p:transition spd="med">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1928794" y="4857760"/>
            <a:ext cx="5643602" cy="646331"/>
          </a:xfrm>
          <a:prstGeom prst="rect">
            <a:avLst/>
          </a:prstGeom>
          <a:solidFill>
            <a:schemeClr val="accent6">
              <a:lumMod val="40000"/>
              <a:lumOff val="60000"/>
            </a:schemeClr>
          </a:solidFill>
        </p:spPr>
        <p:txBody>
          <a:bodyPr wrap="square">
            <a:spAutoFit/>
          </a:bodyPr>
          <a:lstStyle/>
          <a:p>
            <a:r>
              <a:rPr lang="en-US" b="1" dirty="0" smtClean="0"/>
              <a:t>Figure 13. Content of TDF, ISF and SDF in </a:t>
            </a:r>
            <a:r>
              <a:rPr lang="en-US" b="1" dirty="0" smtClean="0">
                <a:solidFill>
                  <a:srgbClr val="D83E0E"/>
                </a:solidFill>
              </a:rPr>
              <a:t>rye</a:t>
            </a:r>
            <a:r>
              <a:rPr lang="en-US" b="1" dirty="0" smtClean="0"/>
              <a:t> cultivated 	conventionally and organically </a:t>
            </a:r>
            <a:endParaRPr lang="en-US" dirty="0"/>
          </a:p>
        </p:txBody>
      </p:sp>
      <p:pic>
        <p:nvPicPr>
          <p:cNvPr id="4" name="Picture 3"/>
          <p:cNvPicPr/>
          <p:nvPr/>
        </p:nvPicPr>
        <p:blipFill>
          <a:blip r:embed="rId3"/>
          <a:srcRect/>
          <a:stretch>
            <a:fillRect/>
          </a:stretch>
        </p:blipFill>
        <p:spPr bwMode="auto">
          <a:xfrm>
            <a:off x="1571604" y="1000108"/>
            <a:ext cx="5924550" cy="3629025"/>
          </a:xfrm>
          <a:prstGeom prst="rect">
            <a:avLst/>
          </a:prstGeom>
          <a:noFill/>
          <a:ln w="9525">
            <a:noFill/>
            <a:miter lim="800000"/>
            <a:headEnd/>
            <a:tailEnd/>
          </a:ln>
        </p:spPr>
      </p:pic>
    </p:spTree>
  </p:cSld>
  <p:clrMapOvr>
    <a:masterClrMapping/>
  </p:clrMapOvr>
  <p:transition spd="med">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pic>
        <p:nvPicPr>
          <p:cNvPr id="3" name="Picture 2"/>
          <p:cNvPicPr/>
          <p:nvPr/>
        </p:nvPicPr>
        <p:blipFill>
          <a:blip r:embed="rId3"/>
          <a:srcRect/>
          <a:stretch>
            <a:fillRect/>
          </a:stretch>
        </p:blipFill>
        <p:spPr bwMode="auto">
          <a:xfrm>
            <a:off x="1571604" y="928670"/>
            <a:ext cx="5924550" cy="3629025"/>
          </a:xfrm>
          <a:prstGeom prst="rect">
            <a:avLst/>
          </a:prstGeom>
          <a:noFill/>
          <a:ln w="9525">
            <a:noFill/>
            <a:miter lim="800000"/>
            <a:headEnd/>
            <a:tailEnd/>
          </a:ln>
        </p:spPr>
      </p:pic>
      <p:sp>
        <p:nvSpPr>
          <p:cNvPr id="4" name="TextBox 3"/>
          <p:cNvSpPr txBox="1"/>
          <p:nvPr/>
        </p:nvSpPr>
        <p:spPr>
          <a:xfrm>
            <a:off x="1571604" y="5072074"/>
            <a:ext cx="6072230" cy="923330"/>
          </a:xfrm>
          <a:prstGeom prst="rect">
            <a:avLst/>
          </a:prstGeom>
          <a:solidFill>
            <a:schemeClr val="accent6">
              <a:lumMod val="40000"/>
              <a:lumOff val="60000"/>
            </a:schemeClr>
          </a:solidFill>
        </p:spPr>
        <p:txBody>
          <a:bodyPr wrap="square" rtlCol="0">
            <a:spAutoFit/>
          </a:bodyPr>
          <a:lstStyle/>
          <a:p>
            <a:r>
              <a:rPr lang="en-US" b="1" dirty="0" smtClean="0"/>
              <a:t>Figure 14. Content of TDF, ISF and SDF in </a:t>
            </a:r>
            <a:r>
              <a:rPr lang="en-US" b="1" dirty="0" smtClean="0">
                <a:solidFill>
                  <a:srgbClr val="D83E0E"/>
                </a:solidFill>
              </a:rPr>
              <a:t>millet</a:t>
            </a:r>
            <a:r>
              <a:rPr lang="en-US" b="1" dirty="0" smtClean="0"/>
              <a:t> cultivated </a:t>
            </a:r>
            <a:r>
              <a:rPr lang="en-US" dirty="0" smtClean="0"/>
              <a:t>	</a:t>
            </a:r>
            <a:r>
              <a:rPr lang="en-US" b="1" dirty="0" smtClean="0"/>
              <a:t>conventionally and organically </a:t>
            </a:r>
            <a:endParaRPr lang="en-US" dirty="0" smtClean="0"/>
          </a:p>
          <a:p>
            <a:endParaRPr lang="en-US" dirty="0"/>
          </a:p>
        </p:txBody>
      </p:sp>
    </p:spTree>
  </p:cSld>
  <p:clrMapOvr>
    <a:masterClrMapping/>
  </p:clrMapOvr>
  <p:transition spd="med">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428596" y="612845"/>
            <a:ext cx="8286808" cy="5201424"/>
          </a:xfrm>
          <a:prstGeom prst="rect">
            <a:avLst/>
          </a:prstGeom>
        </p:spPr>
        <p:txBody>
          <a:bodyPr wrap="square">
            <a:spAutoFit/>
          </a:bodyPr>
          <a:lstStyle/>
          <a:p>
            <a:pPr>
              <a:buFont typeface="Wingdings" pitchFamily="2" charset="2"/>
              <a:buChar char="q"/>
            </a:pPr>
            <a:r>
              <a:rPr lang="en-US" sz="2400" dirty="0" smtClean="0"/>
              <a:t> </a:t>
            </a:r>
            <a:r>
              <a:rPr lang="en-US" sz="2200" dirty="0" smtClean="0"/>
              <a:t>Among the all investigated cereals which were grown by the both organic and conventional farming, including also those grown by in conversion farming method was noticed: </a:t>
            </a:r>
          </a:p>
          <a:p>
            <a:endParaRPr lang="en-US" sz="2200" dirty="0" smtClean="0"/>
          </a:p>
          <a:p>
            <a:pPr>
              <a:buFont typeface="Wingdings" pitchFamily="2" charset="2"/>
              <a:buChar char="q"/>
            </a:pPr>
            <a:r>
              <a:rPr lang="en-US" sz="2200" b="1" dirty="0" smtClean="0">
                <a:solidFill>
                  <a:schemeClr val="accent1">
                    <a:lumMod val="75000"/>
                  </a:schemeClr>
                </a:solidFill>
              </a:rPr>
              <a:t> Organically grown oat </a:t>
            </a:r>
            <a:r>
              <a:rPr lang="en-US" sz="2200" dirty="0" smtClean="0"/>
              <a:t>has shown </a:t>
            </a:r>
            <a:r>
              <a:rPr lang="en-US" sz="2200" b="1" dirty="0" smtClean="0"/>
              <a:t>maximal average values</a:t>
            </a:r>
            <a:r>
              <a:rPr lang="en-US" sz="2200" dirty="0" smtClean="0"/>
              <a:t> (%,db) of </a:t>
            </a:r>
            <a:r>
              <a:rPr lang="en-US" sz="2200" b="1" dirty="0" smtClean="0"/>
              <a:t>TDF </a:t>
            </a:r>
            <a:r>
              <a:rPr lang="en-US" sz="2200" dirty="0" smtClean="0"/>
              <a:t>(42.0±1.39), and of </a:t>
            </a:r>
            <a:r>
              <a:rPr lang="en-US" sz="2200" b="1" dirty="0" smtClean="0"/>
              <a:t>ISF </a:t>
            </a:r>
            <a:r>
              <a:rPr lang="en-US" sz="2200" dirty="0" smtClean="0"/>
              <a:t>(39.22±0.58). </a:t>
            </a:r>
          </a:p>
          <a:p>
            <a:endParaRPr lang="en-US" sz="2200" dirty="0" smtClean="0"/>
          </a:p>
          <a:p>
            <a:pPr>
              <a:buFont typeface="Wingdings" pitchFamily="2" charset="2"/>
              <a:buChar char="q"/>
            </a:pPr>
            <a:r>
              <a:rPr lang="en-US" sz="2200" dirty="0" smtClean="0"/>
              <a:t> The </a:t>
            </a:r>
            <a:r>
              <a:rPr lang="en-US" sz="2200" b="1" dirty="0" smtClean="0"/>
              <a:t>maximal average value </a:t>
            </a:r>
            <a:r>
              <a:rPr lang="en-US" sz="2200" dirty="0" smtClean="0"/>
              <a:t>(%,db) of </a:t>
            </a:r>
            <a:r>
              <a:rPr lang="en-US" sz="2200" b="1" dirty="0" smtClean="0"/>
              <a:t>SF (</a:t>
            </a:r>
            <a:r>
              <a:rPr lang="en-US" sz="2200" dirty="0" smtClean="0"/>
              <a:t>6.85±3.85) has shown </a:t>
            </a:r>
            <a:r>
              <a:rPr lang="en-US" sz="2200" b="1" dirty="0" smtClean="0">
                <a:solidFill>
                  <a:schemeClr val="accent1">
                    <a:lumMod val="75000"/>
                  </a:schemeClr>
                </a:solidFill>
              </a:rPr>
              <a:t>organically grown barley</a:t>
            </a:r>
            <a:r>
              <a:rPr lang="en-US" sz="2200" dirty="0" smtClean="0"/>
              <a:t>. </a:t>
            </a:r>
          </a:p>
          <a:p>
            <a:endParaRPr lang="en-US" sz="2200" dirty="0" smtClean="0"/>
          </a:p>
          <a:p>
            <a:pPr>
              <a:buFont typeface="Wingdings" pitchFamily="2" charset="2"/>
              <a:buChar char="q"/>
            </a:pPr>
            <a:r>
              <a:rPr lang="en-US" sz="2200" dirty="0" smtClean="0"/>
              <a:t> With </a:t>
            </a:r>
            <a:r>
              <a:rPr lang="en-US" sz="2200" b="1" dirty="0" smtClean="0">
                <a:solidFill>
                  <a:schemeClr val="accent1">
                    <a:lumMod val="75000"/>
                  </a:schemeClr>
                </a:solidFill>
              </a:rPr>
              <a:t>conventionally grown wheat </a:t>
            </a:r>
            <a:r>
              <a:rPr lang="en-US" sz="2200" dirty="0" smtClean="0"/>
              <a:t>was observed </a:t>
            </a:r>
            <a:r>
              <a:rPr lang="en-US" sz="2200" b="1" dirty="0" smtClean="0"/>
              <a:t>minimal average value of TDF </a:t>
            </a:r>
            <a:r>
              <a:rPr lang="en-US" sz="2200" dirty="0" smtClean="0"/>
              <a:t>(%,db) of 13.28±0.72, while the </a:t>
            </a:r>
            <a:r>
              <a:rPr lang="en-US" sz="2200" b="1" dirty="0" smtClean="0"/>
              <a:t>minimal average values </a:t>
            </a:r>
            <a:r>
              <a:rPr lang="en-US" sz="2200" dirty="0" smtClean="0"/>
              <a:t>(%,db) </a:t>
            </a:r>
            <a:r>
              <a:rPr lang="en-US" sz="2200" b="1" dirty="0" smtClean="0"/>
              <a:t>of ISF </a:t>
            </a:r>
            <a:r>
              <a:rPr lang="en-US" sz="2200" dirty="0" smtClean="0"/>
              <a:t>(8.06±8.13) and of </a:t>
            </a:r>
            <a:r>
              <a:rPr lang="en-US" sz="2200" b="1" dirty="0" smtClean="0"/>
              <a:t>SF </a:t>
            </a:r>
            <a:r>
              <a:rPr lang="en-US" sz="2200" dirty="0" smtClean="0"/>
              <a:t>(0.43±0.39) were observed with </a:t>
            </a:r>
            <a:r>
              <a:rPr lang="en-US" sz="2200" b="1" dirty="0" smtClean="0">
                <a:solidFill>
                  <a:schemeClr val="accent1">
                    <a:lumMod val="75000"/>
                  </a:schemeClr>
                </a:solidFill>
              </a:rPr>
              <a:t>conventionally grown millet.   </a:t>
            </a:r>
          </a:p>
          <a:p>
            <a:endParaRPr lang="en-US" sz="2200" dirty="0"/>
          </a:p>
        </p:txBody>
      </p:sp>
    </p:spTree>
  </p:cSld>
  <p:clrMapOvr>
    <a:masterClrMapping/>
  </p:clrMapOvr>
  <p:transition spd="med">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graphicFrame>
        <p:nvGraphicFramePr>
          <p:cNvPr id="3" name="Table 2"/>
          <p:cNvGraphicFramePr>
            <a:graphicFrameLocks noGrp="1"/>
          </p:cNvGraphicFramePr>
          <p:nvPr/>
        </p:nvGraphicFramePr>
        <p:xfrm>
          <a:off x="1000100" y="2214554"/>
          <a:ext cx="6929487" cy="3913826"/>
        </p:xfrm>
        <a:graphic>
          <a:graphicData uri="http://schemas.openxmlformats.org/drawingml/2006/table">
            <a:tbl>
              <a:tblPr/>
              <a:tblGrid>
                <a:gridCol w="928695"/>
                <a:gridCol w="2643206"/>
                <a:gridCol w="1070855"/>
                <a:gridCol w="1215161"/>
                <a:gridCol w="1071570"/>
              </a:tblGrid>
              <a:tr h="500066">
                <a:tc>
                  <a:txBody>
                    <a:bodyPr/>
                    <a:lstStyle/>
                    <a:p>
                      <a:pPr marL="0" marR="0" algn="ctr">
                        <a:lnSpc>
                          <a:spcPct val="200000"/>
                        </a:lnSpc>
                        <a:spcBef>
                          <a:spcPts val="0"/>
                        </a:spcBef>
                        <a:spcAft>
                          <a:spcPts val="0"/>
                        </a:spcAft>
                      </a:pPr>
                      <a:r>
                        <a:rPr lang="en-US" sz="1400" b="1" dirty="0">
                          <a:solidFill>
                            <a:srgbClr val="000000"/>
                          </a:solidFill>
                          <a:latin typeface="+mn-lt"/>
                          <a:ea typeface="Times New Roman"/>
                          <a:cs typeface="Times New Roman"/>
                        </a:rPr>
                        <a:t>Cereal</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400" b="1" dirty="0">
                          <a:solidFill>
                            <a:srgbClr val="000000"/>
                          </a:solidFill>
                          <a:latin typeface="+mn-lt"/>
                          <a:ea typeface="Times New Roman"/>
                          <a:cs typeface="Times New Roman"/>
                        </a:rPr>
                        <a:t>Relation</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200" b="1" dirty="0">
                          <a:solidFill>
                            <a:srgbClr val="000000"/>
                          </a:solidFill>
                          <a:latin typeface="+mn-lt"/>
                          <a:ea typeface="Times New Roman"/>
                          <a:cs typeface="Times New Roman"/>
                        </a:rPr>
                        <a:t>TDF % DM</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200" b="1" dirty="0">
                          <a:solidFill>
                            <a:srgbClr val="000000"/>
                          </a:solidFill>
                          <a:latin typeface="+mn-lt"/>
                          <a:ea typeface="Times New Roman"/>
                          <a:cs typeface="Times New Roman"/>
                        </a:rPr>
                        <a:t>ISF % DM</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200" b="1" dirty="0">
                          <a:solidFill>
                            <a:srgbClr val="000000"/>
                          </a:solidFill>
                          <a:latin typeface="+mn-lt"/>
                          <a:ea typeface="Times New Roman"/>
                          <a:cs typeface="Times New Roman"/>
                        </a:rPr>
                        <a:t>SDF % DM</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460378">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Wheat</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+7.59 %</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+12.75%</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-61.26%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r>
              <a:tr h="460378">
                <a:tc rowSpan="3">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Barley</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-0.41%</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-28.08%</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+84.52%</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60378">
                <a:tc vMerge="1">
                  <a:txBody>
                    <a:bodyPr/>
                    <a:lstStyle/>
                    <a:p>
                      <a:endParaRPr lang="en-US"/>
                    </a:p>
                  </a:txBody>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Organic/In conversion</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+4.20%</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-2.90%</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+20%</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06724">
                <a:tc vMerge="1">
                  <a:txBody>
                    <a:bodyPr/>
                    <a:lstStyle/>
                    <a:p>
                      <a:endParaRPr lang="en-US"/>
                    </a:p>
                  </a:txBody>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In conversion/ 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-4.59%</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-25.93%</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+80.66%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60378">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Oat</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+9.86%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+8.01%</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+35.97%</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60378">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Rye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-8.55%</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+1.42%</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-51.72%</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r>
              <a:tr h="460378">
                <a:tc>
                  <a:txBody>
                    <a:bodyPr/>
                    <a:lstStyle/>
                    <a:p>
                      <a:pPr marL="0" marR="0" algn="ctr">
                        <a:lnSpc>
                          <a:spcPct val="200000"/>
                        </a:lnSpc>
                        <a:spcBef>
                          <a:spcPts val="0"/>
                        </a:spcBef>
                        <a:spcAft>
                          <a:spcPts val="0"/>
                        </a:spcAft>
                      </a:pPr>
                      <a:r>
                        <a:rPr lang="en-US" sz="1600" b="1">
                          <a:solidFill>
                            <a:srgbClr val="000000"/>
                          </a:solidFill>
                          <a:latin typeface="Times New Roman"/>
                          <a:ea typeface="Times New Roman"/>
                          <a:cs typeface="Times New Roman"/>
                        </a:rPr>
                        <a:t>Millet</a:t>
                      </a:r>
                      <a:endParaRPr lang="en-US" sz="16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+43.96%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+49.43%</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-80.61%</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r>
            </a:tbl>
          </a:graphicData>
        </a:graphic>
      </p:graphicFrame>
      <p:sp>
        <p:nvSpPr>
          <p:cNvPr id="4" name="Rectangle 3"/>
          <p:cNvSpPr/>
          <p:nvPr/>
        </p:nvSpPr>
        <p:spPr>
          <a:xfrm>
            <a:off x="1000100" y="857232"/>
            <a:ext cx="7000924" cy="769441"/>
          </a:xfrm>
          <a:prstGeom prst="rect">
            <a:avLst/>
          </a:prstGeom>
          <a:solidFill>
            <a:srgbClr val="FFFF99"/>
          </a:solidFill>
        </p:spPr>
        <p:txBody>
          <a:bodyPr wrap="square">
            <a:spAutoFit/>
          </a:bodyPr>
          <a:lstStyle/>
          <a:p>
            <a:pPr algn="ctr"/>
            <a:r>
              <a:rPr lang="en-US" sz="2200" b="1" dirty="0" err="1" smtClean="0">
                <a:solidFill>
                  <a:schemeClr val="accent1">
                    <a:lumMod val="75000"/>
                  </a:schemeClr>
                </a:solidFill>
              </a:rPr>
              <a:t>Persentage</a:t>
            </a:r>
            <a:r>
              <a:rPr lang="en-US" sz="2200" b="1" dirty="0" smtClean="0">
                <a:solidFill>
                  <a:schemeClr val="accent1">
                    <a:lumMod val="75000"/>
                  </a:schemeClr>
                </a:solidFill>
              </a:rPr>
              <a:t> of increasing/decreasing of TDF value and of its fractions in relation to farming type </a:t>
            </a:r>
            <a:endParaRPr lang="en-US" sz="2200" b="1" dirty="0">
              <a:solidFill>
                <a:schemeClr val="accent1">
                  <a:lumMod val="75000"/>
                </a:schemeClr>
              </a:solidFill>
            </a:endParaRPr>
          </a:p>
        </p:txBody>
      </p:sp>
    </p:spTree>
  </p:cSld>
  <p:clrMapOvr>
    <a:masterClrMapping/>
  </p:clrMapOvr>
  <p:transition spd="med">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642910" y="357166"/>
            <a:ext cx="5786478" cy="830997"/>
          </a:xfrm>
          <a:prstGeom prst="rect">
            <a:avLst/>
          </a:prstGeom>
          <a:solidFill>
            <a:schemeClr val="accent6">
              <a:lumMod val="40000"/>
              <a:lumOff val="60000"/>
            </a:schemeClr>
          </a:solidFill>
        </p:spPr>
        <p:txBody>
          <a:bodyPr wrap="square">
            <a:spAutoFit/>
          </a:bodyPr>
          <a:lstStyle/>
          <a:p>
            <a:pPr algn="ctr"/>
            <a:r>
              <a:rPr lang="en-US" sz="2400" b="1" dirty="0" smtClean="0">
                <a:solidFill>
                  <a:schemeClr val="accent2">
                    <a:lumMod val="75000"/>
                  </a:schemeClr>
                </a:solidFill>
              </a:rPr>
              <a:t>Associations  between average value of nutrients  and cereal farming type</a:t>
            </a:r>
            <a:endParaRPr lang="en-US" sz="2400" b="1" dirty="0">
              <a:solidFill>
                <a:schemeClr val="accent2">
                  <a:lumMod val="75000"/>
                </a:schemeClr>
              </a:solidFill>
            </a:endParaRPr>
          </a:p>
        </p:txBody>
      </p:sp>
      <p:pic>
        <p:nvPicPr>
          <p:cNvPr id="4" name="Picture 2" descr="C:\Users\Mirjana\Documents\biplot chemical traits and df.tif"/>
          <p:cNvPicPr>
            <a:picLocks noChangeAspect="1" noChangeArrowheads="1"/>
          </p:cNvPicPr>
          <p:nvPr/>
        </p:nvPicPr>
        <p:blipFill>
          <a:blip r:embed="rId3"/>
          <a:srcRect/>
          <a:stretch>
            <a:fillRect/>
          </a:stretch>
        </p:blipFill>
        <p:spPr bwMode="auto">
          <a:xfrm>
            <a:off x="0" y="1357298"/>
            <a:ext cx="6000760" cy="5500702"/>
          </a:xfrm>
          <a:prstGeom prst="rect">
            <a:avLst/>
          </a:prstGeom>
          <a:noFill/>
        </p:spPr>
      </p:pic>
      <p:sp>
        <p:nvSpPr>
          <p:cNvPr id="5" name="Rectangle 4"/>
          <p:cNvSpPr/>
          <p:nvPr/>
        </p:nvSpPr>
        <p:spPr>
          <a:xfrm>
            <a:off x="6500826" y="1500175"/>
            <a:ext cx="2214578" cy="4801314"/>
          </a:xfrm>
          <a:prstGeom prst="rect">
            <a:avLst/>
          </a:prstGeom>
        </p:spPr>
        <p:txBody>
          <a:bodyPr wrap="square">
            <a:spAutoFit/>
          </a:bodyPr>
          <a:lstStyle/>
          <a:p>
            <a:pPr algn="just"/>
            <a:r>
              <a:rPr lang="en-US" b="1" dirty="0" smtClean="0">
                <a:solidFill>
                  <a:srgbClr val="C00000"/>
                </a:solidFill>
              </a:rPr>
              <a:t>Cereal kind-farming method by chemical-technological trait </a:t>
            </a:r>
            <a:r>
              <a:rPr lang="en-US" b="1" dirty="0" err="1" smtClean="0">
                <a:solidFill>
                  <a:srgbClr val="C00000"/>
                </a:solidFill>
              </a:rPr>
              <a:t>biplot</a:t>
            </a:r>
            <a:r>
              <a:rPr lang="en-US" b="1" dirty="0" smtClean="0">
                <a:solidFill>
                  <a:srgbClr val="C00000"/>
                </a:solidFill>
              </a:rPr>
              <a:t> </a:t>
            </a:r>
          </a:p>
          <a:p>
            <a:pPr algn="just"/>
            <a:r>
              <a:rPr lang="en-US" dirty="0" smtClean="0">
                <a:solidFill>
                  <a:schemeClr val="accent2">
                    <a:lumMod val="75000"/>
                  </a:schemeClr>
                </a:solidFill>
                <a:ea typeface="Calibri" pitchFamily="34" charset="0"/>
                <a:cs typeface="Times New Roman" pitchFamily="18" charset="0"/>
              </a:rPr>
              <a:t>(</a:t>
            </a:r>
            <a:r>
              <a:rPr lang="en-US" dirty="0" err="1" smtClean="0">
                <a:solidFill>
                  <a:schemeClr val="accent2">
                    <a:lumMod val="75000"/>
                  </a:schemeClr>
                </a:solidFill>
                <a:ea typeface="Calibri" pitchFamily="34" charset="0"/>
                <a:cs typeface="Times New Roman" pitchFamily="18" charset="0"/>
              </a:rPr>
              <a:t>drymatter</a:t>
            </a:r>
            <a:r>
              <a:rPr lang="en-US" dirty="0" smtClean="0">
                <a:solidFill>
                  <a:schemeClr val="accent2">
                    <a:lumMod val="75000"/>
                  </a:schemeClr>
                </a:solidFill>
                <a:ea typeface="Calibri" pitchFamily="34" charset="0"/>
                <a:cs typeface="Times New Roman" pitchFamily="18" charset="0"/>
              </a:rPr>
              <a:t>, protein, ash, fat, moisture, TDF, SDF, ISF) </a:t>
            </a:r>
            <a:r>
              <a:rPr lang="en-US" b="1" dirty="0" smtClean="0">
                <a:solidFill>
                  <a:schemeClr val="accent2">
                    <a:lumMod val="75000"/>
                  </a:schemeClr>
                </a:solidFill>
              </a:rPr>
              <a:t>. </a:t>
            </a:r>
          </a:p>
          <a:p>
            <a:pPr algn="just"/>
            <a:endParaRPr lang="en-US" b="1" dirty="0" smtClean="0">
              <a:solidFill>
                <a:srgbClr val="C00000"/>
              </a:solidFill>
            </a:endParaRPr>
          </a:p>
          <a:p>
            <a:pPr algn="just"/>
            <a:r>
              <a:rPr lang="en-US" b="1" dirty="0" smtClean="0">
                <a:solidFill>
                  <a:srgbClr val="C00000"/>
                </a:solidFill>
              </a:rPr>
              <a:t>O</a:t>
            </a:r>
            <a:r>
              <a:rPr lang="en-US" b="1" dirty="0" smtClean="0">
                <a:solidFill>
                  <a:schemeClr val="accent1">
                    <a:lumMod val="75000"/>
                  </a:schemeClr>
                </a:solidFill>
              </a:rPr>
              <a:t>-organic farming method, </a:t>
            </a:r>
          </a:p>
          <a:p>
            <a:pPr algn="just"/>
            <a:endParaRPr lang="en-US" b="1" dirty="0" smtClean="0">
              <a:solidFill>
                <a:schemeClr val="accent1">
                  <a:lumMod val="75000"/>
                </a:schemeClr>
              </a:solidFill>
            </a:endParaRPr>
          </a:p>
          <a:p>
            <a:pPr algn="just"/>
            <a:r>
              <a:rPr lang="en-US" b="1" dirty="0" smtClean="0">
                <a:solidFill>
                  <a:srgbClr val="C00000"/>
                </a:solidFill>
              </a:rPr>
              <a:t>C</a:t>
            </a:r>
            <a:r>
              <a:rPr lang="en-US" b="1" dirty="0" smtClean="0">
                <a:solidFill>
                  <a:schemeClr val="accent1">
                    <a:lumMod val="75000"/>
                  </a:schemeClr>
                </a:solidFill>
              </a:rPr>
              <a:t>-conventional farming method, </a:t>
            </a:r>
          </a:p>
          <a:p>
            <a:pPr algn="just"/>
            <a:endParaRPr lang="en-US" b="1" dirty="0" smtClean="0">
              <a:solidFill>
                <a:schemeClr val="accent1">
                  <a:lumMod val="75000"/>
                </a:schemeClr>
              </a:solidFill>
            </a:endParaRPr>
          </a:p>
          <a:p>
            <a:pPr algn="just"/>
            <a:r>
              <a:rPr lang="en-US" b="1" dirty="0" smtClean="0">
                <a:solidFill>
                  <a:srgbClr val="C00000"/>
                </a:solidFill>
              </a:rPr>
              <a:t>IC</a:t>
            </a:r>
            <a:r>
              <a:rPr lang="en-US" b="1" dirty="0" smtClean="0">
                <a:solidFill>
                  <a:schemeClr val="accent1">
                    <a:lumMod val="75000"/>
                  </a:schemeClr>
                </a:solidFill>
              </a:rPr>
              <a:t>-in conversion farming method</a:t>
            </a:r>
          </a:p>
          <a:p>
            <a:endParaRPr lang="en-US" dirty="0"/>
          </a:p>
        </p:txBody>
      </p:sp>
      <p:sp>
        <p:nvSpPr>
          <p:cNvPr id="6" name="TextBox 5"/>
          <p:cNvSpPr txBox="1"/>
          <p:nvPr/>
        </p:nvSpPr>
        <p:spPr>
          <a:xfrm>
            <a:off x="6858016" y="928670"/>
            <a:ext cx="1643074" cy="369332"/>
          </a:xfrm>
          <a:prstGeom prst="rect">
            <a:avLst/>
          </a:prstGeom>
          <a:noFill/>
        </p:spPr>
        <p:txBody>
          <a:bodyPr wrap="square" rtlCol="0">
            <a:spAutoFit/>
          </a:bodyPr>
          <a:lstStyle/>
          <a:p>
            <a:r>
              <a:rPr lang="en-US" dirty="0" smtClean="0"/>
              <a:t>Fig.15.</a:t>
            </a:r>
            <a:endParaRPr lang="en-US" dirty="0"/>
          </a:p>
        </p:txBody>
      </p:sp>
    </p:spTree>
  </p:cSld>
  <p:clrMapOvr>
    <a:masterClrMapping/>
  </p:clrMapOvr>
  <p:transition spd="med">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Rectangle 2"/>
          <p:cNvSpPr/>
          <p:nvPr/>
        </p:nvSpPr>
        <p:spPr>
          <a:xfrm>
            <a:off x="642910" y="428604"/>
            <a:ext cx="7929618" cy="1107996"/>
          </a:xfrm>
          <a:prstGeom prst="rect">
            <a:avLst/>
          </a:prstGeom>
          <a:solidFill>
            <a:schemeClr val="accent3">
              <a:lumMod val="60000"/>
              <a:lumOff val="40000"/>
            </a:schemeClr>
          </a:solidFill>
        </p:spPr>
        <p:txBody>
          <a:bodyPr wrap="square">
            <a:spAutoFit/>
          </a:bodyPr>
          <a:lstStyle/>
          <a:p>
            <a:pPr lvl="0" indent="260350" fontAlgn="base">
              <a:spcBef>
                <a:spcPct val="0"/>
              </a:spcBef>
              <a:spcAft>
                <a:spcPct val="0"/>
              </a:spcAft>
            </a:pPr>
            <a:r>
              <a:rPr lang="en-US" sz="2200" b="1" dirty="0" smtClean="0">
                <a:solidFill>
                  <a:schemeClr val="accent1">
                    <a:lumMod val="75000"/>
                  </a:schemeClr>
                </a:solidFill>
              </a:rPr>
              <a:t>Cereal kind-farming method by chemical  technological trait </a:t>
            </a:r>
            <a:r>
              <a:rPr lang="en-US" sz="2200" b="1" dirty="0" err="1" smtClean="0">
                <a:solidFill>
                  <a:schemeClr val="accent1">
                    <a:lumMod val="75000"/>
                  </a:schemeClr>
                </a:solidFill>
              </a:rPr>
              <a:t>biplot</a:t>
            </a:r>
            <a:r>
              <a:rPr lang="en-US" sz="2200" b="1" dirty="0" smtClean="0">
                <a:solidFill>
                  <a:schemeClr val="accent1">
                    <a:lumMod val="75000"/>
                  </a:schemeClr>
                </a:solidFill>
              </a:rPr>
              <a:t> </a:t>
            </a:r>
            <a:r>
              <a:rPr lang="en-US" sz="2200" dirty="0" smtClean="0">
                <a:ea typeface="Calibri" pitchFamily="34" charset="0"/>
                <a:cs typeface="Times New Roman" pitchFamily="18" charset="0"/>
              </a:rPr>
              <a:t>explained high proportion of G + GE variance of 69.45% </a:t>
            </a:r>
            <a:r>
              <a:rPr lang="sr-Latn-CS" sz="2200" dirty="0" smtClean="0">
                <a:ea typeface="Calibri" pitchFamily="34" charset="0"/>
                <a:cs typeface="Times New Roman" pitchFamily="18" charset="0"/>
              </a:rPr>
              <a:t>and revealed existance of </a:t>
            </a:r>
            <a:r>
              <a:rPr lang="sr-Latn-CS" sz="2200" b="1" i="1" dirty="0" smtClean="0">
                <a:solidFill>
                  <a:srgbClr val="00B050"/>
                </a:solidFill>
                <a:ea typeface="Calibri" pitchFamily="34" charset="0"/>
                <a:cs typeface="Times New Roman" pitchFamily="18" charset="0"/>
              </a:rPr>
              <a:t>positive</a:t>
            </a:r>
            <a:r>
              <a:rPr lang="sr-Latn-CS" sz="2200" b="1" dirty="0" smtClean="0">
                <a:solidFill>
                  <a:srgbClr val="00B050"/>
                </a:solidFill>
                <a:ea typeface="Calibri" pitchFamily="34" charset="0"/>
                <a:cs typeface="Times New Roman" pitchFamily="18" charset="0"/>
              </a:rPr>
              <a:t> </a:t>
            </a:r>
            <a:r>
              <a:rPr lang="sr-Latn-CS" sz="2200" b="1" i="1" dirty="0" smtClean="0">
                <a:solidFill>
                  <a:srgbClr val="00B050"/>
                </a:solidFill>
                <a:ea typeface="Calibri" pitchFamily="34" charset="0"/>
                <a:cs typeface="Times New Roman" pitchFamily="18" charset="0"/>
              </a:rPr>
              <a:t>associations</a:t>
            </a:r>
            <a:r>
              <a:rPr lang="sr-Latn-CS" sz="2200" b="1" dirty="0" smtClean="0">
                <a:solidFill>
                  <a:srgbClr val="00B050"/>
                </a:solidFill>
                <a:ea typeface="Calibri" pitchFamily="34" charset="0"/>
                <a:cs typeface="Times New Roman" pitchFamily="18" charset="0"/>
              </a:rPr>
              <a:t> </a:t>
            </a:r>
            <a:r>
              <a:rPr lang="sr-Latn-CS" sz="2200" dirty="0" smtClean="0">
                <a:ea typeface="Calibri" pitchFamily="34" charset="0"/>
                <a:cs typeface="Times New Roman" pitchFamily="18" charset="0"/>
              </a:rPr>
              <a:t>between:</a:t>
            </a:r>
            <a:endParaRPr lang="sr-Latn-CS" sz="2200" dirty="0" smtClean="0">
              <a:cs typeface="Arial" pitchFamily="34" charset="0"/>
            </a:endParaRPr>
          </a:p>
        </p:txBody>
      </p:sp>
      <p:sp>
        <p:nvSpPr>
          <p:cNvPr id="4" name="TextBox 3"/>
          <p:cNvSpPr txBox="1"/>
          <p:nvPr/>
        </p:nvSpPr>
        <p:spPr>
          <a:xfrm>
            <a:off x="642910" y="1643050"/>
            <a:ext cx="7929618" cy="4985980"/>
          </a:xfrm>
          <a:prstGeom prst="rect">
            <a:avLst/>
          </a:prstGeom>
          <a:solidFill>
            <a:schemeClr val="accent6">
              <a:lumMod val="40000"/>
              <a:lumOff val="60000"/>
            </a:schemeClr>
          </a:solidFill>
        </p:spPr>
        <p:txBody>
          <a:bodyPr wrap="square" rtlCol="0">
            <a:spAutoFit/>
          </a:bodyPr>
          <a:lstStyle/>
          <a:p>
            <a:pPr lvl="0"/>
            <a:r>
              <a:rPr lang="sr-Latn-CS" sz="2000" dirty="0" smtClean="0">
                <a:solidFill>
                  <a:schemeClr val="accent1">
                    <a:lumMod val="75000"/>
                  </a:schemeClr>
                </a:solidFill>
              </a:rPr>
              <a:t>●</a:t>
            </a:r>
            <a:r>
              <a:rPr lang="en-US" sz="2000" dirty="0" smtClean="0">
                <a:solidFill>
                  <a:schemeClr val="accent1">
                    <a:lumMod val="75000"/>
                  </a:schemeClr>
                </a:solidFill>
              </a:rPr>
              <a:t> </a:t>
            </a:r>
            <a:r>
              <a:rPr lang="sr-Latn-CS" sz="2000" dirty="0" smtClean="0"/>
              <a:t>average protein content, average TDF content and average ISF content and oat produced with the organic farming;</a:t>
            </a:r>
            <a:endParaRPr lang="en-US" sz="2000" dirty="0" smtClean="0"/>
          </a:p>
          <a:p>
            <a:pPr lvl="0"/>
            <a:endParaRPr lang="en-US" sz="2000" dirty="0" smtClean="0"/>
          </a:p>
          <a:p>
            <a:pPr lvl="0"/>
            <a:r>
              <a:rPr lang="sr-Latn-CS" sz="2000" dirty="0" smtClean="0">
                <a:solidFill>
                  <a:schemeClr val="accent1">
                    <a:lumMod val="75000"/>
                  </a:schemeClr>
                </a:solidFill>
              </a:rPr>
              <a:t>● </a:t>
            </a:r>
            <a:r>
              <a:rPr lang="sr-Latn-CS" sz="2000" dirty="0" smtClean="0"/>
              <a:t>average fat content and oat produced with the conventional farming method;</a:t>
            </a:r>
            <a:endParaRPr lang="en-US" sz="2000" dirty="0" smtClean="0"/>
          </a:p>
          <a:p>
            <a:pPr lvl="0"/>
            <a:endParaRPr lang="en-US" sz="2000" dirty="0" smtClean="0"/>
          </a:p>
          <a:p>
            <a:pPr lvl="0"/>
            <a:r>
              <a:rPr lang="sr-Latn-CS" sz="2000" dirty="0" smtClean="0">
                <a:solidFill>
                  <a:schemeClr val="accent1">
                    <a:lumMod val="75000"/>
                  </a:schemeClr>
                </a:solidFill>
              </a:rPr>
              <a:t>● </a:t>
            </a:r>
            <a:r>
              <a:rPr lang="en-US" sz="2000" dirty="0" smtClean="0"/>
              <a:t>average SDF content and barley obtained from in conversion farming method and to lesser extent from barley produced by the organic farming method;</a:t>
            </a:r>
          </a:p>
          <a:p>
            <a:pPr lvl="0"/>
            <a:endParaRPr lang="en-US" sz="2000" dirty="0" smtClean="0"/>
          </a:p>
          <a:p>
            <a:pPr lvl="0"/>
            <a:r>
              <a:rPr lang="sr-Latn-CS" sz="2000" dirty="0" smtClean="0">
                <a:solidFill>
                  <a:schemeClr val="accent1">
                    <a:lumMod val="75000"/>
                  </a:schemeClr>
                </a:solidFill>
              </a:rPr>
              <a:t>● </a:t>
            </a:r>
            <a:r>
              <a:rPr lang="en-US" sz="2000" dirty="0" smtClean="0"/>
              <a:t>average dry matter content and barley produced from in conversion farming method;</a:t>
            </a:r>
          </a:p>
          <a:p>
            <a:pPr lvl="0"/>
            <a:endParaRPr lang="en-US" sz="2000" dirty="0" smtClean="0"/>
          </a:p>
          <a:p>
            <a:pPr lvl="0"/>
            <a:r>
              <a:rPr lang="sr-Latn-CS" sz="2000" dirty="0" smtClean="0">
                <a:solidFill>
                  <a:schemeClr val="accent1">
                    <a:lumMod val="75000"/>
                  </a:schemeClr>
                </a:solidFill>
              </a:rPr>
              <a:t>● </a:t>
            </a:r>
            <a:r>
              <a:rPr lang="en-US" sz="2000" dirty="0" smtClean="0"/>
              <a:t>average moisture content and average ash content and millet </a:t>
            </a:r>
            <a:r>
              <a:rPr lang="sr-Latn-CS" sz="2000" dirty="0" smtClean="0"/>
              <a:t>produced by </a:t>
            </a:r>
            <a:r>
              <a:rPr lang="en-US" sz="2000" dirty="0" smtClean="0"/>
              <a:t>conventional farming method.</a:t>
            </a:r>
          </a:p>
          <a:p>
            <a:endParaRPr lang="en-US" dirty="0"/>
          </a:p>
        </p:txBody>
      </p:sp>
    </p:spTree>
  </p:cSld>
  <p:clrMapOvr>
    <a:masterClrMapping/>
  </p:clrMapOvr>
  <p:transition spd="med">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500034" y="1785926"/>
            <a:ext cx="8143932" cy="3600986"/>
          </a:xfrm>
          <a:prstGeom prst="rect">
            <a:avLst/>
          </a:prstGeom>
          <a:solidFill>
            <a:schemeClr val="accent6">
              <a:lumMod val="40000"/>
              <a:lumOff val="60000"/>
            </a:schemeClr>
          </a:solidFill>
        </p:spPr>
        <p:txBody>
          <a:bodyPr wrap="square">
            <a:spAutoFit/>
          </a:bodyPr>
          <a:lstStyle/>
          <a:p>
            <a:endParaRPr lang="en-US" sz="2400" dirty="0" smtClean="0"/>
          </a:p>
          <a:p>
            <a:pPr lvl="0"/>
            <a:r>
              <a:rPr lang="sr-Latn-CS" sz="2400" dirty="0" smtClean="0">
                <a:solidFill>
                  <a:schemeClr val="accent1">
                    <a:lumMod val="75000"/>
                  </a:schemeClr>
                </a:solidFill>
              </a:rPr>
              <a:t>● </a:t>
            </a:r>
            <a:r>
              <a:rPr lang="sr-Latn-CS" sz="2000" dirty="0" smtClean="0"/>
              <a:t>average dry matter content and millet conventionally farmed; </a:t>
            </a:r>
            <a:endParaRPr lang="en-US" sz="2000" dirty="0" smtClean="0"/>
          </a:p>
          <a:p>
            <a:pPr lvl="0"/>
            <a:endParaRPr lang="en-US" sz="2000" dirty="0" smtClean="0"/>
          </a:p>
          <a:p>
            <a:pPr lvl="0"/>
            <a:r>
              <a:rPr lang="sr-Latn-CS" sz="2000" dirty="0" smtClean="0">
                <a:solidFill>
                  <a:schemeClr val="accent1">
                    <a:lumMod val="75000"/>
                  </a:schemeClr>
                </a:solidFill>
              </a:rPr>
              <a:t>● </a:t>
            </a:r>
            <a:r>
              <a:rPr lang="sr-Latn-CS" sz="2000" dirty="0" smtClean="0"/>
              <a:t>average fat content, average protein content, average TDF content and average ISF content and rye organically farmed;</a:t>
            </a:r>
            <a:endParaRPr lang="en-US" sz="2000" dirty="0" smtClean="0"/>
          </a:p>
          <a:p>
            <a:pPr lvl="0"/>
            <a:endParaRPr lang="en-US" sz="2000" dirty="0" smtClean="0"/>
          </a:p>
          <a:p>
            <a:pPr lvl="0"/>
            <a:r>
              <a:rPr lang="sr-Latn-CS" sz="2000" dirty="0" smtClean="0">
                <a:solidFill>
                  <a:schemeClr val="accent1">
                    <a:lumMod val="75000"/>
                  </a:schemeClr>
                </a:solidFill>
              </a:rPr>
              <a:t>● </a:t>
            </a:r>
            <a:r>
              <a:rPr lang="sr-Latn-CS" sz="2000" dirty="0" smtClean="0"/>
              <a:t>average SDF content and millet produced by the organic farming method;</a:t>
            </a:r>
            <a:endParaRPr lang="en-US" sz="2000" dirty="0" smtClean="0"/>
          </a:p>
          <a:p>
            <a:pPr lvl="0"/>
            <a:endParaRPr lang="en-US" sz="2000" dirty="0" smtClean="0"/>
          </a:p>
          <a:p>
            <a:pPr lvl="0"/>
            <a:r>
              <a:rPr lang="sr-Latn-CS" sz="2000" dirty="0" smtClean="0">
                <a:solidFill>
                  <a:schemeClr val="accent1">
                    <a:lumMod val="75000"/>
                  </a:schemeClr>
                </a:solidFill>
              </a:rPr>
              <a:t>● </a:t>
            </a:r>
            <a:r>
              <a:rPr lang="sr-Latn-CS" sz="2000" dirty="0" smtClean="0"/>
              <a:t>average moisture content and average ash content and barley obtained by in conversion farming method.</a:t>
            </a:r>
            <a:endParaRPr lang="en-US" sz="2000" dirty="0" smtClean="0"/>
          </a:p>
          <a:p>
            <a:endParaRPr lang="en-US" sz="2000" dirty="0"/>
          </a:p>
        </p:txBody>
      </p:sp>
      <p:sp>
        <p:nvSpPr>
          <p:cNvPr id="4" name="TextBox 3"/>
          <p:cNvSpPr txBox="1"/>
          <p:nvPr/>
        </p:nvSpPr>
        <p:spPr>
          <a:xfrm>
            <a:off x="571472" y="571480"/>
            <a:ext cx="8001056" cy="830997"/>
          </a:xfrm>
          <a:prstGeom prst="rect">
            <a:avLst/>
          </a:prstGeom>
          <a:solidFill>
            <a:schemeClr val="accent3">
              <a:lumMod val="60000"/>
              <a:lumOff val="40000"/>
            </a:schemeClr>
          </a:solidFill>
        </p:spPr>
        <p:txBody>
          <a:bodyPr wrap="square" rtlCol="0">
            <a:spAutoFit/>
          </a:bodyPr>
          <a:lstStyle/>
          <a:p>
            <a:pPr lvl="0" indent="260350" fontAlgn="base">
              <a:spcBef>
                <a:spcPct val="0"/>
              </a:spcBef>
              <a:spcAft>
                <a:spcPct val="0"/>
              </a:spcAft>
            </a:pPr>
            <a:r>
              <a:rPr lang="en-US" sz="2400" b="1" dirty="0" smtClean="0">
                <a:solidFill>
                  <a:schemeClr val="accent1">
                    <a:lumMod val="75000"/>
                  </a:schemeClr>
                </a:solidFill>
              </a:rPr>
              <a:t>Cereal kind-farming method by chemical  technological trait </a:t>
            </a:r>
            <a:r>
              <a:rPr lang="en-US" sz="2400" b="1" dirty="0" err="1" smtClean="0">
                <a:solidFill>
                  <a:schemeClr val="accent1">
                    <a:lumMod val="75000"/>
                  </a:schemeClr>
                </a:solidFill>
              </a:rPr>
              <a:t>biplot</a:t>
            </a:r>
            <a:r>
              <a:rPr lang="en-US" sz="2400" b="1" dirty="0" smtClean="0">
                <a:solidFill>
                  <a:schemeClr val="accent1">
                    <a:lumMod val="75000"/>
                  </a:schemeClr>
                </a:solidFill>
              </a:rPr>
              <a:t> </a:t>
            </a:r>
            <a:r>
              <a:rPr lang="sr-Latn-CS" sz="2400" dirty="0" smtClean="0">
                <a:ea typeface="Calibri" pitchFamily="34" charset="0"/>
                <a:cs typeface="Times New Roman" pitchFamily="18" charset="0"/>
              </a:rPr>
              <a:t>revealed existance of </a:t>
            </a:r>
            <a:r>
              <a:rPr lang="en-US" sz="2400" b="1" i="1" dirty="0" smtClean="0">
                <a:solidFill>
                  <a:srgbClr val="00B050"/>
                </a:solidFill>
                <a:ea typeface="Calibri" pitchFamily="34" charset="0"/>
                <a:cs typeface="Times New Roman" pitchFamily="18" charset="0"/>
              </a:rPr>
              <a:t>negative </a:t>
            </a:r>
            <a:r>
              <a:rPr lang="sr-Latn-CS" sz="2400" b="1" i="1" dirty="0" smtClean="0">
                <a:solidFill>
                  <a:srgbClr val="00B050"/>
                </a:solidFill>
                <a:ea typeface="Calibri" pitchFamily="34" charset="0"/>
                <a:cs typeface="Times New Roman" pitchFamily="18" charset="0"/>
              </a:rPr>
              <a:t>associations</a:t>
            </a:r>
            <a:r>
              <a:rPr lang="sr-Latn-CS" sz="2400" b="1" dirty="0" smtClean="0">
                <a:solidFill>
                  <a:srgbClr val="00B050"/>
                </a:solidFill>
                <a:ea typeface="Calibri" pitchFamily="34" charset="0"/>
                <a:cs typeface="Times New Roman" pitchFamily="18" charset="0"/>
              </a:rPr>
              <a:t> </a:t>
            </a:r>
            <a:r>
              <a:rPr lang="sr-Latn-CS" sz="2400" dirty="0" smtClean="0">
                <a:ea typeface="Calibri" pitchFamily="34" charset="0"/>
                <a:cs typeface="Times New Roman" pitchFamily="18" charset="0"/>
              </a:rPr>
              <a:t>between:</a:t>
            </a:r>
            <a:endParaRPr lang="sr-Latn-CS" sz="2400" dirty="0" smtClean="0">
              <a:cs typeface="Arial" pitchFamily="34" charset="0"/>
            </a:endParaRPr>
          </a:p>
        </p:txBody>
      </p:sp>
    </p:spTree>
  </p:cSld>
  <p:clrMapOvr>
    <a:masterClrMapping/>
  </p:clrMapOvr>
  <p:transition spd="med">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Rectangle 2"/>
          <p:cNvSpPr/>
          <p:nvPr/>
        </p:nvSpPr>
        <p:spPr>
          <a:xfrm>
            <a:off x="3000364" y="214290"/>
            <a:ext cx="3164649" cy="523220"/>
          </a:xfrm>
          <a:prstGeom prst="rect">
            <a:avLst/>
          </a:prstGeom>
          <a:solidFill>
            <a:srgbClr val="00B050"/>
          </a:solidFill>
        </p:spPr>
        <p:txBody>
          <a:bodyPr wrap="none">
            <a:spAutoFit/>
          </a:bodyPr>
          <a:lstStyle/>
          <a:p>
            <a:pPr algn="ctr"/>
            <a:r>
              <a:rPr lang="en-US" sz="2800" b="1" dirty="0" smtClean="0">
                <a:solidFill>
                  <a:srgbClr val="FFFF00"/>
                </a:solidFill>
                <a:effectLst>
                  <a:outerShdw blurRad="38100" dist="38100" dir="2700000" algn="tl">
                    <a:srgbClr val="000000">
                      <a:alpha val="43137"/>
                    </a:srgbClr>
                  </a:outerShdw>
                </a:effectLst>
              </a:rPr>
              <a:t>C O N C L U</a:t>
            </a:r>
            <a:r>
              <a:rPr lang="en-US" sz="2800" b="1" dirty="0" smtClean="0">
                <a:solidFill>
                  <a:srgbClr val="FFFF00"/>
                </a:solidFill>
              </a:rPr>
              <a:t> </a:t>
            </a:r>
            <a:r>
              <a:rPr lang="en-US" sz="2800" b="1" dirty="0" smtClean="0">
                <a:solidFill>
                  <a:srgbClr val="FFFF00"/>
                </a:solidFill>
                <a:effectLst>
                  <a:outerShdw blurRad="38100" dist="38100" dir="2700000" algn="tl">
                    <a:srgbClr val="000000">
                      <a:alpha val="43137"/>
                    </a:srgbClr>
                  </a:outerShdw>
                </a:effectLst>
              </a:rPr>
              <a:t>S I O N S</a:t>
            </a:r>
            <a:endParaRPr lang="en-US" sz="2800" b="1" dirty="0">
              <a:solidFill>
                <a:srgbClr val="FFFF00"/>
              </a:solidFill>
              <a:effectLst>
                <a:outerShdw blurRad="38100" dist="38100" dir="2700000" algn="tl">
                  <a:srgbClr val="000000">
                    <a:alpha val="43137"/>
                  </a:srgbClr>
                </a:outerShdw>
              </a:effectLst>
            </a:endParaRPr>
          </a:p>
        </p:txBody>
      </p:sp>
      <p:sp>
        <p:nvSpPr>
          <p:cNvPr id="5" name="TextBox 4"/>
          <p:cNvSpPr txBox="1"/>
          <p:nvPr/>
        </p:nvSpPr>
        <p:spPr>
          <a:xfrm>
            <a:off x="285720" y="857232"/>
            <a:ext cx="8643998" cy="6278642"/>
          </a:xfrm>
          <a:prstGeom prst="rect">
            <a:avLst/>
          </a:prstGeom>
          <a:noFill/>
        </p:spPr>
        <p:txBody>
          <a:bodyPr wrap="square" rtlCol="0">
            <a:spAutoFit/>
          </a:bodyPr>
          <a:lstStyle/>
          <a:p>
            <a:pPr lvl="0">
              <a:buFont typeface="Wingdings" pitchFamily="2" charset="2"/>
              <a:buChar char="q"/>
            </a:pPr>
            <a:r>
              <a:rPr lang="en-US" sz="2200" dirty="0" smtClean="0"/>
              <a:t> </a:t>
            </a:r>
            <a:r>
              <a:rPr lang="en-US" sz="2000" dirty="0" smtClean="0"/>
              <a:t>Based on the cereal kind-farming method by chemical-technological trait </a:t>
            </a:r>
            <a:r>
              <a:rPr lang="en-US" sz="2000" dirty="0" err="1" smtClean="0"/>
              <a:t>biplot</a:t>
            </a:r>
            <a:r>
              <a:rPr lang="en-US" sz="2000" dirty="0" smtClean="0"/>
              <a:t> the possibilities are derived that could be used for agronomic practice, breeding and food processing industry at improving the important properties- dry matter, protein, fat, ash, moisture, beta </a:t>
            </a:r>
            <a:r>
              <a:rPr lang="en-US" sz="2000" dirty="0" err="1" smtClean="0"/>
              <a:t>glucan</a:t>
            </a:r>
            <a:r>
              <a:rPr lang="en-US" sz="2000" dirty="0" smtClean="0"/>
              <a:t>, </a:t>
            </a:r>
          </a:p>
          <a:p>
            <a:pPr lvl="0"/>
            <a:r>
              <a:rPr lang="en-US" sz="2000" dirty="0" smtClean="0"/>
              <a:t>as well as TDF, SDF and ISF in cereal crops. </a:t>
            </a:r>
          </a:p>
          <a:p>
            <a:pPr lvl="0"/>
            <a:endParaRPr lang="en-US" sz="2000" dirty="0" smtClean="0"/>
          </a:p>
          <a:p>
            <a:pPr lvl="0">
              <a:buFont typeface="Wingdings" pitchFamily="2" charset="2"/>
              <a:buChar char="q"/>
            </a:pPr>
            <a:r>
              <a:rPr lang="en-US" sz="2000" dirty="0" smtClean="0"/>
              <a:t> As contents of protein, dry matter, beta </a:t>
            </a:r>
            <a:r>
              <a:rPr lang="en-US" sz="2000" dirty="0" err="1" smtClean="0"/>
              <a:t>glucan</a:t>
            </a:r>
            <a:r>
              <a:rPr lang="en-US" sz="2000" dirty="0" smtClean="0"/>
              <a:t>, fat and ash were positively associated the same-directional breeding for these traits would be possible, while due to negative association with moisture the co-breeding for moisture content in the same direction would not be possible.</a:t>
            </a:r>
          </a:p>
          <a:p>
            <a:pPr lvl="0">
              <a:buFont typeface="Wingdings" pitchFamily="2" charset="2"/>
              <a:buChar char="q"/>
            </a:pPr>
            <a:endParaRPr lang="en-US" sz="2000" dirty="0" smtClean="0"/>
          </a:p>
          <a:p>
            <a:pPr lvl="0">
              <a:buFont typeface="Wingdings" pitchFamily="2" charset="2"/>
              <a:buChar char="q"/>
            </a:pPr>
            <a:r>
              <a:rPr lang="en-US" sz="2000" dirty="0" smtClean="0"/>
              <a:t> Barley grown by either conventional or in conversion farming method proved to have the highest content of dry matter and beta-</a:t>
            </a:r>
            <a:r>
              <a:rPr lang="en-US" sz="2000" dirty="0" err="1" smtClean="0"/>
              <a:t>glucan</a:t>
            </a:r>
            <a:r>
              <a:rPr lang="en-US" sz="2000" dirty="0" smtClean="0"/>
              <a:t> content when compared to other cereals investigated, whereas oat obtained from organic farming method exhibited the highest fat, protein and ash content.</a:t>
            </a:r>
          </a:p>
          <a:p>
            <a:pPr lvl="0">
              <a:buFont typeface="Wingdings" pitchFamily="2" charset="2"/>
              <a:buChar char="q"/>
            </a:pPr>
            <a:endParaRPr lang="en-US" sz="2000" dirty="0" smtClean="0"/>
          </a:p>
          <a:p>
            <a:pPr lvl="0">
              <a:buFont typeface="Wingdings" pitchFamily="2" charset="2"/>
              <a:buChar char="q"/>
            </a:pPr>
            <a:r>
              <a:rPr lang="en-US" sz="2000" dirty="0" smtClean="0"/>
              <a:t>Organic farming method proved to be effective for oat for all examined chemical–technological traits except moisture and for barley for dry matter, beta-</a:t>
            </a:r>
            <a:r>
              <a:rPr lang="en-US" sz="2000" dirty="0" err="1" smtClean="0"/>
              <a:t>glucan</a:t>
            </a:r>
            <a:r>
              <a:rPr lang="en-US" sz="2000" dirty="0" smtClean="0"/>
              <a:t>, ash and protein contents.</a:t>
            </a:r>
          </a:p>
          <a:p>
            <a:endParaRPr lang="en-US" sz="2000" dirty="0"/>
          </a:p>
        </p:txBody>
      </p:sp>
    </p:spTree>
  </p:cSld>
  <p:clrMapOvr>
    <a:masterClrMapping/>
  </p:clrMapOvr>
  <p:transition spd="med">
    <p:wedg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sp>
        <p:nvSpPr>
          <p:cNvPr id="3" name="TextBox 2"/>
          <p:cNvSpPr txBox="1"/>
          <p:nvPr/>
        </p:nvSpPr>
        <p:spPr>
          <a:xfrm>
            <a:off x="285720" y="357166"/>
            <a:ext cx="8501122" cy="6555641"/>
          </a:xfrm>
          <a:prstGeom prst="rect">
            <a:avLst/>
          </a:prstGeom>
          <a:noFill/>
        </p:spPr>
        <p:txBody>
          <a:bodyPr wrap="square" rtlCol="0">
            <a:spAutoFit/>
          </a:bodyPr>
          <a:lstStyle/>
          <a:p>
            <a:pPr lvl="0">
              <a:buFont typeface="Wingdings" pitchFamily="2" charset="2"/>
              <a:buChar char="q"/>
            </a:pPr>
            <a:r>
              <a:rPr lang="en-US" dirty="0" smtClean="0"/>
              <a:t> </a:t>
            </a:r>
            <a:r>
              <a:rPr lang="en-US" sz="2000" dirty="0" smtClean="0"/>
              <a:t>As content of protein, dry matter, fat, TDF and ISF were positively associated the same-directional breeding for these traits would be possible, while due to negative association with moisture the co-breeding for moisture content in the same direction would not be possible.</a:t>
            </a:r>
          </a:p>
          <a:p>
            <a:pPr lvl="0">
              <a:buFont typeface="Wingdings" pitchFamily="2" charset="2"/>
              <a:buChar char="q"/>
            </a:pPr>
            <a:endParaRPr lang="en-US" sz="2000" dirty="0" smtClean="0"/>
          </a:p>
          <a:p>
            <a:pPr lvl="0">
              <a:buFont typeface="Wingdings" pitchFamily="2" charset="2"/>
              <a:buChar char="q"/>
            </a:pPr>
            <a:r>
              <a:rPr lang="en-US" sz="2000" dirty="0" smtClean="0"/>
              <a:t> Average ash content and average moisture content were positively associated leading for the possibility of the same-directional breeding for these traits.</a:t>
            </a:r>
          </a:p>
          <a:p>
            <a:pPr lvl="0">
              <a:buFont typeface="Wingdings" pitchFamily="2" charset="2"/>
              <a:buChar char="q"/>
            </a:pPr>
            <a:endParaRPr lang="en-US" sz="2000" dirty="0" smtClean="0"/>
          </a:p>
          <a:p>
            <a:pPr lvl="0">
              <a:buFont typeface="Wingdings" pitchFamily="2" charset="2"/>
              <a:buChar char="q"/>
            </a:pPr>
            <a:r>
              <a:rPr lang="en-US" sz="2000" dirty="0" smtClean="0"/>
              <a:t> As content of protein, dry matter, TDF and SDF were positively associated the same-directional breeding for these traits would be possible, while due to negative association with average moisture content and average ash content the co-breeding for moisture content and ash content in the same direction would not be possible.</a:t>
            </a:r>
          </a:p>
          <a:p>
            <a:pPr lvl="0">
              <a:buFont typeface="Wingdings" pitchFamily="2" charset="2"/>
              <a:buChar char="q"/>
            </a:pPr>
            <a:endParaRPr lang="en-US" sz="2000" dirty="0" smtClean="0"/>
          </a:p>
          <a:p>
            <a:pPr lvl="0">
              <a:buFont typeface="Wingdings" pitchFamily="2" charset="2"/>
              <a:buChar char="q"/>
            </a:pPr>
            <a:r>
              <a:rPr lang="en-US" sz="2000" dirty="0" smtClean="0"/>
              <a:t> Barley grown by either organic or in conversion farming method proved to have the highest content of dry matter and SDF content of other cereals investigated, whereas oat obtained from organic farming method exhibited the highest protein, TDF and ISF  content.</a:t>
            </a:r>
          </a:p>
          <a:p>
            <a:pPr lvl="0">
              <a:buFont typeface="Wingdings" pitchFamily="2" charset="2"/>
              <a:buChar char="q"/>
            </a:pPr>
            <a:r>
              <a:rPr lang="en-US" sz="2000" dirty="0" smtClean="0"/>
              <a:t>Organic farming method proved to be effective for oat for all examined chemical–technological traits except moisture and ash.</a:t>
            </a:r>
          </a:p>
          <a:p>
            <a:endParaRPr lang="en-US" sz="2000" dirty="0"/>
          </a:p>
        </p:txBody>
      </p:sp>
    </p:spTree>
  </p:cSld>
  <p:clrMapOvr>
    <a:masterClrMapping/>
  </p:clrMapOvr>
  <p:transition spd="med">
    <p:wedg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
            <a:ext cx="9144000" cy="6858000"/>
          </a:xfrm>
          <a:prstGeom prst="rect">
            <a:avLst/>
          </a:prstGeom>
        </p:spPr>
      </p:pic>
      <p:pic>
        <p:nvPicPr>
          <p:cNvPr id="3" name="Content Placeholder 3" descr="http://tiganj.com/wp-content/uploads/2013/10/psenica-638x350.jpg"/>
          <p:cNvPicPr>
            <a:picLocks/>
          </p:cNvPicPr>
          <p:nvPr/>
        </p:nvPicPr>
        <p:blipFill rotWithShape="1">
          <a:blip r:embed="rId3">
            <a:extLst>
              <a:ext uri="{28A0092B-C50C-407E-A947-70E740481C1C}">
                <a14:useLocalDpi xmlns:a14="http://schemas.microsoft.com/office/drawing/2010/main" xmlns="" xmlns:pic="http://schemas.openxmlformats.org/drawingml/2006/picture" xmlns:lc="http://schemas.openxmlformats.org/drawingml/2006/lockedCanvas" val="0"/>
              </a:ext>
            </a:extLst>
          </a:blip>
          <a:srcRect l="11126" r="12054" b="386"/>
          <a:stretch/>
        </p:blipFill>
        <p:spPr bwMode="auto">
          <a:xfrm>
            <a:off x="0" y="-214338"/>
            <a:ext cx="9144000" cy="7072338"/>
          </a:xfrm>
          <a:prstGeom prst="rect">
            <a:avLst/>
          </a:prstGeom>
          <a:ln w="190500" cap="sq">
            <a:solidFill>
              <a:srgbClr val="C8C6BD"/>
            </a:solidFill>
            <a:prstDash val="solid"/>
            <a:miter lim="800000"/>
          </a:ln>
          <a:effectLst>
            <a:glow rad="63500">
              <a:schemeClr val="accent1">
                <a:satMod val="175000"/>
                <a:alpha val="40000"/>
              </a:schemeClr>
            </a:glow>
            <a:outerShdw blurRad="254000" algn="bl" rotWithShape="0">
              <a:srgbClr val="000000">
                <a:alpha val="43000"/>
              </a:srgbClr>
            </a:outerShdw>
            <a:softEdge rad="635000"/>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xmlns="" xmlns:pic="http://schemas.openxmlformats.org/drawingml/2006/picture" xmlns:lc="http://schemas.openxmlformats.org/drawingml/2006/lockedCanvas">
                <a:solidFill>
                  <a:srgbClr val="FFFFFF"/>
                </a:solidFill>
              </a14:hiddenFill>
            </a:ext>
          </a:extLst>
        </p:spPr>
      </p:pic>
      <p:sp>
        <p:nvSpPr>
          <p:cNvPr id="4" name="Rectangle 3"/>
          <p:cNvSpPr/>
          <p:nvPr/>
        </p:nvSpPr>
        <p:spPr>
          <a:xfrm>
            <a:off x="1714480" y="3000372"/>
            <a:ext cx="6212118" cy="584775"/>
          </a:xfrm>
          <a:prstGeom prst="rect">
            <a:avLst/>
          </a:prstGeom>
          <a:solidFill>
            <a:srgbClr val="92D050"/>
          </a:solidFill>
        </p:spPr>
        <p:txBody>
          <a:bodyPr wrap="square">
            <a:spAutoFit/>
          </a:bodyPr>
          <a:lstStyle/>
          <a:p>
            <a:r>
              <a:rPr lang="en-US" sz="3200" b="1" dirty="0" smtClean="0">
                <a:solidFill>
                  <a:srgbClr val="56460A"/>
                </a:solidFill>
              </a:rPr>
              <a:t>THANK YOU FOR YOUR ATENTION</a:t>
            </a:r>
            <a:endParaRPr lang="en-US" sz="3200" b="1" dirty="0">
              <a:solidFill>
                <a:srgbClr val="56460A"/>
              </a:solidFill>
            </a:endParaRPr>
          </a:p>
        </p:txBody>
      </p:sp>
    </p:spTree>
  </p:cSld>
  <p:clrMapOvr>
    <a:masterClrMapping/>
  </p:clrMapOvr>
  <p:transition spd="med">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4834</TotalTime>
  <Words>3669</Words>
  <Application>Microsoft Office PowerPoint</Application>
  <PresentationFormat>On-screen Show (4:3)</PresentationFormat>
  <Paragraphs>442</Paragraphs>
  <Slides>55</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55</vt:i4>
      </vt:variant>
    </vt:vector>
  </HeadingPairs>
  <TitlesOfParts>
    <vt:vector size="58" baseType="lpstr">
      <vt:lpstr>Office Theme</vt:lpstr>
      <vt:lpstr>Chart</vt:lpstr>
      <vt:lpstr>Worksheet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Mirjana Menkovska</dc:creator>
  <cp:lastModifiedBy>Mirjana Menkovska</cp:lastModifiedBy>
  <cp:revision>70</cp:revision>
  <dcterms:created xsi:type="dcterms:W3CDTF">2015-07-28T08:31:22Z</dcterms:created>
  <dcterms:modified xsi:type="dcterms:W3CDTF">2015-08-09T11:55:16Z</dcterms:modified>
</cp:coreProperties>
</file>