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diagrams/layout2.xml" ContentType="application/vnd.openxmlformats-officedocument.drawingml.diagramLayout+xml"/>
  <Default Extension="tiff" ContentType="image/tif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04" r:id="rId1"/>
  </p:sldMasterIdLst>
  <p:notesMasterIdLst>
    <p:notesMasterId r:id="rId54"/>
  </p:notesMasterIdLst>
  <p:sldIdLst>
    <p:sldId id="259" r:id="rId2"/>
    <p:sldId id="267" r:id="rId3"/>
    <p:sldId id="339" r:id="rId4"/>
    <p:sldId id="341" r:id="rId5"/>
    <p:sldId id="269" r:id="rId6"/>
    <p:sldId id="338" r:id="rId7"/>
    <p:sldId id="275" r:id="rId8"/>
    <p:sldId id="276" r:id="rId9"/>
    <p:sldId id="278" r:id="rId10"/>
    <p:sldId id="279" r:id="rId11"/>
    <p:sldId id="280" r:id="rId12"/>
    <p:sldId id="281" r:id="rId13"/>
    <p:sldId id="282" r:id="rId14"/>
    <p:sldId id="283" r:id="rId15"/>
    <p:sldId id="342" r:id="rId16"/>
    <p:sldId id="293" r:id="rId17"/>
    <p:sldId id="286" r:id="rId18"/>
    <p:sldId id="287" r:id="rId19"/>
    <p:sldId id="298" r:id="rId20"/>
    <p:sldId id="295" r:id="rId21"/>
    <p:sldId id="297" r:id="rId22"/>
    <p:sldId id="289" r:id="rId23"/>
    <p:sldId id="312" r:id="rId24"/>
    <p:sldId id="296" r:id="rId25"/>
    <p:sldId id="291" r:id="rId26"/>
    <p:sldId id="315" r:id="rId27"/>
    <p:sldId id="316" r:id="rId28"/>
    <p:sldId id="300" r:id="rId29"/>
    <p:sldId id="334" r:id="rId30"/>
    <p:sldId id="335" r:id="rId31"/>
    <p:sldId id="336" r:id="rId32"/>
    <p:sldId id="301" r:id="rId33"/>
    <p:sldId id="302" r:id="rId34"/>
    <p:sldId id="317" r:id="rId35"/>
    <p:sldId id="331" r:id="rId36"/>
    <p:sldId id="318" r:id="rId37"/>
    <p:sldId id="319" r:id="rId38"/>
    <p:sldId id="303" r:id="rId39"/>
    <p:sldId id="306" r:id="rId40"/>
    <p:sldId id="307" r:id="rId41"/>
    <p:sldId id="309" r:id="rId42"/>
    <p:sldId id="310" r:id="rId43"/>
    <p:sldId id="311" r:id="rId44"/>
    <p:sldId id="321" r:id="rId45"/>
    <p:sldId id="324" r:id="rId46"/>
    <p:sldId id="322" r:id="rId47"/>
    <p:sldId id="325" r:id="rId48"/>
    <p:sldId id="326" r:id="rId49"/>
    <p:sldId id="323" r:id="rId50"/>
    <p:sldId id="332" r:id="rId51"/>
    <p:sldId id="333" r:id="rId52"/>
    <p:sldId id="330" r:id="rId5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Rg st="1" end="61"/>
    <p:penClr>
      <a:srgbClr val="FF0000"/>
    </p:penClr>
  </p:showPr>
  <p:clrMru>
    <a:srgbClr val="FFFF99"/>
    <a:srgbClr val="C25524"/>
    <a:srgbClr val="592E03"/>
    <a:srgbClr val="753D05"/>
    <a:srgbClr val="A8E6B2"/>
    <a:srgbClr val="A3FBC7"/>
    <a:srgbClr val="6FF9A7"/>
    <a:srgbClr val="8EFABA"/>
    <a:srgbClr val="B6FCD2"/>
    <a:srgbClr val="C4E1F2"/>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snapVertSplitter="1" vertBarState="minimized" horzBarState="maximized">
    <p:restoredLeft sz="16077" autoAdjust="0"/>
    <p:restoredTop sz="94660"/>
  </p:normalViewPr>
  <p:slideViewPr>
    <p:cSldViewPr>
      <p:cViewPr>
        <p:scale>
          <a:sx n="66" d="100"/>
          <a:sy n="66" d="100"/>
        </p:scale>
        <p:origin x="-1542" y="-25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_rels/data2.xml.rels><?xml version="1.0" encoding="UTF-8" standalone="yes"?>
<Relationships xmlns="http://schemas.openxmlformats.org/package/2006/relationships"><Relationship Id="rId2" Type="http://schemas.openxmlformats.org/officeDocument/2006/relationships/hyperlink" Target="https://en.wikipedia.org/wiki/Economic_efficiency" TargetMode="External"/><Relationship Id="rId1" Type="http://schemas.openxmlformats.org/officeDocument/2006/relationships/hyperlink" Target="https://en.wikipedia.org/wiki/Economies_of_scale"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F86B750-3494-4178-8538-47F176BB6FD8}" type="doc">
      <dgm:prSet loTypeId="urn:microsoft.com/office/officeart/2005/8/layout/radial1" loCatId="cycle" qsTypeId="urn:microsoft.com/office/officeart/2005/8/quickstyle/simple1" qsCatId="simple" csTypeId="urn:microsoft.com/office/officeart/2005/8/colors/accent1_2" csCatId="accent1" phldr="1"/>
      <dgm:spPr/>
      <dgm:t>
        <a:bodyPr/>
        <a:lstStyle/>
        <a:p>
          <a:endParaRPr lang="en-US"/>
        </a:p>
      </dgm:t>
    </dgm:pt>
    <dgm:pt modelId="{CE52B721-C3FC-45F9-B5A1-8553F3469DD4}">
      <dgm:prSet phldrT="[Text]" custT="1"/>
      <dgm:spPr>
        <a:solidFill>
          <a:srgbClr val="00B050"/>
        </a:solidFill>
      </dgm:spPr>
      <dgm:t>
        <a:bodyPr/>
        <a:lstStyle/>
        <a:p>
          <a:r>
            <a:rPr lang="en-US" sz="2000" b="1" dirty="0" smtClean="0"/>
            <a:t>Food systems</a:t>
          </a:r>
          <a:endParaRPr lang="en-US" sz="2000" b="1" dirty="0"/>
        </a:p>
      </dgm:t>
    </dgm:pt>
    <dgm:pt modelId="{99DC727C-3981-4BB9-A2B2-BCDA2C4FC31B}" type="parTrans" cxnId="{072D6B34-F5B3-4A58-AC43-06B413B7D6DD}">
      <dgm:prSet/>
      <dgm:spPr/>
      <dgm:t>
        <a:bodyPr/>
        <a:lstStyle/>
        <a:p>
          <a:endParaRPr lang="en-US"/>
        </a:p>
      </dgm:t>
    </dgm:pt>
    <dgm:pt modelId="{93EB1FE5-F1F2-447E-8B77-C217AFA83487}" type="sibTrans" cxnId="{072D6B34-F5B3-4A58-AC43-06B413B7D6DD}">
      <dgm:prSet/>
      <dgm:spPr/>
      <dgm:t>
        <a:bodyPr/>
        <a:lstStyle/>
        <a:p>
          <a:endParaRPr lang="en-US"/>
        </a:p>
      </dgm:t>
    </dgm:pt>
    <dgm:pt modelId="{39CEE84F-A18C-4FA5-922F-145D9650DF1A}">
      <dgm:prSet phldrT="[Text]" custT="1"/>
      <dgm:spPr>
        <a:solidFill>
          <a:schemeClr val="accent6">
            <a:lumMod val="75000"/>
          </a:schemeClr>
        </a:solidFill>
      </dgm:spPr>
      <dgm:t>
        <a:bodyPr/>
        <a:lstStyle/>
        <a:p>
          <a:r>
            <a:rPr lang="en-US" sz="1800" b="1" dirty="0" smtClean="0">
              <a:latin typeface="Calibri" pitchFamily="34" charset="0"/>
            </a:rPr>
            <a:t>Food</a:t>
          </a:r>
        </a:p>
        <a:p>
          <a:r>
            <a:rPr lang="en-US" sz="1800" b="1" dirty="0" smtClean="0">
              <a:latin typeface="Calibri" pitchFamily="34" charset="0"/>
            </a:rPr>
            <a:t>Nutrition</a:t>
          </a:r>
          <a:endParaRPr lang="en-US" sz="1800" b="1" dirty="0">
            <a:latin typeface="Calibri" pitchFamily="34" charset="0"/>
          </a:endParaRPr>
        </a:p>
      </dgm:t>
    </dgm:pt>
    <dgm:pt modelId="{94FC5EB2-7643-4103-8839-F32CDB611226}" type="parTrans" cxnId="{BB89CD50-9CB7-4698-8AA2-AEFD998E3BBC}">
      <dgm:prSet/>
      <dgm:spPr/>
      <dgm:t>
        <a:bodyPr/>
        <a:lstStyle/>
        <a:p>
          <a:endParaRPr lang="en-US"/>
        </a:p>
      </dgm:t>
    </dgm:pt>
    <dgm:pt modelId="{C5D377F7-F85A-4AE4-946D-18CB5B389393}" type="sibTrans" cxnId="{BB89CD50-9CB7-4698-8AA2-AEFD998E3BBC}">
      <dgm:prSet/>
      <dgm:spPr/>
      <dgm:t>
        <a:bodyPr/>
        <a:lstStyle/>
        <a:p>
          <a:endParaRPr lang="en-US"/>
        </a:p>
      </dgm:t>
    </dgm:pt>
    <dgm:pt modelId="{F442945F-DB9B-4AB2-A73F-92E4B41B7066}">
      <dgm:prSet phldrT="[Text]" custT="1"/>
      <dgm:spPr/>
      <dgm:t>
        <a:bodyPr/>
        <a:lstStyle/>
        <a:p>
          <a:r>
            <a:rPr lang="en-US" sz="2000" b="1" dirty="0" smtClean="0">
              <a:latin typeface="Calibri" pitchFamily="34" charset="0"/>
            </a:rPr>
            <a:t>Health</a:t>
          </a:r>
          <a:endParaRPr lang="en-US" sz="2000" b="1" dirty="0">
            <a:latin typeface="Calibri" pitchFamily="34" charset="0"/>
          </a:endParaRPr>
        </a:p>
      </dgm:t>
    </dgm:pt>
    <dgm:pt modelId="{5BE6F2DD-BB1D-48E8-8FFD-57B33CBAA8EE}" type="parTrans" cxnId="{0B9715DE-3FEC-49BE-811A-A91BB1CCAAAF}">
      <dgm:prSet/>
      <dgm:spPr/>
      <dgm:t>
        <a:bodyPr/>
        <a:lstStyle/>
        <a:p>
          <a:endParaRPr lang="en-US"/>
        </a:p>
      </dgm:t>
    </dgm:pt>
    <dgm:pt modelId="{78B141F1-E3A7-41B2-99F8-AFA0E0A81ACB}" type="sibTrans" cxnId="{0B9715DE-3FEC-49BE-811A-A91BB1CCAAAF}">
      <dgm:prSet/>
      <dgm:spPr/>
      <dgm:t>
        <a:bodyPr/>
        <a:lstStyle/>
        <a:p>
          <a:endParaRPr lang="en-US"/>
        </a:p>
      </dgm:t>
    </dgm:pt>
    <dgm:pt modelId="{E1965CDB-87F9-43E6-8095-D08C69172357}">
      <dgm:prSet phldrT="[Text]" custT="1"/>
      <dgm:spPr>
        <a:solidFill>
          <a:schemeClr val="bg2">
            <a:lumMod val="50000"/>
          </a:schemeClr>
        </a:solidFill>
      </dgm:spPr>
      <dgm:t>
        <a:bodyPr/>
        <a:lstStyle/>
        <a:p>
          <a:r>
            <a:rPr lang="en-US" sz="1800" b="1" dirty="0" smtClean="0">
              <a:latin typeface="Calibri" pitchFamily="34" charset="0"/>
            </a:rPr>
            <a:t>Community economic</a:t>
          </a:r>
        </a:p>
        <a:p>
          <a:r>
            <a:rPr lang="en-US" sz="1800" b="1" dirty="0" smtClean="0">
              <a:latin typeface="Calibri" pitchFamily="34" charset="0"/>
            </a:rPr>
            <a:t>development</a:t>
          </a:r>
          <a:endParaRPr lang="en-US" sz="1800" b="1" dirty="0">
            <a:latin typeface="Calibri" pitchFamily="34" charset="0"/>
          </a:endParaRPr>
        </a:p>
      </dgm:t>
    </dgm:pt>
    <dgm:pt modelId="{8E4BB05C-CE58-412A-A02C-5721261BC60C}" type="parTrans" cxnId="{33FA4679-77D6-48B5-847E-C995A092EC53}">
      <dgm:prSet/>
      <dgm:spPr/>
      <dgm:t>
        <a:bodyPr/>
        <a:lstStyle/>
        <a:p>
          <a:endParaRPr lang="en-US"/>
        </a:p>
      </dgm:t>
    </dgm:pt>
    <dgm:pt modelId="{BEC23EC5-F930-4936-9184-CA62982AEB2D}" type="sibTrans" cxnId="{33FA4679-77D6-48B5-847E-C995A092EC53}">
      <dgm:prSet/>
      <dgm:spPr/>
      <dgm:t>
        <a:bodyPr/>
        <a:lstStyle/>
        <a:p>
          <a:endParaRPr lang="en-US"/>
        </a:p>
      </dgm:t>
    </dgm:pt>
    <dgm:pt modelId="{E15EB709-7AB5-4387-A48D-C32D7092939D}">
      <dgm:prSet phldrT="[Text]" custT="1"/>
      <dgm:spPr>
        <a:solidFill>
          <a:srgbClr val="FFC000"/>
        </a:solidFill>
      </dgm:spPr>
      <dgm:t>
        <a:bodyPr/>
        <a:lstStyle/>
        <a:p>
          <a:r>
            <a:rPr lang="en-US" sz="1700" b="1" dirty="0" smtClean="0">
              <a:latin typeface="Calibri" pitchFamily="34" charset="0"/>
            </a:rPr>
            <a:t>Agriculture</a:t>
          </a:r>
          <a:endParaRPr lang="en-US" sz="1700" b="1" dirty="0">
            <a:latin typeface="Calibri" pitchFamily="34" charset="0"/>
          </a:endParaRPr>
        </a:p>
      </dgm:t>
    </dgm:pt>
    <dgm:pt modelId="{D8CC7580-B2E4-4D97-9181-EEA63ABE4FBF}" type="parTrans" cxnId="{75E5BE17-BE2E-4BF4-BCCF-C2FD3518BE96}">
      <dgm:prSet/>
      <dgm:spPr/>
      <dgm:t>
        <a:bodyPr/>
        <a:lstStyle/>
        <a:p>
          <a:endParaRPr lang="en-US"/>
        </a:p>
      </dgm:t>
    </dgm:pt>
    <dgm:pt modelId="{779B0AF4-3F1C-4698-AD2E-8116A28DE700}" type="sibTrans" cxnId="{75E5BE17-BE2E-4BF4-BCCF-C2FD3518BE96}">
      <dgm:prSet/>
      <dgm:spPr/>
      <dgm:t>
        <a:bodyPr/>
        <a:lstStyle/>
        <a:p>
          <a:endParaRPr lang="en-US"/>
        </a:p>
      </dgm:t>
    </dgm:pt>
    <dgm:pt modelId="{F8A29C46-F01F-42FB-BDF1-78B29FAB8FEE}">
      <dgm:prSet/>
      <dgm:spPr/>
      <dgm:t>
        <a:bodyPr/>
        <a:lstStyle/>
        <a:p>
          <a:endParaRPr lang="en-US"/>
        </a:p>
      </dgm:t>
    </dgm:pt>
    <dgm:pt modelId="{5E6365BA-CBC7-4493-BDF6-6B281A68481F}" type="parTrans" cxnId="{D4E1EF1B-D511-4963-9ECD-A1CFF08B56F4}">
      <dgm:prSet/>
      <dgm:spPr/>
      <dgm:t>
        <a:bodyPr/>
        <a:lstStyle/>
        <a:p>
          <a:endParaRPr lang="en-US"/>
        </a:p>
      </dgm:t>
    </dgm:pt>
    <dgm:pt modelId="{82ECA7C9-016E-4F85-9BAB-87164871154A}" type="sibTrans" cxnId="{D4E1EF1B-D511-4963-9ECD-A1CFF08B56F4}">
      <dgm:prSet/>
      <dgm:spPr/>
      <dgm:t>
        <a:bodyPr/>
        <a:lstStyle/>
        <a:p>
          <a:endParaRPr lang="en-US"/>
        </a:p>
      </dgm:t>
    </dgm:pt>
    <dgm:pt modelId="{8F6B6E4D-257F-4548-819C-A2A216A426FC}">
      <dgm:prSet/>
      <dgm:spPr/>
      <dgm:t>
        <a:bodyPr/>
        <a:lstStyle/>
        <a:p>
          <a:endParaRPr lang="en-US" dirty="0" smtClean="0"/>
        </a:p>
      </dgm:t>
    </dgm:pt>
    <dgm:pt modelId="{DA298575-33D3-4502-AC59-D5C3CFBCD4BB}" type="parTrans" cxnId="{2CBFD016-958F-4301-85AC-2CDF7E2EF203}">
      <dgm:prSet/>
      <dgm:spPr/>
      <dgm:t>
        <a:bodyPr/>
        <a:lstStyle/>
        <a:p>
          <a:endParaRPr lang="en-US"/>
        </a:p>
      </dgm:t>
    </dgm:pt>
    <dgm:pt modelId="{CA3B78F4-B91B-45FE-8D58-F435C327A2A9}" type="sibTrans" cxnId="{2CBFD016-958F-4301-85AC-2CDF7E2EF203}">
      <dgm:prSet/>
      <dgm:spPr/>
      <dgm:t>
        <a:bodyPr/>
        <a:lstStyle/>
        <a:p>
          <a:endParaRPr lang="en-US"/>
        </a:p>
      </dgm:t>
    </dgm:pt>
    <dgm:pt modelId="{4716ED8E-E893-4587-84B8-92B26D324CE6}">
      <dgm:prSet/>
      <dgm:spPr/>
      <dgm:t>
        <a:bodyPr/>
        <a:lstStyle/>
        <a:p>
          <a:endParaRPr lang="en-US"/>
        </a:p>
      </dgm:t>
    </dgm:pt>
    <dgm:pt modelId="{D20C097C-DB04-4608-895A-4137070BB103}" type="parTrans" cxnId="{0F1940A0-0189-4859-B9F0-3324D23E4830}">
      <dgm:prSet/>
      <dgm:spPr/>
      <dgm:t>
        <a:bodyPr/>
        <a:lstStyle/>
        <a:p>
          <a:endParaRPr lang="en-US"/>
        </a:p>
      </dgm:t>
    </dgm:pt>
    <dgm:pt modelId="{C7CE661A-F927-4E3A-A50C-3F1A0A43C10C}" type="sibTrans" cxnId="{0F1940A0-0189-4859-B9F0-3324D23E4830}">
      <dgm:prSet/>
      <dgm:spPr/>
      <dgm:t>
        <a:bodyPr/>
        <a:lstStyle/>
        <a:p>
          <a:endParaRPr lang="en-US"/>
        </a:p>
      </dgm:t>
    </dgm:pt>
    <dgm:pt modelId="{591FA12B-E888-4DF3-B81A-A322851D2ACF}">
      <dgm:prSet/>
      <dgm:spPr/>
      <dgm:t>
        <a:bodyPr/>
        <a:lstStyle/>
        <a:p>
          <a:endParaRPr lang="en-US"/>
        </a:p>
      </dgm:t>
    </dgm:pt>
    <dgm:pt modelId="{BB37DBAE-D27B-4FC0-94F1-D8B4BFD2C431}" type="parTrans" cxnId="{17EF0136-E87E-4C1D-B521-431288856288}">
      <dgm:prSet/>
      <dgm:spPr/>
      <dgm:t>
        <a:bodyPr/>
        <a:lstStyle/>
        <a:p>
          <a:endParaRPr lang="en-US"/>
        </a:p>
      </dgm:t>
    </dgm:pt>
    <dgm:pt modelId="{B103178B-2F2D-46BD-88FB-B812F47579C4}" type="sibTrans" cxnId="{17EF0136-E87E-4C1D-B521-431288856288}">
      <dgm:prSet/>
      <dgm:spPr/>
      <dgm:t>
        <a:bodyPr/>
        <a:lstStyle/>
        <a:p>
          <a:endParaRPr lang="en-US"/>
        </a:p>
      </dgm:t>
    </dgm:pt>
    <dgm:pt modelId="{2F3E7996-39E1-4058-BAE9-3FB5AB7B9186}">
      <dgm:prSet/>
      <dgm:spPr/>
      <dgm:t>
        <a:bodyPr/>
        <a:lstStyle/>
        <a:p>
          <a:endParaRPr lang="en-US" dirty="0" smtClean="0"/>
        </a:p>
      </dgm:t>
    </dgm:pt>
    <dgm:pt modelId="{3C582D98-E0B3-409A-85B9-2D3993564F13}" type="parTrans" cxnId="{7F37FDF9-7C36-4799-8F5E-C1D4653FA26F}">
      <dgm:prSet/>
      <dgm:spPr/>
      <dgm:t>
        <a:bodyPr/>
        <a:lstStyle/>
        <a:p>
          <a:endParaRPr lang="en-US"/>
        </a:p>
      </dgm:t>
    </dgm:pt>
    <dgm:pt modelId="{ED0F2D3C-430B-4EBA-B4A9-35422F61B349}" type="sibTrans" cxnId="{7F37FDF9-7C36-4799-8F5E-C1D4653FA26F}">
      <dgm:prSet/>
      <dgm:spPr/>
      <dgm:t>
        <a:bodyPr/>
        <a:lstStyle/>
        <a:p>
          <a:endParaRPr lang="en-US"/>
        </a:p>
      </dgm:t>
    </dgm:pt>
    <dgm:pt modelId="{AC64D3E8-EF8A-48FF-B0BC-51FD98B6D9E6}">
      <dgm:prSet/>
      <dgm:spPr/>
      <dgm:t>
        <a:bodyPr/>
        <a:lstStyle/>
        <a:p>
          <a:endParaRPr lang="en-US"/>
        </a:p>
      </dgm:t>
    </dgm:pt>
    <dgm:pt modelId="{BE0C5303-9ECF-49D7-BE78-84AA5651624D}" type="parTrans" cxnId="{8A5EF09C-BE50-473B-AAF2-F2929E4E2B70}">
      <dgm:prSet/>
      <dgm:spPr/>
      <dgm:t>
        <a:bodyPr/>
        <a:lstStyle/>
        <a:p>
          <a:endParaRPr lang="en-US"/>
        </a:p>
      </dgm:t>
    </dgm:pt>
    <dgm:pt modelId="{9F91C121-3B97-4DE7-94D2-00E5DC554CCD}" type="sibTrans" cxnId="{8A5EF09C-BE50-473B-AAF2-F2929E4E2B70}">
      <dgm:prSet/>
      <dgm:spPr/>
      <dgm:t>
        <a:bodyPr/>
        <a:lstStyle/>
        <a:p>
          <a:endParaRPr lang="en-US"/>
        </a:p>
      </dgm:t>
    </dgm:pt>
    <dgm:pt modelId="{E92DD671-BCED-45C2-AF00-6FC32577ABDF}" type="pres">
      <dgm:prSet presAssocID="{5F86B750-3494-4178-8538-47F176BB6FD8}" presName="cycle" presStyleCnt="0">
        <dgm:presLayoutVars>
          <dgm:chMax val="1"/>
          <dgm:dir/>
          <dgm:animLvl val="ctr"/>
          <dgm:resizeHandles val="exact"/>
        </dgm:presLayoutVars>
      </dgm:prSet>
      <dgm:spPr/>
      <dgm:t>
        <a:bodyPr/>
        <a:lstStyle/>
        <a:p>
          <a:endParaRPr lang="en-US"/>
        </a:p>
      </dgm:t>
    </dgm:pt>
    <dgm:pt modelId="{C2608486-4B0A-4BC5-AF20-10B1EACEFEF3}" type="pres">
      <dgm:prSet presAssocID="{CE52B721-C3FC-45F9-B5A1-8553F3469DD4}" presName="centerShape" presStyleLbl="node0" presStyleIdx="0" presStyleCnt="1" custScaleX="131700" custScaleY="113913" custLinFactNeighborX="799" custLinFactNeighborY="-1386"/>
      <dgm:spPr/>
      <dgm:t>
        <a:bodyPr/>
        <a:lstStyle/>
        <a:p>
          <a:endParaRPr lang="en-US"/>
        </a:p>
      </dgm:t>
    </dgm:pt>
    <dgm:pt modelId="{4ED1CA0E-C362-4CCE-ABB2-0E4953C41133}" type="pres">
      <dgm:prSet presAssocID="{94FC5EB2-7643-4103-8839-F32CDB611226}" presName="Name9" presStyleLbl="parChTrans1D2" presStyleIdx="0" presStyleCnt="4"/>
      <dgm:spPr/>
      <dgm:t>
        <a:bodyPr/>
        <a:lstStyle/>
        <a:p>
          <a:endParaRPr lang="en-US"/>
        </a:p>
      </dgm:t>
    </dgm:pt>
    <dgm:pt modelId="{12EE2C41-FC03-4323-834F-99DDA054ED5C}" type="pres">
      <dgm:prSet presAssocID="{94FC5EB2-7643-4103-8839-F32CDB611226}" presName="connTx" presStyleLbl="parChTrans1D2" presStyleIdx="0" presStyleCnt="4"/>
      <dgm:spPr/>
      <dgm:t>
        <a:bodyPr/>
        <a:lstStyle/>
        <a:p>
          <a:endParaRPr lang="en-US"/>
        </a:p>
      </dgm:t>
    </dgm:pt>
    <dgm:pt modelId="{6EDA2818-92AB-4D80-BFEA-FA6604170D4B}" type="pres">
      <dgm:prSet presAssocID="{39CEE84F-A18C-4FA5-922F-145D9650DF1A}" presName="node" presStyleLbl="node1" presStyleIdx="0" presStyleCnt="4" custScaleX="133327">
        <dgm:presLayoutVars>
          <dgm:bulletEnabled val="1"/>
        </dgm:presLayoutVars>
      </dgm:prSet>
      <dgm:spPr/>
      <dgm:t>
        <a:bodyPr/>
        <a:lstStyle/>
        <a:p>
          <a:endParaRPr lang="en-US"/>
        </a:p>
      </dgm:t>
    </dgm:pt>
    <dgm:pt modelId="{DA786270-3617-4063-A9B3-59E8066F2365}" type="pres">
      <dgm:prSet presAssocID="{5BE6F2DD-BB1D-48E8-8FFD-57B33CBAA8EE}" presName="Name9" presStyleLbl="parChTrans1D2" presStyleIdx="1" presStyleCnt="4"/>
      <dgm:spPr/>
      <dgm:t>
        <a:bodyPr/>
        <a:lstStyle/>
        <a:p>
          <a:endParaRPr lang="en-US"/>
        </a:p>
      </dgm:t>
    </dgm:pt>
    <dgm:pt modelId="{0D572C4A-27AE-4ED4-B3DB-54AAC43E6B24}" type="pres">
      <dgm:prSet presAssocID="{5BE6F2DD-BB1D-48E8-8FFD-57B33CBAA8EE}" presName="connTx" presStyleLbl="parChTrans1D2" presStyleIdx="1" presStyleCnt="4"/>
      <dgm:spPr/>
      <dgm:t>
        <a:bodyPr/>
        <a:lstStyle/>
        <a:p>
          <a:endParaRPr lang="en-US"/>
        </a:p>
      </dgm:t>
    </dgm:pt>
    <dgm:pt modelId="{F30C44DC-FBFD-47C5-B260-039C8357BAC1}" type="pres">
      <dgm:prSet presAssocID="{F442945F-DB9B-4AB2-A73F-92E4B41B7066}" presName="node" presStyleLbl="node1" presStyleIdx="1" presStyleCnt="4" custScaleX="103190" custRadScaleRad="105493" custRadScaleInc="-31">
        <dgm:presLayoutVars>
          <dgm:bulletEnabled val="1"/>
        </dgm:presLayoutVars>
      </dgm:prSet>
      <dgm:spPr/>
      <dgm:t>
        <a:bodyPr/>
        <a:lstStyle/>
        <a:p>
          <a:endParaRPr lang="en-US"/>
        </a:p>
      </dgm:t>
    </dgm:pt>
    <dgm:pt modelId="{A0FCDCDF-DD6B-4E1B-A2C9-A1AD0EE35D1D}" type="pres">
      <dgm:prSet presAssocID="{8E4BB05C-CE58-412A-A02C-5721261BC60C}" presName="Name9" presStyleLbl="parChTrans1D2" presStyleIdx="2" presStyleCnt="4"/>
      <dgm:spPr/>
      <dgm:t>
        <a:bodyPr/>
        <a:lstStyle/>
        <a:p>
          <a:endParaRPr lang="en-US"/>
        </a:p>
      </dgm:t>
    </dgm:pt>
    <dgm:pt modelId="{10F37D50-47B3-47D8-9453-3CA9AC3A439D}" type="pres">
      <dgm:prSet presAssocID="{8E4BB05C-CE58-412A-A02C-5721261BC60C}" presName="connTx" presStyleLbl="parChTrans1D2" presStyleIdx="2" presStyleCnt="4"/>
      <dgm:spPr/>
      <dgm:t>
        <a:bodyPr/>
        <a:lstStyle/>
        <a:p>
          <a:endParaRPr lang="en-US"/>
        </a:p>
      </dgm:t>
    </dgm:pt>
    <dgm:pt modelId="{24FE1AB9-BE30-4D48-A2C2-44FC525034DB}" type="pres">
      <dgm:prSet presAssocID="{E1965CDB-87F9-43E6-8095-D08C69172357}" presName="node" presStyleLbl="node1" presStyleIdx="2" presStyleCnt="4" custScaleX="142487" custRadScaleRad="93154" custRadScaleInc="-7883">
        <dgm:presLayoutVars>
          <dgm:bulletEnabled val="1"/>
        </dgm:presLayoutVars>
      </dgm:prSet>
      <dgm:spPr/>
      <dgm:t>
        <a:bodyPr/>
        <a:lstStyle/>
        <a:p>
          <a:endParaRPr lang="en-US"/>
        </a:p>
      </dgm:t>
    </dgm:pt>
    <dgm:pt modelId="{D3FF8B91-1AE5-4674-A188-EF761B84ECEE}" type="pres">
      <dgm:prSet presAssocID="{D8CC7580-B2E4-4D97-9181-EEA63ABE4FBF}" presName="Name9" presStyleLbl="parChTrans1D2" presStyleIdx="3" presStyleCnt="4"/>
      <dgm:spPr/>
      <dgm:t>
        <a:bodyPr/>
        <a:lstStyle/>
        <a:p>
          <a:endParaRPr lang="en-US"/>
        </a:p>
      </dgm:t>
    </dgm:pt>
    <dgm:pt modelId="{3239AD4F-4C1E-4C15-A80C-7AB8D1046F26}" type="pres">
      <dgm:prSet presAssocID="{D8CC7580-B2E4-4D97-9181-EEA63ABE4FBF}" presName="connTx" presStyleLbl="parChTrans1D2" presStyleIdx="3" presStyleCnt="4"/>
      <dgm:spPr/>
      <dgm:t>
        <a:bodyPr/>
        <a:lstStyle/>
        <a:p>
          <a:endParaRPr lang="en-US"/>
        </a:p>
      </dgm:t>
    </dgm:pt>
    <dgm:pt modelId="{521C0325-360B-48B2-AB91-DCD013530E6F}" type="pres">
      <dgm:prSet presAssocID="{E15EB709-7AB5-4387-A48D-C32D7092939D}" presName="node" presStyleLbl="node1" presStyleIdx="3" presStyleCnt="4" custScaleX="106395" custScaleY="100280" custRadScaleRad="98957" custRadScaleInc="-105">
        <dgm:presLayoutVars>
          <dgm:bulletEnabled val="1"/>
        </dgm:presLayoutVars>
      </dgm:prSet>
      <dgm:spPr/>
      <dgm:t>
        <a:bodyPr/>
        <a:lstStyle/>
        <a:p>
          <a:endParaRPr lang="en-US"/>
        </a:p>
      </dgm:t>
    </dgm:pt>
  </dgm:ptLst>
  <dgm:cxnLst>
    <dgm:cxn modelId="{BB89CD50-9CB7-4698-8AA2-AEFD998E3BBC}" srcId="{CE52B721-C3FC-45F9-B5A1-8553F3469DD4}" destId="{39CEE84F-A18C-4FA5-922F-145D9650DF1A}" srcOrd="0" destOrd="0" parTransId="{94FC5EB2-7643-4103-8839-F32CDB611226}" sibTransId="{C5D377F7-F85A-4AE4-946D-18CB5B389393}"/>
    <dgm:cxn modelId="{75E5BE17-BE2E-4BF4-BCCF-C2FD3518BE96}" srcId="{CE52B721-C3FC-45F9-B5A1-8553F3469DD4}" destId="{E15EB709-7AB5-4387-A48D-C32D7092939D}" srcOrd="3" destOrd="0" parTransId="{D8CC7580-B2E4-4D97-9181-EEA63ABE4FBF}" sibTransId="{779B0AF4-3F1C-4698-AD2E-8116A28DE700}"/>
    <dgm:cxn modelId="{A7B2C800-71E9-4C7C-A67D-67825518A5E5}" type="presOf" srcId="{5BE6F2DD-BB1D-48E8-8FFD-57B33CBAA8EE}" destId="{0D572C4A-27AE-4ED4-B3DB-54AAC43E6B24}" srcOrd="1" destOrd="0" presId="urn:microsoft.com/office/officeart/2005/8/layout/radial1"/>
    <dgm:cxn modelId="{0B9715DE-3FEC-49BE-811A-A91BB1CCAAAF}" srcId="{CE52B721-C3FC-45F9-B5A1-8553F3469DD4}" destId="{F442945F-DB9B-4AB2-A73F-92E4B41B7066}" srcOrd="1" destOrd="0" parTransId="{5BE6F2DD-BB1D-48E8-8FFD-57B33CBAA8EE}" sibTransId="{78B141F1-E3A7-41B2-99F8-AFA0E0A81ACB}"/>
    <dgm:cxn modelId="{8AA51FB5-D791-467C-9E2E-400CC4EF2B74}" type="presOf" srcId="{8E4BB05C-CE58-412A-A02C-5721261BC60C}" destId="{A0FCDCDF-DD6B-4E1B-A2C9-A1AD0EE35D1D}" srcOrd="0" destOrd="0" presId="urn:microsoft.com/office/officeart/2005/8/layout/radial1"/>
    <dgm:cxn modelId="{2CBFD016-958F-4301-85AC-2CDF7E2EF203}" srcId="{5F86B750-3494-4178-8538-47F176BB6FD8}" destId="{8F6B6E4D-257F-4548-819C-A2A216A426FC}" srcOrd="2" destOrd="0" parTransId="{DA298575-33D3-4502-AC59-D5C3CFBCD4BB}" sibTransId="{CA3B78F4-B91B-45FE-8D58-F435C327A2A9}"/>
    <dgm:cxn modelId="{DBFC25D4-7A33-41A4-A3F7-45A16F1A8227}" type="presOf" srcId="{39CEE84F-A18C-4FA5-922F-145D9650DF1A}" destId="{6EDA2818-92AB-4D80-BFEA-FA6604170D4B}" srcOrd="0" destOrd="0" presId="urn:microsoft.com/office/officeart/2005/8/layout/radial1"/>
    <dgm:cxn modelId="{0F1940A0-0189-4859-B9F0-3324D23E4830}" srcId="{5F86B750-3494-4178-8538-47F176BB6FD8}" destId="{4716ED8E-E893-4587-84B8-92B26D324CE6}" srcOrd="3" destOrd="0" parTransId="{D20C097C-DB04-4608-895A-4137070BB103}" sibTransId="{C7CE661A-F927-4E3A-A50C-3F1A0A43C10C}"/>
    <dgm:cxn modelId="{17EF0136-E87E-4C1D-B521-431288856288}" srcId="{5F86B750-3494-4178-8538-47F176BB6FD8}" destId="{591FA12B-E888-4DF3-B81A-A322851D2ACF}" srcOrd="4" destOrd="0" parTransId="{BB37DBAE-D27B-4FC0-94F1-D8B4BFD2C431}" sibTransId="{B103178B-2F2D-46BD-88FB-B812F47579C4}"/>
    <dgm:cxn modelId="{8A5EF09C-BE50-473B-AAF2-F2929E4E2B70}" srcId="{5F86B750-3494-4178-8538-47F176BB6FD8}" destId="{AC64D3E8-EF8A-48FF-B0BC-51FD98B6D9E6}" srcOrd="6" destOrd="0" parTransId="{BE0C5303-9ECF-49D7-BE78-84AA5651624D}" sibTransId="{9F91C121-3B97-4DE7-94D2-00E5DC554CCD}"/>
    <dgm:cxn modelId="{D4E1EF1B-D511-4963-9ECD-A1CFF08B56F4}" srcId="{5F86B750-3494-4178-8538-47F176BB6FD8}" destId="{F8A29C46-F01F-42FB-BDF1-78B29FAB8FEE}" srcOrd="1" destOrd="0" parTransId="{5E6365BA-CBC7-4493-BDF6-6B281A68481F}" sibTransId="{82ECA7C9-016E-4F85-9BAB-87164871154A}"/>
    <dgm:cxn modelId="{7F37FDF9-7C36-4799-8F5E-C1D4653FA26F}" srcId="{5F86B750-3494-4178-8538-47F176BB6FD8}" destId="{2F3E7996-39E1-4058-BAE9-3FB5AB7B9186}" srcOrd="5" destOrd="0" parTransId="{3C582D98-E0B3-409A-85B9-2D3993564F13}" sibTransId="{ED0F2D3C-430B-4EBA-B4A9-35422F61B349}"/>
    <dgm:cxn modelId="{7C1FCCED-E5EB-49CF-B6B8-B677DF4732AA}" type="presOf" srcId="{5BE6F2DD-BB1D-48E8-8FFD-57B33CBAA8EE}" destId="{DA786270-3617-4063-A9B3-59E8066F2365}" srcOrd="0" destOrd="0" presId="urn:microsoft.com/office/officeart/2005/8/layout/radial1"/>
    <dgm:cxn modelId="{F332DD27-A6FB-4FB8-8CA5-BB4BB923F325}" type="presOf" srcId="{8E4BB05C-CE58-412A-A02C-5721261BC60C}" destId="{10F37D50-47B3-47D8-9453-3CA9AC3A439D}" srcOrd="1" destOrd="0" presId="urn:microsoft.com/office/officeart/2005/8/layout/radial1"/>
    <dgm:cxn modelId="{6ED728E4-D45C-40B0-8AB7-9D4E5517151B}" type="presOf" srcId="{D8CC7580-B2E4-4D97-9181-EEA63ABE4FBF}" destId="{D3FF8B91-1AE5-4674-A188-EF761B84ECEE}" srcOrd="0" destOrd="0" presId="urn:microsoft.com/office/officeart/2005/8/layout/radial1"/>
    <dgm:cxn modelId="{13798F85-81EC-4040-AAC7-4CAD8837DA6E}" type="presOf" srcId="{94FC5EB2-7643-4103-8839-F32CDB611226}" destId="{12EE2C41-FC03-4323-834F-99DDA054ED5C}" srcOrd="1" destOrd="0" presId="urn:microsoft.com/office/officeart/2005/8/layout/radial1"/>
    <dgm:cxn modelId="{33FA4679-77D6-48B5-847E-C995A092EC53}" srcId="{CE52B721-C3FC-45F9-B5A1-8553F3469DD4}" destId="{E1965CDB-87F9-43E6-8095-D08C69172357}" srcOrd="2" destOrd="0" parTransId="{8E4BB05C-CE58-412A-A02C-5721261BC60C}" sibTransId="{BEC23EC5-F930-4936-9184-CA62982AEB2D}"/>
    <dgm:cxn modelId="{F2C225F9-FBFE-4076-BE28-52E5D47A9A96}" type="presOf" srcId="{E1965CDB-87F9-43E6-8095-D08C69172357}" destId="{24FE1AB9-BE30-4D48-A2C2-44FC525034DB}" srcOrd="0" destOrd="0" presId="urn:microsoft.com/office/officeart/2005/8/layout/radial1"/>
    <dgm:cxn modelId="{A21091FB-2CE7-47A0-9EC6-585BC2152C0C}" type="presOf" srcId="{D8CC7580-B2E4-4D97-9181-EEA63ABE4FBF}" destId="{3239AD4F-4C1E-4C15-A80C-7AB8D1046F26}" srcOrd="1" destOrd="0" presId="urn:microsoft.com/office/officeart/2005/8/layout/radial1"/>
    <dgm:cxn modelId="{36E0A9FA-1753-49BA-BA1E-F19E4343588D}" type="presOf" srcId="{5F86B750-3494-4178-8538-47F176BB6FD8}" destId="{E92DD671-BCED-45C2-AF00-6FC32577ABDF}" srcOrd="0" destOrd="0" presId="urn:microsoft.com/office/officeart/2005/8/layout/radial1"/>
    <dgm:cxn modelId="{8ECCC0A2-2163-45FE-91F2-8713B22383E3}" type="presOf" srcId="{CE52B721-C3FC-45F9-B5A1-8553F3469DD4}" destId="{C2608486-4B0A-4BC5-AF20-10B1EACEFEF3}" srcOrd="0" destOrd="0" presId="urn:microsoft.com/office/officeart/2005/8/layout/radial1"/>
    <dgm:cxn modelId="{4C9B2D56-2C03-464B-B24D-82F75F794E97}" type="presOf" srcId="{F442945F-DB9B-4AB2-A73F-92E4B41B7066}" destId="{F30C44DC-FBFD-47C5-B260-039C8357BAC1}" srcOrd="0" destOrd="0" presId="urn:microsoft.com/office/officeart/2005/8/layout/radial1"/>
    <dgm:cxn modelId="{B566D98D-D666-400D-A198-791F9A07E536}" type="presOf" srcId="{E15EB709-7AB5-4387-A48D-C32D7092939D}" destId="{521C0325-360B-48B2-AB91-DCD013530E6F}" srcOrd="0" destOrd="0" presId="urn:microsoft.com/office/officeart/2005/8/layout/radial1"/>
    <dgm:cxn modelId="{072D6B34-F5B3-4A58-AC43-06B413B7D6DD}" srcId="{5F86B750-3494-4178-8538-47F176BB6FD8}" destId="{CE52B721-C3FC-45F9-B5A1-8553F3469DD4}" srcOrd="0" destOrd="0" parTransId="{99DC727C-3981-4BB9-A2B2-BCDA2C4FC31B}" sibTransId="{93EB1FE5-F1F2-447E-8B77-C217AFA83487}"/>
    <dgm:cxn modelId="{3960B896-CE2F-4BD8-9BD9-6E6E5630EF6B}" type="presOf" srcId="{94FC5EB2-7643-4103-8839-F32CDB611226}" destId="{4ED1CA0E-C362-4CCE-ABB2-0E4953C41133}" srcOrd="0" destOrd="0" presId="urn:microsoft.com/office/officeart/2005/8/layout/radial1"/>
    <dgm:cxn modelId="{D9BB5C1E-2625-44CB-B8AF-9179F903A720}" type="presParOf" srcId="{E92DD671-BCED-45C2-AF00-6FC32577ABDF}" destId="{C2608486-4B0A-4BC5-AF20-10B1EACEFEF3}" srcOrd="0" destOrd="0" presId="urn:microsoft.com/office/officeart/2005/8/layout/radial1"/>
    <dgm:cxn modelId="{6D64E078-9E35-45EC-9D24-5938D58012CB}" type="presParOf" srcId="{E92DD671-BCED-45C2-AF00-6FC32577ABDF}" destId="{4ED1CA0E-C362-4CCE-ABB2-0E4953C41133}" srcOrd="1" destOrd="0" presId="urn:microsoft.com/office/officeart/2005/8/layout/radial1"/>
    <dgm:cxn modelId="{13EF3927-DC19-442A-8681-CEE57A0F0B52}" type="presParOf" srcId="{4ED1CA0E-C362-4CCE-ABB2-0E4953C41133}" destId="{12EE2C41-FC03-4323-834F-99DDA054ED5C}" srcOrd="0" destOrd="0" presId="urn:microsoft.com/office/officeart/2005/8/layout/radial1"/>
    <dgm:cxn modelId="{5B91D19A-BE1D-4C5B-8D3C-2E30D9D52923}" type="presParOf" srcId="{E92DD671-BCED-45C2-AF00-6FC32577ABDF}" destId="{6EDA2818-92AB-4D80-BFEA-FA6604170D4B}" srcOrd="2" destOrd="0" presId="urn:microsoft.com/office/officeart/2005/8/layout/radial1"/>
    <dgm:cxn modelId="{2D573240-59B1-4CAA-B4B7-31F4AF411CE3}" type="presParOf" srcId="{E92DD671-BCED-45C2-AF00-6FC32577ABDF}" destId="{DA786270-3617-4063-A9B3-59E8066F2365}" srcOrd="3" destOrd="0" presId="urn:microsoft.com/office/officeart/2005/8/layout/radial1"/>
    <dgm:cxn modelId="{C7D0DA97-253C-400B-94A3-4C6FC3B622CD}" type="presParOf" srcId="{DA786270-3617-4063-A9B3-59E8066F2365}" destId="{0D572C4A-27AE-4ED4-B3DB-54AAC43E6B24}" srcOrd="0" destOrd="0" presId="urn:microsoft.com/office/officeart/2005/8/layout/radial1"/>
    <dgm:cxn modelId="{9F728667-3A19-4C3A-9475-47BB748FFFAD}" type="presParOf" srcId="{E92DD671-BCED-45C2-AF00-6FC32577ABDF}" destId="{F30C44DC-FBFD-47C5-B260-039C8357BAC1}" srcOrd="4" destOrd="0" presId="urn:microsoft.com/office/officeart/2005/8/layout/radial1"/>
    <dgm:cxn modelId="{6B1958BD-AB2A-43A2-88D7-9F77A86164BC}" type="presParOf" srcId="{E92DD671-BCED-45C2-AF00-6FC32577ABDF}" destId="{A0FCDCDF-DD6B-4E1B-A2C9-A1AD0EE35D1D}" srcOrd="5" destOrd="0" presId="urn:microsoft.com/office/officeart/2005/8/layout/radial1"/>
    <dgm:cxn modelId="{A3C17C31-4F57-4D9B-9598-F585672C9CF3}" type="presParOf" srcId="{A0FCDCDF-DD6B-4E1B-A2C9-A1AD0EE35D1D}" destId="{10F37D50-47B3-47D8-9453-3CA9AC3A439D}" srcOrd="0" destOrd="0" presId="urn:microsoft.com/office/officeart/2005/8/layout/radial1"/>
    <dgm:cxn modelId="{C2FD9280-9D60-493C-8A0D-F660F5455CC5}" type="presParOf" srcId="{E92DD671-BCED-45C2-AF00-6FC32577ABDF}" destId="{24FE1AB9-BE30-4D48-A2C2-44FC525034DB}" srcOrd="6" destOrd="0" presId="urn:microsoft.com/office/officeart/2005/8/layout/radial1"/>
    <dgm:cxn modelId="{E8F4773C-AA66-4419-A206-01E9453C3B11}" type="presParOf" srcId="{E92DD671-BCED-45C2-AF00-6FC32577ABDF}" destId="{D3FF8B91-1AE5-4674-A188-EF761B84ECEE}" srcOrd="7" destOrd="0" presId="urn:microsoft.com/office/officeart/2005/8/layout/radial1"/>
    <dgm:cxn modelId="{EF2FFA04-1CDB-44B4-9860-439C08D44851}" type="presParOf" srcId="{D3FF8B91-1AE5-4674-A188-EF761B84ECEE}" destId="{3239AD4F-4C1E-4C15-A80C-7AB8D1046F26}" srcOrd="0" destOrd="0" presId="urn:microsoft.com/office/officeart/2005/8/layout/radial1"/>
    <dgm:cxn modelId="{66CFC0D1-C3ED-438A-908E-17D62EE771A8}" type="presParOf" srcId="{E92DD671-BCED-45C2-AF00-6FC32577ABDF}" destId="{521C0325-360B-48B2-AB91-DCD013530E6F}" srcOrd="8" destOrd="0" presId="urn:microsoft.com/office/officeart/2005/8/layout/radial1"/>
  </dgm:cxnLst>
  <dgm:bg/>
  <dgm:whole/>
</dgm:dataModel>
</file>

<file path=ppt/diagrams/data2.xml><?xml version="1.0" encoding="utf-8"?>
<dgm:dataModel xmlns:dgm="http://schemas.openxmlformats.org/drawingml/2006/diagram" xmlns:a="http://schemas.openxmlformats.org/drawingml/2006/main">
  <dgm:ptLst>
    <dgm:pt modelId="{59CA3F58-ADF7-4091-BE52-8E4DF08FB08C}"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362C125D-3EB4-4F04-B852-6BFBB6D31D0D}">
      <dgm:prSet phldrT="[Text]" custT="1"/>
      <dgm:spPr>
        <a:solidFill>
          <a:srgbClr val="FF9900">
            <a:alpha val="90000"/>
          </a:srgbClr>
        </a:solidFill>
      </dgm:spPr>
      <dgm:t>
        <a:bodyPr/>
        <a:lstStyle/>
        <a:p>
          <a:r>
            <a:rPr lang="en-US" sz="1800" b="1" dirty="0" smtClean="0">
              <a:solidFill>
                <a:schemeClr val="bg1"/>
              </a:solidFill>
            </a:rPr>
            <a:t>Food systems</a:t>
          </a:r>
          <a:endParaRPr lang="en-US" sz="1800" b="1" dirty="0">
            <a:solidFill>
              <a:schemeClr val="bg1"/>
            </a:solidFill>
          </a:endParaRPr>
        </a:p>
      </dgm:t>
    </dgm:pt>
    <dgm:pt modelId="{B525976A-F796-41E4-918A-3420F11BDA99}" type="parTrans" cxnId="{37967986-8D14-4772-9328-525EFAF60670}">
      <dgm:prSet/>
      <dgm:spPr/>
      <dgm:t>
        <a:bodyPr/>
        <a:lstStyle/>
        <a:p>
          <a:endParaRPr lang="en-US"/>
        </a:p>
      </dgm:t>
    </dgm:pt>
    <dgm:pt modelId="{80E2EEE4-061F-4605-AACB-5E7C983E7306}" type="sibTrans" cxnId="{37967986-8D14-4772-9328-525EFAF60670}">
      <dgm:prSet/>
      <dgm:spPr/>
      <dgm:t>
        <a:bodyPr/>
        <a:lstStyle/>
        <a:p>
          <a:endParaRPr lang="en-US"/>
        </a:p>
      </dgm:t>
    </dgm:pt>
    <dgm:pt modelId="{738A874F-2056-4DA0-8C6D-46FEC26E924D}">
      <dgm:prSet phldrT="[Text]" custT="1"/>
      <dgm:spPr>
        <a:solidFill>
          <a:srgbClr val="00B050">
            <a:alpha val="90000"/>
          </a:srgbClr>
        </a:solidFill>
      </dgm:spPr>
      <dgm:t>
        <a:bodyPr/>
        <a:lstStyle/>
        <a:p>
          <a:r>
            <a:rPr lang="en-US" sz="1400" b="1" dirty="0" smtClean="0">
              <a:solidFill>
                <a:schemeClr val="bg1"/>
              </a:solidFill>
            </a:rPr>
            <a:t>Conventiona</a:t>
          </a:r>
          <a:r>
            <a:rPr lang="en-US" sz="1400" dirty="0" smtClean="0">
              <a:solidFill>
                <a:schemeClr val="bg1"/>
              </a:solidFill>
            </a:rPr>
            <a:t>l</a:t>
          </a:r>
          <a:endParaRPr lang="en-US" sz="1400" dirty="0">
            <a:solidFill>
              <a:schemeClr val="bg1"/>
            </a:solidFill>
          </a:endParaRPr>
        </a:p>
      </dgm:t>
    </dgm:pt>
    <dgm:pt modelId="{F26A87FF-027F-4826-A9FB-6EE95BF16E07}" type="parTrans" cxnId="{EE3228BF-9DF7-4150-9A2D-855DE606351D}">
      <dgm:prSet/>
      <dgm:spPr/>
      <dgm:t>
        <a:bodyPr/>
        <a:lstStyle/>
        <a:p>
          <a:endParaRPr lang="en-US"/>
        </a:p>
      </dgm:t>
    </dgm:pt>
    <dgm:pt modelId="{298DB9DC-37D9-4A30-8CBF-AF3B6B6421D6}" type="sibTrans" cxnId="{EE3228BF-9DF7-4150-9A2D-855DE606351D}">
      <dgm:prSet/>
      <dgm:spPr/>
      <dgm:t>
        <a:bodyPr/>
        <a:lstStyle/>
        <a:p>
          <a:endParaRPr lang="en-US"/>
        </a:p>
      </dgm:t>
    </dgm:pt>
    <dgm:pt modelId="{6AC52E06-F644-4F23-BB62-BA981C685E7C}">
      <dgm:prSet phldrT="[Text]"/>
      <dgm:spPr>
        <a:solidFill>
          <a:schemeClr val="accent3">
            <a:lumMod val="60000"/>
            <a:lumOff val="40000"/>
            <a:alpha val="90000"/>
          </a:schemeClr>
        </a:solidFill>
      </dgm:spPr>
      <dgm:t>
        <a:bodyPr/>
        <a:lstStyle/>
        <a:p>
          <a:r>
            <a:rPr lang="en-US" b="1" u="sng" dirty="0" smtClean="0">
              <a:solidFill>
                <a:srgbClr val="0070C0"/>
              </a:solidFill>
              <a:hlinkClick xmlns:r="http://schemas.openxmlformats.org/officeDocument/2006/relationships" r:id="rId1" tooltip="Economies of scale"/>
            </a:rPr>
            <a:t>Economies of scale</a:t>
          </a:r>
          <a:endParaRPr lang="en-US" b="1" u="sng" dirty="0">
            <a:solidFill>
              <a:srgbClr val="0070C0"/>
            </a:solidFill>
          </a:endParaRPr>
        </a:p>
      </dgm:t>
    </dgm:pt>
    <dgm:pt modelId="{75ADDD04-B25A-45D4-A7B1-8B27440C33A7}" type="parTrans" cxnId="{29D4D6D8-01F5-413E-A17F-AAA3497595BF}">
      <dgm:prSet/>
      <dgm:spPr/>
      <dgm:t>
        <a:bodyPr/>
        <a:lstStyle/>
        <a:p>
          <a:endParaRPr lang="en-US"/>
        </a:p>
      </dgm:t>
    </dgm:pt>
    <dgm:pt modelId="{AAE95EB0-A9AD-487B-B861-A402C9C0F68D}" type="sibTrans" cxnId="{29D4D6D8-01F5-413E-A17F-AAA3497595BF}">
      <dgm:prSet/>
      <dgm:spPr/>
      <dgm:t>
        <a:bodyPr/>
        <a:lstStyle/>
        <a:p>
          <a:endParaRPr lang="en-US"/>
        </a:p>
      </dgm:t>
    </dgm:pt>
    <dgm:pt modelId="{4731A66A-A49B-4746-847C-5970ADAC0120}">
      <dgm:prSet phldrT="[Text]" custT="1"/>
      <dgm:spPr>
        <a:solidFill>
          <a:srgbClr val="92D050">
            <a:alpha val="90000"/>
          </a:srgbClr>
        </a:solidFill>
      </dgm:spPr>
      <dgm:t>
        <a:bodyPr/>
        <a:lstStyle/>
        <a:p>
          <a:r>
            <a:rPr lang="en-US" sz="1400" b="1" dirty="0" smtClean="0">
              <a:solidFill>
                <a:srgbClr val="0070C0"/>
              </a:solidFill>
            </a:rPr>
            <a:t>Production model Maximizing </a:t>
          </a:r>
          <a:r>
            <a:rPr lang="en-US" sz="1400" b="1" u="sng" dirty="0" err="1" smtClean="0">
              <a:solidFill>
                <a:srgbClr val="0070C0"/>
              </a:solidFill>
              <a:hlinkClick xmlns:r="http://schemas.openxmlformats.org/officeDocument/2006/relationships" r:id="rId2" tooltip="Economic efficiency"/>
            </a:rPr>
            <a:t>e</a:t>
          </a:r>
          <a:r>
            <a:rPr lang="en-US" sz="1400" b="1" dirty="0" err="1" smtClean="0">
              <a:solidFill>
                <a:srgbClr val="0070C0"/>
              </a:solidFill>
            </a:rPr>
            <a:t>efficiency</a:t>
          </a:r>
          <a:r>
            <a:rPr lang="en-US" sz="1400" b="1" u="sng" dirty="0" err="1" smtClean="0">
              <a:solidFill>
                <a:srgbClr val="0070C0"/>
              </a:solidFill>
              <a:hlinkClick xmlns:r="http://schemas.openxmlformats.org/officeDocument/2006/relationships" r:id="rId2" tooltip="Economic efficiency"/>
            </a:rPr>
            <a:t>fficiency</a:t>
          </a:r>
          <a:r>
            <a:rPr lang="en-US" sz="1400" b="1" dirty="0" smtClean="0">
              <a:solidFill>
                <a:srgbClr val="0070C0"/>
              </a:solidFill>
            </a:rPr>
            <a:t> </a:t>
          </a:r>
          <a:endParaRPr lang="en-US" sz="1400" b="1" dirty="0">
            <a:solidFill>
              <a:srgbClr val="0070C0"/>
            </a:solidFill>
          </a:endParaRPr>
        </a:p>
      </dgm:t>
    </dgm:pt>
    <dgm:pt modelId="{A60C0C75-17EA-4CEA-B918-7FE18AA7F647}" type="parTrans" cxnId="{B3FC7C76-6E79-45B6-BFC2-73FA31370338}">
      <dgm:prSet/>
      <dgm:spPr/>
      <dgm:t>
        <a:bodyPr/>
        <a:lstStyle/>
        <a:p>
          <a:endParaRPr lang="en-US"/>
        </a:p>
      </dgm:t>
    </dgm:pt>
    <dgm:pt modelId="{C70EBAD4-AE80-4C11-9037-A720AD7800C8}" type="sibTrans" cxnId="{B3FC7C76-6E79-45B6-BFC2-73FA31370338}">
      <dgm:prSet/>
      <dgm:spPr/>
      <dgm:t>
        <a:bodyPr/>
        <a:lstStyle/>
        <a:p>
          <a:endParaRPr lang="en-US"/>
        </a:p>
      </dgm:t>
    </dgm:pt>
    <dgm:pt modelId="{954684CD-9685-45F9-ACE7-AE4B6A600DD8}">
      <dgm:prSet phldrT="[Text]" custT="1"/>
      <dgm:spPr>
        <a:solidFill>
          <a:srgbClr val="FFC000">
            <a:alpha val="90000"/>
          </a:srgbClr>
        </a:solidFill>
      </dgm:spPr>
      <dgm:t>
        <a:bodyPr/>
        <a:lstStyle/>
        <a:p>
          <a:r>
            <a:rPr lang="en-US" sz="1600" b="1" dirty="0" smtClean="0">
              <a:solidFill>
                <a:schemeClr val="accent1">
                  <a:lumMod val="50000"/>
                </a:schemeClr>
              </a:solidFill>
            </a:rPr>
            <a:t>Alternative</a:t>
          </a:r>
          <a:endParaRPr lang="en-US" sz="1600" b="1" dirty="0">
            <a:solidFill>
              <a:schemeClr val="accent1">
                <a:lumMod val="50000"/>
              </a:schemeClr>
            </a:solidFill>
          </a:endParaRPr>
        </a:p>
      </dgm:t>
    </dgm:pt>
    <dgm:pt modelId="{E55B6FA0-8EBE-461A-81AD-1491E8DA92C5}" type="parTrans" cxnId="{6AE464E3-69EC-4621-9397-81F2D876B6D1}">
      <dgm:prSet/>
      <dgm:spPr/>
      <dgm:t>
        <a:bodyPr/>
        <a:lstStyle/>
        <a:p>
          <a:endParaRPr lang="en-US"/>
        </a:p>
      </dgm:t>
    </dgm:pt>
    <dgm:pt modelId="{38F3678C-C26D-4981-BC35-00DCCE0C1C34}" type="sibTrans" cxnId="{6AE464E3-69EC-4621-9397-81F2D876B6D1}">
      <dgm:prSet/>
      <dgm:spPr/>
      <dgm:t>
        <a:bodyPr/>
        <a:lstStyle/>
        <a:p>
          <a:endParaRPr lang="en-US"/>
        </a:p>
      </dgm:t>
    </dgm:pt>
    <dgm:pt modelId="{08C775FE-01AA-494E-86E7-35192D8CE6E0}">
      <dgm:prSet phldrT="[Text]"/>
      <dgm:spPr>
        <a:solidFill>
          <a:srgbClr val="FFFF99">
            <a:alpha val="89804"/>
          </a:srgbClr>
        </a:solidFill>
      </dgm:spPr>
      <dgm:t>
        <a:bodyPr/>
        <a:lstStyle/>
        <a:p>
          <a:r>
            <a:rPr lang="en-US" b="1" dirty="0" smtClean="0">
              <a:solidFill>
                <a:schemeClr val="accent2">
                  <a:lumMod val="75000"/>
                </a:schemeClr>
              </a:solidFill>
            </a:rPr>
            <a:t>Local food systems</a:t>
          </a:r>
          <a:endParaRPr lang="en-US" dirty="0"/>
        </a:p>
      </dgm:t>
    </dgm:pt>
    <dgm:pt modelId="{9EB8A2F7-9A24-43B5-8782-2EE1AD7CCF04}" type="parTrans" cxnId="{02B34B62-2311-40F2-99CB-8ACC30B4902A}">
      <dgm:prSet/>
      <dgm:spPr/>
      <dgm:t>
        <a:bodyPr/>
        <a:lstStyle/>
        <a:p>
          <a:endParaRPr lang="en-US"/>
        </a:p>
      </dgm:t>
    </dgm:pt>
    <dgm:pt modelId="{0C10A185-A597-46AE-98BA-C1321B8B9885}" type="sibTrans" cxnId="{02B34B62-2311-40F2-99CB-8ACC30B4902A}">
      <dgm:prSet/>
      <dgm:spPr/>
      <dgm:t>
        <a:bodyPr/>
        <a:lstStyle/>
        <a:p>
          <a:endParaRPr lang="en-US"/>
        </a:p>
      </dgm:t>
    </dgm:pt>
    <dgm:pt modelId="{A94418D6-B9C7-4418-931C-B273C0508286}">
      <dgm:prSet phldrT="[Text]"/>
      <dgm:spPr>
        <a:solidFill>
          <a:srgbClr val="FFFF00">
            <a:alpha val="90000"/>
          </a:srgbClr>
        </a:solidFill>
      </dgm:spPr>
      <dgm:t>
        <a:bodyPr/>
        <a:lstStyle/>
        <a:p>
          <a:endParaRPr lang="en-US" dirty="0"/>
        </a:p>
      </dgm:t>
    </dgm:pt>
    <dgm:pt modelId="{A4A76EFA-CEC1-4FC1-A93C-1C5D6A7F3386}" type="parTrans" cxnId="{8EAC4DBA-99D4-4D19-97AD-18D17866C4DC}">
      <dgm:prSet/>
      <dgm:spPr/>
      <dgm:t>
        <a:bodyPr/>
        <a:lstStyle/>
        <a:p>
          <a:endParaRPr lang="en-US"/>
        </a:p>
      </dgm:t>
    </dgm:pt>
    <dgm:pt modelId="{D47984D9-A3DE-44E5-AB33-1ECD30A4D185}" type="sibTrans" cxnId="{8EAC4DBA-99D4-4D19-97AD-18D17866C4DC}">
      <dgm:prSet/>
      <dgm:spPr/>
      <dgm:t>
        <a:bodyPr/>
        <a:lstStyle/>
        <a:p>
          <a:endParaRPr lang="en-US"/>
        </a:p>
      </dgm:t>
    </dgm:pt>
    <dgm:pt modelId="{7C109937-6C33-40A9-97F2-ECDF0F0C8815}" type="pres">
      <dgm:prSet presAssocID="{59CA3F58-ADF7-4091-BE52-8E4DF08FB08C}" presName="hierChild1" presStyleCnt="0">
        <dgm:presLayoutVars>
          <dgm:chPref val="1"/>
          <dgm:dir/>
          <dgm:animOne val="branch"/>
          <dgm:animLvl val="lvl"/>
          <dgm:resizeHandles/>
        </dgm:presLayoutVars>
      </dgm:prSet>
      <dgm:spPr/>
      <dgm:t>
        <a:bodyPr/>
        <a:lstStyle/>
        <a:p>
          <a:endParaRPr lang="en-US"/>
        </a:p>
      </dgm:t>
    </dgm:pt>
    <dgm:pt modelId="{E644C830-81B8-4891-8487-49C8AF57E948}" type="pres">
      <dgm:prSet presAssocID="{362C125D-3EB4-4F04-B852-6BFBB6D31D0D}" presName="hierRoot1" presStyleCnt="0"/>
      <dgm:spPr/>
    </dgm:pt>
    <dgm:pt modelId="{AA170A25-6CBE-45E5-B726-C0FF01EFC495}" type="pres">
      <dgm:prSet presAssocID="{362C125D-3EB4-4F04-B852-6BFBB6D31D0D}" presName="composite" presStyleCnt="0"/>
      <dgm:spPr/>
    </dgm:pt>
    <dgm:pt modelId="{F8CDA93A-15E8-4D4A-9B15-0D5DC47E4080}" type="pres">
      <dgm:prSet presAssocID="{362C125D-3EB4-4F04-B852-6BFBB6D31D0D}" presName="background" presStyleLbl="node0" presStyleIdx="0" presStyleCnt="2"/>
      <dgm:spPr/>
    </dgm:pt>
    <dgm:pt modelId="{D3FACCF3-6D22-4311-87A0-2C4AF46BEB07}" type="pres">
      <dgm:prSet presAssocID="{362C125D-3EB4-4F04-B852-6BFBB6D31D0D}" presName="text" presStyleLbl="fgAcc0" presStyleIdx="0" presStyleCnt="2" custLinFactNeighborX="1515" custLinFactNeighborY="-2299">
        <dgm:presLayoutVars>
          <dgm:chPref val="3"/>
        </dgm:presLayoutVars>
      </dgm:prSet>
      <dgm:spPr/>
      <dgm:t>
        <a:bodyPr/>
        <a:lstStyle/>
        <a:p>
          <a:endParaRPr lang="en-US"/>
        </a:p>
      </dgm:t>
    </dgm:pt>
    <dgm:pt modelId="{D86D8A8B-86E3-4434-8659-ACB83CBC0F4F}" type="pres">
      <dgm:prSet presAssocID="{362C125D-3EB4-4F04-B852-6BFBB6D31D0D}" presName="hierChild2" presStyleCnt="0"/>
      <dgm:spPr/>
    </dgm:pt>
    <dgm:pt modelId="{2C131203-A9AE-44B1-9CCF-9B466E90E2E8}" type="pres">
      <dgm:prSet presAssocID="{F26A87FF-027F-4826-A9FB-6EE95BF16E07}" presName="Name10" presStyleLbl="parChTrans1D2" presStyleIdx="0" presStyleCnt="2"/>
      <dgm:spPr/>
      <dgm:t>
        <a:bodyPr/>
        <a:lstStyle/>
        <a:p>
          <a:endParaRPr lang="en-US"/>
        </a:p>
      </dgm:t>
    </dgm:pt>
    <dgm:pt modelId="{03B27869-44A2-404C-A88B-1098D1FC94F6}" type="pres">
      <dgm:prSet presAssocID="{738A874F-2056-4DA0-8C6D-46FEC26E924D}" presName="hierRoot2" presStyleCnt="0"/>
      <dgm:spPr/>
    </dgm:pt>
    <dgm:pt modelId="{12481C6C-EE9B-42EA-82EA-7013D39BE858}" type="pres">
      <dgm:prSet presAssocID="{738A874F-2056-4DA0-8C6D-46FEC26E924D}" presName="composite2" presStyleCnt="0"/>
      <dgm:spPr/>
    </dgm:pt>
    <dgm:pt modelId="{FA0D2D33-6EE4-40DC-8A8E-D984E44A4CA4}" type="pres">
      <dgm:prSet presAssocID="{738A874F-2056-4DA0-8C6D-46FEC26E924D}" presName="background2" presStyleLbl="node2" presStyleIdx="0" presStyleCnt="2"/>
      <dgm:spPr/>
    </dgm:pt>
    <dgm:pt modelId="{B35D373B-D938-4500-BF2D-3000B5467C73}" type="pres">
      <dgm:prSet presAssocID="{738A874F-2056-4DA0-8C6D-46FEC26E924D}" presName="text2" presStyleLbl="fgAcc2" presStyleIdx="0" presStyleCnt="2">
        <dgm:presLayoutVars>
          <dgm:chPref val="3"/>
        </dgm:presLayoutVars>
      </dgm:prSet>
      <dgm:spPr/>
      <dgm:t>
        <a:bodyPr/>
        <a:lstStyle/>
        <a:p>
          <a:endParaRPr lang="en-US"/>
        </a:p>
      </dgm:t>
    </dgm:pt>
    <dgm:pt modelId="{2E97FAE0-797D-45F5-BA09-70B0C6B97003}" type="pres">
      <dgm:prSet presAssocID="{738A874F-2056-4DA0-8C6D-46FEC26E924D}" presName="hierChild3" presStyleCnt="0"/>
      <dgm:spPr/>
    </dgm:pt>
    <dgm:pt modelId="{9D454D16-57AE-4614-AE6D-DD404B579B8F}" type="pres">
      <dgm:prSet presAssocID="{75ADDD04-B25A-45D4-A7B1-8B27440C33A7}" presName="Name17" presStyleLbl="parChTrans1D3" presStyleIdx="0" presStyleCnt="3"/>
      <dgm:spPr/>
      <dgm:t>
        <a:bodyPr/>
        <a:lstStyle/>
        <a:p>
          <a:endParaRPr lang="en-US"/>
        </a:p>
      </dgm:t>
    </dgm:pt>
    <dgm:pt modelId="{0D43B213-895B-4C8B-A9AA-91F46C663C4E}" type="pres">
      <dgm:prSet presAssocID="{6AC52E06-F644-4F23-BB62-BA981C685E7C}" presName="hierRoot3" presStyleCnt="0"/>
      <dgm:spPr/>
    </dgm:pt>
    <dgm:pt modelId="{6F81F427-AA3C-4D3F-903D-063417BFC1A6}" type="pres">
      <dgm:prSet presAssocID="{6AC52E06-F644-4F23-BB62-BA981C685E7C}" presName="composite3" presStyleCnt="0"/>
      <dgm:spPr/>
    </dgm:pt>
    <dgm:pt modelId="{44F44D4C-60B9-473E-8CDE-AFEABF63E8EB}" type="pres">
      <dgm:prSet presAssocID="{6AC52E06-F644-4F23-BB62-BA981C685E7C}" presName="background3" presStyleLbl="node3" presStyleIdx="0" presStyleCnt="3"/>
      <dgm:spPr/>
    </dgm:pt>
    <dgm:pt modelId="{50537143-F766-4610-A84D-004C6786F99C}" type="pres">
      <dgm:prSet presAssocID="{6AC52E06-F644-4F23-BB62-BA981C685E7C}" presName="text3" presStyleLbl="fgAcc3" presStyleIdx="0" presStyleCnt="3" custScaleX="72587" custScaleY="92650">
        <dgm:presLayoutVars>
          <dgm:chPref val="3"/>
        </dgm:presLayoutVars>
      </dgm:prSet>
      <dgm:spPr/>
      <dgm:t>
        <a:bodyPr/>
        <a:lstStyle/>
        <a:p>
          <a:endParaRPr lang="en-US"/>
        </a:p>
      </dgm:t>
    </dgm:pt>
    <dgm:pt modelId="{8F11E54E-3C37-41D3-A319-FBE62D35CE07}" type="pres">
      <dgm:prSet presAssocID="{6AC52E06-F644-4F23-BB62-BA981C685E7C}" presName="hierChild4" presStyleCnt="0"/>
      <dgm:spPr/>
    </dgm:pt>
    <dgm:pt modelId="{E2E453DB-BA20-4727-98D2-F74973296F52}" type="pres">
      <dgm:prSet presAssocID="{A60C0C75-17EA-4CEA-B918-7FE18AA7F647}" presName="Name17" presStyleLbl="parChTrans1D3" presStyleIdx="1" presStyleCnt="3"/>
      <dgm:spPr/>
      <dgm:t>
        <a:bodyPr/>
        <a:lstStyle/>
        <a:p>
          <a:endParaRPr lang="en-US"/>
        </a:p>
      </dgm:t>
    </dgm:pt>
    <dgm:pt modelId="{94B924AD-585B-48BF-8636-D2DED903F73B}" type="pres">
      <dgm:prSet presAssocID="{4731A66A-A49B-4746-847C-5970ADAC0120}" presName="hierRoot3" presStyleCnt="0"/>
      <dgm:spPr/>
    </dgm:pt>
    <dgm:pt modelId="{D646BA61-B035-45DA-8B22-F04A365DA394}" type="pres">
      <dgm:prSet presAssocID="{4731A66A-A49B-4746-847C-5970ADAC0120}" presName="composite3" presStyleCnt="0"/>
      <dgm:spPr/>
    </dgm:pt>
    <dgm:pt modelId="{547D4805-4011-44AD-A1B0-721FACB4FDF8}" type="pres">
      <dgm:prSet presAssocID="{4731A66A-A49B-4746-847C-5970ADAC0120}" presName="background3" presStyleLbl="node3" presStyleIdx="1" presStyleCnt="3"/>
      <dgm:spPr/>
    </dgm:pt>
    <dgm:pt modelId="{0B21C4EB-BAF1-46A5-9AAC-28D7935DA473}" type="pres">
      <dgm:prSet presAssocID="{4731A66A-A49B-4746-847C-5970ADAC0120}" presName="text3" presStyleLbl="fgAcc3" presStyleIdx="1" presStyleCnt="3" custScaleX="87954" custScaleY="104630" custLinFactNeighborX="-5823" custLinFactNeighborY="-12279">
        <dgm:presLayoutVars>
          <dgm:chPref val="3"/>
        </dgm:presLayoutVars>
      </dgm:prSet>
      <dgm:spPr/>
      <dgm:t>
        <a:bodyPr/>
        <a:lstStyle/>
        <a:p>
          <a:endParaRPr lang="en-US"/>
        </a:p>
      </dgm:t>
    </dgm:pt>
    <dgm:pt modelId="{56126261-1F60-4699-930E-7D7F40D8A228}" type="pres">
      <dgm:prSet presAssocID="{4731A66A-A49B-4746-847C-5970ADAC0120}" presName="hierChild4" presStyleCnt="0"/>
      <dgm:spPr/>
    </dgm:pt>
    <dgm:pt modelId="{17F9D117-5DEB-40A4-BBEC-BD8A4B5F587D}" type="pres">
      <dgm:prSet presAssocID="{E55B6FA0-8EBE-461A-81AD-1491E8DA92C5}" presName="Name10" presStyleLbl="parChTrans1D2" presStyleIdx="1" presStyleCnt="2"/>
      <dgm:spPr/>
      <dgm:t>
        <a:bodyPr/>
        <a:lstStyle/>
        <a:p>
          <a:endParaRPr lang="en-US"/>
        </a:p>
      </dgm:t>
    </dgm:pt>
    <dgm:pt modelId="{C50B3000-01CB-41C0-B48D-99B94E4DA6F7}" type="pres">
      <dgm:prSet presAssocID="{954684CD-9685-45F9-ACE7-AE4B6A600DD8}" presName="hierRoot2" presStyleCnt="0"/>
      <dgm:spPr/>
    </dgm:pt>
    <dgm:pt modelId="{86216B72-589E-4488-A282-4087100E6F2F}" type="pres">
      <dgm:prSet presAssocID="{954684CD-9685-45F9-ACE7-AE4B6A600DD8}" presName="composite2" presStyleCnt="0"/>
      <dgm:spPr/>
    </dgm:pt>
    <dgm:pt modelId="{8998DAAE-DB91-431F-B2D8-E93D312BB794}" type="pres">
      <dgm:prSet presAssocID="{954684CD-9685-45F9-ACE7-AE4B6A600DD8}" presName="background2" presStyleLbl="node2" presStyleIdx="1" presStyleCnt="2"/>
      <dgm:spPr/>
    </dgm:pt>
    <dgm:pt modelId="{A602A2D6-1331-426D-AFBA-F95156A76422}" type="pres">
      <dgm:prSet presAssocID="{954684CD-9685-45F9-ACE7-AE4B6A600DD8}" presName="text2" presStyleLbl="fgAcc2" presStyleIdx="1" presStyleCnt="2">
        <dgm:presLayoutVars>
          <dgm:chPref val="3"/>
        </dgm:presLayoutVars>
      </dgm:prSet>
      <dgm:spPr/>
      <dgm:t>
        <a:bodyPr/>
        <a:lstStyle/>
        <a:p>
          <a:endParaRPr lang="en-US"/>
        </a:p>
      </dgm:t>
    </dgm:pt>
    <dgm:pt modelId="{2EC2178A-E1AB-42C3-8453-33D197830F69}" type="pres">
      <dgm:prSet presAssocID="{954684CD-9685-45F9-ACE7-AE4B6A600DD8}" presName="hierChild3" presStyleCnt="0"/>
      <dgm:spPr/>
    </dgm:pt>
    <dgm:pt modelId="{C8AD7ACC-0D5B-4303-93BF-3D610747766E}" type="pres">
      <dgm:prSet presAssocID="{9EB8A2F7-9A24-43B5-8782-2EE1AD7CCF04}" presName="Name17" presStyleLbl="parChTrans1D3" presStyleIdx="2" presStyleCnt="3"/>
      <dgm:spPr/>
      <dgm:t>
        <a:bodyPr/>
        <a:lstStyle/>
        <a:p>
          <a:endParaRPr lang="en-US"/>
        </a:p>
      </dgm:t>
    </dgm:pt>
    <dgm:pt modelId="{0BB51306-FA23-433A-96AE-AB1140B2CE30}" type="pres">
      <dgm:prSet presAssocID="{08C775FE-01AA-494E-86E7-35192D8CE6E0}" presName="hierRoot3" presStyleCnt="0"/>
      <dgm:spPr/>
    </dgm:pt>
    <dgm:pt modelId="{79A9240D-F145-4A4B-BC9B-D907C8516B75}" type="pres">
      <dgm:prSet presAssocID="{08C775FE-01AA-494E-86E7-35192D8CE6E0}" presName="composite3" presStyleCnt="0"/>
      <dgm:spPr/>
    </dgm:pt>
    <dgm:pt modelId="{064A1453-FF92-4413-ABFC-3F704085BCDA}" type="pres">
      <dgm:prSet presAssocID="{08C775FE-01AA-494E-86E7-35192D8CE6E0}" presName="background3" presStyleLbl="node3" presStyleIdx="2" presStyleCnt="3"/>
      <dgm:spPr/>
    </dgm:pt>
    <dgm:pt modelId="{26E70400-792F-4D21-8C7F-51067FCB06B1}" type="pres">
      <dgm:prSet presAssocID="{08C775FE-01AA-494E-86E7-35192D8CE6E0}" presName="text3" presStyleLbl="fgAcc3" presStyleIdx="2" presStyleCnt="3" custScaleX="71733" custScaleY="97499">
        <dgm:presLayoutVars>
          <dgm:chPref val="3"/>
        </dgm:presLayoutVars>
      </dgm:prSet>
      <dgm:spPr/>
      <dgm:t>
        <a:bodyPr/>
        <a:lstStyle/>
        <a:p>
          <a:endParaRPr lang="en-US"/>
        </a:p>
      </dgm:t>
    </dgm:pt>
    <dgm:pt modelId="{79BEA5F1-3BEA-43CA-A674-D1BD658DD2D9}" type="pres">
      <dgm:prSet presAssocID="{08C775FE-01AA-494E-86E7-35192D8CE6E0}" presName="hierChild4" presStyleCnt="0"/>
      <dgm:spPr/>
    </dgm:pt>
    <dgm:pt modelId="{7B24FE22-58EA-4A21-BD02-5180C01BC65A}" type="pres">
      <dgm:prSet presAssocID="{A94418D6-B9C7-4418-931C-B273C0508286}" presName="hierRoot1" presStyleCnt="0"/>
      <dgm:spPr/>
    </dgm:pt>
    <dgm:pt modelId="{3D692D28-CDE9-40B4-856D-F3776D07AE2C}" type="pres">
      <dgm:prSet presAssocID="{A94418D6-B9C7-4418-931C-B273C0508286}" presName="composite" presStyleCnt="0"/>
      <dgm:spPr/>
    </dgm:pt>
    <dgm:pt modelId="{4FDE5B5D-E507-4F82-A2DA-012A1ED07DE7}" type="pres">
      <dgm:prSet presAssocID="{A94418D6-B9C7-4418-931C-B273C0508286}" presName="background" presStyleLbl="node0" presStyleIdx="1" presStyleCnt="2"/>
      <dgm:spPr/>
    </dgm:pt>
    <dgm:pt modelId="{6F429F19-5DE4-40F0-B925-9E6407DDE76A}" type="pres">
      <dgm:prSet presAssocID="{A94418D6-B9C7-4418-931C-B273C0508286}" presName="text" presStyleLbl="fgAcc0" presStyleIdx="1" presStyleCnt="2" custScaleX="73182" custScaleY="88606" custLinFactY="100000" custLinFactNeighborX="71644" custLinFactNeighborY="182271">
        <dgm:presLayoutVars>
          <dgm:chPref val="3"/>
        </dgm:presLayoutVars>
      </dgm:prSet>
      <dgm:spPr/>
      <dgm:t>
        <a:bodyPr/>
        <a:lstStyle/>
        <a:p>
          <a:endParaRPr lang="en-US"/>
        </a:p>
      </dgm:t>
    </dgm:pt>
    <dgm:pt modelId="{F7808033-FAE6-4B33-BB97-A38A50875024}" type="pres">
      <dgm:prSet presAssocID="{A94418D6-B9C7-4418-931C-B273C0508286}" presName="hierChild2" presStyleCnt="0"/>
      <dgm:spPr/>
    </dgm:pt>
  </dgm:ptLst>
  <dgm:cxnLst>
    <dgm:cxn modelId="{DCE48265-8D70-43D8-9E59-AD3E10AFD6E2}" type="presOf" srcId="{4731A66A-A49B-4746-847C-5970ADAC0120}" destId="{0B21C4EB-BAF1-46A5-9AAC-28D7935DA473}" srcOrd="0" destOrd="0" presId="urn:microsoft.com/office/officeart/2005/8/layout/hierarchy1"/>
    <dgm:cxn modelId="{7A6D4CAD-374E-4F68-8849-868B081D7FBE}" type="presOf" srcId="{A94418D6-B9C7-4418-931C-B273C0508286}" destId="{6F429F19-5DE4-40F0-B925-9E6407DDE76A}" srcOrd="0" destOrd="0" presId="urn:microsoft.com/office/officeart/2005/8/layout/hierarchy1"/>
    <dgm:cxn modelId="{8FD68975-10FF-4883-B5F9-9FB1D5DB5F2F}" type="presOf" srcId="{F26A87FF-027F-4826-A9FB-6EE95BF16E07}" destId="{2C131203-A9AE-44B1-9CCF-9B466E90E2E8}" srcOrd="0" destOrd="0" presId="urn:microsoft.com/office/officeart/2005/8/layout/hierarchy1"/>
    <dgm:cxn modelId="{FB714A78-7282-4F0A-818D-46285161EE21}" type="presOf" srcId="{E55B6FA0-8EBE-461A-81AD-1491E8DA92C5}" destId="{17F9D117-5DEB-40A4-BBEC-BD8A4B5F587D}" srcOrd="0" destOrd="0" presId="urn:microsoft.com/office/officeart/2005/8/layout/hierarchy1"/>
    <dgm:cxn modelId="{DA8B6DCD-3396-4AF4-AF52-CCC5E0FE26A6}" type="presOf" srcId="{954684CD-9685-45F9-ACE7-AE4B6A600DD8}" destId="{A602A2D6-1331-426D-AFBA-F95156A76422}" srcOrd="0" destOrd="0" presId="urn:microsoft.com/office/officeart/2005/8/layout/hierarchy1"/>
    <dgm:cxn modelId="{6AE464E3-69EC-4621-9397-81F2D876B6D1}" srcId="{362C125D-3EB4-4F04-B852-6BFBB6D31D0D}" destId="{954684CD-9685-45F9-ACE7-AE4B6A600DD8}" srcOrd="1" destOrd="0" parTransId="{E55B6FA0-8EBE-461A-81AD-1491E8DA92C5}" sibTransId="{38F3678C-C26D-4981-BC35-00DCCE0C1C34}"/>
    <dgm:cxn modelId="{435A2A85-0673-490D-8E37-0C71609AD629}" type="presOf" srcId="{362C125D-3EB4-4F04-B852-6BFBB6D31D0D}" destId="{D3FACCF3-6D22-4311-87A0-2C4AF46BEB07}" srcOrd="0" destOrd="0" presId="urn:microsoft.com/office/officeart/2005/8/layout/hierarchy1"/>
    <dgm:cxn modelId="{F997520D-E757-4569-85ED-114E7499651A}" type="presOf" srcId="{59CA3F58-ADF7-4091-BE52-8E4DF08FB08C}" destId="{7C109937-6C33-40A9-97F2-ECDF0F0C8815}" srcOrd="0" destOrd="0" presId="urn:microsoft.com/office/officeart/2005/8/layout/hierarchy1"/>
    <dgm:cxn modelId="{8EAC4DBA-99D4-4D19-97AD-18D17866C4DC}" srcId="{59CA3F58-ADF7-4091-BE52-8E4DF08FB08C}" destId="{A94418D6-B9C7-4418-931C-B273C0508286}" srcOrd="1" destOrd="0" parTransId="{A4A76EFA-CEC1-4FC1-A93C-1C5D6A7F3386}" sibTransId="{D47984D9-A3DE-44E5-AB33-1ECD30A4D185}"/>
    <dgm:cxn modelId="{A821E7E7-A800-44F6-A704-C76567A4D2CA}" type="presOf" srcId="{08C775FE-01AA-494E-86E7-35192D8CE6E0}" destId="{26E70400-792F-4D21-8C7F-51067FCB06B1}" srcOrd="0" destOrd="0" presId="urn:microsoft.com/office/officeart/2005/8/layout/hierarchy1"/>
    <dgm:cxn modelId="{1B22DEAB-2464-4757-B9E6-D308C30408D1}" type="presOf" srcId="{738A874F-2056-4DA0-8C6D-46FEC26E924D}" destId="{B35D373B-D938-4500-BF2D-3000B5467C73}" srcOrd="0" destOrd="0" presId="urn:microsoft.com/office/officeart/2005/8/layout/hierarchy1"/>
    <dgm:cxn modelId="{D1D143B4-6DEE-4679-8240-A0029F009B3B}" type="presOf" srcId="{75ADDD04-B25A-45D4-A7B1-8B27440C33A7}" destId="{9D454D16-57AE-4614-AE6D-DD404B579B8F}" srcOrd="0" destOrd="0" presId="urn:microsoft.com/office/officeart/2005/8/layout/hierarchy1"/>
    <dgm:cxn modelId="{B3FC7C76-6E79-45B6-BFC2-73FA31370338}" srcId="{738A874F-2056-4DA0-8C6D-46FEC26E924D}" destId="{4731A66A-A49B-4746-847C-5970ADAC0120}" srcOrd="1" destOrd="0" parTransId="{A60C0C75-17EA-4CEA-B918-7FE18AA7F647}" sibTransId="{C70EBAD4-AE80-4C11-9037-A720AD7800C8}"/>
    <dgm:cxn modelId="{29D4D6D8-01F5-413E-A17F-AAA3497595BF}" srcId="{738A874F-2056-4DA0-8C6D-46FEC26E924D}" destId="{6AC52E06-F644-4F23-BB62-BA981C685E7C}" srcOrd="0" destOrd="0" parTransId="{75ADDD04-B25A-45D4-A7B1-8B27440C33A7}" sibTransId="{AAE95EB0-A9AD-487B-B861-A402C9C0F68D}"/>
    <dgm:cxn modelId="{02B34B62-2311-40F2-99CB-8ACC30B4902A}" srcId="{954684CD-9685-45F9-ACE7-AE4B6A600DD8}" destId="{08C775FE-01AA-494E-86E7-35192D8CE6E0}" srcOrd="0" destOrd="0" parTransId="{9EB8A2F7-9A24-43B5-8782-2EE1AD7CCF04}" sibTransId="{0C10A185-A597-46AE-98BA-C1321B8B9885}"/>
    <dgm:cxn modelId="{37967986-8D14-4772-9328-525EFAF60670}" srcId="{59CA3F58-ADF7-4091-BE52-8E4DF08FB08C}" destId="{362C125D-3EB4-4F04-B852-6BFBB6D31D0D}" srcOrd="0" destOrd="0" parTransId="{B525976A-F796-41E4-918A-3420F11BDA99}" sibTransId="{80E2EEE4-061F-4605-AACB-5E7C983E7306}"/>
    <dgm:cxn modelId="{008A7860-0E9F-4D74-BA5A-B64515385042}" type="presOf" srcId="{A60C0C75-17EA-4CEA-B918-7FE18AA7F647}" destId="{E2E453DB-BA20-4727-98D2-F74973296F52}" srcOrd="0" destOrd="0" presId="urn:microsoft.com/office/officeart/2005/8/layout/hierarchy1"/>
    <dgm:cxn modelId="{C689009C-9F0B-454F-8F67-0BA753713D7F}" type="presOf" srcId="{9EB8A2F7-9A24-43B5-8782-2EE1AD7CCF04}" destId="{C8AD7ACC-0D5B-4303-93BF-3D610747766E}" srcOrd="0" destOrd="0" presId="urn:microsoft.com/office/officeart/2005/8/layout/hierarchy1"/>
    <dgm:cxn modelId="{08BE246D-D7AF-466A-A69F-9E670F5ABEEA}" type="presOf" srcId="{6AC52E06-F644-4F23-BB62-BA981C685E7C}" destId="{50537143-F766-4610-A84D-004C6786F99C}" srcOrd="0" destOrd="0" presId="urn:microsoft.com/office/officeart/2005/8/layout/hierarchy1"/>
    <dgm:cxn modelId="{EE3228BF-9DF7-4150-9A2D-855DE606351D}" srcId="{362C125D-3EB4-4F04-B852-6BFBB6D31D0D}" destId="{738A874F-2056-4DA0-8C6D-46FEC26E924D}" srcOrd="0" destOrd="0" parTransId="{F26A87FF-027F-4826-A9FB-6EE95BF16E07}" sibTransId="{298DB9DC-37D9-4A30-8CBF-AF3B6B6421D6}"/>
    <dgm:cxn modelId="{BA767FF9-55F7-4765-9548-4BF8CC651394}" type="presParOf" srcId="{7C109937-6C33-40A9-97F2-ECDF0F0C8815}" destId="{E644C830-81B8-4891-8487-49C8AF57E948}" srcOrd="0" destOrd="0" presId="urn:microsoft.com/office/officeart/2005/8/layout/hierarchy1"/>
    <dgm:cxn modelId="{AC0B73DD-578D-4AA3-9EE4-154C8A33B982}" type="presParOf" srcId="{E644C830-81B8-4891-8487-49C8AF57E948}" destId="{AA170A25-6CBE-45E5-B726-C0FF01EFC495}" srcOrd="0" destOrd="0" presId="urn:microsoft.com/office/officeart/2005/8/layout/hierarchy1"/>
    <dgm:cxn modelId="{AD8ABE0C-0652-44E0-A285-62A64B99F8A5}" type="presParOf" srcId="{AA170A25-6CBE-45E5-B726-C0FF01EFC495}" destId="{F8CDA93A-15E8-4D4A-9B15-0D5DC47E4080}" srcOrd="0" destOrd="0" presId="urn:microsoft.com/office/officeart/2005/8/layout/hierarchy1"/>
    <dgm:cxn modelId="{72A299E4-1CD2-4449-ADED-C84A3FF4D049}" type="presParOf" srcId="{AA170A25-6CBE-45E5-B726-C0FF01EFC495}" destId="{D3FACCF3-6D22-4311-87A0-2C4AF46BEB07}" srcOrd="1" destOrd="0" presId="urn:microsoft.com/office/officeart/2005/8/layout/hierarchy1"/>
    <dgm:cxn modelId="{FAE72CF1-532E-4E20-B25A-B0F6BD734191}" type="presParOf" srcId="{E644C830-81B8-4891-8487-49C8AF57E948}" destId="{D86D8A8B-86E3-4434-8659-ACB83CBC0F4F}" srcOrd="1" destOrd="0" presId="urn:microsoft.com/office/officeart/2005/8/layout/hierarchy1"/>
    <dgm:cxn modelId="{6E217E22-7A60-4106-85E9-0DA18920EE1A}" type="presParOf" srcId="{D86D8A8B-86E3-4434-8659-ACB83CBC0F4F}" destId="{2C131203-A9AE-44B1-9CCF-9B466E90E2E8}" srcOrd="0" destOrd="0" presId="urn:microsoft.com/office/officeart/2005/8/layout/hierarchy1"/>
    <dgm:cxn modelId="{8F83DFEC-8421-449F-9408-299BEA61982E}" type="presParOf" srcId="{D86D8A8B-86E3-4434-8659-ACB83CBC0F4F}" destId="{03B27869-44A2-404C-A88B-1098D1FC94F6}" srcOrd="1" destOrd="0" presId="urn:microsoft.com/office/officeart/2005/8/layout/hierarchy1"/>
    <dgm:cxn modelId="{136FDD28-ADE5-4F2C-A76C-4D4E33A5AE2A}" type="presParOf" srcId="{03B27869-44A2-404C-A88B-1098D1FC94F6}" destId="{12481C6C-EE9B-42EA-82EA-7013D39BE858}" srcOrd="0" destOrd="0" presId="urn:microsoft.com/office/officeart/2005/8/layout/hierarchy1"/>
    <dgm:cxn modelId="{1A10577A-36EF-44FC-9D71-493B6C25AA39}" type="presParOf" srcId="{12481C6C-EE9B-42EA-82EA-7013D39BE858}" destId="{FA0D2D33-6EE4-40DC-8A8E-D984E44A4CA4}" srcOrd="0" destOrd="0" presId="urn:microsoft.com/office/officeart/2005/8/layout/hierarchy1"/>
    <dgm:cxn modelId="{D44B2331-B4A3-49E8-8FAA-694D628F3F54}" type="presParOf" srcId="{12481C6C-EE9B-42EA-82EA-7013D39BE858}" destId="{B35D373B-D938-4500-BF2D-3000B5467C73}" srcOrd="1" destOrd="0" presId="urn:microsoft.com/office/officeart/2005/8/layout/hierarchy1"/>
    <dgm:cxn modelId="{6DAFCC52-AB40-4217-A5D8-0A7770A46909}" type="presParOf" srcId="{03B27869-44A2-404C-A88B-1098D1FC94F6}" destId="{2E97FAE0-797D-45F5-BA09-70B0C6B97003}" srcOrd="1" destOrd="0" presId="urn:microsoft.com/office/officeart/2005/8/layout/hierarchy1"/>
    <dgm:cxn modelId="{C9565D28-4BFB-4637-B202-BA552C4A3F31}" type="presParOf" srcId="{2E97FAE0-797D-45F5-BA09-70B0C6B97003}" destId="{9D454D16-57AE-4614-AE6D-DD404B579B8F}" srcOrd="0" destOrd="0" presId="urn:microsoft.com/office/officeart/2005/8/layout/hierarchy1"/>
    <dgm:cxn modelId="{3AB3E978-AFE0-471A-B99C-34CC22BB1B96}" type="presParOf" srcId="{2E97FAE0-797D-45F5-BA09-70B0C6B97003}" destId="{0D43B213-895B-4C8B-A9AA-91F46C663C4E}" srcOrd="1" destOrd="0" presId="urn:microsoft.com/office/officeart/2005/8/layout/hierarchy1"/>
    <dgm:cxn modelId="{22FE134B-77D1-4D2C-AABB-7EA09AACE38B}" type="presParOf" srcId="{0D43B213-895B-4C8B-A9AA-91F46C663C4E}" destId="{6F81F427-AA3C-4D3F-903D-063417BFC1A6}" srcOrd="0" destOrd="0" presId="urn:microsoft.com/office/officeart/2005/8/layout/hierarchy1"/>
    <dgm:cxn modelId="{02412C34-BBA9-42AA-954F-15665872080C}" type="presParOf" srcId="{6F81F427-AA3C-4D3F-903D-063417BFC1A6}" destId="{44F44D4C-60B9-473E-8CDE-AFEABF63E8EB}" srcOrd="0" destOrd="0" presId="urn:microsoft.com/office/officeart/2005/8/layout/hierarchy1"/>
    <dgm:cxn modelId="{A7E18D9A-3777-4201-BC29-FC1A3E37E571}" type="presParOf" srcId="{6F81F427-AA3C-4D3F-903D-063417BFC1A6}" destId="{50537143-F766-4610-A84D-004C6786F99C}" srcOrd="1" destOrd="0" presId="urn:microsoft.com/office/officeart/2005/8/layout/hierarchy1"/>
    <dgm:cxn modelId="{EF2CC304-2159-4453-813C-AB4C869D34D6}" type="presParOf" srcId="{0D43B213-895B-4C8B-A9AA-91F46C663C4E}" destId="{8F11E54E-3C37-41D3-A319-FBE62D35CE07}" srcOrd="1" destOrd="0" presId="urn:microsoft.com/office/officeart/2005/8/layout/hierarchy1"/>
    <dgm:cxn modelId="{6896CB3B-71F4-4271-B6A3-A4C065F48B12}" type="presParOf" srcId="{2E97FAE0-797D-45F5-BA09-70B0C6B97003}" destId="{E2E453DB-BA20-4727-98D2-F74973296F52}" srcOrd="2" destOrd="0" presId="urn:microsoft.com/office/officeart/2005/8/layout/hierarchy1"/>
    <dgm:cxn modelId="{88A49D17-390A-4583-8906-1CB3C98390BB}" type="presParOf" srcId="{2E97FAE0-797D-45F5-BA09-70B0C6B97003}" destId="{94B924AD-585B-48BF-8636-D2DED903F73B}" srcOrd="3" destOrd="0" presId="urn:microsoft.com/office/officeart/2005/8/layout/hierarchy1"/>
    <dgm:cxn modelId="{496F48E5-7D7B-48D9-B9A1-E77417D442E6}" type="presParOf" srcId="{94B924AD-585B-48BF-8636-D2DED903F73B}" destId="{D646BA61-B035-45DA-8B22-F04A365DA394}" srcOrd="0" destOrd="0" presId="urn:microsoft.com/office/officeart/2005/8/layout/hierarchy1"/>
    <dgm:cxn modelId="{1913BE19-F068-40CD-9374-0EFF3FCAB9CE}" type="presParOf" srcId="{D646BA61-B035-45DA-8B22-F04A365DA394}" destId="{547D4805-4011-44AD-A1B0-721FACB4FDF8}" srcOrd="0" destOrd="0" presId="urn:microsoft.com/office/officeart/2005/8/layout/hierarchy1"/>
    <dgm:cxn modelId="{97B6CA9D-3F70-4CD9-A11E-A90D67A4EE98}" type="presParOf" srcId="{D646BA61-B035-45DA-8B22-F04A365DA394}" destId="{0B21C4EB-BAF1-46A5-9AAC-28D7935DA473}" srcOrd="1" destOrd="0" presId="urn:microsoft.com/office/officeart/2005/8/layout/hierarchy1"/>
    <dgm:cxn modelId="{4DB97294-4A4C-46F0-A645-C91354E28E59}" type="presParOf" srcId="{94B924AD-585B-48BF-8636-D2DED903F73B}" destId="{56126261-1F60-4699-930E-7D7F40D8A228}" srcOrd="1" destOrd="0" presId="urn:microsoft.com/office/officeart/2005/8/layout/hierarchy1"/>
    <dgm:cxn modelId="{2FA62090-0618-4319-B3E9-93E0ED7C7001}" type="presParOf" srcId="{D86D8A8B-86E3-4434-8659-ACB83CBC0F4F}" destId="{17F9D117-5DEB-40A4-BBEC-BD8A4B5F587D}" srcOrd="2" destOrd="0" presId="urn:microsoft.com/office/officeart/2005/8/layout/hierarchy1"/>
    <dgm:cxn modelId="{1F9F9B97-3883-4B8B-8CDB-D25FA155FE97}" type="presParOf" srcId="{D86D8A8B-86E3-4434-8659-ACB83CBC0F4F}" destId="{C50B3000-01CB-41C0-B48D-99B94E4DA6F7}" srcOrd="3" destOrd="0" presId="urn:microsoft.com/office/officeart/2005/8/layout/hierarchy1"/>
    <dgm:cxn modelId="{13E6BBA4-7F08-4DF7-9546-F78F50343FB4}" type="presParOf" srcId="{C50B3000-01CB-41C0-B48D-99B94E4DA6F7}" destId="{86216B72-589E-4488-A282-4087100E6F2F}" srcOrd="0" destOrd="0" presId="urn:microsoft.com/office/officeart/2005/8/layout/hierarchy1"/>
    <dgm:cxn modelId="{8FAF0B81-2E7F-4025-A641-1325496BCA91}" type="presParOf" srcId="{86216B72-589E-4488-A282-4087100E6F2F}" destId="{8998DAAE-DB91-431F-B2D8-E93D312BB794}" srcOrd="0" destOrd="0" presId="urn:microsoft.com/office/officeart/2005/8/layout/hierarchy1"/>
    <dgm:cxn modelId="{297EC678-D8B3-4370-A1C1-2AECF479CBA8}" type="presParOf" srcId="{86216B72-589E-4488-A282-4087100E6F2F}" destId="{A602A2D6-1331-426D-AFBA-F95156A76422}" srcOrd="1" destOrd="0" presId="urn:microsoft.com/office/officeart/2005/8/layout/hierarchy1"/>
    <dgm:cxn modelId="{3B532FAA-5196-4510-BAF4-C1582154367C}" type="presParOf" srcId="{C50B3000-01CB-41C0-B48D-99B94E4DA6F7}" destId="{2EC2178A-E1AB-42C3-8453-33D197830F69}" srcOrd="1" destOrd="0" presId="urn:microsoft.com/office/officeart/2005/8/layout/hierarchy1"/>
    <dgm:cxn modelId="{49A4983F-0A8E-4519-90F6-E36ACFE8A8AA}" type="presParOf" srcId="{2EC2178A-E1AB-42C3-8453-33D197830F69}" destId="{C8AD7ACC-0D5B-4303-93BF-3D610747766E}" srcOrd="0" destOrd="0" presId="urn:microsoft.com/office/officeart/2005/8/layout/hierarchy1"/>
    <dgm:cxn modelId="{DD496B9D-E946-4917-8D4A-0736A327996C}" type="presParOf" srcId="{2EC2178A-E1AB-42C3-8453-33D197830F69}" destId="{0BB51306-FA23-433A-96AE-AB1140B2CE30}" srcOrd="1" destOrd="0" presId="urn:microsoft.com/office/officeart/2005/8/layout/hierarchy1"/>
    <dgm:cxn modelId="{D98F07B4-0EFB-4620-88B6-91B822D4B469}" type="presParOf" srcId="{0BB51306-FA23-433A-96AE-AB1140B2CE30}" destId="{79A9240D-F145-4A4B-BC9B-D907C8516B75}" srcOrd="0" destOrd="0" presId="urn:microsoft.com/office/officeart/2005/8/layout/hierarchy1"/>
    <dgm:cxn modelId="{D770ACFC-AE54-4696-8777-ABF4115D5655}" type="presParOf" srcId="{79A9240D-F145-4A4B-BC9B-D907C8516B75}" destId="{064A1453-FF92-4413-ABFC-3F704085BCDA}" srcOrd="0" destOrd="0" presId="urn:microsoft.com/office/officeart/2005/8/layout/hierarchy1"/>
    <dgm:cxn modelId="{DAE38EDC-AF19-435C-9B87-341EE39DFF75}" type="presParOf" srcId="{79A9240D-F145-4A4B-BC9B-D907C8516B75}" destId="{26E70400-792F-4D21-8C7F-51067FCB06B1}" srcOrd="1" destOrd="0" presId="urn:microsoft.com/office/officeart/2005/8/layout/hierarchy1"/>
    <dgm:cxn modelId="{C5144AB9-AD52-4B38-9D4D-CC89F4B39A3D}" type="presParOf" srcId="{0BB51306-FA23-433A-96AE-AB1140B2CE30}" destId="{79BEA5F1-3BEA-43CA-A674-D1BD658DD2D9}" srcOrd="1" destOrd="0" presId="urn:microsoft.com/office/officeart/2005/8/layout/hierarchy1"/>
    <dgm:cxn modelId="{95DE9884-028E-4ED5-9D79-22031A425DDB}" type="presParOf" srcId="{7C109937-6C33-40A9-97F2-ECDF0F0C8815}" destId="{7B24FE22-58EA-4A21-BD02-5180C01BC65A}" srcOrd="1" destOrd="0" presId="urn:microsoft.com/office/officeart/2005/8/layout/hierarchy1"/>
    <dgm:cxn modelId="{122B8528-ED1A-44B3-827C-193F7070E2F5}" type="presParOf" srcId="{7B24FE22-58EA-4A21-BD02-5180C01BC65A}" destId="{3D692D28-CDE9-40B4-856D-F3776D07AE2C}" srcOrd="0" destOrd="0" presId="urn:microsoft.com/office/officeart/2005/8/layout/hierarchy1"/>
    <dgm:cxn modelId="{C00CF159-E9FA-441E-B9F2-7598A79FFD82}" type="presParOf" srcId="{3D692D28-CDE9-40B4-856D-F3776D07AE2C}" destId="{4FDE5B5D-E507-4F82-A2DA-012A1ED07DE7}" srcOrd="0" destOrd="0" presId="urn:microsoft.com/office/officeart/2005/8/layout/hierarchy1"/>
    <dgm:cxn modelId="{9E5C8951-4D43-4FD7-BB43-D83710D9B1B1}" type="presParOf" srcId="{3D692D28-CDE9-40B4-856D-F3776D07AE2C}" destId="{6F429F19-5DE4-40F0-B925-9E6407DDE76A}" srcOrd="1" destOrd="0" presId="urn:microsoft.com/office/officeart/2005/8/layout/hierarchy1"/>
    <dgm:cxn modelId="{B9ADED87-69FF-4834-A180-6C30837126D9}" type="presParOf" srcId="{7B24FE22-58EA-4A21-BD02-5180C01BC65A}" destId="{F7808033-FAE6-4B33-BB97-A38A50875024}" srcOrd="1" destOrd="0" presId="urn:microsoft.com/office/officeart/2005/8/layout/hierarchy1"/>
  </dgm:cxnLst>
  <dgm:bg/>
  <dgm:whole/>
</dgm:dataModel>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DC0EAD-C448-402F-A99A-BC06F041F0C3}" type="datetimeFigureOut">
              <a:rPr lang="en-US" smtClean="0"/>
              <a:pPr/>
              <a:t>8/9/2015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3558E7A-EF5A-417E-9ADE-71FDB030EF54}"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3558E7A-EF5A-417E-9ADE-71FDB030EF54}" type="slidenum">
              <a:rPr lang="en-US" smtClean="0"/>
              <a:pPr/>
              <a:t>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ounded Rectangle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en-US" smtClean="0"/>
              <a:t>Click to edit Master title style</a:t>
            </a:r>
            <a:endParaRPr kumimoji="0" lang="en-US"/>
          </a:p>
        </p:txBody>
      </p:sp>
      <p:sp>
        <p:nvSpPr>
          <p:cNvPr id="20" name="Subtitle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9" name="Date Placeholder 18"/>
          <p:cNvSpPr>
            <a:spLocks noGrp="1"/>
          </p:cNvSpPr>
          <p:nvPr>
            <p:ph type="dt" sz="half" idx="10"/>
          </p:nvPr>
        </p:nvSpPr>
        <p:spPr/>
        <p:txBody>
          <a:bodyPr/>
          <a:lstStyle>
            <a:extLst/>
          </a:lstStyle>
          <a:p>
            <a:fld id="{38857F42-6B4F-4EBD-9E43-E6C60492F6E1}" type="datetimeFigureOut">
              <a:rPr lang="en-US" smtClean="0"/>
              <a:pPr/>
              <a:t>8/9/2015</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11" name="Slide Number Placeholder 10"/>
          <p:cNvSpPr>
            <a:spLocks noGrp="1"/>
          </p:cNvSpPr>
          <p:nvPr>
            <p:ph type="sldNum" sz="quarter" idx="12"/>
          </p:nvPr>
        </p:nvSpPr>
        <p:spPr/>
        <p:txBody>
          <a:bodyPr/>
          <a:lstStyle>
            <a:extLst/>
          </a:lstStyle>
          <a:p>
            <a:fld id="{31C14F9F-4AF9-4746-9F34-4DE5333EF444}" type="slidenum">
              <a:rPr lang="en-US" smtClean="0"/>
              <a:pPr/>
              <a:t>‹#›</a:t>
            </a:fld>
            <a:endParaRPr lang="en-US"/>
          </a:p>
        </p:txBody>
      </p:sp>
    </p:spTree>
  </p:cSld>
  <p:clrMapOvr>
    <a:masterClrMapping/>
  </p:clrMapOvr>
  <p:transition>
    <p:dissolv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a:xfrm>
            <a:off x="502920" y="530352"/>
            <a:ext cx="8183880" cy="4187952"/>
          </a:xfrm>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8857F42-6B4F-4EBD-9E43-E6C60492F6E1}" type="datetimeFigureOut">
              <a:rPr lang="en-US" smtClean="0"/>
              <a:pPr/>
              <a:t>8/9/2015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1C14F9F-4AF9-4746-9F34-4DE5333EF444}" type="slidenum">
              <a:rPr lang="en-US" smtClean="0"/>
              <a:pPr/>
              <a:t>‹#›</a:t>
            </a:fld>
            <a:endParaRPr lang="en-US"/>
          </a:p>
        </p:txBody>
      </p:sp>
    </p:spTree>
  </p:cSld>
  <p:clrMapOvr>
    <a:masterClrMapping/>
  </p:clrMapOvr>
  <p:transition>
    <p:dissolv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ounded Rectangle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38857F42-6B4F-4EBD-9E43-E6C60492F6E1}" type="datetimeFigureOut">
              <a:rPr lang="en-US" smtClean="0"/>
              <a:pPr/>
              <a:t>8/9/2015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1C14F9F-4AF9-4746-9F34-4DE5333EF444}" type="slidenum">
              <a:rPr lang="en-US" smtClean="0"/>
              <a:pPr/>
              <a:t>‹#›</a:t>
            </a:fld>
            <a:endParaRPr lang="en-US"/>
          </a:p>
        </p:txBody>
      </p:sp>
    </p:spTree>
  </p:cSld>
  <p:clrMapOvr>
    <a:masterClrMapping/>
  </p:clrMapOvr>
  <p:transition>
    <p:dissolv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38857F42-6B4F-4EBD-9E43-E6C60492F6E1}" type="datetimeFigureOut">
              <a:rPr lang="en-US" smtClean="0"/>
              <a:pPr/>
              <a:t>8/9/2015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31C14F9F-4AF9-4746-9F34-4DE5333EF444}" type="slidenum">
              <a:rPr lang="en-US" smtClean="0"/>
              <a:pPr/>
              <a:t>‹#›</a:t>
            </a:fld>
            <a:endParaRPr lang="en-US"/>
          </a:p>
        </p:txBody>
      </p:sp>
    </p:spTree>
  </p:cSld>
  <p:clrMapOvr>
    <a:masterClrMapping/>
  </p:clrMapOvr>
  <p:transition>
    <p:dissolv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nchor="b"/>
          <a:lstStyle>
            <a:lvl1pPr>
              <a:defRPr b="1"/>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38857F42-6B4F-4EBD-9E43-E6C60492F6E1}" type="datetimeFigureOut">
              <a:rPr lang="en-US" smtClean="0"/>
              <a:pPr/>
              <a:t>8/9/2015</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31C14F9F-4AF9-4746-9F34-4DE5333EF444}" type="slidenum">
              <a:rPr lang="en-US" smtClean="0"/>
              <a:pPr/>
              <a:t>‹#›</a:t>
            </a:fld>
            <a:endParaRPr lang="en-US"/>
          </a:p>
        </p:txBody>
      </p:sp>
    </p:spTree>
  </p:cSld>
  <p:clrMapOvr>
    <a:masterClrMapping/>
  </p:clrMapOvr>
  <p:transition>
    <p:dissolv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38857F42-6B4F-4EBD-9E43-E6C60492F6E1}" type="datetimeFigureOut">
              <a:rPr lang="en-US" smtClean="0"/>
              <a:pPr/>
              <a:t>8/9/2015</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31C14F9F-4AF9-4746-9F34-4DE5333EF444}" type="slidenum">
              <a:rPr lang="en-US" smtClean="0"/>
              <a:pPr/>
              <a:t>‹#›</a:t>
            </a:fld>
            <a:endParaRPr lang="en-US"/>
          </a:p>
        </p:txBody>
      </p:sp>
    </p:spTree>
  </p:cSld>
  <p:clrMapOvr>
    <a:masterClrMapping/>
  </p:clrMapOvr>
  <p:transition>
    <p:dissolv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38857F42-6B4F-4EBD-9E43-E6C60492F6E1}" type="datetimeFigureOut">
              <a:rPr lang="en-US" smtClean="0"/>
              <a:pPr/>
              <a:t>8/9/2015</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31C14F9F-4AF9-4746-9F34-4DE5333EF444}" type="slidenum">
              <a:rPr lang="en-US" smtClean="0"/>
              <a:pPr/>
              <a:t>‹#›</a:t>
            </a:fld>
            <a:endParaRPr lang="en-US"/>
          </a:p>
        </p:txBody>
      </p:sp>
    </p:spTree>
  </p:cSld>
  <p:clrMapOvr>
    <a:masterClrMapping/>
  </p:clrMapOvr>
  <p:transition>
    <p:dissolv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38857F42-6B4F-4EBD-9E43-E6C60492F6E1}" type="datetimeFigureOut">
              <a:rPr lang="en-US" smtClean="0"/>
              <a:pPr/>
              <a:t>8/9/2015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31C14F9F-4AF9-4746-9F34-4DE5333EF444}" type="slidenum">
              <a:rPr lang="en-US" smtClean="0"/>
              <a:pPr/>
              <a:t>‹#›</a:t>
            </a:fld>
            <a:endParaRPr lang="en-US"/>
          </a:p>
        </p:txBody>
      </p:sp>
    </p:spTree>
  </p:cSld>
  <p:clrMapOvr>
    <a:masterClrMapping/>
  </p:clrMapOvr>
  <p:transition>
    <p:dissolv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ound Single Corner Rectangle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38857F42-6B4F-4EBD-9E43-E6C60492F6E1}" type="datetimeFigureOut">
              <a:rPr lang="en-US" smtClean="0"/>
              <a:pPr/>
              <a:t>8/9/2015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31C14F9F-4AF9-4746-9F34-4DE5333EF444}" type="slidenum">
              <a:rPr lang="en-US" smtClean="0"/>
              <a:pPr/>
              <a:t>‹#›</a:t>
            </a:fld>
            <a:endParaRPr lang="en-US"/>
          </a:p>
        </p:txBody>
      </p:sp>
      <p:sp>
        <p:nvSpPr>
          <p:cNvPr id="3" name="Picture Placeholder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en-US" smtClean="0"/>
              <a:t>Click icon to add picture</a:t>
            </a:r>
            <a:endParaRPr kumimoji="0" lang="en-US"/>
          </a:p>
        </p:txBody>
      </p:sp>
    </p:spTree>
  </p:cSld>
  <p:clrMapOvr>
    <a:masterClrMapping/>
  </p:clrMapOvr>
  <p:transition>
    <p:dissolv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02920" y="530352"/>
            <a:ext cx="8183880" cy="4187952"/>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8857F42-6B4F-4EBD-9E43-E6C60492F6E1}" type="datetimeFigureOut">
              <a:rPr lang="en-US" smtClean="0"/>
              <a:pPr/>
              <a:t>8/9/2015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1C14F9F-4AF9-4746-9F34-4DE5333EF444}" type="slidenum">
              <a:rPr lang="en-US" smtClean="0"/>
              <a:pPr/>
              <a:t>‹#›</a:t>
            </a:fld>
            <a:endParaRPr lang="en-US"/>
          </a:p>
        </p:txBody>
      </p:sp>
    </p:spTree>
  </p:cSld>
  <p:clrMapOvr>
    <a:masterClrMapping/>
  </p:clrMapOvr>
  <p:transition>
    <p:dissolv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4"/>
            <a:ext cx="1981200" cy="5257799"/>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33400" y="533402"/>
            <a:ext cx="5943600" cy="525780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8857F42-6B4F-4EBD-9E43-E6C60492F6E1}" type="datetimeFigureOut">
              <a:rPr lang="en-US" smtClean="0"/>
              <a:pPr/>
              <a:t>8/9/2015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31C14F9F-4AF9-4746-9F34-4DE5333EF444}" type="slidenum">
              <a:rPr lang="en-US" smtClean="0"/>
              <a:pPr/>
              <a:t>‹#›</a:t>
            </a:fld>
            <a:endParaRPr lang="en-US"/>
          </a:p>
        </p:txBody>
      </p:sp>
    </p:spTree>
  </p:cSld>
  <p:clrMapOvr>
    <a:masterClrMapping/>
  </p:clrMapOvr>
  <p:transition>
    <p:dissolv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ounded Rectangle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Title Placeholder 12"/>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en-US" smtClean="0"/>
              <a:t>Click to edit Master title style</a:t>
            </a:r>
            <a:endParaRPr kumimoji="0" lang="en-US"/>
          </a:p>
        </p:txBody>
      </p:sp>
      <p:sp>
        <p:nvSpPr>
          <p:cNvPr id="4" name="Text Placeholder 3"/>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5" name="Date Placeholder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38857F42-6B4F-4EBD-9E43-E6C60492F6E1}" type="datetimeFigureOut">
              <a:rPr lang="en-US" smtClean="0"/>
              <a:pPr/>
              <a:t>8/9/2015</a:t>
            </a:fld>
            <a:endParaRPr lang="en-US"/>
          </a:p>
        </p:txBody>
      </p:sp>
      <p:sp>
        <p:nvSpPr>
          <p:cNvPr id="18" name="Footer Placeholder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en-US"/>
          </a:p>
        </p:txBody>
      </p:sp>
      <p:sp>
        <p:nvSpPr>
          <p:cNvPr id="5" name="Slide Number Placeholder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31C14F9F-4AF9-4746-9F34-4DE5333EF44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4105" r:id="rId1"/>
    <p:sldLayoutId id="2147484106" r:id="rId2"/>
    <p:sldLayoutId id="2147484107" r:id="rId3"/>
    <p:sldLayoutId id="2147484108" r:id="rId4"/>
    <p:sldLayoutId id="2147484109" r:id="rId5"/>
    <p:sldLayoutId id="2147484110" r:id="rId6"/>
    <p:sldLayoutId id="2147484111" r:id="rId7"/>
    <p:sldLayoutId id="2147484112" r:id="rId8"/>
    <p:sldLayoutId id="2147484113" r:id="rId9"/>
    <p:sldLayoutId id="2147484114" r:id="rId10"/>
    <p:sldLayoutId id="2147484115" r:id="rId11"/>
  </p:sldLayoutIdLst>
  <p:transition>
    <p:dissolve/>
  </p:transition>
  <p:timing>
    <p:tnLst>
      <p:par>
        <p:cTn id="1" dur="indefinite" restart="never" nodeType="tmRoot"/>
      </p:par>
    </p:tnLst>
  </p:timing>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emf"/><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en.wikipedia.org/wiki/Food_systems" TargetMode="External"/><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en.wikipedia.org/wiki/Food_systems" TargetMode="External"/><Relationship Id="rId2" Type="http://schemas.openxmlformats.org/officeDocument/2006/relationships/hyperlink" Target="https://en.wikipedia.org/wiki/Growth_hormones" TargetMode="Externa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ec.europa.eu/research/agriculture/scar/pdf/scar_feg3_final_report_01_02_2011.pdf" TargetMode="External"/><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ubtitle 2"/>
          <p:cNvSpPr>
            <a:spLocks noGrp="1"/>
          </p:cNvSpPr>
          <p:nvPr>
            <p:ph idx="1"/>
          </p:nvPr>
        </p:nvSpPr>
        <p:spPr>
          <a:ln/>
        </p:spPr>
        <p:style>
          <a:lnRef idx="2">
            <a:schemeClr val="accent1">
              <a:shade val="50000"/>
            </a:schemeClr>
          </a:lnRef>
          <a:fillRef idx="1">
            <a:schemeClr val="accent1"/>
          </a:fillRef>
          <a:effectRef idx="0">
            <a:schemeClr val="accent1"/>
          </a:effectRef>
          <a:fontRef idx="minor">
            <a:schemeClr val="lt1"/>
          </a:fontRef>
        </p:style>
        <p:txBody>
          <a:bodyPr/>
          <a:lstStyle/>
          <a:p>
            <a:r>
              <a:rPr lang="en-US" dirty="0" smtClean="0">
                <a:solidFill>
                  <a:srgbClr val="2D5D2D"/>
                </a:solidFill>
              </a:rPr>
              <a:t>MMM</a:t>
            </a:r>
            <a:endParaRPr lang="en-US" dirty="0">
              <a:solidFill>
                <a:srgbClr val="2D5D2D"/>
              </a:solidFill>
            </a:endParaRPr>
          </a:p>
        </p:txBody>
      </p:sp>
      <p:pic>
        <p:nvPicPr>
          <p:cNvPr id="5"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42844" y="0"/>
            <a:ext cx="9286844" cy="68580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6" name="Picture 29"/>
          <p:cNvPicPr>
            <a:picLocks noChangeAspect="1" noChangeArrowheads="1"/>
          </p:cNvPicPr>
          <p:nvPr/>
        </p:nvPicPr>
        <p:blipFill>
          <a:blip r:embed="rId3" cstate="print"/>
          <a:srcRect/>
          <a:stretch>
            <a:fillRect/>
          </a:stretch>
        </p:blipFill>
        <p:spPr bwMode="auto">
          <a:xfrm>
            <a:off x="3929058" y="214290"/>
            <a:ext cx="1690691" cy="782038"/>
          </a:xfrm>
          <a:prstGeom prst="rect">
            <a:avLst/>
          </a:prstGeom>
          <a:noFill/>
          <a:ln w="9525">
            <a:noFill/>
            <a:miter lim="800000"/>
            <a:headEnd/>
            <a:tailEnd/>
          </a:ln>
        </p:spPr>
      </p:pic>
      <p:pic>
        <p:nvPicPr>
          <p:cNvPr id="7" name="Picture 1"/>
          <p:cNvPicPr>
            <a:picLocks noChangeAspect="1"/>
          </p:cNvPicPr>
          <p:nvPr/>
        </p:nvPicPr>
        <p:blipFill>
          <a:blip r:embed="rId4"/>
          <a:srcRect/>
          <a:stretch>
            <a:fillRect/>
          </a:stretch>
        </p:blipFill>
        <p:spPr bwMode="auto">
          <a:xfrm>
            <a:off x="7929586" y="214290"/>
            <a:ext cx="1000132" cy="927101"/>
          </a:xfrm>
          <a:prstGeom prst="rect">
            <a:avLst/>
          </a:prstGeom>
          <a:noFill/>
          <a:ln w="9525">
            <a:noFill/>
            <a:miter lim="800000"/>
            <a:headEnd/>
            <a:tailEnd/>
          </a:ln>
        </p:spPr>
      </p:pic>
      <p:pic>
        <p:nvPicPr>
          <p:cNvPr id="8" name="Picture 8" descr="kiro.eps"/>
          <p:cNvPicPr>
            <a:picLocks noChangeAspect="1"/>
          </p:cNvPicPr>
          <p:nvPr/>
        </p:nvPicPr>
        <p:blipFill>
          <a:blip r:embed="rId5"/>
          <a:srcRect/>
          <a:stretch>
            <a:fillRect/>
          </a:stretch>
        </p:blipFill>
        <p:spPr bwMode="auto">
          <a:xfrm>
            <a:off x="285720" y="0"/>
            <a:ext cx="971550" cy="1157875"/>
          </a:xfrm>
          <a:prstGeom prst="rect">
            <a:avLst/>
          </a:prstGeom>
          <a:noFill/>
          <a:ln w="9525">
            <a:noFill/>
            <a:miter lim="800000"/>
            <a:headEnd/>
            <a:tailEnd/>
          </a:ln>
        </p:spPr>
      </p:pic>
      <p:sp>
        <p:nvSpPr>
          <p:cNvPr id="12" name="TextBox 11"/>
          <p:cNvSpPr txBox="1"/>
          <p:nvPr/>
        </p:nvSpPr>
        <p:spPr>
          <a:xfrm>
            <a:off x="571472" y="5143512"/>
            <a:ext cx="8143932" cy="830997"/>
          </a:xfrm>
          <a:prstGeom prst="rect">
            <a:avLst/>
          </a:prstGeom>
          <a:solidFill>
            <a:schemeClr val="accent1">
              <a:lumMod val="75000"/>
            </a:schemeClr>
          </a:solidFill>
        </p:spPr>
        <p:txBody>
          <a:bodyPr wrap="square" rtlCol="0">
            <a:spAutoFit/>
          </a:bodyPr>
          <a:lstStyle/>
          <a:p>
            <a:pPr algn="ctr"/>
            <a:r>
              <a:rPr lang="en-US" sz="2400" b="1" dirty="0" smtClean="0">
                <a:solidFill>
                  <a:schemeClr val="bg1"/>
                </a:solidFill>
              </a:rPr>
              <a:t>Prof. </a:t>
            </a:r>
            <a:r>
              <a:rPr lang="en-US" sz="2400" b="1" dirty="0" err="1" smtClean="0">
                <a:solidFill>
                  <a:schemeClr val="bg1"/>
                </a:solidFill>
              </a:rPr>
              <a:t>Mirjana</a:t>
            </a:r>
            <a:r>
              <a:rPr lang="en-US" sz="2400" b="1" dirty="0" smtClean="0">
                <a:solidFill>
                  <a:schemeClr val="bg1"/>
                </a:solidFill>
              </a:rPr>
              <a:t> </a:t>
            </a:r>
            <a:r>
              <a:rPr lang="en-US" sz="2400" b="1" dirty="0" err="1" smtClean="0">
                <a:solidFill>
                  <a:schemeClr val="bg1"/>
                </a:solidFill>
              </a:rPr>
              <a:t>Menkovska</a:t>
            </a:r>
            <a:r>
              <a:rPr lang="en-US" sz="2400" b="1" dirty="0" smtClean="0">
                <a:solidFill>
                  <a:schemeClr val="bg1"/>
                </a:solidFill>
              </a:rPr>
              <a:t>, </a:t>
            </a:r>
            <a:r>
              <a:rPr lang="en-US" sz="2400" b="1" dirty="0" err="1" smtClean="0">
                <a:solidFill>
                  <a:schemeClr val="bg1"/>
                </a:solidFill>
              </a:rPr>
              <a:t>Ss.Cyril</a:t>
            </a:r>
            <a:r>
              <a:rPr lang="en-US" sz="2400" b="1" dirty="0" smtClean="0">
                <a:solidFill>
                  <a:schemeClr val="bg1"/>
                </a:solidFill>
              </a:rPr>
              <a:t> and Methodius University, Skopje, Macedonia</a:t>
            </a:r>
            <a:endParaRPr lang="en-US" sz="2400" b="1" dirty="0">
              <a:solidFill>
                <a:schemeClr val="bg1"/>
              </a:solidFill>
            </a:endParaRPr>
          </a:p>
        </p:txBody>
      </p:sp>
      <p:sp>
        <p:nvSpPr>
          <p:cNvPr id="13" name="TextBox 12"/>
          <p:cNvSpPr txBox="1"/>
          <p:nvPr/>
        </p:nvSpPr>
        <p:spPr>
          <a:xfrm>
            <a:off x="571472" y="1214422"/>
            <a:ext cx="8286808" cy="369332"/>
          </a:xfrm>
          <a:prstGeom prst="rect">
            <a:avLst/>
          </a:prstGeom>
          <a:solidFill>
            <a:schemeClr val="accent6">
              <a:lumMod val="20000"/>
              <a:lumOff val="80000"/>
            </a:schemeClr>
          </a:solidFill>
        </p:spPr>
        <p:txBody>
          <a:bodyPr wrap="square" rtlCol="0">
            <a:spAutoFit/>
          </a:bodyPr>
          <a:lstStyle/>
          <a:p>
            <a:r>
              <a:rPr lang="en-US" b="1" dirty="0" smtClean="0">
                <a:solidFill>
                  <a:srgbClr val="C00000"/>
                </a:solidFill>
                <a:effectLst>
                  <a:outerShdw blurRad="38100" dist="38100" dir="2700000" algn="tl">
                    <a:srgbClr val="000000">
                      <a:alpha val="43137"/>
                    </a:srgbClr>
                  </a:outerShdw>
                </a:effectLst>
              </a:rPr>
              <a:t>Food Technology-2015 conference,</a:t>
            </a:r>
            <a:r>
              <a:rPr lang="en-US" b="1" dirty="0" smtClean="0">
                <a:solidFill>
                  <a:srgbClr val="D83E0E"/>
                </a:solidFill>
                <a:effectLst>
                  <a:outerShdw blurRad="38100" dist="38100" dir="2700000" algn="tl">
                    <a:srgbClr val="000000">
                      <a:alpha val="43137"/>
                    </a:srgbClr>
                  </a:outerShdw>
                </a:effectLst>
              </a:rPr>
              <a:t>  August 10-12, London, UK</a:t>
            </a:r>
            <a:endParaRPr lang="en-US" b="1" dirty="0">
              <a:solidFill>
                <a:srgbClr val="D83E0E"/>
              </a:solidFill>
              <a:effectLst>
                <a:outerShdw blurRad="38100" dist="38100" dir="2700000" algn="tl">
                  <a:srgbClr val="000000">
                    <a:alpha val="43137"/>
                  </a:srgbClr>
                </a:outerShdw>
              </a:effectLst>
            </a:endParaRPr>
          </a:p>
        </p:txBody>
      </p:sp>
      <p:sp>
        <p:nvSpPr>
          <p:cNvPr id="15" name="TextBox 14"/>
          <p:cNvSpPr txBox="1"/>
          <p:nvPr/>
        </p:nvSpPr>
        <p:spPr>
          <a:xfrm>
            <a:off x="-142908" y="1928802"/>
            <a:ext cx="9286908" cy="2123658"/>
          </a:xfrm>
          <a:prstGeom prst="rect">
            <a:avLst/>
          </a:prstGeom>
          <a:noFill/>
        </p:spPr>
        <p:txBody>
          <a:bodyPr wrap="square" rtlCol="0">
            <a:spAutoFit/>
          </a:bodyPr>
          <a:lstStyle/>
          <a:p>
            <a:pPr algn="ctr"/>
            <a:r>
              <a:rPr lang="en-US" sz="3800" b="1" dirty="0" smtClean="0">
                <a:solidFill>
                  <a:srgbClr val="FFFF00"/>
                </a:solidFill>
                <a:effectLst>
                  <a:outerShdw blurRad="38100" dist="38100" dir="2700000" algn="tl">
                    <a:srgbClr val="000000">
                      <a:alpha val="43137"/>
                    </a:srgbClr>
                  </a:outerShdw>
                </a:effectLst>
              </a:rPr>
              <a:t>CEREAL DIETARY FIBRE PERSPECTIVES ON SUSTAINABLE FOOD AND NUTRITION </a:t>
            </a:r>
          </a:p>
          <a:p>
            <a:endParaRPr lang="en-US" dirty="0"/>
          </a:p>
        </p:txBody>
      </p:sp>
    </p:spTree>
  </p:cSld>
  <p:clrMapOvr>
    <a:masterClrMapping/>
  </p:clrMapOvr>
  <p:transition spd="med">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28662" y="785794"/>
            <a:ext cx="7358114" cy="5357850"/>
          </a:xfrm>
          <a:solidFill>
            <a:schemeClr val="bg1"/>
          </a:solidFill>
        </p:spPr>
        <p:txBody>
          <a:bodyPr/>
          <a:lstStyle/>
          <a:p>
            <a:endParaRPr lang="en-US" dirty="0"/>
          </a:p>
        </p:txBody>
      </p:sp>
      <p:pic>
        <p:nvPicPr>
          <p:cNvPr id="4" name="Content Placeholder 3" descr="http://tiganj.com/wp-content/uploads/2013/10/psenica-638x350.jpg"/>
          <p:cNvPicPr>
            <a:picLocks noGrp="1"/>
          </p:cNvPicPr>
          <p:nvPr>
            <p:ph idx="4294967295"/>
          </p:nvPr>
        </p:nvPicPr>
        <p:blipFill rotWithShape="1">
          <a:blip r:embed="rId3">
            <a:extLst>
              <a:ext uri="{28A0092B-C50C-407E-A947-70E740481C1C}">
                <a14:useLocalDpi xmlns:lc="http://schemas.openxmlformats.org/drawingml/2006/lockedCanvas" xmlns:pic="http://schemas.openxmlformats.org/drawingml/2006/picture" xmlns="" xmlns:a14="http://schemas.microsoft.com/office/drawing/2010/main" val="0"/>
              </a:ext>
            </a:extLst>
          </a:blip>
          <a:srcRect l="11126" r="12054" b="386"/>
          <a:stretch/>
        </p:blipFill>
        <p:spPr bwMode="auto">
          <a:xfrm>
            <a:off x="0" y="-24"/>
            <a:ext cx="9144000" cy="6858000"/>
          </a:xfrm>
          <a:prstGeom prst="frame">
            <a:avLst/>
          </a:prstGeom>
          <a:noFill/>
          <a:effectLst>
            <a:glow rad="63500">
              <a:schemeClr val="accent1">
                <a:satMod val="175000"/>
                <a:alpha val="40000"/>
              </a:schemeClr>
            </a:glow>
            <a:outerShdw blurRad="50800" dist="38100" dir="2700000" algn="tl" rotWithShape="0">
              <a:prstClr val="black">
                <a:alpha val="40000"/>
              </a:prstClr>
            </a:outerShdw>
            <a:softEdge rad="317500"/>
          </a:effectLst>
          <a:extLst>
            <a:ext uri="{909E8E84-426E-40DD-AFC4-6F175D3DCCD1}">
              <a14:hiddenFill xmlns:lc="http://schemas.openxmlformats.org/drawingml/2006/lockedCanvas" xmlns:pic="http://schemas.openxmlformats.org/drawingml/2006/picture" xmlns="" xmlns:a14="http://schemas.microsoft.com/office/drawing/2010/main">
                <a:solidFill>
                  <a:srgbClr val="FFFFFF"/>
                </a:solidFill>
              </a14:hiddenFill>
            </a:ext>
          </a:extLst>
        </p:spPr>
      </p:pic>
      <p:sp>
        <p:nvSpPr>
          <p:cNvPr id="7" name="Rectangle 6"/>
          <p:cNvSpPr/>
          <p:nvPr/>
        </p:nvSpPr>
        <p:spPr>
          <a:xfrm>
            <a:off x="3786182" y="3000372"/>
            <a:ext cx="1500198" cy="10001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714480" y="3214686"/>
            <a:ext cx="1428760" cy="7858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3786182" y="4643446"/>
            <a:ext cx="1357322" cy="5000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857884" y="3286124"/>
            <a:ext cx="1357322" cy="6429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3857620" y="1857364"/>
            <a:ext cx="1428760" cy="5715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4000496" y="3286124"/>
            <a:ext cx="1143008" cy="461665"/>
          </a:xfrm>
          <a:prstGeom prst="rect">
            <a:avLst/>
          </a:prstGeom>
          <a:noFill/>
        </p:spPr>
        <p:txBody>
          <a:bodyPr wrap="square" rtlCol="0">
            <a:spAutoFit/>
          </a:bodyPr>
          <a:lstStyle/>
          <a:p>
            <a:r>
              <a:rPr lang="en-US" sz="2400" b="1" dirty="0" smtClean="0">
                <a:solidFill>
                  <a:srgbClr val="FFFF00"/>
                </a:solidFill>
              </a:rPr>
              <a:t>Food</a:t>
            </a:r>
            <a:endParaRPr lang="en-US" sz="2400" b="1" dirty="0">
              <a:solidFill>
                <a:srgbClr val="FFFF00"/>
              </a:solidFill>
            </a:endParaRPr>
          </a:p>
        </p:txBody>
      </p:sp>
      <p:sp>
        <p:nvSpPr>
          <p:cNvPr id="13" name="TextBox 12"/>
          <p:cNvSpPr txBox="1"/>
          <p:nvPr/>
        </p:nvSpPr>
        <p:spPr>
          <a:xfrm>
            <a:off x="4214810" y="1928802"/>
            <a:ext cx="714380" cy="400110"/>
          </a:xfrm>
          <a:prstGeom prst="rect">
            <a:avLst/>
          </a:prstGeom>
          <a:noFill/>
        </p:spPr>
        <p:txBody>
          <a:bodyPr wrap="square" rtlCol="0">
            <a:spAutoFit/>
          </a:bodyPr>
          <a:lstStyle/>
          <a:p>
            <a:r>
              <a:rPr lang="en-US" sz="2000" b="1" dirty="0" smtClean="0">
                <a:solidFill>
                  <a:srgbClr val="FFFF00"/>
                </a:solidFill>
              </a:rPr>
              <a:t>Life</a:t>
            </a:r>
            <a:endParaRPr lang="en-US" sz="2000" b="1" dirty="0">
              <a:solidFill>
                <a:srgbClr val="FFFF00"/>
              </a:solidFill>
            </a:endParaRPr>
          </a:p>
        </p:txBody>
      </p:sp>
      <p:sp>
        <p:nvSpPr>
          <p:cNvPr id="14" name="TextBox 13"/>
          <p:cNvSpPr txBox="1"/>
          <p:nvPr/>
        </p:nvSpPr>
        <p:spPr>
          <a:xfrm>
            <a:off x="1785918" y="3286124"/>
            <a:ext cx="1214446" cy="646331"/>
          </a:xfrm>
          <a:prstGeom prst="rect">
            <a:avLst/>
          </a:prstGeom>
          <a:noFill/>
        </p:spPr>
        <p:txBody>
          <a:bodyPr wrap="square" rtlCol="0">
            <a:spAutoFit/>
          </a:bodyPr>
          <a:lstStyle/>
          <a:p>
            <a:r>
              <a:rPr lang="en-US" b="1" dirty="0" smtClean="0">
                <a:solidFill>
                  <a:srgbClr val="FFFF00"/>
                </a:solidFill>
              </a:rPr>
              <a:t>Cultural identity</a:t>
            </a:r>
            <a:endParaRPr lang="en-US" b="1" dirty="0">
              <a:solidFill>
                <a:srgbClr val="FFFF00"/>
              </a:solidFill>
            </a:endParaRPr>
          </a:p>
        </p:txBody>
      </p:sp>
      <p:sp>
        <p:nvSpPr>
          <p:cNvPr id="15" name="TextBox 14"/>
          <p:cNvSpPr txBox="1"/>
          <p:nvPr/>
        </p:nvSpPr>
        <p:spPr>
          <a:xfrm>
            <a:off x="3786182" y="4429132"/>
            <a:ext cx="1357322" cy="646331"/>
          </a:xfrm>
          <a:prstGeom prst="rect">
            <a:avLst/>
          </a:prstGeom>
          <a:noFill/>
        </p:spPr>
        <p:txBody>
          <a:bodyPr wrap="square" rtlCol="0">
            <a:spAutoFit/>
          </a:bodyPr>
          <a:lstStyle/>
          <a:p>
            <a:r>
              <a:rPr lang="en-US" b="1" dirty="0" smtClean="0">
                <a:solidFill>
                  <a:srgbClr val="FFFF00"/>
                </a:solidFill>
              </a:rPr>
              <a:t> Economy</a:t>
            </a:r>
            <a:endParaRPr lang="en-US" b="1" dirty="0">
              <a:solidFill>
                <a:srgbClr val="FFFF00"/>
              </a:solidFill>
            </a:endParaRPr>
          </a:p>
        </p:txBody>
      </p:sp>
      <p:sp>
        <p:nvSpPr>
          <p:cNvPr id="16" name="TextBox 15"/>
          <p:cNvSpPr txBox="1"/>
          <p:nvPr/>
        </p:nvSpPr>
        <p:spPr>
          <a:xfrm>
            <a:off x="6000760" y="3429000"/>
            <a:ext cx="1143008" cy="369332"/>
          </a:xfrm>
          <a:prstGeom prst="rect">
            <a:avLst/>
          </a:prstGeom>
          <a:noFill/>
        </p:spPr>
        <p:txBody>
          <a:bodyPr wrap="square" rtlCol="0">
            <a:spAutoFit/>
          </a:bodyPr>
          <a:lstStyle/>
          <a:p>
            <a:r>
              <a:rPr lang="en-US" b="1" dirty="0" smtClean="0">
                <a:solidFill>
                  <a:srgbClr val="FFFF00"/>
                </a:solidFill>
              </a:rPr>
              <a:t>Health</a:t>
            </a:r>
            <a:endParaRPr lang="en-US" b="1" dirty="0">
              <a:solidFill>
                <a:srgbClr val="FFFF00"/>
              </a:solidFill>
            </a:endParaRPr>
          </a:p>
        </p:txBody>
      </p:sp>
      <p:sp>
        <p:nvSpPr>
          <p:cNvPr id="31" name="Up Arrow 30"/>
          <p:cNvSpPr/>
          <p:nvPr/>
        </p:nvSpPr>
        <p:spPr>
          <a:xfrm>
            <a:off x="4286248" y="2428868"/>
            <a:ext cx="428628" cy="571504"/>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Down Arrow 31"/>
          <p:cNvSpPr/>
          <p:nvPr/>
        </p:nvSpPr>
        <p:spPr>
          <a:xfrm flipH="1">
            <a:off x="4286248" y="4000504"/>
            <a:ext cx="428628" cy="64294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Left Arrow 32"/>
          <p:cNvSpPr/>
          <p:nvPr/>
        </p:nvSpPr>
        <p:spPr>
          <a:xfrm>
            <a:off x="3143240" y="3357562"/>
            <a:ext cx="642942" cy="41319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ight Arrow 33"/>
          <p:cNvSpPr/>
          <p:nvPr/>
        </p:nvSpPr>
        <p:spPr>
          <a:xfrm>
            <a:off x="5286380" y="3357562"/>
            <a:ext cx="571504" cy="4286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med">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http://tiganj.com/wp-content/uploads/2013/10/psenica-638x350.jpg"/>
          <p:cNvPicPr>
            <a:picLocks/>
          </p:cNvPicPr>
          <p:nvPr/>
        </p:nvPicPr>
        <p:blipFill rotWithShape="1">
          <a:blip r:embed="rId2">
            <a:extLst>
              <a:ext uri="{28A0092B-C50C-407E-A947-70E740481C1C}">
                <a14:useLocalDpi xmlns:lc="http://schemas.openxmlformats.org/drawingml/2006/lockedCanvas" xmlns:pic="http://schemas.openxmlformats.org/drawingml/2006/picture" xmlns="" xmlns:a14="http://schemas.microsoft.com/office/drawing/2010/main" val="0"/>
              </a:ext>
            </a:extLst>
          </a:blip>
          <a:srcRect l="11126" r="12054" b="386"/>
          <a:stretch/>
        </p:blipFill>
        <p:spPr bwMode="auto">
          <a:xfrm>
            <a:off x="0" y="0"/>
            <a:ext cx="9144000" cy="6858000"/>
          </a:xfrm>
          <a:prstGeom prst="frame">
            <a:avLst/>
          </a:prstGeom>
          <a:noFill/>
          <a:effectLst>
            <a:glow rad="63500">
              <a:schemeClr val="accent1">
                <a:satMod val="175000"/>
                <a:alpha val="40000"/>
              </a:schemeClr>
            </a:glow>
            <a:outerShdw blurRad="50800" dist="38100" dir="2700000" algn="tl" rotWithShape="0">
              <a:prstClr val="black">
                <a:alpha val="40000"/>
              </a:prstClr>
            </a:outerShdw>
            <a:softEdge rad="317500"/>
          </a:effectLst>
          <a:extLst>
            <a:ext uri="{909E8E84-426E-40DD-AFC4-6F175D3DCCD1}">
              <a14:hiddenFill xmlns:lc="http://schemas.openxmlformats.org/drawingml/2006/lockedCanvas" xmlns:pic="http://schemas.openxmlformats.org/drawingml/2006/picture" xmlns="" xmlns:a14="http://schemas.microsoft.com/office/drawing/2010/main">
                <a:solidFill>
                  <a:srgbClr val="FFFFFF"/>
                </a:solidFill>
              </a14:hiddenFill>
            </a:ext>
          </a:extLst>
        </p:spPr>
      </p:pic>
      <p:graphicFrame>
        <p:nvGraphicFramePr>
          <p:cNvPr id="3" name="Diagram 2"/>
          <p:cNvGraphicFramePr/>
          <p:nvPr/>
        </p:nvGraphicFramePr>
        <p:xfrm>
          <a:off x="857224" y="1071546"/>
          <a:ext cx="4929222" cy="49292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4"/>
          <p:cNvSpPr/>
          <p:nvPr/>
        </p:nvSpPr>
        <p:spPr>
          <a:xfrm>
            <a:off x="5857884" y="785794"/>
            <a:ext cx="2500330" cy="2862322"/>
          </a:xfrm>
          <a:prstGeom prst="rect">
            <a:avLst/>
          </a:prstGeom>
          <a:solidFill>
            <a:schemeClr val="accent1">
              <a:lumMod val="40000"/>
              <a:lumOff val="60000"/>
            </a:schemeClr>
          </a:solidFill>
        </p:spPr>
        <p:txBody>
          <a:bodyPr wrap="square">
            <a:spAutoFit/>
          </a:bodyPr>
          <a:lstStyle/>
          <a:p>
            <a:r>
              <a:rPr lang="en-US" b="1" dirty="0" smtClean="0">
                <a:latin typeface="Calibri" pitchFamily="34" charset="0"/>
              </a:rPr>
              <a:t>A food system </a:t>
            </a:r>
            <a:r>
              <a:rPr lang="en-US" dirty="0" smtClean="0">
                <a:latin typeface="Calibri" pitchFamily="34" charset="0"/>
              </a:rPr>
              <a:t>includes all processes and infrastructure involved in feeding a population: </a:t>
            </a:r>
            <a:r>
              <a:rPr lang="en-US" i="1" dirty="0" smtClean="0">
                <a:latin typeface="Calibri" pitchFamily="34" charset="0"/>
              </a:rPr>
              <a:t>growing, harvesting, processing, packaging, transporting, marketing, consumption, and disposal of food and food-related items. </a:t>
            </a:r>
          </a:p>
        </p:txBody>
      </p:sp>
      <p:sp>
        <p:nvSpPr>
          <p:cNvPr id="6" name="Rectangle 5"/>
          <p:cNvSpPr/>
          <p:nvPr/>
        </p:nvSpPr>
        <p:spPr>
          <a:xfrm>
            <a:off x="5786446" y="3786190"/>
            <a:ext cx="2571768" cy="2585323"/>
          </a:xfrm>
          <a:prstGeom prst="rect">
            <a:avLst/>
          </a:prstGeom>
          <a:solidFill>
            <a:schemeClr val="accent1">
              <a:lumMod val="40000"/>
              <a:lumOff val="60000"/>
            </a:schemeClr>
          </a:solidFill>
        </p:spPr>
        <p:txBody>
          <a:bodyPr wrap="square">
            <a:spAutoFit/>
          </a:bodyPr>
          <a:lstStyle/>
          <a:p>
            <a:r>
              <a:rPr lang="en-US" b="1" dirty="0" smtClean="0">
                <a:latin typeface="Calibri" pitchFamily="34" charset="0"/>
              </a:rPr>
              <a:t>A food system </a:t>
            </a:r>
            <a:r>
              <a:rPr lang="en-US" dirty="0" smtClean="0">
                <a:latin typeface="Calibri" pitchFamily="34" charset="0"/>
              </a:rPr>
              <a:t>operates within </a:t>
            </a:r>
            <a:r>
              <a:rPr lang="en-US" i="1" dirty="0" smtClean="0">
                <a:latin typeface="Calibri" pitchFamily="34" charset="0"/>
              </a:rPr>
              <a:t>and is influenced </a:t>
            </a:r>
            <a:r>
              <a:rPr lang="en-US" i="1" dirty="0" err="1" smtClean="0">
                <a:latin typeface="Calibri" pitchFamily="34" charset="0"/>
              </a:rPr>
              <a:t>bysocial</a:t>
            </a:r>
            <a:r>
              <a:rPr lang="en-US" i="1" dirty="0" smtClean="0">
                <a:latin typeface="Calibri" pitchFamily="34" charset="0"/>
              </a:rPr>
              <a:t>, political, economic and environmental contexts. </a:t>
            </a:r>
            <a:endParaRPr lang="en-US" dirty="0" smtClean="0">
              <a:latin typeface="Calibri" pitchFamily="34" charset="0"/>
            </a:endParaRPr>
          </a:p>
          <a:p>
            <a:r>
              <a:rPr lang="en-US" dirty="0" smtClean="0">
                <a:latin typeface="Calibri" pitchFamily="34" charset="0"/>
              </a:rPr>
              <a:t>It</a:t>
            </a:r>
            <a:r>
              <a:rPr lang="en-US" i="1" dirty="0" smtClean="0">
                <a:latin typeface="Calibri" pitchFamily="34" charset="0"/>
              </a:rPr>
              <a:t> also requires human resources </a:t>
            </a:r>
            <a:r>
              <a:rPr lang="en-US" dirty="0" smtClean="0">
                <a:latin typeface="Calibri" pitchFamily="34" charset="0"/>
              </a:rPr>
              <a:t>that provide </a:t>
            </a:r>
            <a:r>
              <a:rPr lang="en-US" i="1" dirty="0" smtClean="0">
                <a:latin typeface="Calibri" pitchFamily="34" charset="0"/>
              </a:rPr>
              <a:t>labor, research and education</a:t>
            </a:r>
            <a:endParaRPr lang="en-US" i="1" dirty="0">
              <a:latin typeface="Calibri" pitchFamily="34" charset="0"/>
            </a:endParaRPr>
          </a:p>
        </p:txBody>
      </p:sp>
    </p:spTree>
  </p:cSld>
  <p:clrMapOvr>
    <a:masterClrMapping/>
  </p:clrMapOvr>
  <p:transition>
    <p:dissolv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http://tiganj.com/wp-content/uploads/2013/10/psenica-638x350.jpg"/>
          <p:cNvPicPr>
            <a:picLocks/>
          </p:cNvPicPr>
          <p:nvPr/>
        </p:nvPicPr>
        <p:blipFill rotWithShape="1">
          <a:blip r:embed="rId2">
            <a:extLst>
              <a:ext uri="{28A0092B-C50C-407E-A947-70E740481C1C}">
                <a14:useLocalDpi xmlns:lc="http://schemas.openxmlformats.org/drawingml/2006/lockedCanvas" xmlns:pic="http://schemas.openxmlformats.org/drawingml/2006/picture" xmlns="" xmlns:a14="http://schemas.microsoft.com/office/drawing/2010/main" val="0"/>
              </a:ext>
            </a:extLst>
          </a:blip>
          <a:srcRect l="11126" r="12054" b="386"/>
          <a:stretch/>
        </p:blipFill>
        <p:spPr bwMode="auto">
          <a:xfrm>
            <a:off x="0" y="-24"/>
            <a:ext cx="9144000" cy="6858000"/>
          </a:xfrm>
          <a:prstGeom prst="frame">
            <a:avLst/>
          </a:prstGeom>
          <a:noFill/>
          <a:effectLst>
            <a:glow rad="63500">
              <a:schemeClr val="accent1">
                <a:satMod val="175000"/>
                <a:alpha val="40000"/>
              </a:schemeClr>
            </a:glow>
            <a:outerShdw blurRad="50800" dist="38100" dir="2700000" algn="tl" rotWithShape="0">
              <a:prstClr val="black">
                <a:alpha val="40000"/>
              </a:prstClr>
            </a:outerShdw>
            <a:softEdge rad="317500"/>
          </a:effectLst>
          <a:extLst>
            <a:ext uri="{909E8E84-426E-40DD-AFC4-6F175D3DCCD1}">
              <a14:hiddenFill xmlns:lc="http://schemas.openxmlformats.org/drawingml/2006/lockedCanvas" xmlns:pic="http://schemas.openxmlformats.org/drawingml/2006/picture" xmlns="" xmlns:a14="http://schemas.microsoft.com/office/drawing/2010/main">
                <a:solidFill>
                  <a:srgbClr val="FFFFFF"/>
                </a:solidFill>
              </a14:hiddenFill>
            </a:ext>
          </a:extLst>
        </p:spPr>
      </p:pic>
      <p:graphicFrame>
        <p:nvGraphicFramePr>
          <p:cNvPr id="3" name="Diagram 2"/>
          <p:cNvGraphicFramePr/>
          <p:nvPr/>
        </p:nvGraphicFramePr>
        <p:xfrm>
          <a:off x="0" y="1000108"/>
          <a:ext cx="8143932" cy="42862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4" name="Straight Connector 3"/>
          <p:cNvCxnSpPr/>
          <p:nvPr/>
        </p:nvCxnSpPr>
        <p:spPr>
          <a:xfrm>
            <a:off x="6429388" y="3143248"/>
            <a:ext cx="642942"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5" name="Straight Connector 4"/>
          <p:cNvCxnSpPr/>
          <p:nvPr/>
        </p:nvCxnSpPr>
        <p:spPr>
          <a:xfrm rot="5400000">
            <a:off x="6680215" y="3535363"/>
            <a:ext cx="785818" cy="1588"/>
          </a:xfrm>
          <a:prstGeom prst="line">
            <a:avLst/>
          </a:prstGeom>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1571604" y="4143380"/>
            <a:ext cx="1214446" cy="1015663"/>
          </a:xfrm>
          <a:prstGeom prst="rect">
            <a:avLst/>
          </a:prstGeom>
          <a:solidFill>
            <a:srgbClr val="92D050"/>
          </a:solidFill>
        </p:spPr>
        <p:txBody>
          <a:bodyPr wrap="square" rtlCol="0">
            <a:spAutoFit/>
          </a:bodyPr>
          <a:lstStyle/>
          <a:p>
            <a:endParaRPr lang="en-US" sz="1400" b="1" dirty="0" smtClean="0">
              <a:solidFill>
                <a:srgbClr val="0033CC"/>
              </a:solidFill>
            </a:endParaRPr>
          </a:p>
          <a:p>
            <a:r>
              <a:rPr lang="en-US" sz="1400" b="1" dirty="0" smtClean="0">
                <a:solidFill>
                  <a:srgbClr val="0033CC"/>
                </a:solidFill>
              </a:rPr>
              <a:t>Economies of scale</a:t>
            </a:r>
          </a:p>
          <a:p>
            <a:endParaRPr lang="en-US" dirty="0"/>
          </a:p>
        </p:txBody>
      </p:sp>
      <p:sp>
        <p:nvSpPr>
          <p:cNvPr id="9" name="TextBox 8"/>
          <p:cNvSpPr txBox="1"/>
          <p:nvPr/>
        </p:nvSpPr>
        <p:spPr>
          <a:xfrm>
            <a:off x="6643702" y="4000504"/>
            <a:ext cx="1214446" cy="1015663"/>
          </a:xfrm>
          <a:prstGeom prst="rect">
            <a:avLst/>
          </a:prstGeom>
          <a:solidFill>
            <a:srgbClr val="FFFF99"/>
          </a:solidFill>
        </p:spPr>
        <p:txBody>
          <a:bodyPr wrap="square" rtlCol="0">
            <a:spAutoFit/>
          </a:bodyPr>
          <a:lstStyle/>
          <a:p>
            <a:r>
              <a:rPr lang="en-US" sz="1400" b="1" dirty="0" smtClean="0">
                <a:solidFill>
                  <a:schemeClr val="accent2">
                    <a:lumMod val="75000"/>
                  </a:schemeClr>
                </a:solidFill>
              </a:rPr>
              <a:t>   Organic </a:t>
            </a:r>
          </a:p>
          <a:p>
            <a:r>
              <a:rPr lang="en-US" sz="1400" b="1" dirty="0" smtClean="0">
                <a:solidFill>
                  <a:schemeClr val="accent2">
                    <a:lumMod val="75000"/>
                  </a:schemeClr>
                </a:solidFill>
              </a:rPr>
              <a:t>     food </a:t>
            </a:r>
          </a:p>
          <a:p>
            <a:r>
              <a:rPr lang="en-US" sz="1400" b="1" dirty="0" smtClean="0">
                <a:solidFill>
                  <a:schemeClr val="accent2">
                    <a:lumMod val="75000"/>
                  </a:schemeClr>
                </a:solidFill>
              </a:rPr>
              <a:t>   systems</a:t>
            </a:r>
          </a:p>
          <a:p>
            <a:endParaRPr lang="en-US" dirty="0"/>
          </a:p>
        </p:txBody>
      </p:sp>
    </p:spTree>
  </p:cSld>
  <p:clrMapOvr>
    <a:masterClrMapping/>
  </p:clrMapOvr>
  <p:transition>
    <p:dissolv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714348" y="500042"/>
            <a:ext cx="7500990" cy="5753120"/>
          </a:xfrm>
          <a:solidFill>
            <a:schemeClr val="bg1"/>
          </a:solidFill>
        </p:spPr>
        <p:txBody>
          <a:bodyPr/>
          <a:lstStyle/>
          <a:p>
            <a:pPr>
              <a:buFont typeface="Wingdings" pitchFamily="2" charset="2"/>
              <a:buChar char="q"/>
            </a:pPr>
            <a:endParaRPr lang="en-US" sz="2000" b="1" dirty="0" smtClean="0"/>
          </a:p>
          <a:p>
            <a:pPr>
              <a:buFont typeface="Wingdings" pitchFamily="2" charset="2"/>
              <a:buChar char="q"/>
            </a:pPr>
            <a:endParaRPr lang="en-US" sz="2000" b="1" dirty="0" smtClean="0"/>
          </a:p>
          <a:p>
            <a:pPr>
              <a:buFont typeface="Wingdings" pitchFamily="2" charset="2"/>
              <a:buChar char="q"/>
            </a:pPr>
            <a:endParaRPr lang="en-US" sz="2000" dirty="0" smtClean="0">
              <a:solidFill>
                <a:srgbClr val="C00000"/>
              </a:solidFill>
            </a:endParaRPr>
          </a:p>
          <a:p>
            <a:pPr>
              <a:buFont typeface="Wingdings" pitchFamily="2" charset="2"/>
              <a:buChar char="q"/>
            </a:pPr>
            <a:r>
              <a:rPr lang="en-US" sz="2000" dirty="0" smtClean="0">
                <a:solidFill>
                  <a:srgbClr val="C00000"/>
                </a:solidFill>
              </a:rPr>
              <a:t>A food system </a:t>
            </a:r>
            <a:r>
              <a:rPr lang="en-US" sz="2000" dirty="0" smtClean="0"/>
              <a:t>includes all processes and infrastructure involved in feeding a population: </a:t>
            </a:r>
            <a:r>
              <a:rPr lang="en-US" sz="2000" i="1" dirty="0" smtClean="0"/>
              <a:t>growing, harvesting, processing, packaging, transporting, marketing, consumption, and disposal of food and food-related items. </a:t>
            </a:r>
          </a:p>
          <a:p>
            <a:pPr>
              <a:buFont typeface="Wingdings" pitchFamily="2" charset="2"/>
              <a:buChar char="q"/>
            </a:pPr>
            <a:endParaRPr lang="en-US" sz="2000" i="1" dirty="0" smtClean="0"/>
          </a:p>
          <a:p>
            <a:pPr marL="457200" indent="-457200">
              <a:buFont typeface="Wingdings" pitchFamily="2" charset="2"/>
              <a:buChar char="q"/>
            </a:pPr>
            <a:r>
              <a:rPr lang="en-US" sz="2000" dirty="0" smtClean="0">
                <a:solidFill>
                  <a:srgbClr val="C00000"/>
                </a:solidFill>
              </a:rPr>
              <a:t>A food system </a:t>
            </a:r>
            <a:r>
              <a:rPr lang="en-US" sz="2000" dirty="0" smtClean="0"/>
              <a:t>operates within </a:t>
            </a:r>
            <a:r>
              <a:rPr lang="en-US" sz="2000" i="1" dirty="0" smtClean="0"/>
              <a:t>and is influenced by social, political, economic and environmental contexts. </a:t>
            </a:r>
          </a:p>
          <a:p>
            <a:endParaRPr lang="en-US" sz="2000" dirty="0" smtClean="0"/>
          </a:p>
          <a:p>
            <a:pPr>
              <a:buFont typeface="Wingdings" pitchFamily="2" charset="2"/>
              <a:buChar char="q"/>
            </a:pPr>
            <a:r>
              <a:rPr lang="en-US" sz="2000" dirty="0" smtClean="0"/>
              <a:t>It</a:t>
            </a:r>
            <a:r>
              <a:rPr lang="en-US" sz="2000" i="1" dirty="0" smtClean="0"/>
              <a:t> also requires human resources </a:t>
            </a:r>
            <a:r>
              <a:rPr lang="en-US" sz="2000" dirty="0" smtClean="0"/>
              <a:t>that provide </a:t>
            </a:r>
            <a:r>
              <a:rPr lang="en-US" sz="2000" i="1" dirty="0" smtClean="0"/>
              <a:t>labor, research and education</a:t>
            </a:r>
          </a:p>
          <a:p>
            <a:endParaRPr lang="en-US" b="1" dirty="0"/>
          </a:p>
        </p:txBody>
      </p:sp>
      <p:pic>
        <p:nvPicPr>
          <p:cNvPr id="4" name="Content Placeholder 3" descr="http://tiganj.com/wp-content/uploads/2013/10/psenica-638x350.jpg"/>
          <p:cNvPicPr>
            <a:picLocks noGrp="1"/>
          </p:cNvPicPr>
          <p:nvPr>
            <p:ph idx="4294967295"/>
          </p:nvPr>
        </p:nvPicPr>
        <p:blipFill rotWithShape="1">
          <a:blip r:embed="rId2">
            <a:extLst>
              <a:ext uri="{28A0092B-C50C-407E-A947-70E740481C1C}">
                <a14:useLocalDpi xmlns:lc="http://schemas.openxmlformats.org/drawingml/2006/lockedCanvas" xmlns:pic="http://schemas.openxmlformats.org/drawingml/2006/picture" xmlns="" xmlns:a14="http://schemas.microsoft.com/office/drawing/2010/main" val="0"/>
              </a:ext>
            </a:extLst>
          </a:blip>
          <a:srcRect l="11126" r="12054" b="386"/>
          <a:stretch/>
        </p:blipFill>
        <p:spPr bwMode="auto">
          <a:xfrm>
            <a:off x="0" y="0"/>
            <a:ext cx="9144000" cy="6857999"/>
          </a:xfrm>
          <a:prstGeom prst="frame">
            <a:avLst/>
          </a:prstGeom>
          <a:noFill/>
          <a:effectLst>
            <a:glow rad="63500">
              <a:schemeClr val="accent1">
                <a:satMod val="175000"/>
                <a:alpha val="40000"/>
              </a:schemeClr>
            </a:glow>
            <a:outerShdw blurRad="50800" dist="38100" dir="2700000" algn="tl" rotWithShape="0">
              <a:prstClr val="black">
                <a:alpha val="40000"/>
              </a:prstClr>
            </a:outerShdw>
            <a:softEdge rad="317500"/>
          </a:effectLst>
          <a:extLst>
            <a:ext uri="{909E8E84-426E-40DD-AFC4-6F175D3DCCD1}">
              <a14:hiddenFill xmlns:lc="http://schemas.openxmlformats.org/drawingml/2006/lockedCanvas" xmlns:pic="http://schemas.openxmlformats.org/drawingml/2006/picture" xmlns="" xmlns:a14="http://schemas.microsoft.com/office/drawing/2010/main">
                <a:solidFill>
                  <a:srgbClr val="FFFFFF"/>
                </a:solidFill>
              </a14:hiddenFill>
            </a:ext>
          </a:extLst>
        </p:spPr>
      </p:pic>
      <p:sp>
        <p:nvSpPr>
          <p:cNvPr id="5" name="TextBox 4"/>
          <p:cNvSpPr txBox="1"/>
          <p:nvPr/>
        </p:nvSpPr>
        <p:spPr>
          <a:xfrm>
            <a:off x="2786050" y="785794"/>
            <a:ext cx="2643206" cy="461665"/>
          </a:xfrm>
          <a:prstGeom prst="rect">
            <a:avLst/>
          </a:prstGeom>
          <a:solidFill>
            <a:schemeClr val="accent4">
              <a:lumMod val="40000"/>
              <a:lumOff val="60000"/>
            </a:schemeClr>
          </a:solidFill>
        </p:spPr>
        <p:txBody>
          <a:bodyPr wrap="square" rtlCol="0">
            <a:spAutoFit/>
          </a:bodyPr>
          <a:lstStyle/>
          <a:p>
            <a:r>
              <a:rPr lang="en-US" sz="2400" b="1" dirty="0" smtClean="0">
                <a:solidFill>
                  <a:srgbClr val="C00000"/>
                </a:solidFill>
              </a:rPr>
              <a:t>Food systems</a:t>
            </a:r>
            <a:endParaRPr lang="en-US" sz="2400" b="1" dirty="0">
              <a:solidFill>
                <a:srgbClr val="C00000"/>
              </a:solidFill>
            </a:endParaRPr>
          </a:p>
        </p:txBody>
      </p:sp>
    </p:spTree>
  </p:cSld>
  <p:clrMapOvr>
    <a:masterClrMapping/>
  </p:clrMapOvr>
  <p:transition spd="slow">
    <p:wipe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http://tiganj.com/wp-content/uploads/2013/10/psenica-638x350.jpg"/>
          <p:cNvPicPr>
            <a:picLocks/>
          </p:cNvPicPr>
          <p:nvPr/>
        </p:nvPicPr>
        <p:blipFill rotWithShape="1">
          <a:blip r:embed="rId2">
            <a:extLst>
              <a:ext uri="{28A0092B-C50C-407E-A947-70E740481C1C}">
                <a14:useLocalDpi xmlns:lc="http://schemas.openxmlformats.org/drawingml/2006/lockedCanvas" xmlns:pic="http://schemas.openxmlformats.org/drawingml/2006/picture" xmlns="" xmlns:a14="http://schemas.microsoft.com/office/drawing/2010/main" val="0"/>
              </a:ext>
            </a:extLst>
          </a:blip>
          <a:srcRect l="11126" r="12054" b="386"/>
          <a:stretch/>
        </p:blipFill>
        <p:spPr bwMode="auto">
          <a:xfrm>
            <a:off x="0" y="0"/>
            <a:ext cx="9144000" cy="6858000"/>
          </a:xfrm>
          <a:prstGeom prst="frame">
            <a:avLst/>
          </a:prstGeom>
          <a:noFill/>
          <a:effectLst>
            <a:glow rad="63500">
              <a:schemeClr val="accent1">
                <a:satMod val="175000"/>
                <a:alpha val="40000"/>
              </a:schemeClr>
            </a:glow>
            <a:outerShdw blurRad="50800" dist="38100" dir="2700000" algn="tl" rotWithShape="0">
              <a:prstClr val="black">
                <a:alpha val="40000"/>
              </a:prstClr>
            </a:outerShdw>
            <a:softEdge rad="317500"/>
          </a:effectLst>
          <a:extLst>
            <a:ext uri="{909E8E84-426E-40DD-AFC4-6F175D3DCCD1}">
              <a14:hiddenFill xmlns:lc="http://schemas.openxmlformats.org/drawingml/2006/lockedCanvas" xmlns:pic="http://schemas.openxmlformats.org/drawingml/2006/picture" xmlns="" xmlns:a14="http://schemas.microsoft.com/office/drawing/2010/main">
                <a:solidFill>
                  <a:srgbClr val="FFFFFF"/>
                </a:solidFill>
              </a14:hiddenFill>
            </a:ext>
          </a:extLst>
        </p:spPr>
      </p:pic>
      <p:sp>
        <p:nvSpPr>
          <p:cNvPr id="3" name="Rectangle 2"/>
          <p:cNvSpPr/>
          <p:nvPr/>
        </p:nvSpPr>
        <p:spPr>
          <a:xfrm>
            <a:off x="1071538" y="1071546"/>
            <a:ext cx="7143800" cy="923330"/>
          </a:xfrm>
          <a:prstGeom prst="rect">
            <a:avLst/>
          </a:prstGeom>
        </p:spPr>
        <p:txBody>
          <a:bodyPr wrap="square">
            <a:spAutoFit/>
          </a:bodyPr>
          <a:lstStyle/>
          <a:p>
            <a:r>
              <a:rPr lang="en-US" dirty="0" smtClean="0"/>
              <a:t>Food systems are either </a:t>
            </a:r>
            <a:r>
              <a:rPr lang="en-US" dirty="0" smtClean="0">
                <a:solidFill>
                  <a:srgbClr val="C00000"/>
                </a:solidFill>
              </a:rPr>
              <a:t>conventional</a:t>
            </a:r>
            <a:r>
              <a:rPr lang="en-US" dirty="0" smtClean="0"/>
              <a:t> or </a:t>
            </a:r>
            <a:r>
              <a:rPr lang="en-US" dirty="0" smtClean="0">
                <a:solidFill>
                  <a:srgbClr val="C00000"/>
                </a:solidFill>
              </a:rPr>
              <a:t>alternative </a:t>
            </a:r>
            <a:r>
              <a:rPr lang="en-US" dirty="0" smtClean="0"/>
              <a:t>according to their model of food lifespan from origin to plate.</a:t>
            </a:r>
            <a:r>
              <a:rPr lang="en-US" u="sng" baseline="30000" dirty="0" smtClean="0">
                <a:hlinkClick r:id="rId3"/>
              </a:rPr>
              <a:t>[1]</a:t>
            </a:r>
            <a:endParaRPr lang="en-US" dirty="0" smtClean="0"/>
          </a:p>
        </p:txBody>
      </p:sp>
      <p:sp>
        <p:nvSpPr>
          <p:cNvPr id="4" name="Rectangle 3"/>
          <p:cNvSpPr/>
          <p:nvPr/>
        </p:nvSpPr>
        <p:spPr>
          <a:xfrm>
            <a:off x="1071538" y="2071678"/>
            <a:ext cx="7000924" cy="4339650"/>
          </a:xfrm>
          <a:prstGeom prst="rect">
            <a:avLst/>
          </a:prstGeom>
        </p:spPr>
        <p:txBody>
          <a:bodyPr wrap="square">
            <a:spAutoFit/>
          </a:bodyPr>
          <a:lstStyle/>
          <a:p>
            <a:pPr algn="ctr"/>
            <a:r>
              <a:rPr lang="en-US" sz="2400" b="1" dirty="0" smtClean="0">
                <a:solidFill>
                  <a:srgbClr val="00B050"/>
                </a:solidFill>
              </a:rPr>
              <a:t>Conventional food systems</a:t>
            </a:r>
          </a:p>
          <a:p>
            <a:endParaRPr lang="en-US" b="1" i="1" dirty="0" smtClean="0"/>
          </a:p>
          <a:p>
            <a:pPr>
              <a:buFont typeface="Wingdings" pitchFamily="2" charset="2"/>
              <a:buChar char="q"/>
            </a:pPr>
            <a:r>
              <a:rPr lang="en-US" dirty="0" smtClean="0"/>
              <a:t> Operate on the economies of scale. </a:t>
            </a:r>
          </a:p>
          <a:p>
            <a:pPr>
              <a:buFont typeface="Wingdings" pitchFamily="2" charset="2"/>
              <a:buChar char="q"/>
            </a:pPr>
            <a:endParaRPr lang="en-US" dirty="0" smtClean="0"/>
          </a:p>
          <a:p>
            <a:pPr>
              <a:buFont typeface="Wingdings" pitchFamily="2" charset="2"/>
              <a:buChar char="q"/>
            </a:pPr>
            <a:r>
              <a:rPr lang="en-US" dirty="0" smtClean="0"/>
              <a:t> Are geared towards a </a:t>
            </a:r>
            <a:r>
              <a:rPr lang="en-US" dirty="0" smtClean="0">
                <a:solidFill>
                  <a:schemeClr val="accent1">
                    <a:lumMod val="75000"/>
                  </a:schemeClr>
                </a:solidFill>
              </a:rPr>
              <a:t>production model </a:t>
            </a:r>
            <a:r>
              <a:rPr lang="en-US" dirty="0" smtClean="0"/>
              <a:t>that requires maximizing  efficiency in order to lower consumer costs and increase overall production, </a:t>
            </a:r>
          </a:p>
          <a:p>
            <a:pPr>
              <a:buFont typeface="Wingdings" pitchFamily="2" charset="2"/>
              <a:buChar char="q"/>
            </a:pPr>
            <a:endParaRPr lang="en-US" dirty="0" smtClean="0"/>
          </a:p>
          <a:p>
            <a:pPr>
              <a:buFont typeface="Wingdings" pitchFamily="2" charset="2"/>
              <a:buChar char="q"/>
            </a:pPr>
            <a:r>
              <a:rPr lang="en-US" dirty="0" smtClean="0"/>
              <a:t> They utilize </a:t>
            </a:r>
            <a:r>
              <a:rPr lang="en-US" dirty="0" smtClean="0">
                <a:solidFill>
                  <a:schemeClr val="accent1">
                    <a:lumMod val="75000"/>
                  </a:schemeClr>
                </a:solidFill>
              </a:rPr>
              <a:t>economic models </a:t>
            </a:r>
            <a:r>
              <a:rPr lang="en-US" dirty="0" smtClean="0"/>
              <a:t>such as  vertical </a:t>
            </a:r>
            <a:r>
              <a:rPr lang="en-US" dirty="0" err="1" smtClean="0"/>
              <a:t>intergration</a:t>
            </a:r>
            <a:r>
              <a:rPr lang="en-US" dirty="0" smtClean="0"/>
              <a:t>, economic specialization, and global trade.</a:t>
            </a:r>
          </a:p>
          <a:p>
            <a:endParaRPr lang="en-US" dirty="0" smtClean="0"/>
          </a:p>
          <a:p>
            <a:r>
              <a:rPr lang="en-US" dirty="0" smtClean="0"/>
              <a:t>The term “conventional” when describing food systems is large part due to comparisons made to it by proponents of other food systems, collectively known as alternative food systems.</a:t>
            </a:r>
          </a:p>
        </p:txBody>
      </p:sp>
      <p:sp>
        <p:nvSpPr>
          <p:cNvPr id="5" name="TextBox 4"/>
          <p:cNvSpPr txBox="1"/>
          <p:nvPr/>
        </p:nvSpPr>
        <p:spPr>
          <a:xfrm>
            <a:off x="1071538" y="6334780"/>
            <a:ext cx="6929486" cy="523220"/>
          </a:xfrm>
          <a:prstGeom prst="rect">
            <a:avLst/>
          </a:prstGeom>
          <a:noFill/>
        </p:spPr>
        <p:txBody>
          <a:bodyPr wrap="square" rtlCol="0">
            <a:spAutoFit/>
          </a:bodyPr>
          <a:lstStyle/>
          <a:p>
            <a:r>
              <a:rPr lang="en-US" u="sng" baseline="30000" dirty="0" smtClean="0">
                <a:hlinkClick r:id="rId3"/>
              </a:rPr>
              <a:t>[1][</a:t>
            </a:r>
            <a:r>
              <a:rPr lang="en-US" sz="1400" dirty="0" smtClean="0"/>
              <a:t>Discovering the Food System - A Primer on Community Food Systems: Linking Food, Nutrition and Agriculture</a:t>
            </a:r>
            <a:endParaRPr lang="en-US" dirty="0"/>
          </a:p>
        </p:txBody>
      </p:sp>
    </p:spTree>
  </p:cSld>
  <p:clrMapOvr>
    <a:masterClrMapping/>
  </p:clrMapOvr>
  <p:transition>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00100" y="571480"/>
            <a:ext cx="7215238" cy="5357850"/>
          </a:xfrm>
          <a:solidFill>
            <a:schemeClr val="bg1"/>
          </a:solidFill>
        </p:spPr>
        <p:txBody>
          <a:bodyPr>
            <a:normAutofit/>
          </a:bodyPr>
          <a:lstStyle/>
          <a:p>
            <a:pPr>
              <a:buNone/>
            </a:pPr>
            <a:endParaRPr lang="en-US" sz="2400" b="1" dirty="0" smtClean="0">
              <a:solidFill>
                <a:srgbClr val="00B050"/>
              </a:solidFill>
            </a:endParaRPr>
          </a:p>
          <a:p>
            <a:pPr>
              <a:buNone/>
            </a:pPr>
            <a:endParaRPr lang="en-US" sz="2400" b="1" dirty="0" smtClean="0">
              <a:solidFill>
                <a:srgbClr val="00B050"/>
              </a:solidFill>
            </a:endParaRPr>
          </a:p>
          <a:p>
            <a:pPr>
              <a:buNone/>
            </a:pPr>
            <a:endParaRPr lang="en-US" sz="2400" b="1" dirty="0" smtClean="0">
              <a:solidFill>
                <a:srgbClr val="00B050"/>
              </a:solidFill>
            </a:endParaRPr>
          </a:p>
          <a:p>
            <a:pPr marL="457200" indent="-457200">
              <a:buNone/>
            </a:pPr>
            <a:endParaRPr lang="en-US" sz="2400" b="1" dirty="0" smtClean="0">
              <a:solidFill>
                <a:srgbClr val="00B050"/>
              </a:solidFill>
            </a:endParaRPr>
          </a:p>
          <a:p>
            <a:pPr marL="457200" indent="-457200" algn="ctr">
              <a:buNone/>
            </a:pPr>
            <a:r>
              <a:rPr lang="en-US" sz="2400" b="1" dirty="0" smtClean="0">
                <a:solidFill>
                  <a:srgbClr val="00B050"/>
                </a:solidFill>
              </a:rPr>
              <a:t>1.	Local food systems </a:t>
            </a:r>
          </a:p>
          <a:p>
            <a:pPr marL="457200" indent="-457200">
              <a:buAutoNum type="arabicPeriod"/>
            </a:pPr>
            <a:endParaRPr lang="en-US" sz="2400" dirty="0" smtClean="0"/>
          </a:p>
          <a:p>
            <a:pPr>
              <a:buFont typeface="Wingdings" pitchFamily="2" charset="2"/>
              <a:buChar char="q"/>
            </a:pPr>
            <a:r>
              <a:rPr lang="en-US" sz="2000" dirty="0" smtClean="0"/>
              <a:t>Are networks of food production and consumption that aim to be geographically and economically accessible and direct. </a:t>
            </a:r>
          </a:p>
          <a:p>
            <a:pPr>
              <a:buNone/>
            </a:pPr>
            <a:endParaRPr lang="en-US" sz="2000" dirty="0" smtClean="0"/>
          </a:p>
          <a:p>
            <a:pPr>
              <a:buFont typeface="Wingdings" pitchFamily="2" charset="2"/>
              <a:buChar char="q"/>
            </a:pPr>
            <a:r>
              <a:rPr lang="en-US" sz="2000" dirty="0" smtClean="0"/>
              <a:t> They contrast to industrial food systems by operating with reduced food transportation and more direct marketing , leading to fewer people between the farmer and the consumer</a:t>
            </a:r>
            <a:endParaRPr lang="en-US" sz="2000" b="1" dirty="0" smtClean="0">
              <a:solidFill>
                <a:srgbClr val="00B050"/>
              </a:solidFill>
            </a:endParaRPr>
          </a:p>
        </p:txBody>
      </p:sp>
      <p:pic>
        <p:nvPicPr>
          <p:cNvPr id="4" name="Content Placeholder 3" descr="http://tiganj.com/wp-content/uploads/2013/10/psenica-638x350.jpg"/>
          <p:cNvPicPr>
            <a:picLocks noGrp="1"/>
          </p:cNvPicPr>
          <p:nvPr>
            <p:ph idx="4294967295"/>
          </p:nvPr>
        </p:nvPicPr>
        <p:blipFill rotWithShape="1">
          <a:blip r:embed="rId2">
            <a:extLst>
              <a:ext uri="{28A0092B-C50C-407E-A947-70E740481C1C}">
                <a14:useLocalDpi xmlns:lc="http://schemas.openxmlformats.org/drawingml/2006/lockedCanvas" xmlns:pic="http://schemas.openxmlformats.org/drawingml/2006/picture" xmlns="" xmlns:a14="http://schemas.microsoft.com/office/drawing/2010/main" val="0"/>
              </a:ext>
            </a:extLst>
          </a:blip>
          <a:srcRect l="11126" r="12054" b="386"/>
          <a:stretch/>
        </p:blipFill>
        <p:spPr bwMode="auto">
          <a:xfrm>
            <a:off x="0" y="24"/>
            <a:ext cx="9144000" cy="6858000"/>
          </a:xfrm>
          <a:prstGeom prst="frame">
            <a:avLst/>
          </a:prstGeom>
          <a:noFill/>
          <a:effectLst>
            <a:glow rad="63500">
              <a:schemeClr val="accent1">
                <a:satMod val="175000"/>
                <a:alpha val="40000"/>
              </a:schemeClr>
            </a:glow>
            <a:outerShdw blurRad="50800" dist="38100" dir="2700000" algn="tl" rotWithShape="0">
              <a:prstClr val="black">
                <a:alpha val="40000"/>
              </a:prstClr>
            </a:outerShdw>
            <a:softEdge rad="317500"/>
          </a:effectLst>
          <a:extLst>
            <a:ext uri="{909E8E84-426E-40DD-AFC4-6F175D3DCCD1}">
              <a14:hiddenFill xmlns:lc="http://schemas.openxmlformats.org/drawingml/2006/lockedCanvas" xmlns:pic="http://schemas.openxmlformats.org/drawingml/2006/picture" xmlns="" xmlns:a14="http://schemas.microsoft.com/office/drawing/2010/main">
                <a:solidFill>
                  <a:srgbClr val="FFFFFF"/>
                </a:solidFill>
              </a14:hiddenFill>
            </a:ext>
          </a:extLst>
        </p:spPr>
      </p:pic>
      <p:sp>
        <p:nvSpPr>
          <p:cNvPr id="5" name="Title 4"/>
          <p:cNvSpPr>
            <a:spLocks noGrp="1"/>
          </p:cNvSpPr>
          <p:nvPr>
            <p:ph type="title"/>
          </p:nvPr>
        </p:nvSpPr>
        <p:spPr>
          <a:xfrm>
            <a:off x="1714480" y="357166"/>
            <a:ext cx="6140782" cy="248586"/>
          </a:xfrm>
        </p:spPr>
        <p:txBody>
          <a:bodyPr>
            <a:normAutofit fontScale="90000"/>
          </a:bodyPr>
          <a:lstStyle/>
          <a:p>
            <a:r>
              <a:rPr lang="en-US" sz="2700" dirty="0" smtClean="0">
                <a:solidFill>
                  <a:srgbClr val="00B050"/>
                </a:solidFill>
              </a:rPr>
              <a:t/>
            </a:r>
            <a:br>
              <a:rPr lang="en-US" sz="2700" dirty="0" smtClean="0">
                <a:solidFill>
                  <a:srgbClr val="00B050"/>
                </a:solidFill>
              </a:rPr>
            </a:br>
            <a:r>
              <a:rPr lang="en-US" sz="2700" dirty="0" smtClean="0">
                <a:solidFill>
                  <a:srgbClr val="00B050"/>
                </a:solidFill>
              </a:rPr>
              <a:t/>
            </a:r>
            <a:br>
              <a:rPr lang="en-US" sz="2700" dirty="0" smtClean="0">
                <a:solidFill>
                  <a:srgbClr val="00B050"/>
                </a:solidFill>
              </a:rPr>
            </a:br>
            <a:r>
              <a:rPr lang="en-US" sz="2700" dirty="0" smtClean="0">
                <a:solidFill>
                  <a:srgbClr val="00B050"/>
                </a:solidFill>
              </a:rPr>
              <a:t/>
            </a:r>
            <a:br>
              <a:rPr lang="en-US" sz="2700" dirty="0" smtClean="0">
                <a:solidFill>
                  <a:srgbClr val="00B050"/>
                </a:solidFill>
              </a:rPr>
            </a:br>
            <a:endParaRPr lang="en-US" dirty="0"/>
          </a:p>
        </p:txBody>
      </p:sp>
      <p:sp>
        <p:nvSpPr>
          <p:cNvPr id="7" name="TextBox 6"/>
          <p:cNvSpPr txBox="1"/>
          <p:nvPr/>
        </p:nvSpPr>
        <p:spPr>
          <a:xfrm>
            <a:off x="1285852" y="1500174"/>
            <a:ext cx="6929486" cy="1015663"/>
          </a:xfrm>
          <a:prstGeom prst="rect">
            <a:avLst/>
          </a:prstGeom>
          <a:noFill/>
        </p:spPr>
        <p:txBody>
          <a:bodyPr wrap="square" rtlCol="0">
            <a:spAutoFit/>
          </a:bodyPr>
          <a:lstStyle/>
          <a:p>
            <a:r>
              <a:rPr lang="en-US" sz="2000" dirty="0" smtClean="0"/>
              <a:t>Are those that fall outside the scope of conventional agriculture</a:t>
            </a:r>
          </a:p>
          <a:p>
            <a:endParaRPr lang="en-US" sz="2000" dirty="0"/>
          </a:p>
        </p:txBody>
      </p:sp>
      <p:sp>
        <p:nvSpPr>
          <p:cNvPr id="8" name="TextBox 7"/>
          <p:cNvSpPr txBox="1"/>
          <p:nvPr/>
        </p:nvSpPr>
        <p:spPr>
          <a:xfrm>
            <a:off x="2571736" y="1000108"/>
            <a:ext cx="4852610" cy="492443"/>
          </a:xfrm>
          <a:prstGeom prst="rect">
            <a:avLst/>
          </a:prstGeom>
          <a:noFill/>
        </p:spPr>
        <p:txBody>
          <a:bodyPr wrap="none" rtlCol="0">
            <a:spAutoFit/>
          </a:bodyPr>
          <a:lstStyle/>
          <a:p>
            <a:r>
              <a:rPr lang="en-US" sz="2600" b="1" dirty="0" smtClean="0">
                <a:solidFill>
                  <a:srgbClr val="00B050"/>
                </a:solidFill>
              </a:rPr>
              <a:t>Alternative food systems</a:t>
            </a:r>
            <a:endParaRPr lang="en-US" sz="2600" dirty="0"/>
          </a:p>
        </p:txBody>
      </p:sp>
    </p:spTree>
  </p:cSld>
  <p:clrMapOvr>
    <a:masterClrMapping/>
  </p:clrMapOvr>
  <p:transition spd="med">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0100" y="642918"/>
            <a:ext cx="7215238" cy="1081838"/>
          </a:xfrm>
          <a:solidFill>
            <a:schemeClr val="bg1"/>
          </a:solidFill>
        </p:spPr>
        <p:txBody>
          <a:bodyPr>
            <a:normAutofit fontScale="90000"/>
          </a:bodyPr>
          <a:lstStyle/>
          <a:p>
            <a:pPr algn="ctr"/>
            <a:r>
              <a:rPr lang="en-US" sz="3100" b="1" dirty="0" smtClean="0"/>
              <a:t/>
            </a:r>
            <a:br>
              <a:rPr lang="en-US" sz="3100" b="1" dirty="0" smtClean="0"/>
            </a:br>
            <a:r>
              <a:rPr lang="en-US" sz="3100" b="1" dirty="0" smtClean="0"/>
              <a:t/>
            </a:r>
            <a:br>
              <a:rPr lang="en-US" sz="3100" b="1" dirty="0" smtClean="0"/>
            </a:br>
            <a:r>
              <a:rPr lang="en-US" sz="2700" b="1" dirty="0" smtClean="0">
                <a:solidFill>
                  <a:srgbClr val="00B050"/>
                </a:solidFill>
              </a:rPr>
              <a:t>2. Organic food systems</a:t>
            </a:r>
            <a:r>
              <a:rPr lang="en-US" sz="2700" b="1" dirty="0" smtClean="0"/>
              <a:t/>
            </a:r>
            <a:br>
              <a:rPr lang="en-US" sz="2700" b="1" dirty="0" smtClean="0"/>
            </a:br>
            <a:endParaRPr lang="en-US" sz="2700" dirty="0"/>
          </a:p>
        </p:txBody>
      </p:sp>
      <p:sp>
        <p:nvSpPr>
          <p:cNvPr id="3" name="Content Placeholder 2"/>
          <p:cNvSpPr>
            <a:spLocks noGrp="1"/>
          </p:cNvSpPr>
          <p:nvPr>
            <p:ph idx="1"/>
          </p:nvPr>
        </p:nvSpPr>
        <p:spPr>
          <a:xfrm>
            <a:off x="1000100" y="1357298"/>
            <a:ext cx="7215238" cy="4786346"/>
          </a:xfrm>
          <a:solidFill>
            <a:schemeClr val="bg1"/>
          </a:solidFill>
        </p:spPr>
        <p:txBody>
          <a:bodyPr>
            <a:normAutofit/>
          </a:bodyPr>
          <a:lstStyle/>
          <a:p>
            <a:pPr>
              <a:buFont typeface="Wingdings" pitchFamily="2" charset="2"/>
              <a:buChar char="q"/>
            </a:pPr>
            <a:r>
              <a:rPr lang="en-US" sz="2000" dirty="0" smtClean="0"/>
              <a:t> Are characterized by a reduced dependence on chemical inputs and an increased concern for transparency and information. </a:t>
            </a:r>
          </a:p>
          <a:p>
            <a:pPr>
              <a:buFont typeface="Wingdings" pitchFamily="2" charset="2"/>
              <a:buChar char="q"/>
            </a:pPr>
            <a:endParaRPr lang="en-US" sz="2000" dirty="0" smtClean="0"/>
          </a:p>
          <a:p>
            <a:pPr>
              <a:buFont typeface="Wingdings" pitchFamily="2" charset="2"/>
              <a:buChar char="q"/>
            </a:pPr>
            <a:r>
              <a:rPr lang="en-US" sz="2000" dirty="0" smtClean="0"/>
              <a:t> Organic produce is grown without the chemical pesticides and fertilizers of industrial food systems, and livestock is reared without the use of antibiotics or growth hormones.</a:t>
            </a:r>
            <a:r>
              <a:rPr lang="en-US" sz="2000" u="sng" dirty="0" smtClean="0">
                <a:hlinkClick r:id="rId2" tooltip="Growth hormones"/>
              </a:rPr>
              <a:t> </a:t>
            </a:r>
            <a:endParaRPr lang="en-US" sz="2000" dirty="0" smtClean="0"/>
          </a:p>
          <a:p>
            <a:pPr>
              <a:buFont typeface="Wingdings" pitchFamily="2" charset="2"/>
              <a:buChar char="q"/>
            </a:pPr>
            <a:endParaRPr lang="en-US" sz="2000" dirty="0" smtClean="0"/>
          </a:p>
          <a:p>
            <a:pPr>
              <a:buFont typeface="Wingdings" pitchFamily="2" charset="2"/>
              <a:buChar char="q"/>
            </a:pPr>
            <a:r>
              <a:rPr lang="en-US" sz="2000" dirty="0" smtClean="0"/>
              <a:t> The reduced inputs of organic agriculture can also lead to a greater reliance on local knowledge, creating a stronger knowledge community amongst farmers.</a:t>
            </a:r>
            <a:r>
              <a:rPr lang="en-US" sz="2000" u="sng" baseline="30000" dirty="0" smtClean="0">
                <a:hlinkClick r:id="rId3"/>
              </a:rPr>
              <a:t>[16][17]</a:t>
            </a:r>
            <a:endParaRPr lang="en-US" sz="2000" dirty="0" smtClean="0"/>
          </a:p>
          <a:p>
            <a:endParaRPr lang="en-US" sz="2000" dirty="0"/>
          </a:p>
        </p:txBody>
      </p:sp>
      <p:pic>
        <p:nvPicPr>
          <p:cNvPr id="4" name="Content Placeholder 3" descr="http://tiganj.com/wp-content/uploads/2013/10/psenica-638x350.jpg"/>
          <p:cNvPicPr>
            <a:picLocks noGrp="1"/>
          </p:cNvPicPr>
          <p:nvPr>
            <p:ph idx="4294967295"/>
          </p:nvPr>
        </p:nvPicPr>
        <p:blipFill rotWithShape="1">
          <a:blip r:embed="rId4">
            <a:extLst>
              <a:ext uri="{28A0092B-C50C-407E-A947-70E740481C1C}">
                <a14:useLocalDpi xmlns:lc="http://schemas.openxmlformats.org/drawingml/2006/lockedCanvas" xmlns:pic="http://schemas.openxmlformats.org/drawingml/2006/picture" xmlns="" xmlns:a14="http://schemas.microsoft.com/office/drawing/2010/main" val="0"/>
              </a:ext>
            </a:extLst>
          </a:blip>
          <a:srcRect l="11126" r="12054" b="386"/>
          <a:stretch/>
        </p:blipFill>
        <p:spPr bwMode="auto">
          <a:xfrm>
            <a:off x="0" y="0"/>
            <a:ext cx="9144000" cy="6858000"/>
          </a:xfrm>
          <a:prstGeom prst="frame">
            <a:avLst/>
          </a:prstGeom>
          <a:noFill/>
          <a:effectLst>
            <a:glow rad="63500">
              <a:schemeClr val="accent1">
                <a:satMod val="175000"/>
                <a:alpha val="40000"/>
              </a:schemeClr>
            </a:glow>
            <a:outerShdw blurRad="50800" dist="38100" dir="2700000" algn="tl" rotWithShape="0">
              <a:prstClr val="black">
                <a:alpha val="40000"/>
              </a:prstClr>
            </a:outerShdw>
            <a:softEdge rad="317500"/>
          </a:effectLst>
          <a:extLst>
            <a:ext uri="{909E8E84-426E-40DD-AFC4-6F175D3DCCD1}">
              <a14:hiddenFill xmlns:lc="http://schemas.openxmlformats.org/drawingml/2006/lockedCanvas" xmlns:pic="http://schemas.openxmlformats.org/drawingml/2006/picture" xmlns="" xmlns:a14="http://schemas.microsoft.com/office/drawing/2010/main">
                <a:solidFill>
                  <a:srgbClr val="FFFFFF"/>
                </a:solidFill>
              </a14:hiddenFill>
            </a:ext>
          </a:extLst>
        </p:spPr>
      </p:pic>
      <p:sp>
        <p:nvSpPr>
          <p:cNvPr id="5" name="TextBox 4"/>
          <p:cNvSpPr txBox="1"/>
          <p:nvPr/>
        </p:nvSpPr>
        <p:spPr>
          <a:xfrm>
            <a:off x="1500166" y="5429264"/>
            <a:ext cx="6858048" cy="523220"/>
          </a:xfrm>
          <a:prstGeom prst="rect">
            <a:avLst/>
          </a:prstGeom>
          <a:noFill/>
        </p:spPr>
        <p:txBody>
          <a:bodyPr wrap="square" rtlCol="0">
            <a:spAutoFit/>
          </a:bodyPr>
          <a:lstStyle/>
          <a:p>
            <a:r>
              <a:rPr lang="en-US" sz="1400" i="1" dirty="0" smtClean="0"/>
              <a:t>	The Alternative Farming Systems Information Center. “Organic 	Food Production.” National Agricultural Library, USDA 2003. </a:t>
            </a:r>
            <a:endParaRPr lang="en-US" sz="1400" i="1" dirty="0"/>
          </a:p>
        </p:txBody>
      </p:sp>
      <p:sp>
        <p:nvSpPr>
          <p:cNvPr id="6" name="TextBox 5"/>
          <p:cNvSpPr txBox="1"/>
          <p:nvPr/>
        </p:nvSpPr>
        <p:spPr>
          <a:xfrm>
            <a:off x="1000100" y="5929330"/>
            <a:ext cx="7715304" cy="954107"/>
          </a:xfrm>
          <a:prstGeom prst="rect">
            <a:avLst/>
          </a:prstGeom>
          <a:noFill/>
        </p:spPr>
        <p:txBody>
          <a:bodyPr wrap="square" rtlCol="0">
            <a:spAutoFit/>
          </a:bodyPr>
          <a:lstStyle/>
          <a:p>
            <a:r>
              <a:rPr lang="en-US" sz="1400" dirty="0" smtClean="0"/>
              <a:t>.</a:t>
            </a:r>
            <a:r>
              <a:rPr lang="en-US" sz="1400" u="sng" baseline="30000" dirty="0" smtClean="0">
                <a:hlinkClick r:id="rId3"/>
              </a:rPr>
              <a:t>[16][ </a:t>
            </a:r>
            <a:r>
              <a:rPr lang="en-US" sz="1400" dirty="0" smtClean="0"/>
              <a:t>Morgan, K and J. Murdoch (2000) “Organic vs. conventional agriculture: knowledge, power and innovation in the food chain” </a:t>
            </a:r>
            <a:r>
              <a:rPr lang="en-US" sz="1400" dirty="0" err="1" smtClean="0"/>
              <a:t>Geoforum</a:t>
            </a:r>
            <a:r>
              <a:rPr lang="en-US" sz="1400" dirty="0" smtClean="0"/>
              <a:t> 31(2): 159-173</a:t>
            </a:r>
          </a:p>
          <a:p>
            <a:r>
              <a:rPr lang="en-US" sz="1400" u="sng" baseline="30000" dirty="0" smtClean="0">
                <a:hlinkClick r:id="rId3"/>
              </a:rPr>
              <a:t>[17]</a:t>
            </a:r>
            <a:r>
              <a:rPr lang="en-US" sz="1400" dirty="0" err="1" smtClean="0"/>
              <a:t>Renkin</a:t>
            </a:r>
            <a:r>
              <a:rPr lang="en-US" sz="1400" dirty="0" smtClean="0"/>
              <a:t>, A.M., K. Lyons and R.C.N. Laurence (2002) in Proceedings from the 14th IFOAM Organic World Congress, Victoria, BC, August 2002</a:t>
            </a:r>
            <a:endParaRPr lang="en-US" sz="1400" dirty="0"/>
          </a:p>
        </p:txBody>
      </p:sp>
    </p:spTree>
  </p:cSld>
  <p:clrMapOvr>
    <a:masterClrMapping/>
  </p:clrMapOvr>
  <p:transition spd="med">
    <p:wipe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8662" y="2071678"/>
            <a:ext cx="7286676" cy="3357586"/>
          </a:xfrm>
        </p:spPr>
        <p:txBody>
          <a:bodyPr>
            <a:normAutofit/>
          </a:bodyPr>
          <a:lstStyle/>
          <a:p>
            <a:r>
              <a:rPr lang="en-US" sz="2200" dirty="0" smtClean="0"/>
              <a:t/>
            </a:r>
            <a:br>
              <a:rPr lang="en-US" sz="2200" dirty="0" smtClean="0"/>
            </a:br>
            <a:r>
              <a:rPr lang="en-US" sz="2200" dirty="0" smtClean="0"/>
              <a:t/>
            </a:r>
            <a:br>
              <a:rPr lang="en-US" sz="2200" dirty="0" smtClean="0"/>
            </a:br>
            <a:r>
              <a:rPr lang="en-US" sz="2200" dirty="0" smtClean="0"/>
              <a:t/>
            </a:r>
            <a:br>
              <a:rPr lang="en-US" sz="2200" dirty="0" smtClean="0"/>
            </a:br>
            <a:r>
              <a:rPr lang="en-US" sz="2200" dirty="0" smtClean="0"/>
              <a:t/>
            </a:r>
            <a:br>
              <a:rPr lang="en-US" sz="2200" dirty="0" smtClean="0"/>
            </a:br>
            <a:r>
              <a:rPr lang="en-US" sz="2200" dirty="0" smtClean="0"/>
              <a:t/>
            </a:r>
            <a:br>
              <a:rPr lang="en-US" sz="2200" dirty="0" smtClean="0"/>
            </a:br>
            <a:endParaRPr lang="en-US" dirty="0"/>
          </a:p>
        </p:txBody>
      </p:sp>
      <p:sp>
        <p:nvSpPr>
          <p:cNvPr id="3" name="Content Placeholder 2"/>
          <p:cNvSpPr>
            <a:spLocks noGrp="1"/>
          </p:cNvSpPr>
          <p:nvPr>
            <p:ph idx="1"/>
          </p:nvPr>
        </p:nvSpPr>
        <p:spPr>
          <a:xfrm>
            <a:off x="928662" y="1714488"/>
            <a:ext cx="7358114" cy="4286280"/>
          </a:xfrm>
          <a:solidFill>
            <a:schemeClr val="bg1"/>
          </a:solidFill>
        </p:spPr>
        <p:txBody>
          <a:bodyPr>
            <a:noAutofit/>
          </a:bodyPr>
          <a:lstStyle/>
          <a:p>
            <a:pPr>
              <a:buFont typeface="Wingdings" pitchFamily="2" charset="2"/>
              <a:buChar char="q"/>
            </a:pPr>
            <a:r>
              <a:rPr lang="en-US" sz="2000" dirty="0" smtClean="0"/>
              <a:t>Biodiversity,</a:t>
            </a:r>
          </a:p>
          <a:p>
            <a:pPr>
              <a:buNone/>
            </a:pPr>
            <a:r>
              <a:rPr lang="en-US" sz="2000" dirty="0" smtClean="0"/>
              <a:t> </a:t>
            </a:r>
          </a:p>
          <a:p>
            <a:pPr>
              <a:buFont typeface="Wingdings" pitchFamily="2" charset="2"/>
              <a:buChar char="q"/>
            </a:pPr>
            <a:r>
              <a:rPr lang="en-US" sz="2000" dirty="0" smtClean="0"/>
              <a:t>ecological balance,</a:t>
            </a:r>
          </a:p>
          <a:p>
            <a:pPr>
              <a:buFont typeface="Wingdings" pitchFamily="2" charset="2"/>
              <a:buChar char="q"/>
            </a:pPr>
            <a:endParaRPr lang="en-US" sz="2000" dirty="0" smtClean="0"/>
          </a:p>
          <a:p>
            <a:pPr>
              <a:buFont typeface="Wingdings" pitchFamily="2" charset="2"/>
              <a:buChar char="q"/>
            </a:pPr>
            <a:r>
              <a:rPr lang="en-US" sz="2000" dirty="0" smtClean="0"/>
              <a:t> sustainability,</a:t>
            </a:r>
          </a:p>
          <a:p>
            <a:pPr>
              <a:buFont typeface="Wingdings" pitchFamily="2" charset="2"/>
              <a:buChar char="q"/>
            </a:pPr>
            <a:endParaRPr lang="en-US" sz="2000" dirty="0" smtClean="0"/>
          </a:p>
          <a:p>
            <a:pPr>
              <a:buFont typeface="Wingdings" pitchFamily="2" charset="2"/>
              <a:buChar char="q"/>
            </a:pPr>
            <a:r>
              <a:rPr lang="en-US" sz="2000" dirty="0" smtClean="0"/>
              <a:t> natural plant fertilization, </a:t>
            </a:r>
          </a:p>
          <a:p>
            <a:pPr>
              <a:buFont typeface="Wingdings" pitchFamily="2" charset="2"/>
              <a:buChar char="q"/>
            </a:pPr>
            <a:endParaRPr lang="en-US" sz="2000" dirty="0" smtClean="0"/>
          </a:p>
          <a:p>
            <a:pPr>
              <a:buFont typeface="Wingdings" pitchFamily="2" charset="2"/>
              <a:buChar char="q"/>
            </a:pPr>
            <a:r>
              <a:rPr lang="en-US" sz="2000" dirty="0" smtClean="0"/>
              <a:t>natural pest management, and</a:t>
            </a:r>
          </a:p>
          <a:p>
            <a:pPr>
              <a:buFont typeface="Wingdings" pitchFamily="2" charset="2"/>
              <a:buChar char="q"/>
            </a:pPr>
            <a:endParaRPr lang="en-US" sz="2000" dirty="0" smtClean="0"/>
          </a:p>
          <a:p>
            <a:pPr>
              <a:buFont typeface="Wingdings" pitchFamily="2" charset="2"/>
              <a:buChar char="q"/>
            </a:pPr>
            <a:r>
              <a:rPr lang="en-US" sz="2000" dirty="0" smtClean="0"/>
              <a:t>soil integrity. </a:t>
            </a:r>
            <a:br>
              <a:rPr lang="en-US" sz="2000" dirty="0" smtClean="0"/>
            </a:br>
            <a:r>
              <a:rPr lang="en-US" sz="2000" b="1" dirty="0" smtClean="0"/>
              <a:t/>
            </a:r>
            <a:br>
              <a:rPr lang="en-US" sz="2000" b="1" dirty="0" smtClean="0"/>
            </a:br>
            <a:r>
              <a:rPr lang="en-US" sz="1800" dirty="0" smtClean="0"/>
              <a:t/>
            </a:r>
            <a:br>
              <a:rPr lang="en-US" sz="1800" dirty="0" smtClean="0"/>
            </a:br>
            <a:endParaRPr lang="en-US" sz="1800" dirty="0"/>
          </a:p>
        </p:txBody>
      </p:sp>
      <p:pic>
        <p:nvPicPr>
          <p:cNvPr id="4" name="Content Placeholder 3" descr="http://tiganj.com/wp-content/uploads/2013/10/psenica-638x350.jpg"/>
          <p:cNvPicPr>
            <a:picLocks noGrp="1"/>
          </p:cNvPicPr>
          <p:nvPr>
            <p:ph idx="4294967295"/>
          </p:nvPr>
        </p:nvPicPr>
        <p:blipFill rotWithShape="1">
          <a:blip r:embed="rId2">
            <a:extLst>
              <a:ext uri="{28A0092B-C50C-407E-A947-70E740481C1C}">
                <a14:useLocalDpi xmlns:lc="http://schemas.openxmlformats.org/drawingml/2006/lockedCanvas" xmlns:pic="http://schemas.openxmlformats.org/drawingml/2006/picture" xmlns="" xmlns:a14="http://schemas.microsoft.com/office/drawing/2010/main" val="0"/>
              </a:ext>
            </a:extLst>
          </a:blip>
          <a:srcRect l="11126" r="12054" b="386"/>
          <a:stretch/>
        </p:blipFill>
        <p:spPr bwMode="auto">
          <a:xfrm>
            <a:off x="0" y="0"/>
            <a:ext cx="9144000" cy="6858000"/>
          </a:xfrm>
          <a:prstGeom prst="frame">
            <a:avLst/>
          </a:prstGeom>
          <a:noFill/>
          <a:effectLst>
            <a:glow rad="63500">
              <a:schemeClr val="accent1">
                <a:satMod val="175000"/>
                <a:alpha val="40000"/>
              </a:schemeClr>
            </a:glow>
            <a:outerShdw blurRad="50800" dist="38100" dir="2700000" algn="tl" rotWithShape="0">
              <a:prstClr val="black">
                <a:alpha val="40000"/>
              </a:prstClr>
            </a:outerShdw>
            <a:softEdge rad="317500"/>
          </a:effectLst>
          <a:extLst>
            <a:ext uri="{909E8E84-426E-40DD-AFC4-6F175D3DCCD1}">
              <a14:hiddenFill xmlns:lc="http://schemas.openxmlformats.org/drawingml/2006/lockedCanvas" xmlns:pic="http://schemas.openxmlformats.org/drawingml/2006/picture" xmlns="" xmlns:a14="http://schemas.microsoft.com/office/drawing/2010/main">
                <a:solidFill>
                  <a:srgbClr val="FFFFFF"/>
                </a:solidFill>
              </a14:hiddenFill>
            </a:ext>
          </a:extLst>
        </p:spPr>
      </p:pic>
      <p:sp>
        <p:nvSpPr>
          <p:cNvPr id="5" name="TextBox 4"/>
          <p:cNvSpPr txBox="1"/>
          <p:nvPr/>
        </p:nvSpPr>
        <p:spPr>
          <a:xfrm>
            <a:off x="928662" y="857232"/>
            <a:ext cx="7358114" cy="830997"/>
          </a:xfrm>
          <a:prstGeom prst="rect">
            <a:avLst/>
          </a:prstGeom>
          <a:solidFill>
            <a:schemeClr val="accent4">
              <a:lumMod val="60000"/>
              <a:lumOff val="40000"/>
            </a:schemeClr>
          </a:solidFill>
        </p:spPr>
        <p:txBody>
          <a:bodyPr wrap="square" rtlCol="0">
            <a:spAutoFit/>
          </a:bodyPr>
          <a:lstStyle/>
          <a:p>
            <a:pPr algn="ctr"/>
            <a:r>
              <a:rPr lang="en-US" sz="2400" b="1" dirty="0" smtClean="0">
                <a:solidFill>
                  <a:srgbClr val="FFFF00"/>
                </a:solidFill>
              </a:rPr>
              <a:t>Principles of organic food production</a:t>
            </a:r>
            <a:br>
              <a:rPr lang="en-US" sz="2400" b="1" dirty="0" smtClean="0">
                <a:solidFill>
                  <a:srgbClr val="FFFF00"/>
                </a:solidFill>
              </a:rPr>
            </a:br>
            <a:endParaRPr lang="en-US" sz="2400" b="1" dirty="0" smtClean="0">
              <a:solidFill>
                <a:srgbClr val="FFFF00"/>
              </a:solidFill>
            </a:endParaRPr>
          </a:p>
        </p:txBody>
      </p:sp>
    </p:spTree>
  </p:cSld>
  <p:clrMapOvr>
    <a:masterClrMapping/>
  </p:clrMapOvr>
  <p:transition spd="med">
    <p:wipe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0100" y="785794"/>
            <a:ext cx="7215238" cy="1143008"/>
          </a:xfrm>
          <a:solidFill>
            <a:srgbClr val="FFFF99"/>
          </a:solidFill>
        </p:spPr>
        <p:txBody>
          <a:bodyPr>
            <a:normAutofit/>
          </a:bodyPr>
          <a:lstStyle/>
          <a:p>
            <a:pPr algn="ctr"/>
            <a:r>
              <a:rPr lang="en-US" sz="2700" b="1" dirty="0" smtClean="0"/>
              <a:t>Organic food products </a:t>
            </a:r>
            <a:r>
              <a:rPr lang="en-US" b="1" dirty="0" smtClean="0"/>
              <a:t/>
            </a:r>
            <a:br>
              <a:rPr lang="en-US" b="1" dirty="0" smtClean="0"/>
            </a:br>
            <a:endParaRPr lang="en-US" b="1" dirty="0"/>
          </a:p>
        </p:txBody>
      </p:sp>
      <p:sp>
        <p:nvSpPr>
          <p:cNvPr id="3" name="Content Placeholder 2"/>
          <p:cNvSpPr>
            <a:spLocks noGrp="1"/>
          </p:cNvSpPr>
          <p:nvPr>
            <p:ph idx="1"/>
          </p:nvPr>
        </p:nvSpPr>
        <p:spPr>
          <a:xfrm>
            <a:off x="1000100" y="1571612"/>
            <a:ext cx="7215238" cy="4389120"/>
          </a:xfrm>
          <a:solidFill>
            <a:schemeClr val="bg1"/>
          </a:solidFill>
        </p:spPr>
        <p:txBody>
          <a:bodyPr>
            <a:normAutofit fontScale="92500" lnSpcReduction="10000"/>
          </a:bodyPr>
          <a:lstStyle/>
          <a:p>
            <a:pPr lvl="0">
              <a:buFont typeface="Wingdings" pitchFamily="2" charset="2"/>
              <a:buChar char="q"/>
            </a:pPr>
            <a:r>
              <a:rPr lang="en-US" sz="2200" dirty="0" smtClean="0"/>
              <a:t>Are grown or raised by a producer who uses practices in balance with the natural environment, using methods and materials that minimize negative impact on the environment. The organic farmer is committed to replicating the ecology of the natural environment by maintaining biodiversity  and fostering healthy soil and growing conditions.</a:t>
            </a:r>
          </a:p>
          <a:p>
            <a:pPr lvl="0"/>
            <a:endParaRPr lang="en-US" sz="2400" dirty="0" smtClean="0"/>
          </a:p>
          <a:p>
            <a:pPr>
              <a:buFont typeface="Wingdings" pitchFamily="2" charset="2"/>
              <a:buChar char="q"/>
            </a:pPr>
            <a:r>
              <a:rPr lang="en-US" sz="2200" dirty="0" smtClean="0"/>
              <a:t>Are produced on land that has been free of known and perceived toxic and persistent chemical pesticides and fertilizers for at least three years prior to certification, and synthetic fertilizers and pesticides are not used in production.</a:t>
            </a:r>
          </a:p>
          <a:p>
            <a:pPr lvl="0"/>
            <a:endParaRPr lang="en-US" sz="2400" dirty="0" smtClean="0"/>
          </a:p>
          <a:p>
            <a:endParaRPr lang="en-US" dirty="0"/>
          </a:p>
        </p:txBody>
      </p:sp>
      <p:pic>
        <p:nvPicPr>
          <p:cNvPr id="4" name="Content Placeholder 3" descr="http://tiganj.com/wp-content/uploads/2013/10/psenica-638x350.jpg"/>
          <p:cNvPicPr>
            <a:picLocks noGrp="1"/>
          </p:cNvPicPr>
          <p:nvPr>
            <p:ph idx="4294967295"/>
          </p:nvPr>
        </p:nvPicPr>
        <p:blipFill rotWithShape="1">
          <a:blip r:embed="rId2">
            <a:extLst>
              <a:ext uri="{28A0092B-C50C-407E-A947-70E740481C1C}">
                <a14:useLocalDpi xmlns:lc="http://schemas.openxmlformats.org/drawingml/2006/lockedCanvas" xmlns:pic="http://schemas.openxmlformats.org/drawingml/2006/picture" xmlns="" xmlns:a14="http://schemas.microsoft.com/office/drawing/2010/main" val="0"/>
              </a:ext>
            </a:extLst>
          </a:blip>
          <a:srcRect l="11126" r="12054" b="386"/>
          <a:stretch/>
        </p:blipFill>
        <p:spPr bwMode="auto">
          <a:xfrm>
            <a:off x="0" y="0"/>
            <a:ext cx="9144000" cy="6858000"/>
          </a:xfrm>
          <a:prstGeom prst="frame">
            <a:avLst/>
          </a:prstGeom>
          <a:noFill/>
          <a:effectLst>
            <a:glow rad="63500">
              <a:schemeClr val="accent1">
                <a:satMod val="175000"/>
                <a:alpha val="40000"/>
              </a:schemeClr>
            </a:glow>
            <a:outerShdw blurRad="50800" dist="38100" dir="2700000" algn="tl" rotWithShape="0">
              <a:prstClr val="black">
                <a:alpha val="40000"/>
              </a:prstClr>
            </a:outerShdw>
            <a:softEdge rad="317500"/>
          </a:effectLst>
          <a:extLst>
            <a:ext uri="{909E8E84-426E-40DD-AFC4-6F175D3DCCD1}">
              <a14:hiddenFill xmlns:lc="http://schemas.openxmlformats.org/drawingml/2006/lockedCanvas" xmlns:pic="http://schemas.openxmlformats.org/drawingml/2006/picture" xmlns="" xmlns:a14="http://schemas.microsoft.com/office/drawing/2010/main">
                <a:solidFill>
                  <a:srgbClr val="FFFFFF"/>
                </a:solidFill>
              </a14:hiddenFill>
            </a:ext>
          </a:extLst>
        </p:spPr>
      </p:pic>
    </p:spTree>
  </p:cSld>
  <p:clrMapOvr>
    <a:masterClrMapping/>
  </p:clrMapOvr>
  <p:transition spd="med">
    <p:wipe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0100" y="704088"/>
            <a:ext cx="7215238" cy="510334"/>
          </a:xfrm>
        </p:spPr>
        <p:txBody>
          <a:bodyPr>
            <a:normAutofit fontScale="90000"/>
          </a:bodyPr>
          <a:lstStyle/>
          <a:p>
            <a:endParaRPr lang="en-US" dirty="0"/>
          </a:p>
        </p:txBody>
      </p:sp>
      <p:sp>
        <p:nvSpPr>
          <p:cNvPr id="3" name="Content Placeholder 2"/>
          <p:cNvSpPr>
            <a:spLocks noGrp="1"/>
          </p:cNvSpPr>
          <p:nvPr>
            <p:ph idx="1"/>
          </p:nvPr>
        </p:nvSpPr>
        <p:spPr>
          <a:xfrm>
            <a:off x="928662" y="571480"/>
            <a:ext cx="7286676" cy="5572164"/>
          </a:xfrm>
          <a:solidFill>
            <a:schemeClr val="bg1"/>
          </a:solidFill>
        </p:spPr>
        <p:txBody>
          <a:bodyPr>
            <a:normAutofit/>
          </a:bodyPr>
          <a:lstStyle/>
          <a:p>
            <a:pPr lvl="0">
              <a:buFont typeface="Wingdings" pitchFamily="2" charset="2"/>
              <a:buChar char="q"/>
            </a:pPr>
            <a:endParaRPr lang="en-US" sz="2000" dirty="0" smtClean="0"/>
          </a:p>
          <a:p>
            <a:pPr lvl="0">
              <a:buFont typeface="Wingdings" pitchFamily="2" charset="2"/>
              <a:buChar char="q"/>
            </a:pPr>
            <a:r>
              <a:rPr lang="en-US" sz="2000" dirty="0" smtClean="0"/>
              <a:t>Are planted on a rotating basis within the farm system. Crops are rotated from field to field, rather than growing the same crop in the same place year after year. Cover crops such as clover are planted to add nutrients to the soil and prevent weeds.</a:t>
            </a:r>
          </a:p>
          <a:p>
            <a:pPr lvl="0"/>
            <a:endParaRPr lang="en-US" sz="2400" dirty="0" smtClean="0"/>
          </a:p>
          <a:p>
            <a:pPr>
              <a:buFont typeface="Wingdings" pitchFamily="2" charset="2"/>
              <a:buChar char="q"/>
            </a:pPr>
            <a:r>
              <a:rPr lang="en-US" sz="2000" dirty="0" smtClean="0"/>
              <a:t>Organic meat, poultry and egg products come from farms that use organic feed, do not administer added hormones to promote growth or any antibiotics  and they allow animals the space and freedom to behave naturally.</a:t>
            </a:r>
          </a:p>
          <a:p>
            <a:pPr lvl="0"/>
            <a:endParaRPr lang="en-US" sz="2000" dirty="0" smtClean="0"/>
          </a:p>
          <a:p>
            <a:endParaRPr lang="en-US" sz="2000" dirty="0"/>
          </a:p>
        </p:txBody>
      </p:sp>
      <p:pic>
        <p:nvPicPr>
          <p:cNvPr id="4" name="Content Placeholder 3" descr="http://tiganj.com/wp-content/uploads/2013/10/psenica-638x350.jpg"/>
          <p:cNvPicPr>
            <a:picLocks noGrp="1"/>
          </p:cNvPicPr>
          <p:nvPr>
            <p:ph idx="4294967295"/>
          </p:nvPr>
        </p:nvPicPr>
        <p:blipFill rotWithShape="1">
          <a:blip r:embed="rId2">
            <a:extLst>
              <a:ext uri="{28A0092B-C50C-407E-A947-70E740481C1C}">
                <a14:useLocalDpi xmlns:lc="http://schemas.openxmlformats.org/drawingml/2006/lockedCanvas" xmlns:pic="http://schemas.openxmlformats.org/drawingml/2006/picture" xmlns="" xmlns:a14="http://schemas.microsoft.com/office/drawing/2010/main" val="0"/>
              </a:ext>
            </a:extLst>
          </a:blip>
          <a:srcRect l="11126" r="12054" b="386"/>
          <a:stretch/>
        </p:blipFill>
        <p:spPr bwMode="auto">
          <a:xfrm>
            <a:off x="0" y="24"/>
            <a:ext cx="9144000" cy="6858000"/>
          </a:xfrm>
          <a:prstGeom prst="frame">
            <a:avLst/>
          </a:prstGeom>
          <a:noFill/>
          <a:effectLst>
            <a:glow rad="63500">
              <a:schemeClr val="accent1">
                <a:satMod val="175000"/>
                <a:alpha val="40000"/>
              </a:schemeClr>
            </a:glow>
            <a:outerShdw blurRad="50800" dist="38100" dir="2700000" algn="tl" rotWithShape="0">
              <a:prstClr val="black">
                <a:alpha val="40000"/>
              </a:prstClr>
            </a:outerShdw>
            <a:softEdge rad="317500"/>
          </a:effectLst>
          <a:extLst>
            <a:ext uri="{909E8E84-426E-40DD-AFC4-6F175D3DCCD1}">
              <a14:hiddenFill xmlns:lc="http://schemas.openxmlformats.org/drawingml/2006/lockedCanvas" xmlns:pic="http://schemas.openxmlformats.org/drawingml/2006/picture" xmlns="" xmlns:a14="http://schemas.microsoft.com/office/drawing/2010/main">
                <a:solidFill>
                  <a:srgbClr val="FFFFFF"/>
                </a:solidFill>
              </a14:hiddenFill>
            </a:ext>
          </a:extLst>
        </p:spPr>
      </p:pic>
      <p:pic>
        <p:nvPicPr>
          <p:cNvPr id="5" name="Content Placeholder 4" descr="http://gracelinks.org/library/resizer.php?src=/images/hor_2903.jpg&amp;w=600&amp;h=300&amp;zc=1&amp;q=100"/>
          <p:cNvPicPr>
            <a:picLocks/>
          </p:cNvPicPr>
          <p:nvPr/>
        </p:nvPicPr>
        <p:blipFill>
          <a:blip r:embed="rId3"/>
          <a:srcRect/>
          <a:stretch>
            <a:fillRect/>
          </a:stretch>
        </p:blipFill>
        <p:spPr bwMode="auto">
          <a:xfrm>
            <a:off x="5429256" y="4572008"/>
            <a:ext cx="2643175" cy="1500198"/>
          </a:xfrm>
          <a:prstGeom prst="rect">
            <a:avLst/>
          </a:prstGeom>
          <a:noFill/>
          <a:ln w="9525">
            <a:noFill/>
            <a:miter lim="800000"/>
            <a:headEnd/>
            <a:tailEnd/>
          </a:ln>
        </p:spPr>
      </p:pic>
      <p:sp>
        <p:nvSpPr>
          <p:cNvPr id="6" name="TextBox 5"/>
          <p:cNvSpPr txBox="1"/>
          <p:nvPr/>
        </p:nvSpPr>
        <p:spPr>
          <a:xfrm>
            <a:off x="1428728" y="5143512"/>
            <a:ext cx="3857652" cy="800219"/>
          </a:xfrm>
          <a:prstGeom prst="rect">
            <a:avLst/>
          </a:prstGeom>
          <a:noFill/>
        </p:spPr>
        <p:txBody>
          <a:bodyPr wrap="square" rtlCol="0">
            <a:spAutoFit/>
          </a:bodyPr>
          <a:lstStyle/>
          <a:p>
            <a:r>
              <a:rPr lang="en-US" sz="1400" dirty="0" smtClean="0"/>
              <a:t>Organic kale being sold at Berkeley Bowl (CA)</a:t>
            </a:r>
          </a:p>
          <a:p>
            <a:endParaRPr lang="en-US" dirty="0"/>
          </a:p>
        </p:txBody>
      </p:sp>
    </p:spTree>
  </p:cSld>
  <p:clrMapOvr>
    <a:masterClrMapping/>
  </p:clrMapOvr>
  <p:transition spd="med">
    <p:wipe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8662" y="500042"/>
            <a:ext cx="7286676" cy="571504"/>
          </a:xfrm>
          <a:solidFill>
            <a:srgbClr val="FFFF99"/>
          </a:solidFill>
        </p:spPr>
        <p:txBody>
          <a:bodyPr>
            <a:normAutofit fontScale="90000"/>
          </a:bodyPr>
          <a:lstStyle/>
          <a:p>
            <a:pPr algn="ctr"/>
            <a:r>
              <a:rPr lang="en-US" sz="3100" b="1" dirty="0" smtClean="0">
                <a:solidFill>
                  <a:schemeClr val="accent1">
                    <a:lumMod val="75000"/>
                  </a:schemeClr>
                </a:solidFill>
              </a:rPr>
              <a:t/>
            </a:r>
            <a:br>
              <a:rPr lang="en-US" sz="3100" b="1" dirty="0" smtClean="0">
                <a:solidFill>
                  <a:schemeClr val="accent1">
                    <a:lumMod val="75000"/>
                  </a:schemeClr>
                </a:solidFill>
              </a:rPr>
            </a:br>
            <a:r>
              <a:rPr lang="en-US" sz="3100" dirty="0" smtClean="0">
                <a:solidFill>
                  <a:schemeClr val="accent1">
                    <a:lumMod val="75000"/>
                  </a:schemeClr>
                </a:solidFill>
              </a:rPr>
              <a:t/>
            </a:r>
            <a:br>
              <a:rPr lang="en-US" sz="3100" dirty="0" smtClean="0">
                <a:solidFill>
                  <a:schemeClr val="accent1">
                    <a:lumMod val="75000"/>
                  </a:schemeClr>
                </a:solidFill>
              </a:rPr>
            </a:br>
            <a:r>
              <a:rPr lang="en-US" sz="3100" dirty="0" smtClean="0">
                <a:solidFill>
                  <a:schemeClr val="accent1">
                    <a:lumMod val="75000"/>
                  </a:schemeClr>
                </a:solidFill>
              </a:rPr>
              <a:t/>
            </a:r>
            <a:br>
              <a:rPr lang="en-US" sz="3100" dirty="0" smtClean="0">
                <a:solidFill>
                  <a:schemeClr val="accent1">
                    <a:lumMod val="75000"/>
                  </a:schemeClr>
                </a:solidFill>
              </a:rPr>
            </a:br>
            <a:r>
              <a:rPr lang="en-US" sz="3100" dirty="0" smtClean="0">
                <a:solidFill>
                  <a:schemeClr val="accent1">
                    <a:lumMod val="75000"/>
                  </a:schemeClr>
                </a:solidFill>
              </a:rPr>
              <a:t/>
            </a:r>
            <a:br>
              <a:rPr lang="en-US" sz="3100" dirty="0" smtClean="0">
                <a:solidFill>
                  <a:schemeClr val="accent1">
                    <a:lumMod val="75000"/>
                  </a:schemeClr>
                </a:solidFill>
              </a:rPr>
            </a:br>
            <a:r>
              <a:rPr lang="en-US" sz="3100" dirty="0" smtClean="0">
                <a:solidFill>
                  <a:schemeClr val="accent1">
                    <a:lumMod val="75000"/>
                  </a:schemeClr>
                </a:solidFill>
              </a:rPr>
              <a:t/>
            </a:r>
            <a:br>
              <a:rPr lang="en-US" sz="3100" dirty="0" smtClean="0">
                <a:solidFill>
                  <a:schemeClr val="accent1">
                    <a:lumMod val="75000"/>
                  </a:schemeClr>
                </a:solidFill>
              </a:rPr>
            </a:br>
            <a:r>
              <a:rPr lang="en-US" sz="3100" b="1" dirty="0" smtClean="0">
                <a:solidFill>
                  <a:schemeClr val="accent1">
                    <a:lumMod val="75000"/>
                  </a:schemeClr>
                </a:solidFill>
              </a:rPr>
              <a:t>Regulation</a:t>
            </a:r>
            <a:endParaRPr lang="en-US" dirty="0">
              <a:solidFill>
                <a:schemeClr val="accent1">
                  <a:lumMod val="75000"/>
                </a:schemeClr>
              </a:solidFill>
            </a:endParaRPr>
          </a:p>
        </p:txBody>
      </p:sp>
      <p:sp>
        <p:nvSpPr>
          <p:cNvPr id="3" name="Content Placeholder 2"/>
          <p:cNvSpPr>
            <a:spLocks noGrp="1"/>
          </p:cNvSpPr>
          <p:nvPr>
            <p:ph idx="1"/>
          </p:nvPr>
        </p:nvSpPr>
        <p:spPr>
          <a:xfrm>
            <a:off x="928662" y="1071546"/>
            <a:ext cx="7215238" cy="5038740"/>
          </a:xfrm>
          <a:solidFill>
            <a:schemeClr val="bg1"/>
          </a:solidFill>
        </p:spPr>
        <p:txBody>
          <a:bodyPr>
            <a:normAutofit/>
          </a:bodyPr>
          <a:lstStyle/>
          <a:p>
            <a:pPr>
              <a:buFont typeface="Wingdings" pitchFamily="2" charset="2"/>
              <a:buChar char="q"/>
            </a:pPr>
            <a:r>
              <a:rPr lang="en-US" sz="1900" dirty="0" smtClean="0"/>
              <a:t>In 1992 </a:t>
            </a:r>
            <a:r>
              <a:rPr lang="en-US" sz="1900" dirty="0" smtClean="0">
                <a:solidFill>
                  <a:srgbClr val="C00000"/>
                </a:solidFill>
              </a:rPr>
              <a:t>the European Community </a:t>
            </a:r>
            <a:r>
              <a:rPr lang="en-US" sz="1900" dirty="0" smtClean="0"/>
              <a:t>developed organic standards and a certification scheme (</a:t>
            </a:r>
            <a:r>
              <a:rPr lang="en-US" sz="1900" dirty="0" smtClean="0">
                <a:solidFill>
                  <a:srgbClr val="C00000"/>
                </a:solidFill>
              </a:rPr>
              <a:t>8</a:t>
            </a:r>
            <a:r>
              <a:rPr lang="en-US" sz="1900" dirty="0" smtClean="0"/>
              <a:t>) .</a:t>
            </a:r>
          </a:p>
          <a:p>
            <a:pPr>
              <a:buFont typeface="Wingdings" pitchFamily="2" charset="2"/>
              <a:buChar char="q"/>
            </a:pPr>
            <a:endParaRPr lang="en-US" sz="1900" dirty="0" smtClean="0"/>
          </a:p>
          <a:p>
            <a:pPr>
              <a:buFont typeface="Wingdings" pitchFamily="2" charset="2"/>
              <a:buChar char="q"/>
            </a:pPr>
            <a:r>
              <a:rPr lang="en-US" sz="1900" dirty="0" smtClean="0">
                <a:solidFill>
                  <a:srgbClr val="C00000"/>
                </a:solidFill>
              </a:rPr>
              <a:t>The International Federation of Organic Agriculture Movements </a:t>
            </a:r>
            <a:r>
              <a:rPr lang="en-US" sz="1900" dirty="0" smtClean="0"/>
              <a:t>(IFOAM) (</a:t>
            </a:r>
            <a:r>
              <a:rPr lang="en-US" sz="1900" dirty="0" smtClean="0">
                <a:solidFill>
                  <a:srgbClr val="C00000"/>
                </a:solidFill>
              </a:rPr>
              <a:t>9</a:t>
            </a:r>
            <a:r>
              <a:rPr lang="en-US" sz="1900" dirty="0" smtClean="0"/>
              <a:t>) also has a set of organic principles which were the basis of the guidelines for organically produced foods of the internationally recognized. </a:t>
            </a:r>
          </a:p>
          <a:p>
            <a:pPr>
              <a:buFont typeface="Wingdings" pitchFamily="2" charset="2"/>
              <a:buChar char="q"/>
            </a:pPr>
            <a:endParaRPr lang="en-US" sz="1900" dirty="0" smtClean="0"/>
          </a:p>
          <a:p>
            <a:pPr>
              <a:buFont typeface="Wingdings" pitchFamily="2" charset="2"/>
              <a:buChar char="q"/>
            </a:pPr>
            <a:r>
              <a:rPr lang="en-US" sz="1800" dirty="0" smtClean="0">
                <a:solidFill>
                  <a:srgbClr val="C00000"/>
                </a:solidFill>
              </a:rPr>
              <a:t>Codex </a:t>
            </a:r>
            <a:r>
              <a:rPr lang="en-US" sz="1800" dirty="0" err="1" smtClean="0">
                <a:solidFill>
                  <a:srgbClr val="C00000"/>
                </a:solidFill>
              </a:rPr>
              <a:t>Alimentarius</a:t>
            </a:r>
            <a:r>
              <a:rPr lang="en-US" sz="1800" dirty="0" smtClean="0"/>
              <a:t> (</a:t>
            </a:r>
            <a:r>
              <a:rPr lang="en-US" sz="1800" dirty="0" smtClean="0">
                <a:solidFill>
                  <a:srgbClr val="C00000"/>
                </a:solidFill>
              </a:rPr>
              <a:t>10</a:t>
            </a:r>
            <a:r>
              <a:rPr lang="en-US" sz="1800" dirty="0" smtClean="0"/>
              <a:t>) </a:t>
            </a:r>
            <a:r>
              <a:rPr lang="en-US" sz="1800" dirty="0" smtClean="0">
                <a:solidFill>
                  <a:srgbClr val="C00000"/>
                </a:solidFill>
              </a:rPr>
              <a:t>of the World Health Organization and Food and Agriculture Organization of the United Nations  </a:t>
            </a:r>
            <a:r>
              <a:rPr lang="en-US" sz="1800" dirty="0" smtClean="0"/>
              <a:t>(WHO/FAO food standards). Codex </a:t>
            </a:r>
            <a:r>
              <a:rPr lang="en-US" sz="1800" dirty="0" err="1" smtClean="0"/>
              <a:t>Alimentarius</a:t>
            </a:r>
            <a:r>
              <a:rPr lang="en-US" sz="1800" dirty="0" smtClean="0"/>
              <a:t> is the internationally accepted food safety standard for all food products traded worldwide. There is a set of standards within the Codex </a:t>
            </a:r>
            <a:r>
              <a:rPr lang="en-US" sz="1800" dirty="0" err="1" smtClean="0"/>
              <a:t>Alimentarius</a:t>
            </a:r>
            <a:r>
              <a:rPr lang="en-US" sz="1800" dirty="0" smtClean="0"/>
              <a:t> that covers organic food. </a:t>
            </a:r>
          </a:p>
          <a:p>
            <a:endParaRPr lang="en-US" dirty="0"/>
          </a:p>
        </p:txBody>
      </p:sp>
      <p:pic>
        <p:nvPicPr>
          <p:cNvPr id="4" name="Content Placeholder 3" descr="http://tiganj.com/wp-content/uploads/2013/10/psenica-638x350.jpg"/>
          <p:cNvPicPr>
            <a:picLocks noGrp="1"/>
          </p:cNvPicPr>
          <p:nvPr>
            <p:ph idx="4294967295"/>
          </p:nvPr>
        </p:nvPicPr>
        <p:blipFill rotWithShape="1">
          <a:blip r:embed="rId2">
            <a:extLst>
              <a:ext uri="{28A0092B-C50C-407E-A947-70E740481C1C}">
                <a14:useLocalDpi xmlns:lc="http://schemas.openxmlformats.org/drawingml/2006/lockedCanvas" xmlns:pic="http://schemas.openxmlformats.org/drawingml/2006/picture" xmlns="" xmlns:a14="http://schemas.microsoft.com/office/drawing/2010/main" val="0"/>
              </a:ext>
            </a:extLst>
          </a:blip>
          <a:srcRect l="11126" r="12054" b="386"/>
          <a:stretch/>
        </p:blipFill>
        <p:spPr bwMode="auto">
          <a:xfrm>
            <a:off x="0" y="-412750"/>
            <a:ext cx="9144000" cy="7270750"/>
          </a:xfrm>
          <a:prstGeom prst="frame">
            <a:avLst/>
          </a:prstGeom>
          <a:noFill/>
          <a:effectLst>
            <a:glow rad="63500">
              <a:schemeClr val="accent1">
                <a:satMod val="175000"/>
                <a:alpha val="40000"/>
              </a:schemeClr>
            </a:glow>
            <a:outerShdw blurRad="50800" dist="38100" dir="2700000" algn="tl" rotWithShape="0">
              <a:prstClr val="black">
                <a:alpha val="40000"/>
              </a:prstClr>
            </a:outerShdw>
            <a:softEdge rad="317500"/>
          </a:effectLst>
          <a:extLst>
            <a:ext uri="{909E8E84-426E-40DD-AFC4-6F175D3DCCD1}">
              <a14:hiddenFill xmlns:lc="http://schemas.openxmlformats.org/drawingml/2006/lockedCanvas" xmlns:pic="http://schemas.openxmlformats.org/drawingml/2006/picture" xmlns="" xmlns:a14="http://schemas.microsoft.com/office/drawing/2010/main">
                <a:solidFill>
                  <a:srgbClr val="FFFFFF"/>
                </a:solidFill>
              </a14:hiddenFill>
            </a:ext>
          </a:extLst>
        </p:spPr>
      </p:pic>
      <p:sp>
        <p:nvSpPr>
          <p:cNvPr id="5" name="TextBox 4"/>
          <p:cNvSpPr txBox="1"/>
          <p:nvPr/>
        </p:nvSpPr>
        <p:spPr>
          <a:xfrm>
            <a:off x="857224" y="5572140"/>
            <a:ext cx="7572428" cy="1600438"/>
          </a:xfrm>
          <a:prstGeom prst="rect">
            <a:avLst/>
          </a:prstGeom>
          <a:noFill/>
        </p:spPr>
        <p:txBody>
          <a:bodyPr wrap="square" rtlCol="0">
            <a:spAutoFit/>
          </a:bodyPr>
          <a:lstStyle/>
          <a:p>
            <a:endParaRPr lang="en-US" sz="1400" dirty="0" smtClean="0"/>
          </a:p>
          <a:p>
            <a:r>
              <a:rPr lang="en-US" sz="1400" dirty="0" smtClean="0"/>
              <a:t>8. "Fact Pages: Organic Farming." European Commission Directorate General for Agriculture and Rural Development. (</a:t>
            </a:r>
            <a:r>
              <a:rPr lang="en-US" sz="1400" dirty="0" err="1" smtClean="0"/>
              <a:t>Europa</a:t>
            </a:r>
            <a:r>
              <a:rPr lang="en-US" sz="1400" dirty="0" smtClean="0"/>
              <a:t> Website). 2007. </a:t>
            </a:r>
          </a:p>
          <a:p>
            <a:r>
              <a:rPr lang="en-US" sz="1400" dirty="0" smtClean="0"/>
              <a:t>10. "Guidelines for the Production, Processing, Marketing and </a:t>
            </a:r>
            <a:r>
              <a:rPr lang="en-US" sz="1400" dirty="0" err="1" smtClean="0"/>
              <a:t>Labelling</a:t>
            </a:r>
            <a:r>
              <a:rPr lang="en-US" sz="1400" dirty="0" smtClean="0"/>
              <a:t> of Organically Produced Foods." The Codex </a:t>
            </a:r>
            <a:r>
              <a:rPr lang="en-US" sz="1400" dirty="0" err="1" smtClean="0"/>
              <a:t>Alimentarius</a:t>
            </a:r>
            <a:r>
              <a:rPr lang="en-US" sz="1400" dirty="0" smtClean="0"/>
              <a:t> Commission and the FAO/WHO Food Standards </a:t>
            </a:r>
            <a:r>
              <a:rPr lang="en-US" sz="1400" dirty="0" err="1" smtClean="0"/>
              <a:t>Programme</a:t>
            </a:r>
            <a:r>
              <a:rPr lang="en-US" sz="1400" dirty="0" smtClean="0"/>
              <a:t>. 1999. </a:t>
            </a:r>
            <a:br>
              <a:rPr lang="en-US" sz="1400" dirty="0" smtClean="0"/>
            </a:br>
            <a:endParaRPr lang="en-US" sz="1400" dirty="0"/>
          </a:p>
        </p:txBody>
      </p:sp>
    </p:spTree>
  </p:cSld>
  <p:clrMapOvr>
    <a:masterClrMapping/>
  </p:clrMapOvr>
  <p:transition spd="med">
    <p:wipe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0100" y="704088"/>
            <a:ext cx="7143800" cy="1143000"/>
          </a:xfrm>
        </p:spPr>
        <p:txBody>
          <a:bodyPr/>
          <a:lstStyle/>
          <a:p>
            <a:endParaRPr lang="en-US" dirty="0"/>
          </a:p>
        </p:txBody>
      </p:sp>
      <p:sp>
        <p:nvSpPr>
          <p:cNvPr id="3" name="Content Placeholder 2"/>
          <p:cNvSpPr>
            <a:spLocks noGrp="1"/>
          </p:cNvSpPr>
          <p:nvPr>
            <p:ph idx="1"/>
          </p:nvPr>
        </p:nvSpPr>
        <p:spPr>
          <a:xfrm>
            <a:off x="928662" y="500042"/>
            <a:ext cx="7286676" cy="5429288"/>
          </a:xfrm>
          <a:solidFill>
            <a:schemeClr val="bg1"/>
          </a:solidFill>
        </p:spPr>
        <p:txBody>
          <a:bodyPr>
            <a:normAutofit/>
          </a:bodyPr>
          <a:lstStyle/>
          <a:p>
            <a:endParaRPr lang="en-US" sz="2000" dirty="0" smtClean="0"/>
          </a:p>
          <a:p>
            <a:pPr>
              <a:buFont typeface="Wingdings" pitchFamily="2" charset="2"/>
              <a:buChar char="q"/>
            </a:pPr>
            <a:r>
              <a:rPr lang="en-US" sz="2000" dirty="0" smtClean="0"/>
              <a:t>In October 2002, the production and marketing of organic food came under regulation by the US Department of Agriculture’s (USDA) National Organic Program. The National Organic Standards Board, a federal advisory panel to the USDA for developing organic legislation.</a:t>
            </a:r>
          </a:p>
          <a:p>
            <a:pPr>
              <a:buNone/>
            </a:pPr>
            <a:endParaRPr lang="en-US" sz="2000" dirty="0" smtClean="0"/>
          </a:p>
          <a:p>
            <a:pPr>
              <a:buFont typeface="Wingdings" pitchFamily="2" charset="2"/>
              <a:buChar char="q"/>
            </a:pPr>
            <a:r>
              <a:rPr lang="en-US" sz="2000" dirty="0" smtClean="0"/>
              <a:t>The low for organic agricultural production, food products and food in Republic of Macedonia was introduced in 2009, and the changes and supplements in 2011* </a:t>
            </a:r>
          </a:p>
          <a:p>
            <a:endParaRPr lang="en-US" sz="2000" dirty="0" smtClean="0"/>
          </a:p>
          <a:p>
            <a:endParaRPr lang="en-US" sz="2000" dirty="0" smtClean="0"/>
          </a:p>
          <a:p>
            <a:pPr>
              <a:buNone/>
            </a:pPr>
            <a:r>
              <a:rPr lang="en-US" sz="2000" dirty="0" smtClean="0"/>
              <a:t>	 * </a:t>
            </a:r>
            <a:r>
              <a:rPr lang="en-US" sz="1600" dirty="0" smtClean="0"/>
              <a:t>Macedonian low of agricultural production, food products and food, Official paper 146/2009, with changes and supplements of 14.4.2011.</a:t>
            </a:r>
            <a:endParaRPr lang="en-US" sz="1600" dirty="0"/>
          </a:p>
        </p:txBody>
      </p:sp>
      <p:pic>
        <p:nvPicPr>
          <p:cNvPr id="4" name="Content Placeholder 3" descr="http://tiganj.com/wp-content/uploads/2013/10/psenica-638x350.jpg"/>
          <p:cNvPicPr>
            <a:picLocks noGrp="1"/>
          </p:cNvPicPr>
          <p:nvPr>
            <p:ph idx="4294967295"/>
          </p:nvPr>
        </p:nvPicPr>
        <p:blipFill rotWithShape="1">
          <a:blip r:embed="rId2">
            <a:extLst>
              <a:ext uri="{28A0092B-C50C-407E-A947-70E740481C1C}">
                <a14:useLocalDpi xmlns:lc="http://schemas.openxmlformats.org/drawingml/2006/lockedCanvas" xmlns:pic="http://schemas.openxmlformats.org/drawingml/2006/picture" xmlns="" xmlns:a14="http://schemas.microsoft.com/office/drawing/2010/main" val="0"/>
              </a:ext>
            </a:extLst>
          </a:blip>
          <a:srcRect l="11126" r="12054" b="386"/>
          <a:stretch/>
        </p:blipFill>
        <p:spPr bwMode="auto">
          <a:xfrm>
            <a:off x="0" y="-412751"/>
            <a:ext cx="9144000" cy="7270751"/>
          </a:xfrm>
          <a:prstGeom prst="frame">
            <a:avLst/>
          </a:prstGeom>
          <a:noFill/>
          <a:effectLst>
            <a:glow rad="63500">
              <a:schemeClr val="accent1">
                <a:satMod val="175000"/>
                <a:alpha val="40000"/>
              </a:schemeClr>
            </a:glow>
            <a:outerShdw blurRad="50800" dist="38100" dir="2700000" algn="tl" rotWithShape="0">
              <a:prstClr val="black">
                <a:alpha val="40000"/>
              </a:prstClr>
            </a:outerShdw>
            <a:softEdge rad="317500"/>
          </a:effectLst>
          <a:extLst>
            <a:ext uri="{909E8E84-426E-40DD-AFC4-6F175D3DCCD1}">
              <a14:hiddenFill xmlns:lc="http://schemas.openxmlformats.org/drawingml/2006/lockedCanvas" xmlns:pic="http://schemas.openxmlformats.org/drawingml/2006/picture" xmlns="" xmlns:a14="http://schemas.microsoft.com/office/drawing/2010/main">
                <a:solidFill>
                  <a:srgbClr val="FFFFFF"/>
                </a:solidFill>
              </a14:hiddenFill>
            </a:ext>
          </a:extLst>
        </p:spPr>
      </p:pic>
    </p:spTree>
  </p:cSld>
  <p:clrMapOvr>
    <a:masterClrMapping/>
  </p:clrMapOvr>
  <p:transition spd="med">
    <p:wipe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0100" y="642918"/>
            <a:ext cx="7286676" cy="928686"/>
          </a:xfrm>
          <a:solidFill>
            <a:srgbClr val="FFFF99"/>
          </a:solidFill>
        </p:spPr>
        <p:txBody>
          <a:bodyPr>
            <a:normAutofit/>
          </a:bodyPr>
          <a:lstStyle/>
          <a:p>
            <a:r>
              <a:rPr lang="en-US" sz="2400" b="1" dirty="0" smtClean="0">
                <a:solidFill>
                  <a:schemeClr val="accent1">
                    <a:lumMod val="75000"/>
                  </a:schemeClr>
                </a:solidFill>
              </a:rPr>
              <a:t>Specifically, the regulations: </a:t>
            </a:r>
            <a:r>
              <a:rPr lang="en-US" sz="2000" dirty="0" smtClean="0">
                <a:solidFill>
                  <a:schemeClr val="accent1">
                    <a:lumMod val="75000"/>
                  </a:schemeClr>
                </a:solidFill>
              </a:rPr>
              <a:t/>
            </a:r>
            <a:br>
              <a:rPr lang="en-US" sz="2000" dirty="0" smtClean="0">
                <a:solidFill>
                  <a:schemeClr val="accent1">
                    <a:lumMod val="75000"/>
                  </a:schemeClr>
                </a:solidFill>
              </a:rPr>
            </a:br>
            <a:endParaRPr lang="en-US" sz="2000" dirty="0">
              <a:solidFill>
                <a:schemeClr val="accent1">
                  <a:lumMod val="75000"/>
                </a:schemeClr>
              </a:solidFill>
            </a:endParaRPr>
          </a:p>
        </p:txBody>
      </p:sp>
      <p:sp>
        <p:nvSpPr>
          <p:cNvPr id="3" name="Content Placeholder 2"/>
          <p:cNvSpPr>
            <a:spLocks noGrp="1"/>
          </p:cNvSpPr>
          <p:nvPr>
            <p:ph idx="1"/>
          </p:nvPr>
        </p:nvSpPr>
        <p:spPr>
          <a:xfrm>
            <a:off x="1000100" y="1571612"/>
            <a:ext cx="7286676" cy="4572032"/>
          </a:xfrm>
          <a:solidFill>
            <a:schemeClr val="bg1"/>
          </a:solidFill>
        </p:spPr>
        <p:txBody>
          <a:bodyPr>
            <a:normAutofit/>
          </a:bodyPr>
          <a:lstStyle/>
          <a:p>
            <a:pPr lvl="0">
              <a:buFont typeface="Wingdings" pitchFamily="2" charset="2"/>
              <a:buChar char="q"/>
            </a:pPr>
            <a:r>
              <a:rPr lang="en-US" sz="1800" dirty="0" smtClean="0"/>
              <a:t>Prohibit most synthetic (and petroleum derived) pesticides and fertilizers (for a list see the National List of Allowed and Prohibited Substances)</a:t>
            </a:r>
          </a:p>
          <a:p>
            <a:pPr lvl="0"/>
            <a:endParaRPr lang="en-US" sz="1800" dirty="0" smtClean="0"/>
          </a:p>
          <a:p>
            <a:pPr lvl="0">
              <a:buFont typeface="Wingdings" pitchFamily="2" charset="2"/>
              <a:buChar char="q"/>
            </a:pPr>
            <a:r>
              <a:rPr lang="en-US" sz="1800" dirty="0" smtClean="0"/>
              <a:t>Prohibit all antibiotics, genetic engineering, irradiation</a:t>
            </a:r>
            <a:r>
              <a:rPr lang="en-US" sz="1800" dirty="0" smtClean="0">
                <a:solidFill>
                  <a:srgbClr val="FF0000"/>
                </a:solidFill>
              </a:rPr>
              <a:t>4 </a:t>
            </a:r>
            <a:r>
              <a:rPr lang="en-US" sz="1800" dirty="0" smtClean="0"/>
              <a:t>and sewage sludge. Require all organically produced animals have 100% organic feed (which does not contain any animal byproducts or growth hormones)</a:t>
            </a:r>
          </a:p>
          <a:p>
            <a:pPr lvl="0"/>
            <a:endParaRPr lang="en-US" sz="1800" dirty="0" smtClean="0"/>
          </a:p>
          <a:p>
            <a:pPr marL="342900" lvl="0" indent="-342900">
              <a:buFont typeface="Wingdings" pitchFamily="2" charset="2"/>
              <a:buChar char="q"/>
            </a:pPr>
            <a:r>
              <a:rPr lang="en-US" sz="1800" dirty="0" smtClean="0"/>
              <a:t>Require all organically produced animals to have access to the outdoors.</a:t>
            </a:r>
            <a:r>
              <a:rPr lang="en-US" sz="1800" dirty="0" smtClean="0">
                <a:solidFill>
                  <a:srgbClr val="C00000"/>
                </a:solidFill>
              </a:rPr>
              <a:t>5</a:t>
            </a:r>
          </a:p>
          <a:p>
            <a:pPr lvl="0"/>
            <a:endParaRPr lang="en-US" sz="1800" dirty="0" smtClean="0"/>
          </a:p>
          <a:p>
            <a:pPr lvl="0">
              <a:buFont typeface="Wingdings" pitchFamily="2" charset="2"/>
              <a:buChar char="q"/>
            </a:pPr>
            <a:r>
              <a:rPr lang="en-US" sz="1800" dirty="0" smtClean="0"/>
              <a:t>Require that processed products labeled organic contain at least 95% organic ingredients.</a:t>
            </a:r>
            <a:r>
              <a:rPr lang="en-US" sz="1800" dirty="0" smtClean="0">
                <a:solidFill>
                  <a:srgbClr val="C00000"/>
                </a:solidFill>
              </a:rPr>
              <a:t>6</a:t>
            </a:r>
          </a:p>
          <a:p>
            <a:endParaRPr lang="en-US" sz="1800" dirty="0"/>
          </a:p>
        </p:txBody>
      </p:sp>
      <p:pic>
        <p:nvPicPr>
          <p:cNvPr id="4" name="Content Placeholder 3" descr="http://tiganj.com/wp-content/uploads/2013/10/psenica-638x350.jpg"/>
          <p:cNvPicPr>
            <a:picLocks noGrp="1"/>
          </p:cNvPicPr>
          <p:nvPr>
            <p:ph idx="4294967295"/>
          </p:nvPr>
        </p:nvPicPr>
        <p:blipFill rotWithShape="1">
          <a:blip r:embed="rId2">
            <a:extLst>
              <a:ext uri="{28A0092B-C50C-407E-A947-70E740481C1C}">
                <a14:useLocalDpi xmlns:lc="http://schemas.openxmlformats.org/drawingml/2006/lockedCanvas" xmlns:pic="http://schemas.openxmlformats.org/drawingml/2006/picture" xmlns="" xmlns:a14="http://schemas.microsoft.com/office/drawing/2010/main" val="0"/>
              </a:ext>
            </a:extLst>
          </a:blip>
          <a:srcRect l="11126" r="12054" b="386"/>
          <a:stretch/>
        </p:blipFill>
        <p:spPr bwMode="auto">
          <a:xfrm>
            <a:off x="0" y="-341313"/>
            <a:ext cx="9144000" cy="7270751"/>
          </a:xfrm>
          <a:prstGeom prst="frame">
            <a:avLst/>
          </a:prstGeom>
          <a:noFill/>
          <a:effectLst>
            <a:glow rad="63500">
              <a:schemeClr val="accent1">
                <a:satMod val="175000"/>
                <a:alpha val="40000"/>
              </a:schemeClr>
            </a:glow>
            <a:outerShdw blurRad="50800" dist="38100" dir="2700000" algn="tl" rotWithShape="0">
              <a:prstClr val="black">
                <a:alpha val="40000"/>
              </a:prstClr>
            </a:outerShdw>
            <a:softEdge rad="317500"/>
          </a:effectLst>
          <a:extLst>
            <a:ext uri="{909E8E84-426E-40DD-AFC4-6F175D3DCCD1}">
              <a14:hiddenFill xmlns:lc="http://schemas.openxmlformats.org/drawingml/2006/lockedCanvas" xmlns:pic="http://schemas.openxmlformats.org/drawingml/2006/picture" xmlns="" xmlns:a14="http://schemas.microsoft.com/office/drawing/2010/main">
                <a:solidFill>
                  <a:srgbClr val="FFFFFF"/>
                </a:solidFill>
              </a14:hiddenFill>
            </a:ext>
          </a:extLst>
        </p:spPr>
      </p:pic>
      <p:sp>
        <p:nvSpPr>
          <p:cNvPr id="5" name="TextBox 4"/>
          <p:cNvSpPr txBox="1"/>
          <p:nvPr/>
        </p:nvSpPr>
        <p:spPr>
          <a:xfrm>
            <a:off x="928662" y="5857892"/>
            <a:ext cx="7264809" cy="1384995"/>
          </a:xfrm>
          <a:prstGeom prst="rect">
            <a:avLst/>
          </a:prstGeom>
          <a:noFill/>
        </p:spPr>
        <p:txBody>
          <a:bodyPr wrap="none" rtlCol="0">
            <a:spAutoFit/>
          </a:bodyPr>
          <a:lstStyle/>
          <a:p>
            <a:r>
              <a:rPr lang="en-US" sz="1200" dirty="0" smtClean="0"/>
              <a:t>4. "Fact Sheet: National Organic Production and Handling Standards." USDA Agricultural </a:t>
            </a:r>
          </a:p>
          <a:p>
            <a:r>
              <a:rPr lang="en-US" sz="1200" dirty="0" smtClean="0"/>
              <a:t>Marketing Service. Accessed online April 2008.</a:t>
            </a:r>
          </a:p>
          <a:p>
            <a:r>
              <a:rPr lang="en-US" sz="1200" dirty="0" smtClean="0"/>
              <a:t>5. National Sustainable Agriculture Information Service. "Organic Livestock Workbook.</a:t>
            </a:r>
          </a:p>
          <a:p>
            <a:r>
              <a:rPr lang="en-US" sz="1200" dirty="0" smtClean="0"/>
              <a:t>"National Agricultural Library, USDA. 2007. </a:t>
            </a:r>
          </a:p>
          <a:p>
            <a:r>
              <a:rPr lang="en-US" sz="1200" dirty="0" smtClean="0"/>
              <a:t>6. "Fact Sheet: Organic Labeling and Marketing Information". USDA Agricultural Marketing </a:t>
            </a:r>
          </a:p>
          <a:p>
            <a:r>
              <a:rPr lang="en-US" sz="1200" dirty="0" smtClean="0"/>
              <a:t>Service. Accessed online April 2008. </a:t>
            </a:r>
            <a:br>
              <a:rPr lang="en-US" sz="1200" dirty="0" smtClean="0"/>
            </a:br>
            <a:endParaRPr lang="en-US" sz="1200" dirty="0"/>
          </a:p>
        </p:txBody>
      </p:sp>
    </p:spTree>
  </p:cSld>
  <p:clrMapOvr>
    <a:masterClrMapping/>
  </p:clrMapOvr>
  <p:transition spd="med">
    <p:wipe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http://tiganj.com/wp-content/uploads/2013/10/psenica-638x350.jpg"/>
          <p:cNvPicPr>
            <a:picLocks/>
          </p:cNvPicPr>
          <p:nvPr/>
        </p:nvPicPr>
        <p:blipFill rotWithShape="1">
          <a:blip r:embed="rId2">
            <a:extLst>
              <a:ext uri="{28A0092B-C50C-407E-A947-70E740481C1C}">
                <a14:useLocalDpi xmlns:lc="http://schemas.openxmlformats.org/drawingml/2006/lockedCanvas" xmlns:pic="http://schemas.openxmlformats.org/drawingml/2006/picture" xmlns="" xmlns:a14="http://schemas.microsoft.com/office/drawing/2010/main" val="0"/>
              </a:ext>
            </a:extLst>
          </a:blip>
          <a:srcRect l="11126" r="12054" b="386"/>
          <a:stretch/>
        </p:blipFill>
        <p:spPr bwMode="auto">
          <a:xfrm>
            <a:off x="0" y="-341313"/>
            <a:ext cx="9144000" cy="7199313"/>
          </a:xfrm>
          <a:prstGeom prst="frame">
            <a:avLst/>
          </a:prstGeom>
          <a:noFill/>
          <a:effectLst>
            <a:glow rad="63500">
              <a:schemeClr val="accent1">
                <a:satMod val="175000"/>
                <a:alpha val="40000"/>
              </a:schemeClr>
            </a:glow>
            <a:outerShdw blurRad="50800" dist="38100" dir="2700000" algn="tl" rotWithShape="0">
              <a:prstClr val="black">
                <a:alpha val="40000"/>
              </a:prstClr>
            </a:outerShdw>
            <a:softEdge rad="317500"/>
          </a:effectLst>
          <a:extLst>
            <a:ext uri="{909E8E84-426E-40DD-AFC4-6F175D3DCCD1}">
              <a14:hiddenFill xmlns:lc="http://schemas.openxmlformats.org/drawingml/2006/lockedCanvas" xmlns:pic="http://schemas.openxmlformats.org/drawingml/2006/picture" xmlns="" xmlns:a14="http://schemas.microsoft.com/office/drawing/2010/main">
                <a:solidFill>
                  <a:srgbClr val="FFFFFF"/>
                </a:solidFill>
              </a14:hiddenFill>
            </a:ext>
          </a:extLst>
        </p:spPr>
      </p:pic>
      <p:sp>
        <p:nvSpPr>
          <p:cNvPr id="3" name="Rectangle 2"/>
          <p:cNvSpPr/>
          <p:nvPr/>
        </p:nvSpPr>
        <p:spPr>
          <a:xfrm>
            <a:off x="1071538" y="785794"/>
            <a:ext cx="7215238" cy="5570756"/>
          </a:xfrm>
          <a:prstGeom prst="rect">
            <a:avLst/>
          </a:prstGeom>
        </p:spPr>
        <p:txBody>
          <a:bodyPr wrap="square">
            <a:spAutoFit/>
          </a:bodyPr>
          <a:lstStyle/>
          <a:p>
            <a:pPr>
              <a:buFont typeface="Wingdings" pitchFamily="2" charset="2"/>
              <a:buChar char="q"/>
            </a:pPr>
            <a:r>
              <a:rPr lang="en-US" b="1" dirty="0" smtClean="0">
                <a:solidFill>
                  <a:srgbClr val="C00000"/>
                </a:solidFill>
                <a:ea typeface="Verdana" pitchFamily="34" charset="0"/>
                <a:cs typeface="Times New Roman" pitchFamily="18" charset="0"/>
              </a:rPr>
              <a:t>Changes in diet: </a:t>
            </a:r>
            <a:r>
              <a:rPr lang="en-US" dirty="0" smtClean="0">
                <a:ea typeface="Verdana" pitchFamily="34" charset="0"/>
                <a:cs typeface="Times New Roman" pitchFamily="18" charset="0"/>
              </a:rPr>
              <a:t>Recent decades have seen a trend towards less sustainable and less healthy diets, with European citizens consuming </a:t>
            </a:r>
            <a:r>
              <a:rPr lang="en-US" b="1" i="1" dirty="0" smtClean="0">
                <a:solidFill>
                  <a:schemeClr val="accent6">
                    <a:lumMod val="75000"/>
                  </a:schemeClr>
                </a:solidFill>
                <a:ea typeface="Verdana" pitchFamily="34" charset="0"/>
                <a:cs typeface="Times New Roman" pitchFamily="18" charset="0"/>
              </a:rPr>
              <a:t>"..too much energy, too many calories, too much fat and sugar, and salt"</a:t>
            </a:r>
            <a:r>
              <a:rPr lang="en-US" b="1" dirty="0" smtClean="0">
                <a:solidFill>
                  <a:schemeClr val="accent6">
                    <a:lumMod val="75000"/>
                  </a:schemeClr>
                </a:solidFill>
                <a:ea typeface="Verdana" pitchFamily="34" charset="0"/>
                <a:cs typeface="Times New Roman" pitchFamily="18" charset="0"/>
              </a:rPr>
              <a:t>. </a:t>
            </a:r>
            <a:endParaRPr lang="en-US" i="1" dirty="0" smtClean="0"/>
          </a:p>
          <a:p>
            <a:pPr>
              <a:buNone/>
            </a:pPr>
            <a:r>
              <a:rPr lang="en-US" i="1" dirty="0" smtClean="0"/>
              <a:t>		</a:t>
            </a:r>
          </a:p>
          <a:p>
            <a:pPr>
              <a:buNone/>
            </a:pPr>
            <a:r>
              <a:rPr lang="en-US" sz="1400" i="1" dirty="0" smtClean="0"/>
              <a:t>	   EU platform for action on diet, physical activity and health</a:t>
            </a:r>
          </a:p>
          <a:p>
            <a:pPr>
              <a:buNone/>
            </a:pPr>
            <a:endParaRPr lang="en-US" dirty="0" smtClean="0">
              <a:solidFill>
                <a:schemeClr val="accent2">
                  <a:lumMod val="75000"/>
                </a:schemeClr>
              </a:solidFill>
            </a:endParaRPr>
          </a:p>
          <a:p>
            <a:pPr>
              <a:buFont typeface="Wingdings" pitchFamily="2" charset="2"/>
              <a:buChar char="q"/>
            </a:pPr>
            <a:r>
              <a:rPr lang="en-US" dirty="0" smtClean="0">
                <a:solidFill>
                  <a:schemeClr val="accent2">
                    <a:lumMod val="75000"/>
                  </a:schemeClr>
                </a:solidFill>
              </a:rPr>
              <a:t> </a:t>
            </a:r>
            <a:r>
              <a:rPr lang="en-US" b="1" dirty="0" smtClean="0">
                <a:solidFill>
                  <a:srgbClr val="C00000"/>
                </a:solidFill>
              </a:rPr>
              <a:t>Wide-spread diet-related diseases</a:t>
            </a:r>
            <a:r>
              <a:rPr lang="en-US" dirty="0" smtClean="0">
                <a:solidFill>
                  <a:schemeClr val="accent2">
                    <a:lumMod val="75000"/>
                  </a:schemeClr>
                </a:solidFill>
              </a:rPr>
              <a:t>:</a:t>
            </a:r>
          </a:p>
          <a:p>
            <a:pPr>
              <a:buFont typeface="Wingdings" pitchFamily="2" charset="2"/>
              <a:buChar char="q"/>
            </a:pPr>
            <a:endParaRPr lang="en-US" dirty="0" smtClean="0">
              <a:solidFill>
                <a:srgbClr val="692725"/>
              </a:solidFill>
            </a:endParaRPr>
          </a:p>
          <a:p>
            <a:endParaRPr lang="en-US" dirty="0" smtClean="0">
              <a:solidFill>
                <a:srgbClr val="692725"/>
              </a:solidFill>
            </a:endParaRPr>
          </a:p>
          <a:p>
            <a:pPr>
              <a:buFont typeface="Wingdings" pitchFamily="2" charset="2"/>
              <a:buChar char="q"/>
            </a:pPr>
            <a:endParaRPr lang="en-US" dirty="0" smtClean="0">
              <a:solidFill>
                <a:srgbClr val="692725"/>
              </a:solidFill>
            </a:endParaRPr>
          </a:p>
          <a:p>
            <a:pPr>
              <a:buFont typeface="Wingdings" pitchFamily="2" charset="2"/>
              <a:buChar char="q"/>
            </a:pPr>
            <a:endParaRPr lang="en-US" dirty="0" smtClean="0">
              <a:solidFill>
                <a:srgbClr val="692725"/>
              </a:solidFill>
            </a:endParaRPr>
          </a:p>
          <a:p>
            <a:pPr>
              <a:buFont typeface="Wingdings" pitchFamily="2" charset="2"/>
              <a:buChar char="q"/>
            </a:pPr>
            <a:endParaRPr lang="en-US" dirty="0" smtClean="0">
              <a:solidFill>
                <a:srgbClr val="692725"/>
              </a:solidFill>
            </a:endParaRPr>
          </a:p>
          <a:p>
            <a:pPr>
              <a:buFont typeface="Wingdings" pitchFamily="2" charset="2"/>
              <a:buChar char="q"/>
            </a:pPr>
            <a:endParaRPr lang="en-US" dirty="0" smtClean="0">
              <a:solidFill>
                <a:srgbClr val="692725"/>
              </a:solidFill>
            </a:endParaRPr>
          </a:p>
          <a:p>
            <a:pPr>
              <a:buFont typeface="Wingdings" pitchFamily="2" charset="2"/>
              <a:buChar char="q"/>
            </a:pPr>
            <a:endParaRPr lang="en-US" dirty="0" smtClean="0">
              <a:solidFill>
                <a:srgbClr val="692725"/>
              </a:solidFill>
            </a:endParaRPr>
          </a:p>
          <a:p>
            <a:pPr>
              <a:buFont typeface="Wingdings" pitchFamily="2" charset="2"/>
              <a:buChar char="q"/>
            </a:pPr>
            <a:r>
              <a:rPr lang="en-US" dirty="0" smtClean="0">
                <a:solidFill>
                  <a:srgbClr val="692725"/>
                </a:solidFill>
              </a:rPr>
              <a:t>The promotion of a healthy diet also reduces the environmental footprint of food consumption in Europe and globally.</a:t>
            </a:r>
          </a:p>
          <a:p>
            <a:r>
              <a:rPr lang="en-US" dirty="0" smtClean="0">
                <a:solidFill>
                  <a:schemeClr val="accent2">
                    <a:lumMod val="75000"/>
                  </a:schemeClr>
                </a:solidFill>
              </a:rPr>
              <a:t>			             	</a:t>
            </a:r>
            <a:r>
              <a:rPr lang="en-US" sz="1400" dirty="0" smtClean="0">
                <a:solidFill>
                  <a:schemeClr val="accent2">
                    <a:lumMod val="75000"/>
                  </a:schemeClr>
                </a:solidFill>
              </a:rPr>
              <a:t>(</a:t>
            </a:r>
            <a:r>
              <a:rPr lang="en-US" sz="1400" i="1" u="sng" dirty="0" smtClean="0">
                <a:solidFill>
                  <a:schemeClr val="accent1">
                    <a:lumMod val="75000"/>
                  </a:schemeClr>
                </a:solidFill>
                <a:hlinkClick r:id="rId3"/>
              </a:rPr>
              <a:t>SCAR Report</a:t>
            </a:r>
            <a:r>
              <a:rPr lang="en-US" sz="1400" i="1" dirty="0" smtClean="0">
                <a:solidFill>
                  <a:schemeClr val="accent1">
                    <a:lumMod val="75000"/>
                  </a:schemeClr>
                </a:solidFill>
              </a:rPr>
              <a:t> </a:t>
            </a:r>
            <a:r>
              <a:rPr lang="en-US" sz="1400" i="1" dirty="0" smtClean="0">
                <a:solidFill>
                  <a:schemeClr val="accent2">
                    <a:lumMod val="75000"/>
                  </a:schemeClr>
                </a:solidFill>
              </a:rPr>
              <a:t>p. 132)</a:t>
            </a:r>
            <a:endParaRPr lang="en-US" sz="1400" i="1" dirty="0" smtClean="0"/>
          </a:p>
          <a:p>
            <a:endParaRPr lang="en-US" dirty="0" smtClean="0">
              <a:solidFill>
                <a:srgbClr val="C00000"/>
              </a:solidFill>
            </a:endParaRPr>
          </a:p>
        </p:txBody>
      </p:sp>
      <p:sp>
        <p:nvSpPr>
          <p:cNvPr id="4" name="TextBox 3"/>
          <p:cNvSpPr txBox="1"/>
          <p:nvPr/>
        </p:nvSpPr>
        <p:spPr>
          <a:xfrm>
            <a:off x="1714480" y="2928934"/>
            <a:ext cx="3000396" cy="1754326"/>
          </a:xfrm>
          <a:prstGeom prst="rect">
            <a:avLst/>
          </a:prstGeom>
          <a:noFill/>
        </p:spPr>
        <p:txBody>
          <a:bodyPr wrap="square" rtlCol="0">
            <a:spAutoFit/>
          </a:bodyPr>
          <a:lstStyle/>
          <a:p>
            <a:pPr>
              <a:buFont typeface="Arial" pitchFamily="34" charset="0"/>
              <a:buChar char="•"/>
            </a:pPr>
            <a:r>
              <a:rPr lang="en-US" dirty="0" smtClean="0">
                <a:solidFill>
                  <a:srgbClr val="C00000"/>
                </a:solidFill>
              </a:rPr>
              <a:t>obesity, </a:t>
            </a:r>
          </a:p>
          <a:p>
            <a:pPr>
              <a:buFont typeface="Arial" pitchFamily="34" charset="0"/>
              <a:buChar char="•"/>
            </a:pPr>
            <a:r>
              <a:rPr lang="en-US" dirty="0" smtClean="0">
                <a:solidFill>
                  <a:srgbClr val="C00000"/>
                </a:solidFill>
              </a:rPr>
              <a:t> type 2 diabetes, </a:t>
            </a:r>
          </a:p>
          <a:p>
            <a:pPr>
              <a:buFont typeface="Arial" pitchFamily="34" charset="0"/>
              <a:buChar char="•"/>
            </a:pPr>
            <a:r>
              <a:rPr lang="en-US" dirty="0" smtClean="0">
                <a:solidFill>
                  <a:srgbClr val="C00000"/>
                </a:solidFill>
              </a:rPr>
              <a:t> hypertension, </a:t>
            </a:r>
          </a:p>
          <a:p>
            <a:pPr>
              <a:buFont typeface="Arial" pitchFamily="34" charset="0"/>
              <a:buChar char="•"/>
            </a:pPr>
            <a:r>
              <a:rPr lang="en-US" dirty="0" smtClean="0">
                <a:solidFill>
                  <a:srgbClr val="C00000"/>
                </a:solidFill>
              </a:rPr>
              <a:t> osteoarthritis, and </a:t>
            </a:r>
          </a:p>
          <a:p>
            <a:pPr>
              <a:buFont typeface="Arial" pitchFamily="34" charset="0"/>
              <a:buChar char="•"/>
            </a:pPr>
            <a:r>
              <a:rPr lang="en-US" dirty="0" smtClean="0">
                <a:solidFill>
                  <a:srgbClr val="C00000"/>
                </a:solidFill>
              </a:rPr>
              <a:t> cancer</a:t>
            </a:r>
          </a:p>
          <a:p>
            <a:endParaRPr lang="en-US" dirty="0"/>
          </a:p>
        </p:txBody>
      </p:sp>
    </p:spTree>
  </p:cSld>
  <p:clrMapOvr>
    <a:masterClrMapping/>
  </p:clrMapOvr>
  <p:transition>
    <p:dissolv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3" descr="http://tiganj.com/wp-content/uploads/2013/10/psenica-638x350.jpg"/>
          <p:cNvPicPr>
            <a:picLocks/>
          </p:cNvPicPr>
          <p:nvPr/>
        </p:nvPicPr>
        <p:blipFill rotWithShape="1">
          <a:blip r:embed="rId2">
            <a:extLst>
              <a:ext uri="{28A0092B-C50C-407E-A947-70E740481C1C}">
                <a14:useLocalDpi xmlns:lc="http://schemas.openxmlformats.org/drawingml/2006/lockedCanvas" xmlns:pic="http://schemas.openxmlformats.org/drawingml/2006/picture" xmlns="" xmlns:a14="http://schemas.microsoft.com/office/drawing/2010/main" val="0"/>
              </a:ext>
            </a:extLst>
          </a:blip>
          <a:srcRect l="11126" r="12054" b="386"/>
          <a:stretch/>
        </p:blipFill>
        <p:spPr bwMode="auto">
          <a:xfrm>
            <a:off x="0" y="-412876"/>
            <a:ext cx="9144000" cy="7270876"/>
          </a:xfrm>
          <a:prstGeom prst="frame">
            <a:avLst/>
          </a:prstGeom>
          <a:noFill/>
          <a:effectLst>
            <a:glow rad="63500">
              <a:schemeClr val="accent1">
                <a:satMod val="175000"/>
                <a:alpha val="40000"/>
              </a:schemeClr>
            </a:glow>
            <a:outerShdw blurRad="50800" dist="38100" dir="2700000" algn="tl" rotWithShape="0">
              <a:prstClr val="black">
                <a:alpha val="40000"/>
              </a:prstClr>
            </a:outerShdw>
            <a:softEdge rad="317500"/>
          </a:effectLst>
          <a:extLst>
            <a:ext uri="{909E8E84-426E-40DD-AFC4-6F175D3DCCD1}">
              <a14:hiddenFill xmlns:lc="http://schemas.openxmlformats.org/drawingml/2006/lockedCanvas" xmlns:pic="http://schemas.openxmlformats.org/drawingml/2006/picture" xmlns="" xmlns:a14="http://schemas.microsoft.com/office/drawing/2010/main">
                <a:solidFill>
                  <a:srgbClr val="FFFFFF"/>
                </a:solidFill>
              </a14:hiddenFill>
            </a:ext>
          </a:extLst>
        </p:spPr>
      </p:pic>
      <p:sp>
        <p:nvSpPr>
          <p:cNvPr id="6" name="TextBox 5"/>
          <p:cNvSpPr txBox="1"/>
          <p:nvPr/>
        </p:nvSpPr>
        <p:spPr>
          <a:xfrm>
            <a:off x="1142976" y="1071546"/>
            <a:ext cx="7072362" cy="5139869"/>
          </a:xfrm>
          <a:prstGeom prst="rect">
            <a:avLst/>
          </a:prstGeom>
          <a:noFill/>
        </p:spPr>
        <p:txBody>
          <a:bodyPr wrap="square" rtlCol="0">
            <a:spAutoFit/>
          </a:bodyPr>
          <a:lstStyle/>
          <a:p>
            <a:endParaRPr lang="en-US" sz="2000" b="1" dirty="0" smtClean="0">
              <a:solidFill>
                <a:schemeClr val="accent3">
                  <a:lumMod val="75000"/>
                </a:schemeClr>
              </a:solidFill>
              <a:effectLst>
                <a:outerShdw blurRad="38100" dist="38100" dir="2700000" algn="tl">
                  <a:srgbClr val="000000">
                    <a:alpha val="43137"/>
                  </a:srgbClr>
                </a:outerShdw>
              </a:effectLst>
            </a:endParaRPr>
          </a:p>
          <a:p>
            <a:endParaRPr lang="en-US" sz="2000" dirty="0" smtClean="0"/>
          </a:p>
          <a:p>
            <a:pPr>
              <a:buFont typeface="Wingdings" pitchFamily="2" charset="2"/>
              <a:buChar char="q"/>
            </a:pPr>
            <a:r>
              <a:rPr lang="en-US" sz="2000" dirty="0" smtClean="0"/>
              <a:t> </a:t>
            </a:r>
            <a:r>
              <a:rPr lang="en-US" sz="2000" dirty="0" smtClean="0">
                <a:solidFill>
                  <a:srgbClr val="C00000"/>
                </a:solidFill>
              </a:rPr>
              <a:t>A high dietary fiber (DF) </a:t>
            </a:r>
            <a:r>
              <a:rPr lang="en-US" sz="2000" dirty="0" smtClean="0"/>
              <a:t>intake is generally recommended by most diabetes and nutritional associations. Its nutrition benefits relate to its </a:t>
            </a:r>
            <a:r>
              <a:rPr lang="en-US" sz="2000" dirty="0" err="1" smtClean="0"/>
              <a:t>resistence</a:t>
            </a:r>
            <a:r>
              <a:rPr lang="en-US" sz="2000" dirty="0" smtClean="0"/>
              <a:t> to digestion. </a:t>
            </a:r>
          </a:p>
          <a:p>
            <a:endParaRPr lang="en-US" sz="2000" dirty="0" smtClean="0"/>
          </a:p>
          <a:p>
            <a:pPr>
              <a:buFont typeface="Wingdings" pitchFamily="2" charset="2"/>
              <a:buChar char="q"/>
            </a:pPr>
            <a:r>
              <a:rPr lang="en-US" sz="2000" dirty="0" smtClean="0"/>
              <a:t> Dietary fiber </a:t>
            </a:r>
            <a:r>
              <a:rPr lang="en-US" sz="2000" dirty="0" err="1" smtClean="0"/>
              <a:t>quantitation</a:t>
            </a:r>
            <a:r>
              <a:rPr lang="en-US" sz="2000" dirty="0" smtClean="0"/>
              <a:t> in foods has been of significant interest in the nutrition analytical community for over 50 years. </a:t>
            </a:r>
          </a:p>
          <a:p>
            <a:endParaRPr lang="en-US" sz="2000" dirty="0" smtClean="0"/>
          </a:p>
          <a:p>
            <a:pPr>
              <a:buFont typeface="Wingdings" pitchFamily="2" charset="2"/>
              <a:buChar char="q"/>
            </a:pPr>
            <a:r>
              <a:rPr lang="en-US" sz="2000" dirty="0" smtClean="0"/>
              <a:t> A number of </a:t>
            </a:r>
            <a:r>
              <a:rPr lang="en-US" sz="2000" dirty="0" smtClean="0">
                <a:solidFill>
                  <a:srgbClr val="C00000"/>
                </a:solidFill>
              </a:rPr>
              <a:t>AOAC Official Methods of Analysis </a:t>
            </a:r>
            <a:r>
              <a:rPr lang="en-US" sz="2000" dirty="0" smtClean="0"/>
              <a:t>have been adopted for the analysis of dietary </a:t>
            </a:r>
            <a:r>
              <a:rPr lang="en-US" sz="2000" dirty="0" err="1" smtClean="0"/>
              <a:t>fibre</a:t>
            </a:r>
            <a:r>
              <a:rPr lang="en-US" sz="2000" dirty="0" smtClean="0"/>
              <a:t> and some of its fractions and components. </a:t>
            </a:r>
          </a:p>
          <a:p>
            <a:endParaRPr lang="en-US" sz="2400" dirty="0" smtClean="0"/>
          </a:p>
          <a:p>
            <a:endParaRPr lang="en-US" sz="2400" dirty="0"/>
          </a:p>
        </p:txBody>
      </p:sp>
      <p:sp>
        <p:nvSpPr>
          <p:cNvPr id="7" name="TextBox 6"/>
          <p:cNvSpPr txBox="1"/>
          <p:nvPr/>
        </p:nvSpPr>
        <p:spPr>
          <a:xfrm>
            <a:off x="928662" y="571480"/>
            <a:ext cx="7286676" cy="523220"/>
          </a:xfrm>
          <a:prstGeom prst="rect">
            <a:avLst/>
          </a:prstGeom>
          <a:solidFill>
            <a:srgbClr val="A8E6B2"/>
          </a:solidFill>
        </p:spPr>
        <p:txBody>
          <a:bodyPr wrap="square" rtlCol="0">
            <a:spAutoFit/>
          </a:bodyPr>
          <a:lstStyle/>
          <a:p>
            <a:pPr algn="ctr"/>
            <a:r>
              <a:rPr lang="en-US" sz="2800" b="1" dirty="0" smtClean="0">
                <a:solidFill>
                  <a:schemeClr val="accent1">
                    <a:lumMod val="75000"/>
                  </a:schemeClr>
                </a:solidFill>
                <a:effectLst>
                  <a:outerShdw blurRad="38100" dist="38100" dir="2700000" algn="tl">
                    <a:srgbClr val="000000">
                      <a:alpha val="43137"/>
                    </a:srgbClr>
                  </a:outerShdw>
                </a:effectLst>
              </a:rPr>
              <a:t>DIETARY FIBRE</a:t>
            </a:r>
          </a:p>
        </p:txBody>
      </p:sp>
    </p:spTree>
  </p:cSld>
  <p:clrMapOvr>
    <a:masterClrMapping/>
  </p:clrMapOvr>
  <p:transition spd="med">
    <p:wedg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8662" y="500042"/>
            <a:ext cx="7286676" cy="500066"/>
          </a:xfrm>
          <a:solidFill>
            <a:srgbClr val="FFFF99"/>
          </a:solidFill>
        </p:spPr>
        <p:txBody>
          <a:bodyPr anchor="ctr">
            <a:normAutofit fontScale="90000"/>
          </a:bodyPr>
          <a:lstStyle/>
          <a:p>
            <a:pPr algn="ctr"/>
            <a:r>
              <a:rPr lang="en-US" sz="2800" b="1" dirty="0" smtClean="0">
                <a:solidFill>
                  <a:schemeClr val="accent1">
                    <a:lumMod val="75000"/>
                  </a:schemeClr>
                </a:solidFill>
                <a:effectLst>
                  <a:outerShdw blurRad="38100" dist="38100" dir="2700000" algn="tl">
                    <a:srgbClr val="000000">
                      <a:alpha val="43137"/>
                    </a:srgbClr>
                  </a:outerShdw>
                </a:effectLst>
              </a:rPr>
              <a:t/>
            </a:r>
            <a:br>
              <a:rPr lang="en-US" sz="2800" b="1" dirty="0" smtClean="0">
                <a:solidFill>
                  <a:schemeClr val="accent1">
                    <a:lumMod val="75000"/>
                  </a:schemeClr>
                </a:solidFill>
                <a:effectLst>
                  <a:outerShdw blurRad="38100" dist="38100" dir="2700000" algn="tl">
                    <a:srgbClr val="000000">
                      <a:alpha val="43137"/>
                    </a:srgbClr>
                  </a:outerShdw>
                </a:effectLst>
              </a:rPr>
            </a:br>
            <a:r>
              <a:rPr lang="en-US" sz="2800" b="1" dirty="0" smtClean="0">
                <a:solidFill>
                  <a:schemeClr val="accent1">
                    <a:lumMod val="75000"/>
                  </a:schemeClr>
                </a:solidFill>
                <a:effectLst>
                  <a:outerShdw blurRad="38100" dist="38100" dir="2700000" algn="tl">
                    <a:srgbClr val="000000">
                      <a:alpha val="43137"/>
                    </a:srgbClr>
                  </a:outerShdw>
                </a:effectLst>
              </a:rPr>
              <a:t>Dietary Fiber-Definition</a:t>
            </a:r>
            <a:r>
              <a:rPr lang="en-US" sz="2800" b="1" dirty="0" smtClean="0">
                <a:solidFill>
                  <a:schemeClr val="accent3">
                    <a:lumMod val="75000"/>
                  </a:schemeClr>
                </a:solidFill>
                <a:effectLst>
                  <a:outerShdw blurRad="38100" dist="38100" dir="2700000" algn="tl">
                    <a:srgbClr val="000000">
                      <a:alpha val="43137"/>
                    </a:srgbClr>
                  </a:outerShdw>
                </a:effectLst>
              </a:rPr>
              <a:t/>
            </a:r>
            <a:br>
              <a:rPr lang="en-US" sz="2800" b="1" dirty="0" smtClean="0">
                <a:solidFill>
                  <a:schemeClr val="accent3">
                    <a:lumMod val="75000"/>
                  </a:schemeClr>
                </a:solidFill>
                <a:effectLst>
                  <a:outerShdw blurRad="38100" dist="38100" dir="2700000" algn="tl">
                    <a:srgbClr val="000000">
                      <a:alpha val="43137"/>
                    </a:srgbClr>
                  </a:outerShdw>
                </a:effectLst>
              </a:rPr>
            </a:br>
            <a:endParaRPr lang="en-US" sz="2800" b="1" dirty="0">
              <a:solidFill>
                <a:schemeClr val="accent3">
                  <a:lumMod val="75000"/>
                </a:schemeClr>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928662" y="1000108"/>
            <a:ext cx="7286676" cy="4929222"/>
          </a:xfrm>
          <a:solidFill>
            <a:schemeClr val="accent6">
              <a:lumMod val="20000"/>
              <a:lumOff val="80000"/>
            </a:schemeClr>
          </a:solidFill>
        </p:spPr>
        <p:txBody>
          <a:bodyPr>
            <a:normAutofit/>
          </a:bodyPr>
          <a:lstStyle/>
          <a:p>
            <a:pPr>
              <a:buFont typeface="Wingdings" pitchFamily="2" charset="2"/>
              <a:buChar char="q"/>
            </a:pPr>
            <a:r>
              <a:rPr lang="en-US" sz="1800" dirty="0" smtClean="0">
                <a:solidFill>
                  <a:schemeClr val="accent1">
                    <a:lumMod val="50000"/>
                  </a:schemeClr>
                </a:solidFill>
              </a:rPr>
              <a:t>Dietary fiber consists of </a:t>
            </a:r>
            <a:r>
              <a:rPr lang="en-US" sz="1800" dirty="0" smtClean="0">
                <a:solidFill>
                  <a:srgbClr val="C00000"/>
                </a:solidFill>
              </a:rPr>
              <a:t>carbohydrate polymers</a:t>
            </a:r>
            <a:r>
              <a:rPr lang="en-US" sz="1800" b="1" dirty="0" smtClean="0">
                <a:solidFill>
                  <a:srgbClr val="C00000"/>
                </a:solidFill>
              </a:rPr>
              <a:t> </a:t>
            </a:r>
            <a:r>
              <a:rPr lang="en-US" sz="1800" dirty="0" smtClean="0">
                <a:solidFill>
                  <a:srgbClr val="C00000"/>
                </a:solidFill>
              </a:rPr>
              <a:t>with ten or more </a:t>
            </a:r>
            <a:r>
              <a:rPr lang="en-US" sz="1800" dirty="0" err="1" smtClean="0">
                <a:solidFill>
                  <a:srgbClr val="C00000"/>
                </a:solidFill>
              </a:rPr>
              <a:t>monomeric</a:t>
            </a:r>
            <a:r>
              <a:rPr lang="en-US" sz="1800" dirty="0" smtClean="0">
                <a:solidFill>
                  <a:srgbClr val="C00000"/>
                </a:solidFill>
              </a:rPr>
              <a:t> units, which</a:t>
            </a:r>
            <a:r>
              <a:rPr lang="en-US" sz="1800" b="1" dirty="0" smtClean="0"/>
              <a:t> </a:t>
            </a:r>
            <a:r>
              <a:rPr lang="en-US" sz="1800" dirty="0" smtClean="0">
                <a:solidFill>
                  <a:srgbClr val="C00000"/>
                </a:solidFill>
              </a:rPr>
              <a:t>are not hydrolyzed </a:t>
            </a:r>
            <a:r>
              <a:rPr lang="en-US" sz="1800" dirty="0" smtClean="0"/>
              <a:t>by the endogenous enzymes in the small intestine of humans and belong to the following categories: </a:t>
            </a:r>
          </a:p>
          <a:p>
            <a:endParaRPr lang="en-US" sz="1800" dirty="0" smtClean="0"/>
          </a:p>
          <a:p>
            <a:pPr lvl="0">
              <a:buFont typeface="Wingdings" pitchFamily="2" charset="2"/>
              <a:buChar char="q"/>
            </a:pPr>
            <a:r>
              <a:rPr lang="en-US" sz="1800" dirty="0" smtClean="0">
                <a:solidFill>
                  <a:srgbClr val="C00000"/>
                </a:solidFill>
              </a:rPr>
              <a:t>edible carbohydrate polymers</a:t>
            </a:r>
            <a:r>
              <a:rPr lang="en-US" sz="1800" dirty="0" smtClean="0"/>
              <a:t> </a:t>
            </a:r>
            <a:r>
              <a:rPr lang="en-US" sz="1800" dirty="0" smtClean="0">
                <a:solidFill>
                  <a:schemeClr val="accent1">
                    <a:lumMod val="75000"/>
                  </a:schemeClr>
                </a:solidFill>
              </a:rPr>
              <a:t>naturally occurring in the food </a:t>
            </a:r>
            <a:r>
              <a:rPr lang="en-US" sz="1800" dirty="0" smtClean="0"/>
              <a:t>as consumed;  </a:t>
            </a:r>
          </a:p>
          <a:p>
            <a:pPr lvl="0"/>
            <a:endParaRPr lang="en-US" sz="1800" dirty="0" smtClean="0"/>
          </a:p>
          <a:p>
            <a:pPr lvl="0">
              <a:buFont typeface="Wingdings" pitchFamily="2" charset="2"/>
              <a:buChar char="q"/>
            </a:pPr>
            <a:r>
              <a:rPr lang="en-US" sz="1800" dirty="0" smtClean="0">
                <a:solidFill>
                  <a:srgbClr val="C00000"/>
                </a:solidFill>
              </a:rPr>
              <a:t>carbohydrate polymers </a:t>
            </a:r>
            <a:r>
              <a:rPr lang="en-US" sz="1800" dirty="0" smtClean="0"/>
              <a:t>which</a:t>
            </a:r>
            <a:r>
              <a:rPr lang="en-US" sz="1800" dirty="0" smtClean="0">
                <a:solidFill>
                  <a:srgbClr val="C00000"/>
                </a:solidFill>
              </a:rPr>
              <a:t> </a:t>
            </a:r>
            <a:r>
              <a:rPr lang="en-US" sz="1800" dirty="0" smtClean="0">
                <a:solidFill>
                  <a:schemeClr val="accent1">
                    <a:lumMod val="75000"/>
                  </a:schemeClr>
                </a:solidFill>
              </a:rPr>
              <a:t>have been obtained from food raw material </a:t>
            </a:r>
            <a:r>
              <a:rPr lang="en-US" sz="1800" dirty="0" smtClean="0"/>
              <a:t>by physical, enzymatic or chemical means and which have been shown to </a:t>
            </a:r>
            <a:r>
              <a:rPr lang="en-US" sz="1800" dirty="0" smtClean="0">
                <a:solidFill>
                  <a:schemeClr val="accent1">
                    <a:lumMod val="75000"/>
                  </a:schemeClr>
                </a:solidFill>
              </a:rPr>
              <a:t>have a physiological effect of benefit to health*</a:t>
            </a:r>
            <a:r>
              <a:rPr lang="en-US" sz="1800" dirty="0" smtClean="0"/>
              <a:t>, and</a:t>
            </a:r>
          </a:p>
          <a:p>
            <a:pPr lvl="0">
              <a:buFont typeface="Wingdings" pitchFamily="2" charset="2"/>
              <a:buChar char="q"/>
            </a:pPr>
            <a:endParaRPr lang="en-US" sz="1800" dirty="0" smtClean="0"/>
          </a:p>
          <a:p>
            <a:pPr lvl="0">
              <a:buFont typeface="Wingdings" pitchFamily="2" charset="2"/>
              <a:buChar char="q"/>
            </a:pPr>
            <a:r>
              <a:rPr lang="en-US" sz="1800" dirty="0" smtClean="0">
                <a:solidFill>
                  <a:srgbClr val="C00000"/>
                </a:solidFill>
              </a:rPr>
              <a:t>synthetic  carbohydrate polymers </a:t>
            </a:r>
            <a:r>
              <a:rPr lang="en-US" sz="1800" dirty="0" smtClean="0"/>
              <a:t>which have been shown to have a </a:t>
            </a:r>
            <a:r>
              <a:rPr lang="en-US" sz="1800" dirty="0" smtClean="0">
                <a:solidFill>
                  <a:schemeClr val="accent1">
                    <a:lumMod val="75000"/>
                  </a:schemeClr>
                </a:solidFill>
              </a:rPr>
              <a:t>physiological effect </a:t>
            </a:r>
            <a:r>
              <a:rPr lang="en-US" sz="1800" dirty="0" smtClean="0"/>
              <a:t>of benefit to health</a:t>
            </a:r>
            <a:r>
              <a:rPr lang="en-US" sz="1800" dirty="0" smtClean="0">
                <a:solidFill>
                  <a:schemeClr val="accent1">
                    <a:lumMod val="75000"/>
                  </a:schemeClr>
                </a:solidFill>
              </a:rPr>
              <a:t>*</a:t>
            </a:r>
          </a:p>
          <a:p>
            <a:pPr lvl="0">
              <a:buFont typeface="Wingdings" pitchFamily="2" charset="2"/>
              <a:buChar char="q"/>
            </a:pPr>
            <a:endParaRPr lang="en-US" sz="1800" dirty="0" smtClean="0">
              <a:solidFill>
                <a:schemeClr val="accent1">
                  <a:lumMod val="75000"/>
                </a:schemeClr>
              </a:solidFill>
            </a:endParaRPr>
          </a:p>
          <a:p>
            <a:pPr lvl="0">
              <a:buFont typeface="Wingdings" pitchFamily="2" charset="2"/>
              <a:buChar char="q"/>
            </a:pPr>
            <a:endParaRPr lang="en-US" sz="1800" dirty="0" smtClean="0">
              <a:solidFill>
                <a:schemeClr val="accent1">
                  <a:lumMod val="75000"/>
                </a:schemeClr>
              </a:solidFill>
            </a:endParaRPr>
          </a:p>
          <a:p>
            <a:pPr lvl="0">
              <a:buFont typeface="Wingdings" pitchFamily="2" charset="2"/>
              <a:buChar char="q"/>
            </a:pPr>
            <a:endParaRPr lang="en-US" sz="1800" dirty="0" smtClean="0"/>
          </a:p>
          <a:p>
            <a:pPr lvl="0">
              <a:buFont typeface="Wingdings" pitchFamily="2" charset="2"/>
              <a:buChar char="q"/>
            </a:pPr>
            <a:endParaRPr lang="en-US" sz="1800" dirty="0" smtClean="0"/>
          </a:p>
          <a:p>
            <a:endParaRPr lang="en-US" sz="2000" dirty="0"/>
          </a:p>
        </p:txBody>
      </p:sp>
      <p:pic>
        <p:nvPicPr>
          <p:cNvPr id="4" name="Content Placeholder 3" descr="http://tiganj.com/wp-content/uploads/2013/10/psenica-638x350.jpg"/>
          <p:cNvPicPr>
            <a:picLocks noGrp="1"/>
          </p:cNvPicPr>
          <p:nvPr>
            <p:ph idx="4294967295"/>
          </p:nvPr>
        </p:nvPicPr>
        <p:blipFill rotWithShape="1">
          <a:blip r:embed="rId2">
            <a:extLst>
              <a:ext uri="{28A0092B-C50C-407E-A947-70E740481C1C}">
                <a14:useLocalDpi xmlns:lc="http://schemas.openxmlformats.org/drawingml/2006/lockedCanvas" xmlns:pic="http://schemas.openxmlformats.org/drawingml/2006/picture" xmlns="" xmlns:a14="http://schemas.microsoft.com/office/drawing/2010/main" val="0"/>
              </a:ext>
            </a:extLst>
          </a:blip>
          <a:srcRect l="11126" r="12054" b="386"/>
          <a:stretch/>
        </p:blipFill>
        <p:spPr bwMode="auto">
          <a:xfrm>
            <a:off x="0" y="-484188"/>
            <a:ext cx="9144000" cy="7270751"/>
          </a:xfrm>
          <a:prstGeom prst="frame">
            <a:avLst/>
          </a:prstGeom>
          <a:noFill/>
          <a:effectLst>
            <a:glow rad="63500">
              <a:schemeClr val="accent1">
                <a:satMod val="175000"/>
                <a:alpha val="40000"/>
              </a:schemeClr>
            </a:glow>
            <a:outerShdw blurRad="50800" dist="38100" dir="2700000" algn="tl" rotWithShape="0">
              <a:prstClr val="black">
                <a:alpha val="40000"/>
              </a:prstClr>
            </a:outerShdw>
            <a:softEdge rad="317500"/>
          </a:effectLst>
          <a:extLst>
            <a:ext uri="{909E8E84-426E-40DD-AFC4-6F175D3DCCD1}">
              <a14:hiddenFill xmlns:lc="http://schemas.openxmlformats.org/drawingml/2006/lockedCanvas" xmlns:pic="http://schemas.openxmlformats.org/drawingml/2006/picture" xmlns="" xmlns:a14="http://schemas.microsoft.com/office/drawing/2010/main">
                <a:solidFill>
                  <a:srgbClr val="FFFFFF"/>
                </a:solidFill>
              </a14:hiddenFill>
            </a:ext>
          </a:extLst>
        </p:spPr>
      </p:pic>
      <p:sp>
        <p:nvSpPr>
          <p:cNvPr id="5" name="TextBox 4"/>
          <p:cNvSpPr txBox="1"/>
          <p:nvPr/>
        </p:nvSpPr>
        <p:spPr>
          <a:xfrm>
            <a:off x="1142976" y="4857760"/>
            <a:ext cx="6929486" cy="1292662"/>
          </a:xfrm>
          <a:prstGeom prst="rect">
            <a:avLst/>
          </a:prstGeom>
          <a:noFill/>
        </p:spPr>
        <p:txBody>
          <a:bodyPr wrap="square" rtlCol="0">
            <a:spAutoFit/>
          </a:bodyPr>
          <a:lstStyle/>
          <a:p>
            <a:endParaRPr lang="en-US" dirty="0" smtClean="0"/>
          </a:p>
          <a:p>
            <a:endParaRPr lang="en-US" dirty="0" smtClean="0"/>
          </a:p>
          <a:p>
            <a:endParaRPr lang="en-US" sz="1400" dirty="0" smtClean="0">
              <a:solidFill>
                <a:schemeClr val="accent1">
                  <a:lumMod val="75000"/>
                </a:schemeClr>
              </a:solidFill>
            </a:endParaRPr>
          </a:p>
          <a:p>
            <a:r>
              <a:rPr lang="en-US" sz="1400" dirty="0" smtClean="0">
                <a:solidFill>
                  <a:schemeClr val="accent1">
                    <a:lumMod val="75000"/>
                  </a:schemeClr>
                </a:solidFill>
              </a:rPr>
              <a:t>*</a:t>
            </a:r>
            <a:r>
              <a:rPr lang="en-US" sz="1400" i="1" dirty="0" smtClean="0"/>
              <a:t>as demonstrated by generally accepted scientific evidence to competent authorities.</a:t>
            </a:r>
            <a:endParaRPr lang="en-US" sz="1400" i="1" dirty="0"/>
          </a:p>
        </p:txBody>
      </p:sp>
    </p:spTree>
  </p:cSld>
  <p:clrMapOvr>
    <a:masterClrMapping/>
  </p:clrMapOvr>
  <p:transition spd="med">
    <p:wipe dir="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8662" y="857232"/>
            <a:ext cx="7286676" cy="2643206"/>
          </a:xfrm>
          <a:solidFill>
            <a:schemeClr val="bg1"/>
          </a:solidFill>
        </p:spPr>
        <p:txBody>
          <a:bodyPr>
            <a:noAutofit/>
          </a:bodyPr>
          <a:lstStyle/>
          <a:p>
            <a:pPr lvl="0"/>
            <a:r>
              <a:rPr lang="en-US" sz="1800" dirty="0" smtClean="0"/>
              <a:t/>
            </a:r>
            <a:br>
              <a:rPr lang="en-US" sz="1800" dirty="0" smtClean="0"/>
            </a:br>
            <a:r>
              <a:rPr lang="en-US" sz="1800" dirty="0" smtClean="0"/>
              <a:t/>
            </a:r>
            <a:br>
              <a:rPr lang="en-US" sz="1800" dirty="0" smtClean="0"/>
            </a:br>
            <a:endParaRPr lang="en-US" sz="1800" b="0" dirty="0">
              <a:solidFill>
                <a:schemeClr val="tx1"/>
              </a:solidFill>
            </a:endParaRPr>
          </a:p>
        </p:txBody>
      </p:sp>
      <p:sp>
        <p:nvSpPr>
          <p:cNvPr id="3" name="Content Placeholder 2"/>
          <p:cNvSpPr>
            <a:spLocks noGrp="1"/>
          </p:cNvSpPr>
          <p:nvPr>
            <p:ph idx="1"/>
          </p:nvPr>
        </p:nvSpPr>
        <p:spPr>
          <a:xfrm>
            <a:off x="785786" y="3714752"/>
            <a:ext cx="7500990" cy="2500330"/>
          </a:xfrm>
          <a:solidFill>
            <a:schemeClr val="accent6">
              <a:lumMod val="20000"/>
              <a:lumOff val="80000"/>
            </a:schemeClr>
          </a:solidFill>
        </p:spPr>
        <p:txBody>
          <a:bodyPr>
            <a:normAutofit/>
          </a:bodyPr>
          <a:lstStyle/>
          <a:p>
            <a:pPr lvl="0">
              <a:buNone/>
            </a:pPr>
            <a:r>
              <a:rPr lang="en-US" sz="1800" b="1" dirty="0" smtClean="0">
                <a:solidFill>
                  <a:schemeClr val="accent1">
                    <a:lumMod val="75000"/>
                  </a:schemeClr>
                </a:solidFill>
                <a:effectLst>
                  <a:outerShdw blurRad="38100" dist="38100" dir="2700000" algn="tl">
                    <a:srgbClr val="000000">
                      <a:alpha val="43137"/>
                    </a:srgbClr>
                  </a:outerShdw>
                </a:effectLst>
              </a:rPr>
              <a:t>b. </a:t>
            </a:r>
            <a:r>
              <a:rPr lang="en-US" sz="1800" dirty="0" smtClean="0"/>
              <a:t>Decision on whether to include carbohydrates of 3 to 9   </a:t>
            </a:r>
            <a:r>
              <a:rPr lang="en-US" sz="1800" dirty="0" err="1" smtClean="0"/>
              <a:t>monomeric</a:t>
            </a:r>
            <a:r>
              <a:rPr lang="en-US" sz="1800" dirty="0" smtClean="0"/>
              <a:t> units should be left up to national authorities.</a:t>
            </a:r>
          </a:p>
          <a:p>
            <a:pPr>
              <a:buNone/>
            </a:pPr>
            <a:r>
              <a:rPr lang="en-US" sz="1800" dirty="0" smtClean="0"/>
              <a:t>				       </a:t>
            </a:r>
          </a:p>
          <a:p>
            <a:pPr>
              <a:buNone/>
            </a:pPr>
            <a:r>
              <a:rPr lang="en-US" sz="1800" dirty="0" smtClean="0"/>
              <a:t>					Codex </a:t>
            </a:r>
            <a:r>
              <a:rPr lang="en-US" sz="1800" dirty="0" err="1" smtClean="0"/>
              <a:t>Alimentarius</a:t>
            </a:r>
            <a:r>
              <a:rPr lang="en-US" sz="1800" dirty="0" smtClean="0"/>
              <a:t> (2010)</a:t>
            </a:r>
          </a:p>
        </p:txBody>
      </p:sp>
      <p:pic>
        <p:nvPicPr>
          <p:cNvPr id="4" name="Content Placeholder 3" descr="http://tiganj.com/wp-content/uploads/2013/10/psenica-638x350.jpg"/>
          <p:cNvPicPr>
            <a:picLocks noGrp="1"/>
          </p:cNvPicPr>
          <p:nvPr>
            <p:ph idx="4294967295"/>
          </p:nvPr>
        </p:nvPicPr>
        <p:blipFill rotWithShape="1">
          <a:blip r:embed="rId2">
            <a:extLst>
              <a:ext uri="{28A0092B-C50C-407E-A947-70E740481C1C}">
                <a14:useLocalDpi xmlns:lc="http://schemas.openxmlformats.org/drawingml/2006/lockedCanvas" xmlns:pic="http://schemas.openxmlformats.org/drawingml/2006/picture" xmlns="" xmlns:a14="http://schemas.microsoft.com/office/drawing/2010/main" val="0"/>
              </a:ext>
            </a:extLst>
          </a:blip>
          <a:srcRect l="11126" r="12054" b="386"/>
          <a:stretch/>
        </p:blipFill>
        <p:spPr bwMode="auto">
          <a:xfrm>
            <a:off x="0" y="0"/>
            <a:ext cx="9144000" cy="6858000"/>
          </a:xfrm>
          <a:prstGeom prst="frame">
            <a:avLst/>
          </a:prstGeom>
          <a:noFill/>
          <a:effectLst>
            <a:glow rad="63500">
              <a:schemeClr val="accent1">
                <a:satMod val="175000"/>
                <a:alpha val="40000"/>
              </a:schemeClr>
            </a:glow>
            <a:outerShdw blurRad="50800" dist="38100" dir="2700000" algn="tl" rotWithShape="0">
              <a:prstClr val="black">
                <a:alpha val="40000"/>
              </a:prstClr>
            </a:outerShdw>
            <a:softEdge rad="317500"/>
          </a:effectLst>
          <a:extLst>
            <a:ext uri="{909E8E84-426E-40DD-AFC4-6F175D3DCCD1}">
              <a14:hiddenFill xmlns:lc="http://schemas.openxmlformats.org/drawingml/2006/lockedCanvas" xmlns:pic="http://schemas.openxmlformats.org/drawingml/2006/picture" xmlns="" xmlns:a14="http://schemas.microsoft.com/office/drawing/2010/main">
                <a:solidFill>
                  <a:srgbClr val="FFFFFF"/>
                </a:solidFill>
              </a14:hiddenFill>
            </a:ext>
          </a:extLst>
        </p:spPr>
      </p:pic>
      <p:sp>
        <p:nvSpPr>
          <p:cNvPr id="6" name="TextBox 5"/>
          <p:cNvSpPr txBox="1"/>
          <p:nvPr/>
        </p:nvSpPr>
        <p:spPr>
          <a:xfrm>
            <a:off x="857224" y="857232"/>
            <a:ext cx="7429552" cy="2862322"/>
          </a:xfrm>
          <a:prstGeom prst="rect">
            <a:avLst/>
          </a:prstGeom>
          <a:solidFill>
            <a:schemeClr val="accent6">
              <a:lumMod val="20000"/>
              <a:lumOff val="80000"/>
            </a:schemeClr>
          </a:solidFill>
        </p:spPr>
        <p:txBody>
          <a:bodyPr wrap="square" rtlCol="0">
            <a:spAutoFit/>
          </a:bodyPr>
          <a:lstStyle/>
          <a:p>
            <a:pPr marL="342900" lvl="0" indent="-342900">
              <a:buAutoNum type="alphaLcPeriod"/>
            </a:pPr>
            <a:r>
              <a:rPr lang="en-US" dirty="0" smtClean="0">
                <a:solidFill>
                  <a:schemeClr val="accent1">
                    <a:lumMod val="75000"/>
                  </a:schemeClr>
                </a:solidFill>
              </a:rPr>
              <a:t>When </a:t>
            </a:r>
            <a:r>
              <a:rPr lang="en-US" i="1" dirty="0" smtClean="0">
                <a:solidFill>
                  <a:schemeClr val="accent1">
                    <a:lumMod val="75000"/>
                  </a:schemeClr>
                </a:solidFill>
              </a:rPr>
              <a:t>derived from a plant origin</a:t>
            </a:r>
            <a:r>
              <a:rPr lang="en-US" dirty="0" smtClean="0">
                <a:solidFill>
                  <a:schemeClr val="accent1">
                    <a:lumMod val="75000"/>
                  </a:schemeClr>
                </a:solidFill>
              </a:rPr>
              <a:t>, dietary fiber </a:t>
            </a:r>
            <a:r>
              <a:rPr lang="en-US" i="1" dirty="0" smtClean="0">
                <a:solidFill>
                  <a:schemeClr val="accent1">
                    <a:lumMod val="75000"/>
                  </a:schemeClr>
                </a:solidFill>
              </a:rPr>
              <a:t>may include fractions of lignin and/or other compounds </a:t>
            </a:r>
            <a:r>
              <a:rPr lang="en-US" dirty="0" smtClean="0"/>
              <a:t>when associated with polysaccharides in the plant cell walls and if these compound s are quantified by the AOAC gravimetric analytical method for dietary fiber analysis:</a:t>
            </a:r>
          </a:p>
          <a:p>
            <a:pPr marL="342900" lvl="0" indent="-342900"/>
            <a:r>
              <a:rPr lang="en-US" dirty="0" smtClean="0"/>
              <a:t>	        </a:t>
            </a:r>
            <a:r>
              <a:rPr lang="en-US" dirty="0" smtClean="0">
                <a:solidFill>
                  <a:schemeClr val="accent1">
                    <a:lumMod val="75000"/>
                  </a:schemeClr>
                </a:solidFill>
              </a:rPr>
              <a:t>fractions of lignin and the other compounds  </a:t>
            </a:r>
            <a:r>
              <a:rPr lang="en-US" dirty="0" smtClean="0"/>
              <a:t>(</a:t>
            </a:r>
            <a:r>
              <a:rPr lang="en-US" dirty="0" err="1" smtClean="0"/>
              <a:t>proteicfractions</a:t>
            </a:r>
            <a:r>
              <a:rPr lang="en-US" dirty="0" smtClean="0"/>
              <a:t>, </a:t>
            </a:r>
            <a:r>
              <a:rPr lang="en-US" dirty="0" err="1" smtClean="0"/>
              <a:t>phenoliccompounds</a:t>
            </a:r>
            <a:r>
              <a:rPr lang="en-US" dirty="0" smtClean="0"/>
              <a:t>, waxes, </a:t>
            </a:r>
            <a:r>
              <a:rPr lang="en-US" dirty="0" err="1" smtClean="0"/>
              <a:t>saponins</a:t>
            </a:r>
            <a:r>
              <a:rPr lang="en-US" dirty="0" smtClean="0"/>
              <a:t>, </a:t>
            </a:r>
            <a:r>
              <a:rPr lang="en-US" dirty="0" err="1" smtClean="0"/>
              <a:t>phytates</a:t>
            </a:r>
            <a:r>
              <a:rPr lang="en-US" dirty="0" smtClean="0"/>
              <a:t>, </a:t>
            </a:r>
            <a:r>
              <a:rPr lang="en-US" dirty="0" err="1" smtClean="0"/>
              <a:t>cutin</a:t>
            </a:r>
            <a:r>
              <a:rPr lang="en-US" dirty="0" smtClean="0"/>
              <a:t>, </a:t>
            </a:r>
            <a:r>
              <a:rPr lang="en-US" dirty="0" err="1" smtClean="0"/>
              <a:t>phytosterols</a:t>
            </a:r>
            <a:r>
              <a:rPr lang="en-US" dirty="0" smtClean="0"/>
              <a:t>, etc.) intimately “associated”  with plant polysaccharides in the </a:t>
            </a:r>
            <a:r>
              <a:rPr lang="en-US" b="1" dirty="0" smtClean="0">
                <a:solidFill>
                  <a:schemeClr val="accent1">
                    <a:lumMod val="75000"/>
                  </a:schemeClr>
                </a:solidFill>
              </a:rPr>
              <a:t>AOAC 991.43 method</a:t>
            </a:r>
            <a:r>
              <a:rPr lang="en-US" dirty="0" smtClean="0">
                <a:solidFill>
                  <a:schemeClr val="accent1">
                    <a:lumMod val="75000"/>
                  </a:schemeClr>
                </a:solidFill>
              </a:rPr>
              <a:t>.</a:t>
            </a:r>
          </a:p>
          <a:p>
            <a:endParaRPr lang="en-US" dirty="0"/>
          </a:p>
        </p:txBody>
      </p:sp>
      <p:pic>
        <p:nvPicPr>
          <p:cNvPr id="7" name="Picture 10" descr="http://resources1.news.com.au/images/2011/08/16/1226115/603257-plant-cells.jpg"/>
          <p:cNvPicPr>
            <a:picLocks noChangeAspect="1" noChangeArrowheads="1"/>
          </p:cNvPicPr>
          <p:nvPr/>
        </p:nvPicPr>
        <p:blipFill>
          <a:blip r:embed="rId3"/>
          <a:srcRect/>
          <a:stretch>
            <a:fillRect/>
          </a:stretch>
        </p:blipFill>
        <p:spPr bwMode="auto">
          <a:xfrm>
            <a:off x="1785918" y="4500570"/>
            <a:ext cx="1857388" cy="1357322"/>
          </a:xfrm>
          <a:prstGeom prst="rect">
            <a:avLst/>
          </a:prstGeom>
          <a:noFill/>
          <a:ln w="9525">
            <a:noFill/>
            <a:miter lim="800000"/>
            <a:headEnd/>
            <a:tailEnd/>
          </a:ln>
        </p:spPr>
      </p:pic>
      <p:sp>
        <p:nvSpPr>
          <p:cNvPr id="8" name="TextBox 7"/>
          <p:cNvSpPr txBox="1"/>
          <p:nvPr/>
        </p:nvSpPr>
        <p:spPr>
          <a:xfrm>
            <a:off x="857224" y="857232"/>
            <a:ext cx="428628" cy="369332"/>
          </a:xfrm>
          <a:prstGeom prst="rect">
            <a:avLst/>
          </a:prstGeom>
          <a:noFill/>
        </p:spPr>
        <p:txBody>
          <a:bodyPr wrap="square" rtlCol="0">
            <a:spAutoFit/>
          </a:bodyPr>
          <a:lstStyle/>
          <a:p>
            <a:r>
              <a:rPr lang="en-US" b="1" dirty="0" smtClean="0">
                <a:solidFill>
                  <a:schemeClr val="accent6">
                    <a:lumMod val="75000"/>
                  </a:schemeClr>
                </a:solidFill>
              </a:rPr>
              <a:t>a.</a:t>
            </a:r>
            <a:endParaRPr lang="en-US" b="1" dirty="0">
              <a:solidFill>
                <a:schemeClr val="accent6">
                  <a:lumMod val="75000"/>
                </a:schemeClr>
              </a:solidFill>
            </a:endParaRPr>
          </a:p>
        </p:txBody>
      </p:sp>
    </p:spTree>
  </p:cSld>
  <p:clrMapOvr>
    <a:masterClrMapping/>
  </p:clrMapOvr>
  <p:transition>
    <p:wipe di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http://tiganj.com/wp-content/uploads/2013/10/psenica-638x350.jpg"/>
          <p:cNvPicPr>
            <a:picLocks/>
          </p:cNvPicPr>
          <p:nvPr/>
        </p:nvPicPr>
        <p:blipFill rotWithShape="1">
          <a:blip r:embed="rId2">
            <a:extLst>
              <a:ext uri="{28A0092B-C50C-407E-A947-70E740481C1C}">
                <a14:useLocalDpi xmlns:lc="http://schemas.openxmlformats.org/drawingml/2006/lockedCanvas" xmlns:pic="http://schemas.openxmlformats.org/drawingml/2006/picture" xmlns="" xmlns:a14="http://schemas.microsoft.com/office/drawing/2010/main" val="0"/>
              </a:ext>
            </a:extLst>
          </a:blip>
          <a:srcRect l="11126" r="12054" b="386"/>
          <a:stretch/>
        </p:blipFill>
        <p:spPr bwMode="auto">
          <a:xfrm>
            <a:off x="0" y="0"/>
            <a:ext cx="9144000" cy="6858000"/>
          </a:xfrm>
          <a:prstGeom prst="frame">
            <a:avLst/>
          </a:prstGeom>
          <a:noFill/>
          <a:effectLst>
            <a:glow rad="63500">
              <a:schemeClr val="accent1">
                <a:satMod val="175000"/>
                <a:alpha val="40000"/>
              </a:schemeClr>
            </a:glow>
            <a:outerShdw blurRad="50800" dist="38100" dir="2700000" algn="tl" rotWithShape="0">
              <a:prstClr val="black">
                <a:alpha val="40000"/>
              </a:prstClr>
            </a:outerShdw>
            <a:softEdge rad="317500"/>
          </a:effectLst>
          <a:extLst>
            <a:ext uri="{909E8E84-426E-40DD-AFC4-6F175D3DCCD1}">
              <a14:hiddenFill xmlns:lc="http://schemas.openxmlformats.org/drawingml/2006/lockedCanvas" xmlns:pic="http://schemas.openxmlformats.org/drawingml/2006/picture" xmlns="" xmlns:a14="http://schemas.microsoft.com/office/drawing/2010/main">
                <a:solidFill>
                  <a:srgbClr val="FFFFFF"/>
                </a:solidFill>
              </a14:hiddenFill>
            </a:ext>
          </a:extLst>
        </p:spPr>
      </p:pic>
      <p:sp>
        <p:nvSpPr>
          <p:cNvPr id="8" name="Content Placeholder 2"/>
          <p:cNvSpPr txBox="1">
            <a:spLocks/>
          </p:cNvSpPr>
          <p:nvPr/>
        </p:nvSpPr>
        <p:spPr>
          <a:xfrm>
            <a:off x="1071563" y="5214951"/>
            <a:ext cx="285727" cy="428628"/>
          </a:xfrm>
          <a:prstGeom prst="roundRect">
            <a:avLst>
              <a:gd name="adj" fmla="val 0"/>
            </a:avLst>
          </a:prstGeom>
        </p:spPr>
        <p:txBody>
          <a:bodyPr/>
          <a:lstStyle/>
          <a:p>
            <a:pPr marL="342900" marR="0" lvl="3" indent="-342900" algn="l" defTabSz="914400" rtl="0" eaLnBrk="1" fontAlgn="auto" latinLnBrk="0" hangingPunct="1">
              <a:lnSpc>
                <a:spcPct val="100000"/>
              </a:lnSpc>
              <a:spcBef>
                <a:spcPct val="20000"/>
              </a:spcBef>
              <a:spcAft>
                <a:spcPts val="0"/>
              </a:spcAft>
              <a:buClr>
                <a:schemeClr val="accent3"/>
              </a:buClr>
              <a:buSzPct val="65000"/>
              <a:buFont typeface="Wingdings" pitchFamily="2" charset="2"/>
              <a:buChar char="q"/>
              <a:tabLst/>
              <a:defRPr/>
            </a:pPr>
            <a:endParaRPr kumimoji="0" lang="en-GB" sz="2000" b="1" i="0" u="sng" strike="noStrike" kern="1200" cap="none" spc="0" normalizeH="0" baseline="0" noProof="0" dirty="0" smtClean="0">
              <a:ln>
                <a:noFill/>
              </a:ln>
              <a:solidFill>
                <a:schemeClr val="tx1"/>
              </a:solidFill>
              <a:effectLst/>
              <a:uLnTx/>
              <a:uFillTx/>
              <a:latin typeface="+mn-lt"/>
              <a:ea typeface="MS PGothic" pitchFamily="34" charset="-128"/>
              <a:cs typeface="+mn-cs"/>
            </a:endParaRPr>
          </a:p>
          <a:p>
            <a:pPr marL="342900" marR="0" lvl="3" indent="-342900" algn="l" defTabSz="914400" rtl="0" eaLnBrk="1" fontAlgn="auto" latinLnBrk="0" hangingPunct="1">
              <a:lnSpc>
                <a:spcPct val="100000"/>
              </a:lnSpc>
              <a:spcBef>
                <a:spcPct val="20000"/>
              </a:spcBef>
              <a:spcAft>
                <a:spcPts val="0"/>
              </a:spcAft>
              <a:buClr>
                <a:schemeClr val="accent3"/>
              </a:buClr>
              <a:buSzPct val="65000"/>
              <a:buFont typeface="Wingdings" pitchFamily="2" charset="2"/>
              <a:buChar char="q"/>
              <a:tabLst/>
              <a:defRPr/>
            </a:pPr>
            <a:endParaRPr kumimoji="0" lang="en-GB" sz="2000" b="1" i="0" u="sng" strike="noStrike" kern="1200" cap="none" spc="0" normalizeH="0" baseline="0" noProof="0" dirty="0" smtClean="0">
              <a:ln>
                <a:noFill/>
              </a:ln>
              <a:solidFill>
                <a:schemeClr val="tx1"/>
              </a:solidFill>
              <a:effectLst/>
              <a:uLnTx/>
              <a:uFillTx/>
              <a:latin typeface="+mn-lt"/>
              <a:ea typeface="MS PGothic" pitchFamily="34" charset="-128"/>
              <a:cs typeface="+mn-cs"/>
            </a:endParaRPr>
          </a:p>
          <a:p>
            <a:pPr marL="0" marR="0" lvl="3" indent="0" algn="l" defTabSz="914400" rtl="0" eaLnBrk="1" fontAlgn="auto" latinLnBrk="0" hangingPunct="1">
              <a:lnSpc>
                <a:spcPct val="100000"/>
              </a:lnSpc>
              <a:spcBef>
                <a:spcPct val="20000"/>
              </a:spcBef>
              <a:spcAft>
                <a:spcPts val="0"/>
              </a:spcAft>
              <a:buClr>
                <a:schemeClr val="accent3"/>
              </a:buClr>
              <a:buSzPct val="65000"/>
              <a:buFont typeface="Wingdings" pitchFamily="2" charset="2"/>
              <a:buNone/>
              <a:tabLst/>
              <a:defRPr/>
            </a:pPr>
            <a:endParaRPr kumimoji="0" lang="en-GB" sz="2000" b="1" i="0" u="sng" strike="noStrike" kern="1200" cap="none" spc="0" normalizeH="0" baseline="0" noProof="0" dirty="0" smtClean="0">
              <a:ln>
                <a:noFill/>
              </a:ln>
              <a:solidFill>
                <a:schemeClr val="tx1"/>
              </a:solidFill>
              <a:effectLst/>
              <a:uLnTx/>
              <a:uFillTx/>
              <a:latin typeface="+mn-lt"/>
              <a:ea typeface="MS PGothic" pitchFamily="34" charset="-128"/>
              <a:cs typeface="+mn-cs"/>
            </a:endParaRPr>
          </a:p>
          <a:p>
            <a:pPr marL="457200" marR="0" lvl="4" indent="0" algn="l" defTabSz="914400" rtl="0" eaLnBrk="1" fontAlgn="auto" latinLnBrk="0" hangingPunct="1">
              <a:lnSpc>
                <a:spcPct val="100000"/>
              </a:lnSpc>
              <a:spcBef>
                <a:spcPct val="20000"/>
              </a:spcBef>
              <a:spcAft>
                <a:spcPts val="0"/>
              </a:spcAft>
              <a:buClr>
                <a:schemeClr val="accent4"/>
              </a:buClr>
              <a:buSzPct val="65000"/>
              <a:buFont typeface="Wingdings" pitchFamily="2" charset="2"/>
              <a:buNone/>
              <a:tabLst/>
              <a:defRPr/>
            </a:pPr>
            <a:r>
              <a:rPr kumimoji="0" lang="en-GB" sz="2000" b="1" i="0" u="none" strike="noStrike" kern="1200" cap="none" spc="0" normalizeH="0" baseline="0" noProof="0" dirty="0" smtClean="0">
                <a:ln>
                  <a:noFill/>
                </a:ln>
                <a:solidFill>
                  <a:schemeClr val="tx1"/>
                </a:solidFill>
                <a:effectLst/>
                <a:uLnTx/>
                <a:uFillTx/>
                <a:latin typeface="+mn-lt"/>
                <a:ea typeface="MS PGothic" pitchFamily="34" charset="-128"/>
                <a:cs typeface="+mn-cs"/>
              </a:rPr>
              <a:t>		</a:t>
            </a:r>
          </a:p>
          <a:p>
            <a:pPr marL="457200" marR="0" lvl="4" indent="0" algn="l" defTabSz="914400" rtl="0" eaLnBrk="1" fontAlgn="auto" latinLnBrk="0" hangingPunct="1">
              <a:lnSpc>
                <a:spcPct val="100000"/>
              </a:lnSpc>
              <a:spcBef>
                <a:spcPct val="20000"/>
              </a:spcBef>
              <a:spcAft>
                <a:spcPts val="0"/>
              </a:spcAft>
              <a:buClr>
                <a:schemeClr val="accent4"/>
              </a:buClr>
              <a:buSzPct val="65000"/>
              <a:buFont typeface="Wingdings" pitchFamily="2" charset="2"/>
              <a:buNone/>
              <a:tabLst/>
              <a:defRPr/>
            </a:pPr>
            <a:r>
              <a:rPr kumimoji="0" lang="en-GB" sz="2000" b="1" i="0" u="none" strike="noStrike" kern="1200" cap="none" spc="0" normalizeH="0" baseline="0" noProof="0" dirty="0" smtClean="0">
                <a:ln>
                  <a:noFill/>
                </a:ln>
                <a:solidFill>
                  <a:schemeClr val="tx1"/>
                </a:solidFill>
                <a:effectLst/>
                <a:uLnTx/>
                <a:uFillTx/>
                <a:latin typeface="+mn-lt"/>
                <a:ea typeface="MS PGothic" pitchFamily="34" charset="-128"/>
                <a:cs typeface="+mn-cs"/>
              </a:rPr>
              <a:t> </a:t>
            </a:r>
            <a:endParaRPr kumimoji="0" lang="en-GB" sz="1500" b="0" i="0" u="none" strike="noStrike" kern="1200" cap="none" spc="0" normalizeH="0" baseline="0" noProof="0" dirty="0" smtClean="0">
              <a:ln>
                <a:noFill/>
              </a:ln>
              <a:solidFill>
                <a:schemeClr val="tx1"/>
              </a:solidFill>
              <a:effectLst/>
              <a:uLnTx/>
              <a:uFillTx/>
              <a:latin typeface="+mn-lt"/>
              <a:ea typeface="MS PGothic" pitchFamily="34" charset="-128"/>
              <a:cs typeface="+mn-cs"/>
            </a:endParaRPr>
          </a:p>
        </p:txBody>
      </p:sp>
      <p:sp>
        <p:nvSpPr>
          <p:cNvPr id="10" name="Oval 9"/>
          <p:cNvSpPr/>
          <p:nvPr/>
        </p:nvSpPr>
        <p:spPr>
          <a:xfrm>
            <a:off x="2071670" y="1857364"/>
            <a:ext cx="1857388" cy="92869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1071538" y="1000108"/>
            <a:ext cx="4643470" cy="461665"/>
          </a:xfrm>
          <a:prstGeom prst="rect">
            <a:avLst/>
          </a:prstGeom>
          <a:solidFill>
            <a:srgbClr val="A8E6B2"/>
          </a:solidFill>
        </p:spPr>
        <p:txBody>
          <a:bodyPr wrap="square" rtlCol="0">
            <a:spAutoFit/>
          </a:bodyPr>
          <a:lstStyle/>
          <a:p>
            <a:r>
              <a:rPr lang="en-US" sz="2400" b="1" dirty="0" smtClean="0">
                <a:solidFill>
                  <a:srgbClr val="D83E0E"/>
                </a:solidFill>
                <a:effectLst>
                  <a:outerShdw blurRad="38100" dist="38100" dir="2700000" algn="tl">
                    <a:srgbClr val="000000">
                      <a:alpha val="43137"/>
                    </a:srgbClr>
                  </a:outerShdw>
                </a:effectLst>
              </a:rPr>
              <a:t>Other classification of DF</a:t>
            </a:r>
            <a:endParaRPr lang="en-US" sz="2400" b="1" dirty="0">
              <a:solidFill>
                <a:srgbClr val="D83E0E"/>
              </a:solidFill>
              <a:effectLst>
                <a:outerShdw blurRad="38100" dist="38100" dir="2700000" algn="tl">
                  <a:srgbClr val="000000">
                    <a:alpha val="43137"/>
                  </a:srgbClr>
                </a:outerShdw>
              </a:effectLst>
            </a:endParaRPr>
          </a:p>
        </p:txBody>
      </p:sp>
      <p:sp>
        <p:nvSpPr>
          <p:cNvPr id="12" name="Oval 11"/>
          <p:cNvSpPr/>
          <p:nvPr/>
        </p:nvSpPr>
        <p:spPr>
          <a:xfrm>
            <a:off x="1071538" y="3000372"/>
            <a:ext cx="1643074" cy="92869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3571868" y="2928934"/>
            <a:ext cx="1785950" cy="92869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p:cNvCxnSpPr/>
          <p:nvPr/>
        </p:nvCxnSpPr>
        <p:spPr>
          <a:xfrm>
            <a:off x="3428992" y="2500306"/>
            <a:ext cx="1428760" cy="71438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p:cNvCxnSpPr>
            <a:endCxn id="12" idx="0"/>
          </p:cNvCxnSpPr>
          <p:nvPr/>
        </p:nvCxnSpPr>
        <p:spPr>
          <a:xfrm rot="10800000" flipV="1">
            <a:off x="1893076" y="2071678"/>
            <a:ext cx="1321613" cy="928694"/>
          </a:xfrm>
          <a:prstGeom prst="line">
            <a:avLst/>
          </a:prstGeom>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a:xfrm>
            <a:off x="2000232" y="2071678"/>
            <a:ext cx="2500330" cy="338554"/>
          </a:xfrm>
          <a:prstGeom prst="rect">
            <a:avLst/>
          </a:prstGeom>
          <a:noFill/>
        </p:spPr>
        <p:txBody>
          <a:bodyPr wrap="square" rtlCol="0">
            <a:spAutoFit/>
          </a:bodyPr>
          <a:lstStyle/>
          <a:p>
            <a:r>
              <a:rPr lang="en-US" sz="1600" b="1" dirty="0" smtClean="0">
                <a:solidFill>
                  <a:srgbClr val="FFFF00"/>
                </a:solidFill>
              </a:rPr>
              <a:t>DIETARY FIBRE</a:t>
            </a:r>
            <a:endParaRPr lang="en-US" sz="1600" b="1" dirty="0">
              <a:solidFill>
                <a:srgbClr val="FFFF00"/>
              </a:solidFill>
            </a:endParaRPr>
          </a:p>
        </p:txBody>
      </p:sp>
      <p:sp>
        <p:nvSpPr>
          <p:cNvPr id="56" name="TextBox 55"/>
          <p:cNvSpPr txBox="1"/>
          <p:nvPr/>
        </p:nvSpPr>
        <p:spPr>
          <a:xfrm>
            <a:off x="2714612" y="2428868"/>
            <a:ext cx="785818" cy="338554"/>
          </a:xfrm>
          <a:prstGeom prst="rect">
            <a:avLst/>
          </a:prstGeom>
          <a:noFill/>
        </p:spPr>
        <p:txBody>
          <a:bodyPr wrap="square" rtlCol="0">
            <a:spAutoFit/>
          </a:bodyPr>
          <a:lstStyle/>
          <a:p>
            <a:r>
              <a:rPr lang="en-US" sz="1600" b="1" dirty="0" smtClean="0">
                <a:solidFill>
                  <a:srgbClr val="FFFF00"/>
                </a:solidFill>
              </a:rPr>
              <a:t>(DF)</a:t>
            </a:r>
            <a:endParaRPr lang="en-US" sz="1600" b="1" dirty="0">
              <a:solidFill>
                <a:srgbClr val="FFFF00"/>
              </a:solidFill>
            </a:endParaRPr>
          </a:p>
        </p:txBody>
      </p:sp>
      <p:sp>
        <p:nvSpPr>
          <p:cNvPr id="59" name="TextBox 58"/>
          <p:cNvSpPr txBox="1"/>
          <p:nvPr/>
        </p:nvSpPr>
        <p:spPr>
          <a:xfrm>
            <a:off x="3571868" y="3000372"/>
            <a:ext cx="2000264" cy="1077218"/>
          </a:xfrm>
          <a:prstGeom prst="rect">
            <a:avLst/>
          </a:prstGeom>
          <a:noFill/>
        </p:spPr>
        <p:txBody>
          <a:bodyPr wrap="square" rtlCol="0">
            <a:spAutoFit/>
          </a:bodyPr>
          <a:lstStyle/>
          <a:p>
            <a:r>
              <a:rPr lang="en-US" dirty="0" smtClean="0"/>
              <a:t>    </a:t>
            </a:r>
            <a:r>
              <a:rPr lang="en-US" sz="1400" b="1" dirty="0" smtClean="0">
                <a:solidFill>
                  <a:schemeClr val="bg1"/>
                </a:solidFill>
              </a:rPr>
              <a:t>INSOLUBLE</a:t>
            </a:r>
          </a:p>
          <a:p>
            <a:r>
              <a:rPr lang="en-US" sz="1400" b="1" dirty="0" smtClean="0">
                <a:solidFill>
                  <a:schemeClr val="bg1"/>
                </a:solidFill>
              </a:rPr>
              <a:t>DIETARY FIBRE</a:t>
            </a:r>
          </a:p>
          <a:p>
            <a:r>
              <a:rPr lang="en-US" sz="1400" b="1" dirty="0" smtClean="0">
                <a:solidFill>
                  <a:schemeClr val="bg1"/>
                </a:solidFill>
              </a:rPr>
              <a:t>         (IDF)</a:t>
            </a:r>
          </a:p>
          <a:p>
            <a:endParaRPr lang="en-US" dirty="0"/>
          </a:p>
        </p:txBody>
      </p:sp>
      <p:sp>
        <p:nvSpPr>
          <p:cNvPr id="60" name="TextBox 59"/>
          <p:cNvSpPr txBox="1"/>
          <p:nvPr/>
        </p:nvSpPr>
        <p:spPr>
          <a:xfrm>
            <a:off x="1000100" y="3071810"/>
            <a:ext cx="1928826" cy="1015663"/>
          </a:xfrm>
          <a:prstGeom prst="rect">
            <a:avLst/>
          </a:prstGeom>
          <a:noFill/>
        </p:spPr>
        <p:txBody>
          <a:bodyPr wrap="square" rtlCol="0">
            <a:spAutoFit/>
          </a:bodyPr>
          <a:lstStyle/>
          <a:p>
            <a:r>
              <a:rPr lang="en-US" sz="1400" b="1" dirty="0" smtClean="0">
                <a:solidFill>
                  <a:schemeClr val="bg1"/>
                </a:solidFill>
              </a:rPr>
              <a:t>      SOLUBLE</a:t>
            </a:r>
          </a:p>
          <a:p>
            <a:r>
              <a:rPr lang="en-US" sz="1400" b="1" dirty="0" smtClean="0">
                <a:solidFill>
                  <a:schemeClr val="bg1"/>
                </a:solidFill>
              </a:rPr>
              <a:t>DIETARY FIBRE</a:t>
            </a:r>
          </a:p>
          <a:p>
            <a:r>
              <a:rPr lang="en-US" sz="1400" b="1" dirty="0" smtClean="0">
                <a:solidFill>
                  <a:schemeClr val="bg1"/>
                </a:solidFill>
              </a:rPr>
              <a:t>        (SDF)</a:t>
            </a:r>
          </a:p>
          <a:p>
            <a:endParaRPr lang="en-US" dirty="0"/>
          </a:p>
        </p:txBody>
      </p:sp>
      <p:sp>
        <p:nvSpPr>
          <p:cNvPr id="17" name="Oval 16"/>
          <p:cNvSpPr/>
          <p:nvPr/>
        </p:nvSpPr>
        <p:spPr>
          <a:xfrm>
            <a:off x="3857620" y="4429132"/>
            <a:ext cx="1857388" cy="1000132"/>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6000760" y="3714752"/>
            <a:ext cx="1643074" cy="857256"/>
          </a:xfrm>
          <a:prstGeom prst="ellipse">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b="1" dirty="0">
              <a:solidFill>
                <a:schemeClr val="bg1"/>
              </a:solidFill>
            </a:endParaRPr>
          </a:p>
        </p:txBody>
      </p:sp>
      <p:sp>
        <p:nvSpPr>
          <p:cNvPr id="19" name="Oval 18"/>
          <p:cNvSpPr/>
          <p:nvPr/>
        </p:nvSpPr>
        <p:spPr>
          <a:xfrm>
            <a:off x="5929322" y="4929198"/>
            <a:ext cx="1785950" cy="857256"/>
          </a:xfrm>
          <a:prstGeom prst="ellipse">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smtClean="0">
              <a:solidFill>
                <a:schemeClr val="bg1"/>
              </a:solidFill>
            </a:endParaRPr>
          </a:p>
        </p:txBody>
      </p:sp>
      <p:cxnSp>
        <p:nvCxnSpPr>
          <p:cNvPr id="20" name="Straight Connector 19"/>
          <p:cNvCxnSpPr/>
          <p:nvPr/>
        </p:nvCxnSpPr>
        <p:spPr>
          <a:xfrm>
            <a:off x="5500694" y="5286388"/>
            <a:ext cx="642942" cy="35719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p:cNvCxnSpPr>
            <a:endCxn id="17" idx="7"/>
          </p:cNvCxnSpPr>
          <p:nvPr/>
        </p:nvCxnSpPr>
        <p:spPr>
          <a:xfrm rot="10800000" flipV="1">
            <a:off x="5443000" y="4357694"/>
            <a:ext cx="629198" cy="217904"/>
          </a:xfrm>
          <a:prstGeom prst="line">
            <a:avLst/>
          </a:prstGeom>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6143636" y="3643314"/>
            <a:ext cx="1714512" cy="800219"/>
          </a:xfrm>
          <a:prstGeom prst="rect">
            <a:avLst/>
          </a:prstGeom>
          <a:noFill/>
        </p:spPr>
        <p:txBody>
          <a:bodyPr wrap="square" rtlCol="0">
            <a:spAutoFit/>
          </a:bodyPr>
          <a:lstStyle/>
          <a:p>
            <a:endParaRPr lang="en-US" b="1" dirty="0" smtClean="0">
              <a:solidFill>
                <a:schemeClr val="bg1"/>
              </a:solidFill>
            </a:endParaRPr>
          </a:p>
          <a:p>
            <a:r>
              <a:rPr lang="en-US" sz="1400" b="1" dirty="0" err="1" smtClean="0">
                <a:solidFill>
                  <a:srgbClr val="FFFF00"/>
                </a:solidFill>
              </a:rPr>
              <a:t>Fementable</a:t>
            </a:r>
            <a:endParaRPr lang="en-US" sz="1400" b="1" dirty="0" smtClean="0">
              <a:solidFill>
                <a:srgbClr val="FFFF00"/>
              </a:solidFill>
            </a:endParaRPr>
          </a:p>
          <a:p>
            <a:endParaRPr lang="en-US" sz="1400" b="1" dirty="0"/>
          </a:p>
        </p:txBody>
      </p:sp>
      <p:sp>
        <p:nvSpPr>
          <p:cNvPr id="38" name="TextBox 37"/>
          <p:cNvSpPr txBox="1"/>
          <p:nvPr/>
        </p:nvSpPr>
        <p:spPr>
          <a:xfrm>
            <a:off x="5929322" y="5143512"/>
            <a:ext cx="2428892" cy="584775"/>
          </a:xfrm>
          <a:prstGeom prst="rect">
            <a:avLst/>
          </a:prstGeom>
          <a:noFill/>
        </p:spPr>
        <p:txBody>
          <a:bodyPr wrap="square" rtlCol="0">
            <a:spAutoFit/>
          </a:bodyPr>
          <a:lstStyle/>
          <a:p>
            <a:r>
              <a:rPr lang="en-US" sz="1400" b="1" dirty="0" smtClean="0">
                <a:solidFill>
                  <a:srgbClr val="FFFF00"/>
                </a:solidFill>
              </a:rPr>
              <a:t>Non-</a:t>
            </a:r>
            <a:r>
              <a:rPr lang="en-US" sz="1400" b="1" dirty="0" err="1" smtClean="0">
                <a:solidFill>
                  <a:srgbClr val="FFFF00"/>
                </a:solidFill>
              </a:rPr>
              <a:t>Fementable</a:t>
            </a:r>
            <a:endParaRPr lang="en-US" sz="1400" b="1" dirty="0" smtClean="0">
              <a:solidFill>
                <a:srgbClr val="FFFF00"/>
              </a:solidFill>
            </a:endParaRPr>
          </a:p>
          <a:p>
            <a:endParaRPr lang="en-US" dirty="0"/>
          </a:p>
        </p:txBody>
      </p:sp>
      <p:sp>
        <p:nvSpPr>
          <p:cNvPr id="39" name="TextBox 38"/>
          <p:cNvSpPr txBox="1"/>
          <p:nvPr/>
        </p:nvSpPr>
        <p:spPr>
          <a:xfrm>
            <a:off x="3786182" y="4714884"/>
            <a:ext cx="2000264" cy="615553"/>
          </a:xfrm>
          <a:prstGeom prst="rect">
            <a:avLst/>
          </a:prstGeom>
          <a:noFill/>
        </p:spPr>
        <p:txBody>
          <a:bodyPr wrap="square" rtlCol="0">
            <a:spAutoFit/>
          </a:bodyPr>
          <a:lstStyle/>
          <a:p>
            <a:r>
              <a:rPr lang="en-US" sz="1600" b="1" dirty="0" smtClean="0">
                <a:solidFill>
                  <a:srgbClr val="FFFF00"/>
                </a:solidFill>
              </a:rPr>
              <a:t>DIETARY FIBRE</a:t>
            </a:r>
          </a:p>
          <a:p>
            <a:endParaRPr lang="en-US" dirty="0"/>
          </a:p>
        </p:txBody>
      </p:sp>
      <p:sp>
        <p:nvSpPr>
          <p:cNvPr id="40" name="TextBox 39"/>
          <p:cNvSpPr txBox="1"/>
          <p:nvPr/>
        </p:nvSpPr>
        <p:spPr>
          <a:xfrm>
            <a:off x="5715008" y="2714620"/>
            <a:ext cx="2500330" cy="646331"/>
          </a:xfrm>
          <a:prstGeom prst="rect">
            <a:avLst/>
          </a:prstGeom>
          <a:solidFill>
            <a:schemeClr val="accent1">
              <a:lumMod val="40000"/>
              <a:lumOff val="60000"/>
            </a:schemeClr>
          </a:solidFill>
        </p:spPr>
        <p:txBody>
          <a:bodyPr wrap="square" rtlCol="0">
            <a:spAutoFit/>
          </a:bodyPr>
          <a:lstStyle/>
          <a:p>
            <a:r>
              <a:rPr lang="en-US" b="1" dirty="0" smtClean="0">
                <a:solidFill>
                  <a:srgbClr val="D83E0E"/>
                </a:solidFill>
              </a:rPr>
              <a:t>According to FAO recommendation</a:t>
            </a:r>
          </a:p>
        </p:txBody>
      </p:sp>
    </p:spTree>
  </p:cSld>
  <p:clrMapOvr>
    <a:masterClrMapping/>
  </p:clrMapOvr>
  <p:transition spd="med">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http://tiganj.com/wp-content/uploads/2013/10/psenica-638x350.jpg"/>
          <p:cNvPicPr>
            <a:picLocks/>
          </p:cNvPicPr>
          <p:nvPr/>
        </p:nvPicPr>
        <p:blipFill rotWithShape="1">
          <a:blip r:embed="rId2">
            <a:extLst>
              <a:ext uri="{28A0092B-C50C-407E-A947-70E740481C1C}">
                <a14:useLocalDpi xmlns:lc="http://schemas.openxmlformats.org/drawingml/2006/lockedCanvas" xmlns:pic="http://schemas.openxmlformats.org/drawingml/2006/picture" xmlns="" xmlns:a14="http://schemas.microsoft.com/office/drawing/2010/main" val="0"/>
              </a:ext>
            </a:extLst>
          </a:blip>
          <a:srcRect l="11126" r="12054" b="386"/>
          <a:stretch/>
        </p:blipFill>
        <p:spPr bwMode="auto">
          <a:xfrm>
            <a:off x="0" y="-412876"/>
            <a:ext cx="9144000" cy="7270876"/>
          </a:xfrm>
          <a:prstGeom prst="frame">
            <a:avLst/>
          </a:prstGeom>
          <a:noFill/>
          <a:effectLst>
            <a:glow rad="63500">
              <a:schemeClr val="accent1">
                <a:satMod val="175000"/>
                <a:alpha val="40000"/>
              </a:schemeClr>
            </a:glow>
            <a:outerShdw blurRad="50800" dist="38100" dir="2700000" algn="tl" rotWithShape="0">
              <a:prstClr val="black">
                <a:alpha val="40000"/>
              </a:prstClr>
            </a:outerShdw>
            <a:softEdge rad="317500"/>
          </a:effectLst>
          <a:extLst>
            <a:ext uri="{909E8E84-426E-40DD-AFC4-6F175D3DCCD1}">
              <a14:hiddenFill xmlns:lc="http://schemas.openxmlformats.org/drawingml/2006/lockedCanvas" xmlns:pic="http://schemas.openxmlformats.org/drawingml/2006/picture" xmlns="" xmlns:a14="http://schemas.microsoft.com/office/drawing/2010/main">
                <a:solidFill>
                  <a:srgbClr val="FFFFFF"/>
                </a:solidFill>
              </a14:hiddenFill>
            </a:ext>
          </a:extLst>
        </p:spPr>
      </p:pic>
      <p:sp>
        <p:nvSpPr>
          <p:cNvPr id="3" name="TextBox 2"/>
          <p:cNvSpPr txBox="1"/>
          <p:nvPr/>
        </p:nvSpPr>
        <p:spPr>
          <a:xfrm>
            <a:off x="928662" y="500043"/>
            <a:ext cx="7286676" cy="830997"/>
          </a:xfrm>
          <a:prstGeom prst="rect">
            <a:avLst/>
          </a:prstGeom>
          <a:solidFill>
            <a:srgbClr val="A8E6B2"/>
          </a:solidFill>
        </p:spPr>
        <p:txBody>
          <a:bodyPr wrap="square" rtlCol="0">
            <a:spAutoFit/>
          </a:bodyPr>
          <a:lstStyle/>
          <a:p>
            <a:pPr algn="ctr"/>
            <a:r>
              <a:rPr lang="en-US" sz="2400" b="1" dirty="0" smtClean="0">
                <a:solidFill>
                  <a:schemeClr val="accent1">
                    <a:lumMod val="75000"/>
                  </a:schemeClr>
                </a:solidFill>
                <a:effectLst>
                  <a:outerShdw blurRad="38100" dist="38100" dir="2700000" algn="tl">
                    <a:srgbClr val="000000">
                      <a:alpha val="43137"/>
                    </a:srgbClr>
                  </a:outerShdw>
                </a:effectLst>
              </a:rPr>
              <a:t>Measurement of DF</a:t>
            </a:r>
            <a:br>
              <a:rPr lang="en-US" sz="2400" b="1" dirty="0" smtClean="0">
                <a:solidFill>
                  <a:schemeClr val="accent1">
                    <a:lumMod val="75000"/>
                  </a:schemeClr>
                </a:solidFill>
                <a:effectLst>
                  <a:outerShdw blurRad="38100" dist="38100" dir="2700000" algn="tl">
                    <a:srgbClr val="000000">
                      <a:alpha val="43137"/>
                    </a:srgbClr>
                  </a:outerShdw>
                </a:effectLst>
              </a:rPr>
            </a:br>
            <a:endParaRPr lang="en-US" sz="2400" b="1" dirty="0">
              <a:solidFill>
                <a:schemeClr val="accent1">
                  <a:lumMod val="75000"/>
                </a:schemeClr>
              </a:solidFill>
              <a:effectLst>
                <a:outerShdw blurRad="38100" dist="38100" dir="2700000" algn="tl">
                  <a:srgbClr val="000000">
                    <a:alpha val="43137"/>
                  </a:srgbClr>
                </a:outerShdw>
              </a:effectLst>
            </a:endParaRPr>
          </a:p>
        </p:txBody>
      </p:sp>
      <p:sp>
        <p:nvSpPr>
          <p:cNvPr id="4" name="TextBox 3"/>
          <p:cNvSpPr txBox="1"/>
          <p:nvPr/>
        </p:nvSpPr>
        <p:spPr>
          <a:xfrm>
            <a:off x="1071538" y="1714488"/>
            <a:ext cx="7072362" cy="3785652"/>
          </a:xfrm>
          <a:prstGeom prst="rect">
            <a:avLst/>
          </a:prstGeom>
          <a:solidFill>
            <a:schemeClr val="bg1"/>
          </a:solidFill>
        </p:spPr>
        <p:txBody>
          <a:bodyPr wrap="square" rtlCol="0">
            <a:spAutoFit/>
          </a:bodyPr>
          <a:lstStyle/>
          <a:p>
            <a:pPr>
              <a:buFont typeface="Wingdings" pitchFamily="2" charset="2"/>
              <a:buChar char="q"/>
            </a:pPr>
            <a:r>
              <a:rPr lang="en-US" sz="2000" dirty="0" smtClean="0"/>
              <a:t> Serious research on dietary fiber in the 1950’s resulted in a definition by </a:t>
            </a:r>
            <a:r>
              <a:rPr lang="en-US" sz="2000" dirty="0" smtClean="0">
                <a:solidFill>
                  <a:schemeClr val="accent1">
                    <a:lumMod val="75000"/>
                  </a:schemeClr>
                </a:solidFill>
              </a:rPr>
              <a:t>Trowel et al </a:t>
            </a:r>
            <a:r>
              <a:rPr lang="en-US" sz="2000" dirty="0" smtClean="0"/>
              <a:t>in 1976 (1).  </a:t>
            </a:r>
          </a:p>
          <a:p>
            <a:endParaRPr lang="en-US" sz="2000" dirty="0" smtClean="0"/>
          </a:p>
          <a:p>
            <a:pPr>
              <a:buFont typeface="Wingdings" pitchFamily="2" charset="2"/>
              <a:buChar char="q"/>
            </a:pPr>
            <a:r>
              <a:rPr lang="en-US" sz="2000" dirty="0" smtClean="0"/>
              <a:t> AOAC International validated </a:t>
            </a:r>
            <a:r>
              <a:rPr lang="en-US" sz="2000" dirty="0" smtClean="0">
                <a:solidFill>
                  <a:schemeClr val="accent1">
                    <a:lumMod val="75000"/>
                  </a:schemeClr>
                </a:solidFill>
              </a:rPr>
              <a:t>Official Methods (2) 985.29, 991.42, 992.16, 993.19, 993.21, and 994.13 </a:t>
            </a:r>
            <a:r>
              <a:rPr lang="en-US" sz="2000" dirty="0" smtClean="0"/>
              <a:t>to match that definition beginning in 1980.  </a:t>
            </a:r>
          </a:p>
          <a:p>
            <a:endParaRPr lang="en-US" sz="2000" dirty="0" smtClean="0"/>
          </a:p>
          <a:p>
            <a:pPr>
              <a:buFont typeface="Wingdings" pitchFamily="2" charset="2"/>
              <a:buChar char="q"/>
            </a:pPr>
            <a:r>
              <a:rPr lang="en-US" sz="2000" dirty="0" smtClean="0"/>
              <a:t> Scientific  advances in the subsequent two decades resulted in the conclusion that additional components such as </a:t>
            </a:r>
            <a:r>
              <a:rPr lang="en-US" sz="2000" i="1" dirty="0" smtClean="0"/>
              <a:t>resistant starch and non-digestible oligosaccharides </a:t>
            </a:r>
            <a:r>
              <a:rPr lang="en-US" sz="2000" dirty="0" smtClean="0"/>
              <a:t>are validly included in the </a:t>
            </a:r>
            <a:r>
              <a:rPr lang="en-US" sz="2000" dirty="0" smtClean="0">
                <a:solidFill>
                  <a:schemeClr val="accent1">
                    <a:lumMod val="75000"/>
                  </a:schemeClr>
                </a:solidFill>
              </a:rPr>
              <a:t>Trowel et al definition </a:t>
            </a:r>
            <a:r>
              <a:rPr lang="en-US" sz="2000" dirty="0" smtClean="0"/>
              <a:t>on a physiological bases, therefore</a:t>
            </a:r>
          </a:p>
        </p:txBody>
      </p:sp>
    </p:spTree>
  </p:cSld>
  <p:clrMapOvr>
    <a:masterClrMapping/>
  </p:clrMapOvr>
  <p:transition spd="med">
    <p:wip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http://tiganj.com/wp-content/uploads/2013/10/psenica-638x350.jpg"/>
          <p:cNvPicPr>
            <a:picLocks/>
          </p:cNvPicPr>
          <p:nvPr/>
        </p:nvPicPr>
        <p:blipFill rotWithShape="1">
          <a:blip r:embed="rId2">
            <a:extLst>
              <a:ext uri="{28A0092B-C50C-407E-A947-70E740481C1C}">
                <a14:useLocalDpi xmlns:lc="http://schemas.openxmlformats.org/drawingml/2006/lockedCanvas" xmlns:pic="http://schemas.openxmlformats.org/drawingml/2006/picture" xmlns="" xmlns:a14="http://schemas.microsoft.com/office/drawing/2010/main" val="0"/>
              </a:ext>
            </a:extLst>
          </a:blip>
          <a:srcRect l="11126" r="12054" b="386"/>
          <a:stretch/>
        </p:blipFill>
        <p:spPr bwMode="auto">
          <a:xfrm>
            <a:off x="0" y="0"/>
            <a:ext cx="9144000" cy="6858000"/>
          </a:xfrm>
          <a:prstGeom prst="frame">
            <a:avLst/>
          </a:prstGeom>
          <a:noFill/>
          <a:effectLst>
            <a:glow rad="63500">
              <a:schemeClr val="accent1">
                <a:satMod val="175000"/>
                <a:alpha val="40000"/>
              </a:schemeClr>
            </a:glow>
            <a:outerShdw blurRad="50800" dist="38100" dir="2700000" algn="tl" rotWithShape="0">
              <a:prstClr val="black">
                <a:alpha val="40000"/>
              </a:prstClr>
            </a:outerShdw>
            <a:softEdge rad="317500"/>
          </a:effectLst>
          <a:extLst>
            <a:ext uri="{909E8E84-426E-40DD-AFC4-6F175D3DCCD1}">
              <a14:hiddenFill xmlns:lc="http://schemas.openxmlformats.org/drawingml/2006/lockedCanvas" xmlns:pic="http://schemas.openxmlformats.org/drawingml/2006/picture" xmlns="" xmlns:a14="http://schemas.microsoft.com/office/drawing/2010/main">
                <a:solidFill>
                  <a:srgbClr val="FFFFFF"/>
                </a:solidFill>
              </a14:hiddenFill>
            </a:ext>
          </a:extLst>
        </p:spPr>
      </p:pic>
      <p:sp>
        <p:nvSpPr>
          <p:cNvPr id="3" name="TextBox 2"/>
          <p:cNvSpPr txBox="1"/>
          <p:nvPr/>
        </p:nvSpPr>
        <p:spPr>
          <a:xfrm>
            <a:off x="1071538" y="1000108"/>
            <a:ext cx="7072362" cy="5632311"/>
          </a:xfrm>
          <a:prstGeom prst="rect">
            <a:avLst/>
          </a:prstGeom>
          <a:noFill/>
        </p:spPr>
        <p:txBody>
          <a:bodyPr wrap="square" rtlCol="0">
            <a:spAutoFit/>
          </a:bodyPr>
          <a:lstStyle/>
          <a:p>
            <a:endParaRPr lang="en-US" sz="2000" dirty="0" smtClean="0"/>
          </a:p>
          <a:p>
            <a:pPr>
              <a:buFont typeface="Wingdings" pitchFamily="2" charset="2"/>
              <a:buChar char="q"/>
            </a:pPr>
            <a:r>
              <a:rPr lang="en-US" sz="2000" b="1" dirty="0" smtClean="0">
                <a:solidFill>
                  <a:schemeClr val="accent6">
                    <a:lumMod val="50000"/>
                  </a:schemeClr>
                </a:solidFill>
              </a:rPr>
              <a:t> </a:t>
            </a:r>
            <a:r>
              <a:rPr lang="en-US" sz="2000" b="1" dirty="0" smtClean="0">
                <a:solidFill>
                  <a:schemeClr val="accent1">
                    <a:lumMod val="75000"/>
                  </a:schemeClr>
                </a:solidFill>
              </a:rPr>
              <a:t>AOAC Official Methods 992.28,  995.16,  997.08,  999.03,  2000.11,  2001.02,  2001.03, and 2002.02 </a:t>
            </a:r>
            <a:r>
              <a:rPr lang="en-US" sz="2000" dirty="0" smtClean="0"/>
              <a:t>for these components have been validated.</a:t>
            </a:r>
          </a:p>
          <a:p>
            <a:endParaRPr lang="en-US" sz="2000" dirty="0" smtClean="0"/>
          </a:p>
          <a:p>
            <a:pPr>
              <a:buFont typeface="Wingdings" pitchFamily="2" charset="2"/>
              <a:buChar char="q"/>
            </a:pPr>
            <a:r>
              <a:rPr lang="en-US" sz="2000" b="1" dirty="0" smtClean="0">
                <a:solidFill>
                  <a:schemeClr val="accent6">
                    <a:lumMod val="50000"/>
                  </a:schemeClr>
                </a:solidFill>
              </a:rPr>
              <a:t> </a:t>
            </a:r>
            <a:r>
              <a:rPr lang="en-US" sz="2000" b="1" dirty="0" smtClean="0">
                <a:solidFill>
                  <a:schemeClr val="accent1">
                    <a:lumMod val="75000"/>
                  </a:schemeClr>
                </a:solidFill>
              </a:rPr>
              <a:t>The CODEX Committee on Nutrition and Foods </a:t>
            </a:r>
            <a:r>
              <a:rPr lang="en-US" sz="2000" dirty="0" smtClean="0"/>
              <a:t>for Special Dietary Uses (CCNFSDU) recently has produced a clarifying definition of Dietary Fiber (see ALINORM 09/32/26) that reflects the scientific findings of the past 5 plus decades in a single, concise definition.</a:t>
            </a:r>
          </a:p>
          <a:p>
            <a:pPr>
              <a:buFont typeface="Wingdings" pitchFamily="2" charset="2"/>
              <a:buChar char="q"/>
            </a:pPr>
            <a:endParaRPr lang="en-US" sz="2000" dirty="0" smtClean="0"/>
          </a:p>
          <a:p>
            <a:pPr>
              <a:buFont typeface="Wingdings" pitchFamily="2" charset="2"/>
              <a:buChar char="q"/>
            </a:pPr>
            <a:r>
              <a:rPr lang="en-US" sz="2000" b="1" dirty="0" smtClean="0">
                <a:solidFill>
                  <a:schemeClr val="accent1">
                    <a:lumMod val="75000"/>
                  </a:schemeClr>
                </a:solidFill>
              </a:rPr>
              <a:t> AOAC International scientists </a:t>
            </a:r>
            <a:r>
              <a:rPr lang="en-US" sz="2000" dirty="0" smtClean="0"/>
              <a:t>are validating an all inclusive method commensurate with this definition. </a:t>
            </a:r>
          </a:p>
          <a:p>
            <a:pPr>
              <a:buFont typeface="Wingdings" pitchFamily="2" charset="2"/>
              <a:buChar char="q"/>
            </a:pPr>
            <a:endParaRPr lang="en-US" sz="2000" dirty="0" smtClean="0"/>
          </a:p>
          <a:p>
            <a:pPr>
              <a:buFont typeface="Wingdings" pitchFamily="2" charset="2"/>
              <a:buChar char="q"/>
            </a:pPr>
            <a:endParaRPr lang="en-US" sz="2000" dirty="0" smtClean="0"/>
          </a:p>
        </p:txBody>
      </p:sp>
    </p:spTree>
  </p:cSld>
  <p:clrMapOvr>
    <a:masterClrMapping/>
  </p:clrMapOvr>
  <p:transition spd="med">
    <p:wip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5786" y="704088"/>
            <a:ext cx="7429552" cy="510334"/>
          </a:xfrm>
        </p:spPr>
        <p:txBody>
          <a:bodyPr>
            <a:normAutofit/>
          </a:bodyPr>
          <a:lstStyle/>
          <a:p>
            <a:endParaRPr lang="en-US" sz="2000" dirty="0"/>
          </a:p>
        </p:txBody>
      </p:sp>
      <p:sp>
        <p:nvSpPr>
          <p:cNvPr id="3" name="Content Placeholder 2"/>
          <p:cNvSpPr>
            <a:spLocks noGrp="1"/>
          </p:cNvSpPr>
          <p:nvPr>
            <p:ph idx="1"/>
          </p:nvPr>
        </p:nvSpPr>
        <p:spPr>
          <a:xfrm>
            <a:off x="785786" y="500042"/>
            <a:ext cx="7429552" cy="5429288"/>
          </a:xfrm>
          <a:solidFill>
            <a:schemeClr val="bg1"/>
          </a:solidFill>
        </p:spPr>
        <p:txBody>
          <a:bodyPr/>
          <a:lstStyle/>
          <a:p>
            <a:endParaRPr lang="en-US" sz="2000" b="1" dirty="0" smtClean="0"/>
          </a:p>
          <a:p>
            <a:pPr>
              <a:buFont typeface="Wingdings" pitchFamily="2" charset="2"/>
              <a:buChar char="q"/>
            </a:pPr>
            <a:endParaRPr lang="en-US" sz="2000" b="1" dirty="0" smtClean="0"/>
          </a:p>
          <a:p>
            <a:pPr>
              <a:buFont typeface="Wingdings" pitchFamily="2" charset="2"/>
              <a:buChar char="q"/>
            </a:pPr>
            <a:r>
              <a:rPr lang="en-US" sz="2000" b="1" dirty="0" smtClean="0">
                <a:solidFill>
                  <a:schemeClr val="accent1">
                    <a:lumMod val="75000"/>
                  </a:schemeClr>
                </a:solidFill>
              </a:rPr>
              <a:t>AOAC International</a:t>
            </a:r>
            <a:r>
              <a:rPr lang="en-US" sz="2000" dirty="0" smtClean="0">
                <a:solidFill>
                  <a:schemeClr val="accent1">
                    <a:lumMod val="75000"/>
                  </a:schemeClr>
                </a:solidFill>
              </a:rPr>
              <a:t> </a:t>
            </a:r>
            <a:r>
              <a:rPr lang="en-US" sz="2000" dirty="0" smtClean="0"/>
              <a:t>has been a leader in proving Official Methods of Analysis consistent with the state of dietary fiber science. </a:t>
            </a:r>
          </a:p>
          <a:p>
            <a:endParaRPr lang="en-US" sz="2000" dirty="0" smtClean="0"/>
          </a:p>
          <a:p>
            <a:pPr>
              <a:buFont typeface="Wingdings" pitchFamily="2" charset="2"/>
              <a:buChar char="q"/>
            </a:pPr>
            <a:r>
              <a:rPr lang="en-US" sz="2000" dirty="0" smtClean="0"/>
              <a:t>Over the past two decades, the most widely used methods for the measurement of </a:t>
            </a:r>
            <a:r>
              <a:rPr lang="en-US" sz="2000" dirty="0" err="1" smtClean="0"/>
              <a:t>dietry</a:t>
            </a:r>
            <a:r>
              <a:rPr lang="en-US" sz="2000" dirty="0" smtClean="0"/>
              <a:t> </a:t>
            </a:r>
            <a:r>
              <a:rPr lang="en-US" sz="2000" dirty="0" err="1" smtClean="0"/>
              <a:t>fibre</a:t>
            </a:r>
            <a:r>
              <a:rPr lang="en-US" sz="2000" dirty="0" smtClean="0"/>
              <a:t> have been </a:t>
            </a:r>
            <a:r>
              <a:rPr lang="en-US" sz="2000" b="1" dirty="0" smtClean="0">
                <a:solidFill>
                  <a:schemeClr val="accent1">
                    <a:lumMod val="75000"/>
                  </a:schemeClr>
                </a:solidFill>
              </a:rPr>
              <a:t>AOAC Methods 985.29 and 991.43.</a:t>
            </a:r>
          </a:p>
          <a:p>
            <a:pPr>
              <a:buNone/>
            </a:pPr>
            <a:r>
              <a:rPr lang="en-US" sz="2000" b="1" dirty="0" smtClean="0">
                <a:solidFill>
                  <a:schemeClr val="accent1">
                    <a:lumMod val="75000"/>
                  </a:schemeClr>
                </a:solidFill>
              </a:rPr>
              <a:t> </a:t>
            </a:r>
          </a:p>
          <a:p>
            <a:pPr>
              <a:buFont typeface="Wingdings" pitchFamily="2" charset="2"/>
              <a:buChar char="q"/>
            </a:pPr>
            <a:r>
              <a:rPr lang="en-US" sz="2000" dirty="0" smtClean="0"/>
              <a:t>However, these methods do not measure </a:t>
            </a:r>
            <a:r>
              <a:rPr lang="en-US" sz="2000" dirty="0" err="1" smtClean="0"/>
              <a:t>resistent</a:t>
            </a:r>
            <a:r>
              <a:rPr lang="en-US" sz="2000" dirty="0" smtClean="0"/>
              <a:t> oligosaccharides and generally underestimate   </a:t>
            </a:r>
            <a:r>
              <a:rPr lang="en-US" sz="2000" dirty="0" err="1" smtClean="0"/>
              <a:t>resistat</a:t>
            </a:r>
            <a:r>
              <a:rPr lang="en-US" sz="2000" dirty="0" smtClean="0"/>
              <a:t> starch. </a:t>
            </a:r>
          </a:p>
          <a:p>
            <a:endParaRPr lang="en-US" dirty="0"/>
          </a:p>
        </p:txBody>
      </p:sp>
      <p:pic>
        <p:nvPicPr>
          <p:cNvPr id="4" name="Content Placeholder 3" descr="http://tiganj.com/wp-content/uploads/2013/10/psenica-638x350.jpg"/>
          <p:cNvPicPr>
            <a:picLocks noGrp="1"/>
          </p:cNvPicPr>
          <p:nvPr>
            <p:ph idx="4294967295"/>
          </p:nvPr>
        </p:nvPicPr>
        <p:blipFill rotWithShape="1">
          <a:blip r:embed="rId2">
            <a:extLst>
              <a:ext uri="{28A0092B-C50C-407E-A947-70E740481C1C}">
                <a14:useLocalDpi xmlns:lc="http://schemas.openxmlformats.org/drawingml/2006/lockedCanvas" xmlns:pic="http://schemas.openxmlformats.org/drawingml/2006/picture" xmlns="" xmlns:a14="http://schemas.microsoft.com/office/drawing/2010/main" val="0"/>
              </a:ext>
            </a:extLst>
          </a:blip>
          <a:srcRect l="11126" r="12054" b="386"/>
          <a:stretch/>
        </p:blipFill>
        <p:spPr bwMode="auto">
          <a:xfrm>
            <a:off x="-214313" y="-412750"/>
            <a:ext cx="9358313" cy="7270750"/>
          </a:xfrm>
          <a:prstGeom prst="frame">
            <a:avLst/>
          </a:prstGeom>
          <a:noFill/>
          <a:effectLst>
            <a:glow rad="63500">
              <a:schemeClr val="accent1">
                <a:satMod val="175000"/>
                <a:alpha val="40000"/>
              </a:schemeClr>
            </a:glow>
            <a:outerShdw blurRad="50800" dist="38100" dir="2700000" algn="tl" rotWithShape="0">
              <a:prstClr val="black">
                <a:alpha val="40000"/>
              </a:prstClr>
            </a:outerShdw>
            <a:softEdge rad="317500"/>
          </a:effectLst>
          <a:extLst>
            <a:ext uri="{909E8E84-426E-40DD-AFC4-6F175D3DCCD1}">
              <a14:hiddenFill xmlns:lc="http://schemas.openxmlformats.org/drawingml/2006/lockedCanvas" xmlns:pic="http://schemas.openxmlformats.org/drawingml/2006/picture" xmlns="" xmlns:a14="http://schemas.microsoft.com/office/drawing/2010/main">
                <a:solidFill>
                  <a:srgbClr val="FFFFFF"/>
                </a:solidFill>
              </a14:hiddenFill>
            </a:ext>
          </a:extLst>
        </p:spPr>
      </p:pic>
    </p:spTree>
  </p:cSld>
  <p:clrMapOvr>
    <a:masterClrMapping/>
  </p:clrMapOvr>
  <p:transition spd="med">
    <p:wip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http://tiganj.com/wp-content/uploads/2013/10/psenica-638x350.jpg"/>
          <p:cNvPicPr>
            <a:picLocks/>
          </p:cNvPicPr>
          <p:nvPr/>
        </p:nvPicPr>
        <p:blipFill rotWithShape="1">
          <a:blip r:embed="rId2">
            <a:extLst>
              <a:ext uri="{28A0092B-C50C-407E-A947-70E740481C1C}">
                <a14:useLocalDpi xmlns:lc="http://schemas.openxmlformats.org/drawingml/2006/lockedCanvas" xmlns:pic="http://schemas.openxmlformats.org/drawingml/2006/picture" xmlns="" xmlns:a14="http://schemas.microsoft.com/office/drawing/2010/main" val="0"/>
              </a:ext>
            </a:extLst>
          </a:blip>
          <a:srcRect l="11126" r="12054" b="386"/>
          <a:stretch/>
        </p:blipFill>
        <p:spPr bwMode="auto">
          <a:xfrm>
            <a:off x="0" y="0"/>
            <a:ext cx="9144000" cy="6858000"/>
          </a:xfrm>
          <a:prstGeom prst="frame">
            <a:avLst/>
          </a:prstGeom>
          <a:noFill/>
          <a:effectLst>
            <a:glow rad="63500">
              <a:schemeClr val="accent1">
                <a:satMod val="175000"/>
                <a:alpha val="40000"/>
              </a:schemeClr>
            </a:glow>
            <a:outerShdw blurRad="50800" dist="38100" dir="2700000" algn="tl" rotWithShape="0">
              <a:prstClr val="black">
                <a:alpha val="40000"/>
              </a:prstClr>
            </a:outerShdw>
            <a:softEdge rad="317500"/>
          </a:effectLst>
          <a:extLst>
            <a:ext uri="{909E8E84-426E-40DD-AFC4-6F175D3DCCD1}">
              <a14:hiddenFill xmlns:lc="http://schemas.openxmlformats.org/drawingml/2006/lockedCanvas" xmlns:pic="http://schemas.openxmlformats.org/drawingml/2006/picture" xmlns="" xmlns:a14="http://schemas.microsoft.com/office/drawing/2010/main">
                <a:solidFill>
                  <a:srgbClr val="FFFFFF"/>
                </a:solidFill>
              </a14:hiddenFill>
            </a:ext>
          </a:extLst>
        </p:spPr>
      </p:pic>
      <p:sp>
        <p:nvSpPr>
          <p:cNvPr id="3" name="Rectangle 2"/>
          <p:cNvSpPr/>
          <p:nvPr/>
        </p:nvSpPr>
        <p:spPr>
          <a:xfrm>
            <a:off x="1142976" y="1142984"/>
            <a:ext cx="6858048" cy="3785652"/>
          </a:xfrm>
          <a:prstGeom prst="rect">
            <a:avLst/>
          </a:prstGeom>
        </p:spPr>
        <p:txBody>
          <a:bodyPr wrap="square">
            <a:spAutoFit/>
          </a:bodyPr>
          <a:lstStyle/>
          <a:p>
            <a:pPr>
              <a:buFont typeface="Wingdings" pitchFamily="2" charset="2"/>
              <a:buChar char="q"/>
            </a:pPr>
            <a:r>
              <a:rPr lang="en-US" sz="2000" dirty="0" smtClean="0"/>
              <a:t> To address this limitation, a method (1) that is based on AOAC Method 991.43 (total dietary </a:t>
            </a:r>
            <a:r>
              <a:rPr lang="en-US" sz="2000" dirty="0" err="1" smtClean="0"/>
              <a:t>fibre</a:t>
            </a:r>
            <a:r>
              <a:rPr lang="en-US" sz="2000" dirty="0" smtClean="0"/>
              <a:t>) and AOAC Method 2001.03 (non-digestible) oligosaccharides), has been developed and  is currently the subject of an </a:t>
            </a:r>
            <a:r>
              <a:rPr lang="en-US" sz="2000" dirty="0" err="1" smtClean="0"/>
              <a:t>inerlaboratory</a:t>
            </a:r>
            <a:r>
              <a:rPr lang="en-US" sz="2000" dirty="0" smtClean="0"/>
              <a:t> evaluation under the auspices of AOAC International. </a:t>
            </a:r>
          </a:p>
          <a:p>
            <a:endParaRPr lang="en-US" sz="2000" dirty="0" smtClean="0"/>
          </a:p>
          <a:p>
            <a:pPr>
              <a:buFont typeface="Wingdings" pitchFamily="2" charset="2"/>
              <a:buChar char="q"/>
            </a:pPr>
            <a:r>
              <a:rPr lang="en-US" sz="2000" dirty="0" smtClean="0"/>
              <a:t> This procedure involves the incubation of sample with pancreatic alpha-amylase plus </a:t>
            </a:r>
            <a:r>
              <a:rPr lang="en-US" sz="2000" dirty="0" err="1" smtClean="0"/>
              <a:t>amyloglucosidase</a:t>
            </a:r>
            <a:r>
              <a:rPr lang="en-US" sz="2000" dirty="0" smtClean="0"/>
              <a:t> under conditions similar to those used in the measurement of resistant starch.     </a:t>
            </a:r>
          </a:p>
          <a:p>
            <a:endParaRPr lang="en-US" sz="2000" dirty="0" smtClean="0"/>
          </a:p>
        </p:txBody>
      </p:sp>
    </p:spTree>
  </p:cSld>
  <p:clrMapOvr>
    <a:masterClrMapping/>
  </p:clrMapOvr>
  <p:transition spd="med">
    <p:wip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http://tiganj.com/wp-content/uploads/2013/10/psenica-638x350.jpg"/>
          <p:cNvPicPr>
            <a:picLocks/>
          </p:cNvPicPr>
          <p:nvPr/>
        </p:nvPicPr>
        <p:blipFill rotWithShape="1">
          <a:blip r:embed="rId2">
            <a:extLst>
              <a:ext uri="{28A0092B-C50C-407E-A947-70E740481C1C}">
                <a14:useLocalDpi xmlns:lc="http://schemas.openxmlformats.org/drawingml/2006/lockedCanvas" xmlns:pic="http://schemas.openxmlformats.org/drawingml/2006/picture" xmlns="" xmlns:a14="http://schemas.microsoft.com/office/drawing/2010/main" val="0"/>
              </a:ext>
            </a:extLst>
          </a:blip>
          <a:srcRect l="11126" r="12054" b="386"/>
          <a:stretch/>
        </p:blipFill>
        <p:spPr bwMode="auto">
          <a:xfrm>
            <a:off x="0" y="-500090"/>
            <a:ext cx="9144000" cy="7270876"/>
          </a:xfrm>
          <a:prstGeom prst="frame">
            <a:avLst/>
          </a:prstGeom>
          <a:noFill/>
          <a:effectLst>
            <a:glow rad="63500">
              <a:schemeClr val="accent1">
                <a:satMod val="175000"/>
                <a:alpha val="40000"/>
              </a:schemeClr>
            </a:glow>
            <a:outerShdw blurRad="50800" dist="38100" dir="2700000" algn="tl" rotWithShape="0">
              <a:prstClr val="black">
                <a:alpha val="40000"/>
              </a:prstClr>
            </a:outerShdw>
            <a:softEdge rad="317500"/>
          </a:effectLst>
          <a:extLst>
            <a:ext uri="{909E8E84-426E-40DD-AFC4-6F175D3DCCD1}">
              <a14:hiddenFill xmlns:lc="http://schemas.openxmlformats.org/drawingml/2006/lockedCanvas" xmlns:pic="http://schemas.openxmlformats.org/drawingml/2006/picture" xmlns="" xmlns:a14="http://schemas.microsoft.com/office/drawing/2010/main">
                <a:solidFill>
                  <a:srgbClr val="FFFFFF"/>
                </a:solidFill>
              </a14:hiddenFill>
            </a:ext>
          </a:extLst>
        </p:spPr>
      </p:pic>
      <p:pic>
        <p:nvPicPr>
          <p:cNvPr id="6" name="Picture 2" descr="H:\ICC\15.12.2010 ois\HEALTHGRAIN\HG Figure 1 u 2\HG ppt slide simple.jpg"/>
          <p:cNvPicPr>
            <a:picLocks noChangeAspect="1" noChangeArrowheads="1"/>
          </p:cNvPicPr>
          <p:nvPr/>
        </p:nvPicPr>
        <p:blipFill>
          <a:blip r:embed="rId3"/>
          <a:srcRect l="33156" t="19658" r="3601" b="4930"/>
          <a:stretch>
            <a:fillRect/>
          </a:stretch>
        </p:blipFill>
        <p:spPr bwMode="auto">
          <a:xfrm>
            <a:off x="0" y="1000108"/>
            <a:ext cx="7572396" cy="5857892"/>
          </a:xfrm>
          <a:prstGeom prst="rect">
            <a:avLst/>
          </a:prstGeom>
          <a:noFill/>
          <a:ln w="9525">
            <a:noFill/>
            <a:miter lim="800000"/>
            <a:headEnd/>
            <a:tailEnd/>
          </a:ln>
        </p:spPr>
      </p:pic>
      <p:sp>
        <p:nvSpPr>
          <p:cNvPr id="7" name="TextBox 6"/>
          <p:cNvSpPr txBox="1"/>
          <p:nvPr/>
        </p:nvSpPr>
        <p:spPr>
          <a:xfrm>
            <a:off x="928662" y="285728"/>
            <a:ext cx="7286676" cy="738664"/>
          </a:xfrm>
          <a:prstGeom prst="rect">
            <a:avLst/>
          </a:prstGeom>
          <a:solidFill>
            <a:srgbClr val="FFFF99"/>
          </a:solidFill>
        </p:spPr>
        <p:txBody>
          <a:bodyPr wrap="square" rtlCol="0">
            <a:spAutoFit/>
          </a:bodyPr>
          <a:lstStyle/>
          <a:p>
            <a:pPr algn="ctr"/>
            <a:r>
              <a:rPr lang="en-US" sz="2400" b="1" dirty="0" smtClean="0">
                <a:solidFill>
                  <a:schemeClr val="accent1">
                    <a:lumMod val="75000"/>
                  </a:schemeClr>
                </a:solidFill>
              </a:rPr>
              <a:t>Source of dietary </a:t>
            </a:r>
            <a:r>
              <a:rPr lang="en-US" sz="2400" b="1" dirty="0" err="1" smtClean="0">
                <a:solidFill>
                  <a:schemeClr val="accent1">
                    <a:lumMod val="75000"/>
                  </a:schemeClr>
                </a:solidFill>
              </a:rPr>
              <a:t>fibre</a:t>
            </a:r>
            <a:endParaRPr lang="en-US" sz="2400" b="1" dirty="0" smtClean="0">
              <a:solidFill>
                <a:schemeClr val="accent1">
                  <a:lumMod val="75000"/>
                </a:schemeClr>
              </a:solidFill>
            </a:endParaRPr>
          </a:p>
          <a:p>
            <a:endParaRPr lang="en-US" dirty="0"/>
          </a:p>
        </p:txBody>
      </p:sp>
      <p:sp>
        <p:nvSpPr>
          <p:cNvPr id="5" name="TextBox 4"/>
          <p:cNvSpPr txBox="1"/>
          <p:nvPr/>
        </p:nvSpPr>
        <p:spPr>
          <a:xfrm>
            <a:off x="7500958" y="1928802"/>
            <a:ext cx="1500198" cy="3570208"/>
          </a:xfrm>
          <a:prstGeom prst="rect">
            <a:avLst/>
          </a:prstGeom>
          <a:solidFill>
            <a:srgbClr val="FFFF99"/>
          </a:solidFill>
        </p:spPr>
        <p:txBody>
          <a:bodyPr wrap="square" rtlCol="0">
            <a:spAutoFit/>
          </a:bodyPr>
          <a:lstStyle/>
          <a:p>
            <a:r>
              <a:rPr lang="en-US" sz="1600" b="1" dirty="0" smtClean="0">
                <a:solidFill>
                  <a:schemeClr val="accent1">
                    <a:lumMod val="75000"/>
                  </a:schemeClr>
                </a:solidFill>
                <a:effectLst>
                  <a:outerShdw blurRad="38100" dist="38100" dir="2700000" algn="tl">
                    <a:srgbClr val="000000">
                      <a:alpha val="43137"/>
                    </a:srgbClr>
                  </a:outerShdw>
                </a:effectLst>
              </a:rPr>
              <a:t>Cereal grains </a:t>
            </a:r>
            <a:r>
              <a:rPr lang="en-US" sz="1600" dirty="0" smtClean="0"/>
              <a:t>are naturally rich in dietary </a:t>
            </a:r>
            <a:r>
              <a:rPr lang="en-US" sz="1600" dirty="0" err="1" smtClean="0"/>
              <a:t>fibre</a:t>
            </a:r>
            <a:r>
              <a:rPr lang="en-US" sz="1600" dirty="0" smtClean="0"/>
              <a:t> (DF), and provide in many countries the most abundant source of DF in the diet. </a:t>
            </a:r>
          </a:p>
          <a:p>
            <a:endParaRPr lang="en-US" dirty="0"/>
          </a:p>
        </p:txBody>
      </p:sp>
      <p:sp>
        <p:nvSpPr>
          <p:cNvPr id="8" name="TextBox 7"/>
          <p:cNvSpPr txBox="1"/>
          <p:nvPr/>
        </p:nvSpPr>
        <p:spPr>
          <a:xfrm>
            <a:off x="0" y="6273225"/>
            <a:ext cx="6429420" cy="800219"/>
          </a:xfrm>
          <a:prstGeom prst="rect">
            <a:avLst/>
          </a:prstGeom>
          <a:noFill/>
        </p:spPr>
        <p:txBody>
          <a:bodyPr wrap="square" rtlCol="0">
            <a:spAutoFit/>
          </a:bodyPr>
          <a:lstStyle/>
          <a:p>
            <a:endParaRPr lang="en-US" sz="1400" i="1" dirty="0" smtClean="0"/>
          </a:p>
          <a:p>
            <a:r>
              <a:rPr lang="en-US" sz="1400" i="1" dirty="0" smtClean="0"/>
              <a:t>Source: Health grain, http://wwwhealthgrain.org/regulatory_issues</a:t>
            </a:r>
          </a:p>
          <a:p>
            <a:endParaRPr lang="en-US" dirty="0"/>
          </a:p>
        </p:txBody>
      </p:sp>
    </p:spTree>
  </p:cSld>
  <p:clrMapOvr>
    <a:masterClrMapping/>
  </p:clrMapOvr>
  <p:transition spd="med">
    <p:wipe dir="d"/>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8662" y="428604"/>
            <a:ext cx="7286676" cy="785818"/>
          </a:xfrm>
          <a:solidFill>
            <a:srgbClr val="FFFF99"/>
          </a:solidFill>
        </p:spPr>
        <p:txBody>
          <a:bodyPr>
            <a:normAutofit fontScale="90000"/>
          </a:bodyPr>
          <a:lstStyle/>
          <a:p>
            <a:pPr algn="ctr"/>
            <a:r>
              <a:rPr lang="en-US" sz="2400" b="1" dirty="0" smtClean="0">
                <a:solidFill>
                  <a:schemeClr val="accent1">
                    <a:lumMod val="75000"/>
                  </a:schemeClr>
                </a:solidFill>
              </a:rPr>
              <a:t/>
            </a:r>
            <a:br>
              <a:rPr lang="en-US" sz="2400" b="1" dirty="0" smtClean="0">
                <a:solidFill>
                  <a:schemeClr val="accent1">
                    <a:lumMod val="75000"/>
                  </a:schemeClr>
                </a:solidFill>
              </a:rPr>
            </a:br>
            <a:r>
              <a:rPr lang="en-US" sz="2400" dirty="0" smtClean="0">
                <a:solidFill>
                  <a:schemeClr val="accent1">
                    <a:lumMod val="75000"/>
                  </a:schemeClr>
                </a:solidFill>
              </a:rPr>
              <a:t/>
            </a:r>
            <a:br>
              <a:rPr lang="en-US" sz="2400" dirty="0" smtClean="0">
                <a:solidFill>
                  <a:schemeClr val="accent1">
                    <a:lumMod val="75000"/>
                  </a:schemeClr>
                </a:solidFill>
              </a:rPr>
            </a:br>
            <a:r>
              <a:rPr lang="en-US" sz="2400" dirty="0" smtClean="0">
                <a:solidFill>
                  <a:schemeClr val="accent1">
                    <a:lumMod val="75000"/>
                  </a:schemeClr>
                </a:solidFill>
              </a:rPr>
              <a:t/>
            </a:r>
            <a:br>
              <a:rPr lang="en-US" sz="2400" dirty="0" smtClean="0">
                <a:solidFill>
                  <a:schemeClr val="accent1">
                    <a:lumMod val="75000"/>
                  </a:schemeClr>
                </a:solidFill>
              </a:rPr>
            </a:br>
            <a:r>
              <a:rPr lang="en-US" sz="2400" dirty="0" smtClean="0">
                <a:solidFill>
                  <a:schemeClr val="accent1">
                    <a:lumMod val="75000"/>
                  </a:schemeClr>
                </a:solidFill>
              </a:rPr>
              <a:t/>
            </a:r>
            <a:br>
              <a:rPr lang="en-US" sz="2400" dirty="0" smtClean="0">
                <a:solidFill>
                  <a:schemeClr val="accent1">
                    <a:lumMod val="75000"/>
                  </a:schemeClr>
                </a:solidFill>
              </a:rPr>
            </a:br>
            <a:r>
              <a:rPr lang="en-US" sz="2400" dirty="0" smtClean="0">
                <a:solidFill>
                  <a:schemeClr val="accent1">
                    <a:lumMod val="75000"/>
                  </a:schemeClr>
                </a:solidFill>
              </a:rPr>
              <a:t/>
            </a:r>
            <a:br>
              <a:rPr lang="en-US" sz="2400" dirty="0" smtClean="0">
                <a:solidFill>
                  <a:schemeClr val="accent1">
                    <a:lumMod val="75000"/>
                  </a:schemeClr>
                </a:solidFill>
              </a:rPr>
            </a:br>
            <a:r>
              <a:rPr lang="en-US" sz="2400" dirty="0" smtClean="0">
                <a:solidFill>
                  <a:schemeClr val="accent1">
                    <a:lumMod val="75000"/>
                  </a:schemeClr>
                </a:solidFill>
              </a:rPr>
              <a:t/>
            </a:r>
            <a:br>
              <a:rPr lang="en-US" sz="2400" dirty="0" smtClean="0">
                <a:solidFill>
                  <a:schemeClr val="accent1">
                    <a:lumMod val="75000"/>
                  </a:schemeClr>
                </a:solidFill>
              </a:rPr>
            </a:br>
            <a:r>
              <a:rPr lang="en-US" sz="2400" dirty="0" smtClean="0">
                <a:solidFill>
                  <a:schemeClr val="accent1">
                    <a:lumMod val="75000"/>
                  </a:schemeClr>
                </a:solidFill>
              </a:rPr>
              <a:t/>
            </a:r>
            <a:br>
              <a:rPr lang="en-US" sz="2400" dirty="0" smtClean="0">
                <a:solidFill>
                  <a:schemeClr val="accent1">
                    <a:lumMod val="75000"/>
                  </a:schemeClr>
                </a:solidFill>
              </a:rPr>
            </a:br>
            <a:r>
              <a:rPr lang="en-US" sz="2400" dirty="0" smtClean="0">
                <a:solidFill>
                  <a:schemeClr val="accent1">
                    <a:lumMod val="75000"/>
                  </a:schemeClr>
                </a:solidFill>
              </a:rPr>
              <a:t/>
            </a:r>
            <a:br>
              <a:rPr lang="en-US" sz="2400" dirty="0" smtClean="0">
                <a:solidFill>
                  <a:schemeClr val="accent1">
                    <a:lumMod val="75000"/>
                  </a:schemeClr>
                </a:solidFill>
              </a:rPr>
            </a:br>
            <a:r>
              <a:rPr lang="en-US" sz="2400" b="1" dirty="0" smtClean="0">
                <a:solidFill>
                  <a:schemeClr val="accent1">
                    <a:lumMod val="75000"/>
                  </a:schemeClr>
                </a:solidFill>
              </a:rPr>
              <a:t>Dietary </a:t>
            </a:r>
            <a:r>
              <a:rPr lang="en-US" sz="2400" b="1" dirty="0" err="1" smtClean="0">
                <a:solidFill>
                  <a:schemeClr val="accent1">
                    <a:lumMod val="75000"/>
                  </a:schemeClr>
                </a:solidFill>
              </a:rPr>
              <a:t>fibre</a:t>
            </a:r>
            <a:r>
              <a:rPr lang="en-US" sz="2400" b="1" dirty="0" smtClean="0">
                <a:solidFill>
                  <a:schemeClr val="accent1">
                    <a:lumMod val="75000"/>
                  </a:schemeClr>
                </a:solidFill>
              </a:rPr>
              <a:t> health claims</a:t>
            </a:r>
            <a:br>
              <a:rPr lang="en-US" sz="2400" b="1" dirty="0" smtClean="0">
                <a:solidFill>
                  <a:schemeClr val="accent1">
                    <a:lumMod val="75000"/>
                  </a:schemeClr>
                </a:solidFill>
              </a:rPr>
            </a:br>
            <a:endParaRPr lang="en-US" sz="2400" b="1" dirty="0">
              <a:solidFill>
                <a:schemeClr val="accent1">
                  <a:lumMod val="75000"/>
                </a:schemeClr>
              </a:solidFill>
            </a:endParaRPr>
          </a:p>
        </p:txBody>
      </p:sp>
      <p:sp>
        <p:nvSpPr>
          <p:cNvPr id="3" name="Content Placeholder 2"/>
          <p:cNvSpPr>
            <a:spLocks noGrp="1"/>
          </p:cNvSpPr>
          <p:nvPr>
            <p:ph idx="1"/>
          </p:nvPr>
        </p:nvSpPr>
        <p:spPr>
          <a:xfrm>
            <a:off x="928662" y="1214422"/>
            <a:ext cx="7358114" cy="4674872"/>
          </a:xfrm>
          <a:solidFill>
            <a:schemeClr val="bg1"/>
          </a:solidFill>
        </p:spPr>
        <p:txBody>
          <a:bodyPr>
            <a:normAutofit fontScale="92500" lnSpcReduction="20000"/>
          </a:bodyPr>
          <a:lstStyle/>
          <a:p>
            <a:pPr>
              <a:buFont typeface="Wingdings" pitchFamily="2" charset="2"/>
              <a:buChar char="q"/>
            </a:pPr>
            <a:r>
              <a:rPr lang="en-US" sz="2200" dirty="0" smtClean="0"/>
              <a:t>The  health benefits of DF have been well established for over 30 years. </a:t>
            </a:r>
          </a:p>
          <a:p>
            <a:endParaRPr lang="en-US" sz="2200" dirty="0" smtClean="0"/>
          </a:p>
          <a:p>
            <a:pPr>
              <a:buFont typeface="Wingdings" pitchFamily="2" charset="2"/>
              <a:buChar char="q"/>
            </a:pPr>
            <a:r>
              <a:rPr lang="en-US" sz="2200" dirty="0" smtClean="0"/>
              <a:t>Initially, </a:t>
            </a:r>
            <a:r>
              <a:rPr lang="en-US" sz="2200" dirty="0" smtClean="0">
                <a:solidFill>
                  <a:schemeClr val="accent1">
                    <a:lumMod val="75000"/>
                  </a:schemeClr>
                </a:solidFill>
              </a:rPr>
              <a:t>observational studies </a:t>
            </a:r>
            <a:r>
              <a:rPr lang="en-US" sz="2200" dirty="0" smtClean="0"/>
              <a:t>showed  associations between high </a:t>
            </a:r>
            <a:r>
              <a:rPr lang="en-US" sz="2200" dirty="0" err="1" smtClean="0"/>
              <a:t>fibre</a:t>
            </a:r>
            <a:r>
              <a:rPr lang="en-US" sz="2200" dirty="0" smtClean="0"/>
              <a:t> diets and</a:t>
            </a:r>
            <a:r>
              <a:rPr lang="en-US" sz="2200" b="1" dirty="0" smtClean="0"/>
              <a:t> </a:t>
            </a:r>
            <a:r>
              <a:rPr lang="en-US" sz="2200" dirty="0" smtClean="0">
                <a:solidFill>
                  <a:schemeClr val="accent1">
                    <a:lumMod val="75000"/>
                  </a:schemeClr>
                </a:solidFill>
              </a:rPr>
              <a:t>reduction in diseases like heart disease, </a:t>
            </a:r>
            <a:r>
              <a:rPr lang="en-US" sz="2200" dirty="0" err="1" smtClean="0">
                <a:solidFill>
                  <a:schemeClr val="accent1">
                    <a:lumMod val="75000"/>
                  </a:schemeClr>
                </a:solidFill>
              </a:rPr>
              <a:t>canser</a:t>
            </a:r>
            <a:r>
              <a:rPr lang="en-US" sz="2200" dirty="0" smtClean="0">
                <a:solidFill>
                  <a:schemeClr val="accent1">
                    <a:lumMod val="75000"/>
                  </a:schemeClr>
                </a:solidFill>
              </a:rPr>
              <a:t>, </a:t>
            </a:r>
            <a:r>
              <a:rPr lang="en-US" sz="2200" dirty="0" err="1" smtClean="0">
                <a:solidFill>
                  <a:schemeClr val="accent1">
                    <a:lumMod val="75000"/>
                  </a:schemeClr>
                </a:solidFill>
              </a:rPr>
              <a:t>diabetes,as</a:t>
            </a:r>
            <a:r>
              <a:rPr lang="en-US" sz="2200" dirty="0" smtClean="0">
                <a:solidFill>
                  <a:schemeClr val="accent1">
                    <a:lumMod val="75000"/>
                  </a:schemeClr>
                </a:solidFill>
              </a:rPr>
              <a:t> well as gastro intestinal effects. </a:t>
            </a:r>
          </a:p>
          <a:p>
            <a:endParaRPr lang="en-US" sz="2200" dirty="0" smtClean="0"/>
          </a:p>
          <a:p>
            <a:pPr>
              <a:buFont typeface="Wingdings" pitchFamily="2" charset="2"/>
              <a:buChar char="q"/>
            </a:pPr>
            <a:r>
              <a:rPr lang="en-US" sz="2200" dirty="0" smtClean="0"/>
              <a:t>Due to this,  interest in </a:t>
            </a:r>
            <a:r>
              <a:rPr lang="en-US" sz="2200" dirty="0" err="1" smtClean="0"/>
              <a:t>fibre</a:t>
            </a:r>
            <a:r>
              <a:rPr lang="en-US" sz="2200" dirty="0" smtClean="0"/>
              <a:t> grew and science started to look closer at the </a:t>
            </a:r>
            <a:r>
              <a:rPr lang="en-US" sz="2200" i="1" dirty="0" smtClean="0"/>
              <a:t>bioactive compounds </a:t>
            </a:r>
            <a:r>
              <a:rPr lang="en-US" sz="2200" dirty="0" smtClean="0"/>
              <a:t>also found in some high </a:t>
            </a:r>
            <a:r>
              <a:rPr lang="en-US" sz="2200" dirty="0" err="1" smtClean="0"/>
              <a:t>fibre</a:t>
            </a:r>
            <a:r>
              <a:rPr lang="en-US" sz="2200" dirty="0" smtClean="0"/>
              <a:t> food sources, like cereal </a:t>
            </a:r>
            <a:r>
              <a:rPr lang="en-US" sz="2200" dirty="0" err="1" smtClean="0"/>
              <a:t>brans</a:t>
            </a:r>
            <a:r>
              <a:rPr lang="en-US" sz="2200" dirty="0" smtClean="0"/>
              <a:t>, and </a:t>
            </a:r>
            <a:r>
              <a:rPr lang="en-US" sz="2200" dirty="0" err="1" smtClean="0"/>
              <a:t>grapeskins</a:t>
            </a:r>
            <a:r>
              <a:rPr lang="en-US" sz="2200" dirty="0" smtClean="0"/>
              <a:t>, etc.</a:t>
            </a:r>
          </a:p>
          <a:p>
            <a:endParaRPr lang="en-US" sz="2200" dirty="0" smtClean="0"/>
          </a:p>
          <a:p>
            <a:pPr>
              <a:buFont typeface="Wingdings" pitchFamily="2" charset="2"/>
              <a:buChar char="q"/>
            </a:pPr>
            <a:r>
              <a:rPr lang="en-US" sz="2200" dirty="0" smtClean="0"/>
              <a:t>Lately specific attention is given to the role of </a:t>
            </a:r>
            <a:r>
              <a:rPr lang="en-US" sz="2200" dirty="0" err="1" smtClean="0"/>
              <a:t>fibre</a:t>
            </a:r>
            <a:r>
              <a:rPr lang="en-US" sz="2200" dirty="0" smtClean="0"/>
              <a:t> on </a:t>
            </a:r>
            <a:r>
              <a:rPr lang="en-US" sz="2200" dirty="0" smtClean="0">
                <a:solidFill>
                  <a:schemeClr val="accent1">
                    <a:lumMod val="75000"/>
                  </a:schemeClr>
                </a:solidFill>
              </a:rPr>
              <a:t>appetite control, improving insulin sensitivity and biomarkers of inflammation</a:t>
            </a:r>
            <a:r>
              <a:rPr lang="en-US" dirty="0" smtClean="0">
                <a:solidFill>
                  <a:schemeClr val="accent1">
                    <a:lumMod val="75000"/>
                  </a:schemeClr>
                </a:solidFill>
              </a:rPr>
              <a:t>. </a:t>
            </a:r>
            <a:endParaRPr lang="en-US" dirty="0">
              <a:solidFill>
                <a:schemeClr val="accent1">
                  <a:lumMod val="75000"/>
                </a:schemeClr>
              </a:solidFill>
            </a:endParaRPr>
          </a:p>
        </p:txBody>
      </p:sp>
      <p:pic>
        <p:nvPicPr>
          <p:cNvPr id="4" name="Content Placeholder 3" descr="http://tiganj.com/wp-content/uploads/2013/10/psenica-638x350.jpg"/>
          <p:cNvPicPr>
            <a:picLocks noGrp="1"/>
          </p:cNvPicPr>
          <p:nvPr>
            <p:ph idx="4294967295"/>
          </p:nvPr>
        </p:nvPicPr>
        <p:blipFill rotWithShape="1">
          <a:blip r:embed="rId2">
            <a:extLst>
              <a:ext uri="{28A0092B-C50C-407E-A947-70E740481C1C}">
                <a14:useLocalDpi xmlns:lc="http://schemas.openxmlformats.org/drawingml/2006/lockedCanvas" xmlns:pic="http://schemas.openxmlformats.org/drawingml/2006/picture" xmlns="" xmlns:a14="http://schemas.microsoft.com/office/drawing/2010/main" val="0"/>
              </a:ext>
            </a:extLst>
          </a:blip>
          <a:srcRect l="11126" r="12054" b="386"/>
          <a:stretch/>
        </p:blipFill>
        <p:spPr bwMode="auto">
          <a:xfrm>
            <a:off x="0" y="-412750"/>
            <a:ext cx="9144000" cy="7270750"/>
          </a:xfrm>
          <a:prstGeom prst="frame">
            <a:avLst/>
          </a:prstGeom>
          <a:noFill/>
          <a:effectLst>
            <a:glow rad="63500">
              <a:schemeClr val="accent1">
                <a:satMod val="175000"/>
                <a:alpha val="40000"/>
              </a:schemeClr>
            </a:glow>
            <a:outerShdw blurRad="50800" dist="38100" dir="2700000" algn="tl" rotWithShape="0">
              <a:prstClr val="black">
                <a:alpha val="40000"/>
              </a:prstClr>
            </a:outerShdw>
            <a:softEdge rad="317500"/>
          </a:effectLst>
          <a:extLst>
            <a:ext uri="{909E8E84-426E-40DD-AFC4-6F175D3DCCD1}">
              <a14:hiddenFill xmlns:lc="http://schemas.openxmlformats.org/drawingml/2006/lockedCanvas" xmlns:pic="http://schemas.openxmlformats.org/drawingml/2006/picture" xmlns="" xmlns:a14="http://schemas.microsoft.com/office/drawing/2010/main">
                <a:solidFill>
                  <a:srgbClr val="FFFFFF"/>
                </a:solidFill>
              </a14:hiddenFill>
            </a:ext>
          </a:extLst>
        </p:spPr>
      </p:pic>
    </p:spTree>
  </p:cSld>
  <p:clrMapOvr>
    <a:masterClrMapping/>
  </p:clrMapOvr>
  <p:transition spd="med">
    <p:dissolv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http://tiganj.com/wp-content/uploads/2013/10/psenica-638x350.jpg"/>
          <p:cNvPicPr>
            <a:picLocks/>
          </p:cNvPicPr>
          <p:nvPr/>
        </p:nvPicPr>
        <p:blipFill rotWithShape="1">
          <a:blip r:embed="rId2">
            <a:extLst>
              <a:ext uri="{28A0092B-C50C-407E-A947-70E740481C1C}">
                <a14:useLocalDpi xmlns:lc="http://schemas.openxmlformats.org/drawingml/2006/lockedCanvas" xmlns:pic="http://schemas.openxmlformats.org/drawingml/2006/picture" xmlns="" xmlns:a14="http://schemas.microsoft.com/office/drawing/2010/main" val="0"/>
              </a:ext>
            </a:extLst>
          </a:blip>
          <a:srcRect l="11126" r="12054" b="386"/>
          <a:stretch/>
        </p:blipFill>
        <p:spPr bwMode="auto">
          <a:xfrm>
            <a:off x="0" y="-412876"/>
            <a:ext cx="9144000" cy="7270876"/>
          </a:xfrm>
          <a:prstGeom prst="frame">
            <a:avLst/>
          </a:prstGeom>
          <a:noFill/>
          <a:effectLst>
            <a:glow rad="63500">
              <a:schemeClr val="accent1">
                <a:satMod val="175000"/>
                <a:alpha val="40000"/>
              </a:schemeClr>
            </a:glow>
            <a:outerShdw blurRad="50800" dist="38100" dir="2700000" algn="tl" rotWithShape="0">
              <a:prstClr val="black">
                <a:alpha val="40000"/>
              </a:prstClr>
            </a:outerShdw>
            <a:softEdge rad="317500"/>
          </a:effectLst>
          <a:extLst>
            <a:ext uri="{909E8E84-426E-40DD-AFC4-6F175D3DCCD1}">
              <a14:hiddenFill xmlns:lc="http://schemas.openxmlformats.org/drawingml/2006/lockedCanvas" xmlns:pic="http://schemas.openxmlformats.org/drawingml/2006/picture" xmlns="" xmlns:a14="http://schemas.microsoft.com/office/drawing/2010/main">
                <a:solidFill>
                  <a:srgbClr val="FFFFFF"/>
                </a:solidFill>
              </a14:hiddenFill>
            </a:ext>
          </a:extLst>
        </p:spPr>
      </p:pic>
      <p:sp>
        <p:nvSpPr>
          <p:cNvPr id="4" name="Rectangle 3"/>
          <p:cNvSpPr/>
          <p:nvPr/>
        </p:nvSpPr>
        <p:spPr>
          <a:xfrm>
            <a:off x="1142976" y="857232"/>
            <a:ext cx="6929486" cy="523220"/>
          </a:xfrm>
          <a:prstGeom prst="rect">
            <a:avLst/>
          </a:prstGeom>
          <a:solidFill>
            <a:srgbClr val="92D050"/>
          </a:solidFill>
        </p:spPr>
        <p:txBody>
          <a:bodyPr wrap="square">
            <a:spAutoFit/>
          </a:bodyPr>
          <a:lstStyle/>
          <a:p>
            <a:pPr algn="ctr" eaLnBrk="0" hangingPunct="0">
              <a:defRPr/>
            </a:pPr>
            <a:r>
              <a:rPr lang="en-GB" altLang="nl-NL" sz="2800" b="1" dirty="0" smtClean="0">
                <a:solidFill>
                  <a:srgbClr val="006600"/>
                </a:solidFill>
                <a:ea typeface="MS PGothic" pitchFamily="34" charset="-128"/>
              </a:rPr>
              <a:t>Healthy lifestyle</a:t>
            </a:r>
          </a:p>
        </p:txBody>
      </p:sp>
      <p:sp>
        <p:nvSpPr>
          <p:cNvPr id="5" name="Rectangle 4"/>
          <p:cNvSpPr/>
          <p:nvPr/>
        </p:nvSpPr>
        <p:spPr>
          <a:xfrm>
            <a:off x="1142976" y="1785926"/>
            <a:ext cx="6929486" cy="400110"/>
          </a:xfrm>
          <a:prstGeom prst="rect">
            <a:avLst/>
          </a:prstGeom>
          <a:solidFill>
            <a:srgbClr val="FFFF99"/>
          </a:solidFill>
        </p:spPr>
        <p:txBody>
          <a:bodyPr wrap="square">
            <a:spAutoFit/>
          </a:bodyPr>
          <a:lstStyle/>
          <a:p>
            <a:pPr algn="ctr" eaLnBrk="0" hangingPunct="0">
              <a:defRPr/>
            </a:pPr>
            <a:r>
              <a:rPr lang="en-GB" altLang="nl-NL" sz="2000" b="1" dirty="0" smtClean="0">
                <a:solidFill>
                  <a:srgbClr val="006600"/>
                </a:solidFill>
                <a:ea typeface="MS PGothic" pitchFamily="34" charset="-128"/>
              </a:rPr>
              <a:t>Cereal fibre</a:t>
            </a:r>
          </a:p>
        </p:txBody>
      </p:sp>
      <p:sp>
        <p:nvSpPr>
          <p:cNvPr id="12" name="Rectangle 11"/>
          <p:cNvSpPr/>
          <p:nvPr/>
        </p:nvSpPr>
        <p:spPr>
          <a:xfrm>
            <a:off x="6786578" y="2714620"/>
            <a:ext cx="1357322" cy="1015663"/>
          </a:xfrm>
          <a:prstGeom prst="rect">
            <a:avLst/>
          </a:prstGeom>
          <a:solidFill>
            <a:srgbClr val="A8E6B2"/>
          </a:solidFill>
        </p:spPr>
        <p:txBody>
          <a:bodyPr wrap="square">
            <a:spAutoFit/>
          </a:bodyPr>
          <a:lstStyle/>
          <a:p>
            <a:pPr algn="ctr" eaLnBrk="0" hangingPunct="0">
              <a:defRPr/>
            </a:pPr>
            <a:r>
              <a:rPr lang="de-AT" sz="1200" b="1" cap="all" dirty="0" smtClean="0">
                <a:solidFill>
                  <a:srgbClr val="006600"/>
                </a:solidFill>
                <a:ea typeface="MS PGothic" pitchFamily="34" charset="-128"/>
              </a:rPr>
              <a:t>Gut brain/liver axis and immunostimulation</a:t>
            </a:r>
            <a:endParaRPr lang="de-AT" sz="1200" b="1" cap="all" dirty="0">
              <a:solidFill>
                <a:srgbClr val="006600"/>
              </a:solidFill>
              <a:ea typeface="MS PGothic" pitchFamily="34" charset="-128"/>
            </a:endParaRPr>
          </a:p>
        </p:txBody>
      </p:sp>
      <p:sp>
        <p:nvSpPr>
          <p:cNvPr id="13" name="TextBox 12"/>
          <p:cNvSpPr txBox="1"/>
          <p:nvPr/>
        </p:nvSpPr>
        <p:spPr>
          <a:xfrm>
            <a:off x="1071538" y="2714620"/>
            <a:ext cx="1285884" cy="954107"/>
          </a:xfrm>
          <a:prstGeom prst="rect">
            <a:avLst/>
          </a:prstGeom>
          <a:solidFill>
            <a:srgbClr val="A8E6B2"/>
          </a:solidFill>
        </p:spPr>
        <p:txBody>
          <a:bodyPr wrap="square" rtlCol="0">
            <a:spAutoFit/>
          </a:bodyPr>
          <a:lstStyle/>
          <a:p>
            <a:pPr algn="ctr" eaLnBrk="0" hangingPunct="0">
              <a:defRPr/>
            </a:pPr>
            <a:r>
              <a:rPr lang="de-AT" sz="1400" b="1" cap="all" dirty="0" smtClean="0">
                <a:solidFill>
                  <a:srgbClr val="006600"/>
                </a:solidFill>
                <a:ea typeface="MS PGothic" pitchFamily="34" charset="-128"/>
              </a:rPr>
              <a:t>weight</a:t>
            </a:r>
          </a:p>
          <a:p>
            <a:pPr algn="ctr" eaLnBrk="0" hangingPunct="0">
              <a:defRPr/>
            </a:pPr>
            <a:r>
              <a:rPr lang="de-AT" sz="1400" b="1" cap="all" dirty="0" smtClean="0">
                <a:solidFill>
                  <a:srgbClr val="006600"/>
                </a:solidFill>
                <a:ea typeface="MS PGothic" pitchFamily="34" charset="-128"/>
              </a:rPr>
              <a:t>Manage-ment</a:t>
            </a:r>
          </a:p>
          <a:p>
            <a:pPr algn="ctr" eaLnBrk="0" hangingPunct="0">
              <a:defRPr/>
            </a:pPr>
            <a:r>
              <a:rPr lang="en-US" sz="1400" dirty="0" smtClean="0"/>
              <a:t> </a:t>
            </a:r>
            <a:endParaRPr lang="en-US" sz="1400" dirty="0"/>
          </a:p>
        </p:txBody>
      </p:sp>
      <p:sp>
        <p:nvSpPr>
          <p:cNvPr id="15" name="TextBox 14"/>
          <p:cNvSpPr txBox="1"/>
          <p:nvPr/>
        </p:nvSpPr>
        <p:spPr>
          <a:xfrm>
            <a:off x="2428860" y="2714620"/>
            <a:ext cx="1428760" cy="954107"/>
          </a:xfrm>
          <a:prstGeom prst="rect">
            <a:avLst/>
          </a:prstGeom>
          <a:solidFill>
            <a:srgbClr val="A8E6B2"/>
          </a:solidFill>
        </p:spPr>
        <p:txBody>
          <a:bodyPr wrap="square" rtlCol="0">
            <a:spAutoFit/>
          </a:bodyPr>
          <a:lstStyle/>
          <a:p>
            <a:pPr algn="ctr" eaLnBrk="0" hangingPunct="0">
              <a:defRPr/>
            </a:pPr>
            <a:r>
              <a:rPr lang="de-AT" sz="1400" b="1" cap="all" dirty="0" smtClean="0">
                <a:solidFill>
                  <a:srgbClr val="006600"/>
                </a:solidFill>
                <a:ea typeface="MS PGothic" pitchFamily="34" charset="-128"/>
              </a:rPr>
              <a:t>Choles-terol</a:t>
            </a:r>
          </a:p>
          <a:p>
            <a:pPr algn="ctr" eaLnBrk="0" hangingPunct="0">
              <a:defRPr/>
            </a:pPr>
            <a:r>
              <a:rPr lang="de-AT" sz="1400" b="1" cap="all" dirty="0" smtClean="0">
                <a:solidFill>
                  <a:srgbClr val="006600"/>
                </a:solidFill>
                <a:ea typeface="MS PGothic" pitchFamily="34" charset="-128"/>
              </a:rPr>
              <a:t>Reduction</a:t>
            </a:r>
            <a:endParaRPr lang="en-US" sz="1400" b="1" cap="all" dirty="0" smtClean="0">
              <a:solidFill>
                <a:srgbClr val="006600"/>
              </a:solidFill>
              <a:ea typeface="MS PGothic" pitchFamily="34" charset="-128"/>
            </a:endParaRPr>
          </a:p>
          <a:p>
            <a:pPr algn="ctr" eaLnBrk="0" hangingPunct="0">
              <a:defRPr/>
            </a:pPr>
            <a:endParaRPr lang="de-AT" sz="1400" cap="all" dirty="0" smtClean="0">
              <a:solidFill>
                <a:srgbClr val="006600"/>
              </a:solidFill>
              <a:ea typeface="MS PGothic" pitchFamily="34" charset="-128"/>
            </a:endParaRPr>
          </a:p>
        </p:txBody>
      </p:sp>
      <p:sp>
        <p:nvSpPr>
          <p:cNvPr id="16" name="TextBox 15"/>
          <p:cNvSpPr txBox="1"/>
          <p:nvPr/>
        </p:nvSpPr>
        <p:spPr>
          <a:xfrm>
            <a:off x="3929058" y="2714620"/>
            <a:ext cx="1357322" cy="954107"/>
          </a:xfrm>
          <a:prstGeom prst="rect">
            <a:avLst/>
          </a:prstGeom>
          <a:solidFill>
            <a:srgbClr val="A8E6B2"/>
          </a:solidFill>
        </p:spPr>
        <p:txBody>
          <a:bodyPr wrap="square" rtlCol="0">
            <a:spAutoFit/>
          </a:bodyPr>
          <a:lstStyle/>
          <a:p>
            <a:pPr algn="ctr" eaLnBrk="0" hangingPunct="0">
              <a:defRPr/>
            </a:pPr>
            <a:endParaRPr lang="de-AT" sz="1400" cap="all" dirty="0" smtClean="0">
              <a:solidFill>
                <a:srgbClr val="006600"/>
              </a:solidFill>
              <a:ea typeface="MS PGothic" pitchFamily="34" charset="-128"/>
            </a:endParaRPr>
          </a:p>
          <a:p>
            <a:pPr algn="ctr" eaLnBrk="0" hangingPunct="0">
              <a:defRPr/>
            </a:pPr>
            <a:r>
              <a:rPr lang="de-AT" sz="1400" b="1" cap="all" dirty="0" smtClean="0">
                <a:solidFill>
                  <a:srgbClr val="006600"/>
                </a:solidFill>
                <a:ea typeface="MS PGothic" pitchFamily="34" charset="-128"/>
              </a:rPr>
              <a:t>Glycaemic</a:t>
            </a:r>
          </a:p>
          <a:p>
            <a:pPr algn="ctr" eaLnBrk="0" hangingPunct="0">
              <a:defRPr/>
            </a:pPr>
            <a:r>
              <a:rPr lang="de-AT" sz="1400" b="1" cap="all" dirty="0" smtClean="0">
                <a:solidFill>
                  <a:srgbClr val="006600"/>
                </a:solidFill>
                <a:ea typeface="MS PGothic" pitchFamily="34" charset="-128"/>
              </a:rPr>
              <a:t>Control</a:t>
            </a:r>
          </a:p>
          <a:p>
            <a:pPr algn="ctr" eaLnBrk="0" hangingPunct="0">
              <a:defRPr/>
            </a:pPr>
            <a:endParaRPr lang="de-AT" sz="1400" cap="all" dirty="0" smtClean="0">
              <a:solidFill>
                <a:srgbClr val="006600"/>
              </a:solidFill>
              <a:ea typeface="MS PGothic" pitchFamily="34" charset="-128"/>
            </a:endParaRPr>
          </a:p>
        </p:txBody>
      </p:sp>
      <p:sp>
        <p:nvSpPr>
          <p:cNvPr id="17" name="TextBox 16"/>
          <p:cNvSpPr txBox="1"/>
          <p:nvPr/>
        </p:nvSpPr>
        <p:spPr>
          <a:xfrm>
            <a:off x="5357818" y="2714620"/>
            <a:ext cx="1357322" cy="954107"/>
          </a:xfrm>
          <a:prstGeom prst="rect">
            <a:avLst/>
          </a:prstGeom>
          <a:solidFill>
            <a:srgbClr val="A8E6B2"/>
          </a:solidFill>
        </p:spPr>
        <p:txBody>
          <a:bodyPr wrap="square" rtlCol="0">
            <a:spAutoFit/>
          </a:bodyPr>
          <a:lstStyle/>
          <a:p>
            <a:pPr algn="ctr" eaLnBrk="0" hangingPunct="0">
              <a:defRPr/>
            </a:pPr>
            <a:endParaRPr lang="de-AT" sz="1400" cap="all" dirty="0" smtClean="0">
              <a:solidFill>
                <a:srgbClr val="006600"/>
              </a:solidFill>
              <a:ea typeface="MS PGothic" pitchFamily="34" charset="-128"/>
            </a:endParaRPr>
          </a:p>
          <a:p>
            <a:pPr algn="ctr" eaLnBrk="0" hangingPunct="0">
              <a:defRPr/>
            </a:pPr>
            <a:r>
              <a:rPr lang="de-AT" sz="1400" b="1" cap="all" dirty="0" smtClean="0">
                <a:solidFill>
                  <a:srgbClr val="006600"/>
                </a:solidFill>
                <a:ea typeface="MS PGothic" pitchFamily="34" charset="-128"/>
              </a:rPr>
              <a:t>Bowel </a:t>
            </a:r>
          </a:p>
          <a:p>
            <a:pPr algn="ctr" eaLnBrk="0" hangingPunct="0">
              <a:defRPr/>
            </a:pPr>
            <a:r>
              <a:rPr lang="de-AT" sz="1400" b="1" cap="all" dirty="0" smtClean="0">
                <a:solidFill>
                  <a:srgbClr val="006600"/>
                </a:solidFill>
                <a:ea typeface="MS PGothic" pitchFamily="34" charset="-128"/>
              </a:rPr>
              <a:t>Function</a:t>
            </a:r>
            <a:endParaRPr lang="en-US" sz="1400" b="1" cap="all" dirty="0" smtClean="0">
              <a:solidFill>
                <a:srgbClr val="006600"/>
              </a:solidFill>
              <a:ea typeface="MS PGothic" pitchFamily="34" charset="-128"/>
            </a:endParaRPr>
          </a:p>
          <a:p>
            <a:pPr algn="ctr" eaLnBrk="0" hangingPunct="0">
              <a:defRPr/>
            </a:pPr>
            <a:endParaRPr lang="de-AT" sz="1400" cap="all" dirty="0" smtClean="0">
              <a:solidFill>
                <a:srgbClr val="006600"/>
              </a:solidFill>
              <a:ea typeface="MS PGothic" pitchFamily="34" charset="-128"/>
            </a:endParaRPr>
          </a:p>
        </p:txBody>
      </p:sp>
      <p:sp>
        <p:nvSpPr>
          <p:cNvPr id="18" name="Rectangle 17"/>
          <p:cNvSpPr/>
          <p:nvPr/>
        </p:nvSpPr>
        <p:spPr>
          <a:xfrm>
            <a:off x="1357290" y="3929066"/>
            <a:ext cx="1214446" cy="646331"/>
          </a:xfrm>
          <a:prstGeom prst="rect">
            <a:avLst/>
          </a:prstGeom>
          <a:solidFill>
            <a:srgbClr val="D9E098"/>
          </a:solidFill>
        </p:spPr>
        <p:txBody>
          <a:bodyPr wrap="square">
            <a:spAutoFit/>
          </a:bodyPr>
          <a:lstStyle/>
          <a:p>
            <a:pPr algn="ctr" eaLnBrk="0" hangingPunct="0">
              <a:defRPr/>
            </a:pPr>
            <a:r>
              <a:rPr lang="de-AT" dirty="0" smtClean="0">
                <a:solidFill>
                  <a:srgbClr val="FF0000"/>
                </a:solidFill>
                <a:ea typeface="MS PGothic" pitchFamily="34" charset="-128"/>
              </a:rPr>
              <a:t>Obesity</a:t>
            </a:r>
          </a:p>
          <a:p>
            <a:pPr algn="ctr" eaLnBrk="0" hangingPunct="0">
              <a:defRPr/>
            </a:pPr>
            <a:endParaRPr lang="de-AT" dirty="0">
              <a:solidFill>
                <a:srgbClr val="FF0000"/>
              </a:solidFill>
              <a:ea typeface="MS PGothic" pitchFamily="34" charset="-128"/>
            </a:endParaRPr>
          </a:p>
        </p:txBody>
      </p:sp>
      <p:sp>
        <p:nvSpPr>
          <p:cNvPr id="19" name="Rectangle 18"/>
          <p:cNvSpPr/>
          <p:nvPr/>
        </p:nvSpPr>
        <p:spPr>
          <a:xfrm>
            <a:off x="2857488" y="3929066"/>
            <a:ext cx="2000264" cy="646331"/>
          </a:xfrm>
          <a:prstGeom prst="rect">
            <a:avLst/>
          </a:prstGeom>
          <a:solidFill>
            <a:srgbClr val="D9E098"/>
          </a:solidFill>
        </p:spPr>
        <p:txBody>
          <a:bodyPr wrap="square">
            <a:spAutoFit/>
          </a:bodyPr>
          <a:lstStyle/>
          <a:p>
            <a:pPr algn="ctr" eaLnBrk="0" hangingPunct="0">
              <a:defRPr/>
            </a:pPr>
            <a:r>
              <a:rPr lang="de-AT" dirty="0" smtClean="0">
                <a:solidFill>
                  <a:srgbClr val="FF0000"/>
                </a:solidFill>
                <a:ea typeface="MS PGothic" pitchFamily="34" charset="-128"/>
              </a:rPr>
              <a:t>Cardiovascular </a:t>
            </a:r>
          </a:p>
          <a:p>
            <a:pPr algn="ctr" eaLnBrk="0" hangingPunct="0">
              <a:defRPr/>
            </a:pPr>
            <a:r>
              <a:rPr lang="de-AT" dirty="0" smtClean="0">
                <a:solidFill>
                  <a:srgbClr val="FF0000"/>
                </a:solidFill>
                <a:ea typeface="MS PGothic" pitchFamily="34" charset="-128"/>
              </a:rPr>
              <a:t>diseases</a:t>
            </a:r>
            <a:endParaRPr lang="en-US" dirty="0"/>
          </a:p>
        </p:txBody>
      </p:sp>
      <p:sp>
        <p:nvSpPr>
          <p:cNvPr id="20" name="Rectangle 19"/>
          <p:cNvSpPr/>
          <p:nvPr/>
        </p:nvSpPr>
        <p:spPr>
          <a:xfrm>
            <a:off x="5143504" y="3929066"/>
            <a:ext cx="1196161" cy="646331"/>
          </a:xfrm>
          <a:prstGeom prst="rect">
            <a:avLst/>
          </a:prstGeom>
          <a:solidFill>
            <a:srgbClr val="D9E098"/>
          </a:solidFill>
        </p:spPr>
        <p:txBody>
          <a:bodyPr wrap="none">
            <a:spAutoFit/>
          </a:bodyPr>
          <a:lstStyle/>
          <a:p>
            <a:pPr eaLnBrk="0" hangingPunct="0">
              <a:defRPr/>
            </a:pPr>
            <a:r>
              <a:rPr lang="de-AT" dirty="0" smtClean="0">
                <a:solidFill>
                  <a:srgbClr val="FF0000"/>
                </a:solidFill>
                <a:ea typeface="MS PGothic" pitchFamily="34" charset="-128"/>
              </a:rPr>
              <a:t>Diabetes</a:t>
            </a:r>
          </a:p>
          <a:p>
            <a:pPr eaLnBrk="0" hangingPunct="0">
              <a:defRPr/>
            </a:pPr>
            <a:endParaRPr lang="de-AT" dirty="0">
              <a:solidFill>
                <a:srgbClr val="FF0000"/>
              </a:solidFill>
              <a:ea typeface="MS PGothic" pitchFamily="34" charset="-128"/>
            </a:endParaRPr>
          </a:p>
        </p:txBody>
      </p:sp>
      <p:sp>
        <p:nvSpPr>
          <p:cNvPr id="21" name="Rectangle 20"/>
          <p:cNvSpPr/>
          <p:nvPr/>
        </p:nvSpPr>
        <p:spPr>
          <a:xfrm>
            <a:off x="6572264" y="3929066"/>
            <a:ext cx="1249269" cy="646331"/>
          </a:xfrm>
          <a:prstGeom prst="rect">
            <a:avLst/>
          </a:prstGeom>
          <a:solidFill>
            <a:srgbClr val="D9E098"/>
          </a:solidFill>
        </p:spPr>
        <p:txBody>
          <a:bodyPr wrap="square">
            <a:spAutoFit/>
          </a:bodyPr>
          <a:lstStyle/>
          <a:p>
            <a:pPr algn="ctr" eaLnBrk="0" hangingPunct="0">
              <a:defRPr/>
            </a:pPr>
            <a:r>
              <a:rPr lang="de-AT" dirty="0" smtClean="0">
                <a:solidFill>
                  <a:srgbClr val="FF0000"/>
                </a:solidFill>
                <a:ea typeface="MS PGothic" pitchFamily="34" charset="-128"/>
              </a:rPr>
              <a:t>Cancers</a:t>
            </a:r>
          </a:p>
          <a:p>
            <a:pPr algn="ctr" eaLnBrk="0" hangingPunct="0">
              <a:defRPr/>
            </a:pPr>
            <a:endParaRPr lang="de-AT" dirty="0">
              <a:solidFill>
                <a:srgbClr val="FF0000"/>
              </a:solidFill>
              <a:ea typeface="MS PGothic" pitchFamily="34" charset="-128"/>
            </a:endParaRPr>
          </a:p>
        </p:txBody>
      </p:sp>
      <p:sp>
        <p:nvSpPr>
          <p:cNvPr id="22" name="TextBox 21"/>
          <p:cNvSpPr txBox="1"/>
          <p:nvPr/>
        </p:nvSpPr>
        <p:spPr>
          <a:xfrm>
            <a:off x="928662" y="5500702"/>
            <a:ext cx="7286676" cy="369332"/>
          </a:xfrm>
          <a:prstGeom prst="rect">
            <a:avLst/>
          </a:prstGeom>
          <a:solidFill>
            <a:srgbClr val="FFFF99"/>
          </a:solidFill>
        </p:spPr>
        <p:txBody>
          <a:bodyPr wrap="square" rtlCol="0">
            <a:spAutoFit/>
          </a:bodyPr>
          <a:lstStyle/>
          <a:p>
            <a:pPr algn="ctr"/>
            <a:r>
              <a:rPr lang="de-AT" b="1" cap="all" dirty="0" smtClean="0">
                <a:solidFill>
                  <a:srgbClr val="006600"/>
                </a:solidFill>
                <a:ea typeface="MS PGothic" pitchFamily="34" charset="-128"/>
              </a:rPr>
              <a:t>Life expectancy</a:t>
            </a:r>
          </a:p>
        </p:txBody>
      </p:sp>
      <p:sp>
        <p:nvSpPr>
          <p:cNvPr id="23" name="Rectangle 22"/>
          <p:cNvSpPr/>
          <p:nvPr/>
        </p:nvSpPr>
        <p:spPr>
          <a:xfrm>
            <a:off x="1285852" y="4714884"/>
            <a:ext cx="1643074" cy="646331"/>
          </a:xfrm>
          <a:prstGeom prst="rect">
            <a:avLst/>
          </a:prstGeom>
          <a:solidFill>
            <a:srgbClr val="D9E098"/>
          </a:solidFill>
        </p:spPr>
        <p:txBody>
          <a:bodyPr wrap="square">
            <a:spAutoFit/>
          </a:bodyPr>
          <a:lstStyle/>
          <a:p>
            <a:pPr algn="ctr" eaLnBrk="0" hangingPunct="0">
              <a:defRPr/>
            </a:pPr>
            <a:r>
              <a:rPr lang="en-US" dirty="0" smtClean="0">
                <a:solidFill>
                  <a:srgbClr val="FF0000"/>
                </a:solidFill>
              </a:rPr>
              <a:t>Appetite control</a:t>
            </a:r>
            <a:endParaRPr lang="de-AT" dirty="0" smtClean="0">
              <a:solidFill>
                <a:srgbClr val="FF0000"/>
              </a:solidFill>
              <a:ea typeface="MS PGothic" pitchFamily="34" charset="-128"/>
            </a:endParaRPr>
          </a:p>
        </p:txBody>
      </p:sp>
      <p:sp>
        <p:nvSpPr>
          <p:cNvPr id="24" name="Rectangle 23"/>
          <p:cNvSpPr/>
          <p:nvPr/>
        </p:nvSpPr>
        <p:spPr>
          <a:xfrm>
            <a:off x="3286116" y="4857760"/>
            <a:ext cx="2500330" cy="369332"/>
          </a:xfrm>
          <a:prstGeom prst="rect">
            <a:avLst/>
          </a:prstGeom>
          <a:solidFill>
            <a:srgbClr val="D9E098"/>
          </a:solidFill>
        </p:spPr>
        <p:txBody>
          <a:bodyPr wrap="square">
            <a:spAutoFit/>
          </a:bodyPr>
          <a:lstStyle/>
          <a:p>
            <a:pPr algn="ctr" eaLnBrk="0" hangingPunct="0">
              <a:defRPr/>
            </a:pPr>
            <a:r>
              <a:rPr lang="en-US" dirty="0" smtClean="0">
                <a:solidFill>
                  <a:srgbClr val="FF0000"/>
                </a:solidFill>
              </a:rPr>
              <a:t>Insulin sensitivity</a:t>
            </a:r>
            <a:endParaRPr lang="en-US" dirty="0">
              <a:solidFill>
                <a:srgbClr val="FF0000"/>
              </a:solidFill>
            </a:endParaRPr>
          </a:p>
        </p:txBody>
      </p:sp>
      <p:sp>
        <p:nvSpPr>
          <p:cNvPr id="25" name="Rectangle 24"/>
          <p:cNvSpPr/>
          <p:nvPr/>
        </p:nvSpPr>
        <p:spPr>
          <a:xfrm>
            <a:off x="6072198" y="4786322"/>
            <a:ext cx="1857388" cy="584775"/>
          </a:xfrm>
          <a:prstGeom prst="rect">
            <a:avLst/>
          </a:prstGeom>
          <a:solidFill>
            <a:srgbClr val="D9E098"/>
          </a:solidFill>
        </p:spPr>
        <p:txBody>
          <a:bodyPr wrap="square">
            <a:spAutoFit/>
          </a:bodyPr>
          <a:lstStyle/>
          <a:p>
            <a:pPr eaLnBrk="0" hangingPunct="0">
              <a:defRPr/>
            </a:pPr>
            <a:r>
              <a:rPr lang="en-US" sz="1600" dirty="0" smtClean="0">
                <a:solidFill>
                  <a:srgbClr val="FF0000"/>
                </a:solidFill>
              </a:rPr>
              <a:t>Biomarkers of inflammation</a:t>
            </a:r>
            <a:endParaRPr lang="de-AT" sz="1600" dirty="0" smtClean="0">
              <a:solidFill>
                <a:srgbClr val="FF0000"/>
              </a:solidFill>
              <a:ea typeface="MS PGothic" pitchFamily="34" charset="-128"/>
            </a:endParaRPr>
          </a:p>
        </p:txBody>
      </p:sp>
      <p:sp>
        <p:nvSpPr>
          <p:cNvPr id="26" name="TextBox 25"/>
          <p:cNvSpPr txBox="1"/>
          <p:nvPr/>
        </p:nvSpPr>
        <p:spPr>
          <a:xfrm>
            <a:off x="2000232" y="6000768"/>
            <a:ext cx="6297045" cy="307777"/>
          </a:xfrm>
          <a:prstGeom prst="rect">
            <a:avLst/>
          </a:prstGeom>
          <a:noFill/>
        </p:spPr>
        <p:txBody>
          <a:bodyPr wrap="none" rtlCol="0">
            <a:spAutoFit/>
          </a:bodyPr>
          <a:lstStyle/>
          <a:p>
            <a:r>
              <a:rPr lang="en-US" sz="1400" i="1" dirty="0" smtClean="0"/>
              <a:t>Source: Health grain, http://wwwhealthgrain.org/regulatory_issues</a:t>
            </a:r>
            <a:endParaRPr lang="en-US" sz="1400" i="1" dirty="0"/>
          </a:p>
        </p:txBody>
      </p:sp>
    </p:spTree>
  </p:cSld>
  <p:clrMapOvr>
    <a:masterClrMapping/>
  </p:clrMapOvr>
  <p:transition spd="med">
    <p:wipe dir="d"/>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http://tiganj.com/wp-content/uploads/2013/10/psenica-638x350.jpg"/>
          <p:cNvPicPr>
            <a:picLocks/>
          </p:cNvPicPr>
          <p:nvPr/>
        </p:nvPicPr>
        <p:blipFill rotWithShape="1">
          <a:blip r:embed="rId2">
            <a:extLst>
              <a:ext uri="{28A0092B-C50C-407E-A947-70E740481C1C}">
                <a14:useLocalDpi xmlns:lc="http://schemas.openxmlformats.org/drawingml/2006/lockedCanvas" xmlns:pic="http://schemas.openxmlformats.org/drawingml/2006/picture" xmlns="" xmlns:a14="http://schemas.microsoft.com/office/drawing/2010/main" val="0"/>
              </a:ext>
            </a:extLst>
          </a:blip>
          <a:srcRect l="11126" r="12054" b="386"/>
          <a:stretch/>
        </p:blipFill>
        <p:spPr bwMode="auto">
          <a:xfrm>
            <a:off x="0" y="-412876"/>
            <a:ext cx="9144000" cy="7270876"/>
          </a:xfrm>
          <a:prstGeom prst="frame">
            <a:avLst/>
          </a:prstGeom>
          <a:noFill/>
          <a:effectLst>
            <a:glow rad="63500">
              <a:schemeClr val="accent1">
                <a:satMod val="175000"/>
                <a:alpha val="40000"/>
              </a:schemeClr>
            </a:glow>
            <a:outerShdw blurRad="50800" dist="38100" dir="2700000" algn="tl" rotWithShape="0">
              <a:prstClr val="black">
                <a:alpha val="40000"/>
              </a:prstClr>
            </a:outerShdw>
            <a:softEdge rad="317500"/>
          </a:effectLst>
          <a:extLst>
            <a:ext uri="{909E8E84-426E-40DD-AFC4-6F175D3DCCD1}">
              <a14:hiddenFill xmlns:lc="http://schemas.openxmlformats.org/drawingml/2006/lockedCanvas" xmlns:pic="http://schemas.openxmlformats.org/drawingml/2006/picture" xmlns="" xmlns:a14="http://schemas.microsoft.com/office/drawing/2010/main">
                <a:solidFill>
                  <a:srgbClr val="FFFFFF"/>
                </a:solidFill>
              </a14:hiddenFill>
            </a:ext>
          </a:extLst>
        </p:spPr>
      </p:pic>
      <p:sp>
        <p:nvSpPr>
          <p:cNvPr id="3" name="TextBox 2"/>
          <p:cNvSpPr txBox="1"/>
          <p:nvPr/>
        </p:nvSpPr>
        <p:spPr>
          <a:xfrm>
            <a:off x="1357290" y="1428736"/>
            <a:ext cx="6500858" cy="4031873"/>
          </a:xfrm>
          <a:prstGeom prst="rect">
            <a:avLst/>
          </a:prstGeom>
          <a:noFill/>
        </p:spPr>
        <p:txBody>
          <a:bodyPr wrap="square" rtlCol="0">
            <a:spAutoFit/>
          </a:bodyPr>
          <a:lstStyle/>
          <a:p>
            <a:pPr>
              <a:buFont typeface="Wingdings" pitchFamily="2" charset="2"/>
              <a:buChar char="q"/>
            </a:pPr>
            <a:r>
              <a:rPr lang="en-US" b="1" dirty="0" smtClean="0">
                <a:solidFill>
                  <a:schemeClr val="accent6">
                    <a:lumMod val="75000"/>
                  </a:schemeClr>
                </a:solidFill>
              </a:rPr>
              <a:t> </a:t>
            </a:r>
            <a:r>
              <a:rPr lang="el-GR" sz="2000" b="1" dirty="0" smtClean="0">
                <a:solidFill>
                  <a:schemeClr val="accent6">
                    <a:lumMod val="75000"/>
                  </a:schemeClr>
                </a:solidFill>
              </a:rPr>
              <a:t>The European Agency for Food Safety (EFSA) </a:t>
            </a:r>
            <a:r>
              <a:rPr lang="el-GR" sz="2000" dirty="0" smtClean="0"/>
              <a:t>has approved </a:t>
            </a:r>
            <a:r>
              <a:rPr lang="el-GR" sz="2000" i="1" dirty="0" smtClean="0"/>
              <a:t>health claims </a:t>
            </a:r>
            <a:r>
              <a:rPr lang="el-GR" sz="2000" dirty="0" smtClean="0"/>
              <a:t>associated with </a:t>
            </a:r>
            <a:r>
              <a:rPr lang="el-GR" sz="2000" i="1" dirty="0" smtClean="0"/>
              <a:t>diets containing dietary fiber intakes greater than </a:t>
            </a:r>
            <a:r>
              <a:rPr lang="el-GR" sz="2000" i="1" dirty="0" smtClean="0">
                <a:solidFill>
                  <a:srgbClr val="C00000"/>
                </a:solidFill>
              </a:rPr>
              <a:t>25 g per day</a:t>
            </a:r>
            <a:r>
              <a:rPr lang="el-GR" sz="2000" dirty="0" smtClean="0"/>
              <a:t>, resulting in a reduced risk of coronary heart disease and type 2 diabetes and improved management of body weight. </a:t>
            </a:r>
            <a:endParaRPr lang="en-US" sz="2000" dirty="0" smtClean="0"/>
          </a:p>
          <a:p>
            <a:pPr>
              <a:buFont typeface="Wingdings" pitchFamily="2" charset="2"/>
              <a:buChar char="q"/>
            </a:pPr>
            <a:endParaRPr lang="en-US" dirty="0" smtClean="0"/>
          </a:p>
          <a:p>
            <a:pPr>
              <a:buFont typeface="Wingdings" pitchFamily="2" charset="2"/>
              <a:buChar char="q"/>
            </a:pPr>
            <a:r>
              <a:rPr lang="en-US" dirty="0" smtClean="0"/>
              <a:t> </a:t>
            </a:r>
            <a:r>
              <a:rPr lang="el-GR" sz="2000" b="1" dirty="0" smtClean="0">
                <a:solidFill>
                  <a:schemeClr val="accent6">
                    <a:lumMod val="50000"/>
                  </a:schemeClr>
                </a:solidFill>
              </a:rPr>
              <a:t>Specifically for oat and barley β-glucans</a:t>
            </a:r>
            <a:r>
              <a:rPr lang="el-GR" sz="2000" dirty="0" smtClean="0"/>
              <a:t>, in the case of </a:t>
            </a:r>
            <a:r>
              <a:rPr lang="el-GR" sz="2000" i="1" dirty="0" smtClean="0">
                <a:solidFill>
                  <a:srgbClr val="C00000"/>
                </a:solidFill>
              </a:rPr>
              <a:t>daily intake of 3 g, </a:t>
            </a:r>
            <a:r>
              <a:rPr lang="el-GR" sz="2000" dirty="0" smtClean="0"/>
              <a:t>there is approved claim for </a:t>
            </a:r>
            <a:r>
              <a:rPr lang="el-GR" sz="2000" i="1" dirty="0" smtClean="0"/>
              <a:t>reducing blood cholesterol levels</a:t>
            </a:r>
            <a:r>
              <a:rPr lang="el-GR" sz="2000" dirty="0" smtClean="0"/>
              <a:t> applicable for foods that provide </a:t>
            </a:r>
            <a:r>
              <a:rPr lang="el-GR" sz="2000" i="1" dirty="0" smtClean="0"/>
              <a:t>at least 1 g beta-glucan per serving</a:t>
            </a:r>
            <a:r>
              <a:rPr lang="el-GR" sz="2000" dirty="0" smtClean="0"/>
              <a:t>.</a:t>
            </a:r>
            <a:endParaRPr lang="en-US" sz="2000" dirty="0" smtClean="0"/>
          </a:p>
          <a:p>
            <a:endParaRPr lang="en-US" dirty="0"/>
          </a:p>
        </p:txBody>
      </p:sp>
    </p:spTree>
  </p:cSld>
  <p:clrMapOvr>
    <a:masterClrMapping/>
  </p:clrMapOvr>
  <p:transition spd="med">
    <p:wipe dir="d"/>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http://tiganj.com/wp-content/uploads/2013/10/psenica-638x350.jpg"/>
          <p:cNvPicPr>
            <a:picLocks/>
          </p:cNvPicPr>
          <p:nvPr/>
        </p:nvPicPr>
        <p:blipFill rotWithShape="1">
          <a:blip r:embed="rId2">
            <a:extLst>
              <a:ext uri="{28A0092B-C50C-407E-A947-70E740481C1C}">
                <a14:useLocalDpi xmlns:lc="http://schemas.openxmlformats.org/drawingml/2006/lockedCanvas" xmlns:pic="http://schemas.openxmlformats.org/drawingml/2006/picture" xmlns="" xmlns:a14="http://schemas.microsoft.com/office/drawing/2010/main" val="0"/>
              </a:ext>
            </a:extLst>
          </a:blip>
          <a:srcRect l="11126" r="12054" b="386"/>
          <a:stretch/>
        </p:blipFill>
        <p:spPr bwMode="auto">
          <a:xfrm>
            <a:off x="0" y="-412876"/>
            <a:ext cx="9144000" cy="7270876"/>
          </a:xfrm>
          <a:prstGeom prst="frame">
            <a:avLst/>
          </a:prstGeom>
          <a:noFill/>
          <a:effectLst>
            <a:glow rad="63500">
              <a:schemeClr val="accent1">
                <a:satMod val="175000"/>
                <a:alpha val="40000"/>
              </a:schemeClr>
            </a:glow>
            <a:outerShdw blurRad="50800" dist="38100" dir="2700000" algn="tl" rotWithShape="0">
              <a:prstClr val="black">
                <a:alpha val="40000"/>
              </a:prstClr>
            </a:outerShdw>
            <a:softEdge rad="317500"/>
          </a:effectLst>
          <a:extLst>
            <a:ext uri="{909E8E84-426E-40DD-AFC4-6F175D3DCCD1}">
              <a14:hiddenFill xmlns:lc="http://schemas.openxmlformats.org/drawingml/2006/lockedCanvas" xmlns:pic="http://schemas.openxmlformats.org/drawingml/2006/picture" xmlns="" xmlns:a14="http://schemas.microsoft.com/office/drawing/2010/main">
                <a:solidFill>
                  <a:srgbClr val="FFFFFF"/>
                </a:solidFill>
              </a14:hiddenFill>
            </a:ext>
          </a:extLst>
        </p:spPr>
      </p:pic>
      <p:sp>
        <p:nvSpPr>
          <p:cNvPr id="3" name="Rectangle 2"/>
          <p:cNvSpPr/>
          <p:nvPr/>
        </p:nvSpPr>
        <p:spPr>
          <a:xfrm>
            <a:off x="1000100" y="714356"/>
            <a:ext cx="7072362" cy="646331"/>
          </a:xfrm>
          <a:prstGeom prst="rect">
            <a:avLst/>
          </a:prstGeom>
          <a:solidFill>
            <a:schemeClr val="accent6">
              <a:lumMod val="40000"/>
              <a:lumOff val="60000"/>
            </a:schemeClr>
          </a:solidFill>
        </p:spPr>
        <p:txBody>
          <a:bodyPr wrap="square">
            <a:spAutoFit/>
          </a:bodyPr>
          <a:lstStyle/>
          <a:p>
            <a:pPr algn="ctr"/>
            <a:r>
              <a:rPr lang="de-AT" altLang="nl-NL" b="1" dirty="0" smtClean="0">
                <a:solidFill>
                  <a:schemeClr val="accent6">
                    <a:lumMod val="50000"/>
                  </a:schemeClr>
                </a:solidFill>
                <a:ea typeface="MS PGothic" pitchFamily="34" charset="-128"/>
              </a:rPr>
              <a:t>Nutrition claims for fibre (including cereal fibre): </a:t>
            </a:r>
          </a:p>
          <a:p>
            <a:pPr algn="ctr"/>
            <a:r>
              <a:rPr lang="de-AT" altLang="nl-NL" b="1" dirty="0" smtClean="0">
                <a:solidFill>
                  <a:schemeClr val="accent6">
                    <a:lumMod val="50000"/>
                  </a:schemeClr>
                </a:solidFill>
                <a:ea typeface="MS PGothic" pitchFamily="34" charset="-128"/>
              </a:rPr>
              <a:t>EU and other regulations:</a:t>
            </a:r>
            <a:endParaRPr lang="en-US" b="1" dirty="0">
              <a:solidFill>
                <a:schemeClr val="accent6">
                  <a:lumMod val="50000"/>
                </a:schemeClr>
              </a:solidFill>
            </a:endParaRPr>
          </a:p>
        </p:txBody>
      </p:sp>
      <p:sp>
        <p:nvSpPr>
          <p:cNvPr id="4" name="Rectangle 3"/>
          <p:cNvSpPr/>
          <p:nvPr/>
        </p:nvSpPr>
        <p:spPr>
          <a:xfrm>
            <a:off x="928662" y="1357299"/>
            <a:ext cx="7286676" cy="4062651"/>
          </a:xfrm>
          <a:prstGeom prst="rect">
            <a:avLst/>
          </a:prstGeom>
        </p:spPr>
        <p:txBody>
          <a:bodyPr wrap="square">
            <a:spAutoFit/>
          </a:bodyPr>
          <a:lstStyle/>
          <a:p>
            <a:pPr>
              <a:defRPr/>
            </a:pPr>
            <a:r>
              <a:rPr lang="en-GB" dirty="0" smtClean="0"/>
              <a:t>Nutritional statements on products in Europe are regulated in</a:t>
            </a:r>
            <a:endParaRPr lang="en-GB" sz="2000" dirty="0" smtClean="0"/>
          </a:p>
          <a:p>
            <a:pPr>
              <a:defRPr/>
            </a:pPr>
            <a:endParaRPr lang="en-GB" sz="2000" dirty="0" smtClean="0"/>
          </a:p>
          <a:p>
            <a:pPr>
              <a:defRPr/>
            </a:pPr>
            <a:endParaRPr lang="en-GB" sz="2000" dirty="0" smtClean="0"/>
          </a:p>
          <a:p>
            <a:pPr>
              <a:defRPr/>
            </a:pPr>
            <a:endParaRPr lang="en-GB" dirty="0" smtClean="0"/>
          </a:p>
          <a:p>
            <a:pPr>
              <a:defRPr/>
            </a:pPr>
            <a:r>
              <a:rPr lang="en-GB" dirty="0" smtClean="0"/>
              <a:t>SOURCE OF FIBRE: </a:t>
            </a:r>
            <a:r>
              <a:rPr lang="en-US" dirty="0" smtClean="0"/>
              <a:t>Foods with at least 3g </a:t>
            </a:r>
            <a:r>
              <a:rPr lang="en-US" dirty="0" err="1" smtClean="0"/>
              <a:t>fibre</a:t>
            </a:r>
            <a:r>
              <a:rPr lang="en-US" dirty="0" smtClean="0"/>
              <a:t>/ 100g  or </a:t>
            </a:r>
          </a:p>
          <a:p>
            <a:pPr>
              <a:defRPr/>
            </a:pPr>
            <a:r>
              <a:rPr lang="en-US" dirty="0" smtClean="0"/>
              <a:t>					1,5 g /100 kcal </a:t>
            </a:r>
          </a:p>
          <a:p>
            <a:pPr>
              <a:defRPr/>
            </a:pPr>
            <a:endParaRPr lang="en-GB" dirty="0" smtClean="0"/>
          </a:p>
          <a:p>
            <a:pPr>
              <a:defRPr/>
            </a:pPr>
            <a:r>
              <a:rPr lang="en-GB" dirty="0" smtClean="0"/>
              <a:t>HIGH FIBRE               </a:t>
            </a:r>
            <a:r>
              <a:rPr lang="en-US" dirty="0" smtClean="0"/>
              <a:t>Foods with at least 6g </a:t>
            </a:r>
            <a:r>
              <a:rPr lang="en-US" dirty="0" err="1" smtClean="0"/>
              <a:t>fibre</a:t>
            </a:r>
            <a:r>
              <a:rPr lang="en-US" dirty="0" smtClean="0"/>
              <a:t>/ 100g  or</a:t>
            </a:r>
          </a:p>
          <a:p>
            <a:pPr>
              <a:defRPr/>
            </a:pPr>
            <a:r>
              <a:rPr lang="en-US" dirty="0" smtClean="0"/>
              <a:t> 					   3 g /100 kcal </a:t>
            </a:r>
          </a:p>
          <a:p>
            <a:pPr>
              <a:defRPr/>
            </a:pPr>
            <a:endParaRPr lang="en-US" dirty="0" smtClean="0"/>
          </a:p>
          <a:p>
            <a:pPr>
              <a:defRPr/>
            </a:pPr>
            <a:r>
              <a:rPr lang="en-US" dirty="0" smtClean="0"/>
              <a:t>INCREASED FIBRE: Foods being at least a source of </a:t>
            </a:r>
            <a:r>
              <a:rPr lang="en-US" dirty="0" err="1" smtClean="0"/>
              <a:t>fibre</a:t>
            </a:r>
            <a:r>
              <a:rPr lang="en-US" dirty="0" smtClean="0"/>
              <a:t> and 			with at least 30% more </a:t>
            </a:r>
            <a:r>
              <a:rPr lang="en-US" dirty="0" err="1" smtClean="0"/>
              <a:t>fibre</a:t>
            </a:r>
            <a:r>
              <a:rPr lang="en-US" dirty="0" smtClean="0"/>
              <a:t> than a 			similar product </a:t>
            </a:r>
            <a:endParaRPr lang="en-US" sz="2000" dirty="0" smtClean="0"/>
          </a:p>
          <a:p>
            <a:pPr>
              <a:defRPr/>
            </a:pPr>
            <a:r>
              <a:rPr lang="en-US" sz="2000" dirty="0" smtClean="0"/>
              <a:t>			</a:t>
            </a:r>
            <a:endParaRPr lang="en-US" sz="2000" dirty="0">
              <a:solidFill>
                <a:srgbClr val="006600"/>
              </a:solidFill>
            </a:endParaRPr>
          </a:p>
        </p:txBody>
      </p:sp>
      <p:sp>
        <p:nvSpPr>
          <p:cNvPr id="5" name="TextBox 4"/>
          <p:cNvSpPr txBox="1"/>
          <p:nvPr/>
        </p:nvSpPr>
        <p:spPr>
          <a:xfrm>
            <a:off x="1000100" y="1714488"/>
            <a:ext cx="7215238" cy="646331"/>
          </a:xfrm>
          <a:prstGeom prst="rect">
            <a:avLst/>
          </a:prstGeom>
          <a:solidFill>
            <a:schemeClr val="accent6">
              <a:lumMod val="40000"/>
              <a:lumOff val="60000"/>
            </a:schemeClr>
          </a:solidFill>
        </p:spPr>
        <p:txBody>
          <a:bodyPr wrap="square" rtlCol="0">
            <a:spAutoFit/>
          </a:bodyPr>
          <a:lstStyle/>
          <a:p>
            <a:pPr algn="ctr" eaLnBrk="0" hangingPunct="0">
              <a:buFont typeface="Wingdings" pitchFamily="2" charset="2"/>
              <a:buNone/>
              <a:defRPr/>
            </a:pPr>
            <a:r>
              <a:rPr lang="en-GB" b="1" dirty="0" smtClean="0">
                <a:solidFill>
                  <a:srgbClr val="006600"/>
                </a:solidFill>
              </a:rPr>
              <a:t>REGULATION (EC) No 1924/2006 </a:t>
            </a:r>
          </a:p>
          <a:p>
            <a:pPr algn="ctr" eaLnBrk="0" hangingPunct="0">
              <a:buFont typeface="Wingdings" pitchFamily="2" charset="2"/>
              <a:buNone/>
              <a:defRPr/>
            </a:pPr>
            <a:r>
              <a:rPr lang="en-US" b="1" dirty="0" smtClean="0">
                <a:solidFill>
                  <a:srgbClr val="006600"/>
                </a:solidFill>
              </a:rPr>
              <a:t>on nutrition and health claims made on foods-Annex 1</a:t>
            </a:r>
            <a:endParaRPr lang="en-GB" b="1" dirty="0" smtClean="0">
              <a:solidFill>
                <a:srgbClr val="006600"/>
              </a:solidFill>
            </a:endParaRPr>
          </a:p>
        </p:txBody>
      </p:sp>
      <p:sp>
        <p:nvSpPr>
          <p:cNvPr id="6" name="TextBox 5"/>
          <p:cNvSpPr txBox="1"/>
          <p:nvPr/>
        </p:nvSpPr>
        <p:spPr>
          <a:xfrm>
            <a:off x="928662" y="5214950"/>
            <a:ext cx="7358114" cy="923330"/>
          </a:xfrm>
          <a:prstGeom prst="rect">
            <a:avLst/>
          </a:prstGeom>
          <a:solidFill>
            <a:schemeClr val="accent6">
              <a:lumMod val="40000"/>
              <a:lumOff val="60000"/>
            </a:schemeClr>
          </a:solidFill>
        </p:spPr>
        <p:txBody>
          <a:bodyPr wrap="square" rtlCol="0">
            <a:spAutoFit/>
          </a:bodyPr>
          <a:lstStyle/>
          <a:p>
            <a:r>
              <a:rPr lang="en-US" b="1" dirty="0" smtClean="0">
                <a:solidFill>
                  <a:srgbClr val="006600"/>
                </a:solidFill>
              </a:rPr>
              <a:t>CODEX recommendations for Source of and High list as additional option 10 % and 20% of daily reference value per serving.</a:t>
            </a:r>
            <a:endParaRPr lang="en-US" b="1" dirty="0"/>
          </a:p>
        </p:txBody>
      </p:sp>
      <p:sp>
        <p:nvSpPr>
          <p:cNvPr id="7" name="TextBox 6"/>
          <p:cNvSpPr txBox="1"/>
          <p:nvPr/>
        </p:nvSpPr>
        <p:spPr>
          <a:xfrm>
            <a:off x="2000232" y="6273225"/>
            <a:ext cx="6303329" cy="584775"/>
          </a:xfrm>
          <a:prstGeom prst="rect">
            <a:avLst/>
          </a:prstGeom>
          <a:noFill/>
        </p:spPr>
        <p:txBody>
          <a:bodyPr wrap="none" rtlCol="0">
            <a:spAutoFit/>
          </a:bodyPr>
          <a:lstStyle/>
          <a:p>
            <a:r>
              <a:rPr lang="en-US" sz="1400" i="1" dirty="0" smtClean="0"/>
              <a:t>Source: Health grain, http://wwwhealthgrain.org/regulatory_issues</a:t>
            </a:r>
          </a:p>
          <a:p>
            <a:endParaRPr lang="en-US" dirty="0"/>
          </a:p>
        </p:txBody>
      </p:sp>
    </p:spTree>
  </p:cSld>
  <p:clrMapOvr>
    <a:masterClrMapping/>
  </p:clrMapOvr>
  <p:transition spd="med">
    <p:wipe dir="d"/>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http://tiganj.com/wp-content/uploads/2013/10/psenica-638x350.jpg"/>
          <p:cNvPicPr>
            <a:picLocks/>
          </p:cNvPicPr>
          <p:nvPr/>
        </p:nvPicPr>
        <p:blipFill rotWithShape="1">
          <a:blip r:embed="rId2">
            <a:extLst>
              <a:ext uri="{28A0092B-C50C-407E-A947-70E740481C1C}">
                <a14:useLocalDpi xmlns:lc="http://schemas.openxmlformats.org/drawingml/2006/lockedCanvas" xmlns:pic="http://schemas.openxmlformats.org/drawingml/2006/picture" xmlns="" xmlns:a14="http://schemas.microsoft.com/office/drawing/2010/main" val="0"/>
              </a:ext>
            </a:extLst>
          </a:blip>
          <a:srcRect l="11126" r="12054" b="386"/>
          <a:stretch/>
        </p:blipFill>
        <p:spPr bwMode="auto">
          <a:xfrm>
            <a:off x="0" y="-412876"/>
            <a:ext cx="9144000" cy="7270876"/>
          </a:xfrm>
          <a:prstGeom prst="frame">
            <a:avLst/>
          </a:prstGeom>
          <a:noFill/>
          <a:effectLst>
            <a:glow rad="63500">
              <a:schemeClr val="accent1">
                <a:satMod val="175000"/>
                <a:alpha val="40000"/>
              </a:schemeClr>
            </a:glow>
            <a:outerShdw blurRad="50800" dist="38100" dir="2700000" algn="tl" rotWithShape="0">
              <a:prstClr val="black">
                <a:alpha val="40000"/>
              </a:prstClr>
            </a:outerShdw>
            <a:softEdge rad="317500"/>
          </a:effectLst>
          <a:extLst>
            <a:ext uri="{909E8E84-426E-40DD-AFC4-6F175D3DCCD1}">
              <a14:hiddenFill xmlns:lc="http://schemas.openxmlformats.org/drawingml/2006/lockedCanvas" xmlns:pic="http://schemas.openxmlformats.org/drawingml/2006/picture" xmlns="" xmlns:a14="http://schemas.microsoft.com/office/drawing/2010/main">
                <a:solidFill>
                  <a:srgbClr val="FFFFFF"/>
                </a:solidFill>
              </a14:hiddenFill>
            </a:ext>
          </a:extLst>
        </p:spPr>
      </p:pic>
      <p:sp>
        <p:nvSpPr>
          <p:cNvPr id="3" name="Rectangle 2"/>
          <p:cNvSpPr/>
          <p:nvPr/>
        </p:nvSpPr>
        <p:spPr>
          <a:xfrm>
            <a:off x="1000100" y="785794"/>
            <a:ext cx="7143800" cy="369332"/>
          </a:xfrm>
          <a:prstGeom prst="rect">
            <a:avLst/>
          </a:prstGeom>
          <a:solidFill>
            <a:schemeClr val="accent6">
              <a:lumMod val="40000"/>
              <a:lumOff val="60000"/>
            </a:schemeClr>
          </a:solidFill>
        </p:spPr>
        <p:txBody>
          <a:bodyPr wrap="square">
            <a:spAutoFit/>
          </a:bodyPr>
          <a:lstStyle/>
          <a:p>
            <a:r>
              <a:rPr lang="en-GB" altLang="en-US" b="1" dirty="0" smtClean="0">
                <a:solidFill>
                  <a:schemeClr val="accent6">
                    <a:lumMod val="50000"/>
                  </a:schemeClr>
                </a:solidFill>
                <a:ea typeface="MS PGothic" pitchFamily="34" charset="-128"/>
              </a:rPr>
              <a:t>EU authorized Health Claims on Cereal Fibre-</a:t>
            </a:r>
            <a:r>
              <a:rPr lang="en-GB" altLang="en-US" b="1" dirty="0" err="1" smtClean="0">
                <a:solidFill>
                  <a:schemeClr val="accent6">
                    <a:lumMod val="50000"/>
                  </a:schemeClr>
                </a:solidFill>
                <a:ea typeface="MS PGothic" pitchFamily="34" charset="-128"/>
              </a:rPr>
              <a:t>Laxation</a:t>
            </a:r>
            <a:endParaRPr lang="en-US" b="1" dirty="0">
              <a:solidFill>
                <a:schemeClr val="accent6">
                  <a:lumMod val="50000"/>
                </a:schemeClr>
              </a:solidFill>
            </a:endParaRPr>
          </a:p>
        </p:txBody>
      </p:sp>
      <p:graphicFrame>
        <p:nvGraphicFramePr>
          <p:cNvPr id="4" name="Table 1"/>
          <p:cNvGraphicFramePr>
            <a:graphicFrameLocks noGrp="1"/>
          </p:cNvGraphicFramePr>
          <p:nvPr/>
        </p:nvGraphicFramePr>
        <p:xfrm>
          <a:off x="1000099" y="1428736"/>
          <a:ext cx="7275512" cy="4781550"/>
        </p:xfrm>
        <a:graphic>
          <a:graphicData uri="http://schemas.openxmlformats.org/drawingml/2006/table">
            <a:tbl>
              <a:tblPr/>
              <a:tblGrid>
                <a:gridCol w="1576386"/>
                <a:gridCol w="1512317"/>
                <a:gridCol w="2093405"/>
                <a:gridCol w="2093404"/>
              </a:tblGrid>
              <a:tr h="699972">
                <a:tc>
                  <a:txBody>
                    <a:bodyPr/>
                    <a:lstStyle>
                      <a:lvl1pPr>
                        <a:spcBef>
                          <a:spcPct val="20000"/>
                        </a:spcBef>
                        <a:buClr>
                          <a:srgbClr val="ED7D50"/>
                        </a:buClr>
                        <a:buFont typeface="Wingdings" pitchFamily="2" charset="2"/>
                        <a:defRPr sz="2800">
                          <a:solidFill>
                            <a:schemeClr val="tx1"/>
                          </a:solidFill>
                          <a:latin typeface="Arial" pitchFamily="34" charset="0"/>
                          <a:ea typeface="ＭＳ Ｐゴシック" pitchFamily="34" charset="-128"/>
                        </a:defRPr>
                      </a:lvl1pPr>
                      <a:lvl2pPr marL="742950" indent="-285750">
                        <a:spcBef>
                          <a:spcPct val="20000"/>
                        </a:spcBef>
                        <a:buClr>
                          <a:srgbClr val="ED7D50"/>
                        </a:buClr>
                        <a:buSzPct val="125000"/>
                        <a:buFont typeface="Wingdings" pitchFamily="2" charset="2"/>
                        <a:defRPr sz="2400">
                          <a:solidFill>
                            <a:schemeClr val="tx1"/>
                          </a:solidFill>
                          <a:latin typeface="Arial" pitchFamily="34" charset="0"/>
                          <a:ea typeface="ＭＳ Ｐゴシック" pitchFamily="34" charset="-128"/>
                        </a:defRPr>
                      </a:lvl2pPr>
                      <a:lvl3pPr marL="1143000" indent="-228600">
                        <a:spcBef>
                          <a:spcPct val="20000"/>
                        </a:spcBef>
                        <a:buClr>
                          <a:srgbClr val="ED7D50"/>
                        </a:buClr>
                        <a:buSzPct val="125000"/>
                        <a:buFont typeface="Wingdings" pitchFamily="2" charset="2"/>
                        <a:defRPr sz="2000">
                          <a:solidFill>
                            <a:schemeClr val="tx1"/>
                          </a:solidFill>
                          <a:latin typeface="Arial" pitchFamily="34" charset="0"/>
                          <a:ea typeface="ＭＳ Ｐゴシック" pitchFamily="34" charset="-128"/>
                        </a:defRPr>
                      </a:lvl3pPr>
                      <a:lvl4pPr marL="16002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4pPr>
                      <a:lvl5pPr marL="20574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600" b="1" i="0" u="none" strike="noStrike" cap="none" normalizeH="0" baseline="0" dirty="0" smtClean="0">
                          <a:ln>
                            <a:noFill/>
                          </a:ln>
                          <a:solidFill>
                            <a:srgbClr val="FFFFFF"/>
                          </a:solidFill>
                          <a:effectLst/>
                          <a:latin typeface="Arial" pitchFamily="34" charset="0"/>
                          <a:ea typeface="ＭＳ Ｐゴシック" pitchFamily="34" charset="-128"/>
                        </a:rPr>
                        <a:t>Material</a:t>
                      </a:r>
                    </a:p>
                  </a:txBody>
                  <a:tcPr marL="91446" marR="91446" marT="45701" marB="4570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8DA85C"/>
                    </a:solidFill>
                  </a:tcPr>
                </a:tc>
                <a:tc>
                  <a:txBody>
                    <a:bodyPr/>
                    <a:lstStyle>
                      <a:lvl1pPr>
                        <a:spcBef>
                          <a:spcPct val="20000"/>
                        </a:spcBef>
                        <a:buClr>
                          <a:srgbClr val="ED7D50"/>
                        </a:buClr>
                        <a:buFont typeface="Wingdings" pitchFamily="2" charset="2"/>
                        <a:defRPr sz="2800">
                          <a:solidFill>
                            <a:schemeClr val="tx1"/>
                          </a:solidFill>
                          <a:latin typeface="Arial" pitchFamily="34" charset="0"/>
                          <a:ea typeface="ＭＳ Ｐゴシック" pitchFamily="34" charset="-128"/>
                        </a:defRPr>
                      </a:lvl1pPr>
                      <a:lvl2pPr marL="742950" indent="-285750">
                        <a:spcBef>
                          <a:spcPct val="20000"/>
                        </a:spcBef>
                        <a:buClr>
                          <a:srgbClr val="ED7D50"/>
                        </a:buClr>
                        <a:buSzPct val="125000"/>
                        <a:buFont typeface="Wingdings" pitchFamily="2" charset="2"/>
                        <a:defRPr sz="2400">
                          <a:solidFill>
                            <a:schemeClr val="tx1"/>
                          </a:solidFill>
                          <a:latin typeface="Arial" pitchFamily="34" charset="0"/>
                          <a:ea typeface="ＭＳ Ｐゴシック" pitchFamily="34" charset="-128"/>
                        </a:defRPr>
                      </a:lvl2pPr>
                      <a:lvl3pPr marL="1143000" indent="-228600">
                        <a:spcBef>
                          <a:spcPct val="20000"/>
                        </a:spcBef>
                        <a:buClr>
                          <a:srgbClr val="ED7D50"/>
                        </a:buClr>
                        <a:buSzPct val="125000"/>
                        <a:buFont typeface="Wingdings" pitchFamily="2" charset="2"/>
                        <a:defRPr sz="2000">
                          <a:solidFill>
                            <a:schemeClr val="tx1"/>
                          </a:solidFill>
                          <a:latin typeface="Arial" pitchFamily="34" charset="0"/>
                          <a:ea typeface="ＭＳ Ｐゴシック" pitchFamily="34" charset="-128"/>
                        </a:defRPr>
                      </a:lvl3pPr>
                      <a:lvl4pPr marL="16002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4pPr>
                      <a:lvl5pPr marL="20574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600" b="1" i="0" u="none" strike="noStrike" cap="none" normalizeH="0" baseline="0" smtClean="0">
                          <a:ln>
                            <a:noFill/>
                          </a:ln>
                          <a:solidFill>
                            <a:srgbClr val="FFFFFF"/>
                          </a:solidFill>
                          <a:effectLst/>
                          <a:latin typeface="Arial" pitchFamily="34" charset="0"/>
                          <a:ea typeface="ＭＳ Ｐゴシック" pitchFamily="34" charset="-128"/>
                        </a:rPr>
                        <a:t>Health claim</a:t>
                      </a:r>
                    </a:p>
                  </a:txBody>
                  <a:tcPr marL="91446" marR="91446" marT="45701" marB="4570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8DA85C"/>
                    </a:solidFill>
                  </a:tcPr>
                </a:tc>
                <a:tc>
                  <a:txBody>
                    <a:bodyPr/>
                    <a:lstStyle>
                      <a:lvl1pPr>
                        <a:spcBef>
                          <a:spcPct val="20000"/>
                        </a:spcBef>
                        <a:buClr>
                          <a:srgbClr val="ED7D50"/>
                        </a:buClr>
                        <a:buFont typeface="Wingdings" pitchFamily="2" charset="2"/>
                        <a:defRPr sz="2800">
                          <a:solidFill>
                            <a:schemeClr val="tx1"/>
                          </a:solidFill>
                          <a:latin typeface="Arial" pitchFamily="34" charset="0"/>
                          <a:ea typeface="ＭＳ Ｐゴシック" pitchFamily="34" charset="-128"/>
                        </a:defRPr>
                      </a:lvl1pPr>
                      <a:lvl2pPr marL="742950" indent="-285750">
                        <a:spcBef>
                          <a:spcPct val="20000"/>
                        </a:spcBef>
                        <a:buClr>
                          <a:srgbClr val="ED7D50"/>
                        </a:buClr>
                        <a:buSzPct val="125000"/>
                        <a:buFont typeface="Wingdings" pitchFamily="2" charset="2"/>
                        <a:defRPr sz="2400">
                          <a:solidFill>
                            <a:schemeClr val="tx1"/>
                          </a:solidFill>
                          <a:latin typeface="Arial" pitchFamily="34" charset="0"/>
                          <a:ea typeface="ＭＳ Ｐゴシック" pitchFamily="34" charset="-128"/>
                        </a:defRPr>
                      </a:lvl2pPr>
                      <a:lvl3pPr marL="1143000" indent="-228600">
                        <a:spcBef>
                          <a:spcPct val="20000"/>
                        </a:spcBef>
                        <a:buClr>
                          <a:srgbClr val="ED7D50"/>
                        </a:buClr>
                        <a:buSzPct val="125000"/>
                        <a:buFont typeface="Wingdings" pitchFamily="2" charset="2"/>
                        <a:defRPr sz="2000">
                          <a:solidFill>
                            <a:schemeClr val="tx1"/>
                          </a:solidFill>
                          <a:latin typeface="Arial" pitchFamily="34" charset="0"/>
                          <a:ea typeface="ＭＳ Ｐゴシック" pitchFamily="34" charset="-128"/>
                        </a:defRPr>
                      </a:lvl3pPr>
                      <a:lvl4pPr marL="16002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4pPr>
                      <a:lvl5pPr marL="20574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600" b="1" i="0" u="none" strike="noStrike" cap="none" normalizeH="0" baseline="0" dirty="0" smtClean="0">
                          <a:ln>
                            <a:noFill/>
                          </a:ln>
                          <a:solidFill>
                            <a:srgbClr val="FFFFFF"/>
                          </a:solidFill>
                          <a:effectLst/>
                          <a:latin typeface="Arial" pitchFamily="34" charset="0"/>
                          <a:ea typeface="ＭＳ Ｐゴシック" pitchFamily="34" charset="-128"/>
                        </a:rPr>
                        <a:t>Conditions of use</a:t>
                      </a:r>
                    </a:p>
                  </a:txBody>
                  <a:tcPr marL="91446" marR="91446" marT="45701" marB="4570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8DA85C"/>
                    </a:solidFill>
                  </a:tcPr>
                </a:tc>
                <a:tc>
                  <a:txBody>
                    <a:bodyPr/>
                    <a:lstStyle>
                      <a:lvl1pPr>
                        <a:spcBef>
                          <a:spcPct val="20000"/>
                        </a:spcBef>
                        <a:buClr>
                          <a:srgbClr val="ED7D50"/>
                        </a:buClr>
                        <a:buFont typeface="Wingdings" pitchFamily="2" charset="2"/>
                        <a:defRPr sz="2800">
                          <a:solidFill>
                            <a:schemeClr val="tx1"/>
                          </a:solidFill>
                          <a:latin typeface="Arial" pitchFamily="34" charset="0"/>
                          <a:ea typeface="ＭＳ Ｐゴシック" pitchFamily="34" charset="-128"/>
                        </a:defRPr>
                      </a:lvl1pPr>
                      <a:lvl2pPr marL="742950" indent="-285750">
                        <a:spcBef>
                          <a:spcPct val="20000"/>
                        </a:spcBef>
                        <a:buClr>
                          <a:srgbClr val="ED7D50"/>
                        </a:buClr>
                        <a:buSzPct val="125000"/>
                        <a:buFont typeface="Wingdings" pitchFamily="2" charset="2"/>
                        <a:defRPr sz="2400">
                          <a:solidFill>
                            <a:schemeClr val="tx1"/>
                          </a:solidFill>
                          <a:latin typeface="Arial" pitchFamily="34" charset="0"/>
                          <a:ea typeface="ＭＳ Ｐゴシック" pitchFamily="34" charset="-128"/>
                        </a:defRPr>
                      </a:lvl2pPr>
                      <a:lvl3pPr marL="1143000" indent="-228600">
                        <a:spcBef>
                          <a:spcPct val="20000"/>
                        </a:spcBef>
                        <a:buClr>
                          <a:srgbClr val="ED7D50"/>
                        </a:buClr>
                        <a:buSzPct val="125000"/>
                        <a:buFont typeface="Wingdings" pitchFamily="2" charset="2"/>
                        <a:defRPr sz="2000">
                          <a:solidFill>
                            <a:schemeClr val="tx1"/>
                          </a:solidFill>
                          <a:latin typeface="Arial" pitchFamily="34" charset="0"/>
                          <a:ea typeface="ＭＳ Ｐゴシック" pitchFamily="34" charset="-128"/>
                        </a:defRPr>
                      </a:lvl3pPr>
                      <a:lvl4pPr marL="16002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4pPr>
                      <a:lvl5pPr marL="20574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600" b="1" i="0" u="none" strike="noStrike" cap="none" normalizeH="0" baseline="0" dirty="0" smtClean="0">
                          <a:ln>
                            <a:noFill/>
                          </a:ln>
                          <a:solidFill>
                            <a:srgbClr val="FFFFFF"/>
                          </a:solidFill>
                          <a:effectLst/>
                          <a:latin typeface="Arial" pitchFamily="34" charset="0"/>
                          <a:ea typeface="ＭＳ Ｐゴシック" pitchFamily="34" charset="-128"/>
                        </a:rPr>
                        <a:t>EFSA opinion reference</a:t>
                      </a:r>
                    </a:p>
                  </a:txBody>
                  <a:tcPr marL="91446" marR="91446" marT="45701" marB="4570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8DA85C"/>
                    </a:solidFill>
                  </a:tcPr>
                </a:tc>
              </a:tr>
              <a:tr h="665542">
                <a:tc>
                  <a:txBody>
                    <a:bodyPr/>
                    <a:lstStyle>
                      <a:lvl1pPr>
                        <a:spcBef>
                          <a:spcPct val="20000"/>
                        </a:spcBef>
                        <a:buClr>
                          <a:srgbClr val="ED7D50"/>
                        </a:buClr>
                        <a:buFont typeface="Wingdings" pitchFamily="2" charset="2"/>
                        <a:defRPr sz="2800">
                          <a:solidFill>
                            <a:schemeClr val="tx1"/>
                          </a:solidFill>
                          <a:latin typeface="Arial" pitchFamily="34" charset="0"/>
                          <a:ea typeface="ＭＳ Ｐゴシック" pitchFamily="34" charset="-128"/>
                        </a:defRPr>
                      </a:lvl1pPr>
                      <a:lvl2pPr marL="742950" indent="-285750">
                        <a:spcBef>
                          <a:spcPct val="20000"/>
                        </a:spcBef>
                        <a:buClr>
                          <a:srgbClr val="ED7D50"/>
                        </a:buClr>
                        <a:buSzPct val="125000"/>
                        <a:buFont typeface="Wingdings" pitchFamily="2" charset="2"/>
                        <a:defRPr sz="2400">
                          <a:solidFill>
                            <a:schemeClr val="tx1"/>
                          </a:solidFill>
                          <a:latin typeface="Arial" pitchFamily="34" charset="0"/>
                          <a:ea typeface="ＭＳ Ｐゴシック" pitchFamily="34" charset="-128"/>
                        </a:defRPr>
                      </a:lvl2pPr>
                      <a:lvl3pPr marL="1143000" indent="-228600">
                        <a:spcBef>
                          <a:spcPct val="20000"/>
                        </a:spcBef>
                        <a:buClr>
                          <a:srgbClr val="ED7D50"/>
                        </a:buClr>
                        <a:buSzPct val="125000"/>
                        <a:buFont typeface="Wingdings" pitchFamily="2" charset="2"/>
                        <a:defRPr sz="2000">
                          <a:solidFill>
                            <a:schemeClr val="tx1"/>
                          </a:solidFill>
                          <a:latin typeface="Arial" pitchFamily="34" charset="0"/>
                          <a:ea typeface="ＭＳ Ｐゴシック" pitchFamily="34" charset="-128"/>
                        </a:defRPr>
                      </a:lvl3pPr>
                      <a:lvl4pPr marL="16002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4pPr>
                      <a:lvl5pPr marL="20574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US" sz="1600" b="1" i="0" u="none" strike="noStrike" cap="none" normalizeH="0" baseline="0" dirty="0" smtClean="0">
                          <a:ln>
                            <a:noFill/>
                          </a:ln>
                          <a:solidFill>
                            <a:srgbClr val="336600"/>
                          </a:solidFill>
                          <a:effectLst/>
                          <a:latin typeface="Arial" pitchFamily="34" charset="0"/>
                          <a:ea typeface="ＭＳ Ｐゴシック" pitchFamily="34" charset="-128"/>
                        </a:rPr>
                        <a:t>Rye fibre</a:t>
                      </a:r>
                    </a:p>
                  </a:txBody>
                  <a:tcPr marL="91446" marR="91446" marT="45701" marB="4570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D18B"/>
                    </a:solidFill>
                  </a:tcPr>
                </a:tc>
                <a:tc>
                  <a:txBody>
                    <a:bodyPr/>
                    <a:lstStyle>
                      <a:lvl1pPr>
                        <a:spcBef>
                          <a:spcPct val="20000"/>
                        </a:spcBef>
                        <a:buClr>
                          <a:srgbClr val="ED7D50"/>
                        </a:buClr>
                        <a:buFont typeface="Wingdings" pitchFamily="2" charset="2"/>
                        <a:defRPr sz="2800">
                          <a:solidFill>
                            <a:schemeClr val="tx1"/>
                          </a:solidFill>
                          <a:latin typeface="Arial" pitchFamily="34" charset="0"/>
                          <a:ea typeface="ＭＳ Ｐゴシック" pitchFamily="34" charset="-128"/>
                        </a:defRPr>
                      </a:lvl1pPr>
                      <a:lvl2pPr marL="742950" indent="-285750">
                        <a:spcBef>
                          <a:spcPct val="20000"/>
                        </a:spcBef>
                        <a:buClr>
                          <a:srgbClr val="ED7D50"/>
                        </a:buClr>
                        <a:buSzPct val="125000"/>
                        <a:buFont typeface="Wingdings" pitchFamily="2" charset="2"/>
                        <a:defRPr sz="2400">
                          <a:solidFill>
                            <a:schemeClr val="tx1"/>
                          </a:solidFill>
                          <a:latin typeface="Arial" pitchFamily="34" charset="0"/>
                          <a:ea typeface="ＭＳ Ｐゴシック" pitchFamily="34" charset="-128"/>
                        </a:defRPr>
                      </a:lvl2pPr>
                      <a:lvl3pPr marL="1143000" indent="-228600">
                        <a:spcBef>
                          <a:spcPct val="20000"/>
                        </a:spcBef>
                        <a:buClr>
                          <a:srgbClr val="ED7D50"/>
                        </a:buClr>
                        <a:buSzPct val="125000"/>
                        <a:buFont typeface="Wingdings" pitchFamily="2" charset="2"/>
                        <a:defRPr sz="2000">
                          <a:solidFill>
                            <a:schemeClr val="tx1"/>
                          </a:solidFill>
                          <a:latin typeface="Arial" pitchFamily="34" charset="0"/>
                          <a:ea typeface="ＭＳ Ｐゴシック" pitchFamily="34" charset="-128"/>
                        </a:defRPr>
                      </a:lvl3pPr>
                      <a:lvl4pPr marL="16002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4pPr>
                      <a:lvl5pPr marL="20574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600" b="0" i="0" u="none" strike="noStrike" cap="none" normalizeH="0" baseline="0" dirty="0" smtClean="0">
                          <a:ln>
                            <a:noFill/>
                          </a:ln>
                          <a:solidFill>
                            <a:schemeClr val="tx1"/>
                          </a:solidFill>
                          <a:effectLst/>
                          <a:latin typeface="Arial" pitchFamily="34" charset="0"/>
                          <a:ea typeface="ＭＳ Ｐゴシック" pitchFamily="34" charset="-128"/>
                        </a:rPr>
                        <a:t>Normal bowel function</a:t>
                      </a:r>
                    </a:p>
                  </a:txBody>
                  <a:tcPr marL="91446" marR="91446" marT="45701" marB="4570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D18B"/>
                    </a:solidFill>
                  </a:tcPr>
                </a:tc>
                <a:tc rowSpan="5">
                  <a:txBody>
                    <a:bodyPr/>
                    <a:lstStyle>
                      <a:lvl1pPr>
                        <a:spcBef>
                          <a:spcPct val="20000"/>
                        </a:spcBef>
                        <a:buClr>
                          <a:srgbClr val="ED7D50"/>
                        </a:buClr>
                        <a:buFont typeface="Wingdings" pitchFamily="2" charset="2"/>
                        <a:defRPr sz="2800">
                          <a:solidFill>
                            <a:schemeClr val="tx1"/>
                          </a:solidFill>
                          <a:latin typeface="Arial" pitchFamily="34" charset="0"/>
                          <a:ea typeface="ＭＳ Ｐゴシック" pitchFamily="34" charset="-128"/>
                        </a:defRPr>
                      </a:lvl1pPr>
                      <a:lvl2pPr marL="742950" indent="-285750">
                        <a:spcBef>
                          <a:spcPct val="20000"/>
                        </a:spcBef>
                        <a:buClr>
                          <a:srgbClr val="ED7D50"/>
                        </a:buClr>
                        <a:buSzPct val="125000"/>
                        <a:buFont typeface="Wingdings" pitchFamily="2" charset="2"/>
                        <a:defRPr sz="2400">
                          <a:solidFill>
                            <a:schemeClr val="tx1"/>
                          </a:solidFill>
                          <a:latin typeface="Arial" pitchFamily="34" charset="0"/>
                          <a:ea typeface="ＭＳ Ｐゴシック" pitchFamily="34" charset="-128"/>
                        </a:defRPr>
                      </a:lvl2pPr>
                      <a:lvl3pPr marL="1143000" indent="-228600">
                        <a:spcBef>
                          <a:spcPct val="20000"/>
                        </a:spcBef>
                        <a:buClr>
                          <a:srgbClr val="ED7D50"/>
                        </a:buClr>
                        <a:buSzPct val="125000"/>
                        <a:buFont typeface="Wingdings" pitchFamily="2" charset="2"/>
                        <a:defRPr sz="2000">
                          <a:solidFill>
                            <a:schemeClr val="tx1"/>
                          </a:solidFill>
                          <a:latin typeface="Arial" pitchFamily="34" charset="0"/>
                          <a:ea typeface="ＭＳ Ｐゴシック" pitchFamily="34" charset="-128"/>
                        </a:defRPr>
                      </a:lvl3pPr>
                      <a:lvl4pPr marL="16002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4pPr>
                      <a:lvl5pPr marL="20574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altLang="en-US" sz="1600" b="0" i="0" u="none" strike="noStrike" cap="none" normalizeH="0" baseline="0" dirty="0" smtClean="0">
                        <a:ln>
                          <a:noFill/>
                        </a:ln>
                        <a:solidFill>
                          <a:schemeClr val="tx1"/>
                        </a:solidFill>
                        <a:effectLst/>
                        <a:latin typeface="Arial" pitchFamily="34" charset="0"/>
                        <a:ea typeface="ＭＳ Ｐゴシック" pitchFamily="34" charset="-128"/>
                      </a:endParaRPr>
                    </a:p>
                    <a:p>
                      <a:pPr marL="0" marR="0" lvl="0" indent="0" algn="l" defTabSz="914400" rtl="0" eaLnBrk="1" fontAlgn="base" latinLnBrk="0" hangingPunct="1">
                        <a:lnSpc>
                          <a:spcPct val="150000"/>
                        </a:lnSpc>
                        <a:spcBef>
                          <a:spcPct val="0"/>
                        </a:spcBef>
                        <a:spcAft>
                          <a:spcPct val="0"/>
                        </a:spcAft>
                        <a:buClrTx/>
                        <a:buSzTx/>
                        <a:buFontTx/>
                        <a:buNone/>
                        <a:tabLst/>
                      </a:pPr>
                      <a:r>
                        <a:rPr kumimoji="0" lang="en-GB" altLang="en-US" sz="1600" b="0" i="0" u="none" strike="noStrike" cap="none" normalizeH="0" baseline="0" dirty="0" smtClean="0">
                          <a:ln>
                            <a:noFill/>
                          </a:ln>
                          <a:solidFill>
                            <a:schemeClr val="tx1"/>
                          </a:solidFill>
                          <a:effectLst/>
                          <a:latin typeface="Arial" pitchFamily="34" charset="0"/>
                          <a:ea typeface="ＭＳ Ｐゴシック" pitchFamily="34" charset="-128"/>
                        </a:rPr>
                        <a:t>Foods should be high in that fibre</a:t>
                      </a:r>
                    </a:p>
                    <a:p>
                      <a:pPr marL="0" marR="0" lvl="0" indent="0" algn="l" defTabSz="914400" rtl="0" eaLnBrk="1" fontAlgn="base" latinLnBrk="0" hangingPunct="1">
                        <a:lnSpc>
                          <a:spcPct val="150000"/>
                        </a:lnSpc>
                        <a:spcBef>
                          <a:spcPct val="0"/>
                        </a:spcBef>
                        <a:spcAft>
                          <a:spcPct val="0"/>
                        </a:spcAft>
                        <a:buClrTx/>
                        <a:buSzTx/>
                        <a:buFontTx/>
                        <a:buNone/>
                        <a:tabLst/>
                        <a:defRPr/>
                      </a:pPr>
                      <a:r>
                        <a:rPr kumimoji="0" lang="en-GB" altLang="en-US" sz="1600" b="0" i="0" u="none" strike="noStrike" cap="none" normalizeH="0" baseline="0" dirty="0" smtClean="0">
                          <a:ln>
                            <a:noFill/>
                          </a:ln>
                          <a:solidFill>
                            <a:schemeClr val="tx1"/>
                          </a:solidFill>
                          <a:effectLst/>
                          <a:latin typeface="Arial" pitchFamily="34" charset="0"/>
                          <a:ea typeface="ＭＳ Ｐゴシック" pitchFamily="34" charset="-128"/>
                        </a:rPr>
                        <a:t>(i.e. fibre ≥ 6g/ 100g product) and  daily intake ≥ 10g  is required</a:t>
                      </a:r>
                    </a:p>
                  </a:txBody>
                  <a:tcPr marL="91446" marR="91446" marT="45701" marB="4570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D18B"/>
                    </a:solidFill>
                  </a:tcPr>
                </a:tc>
                <a:tc>
                  <a:txBody>
                    <a:bodyPr/>
                    <a:lstStyle>
                      <a:lvl1pPr>
                        <a:spcBef>
                          <a:spcPct val="20000"/>
                        </a:spcBef>
                        <a:buClr>
                          <a:srgbClr val="ED7D50"/>
                        </a:buClr>
                        <a:buFont typeface="Wingdings" pitchFamily="2" charset="2"/>
                        <a:defRPr sz="2800">
                          <a:solidFill>
                            <a:schemeClr val="tx1"/>
                          </a:solidFill>
                          <a:latin typeface="Arial" pitchFamily="34" charset="0"/>
                          <a:ea typeface="ＭＳ Ｐゴシック" pitchFamily="34" charset="-128"/>
                        </a:defRPr>
                      </a:lvl1pPr>
                      <a:lvl2pPr marL="742950" indent="-285750">
                        <a:spcBef>
                          <a:spcPct val="20000"/>
                        </a:spcBef>
                        <a:buClr>
                          <a:srgbClr val="ED7D50"/>
                        </a:buClr>
                        <a:buSzPct val="125000"/>
                        <a:buFont typeface="Wingdings" pitchFamily="2" charset="2"/>
                        <a:defRPr sz="2400">
                          <a:solidFill>
                            <a:schemeClr val="tx1"/>
                          </a:solidFill>
                          <a:latin typeface="Arial" pitchFamily="34" charset="0"/>
                          <a:ea typeface="ＭＳ Ｐゴシック" pitchFamily="34" charset="-128"/>
                        </a:defRPr>
                      </a:lvl2pPr>
                      <a:lvl3pPr marL="1143000" indent="-228600">
                        <a:spcBef>
                          <a:spcPct val="20000"/>
                        </a:spcBef>
                        <a:buClr>
                          <a:srgbClr val="ED7D50"/>
                        </a:buClr>
                        <a:buSzPct val="125000"/>
                        <a:buFont typeface="Wingdings" pitchFamily="2" charset="2"/>
                        <a:defRPr sz="2000">
                          <a:solidFill>
                            <a:schemeClr val="tx1"/>
                          </a:solidFill>
                          <a:latin typeface="Arial" pitchFamily="34" charset="0"/>
                          <a:ea typeface="ＭＳ Ｐゴシック" pitchFamily="34" charset="-128"/>
                        </a:defRPr>
                      </a:lvl3pPr>
                      <a:lvl4pPr marL="16002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4pPr>
                      <a:lvl5pPr marL="20574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altLang="nl-NL" sz="1600" b="0" i="0" u="none" strike="noStrike" cap="none" normalizeH="0" baseline="0" smtClean="0">
                          <a:ln>
                            <a:noFill/>
                          </a:ln>
                          <a:solidFill>
                            <a:schemeClr val="tx1"/>
                          </a:solidFill>
                          <a:effectLst/>
                          <a:latin typeface="Arial" pitchFamily="34" charset="0"/>
                          <a:ea typeface="ＭＳ Ｐゴシック" pitchFamily="34" charset="-128"/>
                        </a:rPr>
                        <a:t>2011;9(6</a:t>
                      </a:r>
                      <a:r>
                        <a:rPr kumimoji="0" lang="nl-NL" altLang="nl-NL" sz="1600" b="1" i="0" u="none" strike="noStrike" cap="none" normalizeH="0" baseline="0" smtClean="0">
                          <a:ln>
                            <a:noFill/>
                          </a:ln>
                          <a:solidFill>
                            <a:schemeClr val="tx1"/>
                          </a:solidFill>
                          <a:effectLst/>
                          <a:latin typeface="Arial" pitchFamily="34" charset="0"/>
                          <a:ea typeface="ＭＳ Ｐゴシック" pitchFamily="34" charset="-128"/>
                        </a:rPr>
                        <a:t>):</a:t>
                      </a:r>
                      <a:r>
                        <a:rPr kumimoji="0" lang="nl-NL" altLang="nl-NL" sz="1600" b="0" i="0" u="none" strike="noStrike" cap="none" normalizeH="0" baseline="0" smtClean="0">
                          <a:ln>
                            <a:noFill/>
                          </a:ln>
                          <a:solidFill>
                            <a:schemeClr val="tx1"/>
                          </a:solidFill>
                          <a:effectLst/>
                          <a:latin typeface="Arial" pitchFamily="34" charset="0"/>
                          <a:ea typeface="ＭＳ Ｐゴシック" pitchFamily="34" charset="-128"/>
                        </a:rPr>
                        <a:t>2258</a:t>
                      </a:r>
                      <a:endParaRPr kumimoji="0" lang="en-GB" altLang="nl-NL" sz="1600" b="0" i="0" u="none" strike="noStrike" cap="none" normalizeH="0" baseline="0" smtClean="0">
                        <a:ln>
                          <a:noFill/>
                        </a:ln>
                        <a:solidFill>
                          <a:schemeClr val="tx1"/>
                        </a:solidFill>
                        <a:effectLst/>
                        <a:latin typeface="Arial" pitchFamily="34" charset="0"/>
                        <a:ea typeface="ＭＳ Ｐゴシック" pitchFamily="34" charset="-128"/>
                      </a:endParaRPr>
                    </a:p>
                  </a:txBody>
                  <a:tcPr marL="91446" marR="91446" marT="45706" marB="4570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D18B"/>
                    </a:solidFill>
                  </a:tcPr>
                </a:tc>
              </a:tr>
              <a:tr h="699972">
                <a:tc>
                  <a:txBody>
                    <a:bodyPr/>
                    <a:lstStyle>
                      <a:lvl1pPr>
                        <a:spcBef>
                          <a:spcPct val="20000"/>
                        </a:spcBef>
                        <a:buClr>
                          <a:srgbClr val="ED7D50"/>
                        </a:buClr>
                        <a:buFont typeface="Wingdings" pitchFamily="2" charset="2"/>
                        <a:defRPr sz="2800">
                          <a:solidFill>
                            <a:schemeClr val="tx1"/>
                          </a:solidFill>
                          <a:latin typeface="Arial" pitchFamily="34" charset="0"/>
                          <a:ea typeface="ＭＳ Ｐゴシック" pitchFamily="34" charset="-128"/>
                        </a:defRPr>
                      </a:lvl1pPr>
                      <a:lvl2pPr marL="742950" indent="-285750">
                        <a:spcBef>
                          <a:spcPct val="20000"/>
                        </a:spcBef>
                        <a:buClr>
                          <a:srgbClr val="ED7D50"/>
                        </a:buClr>
                        <a:buSzPct val="125000"/>
                        <a:buFont typeface="Wingdings" pitchFamily="2" charset="2"/>
                        <a:defRPr sz="2400">
                          <a:solidFill>
                            <a:schemeClr val="tx1"/>
                          </a:solidFill>
                          <a:latin typeface="Arial" pitchFamily="34" charset="0"/>
                          <a:ea typeface="ＭＳ Ｐゴシック" pitchFamily="34" charset="-128"/>
                        </a:defRPr>
                      </a:lvl2pPr>
                      <a:lvl3pPr marL="1143000" indent="-228600">
                        <a:spcBef>
                          <a:spcPct val="20000"/>
                        </a:spcBef>
                        <a:buClr>
                          <a:srgbClr val="ED7D50"/>
                        </a:buClr>
                        <a:buSzPct val="125000"/>
                        <a:buFont typeface="Wingdings" pitchFamily="2" charset="2"/>
                        <a:defRPr sz="2000">
                          <a:solidFill>
                            <a:schemeClr val="tx1"/>
                          </a:solidFill>
                          <a:latin typeface="Arial" pitchFamily="34" charset="0"/>
                          <a:ea typeface="ＭＳ Ｐゴシック" pitchFamily="34" charset="-128"/>
                        </a:defRPr>
                      </a:lvl3pPr>
                      <a:lvl4pPr marL="16002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4pPr>
                      <a:lvl5pPr marL="20574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US" sz="1600" b="1" i="0" u="none" strike="noStrike" cap="none" normalizeH="0" baseline="0" smtClean="0">
                          <a:ln>
                            <a:noFill/>
                          </a:ln>
                          <a:solidFill>
                            <a:srgbClr val="336600"/>
                          </a:solidFill>
                          <a:effectLst/>
                          <a:latin typeface="Arial" pitchFamily="34" charset="0"/>
                          <a:ea typeface="ＭＳ Ｐゴシック" pitchFamily="34" charset="-128"/>
                        </a:rPr>
                        <a:t>Barley grain fibre</a:t>
                      </a:r>
                    </a:p>
                  </a:txBody>
                  <a:tcPr marL="91446" marR="91446" marT="45701" marB="4570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D18B"/>
                    </a:solidFill>
                  </a:tcPr>
                </a:tc>
                <a:tc>
                  <a:txBody>
                    <a:bodyPr/>
                    <a:lstStyle>
                      <a:lvl1pPr>
                        <a:spcBef>
                          <a:spcPct val="20000"/>
                        </a:spcBef>
                        <a:buClr>
                          <a:srgbClr val="ED7D50"/>
                        </a:buClr>
                        <a:buFont typeface="Wingdings" pitchFamily="2" charset="2"/>
                        <a:defRPr sz="2800">
                          <a:solidFill>
                            <a:schemeClr val="tx1"/>
                          </a:solidFill>
                          <a:latin typeface="Arial" pitchFamily="34" charset="0"/>
                          <a:ea typeface="ＭＳ Ｐゴシック" pitchFamily="34" charset="-128"/>
                        </a:defRPr>
                      </a:lvl1pPr>
                      <a:lvl2pPr marL="742950" indent="-285750">
                        <a:spcBef>
                          <a:spcPct val="20000"/>
                        </a:spcBef>
                        <a:buClr>
                          <a:srgbClr val="ED7D50"/>
                        </a:buClr>
                        <a:buSzPct val="125000"/>
                        <a:buFont typeface="Wingdings" pitchFamily="2" charset="2"/>
                        <a:defRPr sz="2400">
                          <a:solidFill>
                            <a:schemeClr val="tx1"/>
                          </a:solidFill>
                          <a:latin typeface="Arial" pitchFamily="34" charset="0"/>
                          <a:ea typeface="ＭＳ Ｐゴシック" pitchFamily="34" charset="-128"/>
                        </a:defRPr>
                      </a:lvl2pPr>
                      <a:lvl3pPr marL="1143000" indent="-228600">
                        <a:spcBef>
                          <a:spcPct val="20000"/>
                        </a:spcBef>
                        <a:buClr>
                          <a:srgbClr val="ED7D50"/>
                        </a:buClr>
                        <a:buSzPct val="125000"/>
                        <a:buFont typeface="Wingdings" pitchFamily="2" charset="2"/>
                        <a:defRPr sz="2000">
                          <a:solidFill>
                            <a:schemeClr val="tx1"/>
                          </a:solidFill>
                          <a:latin typeface="Arial" pitchFamily="34" charset="0"/>
                          <a:ea typeface="ＭＳ Ｐゴシック" pitchFamily="34" charset="-128"/>
                        </a:defRPr>
                      </a:lvl3pPr>
                      <a:lvl4pPr marL="16002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4pPr>
                      <a:lvl5pPr marL="20574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600" b="0" i="0" u="none" strike="noStrike" cap="none" normalizeH="0" baseline="0" dirty="0" smtClean="0">
                          <a:ln>
                            <a:noFill/>
                          </a:ln>
                          <a:solidFill>
                            <a:schemeClr val="tx1"/>
                          </a:solidFill>
                          <a:effectLst/>
                          <a:latin typeface="Arial" pitchFamily="34" charset="0"/>
                          <a:ea typeface="ＭＳ Ｐゴシック" pitchFamily="34" charset="-128"/>
                        </a:rPr>
                        <a:t>Increase in faecal bulk</a:t>
                      </a:r>
                    </a:p>
                  </a:txBody>
                  <a:tcPr marL="91446" marR="91446" marT="45701" marB="4570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D18B"/>
                    </a:solidFill>
                  </a:tcPr>
                </a:tc>
                <a:tc vMerge="1">
                  <a:txBody>
                    <a:bodyPr/>
                    <a:lstStyle/>
                    <a:p>
                      <a:endParaRPr lang="en-GB"/>
                    </a:p>
                  </a:txBody>
                  <a:tcPr/>
                </a:tc>
                <a:tc>
                  <a:txBody>
                    <a:bodyPr/>
                    <a:lstStyle>
                      <a:lvl1pPr>
                        <a:spcBef>
                          <a:spcPct val="20000"/>
                        </a:spcBef>
                        <a:buClr>
                          <a:srgbClr val="ED7D50"/>
                        </a:buClr>
                        <a:buFont typeface="Wingdings" pitchFamily="2" charset="2"/>
                        <a:defRPr sz="2800">
                          <a:solidFill>
                            <a:schemeClr val="tx1"/>
                          </a:solidFill>
                          <a:latin typeface="Arial" pitchFamily="34" charset="0"/>
                          <a:ea typeface="ＭＳ Ｐゴシック" pitchFamily="34" charset="-128"/>
                        </a:defRPr>
                      </a:lvl1pPr>
                      <a:lvl2pPr marL="742950" indent="-285750">
                        <a:spcBef>
                          <a:spcPct val="20000"/>
                        </a:spcBef>
                        <a:buClr>
                          <a:srgbClr val="ED7D50"/>
                        </a:buClr>
                        <a:buSzPct val="125000"/>
                        <a:buFont typeface="Wingdings" pitchFamily="2" charset="2"/>
                        <a:defRPr sz="2400">
                          <a:solidFill>
                            <a:schemeClr val="tx1"/>
                          </a:solidFill>
                          <a:latin typeface="Arial" pitchFamily="34" charset="0"/>
                          <a:ea typeface="ＭＳ Ｐゴシック" pitchFamily="34" charset="-128"/>
                        </a:defRPr>
                      </a:lvl2pPr>
                      <a:lvl3pPr marL="1143000" indent="-228600">
                        <a:spcBef>
                          <a:spcPct val="20000"/>
                        </a:spcBef>
                        <a:buClr>
                          <a:srgbClr val="ED7D50"/>
                        </a:buClr>
                        <a:buSzPct val="125000"/>
                        <a:buFont typeface="Wingdings" pitchFamily="2" charset="2"/>
                        <a:defRPr sz="2000">
                          <a:solidFill>
                            <a:schemeClr val="tx1"/>
                          </a:solidFill>
                          <a:latin typeface="Arial" pitchFamily="34" charset="0"/>
                          <a:ea typeface="ＭＳ Ｐゴシック" pitchFamily="34" charset="-128"/>
                        </a:defRPr>
                      </a:lvl3pPr>
                      <a:lvl4pPr marL="16002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4pPr>
                      <a:lvl5pPr marL="20574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altLang="nl-NL" sz="1600" b="0" i="0" u="none" strike="noStrike" cap="none" normalizeH="0" baseline="0" smtClean="0">
                          <a:ln>
                            <a:noFill/>
                          </a:ln>
                          <a:solidFill>
                            <a:schemeClr val="tx1"/>
                          </a:solidFill>
                          <a:effectLst/>
                          <a:latin typeface="Arial" pitchFamily="34" charset="0"/>
                          <a:ea typeface="Calibri" pitchFamily="34" charset="0"/>
                          <a:cs typeface="Times New Roman" pitchFamily="18" charset="0"/>
                        </a:rPr>
                        <a:t>2011;9(6):2249</a:t>
                      </a:r>
                      <a:endParaRPr kumimoji="0" lang="en-GB" altLang="nl-NL" sz="1600" b="0" i="0" u="none" strike="noStrike" cap="none" normalizeH="0" baseline="0" smtClean="0">
                        <a:ln>
                          <a:noFill/>
                        </a:ln>
                        <a:solidFill>
                          <a:schemeClr val="tx1"/>
                        </a:solidFill>
                        <a:effectLst/>
                        <a:latin typeface="Arial" pitchFamily="34" charset="0"/>
                        <a:ea typeface="Calibri" pitchFamily="34" charset="0"/>
                        <a:cs typeface="Times New Roman" pitchFamily="18" charset="0"/>
                      </a:endParaRPr>
                    </a:p>
                  </a:txBody>
                  <a:tcPr marL="91446" marR="91446" marT="45706" marB="4570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D18B"/>
                    </a:solidFill>
                  </a:tcPr>
                </a:tc>
              </a:tr>
              <a:tr h="699972">
                <a:tc>
                  <a:txBody>
                    <a:bodyPr/>
                    <a:lstStyle>
                      <a:lvl1pPr>
                        <a:spcBef>
                          <a:spcPct val="20000"/>
                        </a:spcBef>
                        <a:buClr>
                          <a:srgbClr val="ED7D50"/>
                        </a:buClr>
                        <a:buFont typeface="Wingdings" pitchFamily="2" charset="2"/>
                        <a:defRPr sz="2800">
                          <a:solidFill>
                            <a:schemeClr val="tx1"/>
                          </a:solidFill>
                          <a:latin typeface="Arial" pitchFamily="34" charset="0"/>
                          <a:ea typeface="ＭＳ Ｐゴシック" pitchFamily="34" charset="-128"/>
                        </a:defRPr>
                      </a:lvl1pPr>
                      <a:lvl2pPr marL="742950" indent="-285750">
                        <a:spcBef>
                          <a:spcPct val="20000"/>
                        </a:spcBef>
                        <a:buClr>
                          <a:srgbClr val="ED7D50"/>
                        </a:buClr>
                        <a:buSzPct val="125000"/>
                        <a:buFont typeface="Wingdings" pitchFamily="2" charset="2"/>
                        <a:defRPr sz="2400">
                          <a:solidFill>
                            <a:schemeClr val="tx1"/>
                          </a:solidFill>
                          <a:latin typeface="Arial" pitchFamily="34" charset="0"/>
                          <a:ea typeface="ＭＳ Ｐゴシック" pitchFamily="34" charset="-128"/>
                        </a:defRPr>
                      </a:lvl2pPr>
                      <a:lvl3pPr marL="1143000" indent="-228600">
                        <a:spcBef>
                          <a:spcPct val="20000"/>
                        </a:spcBef>
                        <a:buClr>
                          <a:srgbClr val="ED7D50"/>
                        </a:buClr>
                        <a:buSzPct val="125000"/>
                        <a:buFont typeface="Wingdings" pitchFamily="2" charset="2"/>
                        <a:defRPr sz="2000">
                          <a:solidFill>
                            <a:schemeClr val="tx1"/>
                          </a:solidFill>
                          <a:latin typeface="Arial" pitchFamily="34" charset="0"/>
                          <a:ea typeface="ＭＳ Ｐゴシック" pitchFamily="34" charset="-128"/>
                        </a:defRPr>
                      </a:lvl3pPr>
                      <a:lvl4pPr marL="16002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4pPr>
                      <a:lvl5pPr marL="20574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US" sz="1600" b="1" i="0" u="none" strike="noStrike" cap="none" normalizeH="0" baseline="0" smtClean="0">
                          <a:ln>
                            <a:noFill/>
                          </a:ln>
                          <a:solidFill>
                            <a:srgbClr val="336600"/>
                          </a:solidFill>
                          <a:effectLst/>
                          <a:latin typeface="Arial" pitchFamily="34" charset="0"/>
                          <a:ea typeface="ＭＳ Ｐゴシック" pitchFamily="34" charset="-128"/>
                        </a:rPr>
                        <a:t>Oat grain fibre</a:t>
                      </a:r>
                    </a:p>
                  </a:txBody>
                  <a:tcPr marL="91446" marR="91446" marT="45701" marB="4570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D18B"/>
                    </a:solidFill>
                  </a:tcPr>
                </a:tc>
                <a:tc>
                  <a:txBody>
                    <a:bodyPr/>
                    <a:lstStyle>
                      <a:lvl1pPr>
                        <a:spcBef>
                          <a:spcPct val="20000"/>
                        </a:spcBef>
                        <a:buClr>
                          <a:srgbClr val="ED7D50"/>
                        </a:buClr>
                        <a:buFont typeface="Wingdings" pitchFamily="2" charset="2"/>
                        <a:defRPr sz="2800">
                          <a:solidFill>
                            <a:schemeClr val="tx1"/>
                          </a:solidFill>
                          <a:latin typeface="Arial" pitchFamily="34" charset="0"/>
                          <a:ea typeface="ＭＳ Ｐゴシック" pitchFamily="34" charset="-128"/>
                        </a:defRPr>
                      </a:lvl1pPr>
                      <a:lvl2pPr marL="742950" indent="-285750">
                        <a:spcBef>
                          <a:spcPct val="20000"/>
                        </a:spcBef>
                        <a:buClr>
                          <a:srgbClr val="ED7D50"/>
                        </a:buClr>
                        <a:buSzPct val="125000"/>
                        <a:buFont typeface="Wingdings" pitchFamily="2" charset="2"/>
                        <a:defRPr sz="2400">
                          <a:solidFill>
                            <a:schemeClr val="tx1"/>
                          </a:solidFill>
                          <a:latin typeface="Arial" pitchFamily="34" charset="0"/>
                          <a:ea typeface="ＭＳ Ｐゴシック" pitchFamily="34" charset="-128"/>
                        </a:defRPr>
                      </a:lvl2pPr>
                      <a:lvl3pPr marL="1143000" indent="-228600">
                        <a:spcBef>
                          <a:spcPct val="20000"/>
                        </a:spcBef>
                        <a:buClr>
                          <a:srgbClr val="ED7D50"/>
                        </a:buClr>
                        <a:buSzPct val="125000"/>
                        <a:buFont typeface="Wingdings" pitchFamily="2" charset="2"/>
                        <a:defRPr sz="2000">
                          <a:solidFill>
                            <a:schemeClr val="tx1"/>
                          </a:solidFill>
                          <a:latin typeface="Arial" pitchFamily="34" charset="0"/>
                          <a:ea typeface="ＭＳ Ｐゴシック" pitchFamily="34" charset="-128"/>
                        </a:defRPr>
                      </a:lvl3pPr>
                      <a:lvl4pPr marL="16002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4pPr>
                      <a:lvl5pPr marL="20574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600" b="0" i="0" u="none" strike="noStrike" cap="none" normalizeH="0" baseline="0" dirty="0" smtClean="0">
                          <a:ln>
                            <a:noFill/>
                          </a:ln>
                          <a:solidFill>
                            <a:schemeClr val="tx1"/>
                          </a:solidFill>
                          <a:effectLst/>
                          <a:latin typeface="Arial" pitchFamily="34" charset="0"/>
                          <a:ea typeface="ＭＳ Ｐゴシック" pitchFamily="34" charset="-128"/>
                        </a:rPr>
                        <a:t>Increase in faecal bulk</a:t>
                      </a:r>
                    </a:p>
                  </a:txBody>
                  <a:tcPr marL="91446" marR="91446" marT="45701" marB="4570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D18B"/>
                    </a:solidFill>
                  </a:tcPr>
                </a:tc>
                <a:tc vMerge="1">
                  <a:txBody>
                    <a:bodyPr/>
                    <a:lstStyle/>
                    <a:p>
                      <a:endParaRPr lang="en-GB"/>
                    </a:p>
                  </a:txBody>
                  <a:tcPr/>
                </a:tc>
                <a:tc rowSpan="2">
                  <a:txBody>
                    <a:bodyPr/>
                    <a:lstStyle>
                      <a:lvl1pPr>
                        <a:spcBef>
                          <a:spcPct val="20000"/>
                        </a:spcBef>
                        <a:buClr>
                          <a:srgbClr val="ED7D50"/>
                        </a:buClr>
                        <a:buFont typeface="Wingdings" pitchFamily="2" charset="2"/>
                        <a:defRPr sz="2800">
                          <a:solidFill>
                            <a:schemeClr val="tx1"/>
                          </a:solidFill>
                          <a:latin typeface="Arial" pitchFamily="34" charset="0"/>
                          <a:ea typeface="ＭＳ Ｐゴシック" pitchFamily="34" charset="-128"/>
                        </a:defRPr>
                      </a:lvl1pPr>
                      <a:lvl2pPr marL="742950" indent="-285750">
                        <a:spcBef>
                          <a:spcPct val="20000"/>
                        </a:spcBef>
                        <a:buClr>
                          <a:srgbClr val="ED7D50"/>
                        </a:buClr>
                        <a:buSzPct val="125000"/>
                        <a:buFont typeface="Wingdings" pitchFamily="2" charset="2"/>
                        <a:defRPr sz="2400">
                          <a:solidFill>
                            <a:schemeClr val="tx1"/>
                          </a:solidFill>
                          <a:latin typeface="Arial" pitchFamily="34" charset="0"/>
                          <a:ea typeface="ＭＳ Ｐゴシック" pitchFamily="34" charset="-128"/>
                        </a:defRPr>
                      </a:lvl2pPr>
                      <a:lvl3pPr marL="1143000" indent="-228600">
                        <a:spcBef>
                          <a:spcPct val="20000"/>
                        </a:spcBef>
                        <a:buClr>
                          <a:srgbClr val="ED7D50"/>
                        </a:buClr>
                        <a:buSzPct val="125000"/>
                        <a:buFont typeface="Wingdings" pitchFamily="2" charset="2"/>
                        <a:defRPr sz="2000">
                          <a:solidFill>
                            <a:schemeClr val="tx1"/>
                          </a:solidFill>
                          <a:latin typeface="Arial" pitchFamily="34" charset="0"/>
                          <a:ea typeface="ＭＳ Ｐゴシック" pitchFamily="34" charset="-128"/>
                        </a:defRPr>
                      </a:lvl3pPr>
                      <a:lvl4pPr marL="16002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4pPr>
                      <a:lvl5pPr marL="20574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altLang="nl-NL" sz="1600" b="0" i="0" u="none" strike="noStrike" cap="none" normalizeH="0" baseline="0" smtClean="0">
                          <a:ln>
                            <a:noFill/>
                          </a:ln>
                          <a:solidFill>
                            <a:schemeClr val="tx1"/>
                          </a:solidFill>
                          <a:effectLst/>
                          <a:latin typeface="Arial" pitchFamily="34" charset="0"/>
                          <a:ea typeface="ＭＳ Ｐゴシック" pitchFamily="34" charset="-128"/>
                        </a:rPr>
                        <a:t>2011;9(6):2249</a:t>
                      </a:r>
                      <a:endParaRPr kumimoji="0" lang="en-GB" altLang="nl-NL" sz="1600" b="0" i="0" u="none" strike="noStrike" cap="none" normalizeH="0" baseline="0" smtClean="0">
                        <a:ln>
                          <a:noFill/>
                        </a:ln>
                        <a:solidFill>
                          <a:schemeClr val="tx1"/>
                        </a:solidFill>
                        <a:effectLst/>
                        <a:latin typeface="Arial" pitchFamily="34" charset="0"/>
                        <a:ea typeface="ＭＳ Ｐゴシック" pitchFamily="34" charset="-128"/>
                      </a:endParaRPr>
                    </a:p>
                  </a:txBody>
                  <a:tcPr marL="91446" marR="91446" marT="45706" marB="4570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D18B"/>
                    </a:solidFill>
                  </a:tcPr>
                </a:tc>
              </a:tr>
              <a:tr h="81723">
                <a:tc rowSpan="2">
                  <a:txBody>
                    <a:bodyPr/>
                    <a:lstStyle>
                      <a:lvl1pPr>
                        <a:spcBef>
                          <a:spcPct val="20000"/>
                        </a:spcBef>
                        <a:buClr>
                          <a:srgbClr val="ED7D50"/>
                        </a:buClr>
                        <a:buFont typeface="Wingdings" pitchFamily="2" charset="2"/>
                        <a:defRPr sz="2800">
                          <a:solidFill>
                            <a:schemeClr val="tx1"/>
                          </a:solidFill>
                          <a:latin typeface="Arial" pitchFamily="34" charset="0"/>
                          <a:ea typeface="ＭＳ Ｐゴシック" pitchFamily="34" charset="-128"/>
                        </a:defRPr>
                      </a:lvl1pPr>
                      <a:lvl2pPr marL="742950" indent="-285750">
                        <a:spcBef>
                          <a:spcPct val="20000"/>
                        </a:spcBef>
                        <a:buClr>
                          <a:srgbClr val="ED7D50"/>
                        </a:buClr>
                        <a:buSzPct val="125000"/>
                        <a:buFont typeface="Wingdings" pitchFamily="2" charset="2"/>
                        <a:defRPr sz="2400">
                          <a:solidFill>
                            <a:schemeClr val="tx1"/>
                          </a:solidFill>
                          <a:latin typeface="Arial" pitchFamily="34" charset="0"/>
                          <a:ea typeface="ＭＳ Ｐゴシック" pitchFamily="34" charset="-128"/>
                        </a:defRPr>
                      </a:lvl2pPr>
                      <a:lvl3pPr marL="1143000" indent="-228600">
                        <a:spcBef>
                          <a:spcPct val="20000"/>
                        </a:spcBef>
                        <a:buClr>
                          <a:srgbClr val="ED7D50"/>
                        </a:buClr>
                        <a:buSzPct val="125000"/>
                        <a:buFont typeface="Wingdings" pitchFamily="2" charset="2"/>
                        <a:defRPr sz="2000">
                          <a:solidFill>
                            <a:schemeClr val="tx1"/>
                          </a:solidFill>
                          <a:latin typeface="Arial" pitchFamily="34" charset="0"/>
                          <a:ea typeface="ＭＳ Ｐゴシック" pitchFamily="34" charset="-128"/>
                        </a:defRPr>
                      </a:lvl3pPr>
                      <a:lvl4pPr marL="16002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4pPr>
                      <a:lvl5pPr marL="20574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US" sz="1600" b="1" i="0" u="none" strike="noStrike" cap="none" normalizeH="0" baseline="0" smtClean="0">
                          <a:ln>
                            <a:noFill/>
                          </a:ln>
                          <a:solidFill>
                            <a:srgbClr val="336600"/>
                          </a:solidFill>
                          <a:effectLst/>
                          <a:latin typeface="Arial" pitchFamily="34" charset="0"/>
                          <a:ea typeface="ＭＳ Ｐゴシック" pitchFamily="34" charset="-128"/>
                        </a:rPr>
                        <a:t>Wheat bran fibre</a:t>
                      </a:r>
                    </a:p>
                  </a:txBody>
                  <a:tcPr marL="91446" marR="91446" marT="45701" marB="4570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D18B"/>
                    </a:solidFill>
                  </a:tcPr>
                </a:tc>
                <a:tc rowSpan="2">
                  <a:txBody>
                    <a:bodyPr/>
                    <a:lstStyle>
                      <a:lvl1pPr>
                        <a:spcBef>
                          <a:spcPct val="20000"/>
                        </a:spcBef>
                        <a:buClr>
                          <a:srgbClr val="ED7D50"/>
                        </a:buClr>
                        <a:buFont typeface="Wingdings" pitchFamily="2" charset="2"/>
                        <a:defRPr sz="2800">
                          <a:solidFill>
                            <a:schemeClr val="tx1"/>
                          </a:solidFill>
                          <a:latin typeface="Arial" pitchFamily="34" charset="0"/>
                          <a:ea typeface="ＭＳ Ｐゴシック" pitchFamily="34" charset="-128"/>
                        </a:defRPr>
                      </a:lvl1pPr>
                      <a:lvl2pPr marL="742950" indent="-285750">
                        <a:spcBef>
                          <a:spcPct val="20000"/>
                        </a:spcBef>
                        <a:buClr>
                          <a:srgbClr val="ED7D50"/>
                        </a:buClr>
                        <a:buSzPct val="125000"/>
                        <a:buFont typeface="Wingdings" pitchFamily="2" charset="2"/>
                        <a:defRPr sz="2400">
                          <a:solidFill>
                            <a:schemeClr val="tx1"/>
                          </a:solidFill>
                          <a:latin typeface="Arial" pitchFamily="34" charset="0"/>
                          <a:ea typeface="ＭＳ Ｐゴシック" pitchFamily="34" charset="-128"/>
                        </a:defRPr>
                      </a:lvl2pPr>
                      <a:lvl3pPr marL="1143000" indent="-228600">
                        <a:spcBef>
                          <a:spcPct val="20000"/>
                        </a:spcBef>
                        <a:buClr>
                          <a:srgbClr val="ED7D50"/>
                        </a:buClr>
                        <a:buSzPct val="125000"/>
                        <a:buFont typeface="Wingdings" pitchFamily="2" charset="2"/>
                        <a:defRPr sz="2000">
                          <a:solidFill>
                            <a:schemeClr val="tx1"/>
                          </a:solidFill>
                          <a:latin typeface="Arial" pitchFamily="34" charset="0"/>
                          <a:ea typeface="ＭＳ Ｐゴシック" pitchFamily="34" charset="-128"/>
                        </a:defRPr>
                      </a:lvl3pPr>
                      <a:lvl4pPr marL="16002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4pPr>
                      <a:lvl5pPr marL="20574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600" b="0" i="0" u="none" strike="noStrike" cap="none" normalizeH="0" baseline="0" dirty="0" smtClean="0">
                          <a:ln>
                            <a:noFill/>
                          </a:ln>
                          <a:solidFill>
                            <a:schemeClr val="tx1"/>
                          </a:solidFill>
                          <a:effectLst/>
                          <a:latin typeface="Arial" pitchFamily="34" charset="0"/>
                          <a:ea typeface="ＭＳ Ｐゴシック" pitchFamily="34" charset="-128"/>
                        </a:rPr>
                        <a:t>Increase in faecal bulk</a:t>
                      </a:r>
                    </a:p>
                  </a:txBody>
                  <a:tcPr marL="91446" marR="91446" marT="45701" marB="4570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D18B"/>
                    </a:solidFill>
                  </a:tcPr>
                </a:tc>
                <a:tc vMerge="1">
                  <a:txBody>
                    <a:bodyPr/>
                    <a:lstStyle/>
                    <a:p>
                      <a:endParaRPr lang="en-GB"/>
                    </a:p>
                  </a:txBody>
                  <a:tcPr/>
                </a:tc>
                <a:tc vMerge="1">
                  <a:txBody>
                    <a:bodyPr/>
                    <a:lstStyle/>
                    <a:p>
                      <a:endParaRPr lang="en-GB"/>
                    </a:p>
                  </a:txBody>
                  <a:tcPr/>
                </a:tc>
              </a:tr>
              <a:tr h="708336">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lvl1pPr>
                        <a:spcBef>
                          <a:spcPct val="20000"/>
                        </a:spcBef>
                        <a:buClr>
                          <a:srgbClr val="ED7D50"/>
                        </a:buClr>
                        <a:buFont typeface="Wingdings" pitchFamily="2" charset="2"/>
                        <a:defRPr sz="2800">
                          <a:solidFill>
                            <a:schemeClr val="tx1"/>
                          </a:solidFill>
                          <a:latin typeface="Arial" pitchFamily="34" charset="0"/>
                          <a:ea typeface="ＭＳ Ｐゴシック" pitchFamily="34" charset="-128"/>
                        </a:defRPr>
                      </a:lvl1pPr>
                      <a:lvl2pPr marL="742950" indent="-285750">
                        <a:spcBef>
                          <a:spcPct val="20000"/>
                        </a:spcBef>
                        <a:buClr>
                          <a:srgbClr val="ED7D50"/>
                        </a:buClr>
                        <a:buSzPct val="125000"/>
                        <a:buFont typeface="Wingdings" pitchFamily="2" charset="2"/>
                        <a:defRPr sz="2400">
                          <a:solidFill>
                            <a:schemeClr val="tx1"/>
                          </a:solidFill>
                          <a:latin typeface="Arial" pitchFamily="34" charset="0"/>
                          <a:ea typeface="ＭＳ Ｐゴシック" pitchFamily="34" charset="-128"/>
                        </a:defRPr>
                      </a:lvl2pPr>
                      <a:lvl3pPr marL="1143000" indent="-228600">
                        <a:spcBef>
                          <a:spcPct val="20000"/>
                        </a:spcBef>
                        <a:buClr>
                          <a:srgbClr val="ED7D50"/>
                        </a:buClr>
                        <a:buSzPct val="125000"/>
                        <a:buFont typeface="Wingdings" pitchFamily="2" charset="2"/>
                        <a:defRPr sz="2000">
                          <a:solidFill>
                            <a:schemeClr val="tx1"/>
                          </a:solidFill>
                          <a:latin typeface="Arial" pitchFamily="34" charset="0"/>
                          <a:ea typeface="ＭＳ Ｐゴシック" pitchFamily="34" charset="-128"/>
                        </a:defRPr>
                      </a:lvl3pPr>
                      <a:lvl4pPr marL="16002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4pPr>
                      <a:lvl5pPr marL="20574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altLang="nl-NL" sz="1600" b="0" i="0" u="none" strike="noStrike" cap="none" normalizeH="0" baseline="0" smtClean="0">
                          <a:ln>
                            <a:noFill/>
                          </a:ln>
                          <a:solidFill>
                            <a:schemeClr val="tx1"/>
                          </a:solidFill>
                          <a:effectLst/>
                          <a:latin typeface="Arial" pitchFamily="34" charset="0"/>
                          <a:ea typeface="ＭＳ Ｐゴシック" pitchFamily="34" charset="-128"/>
                        </a:rPr>
                        <a:t>2010;8(10):1817</a:t>
                      </a:r>
                      <a:endParaRPr kumimoji="0" lang="en-GB" altLang="nl-NL" sz="1600" b="0" i="0" u="none" strike="noStrike" cap="none" normalizeH="0" baseline="0" smtClean="0">
                        <a:ln>
                          <a:noFill/>
                        </a:ln>
                        <a:solidFill>
                          <a:schemeClr val="tx1"/>
                        </a:solidFill>
                        <a:effectLst/>
                        <a:latin typeface="Arial" pitchFamily="34" charset="0"/>
                        <a:ea typeface="ＭＳ Ｐゴシック" pitchFamily="34" charset="-128"/>
                      </a:endParaRPr>
                    </a:p>
                  </a:txBody>
                  <a:tcPr marL="91446" marR="91446" marT="45706" marB="4570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D18B"/>
                    </a:solidFill>
                  </a:tcPr>
                </a:tc>
              </a:tr>
              <a:tr h="1226033">
                <a:tc>
                  <a:txBody>
                    <a:bodyPr/>
                    <a:lstStyle>
                      <a:lvl1pPr>
                        <a:spcBef>
                          <a:spcPct val="20000"/>
                        </a:spcBef>
                        <a:buClr>
                          <a:srgbClr val="ED7D50"/>
                        </a:buClr>
                        <a:buFont typeface="Wingdings" pitchFamily="2" charset="2"/>
                        <a:defRPr sz="2800">
                          <a:solidFill>
                            <a:schemeClr val="tx1"/>
                          </a:solidFill>
                          <a:latin typeface="Arial" pitchFamily="34" charset="0"/>
                          <a:ea typeface="ＭＳ Ｐゴシック" pitchFamily="34" charset="-128"/>
                        </a:defRPr>
                      </a:lvl1pPr>
                      <a:lvl2pPr marL="742950" indent="-285750">
                        <a:spcBef>
                          <a:spcPct val="20000"/>
                        </a:spcBef>
                        <a:buClr>
                          <a:srgbClr val="ED7D50"/>
                        </a:buClr>
                        <a:buSzPct val="125000"/>
                        <a:buFont typeface="Wingdings" pitchFamily="2" charset="2"/>
                        <a:defRPr sz="2400">
                          <a:solidFill>
                            <a:schemeClr val="tx1"/>
                          </a:solidFill>
                          <a:latin typeface="Arial" pitchFamily="34" charset="0"/>
                          <a:ea typeface="ＭＳ Ｐゴシック" pitchFamily="34" charset="-128"/>
                        </a:defRPr>
                      </a:lvl2pPr>
                      <a:lvl3pPr marL="1143000" indent="-228600">
                        <a:spcBef>
                          <a:spcPct val="20000"/>
                        </a:spcBef>
                        <a:buClr>
                          <a:srgbClr val="ED7D50"/>
                        </a:buClr>
                        <a:buSzPct val="125000"/>
                        <a:buFont typeface="Wingdings" pitchFamily="2" charset="2"/>
                        <a:defRPr sz="2000">
                          <a:solidFill>
                            <a:schemeClr val="tx1"/>
                          </a:solidFill>
                          <a:latin typeface="Arial" pitchFamily="34" charset="0"/>
                          <a:ea typeface="ＭＳ Ｐゴシック" pitchFamily="34" charset="-128"/>
                        </a:defRPr>
                      </a:lvl3pPr>
                      <a:lvl4pPr marL="16002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4pPr>
                      <a:lvl5pPr marL="20574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US" sz="1600" b="1" i="0" u="none" strike="noStrike" cap="none" normalizeH="0" baseline="0" smtClean="0">
                          <a:ln>
                            <a:noFill/>
                          </a:ln>
                          <a:solidFill>
                            <a:srgbClr val="336600"/>
                          </a:solidFill>
                          <a:effectLst/>
                          <a:latin typeface="Arial" pitchFamily="34" charset="0"/>
                          <a:ea typeface="ＭＳ Ｐゴシック" pitchFamily="34" charset="-128"/>
                        </a:rPr>
                        <a:t>Wheat bran fibre</a:t>
                      </a:r>
                    </a:p>
                  </a:txBody>
                  <a:tcPr marL="91446" marR="91446" marT="45701" marB="4570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D18B"/>
                    </a:solidFill>
                  </a:tcPr>
                </a:tc>
                <a:tc>
                  <a:txBody>
                    <a:bodyPr/>
                    <a:lstStyle>
                      <a:lvl1pPr>
                        <a:spcBef>
                          <a:spcPct val="20000"/>
                        </a:spcBef>
                        <a:buClr>
                          <a:srgbClr val="ED7D50"/>
                        </a:buClr>
                        <a:buFont typeface="Wingdings" pitchFamily="2" charset="2"/>
                        <a:defRPr sz="2800">
                          <a:solidFill>
                            <a:schemeClr val="tx1"/>
                          </a:solidFill>
                          <a:latin typeface="Arial" pitchFamily="34" charset="0"/>
                          <a:ea typeface="ＭＳ Ｐゴシック" pitchFamily="34" charset="-128"/>
                        </a:defRPr>
                      </a:lvl1pPr>
                      <a:lvl2pPr marL="742950" indent="-285750">
                        <a:spcBef>
                          <a:spcPct val="20000"/>
                        </a:spcBef>
                        <a:buClr>
                          <a:srgbClr val="ED7D50"/>
                        </a:buClr>
                        <a:buSzPct val="125000"/>
                        <a:buFont typeface="Wingdings" pitchFamily="2" charset="2"/>
                        <a:defRPr sz="2400">
                          <a:solidFill>
                            <a:schemeClr val="tx1"/>
                          </a:solidFill>
                          <a:latin typeface="Arial" pitchFamily="34" charset="0"/>
                          <a:ea typeface="ＭＳ Ｐゴシック" pitchFamily="34" charset="-128"/>
                        </a:defRPr>
                      </a:lvl2pPr>
                      <a:lvl3pPr marL="1143000" indent="-228600">
                        <a:spcBef>
                          <a:spcPct val="20000"/>
                        </a:spcBef>
                        <a:buClr>
                          <a:srgbClr val="ED7D50"/>
                        </a:buClr>
                        <a:buSzPct val="125000"/>
                        <a:buFont typeface="Wingdings" pitchFamily="2" charset="2"/>
                        <a:defRPr sz="2000">
                          <a:solidFill>
                            <a:schemeClr val="tx1"/>
                          </a:solidFill>
                          <a:latin typeface="Arial" pitchFamily="34" charset="0"/>
                          <a:ea typeface="ＭＳ Ｐゴシック" pitchFamily="34" charset="-128"/>
                        </a:defRPr>
                      </a:lvl3pPr>
                      <a:lvl4pPr marL="16002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4pPr>
                      <a:lvl5pPr marL="20574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altLang="en-US" sz="1600" b="0" i="0" u="none" strike="noStrike" cap="none" normalizeH="0" baseline="0" smtClean="0">
                          <a:ln>
                            <a:noFill/>
                          </a:ln>
                          <a:solidFill>
                            <a:schemeClr val="tx1"/>
                          </a:solidFill>
                          <a:effectLst/>
                          <a:latin typeface="Arial" pitchFamily="34" charset="0"/>
                          <a:ea typeface="ＭＳ Ｐゴシック" pitchFamily="34" charset="-128"/>
                        </a:rPr>
                        <a:t>Accelerated intestinal transit</a:t>
                      </a:r>
                    </a:p>
                  </a:txBody>
                  <a:tcPr marL="91446" marR="91446" marT="45701" marB="4570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D18B"/>
                    </a:solidFill>
                  </a:tcPr>
                </a:tc>
                <a:tc>
                  <a:txBody>
                    <a:bodyPr/>
                    <a:lstStyle>
                      <a:lvl1pPr>
                        <a:spcBef>
                          <a:spcPct val="20000"/>
                        </a:spcBef>
                        <a:buClr>
                          <a:srgbClr val="ED7D50"/>
                        </a:buClr>
                        <a:buFont typeface="Wingdings" pitchFamily="2" charset="2"/>
                        <a:defRPr sz="2800">
                          <a:solidFill>
                            <a:schemeClr val="tx1"/>
                          </a:solidFill>
                          <a:latin typeface="Arial" pitchFamily="34" charset="0"/>
                          <a:ea typeface="ＭＳ Ｐゴシック" pitchFamily="34" charset="-128"/>
                        </a:defRPr>
                      </a:lvl1pPr>
                      <a:lvl2pPr marL="742950" indent="-285750">
                        <a:spcBef>
                          <a:spcPct val="20000"/>
                        </a:spcBef>
                        <a:buClr>
                          <a:srgbClr val="ED7D50"/>
                        </a:buClr>
                        <a:buSzPct val="125000"/>
                        <a:buFont typeface="Wingdings" pitchFamily="2" charset="2"/>
                        <a:defRPr sz="2400">
                          <a:solidFill>
                            <a:schemeClr val="tx1"/>
                          </a:solidFill>
                          <a:latin typeface="Arial" pitchFamily="34" charset="0"/>
                          <a:ea typeface="ＭＳ Ｐゴシック" pitchFamily="34" charset="-128"/>
                        </a:defRPr>
                      </a:lvl2pPr>
                      <a:lvl3pPr marL="1143000" indent="-228600">
                        <a:spcBef>
                          <a:spcPct val="20000"/>
                        </a:spcBef>
                        <a:buClr>
                          <a:srgbClr val="ED7D50"/>
                        </a:buClr>
                        <a:buSzPct val="125000"/>
                        <a:buFont typeface="Wingdings" pitchFamily="2" charset="2"/>
                        <a:defRPr sz="2000">
                          <a:solidFill>
                            <a:schemeClr val="tx1"/>
                          </a:solidFill>
                          <a:latin typeface="Arial" pitchFamily="34" charset="0"/>
                          <a:ea typeface="ＭＳ Ｐゴシック" pitchFamily="34" charset="-128"/>
                        </a:defRPr>
                      </a:lvl3pPr>
                      <a:lvl4pPr marL="16002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4pPr>
                      <a:lvl5pPr marL="20574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1600" b="0" i="0" u="none" strike="noStrike" cap="none" normalizeH="0" baseline="0" dirty="0" smtClean="0">
                          <a:ln>
                            <a:noFill/>
                          </a:ln>
                          <a:solidFill>
                            <a:schemeClr val="tx1"/>
                          </a:solidFill>
                          <a:effectLst/>
                          <a:latin typeface="Arial" pitchFamily="34" charset="0"/>
                          <a:ea typeface="ＭＳ Ｐゴシック" pitchFamily="34" charset="-128"/>
                        </a:rPr>
                        <a:t>Foods should be high in that fibre</a:t>
                      </a:r>
                    </a:p>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US" sz="1600" b="0" i="0" u="none" strike="noStrike" cap="none" normalizeH="0" baseline="0" dirty="0" smtClean="0">
                          <a:ln>
                            <a:noFill/>
                          </a:ln>
                          <a:solidFill>
                            <a:schemeClr val="tx1"/>
                          </a:solidFill>
                          <a:effectLst/>
                          <a:latin typeface="Arial" pitchFamily="34" charset="0"/>
                          <a:ea typeface="ＭＳ Ｐゴシック" pitchFamily="34" charset="-128"/>
                        </a:rPr>
                        <a:t> and daily intake ≥ 10g is required</a:t>
                      </a:r>
                    </a:p>
                  </a:txBody>
                  <a:tcPr marL="91446" marR="91446" marT="45701" marB="45701"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D18B"/>
                    </a:solidFill>
                  </a:tcPr>
                </a:tc>
                <a:tc>
                  <a:txBody>
                    <a:bodyPr/>
                    <a:lstStyle>
                      <a:lvl1pPr>
                        <a:spcBef>
                          <a:spcPct val="20000"/>
                        </a:spcBef>
                        <a:buClr>
                          <a:srgbClr val="ED7D50"/>
                        </a:buClr>
                        <a:buFont typeface="Wingdings" pitchFamily="2" charset="2"/>
                        <a:defRPr sz="2800">
                          <a:solidFill>
                            <a:schemeClr val="tx1"/>
                          </a:solidFill>
                          <a:latin typeface="Arial" pitchFamily="34" charset="0"/>
                          <a:ea typeface="ＭＳ Ｐゴシック" pitchFamily="34" charset="-128"/>
                        </a:defRPr>
                      </a:lvl1pPr>
                      <a:lvl2pPr marL="742950" indent="-285750">
                        <a:spcBef>
                          <a:spcPct val="20000"/>
                        </a:spcBef>
                        <a:buClr>
                          <a:srgbClr val="ED7D50"/>
                        </a:buClr>
                        <a:buSzPct val="125000"/>
                        <a:buFont typeface="Wingdings" pitchFamily="2" charset="2"/>
                        <a:defRPr sz="2400">
                          <a:solidFill>
                            <a:schemeClr val="tx1"/>
                          </a:solidFill>
                          <a:latin typeface="Arial" pitchFamily="34" charset="0"/>
                          <a:ea typeface="ＭＳ Ｐゴシック" pitchFamily="34" charset="-128"/>
                        </a:defRPr>
                      </a:lvl2pPr>
                      <a:lvl3pPr marL="1143000" indent="-228600">
                        <a:spcBef>
                          <a:spcPct val="20000"/>
                        </a:spcBef>
                        <a:buClr>
                          <a:srgbClr val="ED7D50"/>
                        </a:buClr>
                        <a:buSzPct val="125000"/>
                        <a:buFont typeface="Wingdings" pitchFamily="2" charset="2"/>
                        <a:defRPr sz="2000">
                          <a:solidFill>
                            <a:schemeClr val="tx1"/>
                          </a:solidFill>
                          <a:latin typeface="Arial" pitchFamily="34" charset="0"/>
                          <a:ea typeface="ＭＳ Ｐゴシック" pitchFamily="34" charset="-128"/>
                        </a:defRPr>
                      </a:lvl3pPr>
                      <a:lvl4pPr marL="16002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4pPr>
                      <a:lvl5pPr marL="20574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l-NL" altLang="nl-NL" sz="1600" b="0" i="0" u="none" strike="noStrike" cap="none" normalizeH="0" baseline="0" dirty="0" smtClean="0">
                          <a:ln>
                            <a:noFill/>
                          </a:ln>
                          <a:solidFill>
                            <a:schemeClr val="tx1"/>
                          </a:solidFill>
                          <a:effectLst/>
                          <a:latin typeface="Arial" pitchFamily="34" charset="0"/>
                          <a:ea typeface="ＭＳ Ｐゴシック" pitchFamily="34" charset="-128"/>
                        </a:rPr>
                        <a:t>2010;8(10):1817</a:t>
                      </a:r>
                      <a:endParaRPr kumimoji="0" lang="en-GB" altLang="nl-NL" sz="1600" b="0" i="0" u="none" strike="noStrike" cap="none" normalizeH="0" baseline="0" dirty="0" smtClean="0">
                        <a:ln>
                          <a:noFill/>
                        </a:ln>
                        <a:solidFill>
                          <a:schemeClr val="tx1"/>
                        </a:solidFill>
                        <a:effectLst/>
                        <a:latin typeface="Arial" pitchFamily="34" charset="0"/>
                        <a:ea typeface="ＭＳ Ｐゴシック" pitchFamily="34" charset="-128"/>
                      </a:endParaRPr>
                    </a:p>
                  </a:txBody>
                  <a:tcPr marL="91446" marR="91446" marT="45706" marB="45706"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D18B"/>
                    </a:solidFill>
                  </a:tcPr>
                </a:tc>
              </a:tr>
            </a:tbl>
          </a:graphicData>
        </a:graphic>
      </p:graphicFrame>
      <p:sp>
        <p:nvSpPr>
          <p:cNvPr id="5" name="TextBox 4"/>
          <p:cNvSpPr txBox="1"/>
          <p:nvPr/>
        </p:nvSpPr>
        <p:spPr>
          <a:xfrm>
            <a:off x="2000232" y="6273225"/>
            <a:ext cx="6303329" cy="584775"/>
          </a:xfrm>
          <a:prstGeom prst="rect">
            <a:avLst/>
          </a:prstGeom>
          <a:noFill/>
        </p:spPr>
        <p:txBody>
          <a:bodyPr wrap="none" rtlCol="0">
            <a:spAutoFit/>
          </a:bodyPr>
          <a:lstStyle/>
          <a:p>
            <a:r>
              <a:rPr lang="en-US" sz="1400" i="1" dirty="0" smtClean="0"/>
              <a:t>Source: Health grain, http://wwwhealthgrain.org/regulatory_issues</a:t>
            </a:r>
          </a:p>
          <a:p>
            <a:endParaRPr lang="en-US" dirty="0"/>
          </a:p>
        </p:txBody>
      </p:sp>
    </p:spTree>
  </p:cSld>
  <p:clrMapOvr>
    <a:masterClrMapping/>
  </p:clrMapOvr>
  <p:transition spd="med">
    <p:wipe dir="d"/>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http://tiganj.com/wp-content/uploads/2013/10/psenica-638x350.jpg"/>
          <p:cNvPicPr>
            <a:picLocks/>
          </p:cNvPicPr>
          <p:nvPr/>
        </p:nvPicPr>
        <p:blipFill rotWithShape="1">
          <a:blip r:embed="rId2">
            <a:extLst>
              <a:ext uri="{28A0092B-C50C-407E-A947-70E740481C1C}">
                <a14:useLocalDpi xmlns:lc="http://schemas.openxmlformats.org/drawingml/2006/lockedCanvas" xmlns:pic="http://schemas.openxmlformats.org/drawingml/2006/picture" xmlns="" xmlns:a14="http://schemas.microsoft.com/office/drawing/2010/main" val="0"/>
              </a:ext>
            </a:extLst>
          </a:blip>
          <a:srcRect l="11126" r="12054" b="386"/>
          <a:stretch/>
        </p:blipFill>
        <p:spPr bwMode="auto">
          <a:xfrm>
            <a:off x="0" y="-412876"/>
            <a:ext cx="9144000" cy="7270876"/>
          </a:xfrm>
          <a:prstGeom prst="frame">
            <a:avLst/>
          </a:prstGeom>
          <a:noFill/>
          <a:effectLst>
            <a:glow rad="63500">
              <a:schemeClr val="accent1">
                <a:satMod val="175000"/>
                <a:alpha val="40000"/>
              </a:schemeClr>
            </a:glow>
            <a:outerShdw blurRad="50800" dist="38100" dir="2700000" algn="tl" rotWithShape="0">
              <a:prstClr val="black">
                <a:alpha val="40000"/>
              </a:prstClr>
            </a:outerShdw>
            <a:softEdge rad="317500"/>
          </a:effectLst>
          <a:extLst>
            <a:ext uri="{909E8E84-426E-40DD-AFC4-6F175D3DCCD1}">
              <a14:hiddenFill xmlns:lc="http://schemas.openxmlformats.org/drawingml/2006/lockedCanvas" xmlns:pic="http://schemas.openxmlformats.org/drawingml/2006/picture" xmlns="" xmlns:a14="http://schemas.microsoft.com/office/drawing/2010/main">
                <a:solidFill>
                  <a:srgbClr val="FFFFFF"/>
                </a:solidFill>
              </a14:hiddenFill>
            </a:ext>
          </a:extLst>
        </p:spPr>
      </p:pic>
      <p:sp>
        <p:nvSpPr>
          <p:cNvPr id="3" name="Rectangle 2"/>
          <p:cNvSpPr/>
          <p:nvPr/>
        </p:nvSpPr>
        <p:spPr>
          <a:xfrm>
            <a:off x="1643042" y="571480"/>
            <a:ext cx="6143668" cy="338554"/>
          </a:xfrm>
          <a:prstGeom prst="rect">
            <a:avLst/>
          </a:prstGeom>
          <a:solidFill>
            <a:schemeClr val="accent6">
              <a:lumMod val="40000"/>
              <a:lumOff val="60000"/>
            </a:schemeClr>
          </a:solidFill>
        </p:spPr>
        <p:txBody>
          <a:bodyPr wrap="square">
            <a:spAutoFit/>
          </a:bodyPr>
          <a:lstStyle/>
          <a:p>
            <a:r>
              <a:rPr lang="en-GB" altLang="en-US" sz="1600" b="1" dirty="0" smtClean="0">
                <a:solidFill>
                  <a:srgbClr val="336600"/>
                </a:solidFill>
                <a:ea typeface="MS PGothic" pitchFamily="34" charset="-128"/>
              </a:rPr>
              <a:t>   Scientific Statements of Cereal Fibre and Disease</a:t>
            </a:r>
            <a:endParaRPr lang="en-US" sz="1600" dirty="0"/>
          </a:p>
        </p:txBody>
      </p:sp>
      <p:sp>
        <p:nvSpPr>
          <p:cNvPr id="6" name="Rectangle 5"/>
          <p:cNvSpPr/>
          <p:nvPr/>
        </p:nvSpPr>
        <p:spPr>
          <a:xfrm>
            <a:off x="1357290" y="2143116"/>
            <a:ext cx="6572296" cy="338554"/>
          </a:xfrm>
          <a:prstGeom prst="rect">
            <a:avLst/>
          </a:prstGeom>
          <a:solidFill>
            <a:schemeClr val="accent6">
              <a:lumMod val="40000"/>
              <a:lumOff val="60000"/>
            </a:schemeClr>
          </a:solidFill>
        </p:spPr>
        <p:txBody>
          <a:bodyPr wrap="square">
            <a:spAutoFit/>
          </a:bodyPr>
          <a:lstStyle/>
          <a:p>
            <a:pPr algn="ctr" eaLnBrk="0" hangingPunct="0">
              <a:spcBef>
                <a:spcPct val="0"/>
              </a:spcBef>
              <a:buClrTx/>
              <a:buFontTx/>
              <a:buNone/>
              <a:defRPr/>
            </a:pPr>
            <a:r>
              <a:rPr lang="sv-SE" altLang="en-US" sz="1600" dirty="0" smtClean="0">
                <a:solidFill>
                  <a:srgbClr val="006600"/>
                </a:solidFill>
              </a:rPr>
              <a:t>Evidence level: A (strong evidence)- D (inadequate evidence)</a:t>
            </a:r>
            <a:endParaRPr lang="en-US" altLang="en-US" sz="1600" dirty="0" smtClean="0">
              <a:solidFill>
                <a:srgbClr val="006600"/>
              </a:solidFill>
            </a:endParaRPr>
          </a:p>
        </p:txBody>
      </p:sp>
      <p:graphicFrame>
        <p:nvGraphicFramePr>
          <p:cNvPr id="7" name="Table 6"/>
          <p:cNvGraphicFramePr>
            <a:graphicFrameLocks noGrp="1"/>
          </p:cNvGraphicFramePr>
          <p:nvPr/>
        </p:nvGraphicFramePr>
        <p:xfrm>
          <a:off x="1428728" y="2571745"/>
          <a:ext cx="6286544" cy="1948485"/>
        </p:xfrm>
        <a:graphic>
          <a:graphicData uri="http://schemas.openxmlformats.org/drawingml/2006/table">
            <a:tbl>
              <a:tblPr firstRow="1" bandRow="1">
                <a:tableStyleId>{5C22544A-7EE6-4342-B048-85BDC9FD1C3A}</a:tableStyleId>
              </a:tblPr>
              <a:tblGrid>
                <a:gridCol w="1963892"/>
                <a:gridCol w="678206"/>
                <a:gridCol w="1084622"/>
                <a:gridCol w="729008"/>
                <a:gridCol w="1830816"/>
              </a:tblGrid>
              <a:tr h="343963">
                <a:tc>
                  <a:txBody>
                    <a:bodyPr/>
                    <a:lstStyle/>
                    <a:p>
                      <a:endParaRPr lang="de-AT" sz="1800" dirty="0"/>
                    </a:p>
                  </a:txBody>
                  <a:tcPr marL="91444" marR="91444" marT="45754" marB="45754">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DA85C"/>
                    </a:solidFill>
                  </a:tcPr>
                </a:tc>
                <a:tc>
                  <a:txBody>
                    <a:bodyPr/>
                    <a:lstStyle/>
                    <a:p>
                      <a:r>
                        <a:rPr lang="de-AT" sz="1600" dirty="0" smtClean="0"/>
                        <a:t>T2D</a:t>
                      </a:r>
                      <a:endParaRPr lang="de-AT" sz="1600" dirty="0"/>
                    </a:p>
                  </a:txBody>
                  <a:tcPr marL="91444" marR="91444" marT="45754" marB="45754">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DA85C"/>
                    </a:solidFill>
                  </a:tcPr>
                </a:tc>
                <a:tc>
                  <a:txBody>
                    <a:bodyPr/>
                    <a:lstStyle/>
                    <a:p>
                      <a:r>
                        <a:rPr lang="de-AT" sz="1600" dirty="0" err="1" smtClean="0"/>
                        <a:t>Obesity</a:t>
                      </a:r>
                      <a:endParaRPr lang="de-AT" sz="1600" dirty="0"/>
                    </a:p>
                  </a:txBody>
                  <a:tcPr marL="91444" marR="91444" marT="45754" marB="45754">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DA85C"/>
                    </a:solidFill>
                  </a:tcPr>
                </a:tc>
                <a:tc>
                  <a:txBody>
                    <a:bodyPr/>
                    <a:lstStyle/>
                    <a:p>
                      <a:r>
                        <a:rPr lang="de-AT" sz="1600" dirty="0" smtClean="0"/>
                        <a:t>CVD</a:t>
                      </a:r>
                      <a:endParaRPr lang="de-AT" sz="1600" dirty="0"/>
                    </a:p>
                  </a:txBody>
                  <a:tcPr marL="91444" marR="91444" marT="45754" marB="45754">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DA85C"/>
                    </a:solidFill>
                  </a:tcPr>
                </a:tc>
                <a:tc>
                  <a:txBody>
                    <a:bodyPr/>
                    <a:lstStyle/>
                    <a:p>
                      <a:r>
                        <a:rPr lang="de-AT" sz="1600" dirty="0" smtClean="0"/>
                        <a:t>Hypertension</a:t>
                      </a:r>
                      <a:endParaRPr lang="de-AT" sz="1600" dirty="0"/>
                    </a:p>
                  </a:txBody>
                  <a:tcPr marL="91444" marR="91444" marT="45754" marB="45754">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8DA85C"/>
                    </a:solidFill>
                  </a:tcPr>
                </a:tc>
              </a:tr>
              <a:tr h="315305">
                <a:tc>
                  <a:txBody>
                    <a:bodyPr/>
                    <a:lstStyle/>
                    <a:p>
                      <a:pPr algn="l"/>
                      <a:r>
                        <a:rPr lang="de-AT" sz="1600" dirty="0" err="1" smtClean="0"/>
                        <a:t>Cereal</a:t>
                      </a:r>
                      <a:r>
                        <a:rPr lang="de-AT" sz="1600" dirty="0" smtClean="0"/>
                        <a:t> </a:t>
                      </a:r>
                      <a:r>
                        <a:rPr lang="de-AT" sz="1600" dirty="0" err="1" smtClean="0"/>
                        <a:t>Fibre</a:t>
                      </a:r>
                      <a:endParaRPr lang="de-AT" sz="1600" dirty="0"/>
                    </a:p>
                  </a:txBody>
                  <a:tcPr marL="91444" marR="91444" marT="45754" marB="45754">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0D18B"/>
                    </a:solidFill>
                  </a:tcPr>
                </a:tc>
                <a:tc>
                  <a:txBody>
                    <a:bodyPr/>
                    <a:lstStyle/>
                    <a:p>
                      <a:pPr algn="ctr"/>
                      <a:r>
                        <a:rPr lang="de-AT" sz="1600" dirty="0" smtClean="0"/>
                        <a:t>B</a:t>
                      </a:r>
                      <a:endParaRPr lang="de-AT" sz="1600" dirty="0"/>
                    </a:p>
                  </a:txBody>
                  <a:tcPr marL="91444" marR="91444" marT="45754" marB="45754">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0D18B"/>
                    </a:solidFill>
                  </a:tcPr>
                </a:tc>
                <a:tc>
                  <a:txBody>
                    <a:bodyPr/>
                    <a:lstStyle/>
                    <a:p>
                      <a:pPr algn="ctr"/>
                      <a:r>
                        <a:rPr lang="de-AT" sz="1600" dirty="0" smtClean="0"/>
                        <a:t>B/C</a:t>
                      </a:r>
                      <a:endParaRPr lang="de-AT" sz="1600" dirty="0"/>
                    </a:p>
                  </a:txBody>
                  <a:tcPr marL="91444" marR="91444" marT="45754" marB="45754">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0D18B"/>
                    </a:solidFill>
                  </a:tcPr>
                </a:tc>
                <a:tc>
                  <a:txBody>
                    <a:bodyPr/>
                    <a:lstStyle/>
                    <a:p>
                      <a:pPr algn="ctr"/>
                      <a:r>
                        <a:rPr lang="de-AT" sz="1600" dirty="0" smtClean="0"/>
                        <a:t>B</a:t>
                      </a:r>
                      <a:endParaRPr lang="de-AT" sz="1600" dirty="0"/>
                    </a:p>
                  </a:txBody>
                  <a:tcPr marL="91444" marR="91444" marT="45754" marB="45754">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0D18B"/>
                    </a:solidFill>
                  </a:tcPr>
                </a:tc>
                <a:tc>
                  <a:txBody>
                    <a:bodyPr/>
                    <a:lstStyle/>
                    <a:p>
                      <a:pPr algn="ctr"/>
                      <a:r>
                        <a:rPr lang="de-AT" sz="1600" dirty="0" smtClean="0"/>
                        <a:t>D</a:t>
                      </a:r>
                      <a:endParaRPr lang="de-AT" sz="1600" dirty="0"/>
                    </a:p>
                  </a:txBody>
                  <a:tcPr marL="91444" marR="91444" marT="45754" marB="45754">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0D18B"/>
                    </a:solidFill>
                  </a:tcPr>
                </a:tc>
              </a:tr>
              <a:tr h="773838">
                <a:tc>
                  <a:txBody>
                    <a:bodyPr/>
                    <a:lstStyle/>
                    <a:p>
                      <a:pPr algn="l"/>
                      <a:r>
                        <a:rPr lang="de-AT" sz="1600" dirty="0" err="1" smtClean="0"/>
                        <a:t>Mixtures</a:t>
                      </a:r>
                      <a:r>
                        <a:rPr lang="de-AT" sz="1600" dirty="0" smtClean="0"/>
                        <a:t> </a:t>
                      </a:r>
                      <a:r>
                        <a:rPr lang="de-AT" sz="1600" dirty="0" err="1" smtClean="0"/>
                        <a:t>of</a:t>
                      </a:r>
                      <a:r>
                        <a:rPr lang="de-AT" sz="1600" dirty="0" smtClean="0"/>
                        <a:t> </a:t>
                      </a:r>
                      <a:r>
                        <a:rPr lang="de-AT" sz="1600" dirty="0" err="1" smtClean="0"/>
                        <a:t>whole</a:t>
                      </a:r>
                      <a:r>
                        <a:rPr lang="de-AT" sz="1600" dirty="0" smtClean="0"/>
                        <a:t> </a:t>
                      </a:r>
                      <a:r>
                        <a:rPr lang="de-AT" sz="1600" dirty="0" err="1" smtClean="0"/>
                        <a:t>grains</a:t>
                      </a:r>
                      <a:r>
                        <a:rPr lang="de-AT" sz="1600" dirty="0" smtClean="0"/>
                        <a:t> </a:t>
                      </a:r>
                      <a:r>
                        <a:rPr lang="de-AT" sz="1600" dirty="0" err="1" smtClean="0"/>
                        <a:t>and</a:t>
                      </a:r>
                      <a:r>
                        <a:rPr lang="de-AT" sz="1600" dirty="0" smtClean="0"/>
                        <a:t> </a:t>
                      </a:r>
                      <a:r>
                        <a:rPr lang="de-AT" sz="1600" dirty="0" err="1" smtClean="0"/>
                        <a:t>bran</a:t>
                      </a:r>
                      <a:endParaRPr lang="de-AT" sz="1600" dirty="0"/>
                    </a:p>
                  </a:txBody>
                  <a:tcPr marL="91444" marR="91444" marT="45754" marB="45754">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0D18B"/>
                    </a:solidFill>
                  </a:tcPr>
                </a:tc>
                <a:tc>
                  <a:txBody>
                    <a:bodyPr/>
                    <a:lstStyle/>
                    <a:p>
                      <a:pPr algn="ctr"/>
                      <a:r>
                        <a:rPr lang="de-AT" sz="1600" dirty="0" smtClean="0"/>
                        <a:t>B</a:t>
                      </a:r>
                      <a:endParaRPr lang="de-AT" sz="1600" dirty="0"/>
                    </a:p>
                  </a:txBody>
                  <a:tcPr marL="91444" marR="91444" marT="45754" marB="45754">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0D18B"/>
                    </a:solidFill>
                  </a:tcPr>
                </a:tc>
                <a:tc>
                  <a:txBody>
                    <a:bodyPr/>
                    <a:lstStyle/>
                    <a:p>
                      <a:pPr algn="ctr"/>
                      <a:r>
                        <a:rPr lang="de-AT" sz="1600" dirty="0" smtClean="0"/>
                        <a:t>B/C</a:t>
                      </a:r>
                      <a:endParaRPr lang="de-AT" sz="1600" dirty="0"/>
                    </a:p>
                  </a:txBody>
                  <a:tcPr marL="91444" marR="91444" marT="45754" marB="45754">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0D18B"/>
                    </a:solidFill>
                  </a:tcPr>
                </a:tc>
                <a:tc>
                  <a:txBody>
                    <a:bodyPr/>
                    <a:lstStyle/>
                    <a:p>
                      <a:pPr algn="ctr"/>
                      <a:r>
                        <a:rPr lang="de-AT" sz="1600" dirty="0" smtClean="0"/>
                        <a:t>B</a:t>
                      </a:r>
                      <a:endParaRPr lang="de-AT" sz="1600" dirty="0"/>
                    </a:p>
                  </a:txBody>
                  <a:tcPr marL="91444" marR="91444" marT="45754" marB="45754">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0D18B"/>
                    </a:solidFill>
                  </a:tcPr>
                </a:tc>
                <a:tc>
                  <a:txBody>
                    <a:bodyPr/>
                    <a:lstStyle/>
                    <a:p>
                      <a:pPr algn="ctr"/>
                      <a:r>
                        <a:rPr lang="de-AT" sz="1600" dirty="0" smtClean="0"/>
                        <a:t>D</a:t>
                      </a:r>
                      <a:endParaRPr lang="de-AT" sz="1600" dirty="0"/>
                    </a:p>
                  </a:txBody>
                  <a:tcPr marL="91444" marR="91444" marT="45754" marB="45754">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0D18B"/>
                    </a:solidFill>
                  </a:tcPr>
                </a:tc>
              </a:tr>
              <a:tr h="424281">
                <a:tc>
                  <a:txBody>
                    <a:bodyPr/>
                    <a:lstStyle/>
                    <a:p>
                      <a:pPr algn="l"/>
                      <a:r>
                        <a:rPr lang="de-AT" sz="1600" dirty="0" smtClean="0"/>
                        <a:t>Whole grains</a:t>
                      </a:r>
                    </a:p>
                  </a:txBody>
                  <a:tcPr marL="91444" marR="91444" marT="45754" marB="45754">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0D18B"/>
                    </a:solidFill>
                  </a:tcPr>
                </a:tc>
                <a:tc>
                  <a:txBody>
                    <a:bodyPr/>
                    <a:lstStyle/>
                    <a:p>
                      <a:pPr algn="ctr"/>
                      <a:r>
                        <a:rPr lang="de-AT" sz="1600" dirty="0" smtClean="0"/>
                        <a:t>C</a:t>
                      </a:r>
                      <a:endParaRPr lang="de-AT" sz="1600" dirty="0"/>
                    </a:p>
                  </a:txBody>
                  <a:tcPr marL="91444" marR="91444" marT="45754" marB="45754">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0D18B"/>
                    </a:solidFill>
                  </a:tcPr>
                </a:tc>
                <a:tc>
                  <a:txBody>
                    <a:bodyPr/>
                    <a:lstStyle/>
                    <a:p>
                      <a:pPr algn="ctr"/>
                      <a:r>
                        <a:rPr lang="de-AT" sz="1600" dirty="0" smtClean="0"/>
                        <a:t>C/D</a:t>
                      </a:r>
                      <a:endParaRPr lang="de-AT" sz="1600" dirty="0"/>
                    </a:p>
                  </a:txBody>
                  <a:tcPr marL="91444" marR="91444" marT="45754" marB="45754">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0D18B"/>
                    </a:solidFill>
                  </a:tcPr>
                </a:tc>
                <a:tc>
                  <a:txBody>
                    <a:bodyPr/>
                    <a:lstStyle/>
                    <a:p>
                      <a:pPr algn="ctr"/>
                      <a:r>
                        <a:rPr lang="de-AT" sz="1600" dirty="0" smtClean="0"/>
                        <a:t>C</a:t>
                      </a:r>
                      <a:endParaRPr lang="de-AT" sz="1600" dirty="0"/>
                    </a:p>
                  </a:txBody>
                  <a:tcPr marL="91444" marR="91444" marT="45754" marB="45754">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0D18B"/>
                    </a:solidFill>
                  </a:tcPr>
                </a:tc>
                <a:tc>
                  <a:txBody>
                    <a:bodyPr/>
                    <a:lstStyle/>
                    <a:p>
                      <a:pPr algn="ctr"/>
                      <a:r>
                        <a:rPr lang="de-AT" sz="1600" dirty="0" smtClean="0"/>
                        <a:t>D</a:t>
                      </a:r>
                    </a:p>
                  </a:txBody>
                  <a:tcPr marL="91444" marR="91444" marT="45754" marB="45754">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C0D18B"/>
                    </a:solidFill>
                  </a:tcPr>
                </a:tc>
              </a:tr>
            </a:tbl>
          </a:graphicData>
        </a:graphic>
      </p:graphicFrame>
      <p:sp>
        <p:nvSpPr>
          <p:cNvPr id="8" name="Rectangle 7"/>
          <p:cNvSpPr/>
          <p:nvPr/>
        </p:nvSpPr>
        <p:spPr>
          <a:xfrm>
            <a:off x="928662" y="4500570"/>
            <a:ext cx="7358114" cy="1600438"/>
          </a:xfrm>
          <a:prstGeom prst="rect">
            <a:avLst/>
          </a:prstGeom>
        </p:spPr>
        <p:txBody>
          <a:bodyPr wrap="square">
            <a:spAutoFit/>
          </a:bodyPr>
          <a:lstStyle/>
          <a:p>
            <a:pPr marL="287338" lvl="4" indent="-171450">
              <a:buFont typeface="Wingdings" pitchFamily="2" charset="2"/>
              <a:buChar char="§"/>
              <a:defRPr/>
            </a:pPr>
            <a:r>
              <a:rPr lang="en-US" altLang="nl-NL" sz="1400" dirty="0" smtClean="0"/>
              <a:t>The ASN position: Consumption of foods rich in cereal </a:t>
            </a:r>
            <a:r>
              <a:rPr lang="en-US" altLang="nl-NL" sz="1400" dirty="0" err="1" smtClean="0"/>
              <a:t>fibre</a:t>
            </a:r>
            <a:r>
              <a:rPr lang="en-US" altLang="nl-NL" sz="1400" dirty="0" smtClean="0"/>
              <a:t> or mixtures of whole grains and bran is modestly associated with a reduced risk of obesity (B/C), T2D (B), and CVD (B).</a:t>
            </a:r>
          </a:p>
          <a:p>
            <a:pPr marL="287338" lvl="4" indent="-171450">
              <a:buFont typeface="Wingdings" pitchFamily="2" charset="2"/>
              <a:buChar char="§"/>
              <a:defRPr/>
            </a:pPr>
            <a:r>
              <a:rPr lang="sv-SE" altLang="nl-NL" sz="1400" dirty="0" smtClean="0"/>
              <a:t>Statement based on current available literature from 1965-2010.</a:t>
            </a:r>
          </a:p>
          <a:p>
            <a:pPr marL="287338" lvl="4" indent="-171450">
              <a:buFont typeface="Wingdings" pitchFamily="2" charset="2"/>
              <a:buChar char="§"/>
              <a:defRPr/>
            </a:pPr>
            <a:r>
              <a:rPr lang="sv-SE" altLang="nl-NL" sz="1400" dirty="0" smtClean="0"/>
              <a:t>No long-term RCTs (&gt;1y) using cereal fibre was available for disease endpoint.</a:t>
            </a:r>
          </a:p>
          <a:p>
            <a:pPr>
              <a:spcBef>
                <a:spcPts val="0"/>
              </a:spcBef>
              <a:defRPr/>
            </a:pPr>
            <a:endParaRPr lang="en-US" altLang="nl-NL" sz="1400" kern="0" dirty="0" smtClean="0"/>
          </a:p>
        </p:txBody>
      </p:sp>
      <p:sp>
        <p:nvSpPr>
          <p:cNvPr id="9" name="TextBox 1"/>
          <p:cNvSpPr txBox="1">
            <a:spLocks noChangeArrowheads="1"/>
          </p:cNvSpPr>
          <p:nvPr/>
        </p:nvSpPr>
        <p:spPr bwMode="auto">
          <a:xfrm>
            <a:off x="5072066" y="5429264"/>
            <a:ext cx="3171827" cy="523220"/>
          </a:xfrm>
          <a:prstGeom prst="rect">
            <a:avLst/>
          </a:prstGeom>
          <a:noFill/>
          <a:ln w="9525">
            <a:noFill/>
            <a:miter lim="800000"/>
            <a:headEnd/>
            <a:tailEnd/>
          </a:ln>
        </p:spPr>
        <p:txBody>
          <a:bodyPr wrap="square">
            <a:spAutoFit/>
          </a:bodyPr>
          <a:lstStyle/>
          <a:p>
            <a:pPr eaLnBrk="0" hangingPunct="0">
              <a:defRPr/>
            </a:pPr>
            <a:r>
              <a:rPr lang="sv-SE" altLang="nl-NL" sz="1400" dirty="0">
                <a:latin typeface="+mn-lt"/>
                <a:ea typeface="MS PGothic" pitchFamily="34" charset="-128"/>
              </a:rPr>
              <a:t> </a:t>
            </a:r>
            <a:endParaRPr lang="sv-SE" altLang="nl-NL" sz="1400" dirty="0" smtClean="0">
              <a:latin typeface="+mn-lt"/>
              <a:ea typeface="MS PGothic" pitchFamily="34" charset="-128"/>
            </a:endParaRPr>
          </a:p>
          <a:p>
            <a:pPr eaLnBrk="0" hangingPunct="0">
              <a:defRPr/>
            </a:pPr>
            <a:r>
              <a:rPr lang="sv-SE" altLang="nl-NL" sz="1400" dirty="0" smtClean="0">
                <a:latin typeface="+mn-lt"/>
                <a:ea typeface="MS PGothic" pitchFamily="34" charset="-128"/>
              </a:rPr>
              <a:t>Cho </a:t>
            </a:r>
            <a:r>
              <a:rPr lang="sv-SE" altLang="nl-NL" sz="1400" dirty="0">
                <a:latin typeface="+mn-lt"/>
                <a:ea typeface="MS PGothic" pitchFamily="34" charset="-128"/>
              </a:rPr>
              <a:t>et al. Am J Clin Nutr (2103)</a:t>
            </a:r>
            <a:endParaRPr lang="en-US" altLang="nl-NL" sz="1400" dirty="0">
              <a:latin typeface="+mn-lt"/>
              <a:ea typeface="MS PGothic" pitchFamily="34" charset="-128"/>
            </a:endParaRPr>
          </a:p>
        </p:txBody>
      </p:sp>
      <p:sp>
        <p:nvSpPr>
          <p:cNvPr id="10" name="TextBox 9"/>
          <p:cNvSpPr txBox="1"/>
          <p:nvPr/>
        </p:nvSpPr>
        <p:spPr>
          <a:xfrm>
            <a:off x="5214942" y="1857364"/>
            <a:ext cx="2857520" cy="276999"/>
          </a:xfrm>
          <a:prstGeom prst="rect">
            <a:avLst/>
          </a:prstGeom>
          <a:noFill/>
        </p:spPr>
        <p:txBody>
          <a:bodyPr wrap="square" rtlCol="0">
            <a:spAutoFit/>
          </a:bodyPr>
          <a:lstStyle/>
          <a:p>
            <a:r>
              <a:rPr lang="en-US" sz="1200" i="1" dirty="0" smtClean="0"/>
              <a:t>American Society for nutrition</a:t>
            </a:r>
            <a:endParaRPr lang="en-US" sz="1200" i="1" dirty="0"/>
          </a:p>
        </p:txBody>
      </p:sp>
      <p:pic>
        <p:nvPicPr>
          <p:cNvPr id="11" name="Picture 2"/>
          <p:cNvPicPr>
            <a:picLocks noChangeAspect="1" noChangeArrowheads="1"/>
          </p:cNvPicPr>
          <p:nvPr/>
        </p:nvPicPr>
        <p:blipFill>
          <a:blip r:embed="rId3"/>
          <a:srcRect t="55267" b="10522"/>
          <a:stretch>
            <a:fillRect/>
          </a:stretch>
        </p:blipFill>
        <p:spPr bwMode="auto">
          <a:xfrm>
            <a:off x="1071538" y="1000108"/>
            <a:ext cx="7072362" cy="1181100"/>
          </a:xfrm>
          <a:prstGeom prst="rect">
            <a:avLst/>
          </a:prstGeom>
          <a:noFill/>
          <a:ln w="38100">
            <a:noFill/>
            <a:miter lim="800000"/>
            <a:headEnd/>
            <a:tailEnd/>
          </a:ln>
        </p:spPr>
      </p:pic>
      <p:sp>
        <p:nvSpPr>
          <p:cNvPr id="12" name="TextBox 11"/>
          <p:cNvSpPr txBox="1"/>
          <p:nvPr/>
        </p:nvSpPr>
        <p:spPr>
          <a:xfrm>
            <a:off x="5286380" y="1785926"/>
            <a:ext cx="2928958" cy="276999"/>
          </a:xfrm>
          <a:prstGeom prst="rect">
            <a:avLst/>
          </a:prstGeom>
          <a:noFill/>
        </p:spPr>
        <p:txBody>
          <a:bodyPr wrap="square" rtlCol="0">
            <a:spAutoFit/>
          </a:bodyPr>
          <a:lstStyle/>
          <a:p>
            <a:r>
              <a:rPr lang="en-US" sz="1200" dirty="0" smtClean="0"/>
              <a:t>American Society for Nutrition</a:t>
            </a:r>
            <a:endParaRPr lang="en-US" sz="1200" dirty="0"/>
          </a:p>
        </p:txBody>
      </p:sp>
      <p:sp>
        <p:nvSpPr>
          <p:cNvPr id="13" name="TextBox 12"/>
          <p:cNvSpPr txBox="1"/>
          <p:nvPr/>
        </p:nvSpPr>
        <p:spPr>
          <a:xfrm>
            <a:off x="1928794" y="6143644"/>
            <a:ext cx="6303329" cy="307777"/>
          </a:xfrm>
          <a:prstGeom prst="rect">
            <a:avLst/>
          </a:prstGeom>
          <a:noFill/>
        </p:spPr>
        <p:txBody>
          <a:bodyPr wrap="none" rtlCol="0">
            <a:spAutoFit/>
          </a:bodyPr>
          <a:lstStyle/>
          <a:p>
            <a:r>
              <a:rPr lang="en-US" sz="1400" i="1" dirty="0" smtClean="0"/>
              <a:t>Source: Health grain, http://wwwhealthgrain.org/regulatory_issues</a:t>
            </a:r>
          </a:p>
        </p:txBody>
      </p:sp>
    </p:spTree>
  </p:cSld>
  <p:clrMapOvr>
    <a:masterClrMapping/>
  </p:clrMapOvr>
  <p:transition spd="med">
    <p:wipe dir="d"/>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http://tiganj.com/wp-content/uploads/2013/10/psenica-638x350.jpg"/>
          <p:cNvPicPr>
            <a:picLocks/>
          </p:cNvPicPr>
          <p:nvPr/>
        </p:nvPicPr>
        <p:blipFill rotWithShape="1">
          <a:blip r:embed="rId2">
            <a:extLst>
              <a:ext uri="{28A0092B-C50C-407E-A947-70E740481C1C}">
                <a14:useLocalDpi xmlns:lc="http://schemas.openxmlformats.org/drawingml/2006/lockedCanvas" xmlns:pic="http://schemas.openxmlformats.org/drawingml/2006/picture" xmlns="" xmlns:a14="http://schemas.microsoft.com/office/drawing/2010/main" val="0"/>
              </a:ext>
            </a:extLst>
          </a:blip>
          <a:srcRect l="11126" r="12054" b="386"/>
          <a:stretch/>
        </p:blipFill>
        <p:spPr bwMode="auto">
          <a:xfrm>
            <a:off x="0" y="-412876"/>
            <a:ext cx="9144000" cy="7270876"/>
          </a:xfrm>
          <a:prstGeom prst="frame">
            <a:avLst/>
          </a:prstGeom>
          <a:noFill/>
          <a:effectLst>
            <a:glow rad="63500">
              <a:schemeClr val="accent1">
                <a:satMod val="175000"/>
                <a:alpha val="40000"/>
              </a:schemeClr>
            </a:glow>
            <a:outerShdw blurRad="50800" dist="38100" dir="2700000" algn="tl" rotWithShape="0">
              <a:prstClr val="black">
                <a:alpha val="40000"/>
              </a:prstClr>
            </a:outerShdw>
            <a:softEdge rad="317500"/>
          </a:effectLst>
          <a:extLst>
            <a:ext uri="{909E8E84-426E-40DD-AFC4-6F175D3DCCD1}">
              <a14:hiddenFill xmlns:lc="http://schemas.openxmlformats.org/drawingml/2006/lockedCanvas" xmlns:pic="http://schemas.openxmlformats.org/drawingml/2006/picture" xmlns="" xmlns:a14="http://schemas.microsoft.com/office/drawing/2010/main">
                <a:solidFill>
                  <a:srgbClr val="FFFFFF"/>
                </a:solidFill>
              </a14:hiddenFill>
            </a:ext>
          </a:extLst>
        </p:spPr>
      </p:pic>
      <p:sp>
        <p:nvSpPr>
          <p:cNvPr id="3" name="Rectangle 2"/>
          <p:cNvSpPr/>
          <p:nvPr/>
        </p:nvSpPr>
        <p:spPr>
          <a:xfrm>
            <a:off x="1000100" y="500042"/>
            <a:ext cx="7143800" cy="338554"/>
          </a:xfrm>
          <a:prstGeom prst="rect">
            <a:avLst/>
          </a:prstGeom>
        </p:spPr>
        <p:txBody>
          <a:bodyPr wrap="square">
            <a:spAutoFit/>
          </a:bodyPr>
          <a:lstStyle/>
          <a:p>
            <a:r>
              <a:rPr lang="de-AT" altLang="nl-NL" sz="1600" b="1" dirty="0" smtClean="0">
                <a:ea typeface="MS PGothic" pitchFamily="34" charset="-128"/>
              </a:rPr>
              <a:t>Recommended dietary fibre consumption across the world</a:t>
            </a:r>
            <a:endParaRPr lang="en-US" sz="1600" dirty="0"/>
          </a:p>
        </p:txBody>
      </p:sp>
      <p:graphicFrame>
        <p:nvGraphicFramePr>
          <p:cNvPr id="4" name="Table 3"/>
          <p:cNvGraphicFramePr>
            <a:graphicFrameLocks noGrp="1"/>
          </p:cNvGraphicFramePr>
          <p:nvPr/>
        </p:nvGraphicFramePr>
        <p:xfrm>
          <a:off x="928662" y="857231"/>
          <a:ext cx="7286676" cy="5792592"/>
        </p:xfrm>
        <a:graphic>
          <a:graphicData uri="http://schemas.openxmlformats.org/drawingml/2006/table">
            <a:tbl>
              <a:tblPr/>
              <a:tblGrid>
                <a:gridCol w="1643074"/>
                <a:gridCol w="1214446"/>
                <a:gridCol w="4429156"/>
              </a:tblGrid>
              <a:tr h="580096">
                <a:tc>
                  <a:txBody>
                    <a:bodyPr/>
                    <a:lstStyle>
                      <a:lvl1pPr>
                        <a:spcBef>
                          <a:spcPct val="20000"/>
                        </a:spcBef>
                        <a:buClr>
                          <a:srgbClr val="ED7D50"/>
                        </a:buClr>
                        <a:buFont typeface="Wingdings" pitchFamily="2" charset="2"/>
                        <a:defRPr sz="2800">
                          <a:solidFill>
                            <a:schemeClr val="tx1"/>
                          </a:solidFill>
                          <a:latin typeface="Arial" pitchFamily="34" charset="0"/>
                          <a:ea typeface="ＭＳ Ｐゴシック" pitchFamily="34" charset="-128"/>
                        </a:defRPr>
                      </a:lvl1pPr>
                      <a:lvl2pPr marL="742950" indent="-285750">
                        <a:spcBef>
                          <a:spcPct val="20000"/>
                        </a:spcBef>
                        <a:buClr>
                          <a:srgbClr val="ED7D50"/>
                        </a:buClr>
                        <a:buSzPct val="125000"/>
                        <a:buFont typeface="Wingdings" pitchFamily="2" charset="2"/>
                        <a:defRPr sz="2400">
                          <a:solidFill>
                            <a:schemeClr val="tx1"/>
                          </a:solidFill>
                          <a:latin typeface="Arial" pitchFamily="34" charset="0"/>
                          <a:ea typeface="ＭＳ Ｐゴシック" pitchFamily="34" charset="-128"/>
                        </a:defRPr>
                      </a:lvl2pPr>
                      <a:lvl3pPr marL="1143000" indent="-228600">
                        <a:spcBef>
                          <a:spcPct val="20000"/>
                        </a:spcBef>
                        <a:buClr>
                          <a:srgbClr val="ED7D50"/>
                        </a:buClr>
                        <a:buSzPct val="125000"/>
                        <a:buFont typeface="Wingdings" pitchFamily="2" charset="2"/>
                        <a:defRPr sz="2000">
                          <a:solidFill>
                            <a:schemeClr val="tx1"/>
                          </a:solidFill>
                          <a:latin typeface="Arial" pitchFamily="34" charset="0"/>
                          <a:ea typeface="ＭＳ Ｐゴシック" pitchFamily="34" charset="-128"/>
                        </a:defRPr>
                      </a:lvl3pPr>
                      <a:lvl4pPr marL="16002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4pPr>
                      <a:lvl5pPr marL="20574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AT" altLang="nl-NL" sz="1900" b="1" i="0" u="none" strike="noStrike" cap="none" normalizeH="0" baseline="0" dirty="0" smtClean="0">
                        <a:ln>
                          <a:noFill/>
                        </a:ln>
                        <a:solidFill>
                          <a:srgbClr val="FFFFFF"/>
                        </a:solidFill>
                        <a:effectLst/>
                        <a:latin typeface="Arial" pitchFamily="34" charset="0"/>
                        <a:ea typeface="ＭＳ Ｐゴシック" pitchFamily="34" charset="-128"/>
                      </a:endParaRPr>
                    </a:p>
                  </a:txBody>
                  <a:tcPr marL="91456" marR="91456" marT="45746" marB="4574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8DA85C"/>
                    </a:solidFill>
                  </a:tcPr>
                </a:tc>
                <a:tc>
                  <a:txBody>
                    <a:bodyPr/>
                    <a:lstStyle>
                      <a:lvl1pPr>
                        <a:spcBef>
                          <a:spcPct val="20000"/>
                        </a:spcBef>
                        <a:buClr>
                          <a:srgbClr val="ED7D50"/>
                        </a:buClr>
                        <a:buFont typeface="Wingdings" pitchFamily="2" charset="2"/>
                        <a:defRPr sz="2800">
                          <a:solidFill>
                            <a:schemeClr val="tx1"/>
                          </a:solidFill>
                          <a:latin typeface="Arial" pitchFamily="34" charset="0"/>
                          <a:ea typeface="ＭＳ Ｐゴシック" pitchFamily="34" charset="-128"/>
                        </a:defRPr>
                      </a:lvl1pPr>
                      <a:lvl2pPr marL="742950" indent="-285750">
                        <a:spcBef>
                          <a:spcPct val="20000"/>
                        </a:spcBef>
                        <a:buClr>
                          <a:srgbClr val="ED7D50"/>
                        </a:buClr>
                        <a:buSzPct val="125000"/>
                        <a:buFont typeface="Wingdings" pitchFamily="2" charset="2"/>
                        <a:defRPr sz="2400">
                          <a:solidFill>
                            <a:schemeClr val="tx1"/>
                          </a:solidFill>
                          <a:latin typeface="Arial" pitchFamily="34" charset="0"/>
                          <a:ea typeface="ＭＳ Ｐゴシック" pitchFamily="34" charset="-128"/>
                        </a:defRPr>
                      </a:lvl2pPr>
                      <a:lvl3pPr marL="1143000" indent="-228600">
                        <a:spcBef>
                          <a:spcPct val="20000"/>
                        </a:spcBef>
                        <a:buClr>
                          <a:srgbClr val="ED7D50"/>
                        </a:buClr>
                        <a:buSzPct val="125000"/>
                        <a:buFont typeface="Wingdings" pitchFamily="2" charset="2"/>
                        <a:defRPr sz="2000">
                          <a:solidFill>
                            <a:schemeClr val="tx1"/>
                          </a:solidFill>
                          <a:latin typeface="Arial" pitchFamily="34" charset="0"/>
                          <a:ea typeface="ＭＳ Ｐゴシック" pitchFamily="34" charset="-128"/>
                        </a:defRPr>
                      </a:lvl3pPr>
                      <a:lvl4pPr marL="16002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4pPr>
                      <a:lvl5pPr marL="20574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AT" altLang="nl-NL" sz="1800" b="1" i="0" u="none" strike="noStrike" cap="none" normalizeH="0" baseline="0" dirty="0" err="1" smtClean="0">
                          <a:ln>
                            <a:noFill/>
                          </a:ln>
                          <a:solidFill>
                            <a:srgbClr val="FFFFFF"/>
                          </a:solidFill>
                          <a:effectLst/>
                          <a:latin typeface="Arial Narrow" pitchFamily="34" charset="0"/>
                          <a:ea typeface="ＭＳ Ｐゴシック" pitchFamily="34" charset="-128"/>
                        </a:rPr>
                        <a:t>Intake</a:t>
                      </a:r>
                      <a:r>
                        <a:rPr kumimoji="0" lang="de-AT" altLang="nl-NL" sz="1800" b="1" i="0" u="none" strike="noStrike" cap="none" normalizeH="0" baseline="0" dirty="0" smtClean="0">
                          <a:ln>
                            <a:noFill/>
                          </a:ln>
                          <a:solidFill>
                            <a:srgbClr val="FFFFFF"/>
                          </a:solidFill>
                          <a:effectLst/>
                          <a:latin typeface="Arial Narrow" pitchFamily="34" charset="0"/>
                          <a:ea typeface="ＭＳ Ｐゴシック" pitchFamily="34" charset="-128"/>
                        </a:rPr>
                        <a:t>/ </a:t>
                      </a:r>
                      <a:r>
                        <a:rPr kumimoji="0" lang="de-AT" altLang="nl-NL" sz="1800" b="1" i="0" u="none" strike="noStrike" cap="none" normalizeH="0" baseline="0" dirty="0" err="1" smtClean="0">
                          <a:ln>
                            <a:noFill/>
                          </a:ln>
                          <a:solidFill>
                            <a:srgbClr val="FFFFFF"/>
                          </a:solidFill>
                          <a:effectLst/>
                          <a:latin typeface="Arial Narrow" pitchFamily="34" charset="0"/>
                          <a:ea typeface="ＭＳ Ｐゴシック" pitchFamily="34" charset="-128"/>
                        </a:rPr>
                        <a:t>day</a:t>
                      </a:r>
                      <a:endParaRPr kumimoji="0" lang="de-AT" altLang="nl-NL" sz="1800" b="1" i="0" u="none" strike="noStrike" cap="none" normalizeH="0" baseline="0" dirty="0" smtClean="0">
                        <a:ln>
                          <a:noFill/>
                        </a:ln>
                        <a:solidFill>
                          <a:srgbClr val="FFFFFF"/>
                        </a:solidFill>
                        <a:effectLst/>
                        <a:latin typeface="Arial Narrow" pitchFamily="34" charset="0"/>
                        <a:ea typeface="ＭＳ Ｐゴシック" pitchFamily="34" charset="-128"/>
                      </a:endParaRPr>
                    </a:p>
                  </a:txBody>
                  <a:tcPr marL="91456" marR="91456" marT="45746" marB="4574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8DA85C"/>
                    </a:solidFill>
                  </a:tcPr>
                </a:tc>
                <a:tc>
                  <a:txBody>
                    <a:bodyPr/>
                    <a:lstStyle>
                      <a:lvl1pPr>
                        <a:spcBef>
                          <a:spcPct val="20000"/>
                        </a:spcBef>
                        <a:buClr>
                          <a:srgbClr val="ED7D50"/>
                        </a:buClr>
                        <a:buFont typeface="Wingdings" pitchFamily="2" charset="2"/>
                        <a:defRPr sz="2800">
                          <a:solidFill>
                            <a:schemeClr val="tx1"/>
                          </a:solidFill>
                          <a:latin typeface="Arial" pitchFamily="34" charset="0"/>
                          <a:ea typeface="ＭＳ Ｐゴシック" pitchFamily="34" charset="-128"/>
                        </a:defRPr>
                      </a:lvl1pPr>
                      <a:lvl2pPr marL="742950" indent="-285750">
                        <a:spcBef>
                          <a:spcPct val="20000"/>
                        </a:spcBef>
                        <a:buClr>
                          <a:srgbClr val="ED7D50"/>
                        </a:buClr>
                        <a:buSzPct val="125000"/>
                        <a:buFont typeface="Wingdings" pitchFamily="2" charset="2"/>
                        <a:defRPr sz="2400">
                          <a:solidFill>
                            <a:schemeClr val="tx1"/>
                          </a:solidFill>
                          <a:latin typeface="Arial" pitchFamily="34" charset="0"/>
                          <a:ea typeface="ＭＳ Ｐゴシック" pitchFamily="34" charset="-128"/>
                        </a:defRPr>
                      </a:lvl2pPr>
                      <a:lvl3pPr marL="1143000" indent="-228600">
                        <a:spcBef>
                          <a:spcPct val="20000"/>
                        </a:spcBef>
                        <a:buClr>
                          <a:srgbClr val="ED7D50"/>
                        </a:buClr>
                        <a:buSzPct val="125000"/>
                        <a:buFont typeface="Wingdings" pitchFamily="2" charset="2"/>
                        <a:defRPr sz="2000">
                          <a:solidFill>
                            <a:schemeClr val="tx1"/>
                          </a:solidFill>
                          <a:latin typeface="Arial" pitchFamily="34" charset="0"/>
                          <a:ea typeface="ＭＳ Ｐゴシック" pitchFamily="34" charset="-128"/>
                        </a:defRPr>
                      </a:lvl3pPr>
                      <a:lvl4pPr marL="16002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4pPr>
                      <a:lvl5pPr marL="20574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AT" altLang="nl-NL" sz="1800" b="1" i="0" u="none" strike="noStrike" cap="none" normalizeH="0" baseline="0" dirty="0" err="1" smtClean="0">
                          <a:ln>
                            <a:noFill/>
                          </a:ln>
                          <a:solidFill>
                            <a:srgbClr val="FFFFFF"/>
                          </a:solidFill>
                          <a:effectLst/>
                          <a:latin typeface="Arial Narrow" pitchFamily="34" charset="0"/>
                          <a:ea typeface="ＭＳ Ｐゴシック" pitchFamily="34" charset="-128"/>
                        </a:rPr>
                        <a:t>Remarks</a:t>
                      </a:r>
                      <a:endParaRPr kumimoji="0" lang="de-AT" altLang="nl-NL" sz="1800" b="1" i="0" u="none" strike="noStrike" cap="none" normalizeH="0" baseline="0" dirty="0" smtClean="0">
                        <a:ln>
                          <a:noFill/>
                        </a:ln>
                        <a:solidFill>
                          <a:srgbClr val="FFFFFF"/>
                        </a:solidFill>
                        <a:effectLst/>
                        <a:latin typeface="Arial Narrow" pitchFamily="34" charset="0"/>
                        <a:ea typeface="ＭＳ Ｐゴシック" pitchFamily="34" charset="-128"/>
                      </a:endParaRPr>
                    </a:p>
                  </a:txBody>
                  <a:tcPr marL="91456" marR="91456" marT="45746" marB="4574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8DA85C"/>
                    </a:solidFill>
                  </a:tcPr>
                </a:tc>
              </a:tr>
              <a:tr h="696330">
                <a:tc>
                  <a:txBody>
                    <a:bodyPr/>
                    <a:lstStyle>
                      <a:lvl1pPr>
                        <a:spcBef>
                          <a:spcPct val="20000"/>
                        </a:spcBef>
                        <a:buClr>
                          <a:srgbClr val="ED7D50"/>
                        </a:buClr>
                        <a:buFont typeface="Wingdings" pitchFamily="2" charset="2"/>
                        <a:defRPr sz="2800">
                          <a:solidFill>
                            <a:schemeClr val="tx1"/>
                          </a:solidFill>
                          <a:latin typeface="Arial" pitchFamily="34" charset="0"/>
                          <a:ea typeface="ＭＳ Ｐゴシック" pitchFamily="34" charset="-128"/>
                        </a:defRPr>
                      </a:lvl1pPr>
                      <a:lvl2pPr marL="742950" indent="-285750">
                        <a:spcBef>
                          <a:spcPct val="20000"/>
                        </a:spcBef>
                        <a:buClr>
                          <a:srgbClr val="ED7D50"/>
                        </a:buClr>
                        <a:buSzPct val="125000"/>
                        <a:buFont typeface="Wingdings" pitchFamily="2" charset="2"/>
                        <a:defRPr sz="2400">
                          <a:solidFill>
                            <a:schemeClr val="tx1"/>
                          </a:solidFill>
                          <a:latin typeface="Arial" pitchFamily="34" charset="0"/>
                          <a:ea typeface="ＭＳ Ｐゴシック" pitchFamily="34" charset="-128"/>
                        </a:defRPr>
                      </a:lvl2pPr>
                      <a:lvl3pPr marL="1143000" indent="-228600">
                        <a:spcBef>
                          <a:spcPct val="20000"/>
                        </a:spcBef>
                        <a:buClr>
                          <a:srgbClr val="ED7D50"/>
                        </a:buClr>
                        <a:buSzPct val="125000"/>
                        <a:buFont typeface="Wingdings" pitchFamily="2" charset="2"/>
                        <a:defRPr sz="2000">
                          <a:solidFill>
                            <a:schemeClr val="tx1"/>
                          </a:solidFill>
                          <a:latin typeface="Arial" pitchFamily="34" charset="0"/>
                          <a:ea typeface="ＭＳ Ｐゴシック" pitchFamily="34" charset="-128"/>
                        </a:defRPr>
                      </a:lvl3pPr>
                      <a:lvl4pPr marL="16002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4pPr>
                      <a:lvl5pPr marL="20574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AT" altLang="nl-NL" sz="1400" b="0" i="0" u="none" strike="noStrike" cap="none" normalizeH="0" baseline="0" smtClean="0">
                          <a:ln>
                            <a:noFill/>
                          </a:ln>
                          <a:solidFill>
                            <a:srgbClr val="000000"/>
                          </a:solidFill>
                          <a:effectLst/>
                          <a:latin typeface="Arial" pitchFamily="34" charset="0"/>
                          <a:ea typeface="ＭＳ Ｐゴシック" pitchFamily="34" charset="-128"/>
                        </a:rPr>
                        <a:t>EFSA (2010)</a:t>
                      </a:r>
                    </a:p>
                  </a:txBody>
                  <a:tcPr marL="91456" marR="91456" marT="45746" marB="4574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D18B"/>
                    </a:solidFill>
                  </a:tcPr>
                </a:tc>
                <a:tc>
                  <a:txBody>
                    <a:bodyPr/>
                    <a:lstStyle>
                      <a:lvl1pPr>
                        <a:spcBef>
                          <a:spcPct val="20000"/>
                        </a:spcBef>
                        <a:buClr>
                          <a:srgbClr val="ED7D50"/>
                        </a:buClr>
                        <a:buFont typeface="Wingdings" pitchFamily="2" charset="2"/>
                        <a:defRPr sz="2800">
                          <a:solidFill>
                            <a:schemeClr val="tx1"/>
                          </a:solidFill>
                          <a:latin typeface="Arial" pitchFamily="34" charset="0"/>
                          <a:ea typeface="ＭＳ Ｐゴシック" pitchFamily="34" charset="-128"/>
                        </a:defRPr>
                      </a:lvl1pPr>
                      <a:lvl2pPr marL="742950" indent="-285750">
                        <a:spcBef>
                          <a:spcPct val="20000"/>
                        </a:spcBef>
                        <a:buClr>
                          <a:srgbClr val="ED7D50"/>
                        </a:buClr>
                        <a:buSzPct val="125000"/>
                        <a:buFont typeface="Wingdings" pitchFamily="2" charset="2"/>
                        <a:defRPr sz="2400">
                          <a:solidFill>
                            <a:schemeClr val="tx1"/>
                          </a:solidFill>
                          <a:latin typeface="Arial" pitchFamily="34" charset="0"/>
                          <a:ea typeface="ＭＳ Ｐゴシック" pitchFamily="34" charset="-128"/>
                        </a:defRPr>
                      </a:lvl2pPr>
                      <a:lvl3pPr marL="1143000" indent="-228600">
                        <a:spcBef>
                          <a:spcPct val="20000"/>
                        </a:spcBef>
                        <a:buClr>
                          <a:srgbClr val="ED7D50"/>
                        </a:buClr>
                        <a:buSzPct val="125000"/>
                        <a:buFont typeface="Wingdings" pitchFamily="2" charset="2"/>
                        <a:defRPr sz="2000">
                          <a:solidFill>
                            <a:schemeClr val="tx1"/>
                          </a:solidFill>
                          <a:latin typeface="Arial" pitchFamily="34" charset="0"/>
                          <a:ea typeface="ＭＳ Ｐゴシック" pitchFamily="34" charset="-128"/>
                        </a:defRPr>
                      </a:lvl3pPr>
                      <a:lvl4pPr marL="16002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4pPr>
                      <a:lvl5pPr marL="20574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de-AT" altLang="nl-NL" sz="1400" b="0" i="0" u="none" strike="noStrike" cap="none" normalizeH="0" baseline="0" dirty="0" smtClean="0">
                          <a:ln>
                            <a:noFill/>
                          </a:ln>
                          <a:solidFill>
                            <a:srgbClr val="000000"/>
                          </a:solidFill>
                          <a:effectLst/>
                          <a:latin typeface="Arial" pitchFamily="34" charset="0"/>
                          <a:ea typeface="ＭＳ Ｐゴシック" pitchFamily="34" charset="-128"/>
                        </a:rPr>
                        <a:t>25 g</a:t>
                      </a:r>
                    </a:p>
                  </a:txBody>
                  <a:tcPr marL="91456" marR="91456" marT="45746" marB="4574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D18B"/>
                    </a:solidFill>
                  </a:tcPr>
                </a:tc>
                <a:tc>
                  <a:txBody>
                    <a:bodyPr/>
                    <a:lstStyle>
                      <a:lvl1pPr>
                        <a:spcBef>
                          <a:spcPct val="20000"/>
                        </a:spcBef>
                        <a:buClr>
                          <a:srgbClr val="ED7D50"/>
                        </a:buClr>
                        <a:buFont typeface="Wingdings" pitchFamily="2" charset="2"/>
                        <a:defRPr sz="2800">
                          <a:solidFill>
                            <a:schemeClr val="tx1"/>
                          </a:solidFill>
                          <a:latin typeface="Arial" pitchFamily="34" charset="0"/>
                          <a:ea typeface="ＭＳ Ｐゴシック" pitchFamily="34" charset="-128"/>
                        </a:defRPr>
                      </a:lvl1pPr>
                      <a:lvl2pPr marL="742950" indent="-285750">
                        <a:spcBef>
                          <a:spcPct val="20000"/>
                        </a:spcBef>
                        <a:buClr>
                          <a:srgbClr val="ED7D50"/>
                        </a:buClr>
                        <a:buSzPct val="125000"/>
                        <a:buFont typeface="Wingdings" pitchFamily="2" charset="2"/>
                        <a:defRPr sz="2400">
                          <a:solidFill>
                            <a:schemeClr val="tx1"/>
                          </a:solidFill>
                          <a:latin typeface="Arial" pitchFamily="34" charset="0"/>
                          <a:ea typeface="ＭＳ Ｐゴシック" pitchFamily="34" charset="-128"/>
                        </a:defRPr>
                      </a:lvl2pPr>
                      <a:lvl3pPr marL="1143000" indent="-228600">
                        <a:spcBef>
                          <a:spcPct val="20000"/>
                        </a:spcBef>
                        <a:buClr>
                          <a:srgbClr val="ED7D50"/>
                        </a:buClr>
                        <a:buSzPct val="125000"/>
                        <a:buFont typeface="Wingdings" pitchFamily="2" charset="2"/>
                        <a:defRPr sz="2000">
                          <a:solidFill>
                            <a:schemeClr val="tx1"/>
                          </a:solidFill>
                          <a:latin typeface="Arial" pitchFamily="34" charset="0"/>
                          <a:ea typeface="ＭＳ Ｐゴシック" pitchFamily="34" charset="-128"/>
                        </a:defRPr>
                      </a:lvl3pPr>
                      <a:lvl4pPr marL="16002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4pPr>
                      <a:lvl5pPr marL="20574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AT" altLang="nl-NL" sz="1400" b="0" i="0" u="none" strike="noStrike" cap="none" normalizeH="0" baseline="0" dirty="0" smtClean="0">
                          <a:ln>
                            <a:noFill/>
                          </a:ln>
                          <a:solidFill>
                            <a:srgbClr val="000000"/>
                          </a:solidFill>
                          <a:effectLst/>
                          <a:latin typeface="Arial" pitchFamily="34" charset="0"/>
                          <a:ea typeface="ＭＳ Ｐゴシック" pitchFamily="34" charset="-128"/>
                        </a:rPr>
                        <a:t>25 g is adequate for normal laxation in adults. </a:t>
                      </a:r>
                    </a:p>
                    <a:p>
                      <a:pPr marL="0" marR="0" lvl="0" indent="0" algn="l" defTabSz="914400" rtl="0" eaLnBrk="1" fontAlgn="base" latinLnBrk="0" hangingPunct="1">
                        <a:lnSpc>
                          <a:spcPct val="100000"/>
                        </a:lnSpc>
                        <a:spcBef>
                          <a:spcPct val="0"/>
                        </a:spcBef>
                        <a:spcAft>
                          <a:spcPct val="0"/>
                        </a:spcAft>
                        <a:buClrTx/>
                        <a:buSzTx/>
                        <a:buFontTx/>
                        <a:buNone/>
                        <a:tabLst/>
                      </a:pPr>
                      <a:r>
                        <a:rPr kumimoji="0" lang="de-AT" altLang="nl-NL" sz="1400" b="0" i="0" u="none" strike="noStrike" cap="none" normalizeH="0" baseline="0" dirty="0" smtClean="0">
                          <a:ln>
                            <a:noFill/>
                          </a:ln>
                          <a:solidFill>
                            <a:srgbClr val="000000"/>
                          </a:solidFill>
                          <a:effectLst/>
                          <a:latin typeface="Arial" pitchFamily="34" charset="0"/>
                          <a:ea typeface="ＭＳ Ｐゴシック" pitchFamily="34" charset="-128"/>
                        </a:rPr>
                        <a:t>Diets rich in fibre containing foods at DF intakes ≥ 25g </a:t>
                      </a:r>
                    </a:p>
                    <a:p>
                      <a:pPr marL="0" marR="0" lvl="0" indent="0" algn="l" defTabSz="914400" rtl="0" eaLnBrk="1" fontAlgn="base" latinLnBrk="0" hangingPunct="1">
                        <a:lnSpc>
                          <a:spcPct val="100000"/>
                        </a:lnSpc>
                        <a:spcBef>
                          <a:spcPct val="0"/>
                        </a:spcBef>
                        <a:spcAft>
                          <a:spcPct val="0"/>
                        </a:spcAft>
                        <a:buClrTx/>
                        <a:buSzTx/>
                        <a:buFontTx/>
                        <a:buNone/>
                        <a:tabLst/>
                      </a:pPr>
                      <a:r>
                        <a:rPr kumimoji="0" lang="de-AT" altLang="nl-NL" sz="1400" b="0" i="0" u="none" strike="noStrike" cap="none" normalizeH="0" baseline="0" dirty="0" smtClean="0">
                          <a:ln>
                            <a:noFill/>
                          </a:ln>
                          <a:solidFill>
                            <a:srgbClr val="000000"/>
                          </a:solidFill>
                          <a:effectLst/>
                          <a:latin typeface="Arial" pitchFamily="34" charset="0"/>
                          <a:ea typeface="ＭＳ Ｐゴシック" pitchFamily="34" charset="-128"/>
                        </a:rPr>
                        <a:t>  are associated with additional health benefits</a:t>
                      </a:r>
                    </a:p>
                  </a:txBody>
                  <a:tcPr marL="91456" marR="91456" marT="45746" marB="4574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D18B"/>
                    </a:solidFill>
                  </a:tcPr>
                </a:tc>
              </a:tr>
              <a:tr h="493248">
                <a:tc>
                  <a:txBody>
                    <a:bodyPr/>
                    <a:lstStyle>
                      <a:lvl1pPr>
                        <a:spcBef>
                          <a:spcPct val="20000"/>
                        </a:spcBef>
                        <a:buClr>
                          <a:srgbClr val="ED7D50"/>
                        </a:buClr>
                        <a:buFont typeface="Wingdings" pitchFamily="2" charset="2"/>
                        <a:defRPr sz="2800">
                          <a:solidFill>
                            <a:schemeClr val="tx1"/>
                          </a:solidFill>
                          <a:latin typeface="Arial" pitchFamily="34" charset="0"/>
                          <a:ea typeface="ＭＳ Ｐゴシック" pitchFamily="34" charset="-128"/>
                        </a:defRPr>
                      </a:lvl1pPr>
                      <a:lvl2pPr marL="742950" indent="-285750">
                        <a:spcBef>
                          <a:spcPct val="20000"/>
                        </a:spcBef>
                        <a:buClr>
                          <a:srgbClr val="ED7D50"/>
                        </a:buClr>
                        <a:buSzPct val="125000"/>
                        <a:buFont typeface="Wingdings" pitchFamily="2" charset="2"/>
                        <a:defRPr sz="2400">
                          <a:solidFill>
                            <a:schemeClr val="tx1"/>
                          </a:solidFill>
                          <a:latin typeface="Arial" pitchFamily="34" charset="0"/>
                          <a:ea typeface="ＭＳ Ｐゴシック" pitchFamily="34" charset="-128"/>
                        </a:defRPr>
                      </a:lvl2pPr>
                      <a:lvl3pPr marL="1143000" indent="-228600">
                        <a:spcBef>
                          <a:spcPct val="20000"/>
                        </a:spcBef>
                        <a:buClr>
                          <a:srgbClr val="ED7D50"/>
                        </a:buClr>
                        <a:buSzPct val="125000"/>
                        <a:buFont typeface="Wingdings" pitchFamily="2" charset="2"/>
                        <a:defRPr sz="2000">
                          <a:solidFill>
                            <a:schemeClr val="tx1"/>
                          </a:solidFill>
                          <a:latin typeface="Arial" pitchFamily="34" charset="0"/>
                          <a:ea typeface="ＭＳ Ｐゴシック" pitchFamily="34" charset="-128"/>
                        </a:defRPr>
                      </a:lvl3pPr>
                      <a:lvl4pPr marL="16002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4pPr>
                      <a:lvl5pPr marL="20574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AT" altLang="nl-NL" sz="1400" b="0" i="0" u="none" strike="noStrike" cap="none" normalizeH="0" baseline="0" smtClean="0">
                          <a:ln>
                            <a:noFill/>
                          </a:ln>
                          <a:solidFill>
                            <a:srgbClr val="000000"/>
                          </a:solidFill>
                          <a:effectLst/>
                          <a:latin typeface="Arial" pitchFamily="34" charset="0"/>
                          <a:ea typeface="ＭＳ Ｐゴシック" pitchFamily="34" charset="-128"/>
                        </a:rPr>
                        <a:t>WHO (2003)</a:t>
                      </a:r>
                    </a:p>
                  </a:txBody>
                  <a:tcPr marL="91456" marR="91456" marT="45746" marB="4574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D18B"/>
                    </a:solidFill>
                  </a:tcPr>
                </a:tc>
                <a:tc>
                  <a:txBody>
                    <a:bodyPr/>
                    <a:lstStyle>
                      <a:lvl1pPr>
                        <a:spcBef>
                          <a:spcPct val="20000"/>
                        </a:spcBef>
                        <a:buClr>
                          <a:srgbClr val="ED7D50"/>
                        </a:buClr>
                        <a:buFont typeface="Wingdings" pitchFamily="2" charset="2"/>
                        <a:defRPr sz="2800">
                          <a:solidFill>
                            <a:schemeClr val="tx1"/>
                          </a:solidFill>
                          <a:latin typeface="Arial" pitchFamily="34" charset="0"/>
                          <a:ea typeface="ＭＳ Ｐゴシック" pitchFamily="34" charset="-128"/>
                        </a:defRPr>
                      </a:lvl1pPr>
                      <a:lvl2pPr marL="742950" indent="-285750">
                        <a:spcBef>
                          <a:spcPct val="20000"/>
                        </a:spcBef>
                        <a:buClr>
                          <a:srgbClr val="ED7D50"/>
                        </a:buClr>
                        <a:buSzPct val="125000"/>
                        <a:buFont typeface="Wingdings" pitchFamily="2" charset="2"/>
                        <a:defRPr sz="2400">
                          <a:solidFill>
                            <a:schemeClr val="tx1"/>
                          </a:solidFill>
                          <a:latin typeface="Arial" pitchFamily="34" charset="0"/>
                          <a:ea typeface="ＭＳ Ｐゴシック" pitchFamily="34" charset="-128"/>
                        </a:defRPr>
                      </a:lvl2pPr>
                      <a:lvl3pPr marL="1143000" indent="-228600">
                        <a:spcBef>
                          <a:spcPct val="20000"/>
                        </a:spcBef>
                        <a:buClr>
                          <a:srgbClr val="ED7D50"/>
                        </a:buClr>
                        <a:buSzPct val="125000"/>
                        <a:buFont typeface="Wingdings" pitchFamily="2" charset="2"/>
                        <a:defRPr sz="2000">
                          <a:solidFill>
                            <a:schemeClr val="tx1"/>
                          </a:solidFill>
                          <a:latin typeface="Arial" pitchFamily="34" charset="0"/>
                          <a:ea typeface="ＭＳ Ｐゴシック" pitchFamily="34" charset="-128"/>
                        </a:defRPr>
                      </a:lvl3pPr>
                      <a:lvl4pPr marL="16002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4pPr>
                      <a:lvl5pPr marL="20574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de-AT" altLang="nl-NL" sz="1400" b="0" i="0" u="none" strike="noStrike" cap="none" normalizeH="0" baseline="0" dirty="0" smtClean="0">
                          <a:ln>
                            <a:noFill/>
                          </a:ln>
                          <a:solidFill>
                            <a:srgbClr val="000000"/>
                          </a:solidFill>
                          <a:effectLst/>
                          <a:latin typeface="Arial" pitchFamily="34" charset="0"/>
                          <a:ea typeface="ＭＳ Ｐゴシック" pitchFamily="34" charset="-128"/>
                        </a:rPr>
                        <a:t>≥ 25g </a:t>
                      </a:r>
                    </a:p>
                  </a:txBody>
                  <a:tcPr marL="91456" marR="91456" marT="45746" marB="4574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D18B"/>
                    </a:solidFill>
                  </a:tcPr>
                </a:tc>
                <a:tc>
                  <a:txBody>
                    <a:bodyPr/>
                    <a:lstStyle>
                      <a:lvl1pPr>
                        <a:spcBef>
                          <a:spcPct val="20000"/>
                        </a:spcBef>
                        <a:buClr>
                          <a:srgbClr val="ED7D50"/>
                        </a:buClr>
                        <a:buFont typeface="Wingdings" pitchFamily="2" charset="2"/>
                        <a:defRPr sz="2800">
                          <a:solidFill>
                            <a:schemeClr val="tx1"/>
                          </a:solidFill>
                          <a:latin typeface="Arial" pitchFamily="34" charset="0"/>
                          <a:ea typeface="ＭＳ Ｐゴシック" pitchFamily="34" charset="-128"/>
                        </a:defRPr>
                      </a:lvl1pPr>
                      <a:lvl2pPr marL="742950" indent="-285750">
                        <a:spcBef>
                          <a:spcPct val="20000"/>
                        </a:spcBef>
                        <a:buClr>
                          <a:srgbClr val="ED7D50"/>
                        </a:buClr>
                        <a:buSzPct val="125000"/>
                        <a:buFont typeface="Wingdings" pitchFamily="2" charset="2"/>
                        <a:defRPr sz="2400">
                          <a:solidFill>
                            <a:schemeClr val="tx1"/>
                          </a:solidFill>
                          <a:latin typeface="Arial" pitchFamily="34" charset="0"/>
                          <a:ea typeface="ＭＳ Ｐゴシック" pitchFamily="34" charset="-128"/>
                        </a:defRPr>
                      </a:lvl2pPr>
                      <a:lvl3pPr marL="1143000" indent="-228600">
                        <a:spcBef>
                          <a:spcPct val="20000"/>
                        </a:spcBef>
                        <a:buClr>
                          <a:srgbClr val="ED7D50"/>
                        </a:buClr>
                        <a:buSzPct val="125000"/>
                        <a:buFont typeface="Wingdings" pitchFamily="2" charset="2"/>
                        <a:defRPr sz="2000">
                          <a:solidFill>
                            <a:schemeClr val="tx1"/>
                          </a:solidFill>
                          <a:latin typeface="Arial" pitchFamily="34" charset="0"/>
                          <a:ea typeface="ＭＳ Ｐゴシック" pitchFamily="34" charset="-128"/>
                        </a:defRPr>
                      </a:lvl3pPr>
                      <a:lvl4pPr marL="16002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4pPr>
                      <a:lvl5pPr marL="20574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AT" altLang="nl-NL" sz="1400" b="0" i="0" u="none" strike="noStrike" cap="none" normalizeH="0" baseline="0" dirty="0" smtClean="0">
                          <a:ln>
                            <a:noFill/>
                          </a:ln>
                          <a:solidFill>
                            <a:srgbClr val="000000"/>
                          </a:solidFill>
                          <a:effectLst/>
                          <a:latin typeface="Arial" pitchFamily="34" charset="0"/>
                          <a:ea typeface="ＭＳ Ｐゴシック" pitchFamily="34" charset="-128"/>
                        </a:rPr>
                        <a:t>Total dietary fibre from whole grain cereals, fruit and vegetables</a:t>
                      </a:r>
                    </a:p>
                  </a:txBody>
                  <a:tcPr marL="91456" marR="91456" marT="45746" marB="4574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D18B"/>
                    </a:solidFill>
                  </a:tcPr>
                </a:tc>
              </a:tr>
              <a:tr h="696330">
                <a:tc>
                  <a:txBody>
                    <a:bodyPr/>
                    <a:lstStyle>
                      <a:lvl1pPr>
                        <a:spcBef>
                          <a:spcPct val="20000"/>
                        </a:spcBef>
                        <a:buClr>
                          <a:srgbClr val="ED7D50"/>
                        </a:buClr>
                        <a:buFont typeface="Wingdings" pitchFamily="2" charset="2"/>
                        <a:defRPr sz="2800">
                          <a:solidFill>
                            <a:schemeClr val="tx1"/>
                          </a:solidFill>
                          <a:latin typeface="Arial" pitchFamily="34" charset="0"/>
                          <a:ea typeface="ＭＳ Ｐゴシック" pitchFamily="34" charset="-128"/>
                        </a:defRPr>
                      </a:lvl1pPr>
                      <a:lvl2pPr marL="742950" indent="-285750">
                        <a:spcBef>
                          <a:spcPct val="20000"/>
                        </a:spcBef>
                        <a:buClr>
                          <a:srgbClr val="ED7D50"/>
                        </a:buClr>
                        <a:buSzPct val="125000"/>
                        <a:buFont typeface="Wingdings" pitchFamily="2" charset="2"/>
                        <a:defRPr sz="2400">
                          <a:solidFill>
                            <a:schemeClr val="tx1"/>
                          </a:solidFill>
                          <a:latin typeface="Arial" pitchFamily="34" charset="0"/>
                          <a:ea typeface="ＭＳ Ｐゴシック" pitchFamily="34" charset="-128"/>
                        </a:defRPr>
                      </a:lvl2pPr>
                      <a:lvl3pPr marL="1143000" indent="-228600">
                        <a:spcBef>
                          <a:spcPct val="20000"/>
                        </a:spcBef>
                        <a:buClr>
                          <a:srgbClr val="ED7D50"/>
                        </a:buClr>
                        <a:buSzPct val="125000"/>
                        <a:buFont typeface="Wingdings" pitchFamily="2" charset="2"/>
                        <a:defRPr sz="2000">
                          <a:solidFill>
                            <a:schemeClr val="tx1"/>
                          </a:solidFill>
                          <a:latin typeface="Arial" pitchFamily="34" charset="0"/>
                          <a:ea typeface="ＭＳ Ｐゴシック" pitchFamily="34" charset="-128"/>
                        </a:defRPr>
                      </a:lvl3pPr>
                      <a:lvl4pPr marL="16002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4pPr>
                      <a:lvl5pPr marL="20574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AT" altLang="nl-NL" sz="1400" b="0" i="0" u="none" strike="noStrike" cap="none" normalizeH="0" baseline="0" dirty="0" smtClean="0">
                          <a:ln>
                            <a:noFill/>
                          </a:ln>
                          <a:solidFill>
                            <a:srgbClr val="000000"/>
                          </a:solidFill>
                          <a:effectLst/>
                          <a:latin typeface="Arial" pitchFamily="34" charset="0"/>
                          <a:ea typeface="ＭＳ Ｐゴシック" pitchFamily="34" charset="-128"/>
                        </a:rPr>
                        <a:t>Germany, Aus-  tria, Switzer-land </a:t>
                      </a:r>
                    </a:p>
                    <a:p>
                      <a:pPr marL="0" marR="0" lvl="0" indent="0" algn="l" defTabSz="914400" rtl="0" eaLnBrk="1" fontAlgn="base" latinLnBrk="0" hangingPunct="1">
                        <a:lnSpc>
                          <a:spcPct val="100000"/>
                        </a:lnSpc>
                        <a:spcBef>
                          <a:spcPct val="0"/>
                        </a:spcBef>
                        <a:spcAft>
                          <a:spcPct val="0"/>
                        </a:spcAft>
                        <a:buClrTx/>
                        <a:buSzTx/>
                        <a:buFontTx/>
                        <a:buNone/>
                        <a:tabLst/>
                      </a:pPr>
                      <a:r>
                        <a:rPr kumimoji="0" lang="de-AT" altLang="nl-NL" sz="1400" b="0" i="0" u="none" strike="noStrike" cap="none" normalizeH="0" baseline="0" dirty="0" smtClean="0">
                          <a:ln>
                            <a:noFill/>
                          </a:ln>
                          <a:solidFill>
                            <a:srgbClr val="000000"/>
                          </a:solidFill>
                          <a:effectLst/>
                          <a:latin typeface="Arial" pitchFamily="34" charset="0"/>
                          <a:ea typeface="ＭＳ Ｐゴシック" pitchFamily="34" charset="-128"/>
                        </a:rPr>
                        <a:t>(D-A-CH,2008)</a:t>
                      </a:r>
                    </a:p>
                  </a:txBody>
                  <a:tcPr marL="91456" marR="91456" marT="45746" marB="4574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D18B"/>
                    </a:solidFill>
                  </a:tcPr>
                </a:tc>
                <a:tc>
                  <a:txBody>
                    <a:bodyPr/>
                    <a:lstStyle>
                      <a:lvl1pPr>
                        <a:spcBef>
                          <a:spcPct val="20000"/>
                        </a:spcBef>
                        <a:buClr>
                          <a:srgbClr val="ED7D50"/>
                        </a:buClr>
                        <a:buFont typeface="Wingdings" pitchFamily="2" charset="2"/>
                        <a:defRPr sz="2800">
                          <a:solidFill>
                            <a:schemeClr val="tx1"/>
                          </a:solidFill>
                          <a:latin typeface="Arial" pitchFamily="34" charset="0"/>
                          <a:ea typeface="ＭＳ Ｐゴシック" pitchFamily="34" charset="-128"/>
                        </a:defRPr>
                      </a:lvl1pPr>
                      <a:lvl2pPr marL="742950" indent="-285750">
                        <a:spcBef>
                          <a:spcPct val="20000"/>
                        </a:spcBef>
                        <a:buClr>
                          <a:srgbClr val="ED7D50"/>
                        </a:buClr>
                        <a:buSzPct val="125000"/>
                        <a:buFont typeface="Wingdings" pitchFamily="2" charset="2"/>
                        <a:defRPr sz="2400">
                          <a:solidFill>
                            <a:schemeClr val="tx1"/>
                          </a:solidFill>
                          <a:latin typeface="Arial" pitchFamily="34" charset="0"/>
                          <a:ea typeface="ＭＳ Ｐゴシック" pitchFamily="34" charset="-128"/>
                        </a:defRPr>
                      </a:lvl2pPr>
                      <a:lvl3pPr marL="1143000" indent="-228600">
                        <a:spcBef>
                          <a:spcPct val="20000"/>
                        </a:spcBef>
                        <a:buClr>
                          <a:srgbClr val="ED7D50"/>
                        </a:buClr>
                        <a:buSzPct val="125000"/>
                        <a:buFont typeface="Wingdings" pitchFamily="2" charset="2"/>
                        <a:defRPr sz="2000">
                          <a:solidFill>
                            <a:schemeClr val="tx1"/>
                          </a:solidFill>
                          <a:latin typeface="Arial" pitchFamily="34" charset="0"/>
                          <a:ea typeface="ＭＳ Ｐゴシック" pitchFamily="34" charset="-128"/>
                        </a:defRPr>
                      </a:lvl3pPr>
                      <a:lvl4pPr marL="16002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4pPr>
                      <a:lvl5pPr marL="20574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de-AT" altLang="nl-NL" sz="1400" b="0" i="0" u="none" strike="noStrike" cap="none" normalizeH="0" baseline="0" dirty="0" smtClean="0">
                          <a:ln>
                            <a:noFill/>
                          </a:ln>
                          <a:solidFill>
                            <a:srgbClr val="000000"/>
                          </a:solidFill>
                          <a:effectLst/>
                          <a:latin typeface="Arial" pitchFamily="34" charset="0"/>
                          <a:ea typeface="ＭＳ Ｐゴシック" pitchFamily="34" charset="-128"/>
                        </a:rPr>
                        <a:t>≥ 30g </a:t>
                      </a:r>
                    </a:p>
                  </a:txBody>
                  <a:tcPr marL="91456" marR="91456" marT="45746" marB="4574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D18B"/>
                    </a:solidFill>
                  </a:tcPr>
                </a:tc>
                <a:tc>
                  <a:txBody>
                    <a:bodyPr/>
                    <a:lstStyle>
                      <a:lvl1pPr>
                        <a:spcBef>
                          <a:spcPct val="20000"/>
                        </a:spcBef>
                        <a:buClr>
                          <a:srgbClr val="ED7D50"/>
                        </a:buClr>
                        <a:buFont typeface="Wingdings" pitchFamily="2" charset="2"/>
                        <a:defRPr sz="2800">
                          <a:solidFill>
                            <a:schemeClr val="tx1"/>
                          </a:solidFill>
                          <a:latin typeface="Arial" pitchFamily="34" charset="0"/>
                          <a:ea typeface="ＭＳ Ｐゴシック" pitchFamily="34" charset="-128"/>
                        </a:defRPr>
                      </a:lvl1pPr>
                      <a:lvl2pPr marL="742950" indent="-285750">
                        <a:spcBef>
                          <a:spcPct val="20000"/>
                        </a:spcBef>
                        <a:buClr>
                          <a:srgbClr val="ED7D50"/>
                        </a:buClr>
                        <a:buSzPct val="125000"/>
                        <a:buFont typeface="Wingdings" pitchFamily="2" charset="2"/>
                        <a:defRPr sz="2400">
                          <a:solidFill>
                            <a:schemeClr val="tx1"/>
                          </a:solidFill>
                          <a:latin typeface="Arial" pitchFamily="34" charset="0"/>
                          <a:ea typeface="ＭＳ Ｐゴシック" pitchFamily="34" charset="-128"/>
                        </a:defRPr>
                      </a:lvl2pPr>
                      <a:lvl3pPr marL="1143000" indent="-228600">
                        <a:spcBef>
                          <a:spcPct val="20000"/>
                        </a:spcBef>
                        <a:buClr>
                          <a:srgbClr val="ED7D50"/>
                        </a:buClr>
                        <a:buSzPct val="125000"/>
                        <a:buFont typeface="Wingdings" pitchFamily="2" charset="2"/>
                        <a:defRPr sz="2000">
                          <a:solidFill>
                            <a:schemeClr val="tx1"/>
                          </a:solidFill>
                          <a:latin typeface="Arial" pitchFamily="34" charset="0"/>
                          <a:ea typeface="ＭＳ Ｐゴシック" pitchFamily="34" charset="-128"/>
                        </a:defRPr>
                      </a:lvl3pPr>
                      <a:lvl4pPr marL="16002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4pPr>
                      <a:lvl5pPr marL="20574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nl-NL" sz="1400" b="1" i="0" u="none" strike="noStrike" cap="none" normalizeH="0" baseline="0" dirty="0" smtClean="0">
                          <a:ln>
                            <a:noFill/>
                          </a:ln>
                          <a:solidFill>
                            <a:srgbClr val="FF0000"/>
                          </a:solidFill>
                          <a:effectLst/>
                          <a:latin typeface="Arial" pitchFamily="34" charset="0"/>
                          <a:ea typeface="ＭＳ Ｐゴシック" pitchFamily="34" charset="-128"/>
                        </a:rPr>
                        <a:t> </a:t>
                      </a:r>
                      <a:r>
                        <a:rPr kumimoji="0" lang="en-US" altLang="nl-NL" sz="1400" b="0" i="0" u="none" strike="noStrike" cap="none" normalizeH="0" baseline="0" dirty="0" smtClean="0">
                          <a:ln>
                            <a:noFill/>
                          </a:ln>
                          <a:solidFill>
                            <a:schemeClr val="tx1"/>
                          </a:solidFill>
                          <a:effectLst/>
                          <a:latin typeface="Arial" pitchFamily="34" charset="0"/>
                          <a:ea typeface="ＭＳ Ｐゴシック" pitchFamily="34" charset="-128"/>
                        </a:rPr>
                        <a:t>At least 30 grams of dietary fibre daily, especially from whole-grain products</a:t>
                      </a:r>
                      <a:endParaRPr kumimoji="0" lang="de-AT" altLang="nl-NL" sz="1400" b="0" i="0" u="none" strike="noStrike" cap="none" normalizeH="0" baseline="0" dirty="0" smtClean="0">
                        <a:ln>
                          <a:noFill/>
                        </a:ln>
                        <a:solidFill>
                          <a:schemeClr val="tx1"/>
                        </a:solidFill>
                        <a:effectLst/>
                        <a:latin typeface="Arial" pitchFamily="34" charset="0"/>
                        <a:ea typeface="ＭＳ Ｐゴシック" pitchFamily="34" charset="-128"/>
                      </a:endParaRPr>
                    </a:p>
                  </a:txBody>
                  <a:tcPr marL="91456" marR="91456" marT="45746" marB="4574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D18B"/>
                    </a:solidFill>
                  </a:tcPr>
                </a:tc>
              </a:tr>
              <a:tr h="493248">
                <a:tc>
                  <a:txBody>
                    <a:bodyPr/>
                    <a:lstStyle>
                      <a:lvl1pPr>
                        <a:spcBef>
                          <a:spcPct val="20000"/>
                        </a:spcBef>
                        <a:buClr>
                          <a:srgbClr val="ED7D50"/>
                        </a:buClr>
                        <a:buFont typeface="Wingdings" pitchFamily="2" charset="2"/>
                        <a:defRPr sz="2800">
                          <a:solidFill>
                            <a:schemeClr val="tx1"/>
                          </a:solidFill>
                          <a:latin typeface="Arial" pitchFamily="34" charset="0"/>
                          <a:ea typeface="ＭＳ Ｐゴシック" pitchFamily="34" charset="-128"/>
                        </a:defRPr>
                      </a:lvl1pPr>
                      <a:lvl2pPr marL="742950" indent="-285750">
                        <a:spcBef>
                          <a:spcPct val="20000"/>
                        </a:spcBef>
                        <a:buClr>
                          <a:srgbClr val="ED7D50"/>
                        </a:buClr>
                        <a:buSzPct val="125000"/>
                        <a:buFont typeface="Wingdings" pitchFamily="2" charset="2"/>
                        <a:defRPr sz="2400">
                          <a:solidFill>
                            <a:schemeClr val="tx1"/>
                          </a:solidFill>
                          <a:latin typeface="Arial" pitchFamily="34" charset="0"/>
                          <a:ea typeface="ＭＳ Ｐゴシック" pitchFamily="34" charset="-128"/>
                        </a:defRPr>
                      </a:lvl2pPr>
                      <a:lvl3pPr marL="1143000" indent="-228600">
                        <a:spcBef>
                          <a:spcPct val="20000"/>
                        </a:spcBef>
                        <a:buClr>
                          <a:srgbClr val="ED7D50"/>
                        </a:buClr>
                        <a:buSzPct val="125000"/>
                        <a:buFont typeface="Wingdings" pitchFamily="2" charset="2"/>
                        <a:defRPr sz="2000">
                          <a:solidFill>
                            <a:schemeClr val="tx1"/>
                          </a:solidFill>
                          <a:latin typeface="Arial" pitchFamily="34" charset="0"/>
                          <a:ea typeface="ＭＳ Ｐゴシック" pitchFamily="34" charset="-128"/>
                        </a:defRPr>
                      </a:lvl3pPr>
                      <a:lvl4pPr marL="16002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4pPr>
                      <a:lvl5pPr marL="20574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AT" altLang="nl-NL" sz="1400" b="0" i="0" u="none" strike="noStrike" cap="none" normalizeH="0" baseline="0" dirty="0" smtClean="0">
                          <a:ln>
                            <a:noFill/>
                          </a:ln>
                          <a:solidFill>
                            <a:srgbClr val="000000"/>
                          </a:solidFill>
                          <a:effectLst/>
                          <a:latin typeface="Arial" pitchFamily="34" charset="0"/>
                          <a:ea typeface="ＭＳ Ｐゴシック" pitchFamily="34" charset="-128"/>
                        </a:rPr>
                        <a:t>Netherlands (GR, 2001, 2006)</a:t>
                      </a:r>
                    </a:p>
                  </a:txBody>
                  <a:tcPr marL="91456" marR="91456" marT="45746" marB="4574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D18B"/>
                    </a:solidFill>
                  </a:tcPr>
                </a:tc>
                <a:tc>
                  <a:txBody>
                    <a:bodyPr/>
                    <a:lstStyle>
                      <a:lvl1pPr>
                        <a:spcBef>
                          <a:spcPct val="20000"/>
                        </a:spcBef>
                        <a:buClr>
                          <a:srgbClr val="ED7D50"/>
                        </a:buClr>
                        <a:buFont typeface="Wingdings" pitchFamily="2" charset="2"/>
                        <a:defRPr sz="2800">
                          <a:solidFill>
                            <a:schemeClr val="tx1"/>
                          </a:solidFill>
                          <a:latin typeface="Arial" pitchFamily="34" charset="0"/>
                          <a:ea typeface="ＭＳ Ｐゴシック" pitchFamily="34" charset="-128"/>
                        </a:defRPr>
                      </a:lvl1pPr>
                      <a:lvl2pPr marL="742950" indent="-285750">
                        <a:spcBef>
                          <a:spcPct val="20000"/>
                        </a:spcBef>
                        <a:buClr>
                          <a:srgbClr val="ED7D50"/>
                        </a:buClr>
                        <a:buSzPct val="125000"/>
                        <a:buFont typeface="Wingdings" pitchFamily="2" charset="2"/>
                        <a:defRPr sz="2400">
                          <a:solidFill>
                            <a:schemeClr val="tx1"/>
                          </a:solidFill>
                          <a:latin typeface="Arial" pitchFamily="34" charset="0"/>
                          <a:ea typeface="ＭＳ Ｐゴシック" pitchFamily="34" charset="-128"/>
                        </a:defRPr>
                      </a:lvl2pPr>
                      <a:lvl3pPr marL="1143000" indent="-228600">
                        <a:spcBef>
                          <a:spcPct val="20000"/>
                        </a:spcBef>
                        <a:buClr>
                          <a:srgbClr val="ED7D50"/>
                        </a:buClr>
                        <a:buSzPct val="125000"/>
                        <a:buFont typeface="Wingdings" pitchFamily="2" charset="2"/>
                        <a:defRPr sz="2000">
                          <a:solidFill>
                            <a:schemeClr val="tx1"/>
                          </a:solidFill>
                          <a:latin typeface="Arial" pitchFamily="34" charset="0"/>
                          <a:ea typeface="ＭＳ Ｐゴシック" pitchFamily="34" charset="-128"/>
                        </a:defRPr>
                      </a:lvl3pPr>
                      <a:lvl4pPr marL="16002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4pPr>
                      <a:lvl5pPr marL="20574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de-AT" altLang="nl-NL" sz="1400" b="0" i="0" u="none" strike="noStrike" cap="none" normalizeH="0" baseline="0" dirty="0" smtClean="0">
                          <a:ln>
                            <a:noFill/>
                          </a:ln>
                          <a:solidFill>
                            <a:srgbClr val="000000"/>
                          </a:solidFill>
                          <a:effectLst/>
                          <a:latin typeface="Arial" pitchFamily="34" charset="0"/>
                          <a:ea typeface="ＭＳ Ｐゴシック" pitchFamily="34" charset="-128"/>
                        </a:rPr>
                        <a:t>30-40g</a:t>
                      </a:r>
                    </a:p>
                  </a:txBody>
                  <a:tcPr marL="91456" marR="91456" marT="45746" marB="4574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D18B"/>
                    </a:solidFill>
                  </a:tcPr>
                </a:tc>
                <a:tc>
                  <a:txBody>
                    <a:bodyPr/>
                    <a:lstStyle>
                      <a:lvl1pPr>
                        <a:spcBef>
                          <a:spcPct val="20000"/>
                        </a:spcBef>
                        <a:buClr>
                          <a:srgbClr val="ED7D50"/>
                        </a:buClr>
                        <a:buFont typeface="Wingdings" pitchFamily="2" charset="2"/>
                        <a:defRPr sz="2800">
                          <a:solidFill>
                            <a:schemeClr val="tx1"/>
                          </a:solidFill>
                          <a:latin typeface="Arial" pitchFamily="34" charset="0"/>
                          <a:ea typeface="ＭＳ Ｐゴシック" pitchFamily="34" charset="-128"/>
                        </a:defRPr>
                      </a:lvl1pPr>
                      <a:lvl2pPr marL="742950" indent="-285750">
                        <a:spcBef>
                          <a:spcPct val="20000"/>
                        </a:spcBef>
                        <a:buClr>
                          <a:srgbClr val="ED7D50"/>
                        </a:buClr>
                        <a:buSzPct val="125000"/>
                        <a:buFont typeface="Wingdings" pitchFamily="2" charset="2"/>
                        <a:defRPr sz="2400">
                          <a:solidFill>
                            <a:schemeClr val="tx1"/>
                          </a:solidFill>
                          <a:latin typeface="Arial" pitchFamily="34" charset="0"/>
                          <a:ea typeface="ＭＳ Ｐゴシック" pitchFamily="34" charset="-128"/>
                        </a:defRPr>
                      </a:lvl2pPr>
                      <a:lvl3pPr marL="1143000" indent="-228600">
                        <a:spcBef>
                          <a:spcPct val="20000"/>
                        </a:spcBef>
                        <a:buClr>
                          <a:srgbClr val="ED7D50"/>
                        </a:buClr>
                        <a:buSzPct val="125000"/>
                        <a:buFont typeface="Wingdings" pitchFamily="2" charset="2"/>
                        <a:defRPr sz="2000">
                          <a:solidFill>
                            <a:schemeClr val="tx1"/>
                          </a:solidFill>
                          <a:latin typeface="Arial" pitchFamily="34" charset="0"/>
                          <a:ea typeface="ＭＳ Ｐゴシック" pitchFamily="34" charset="-128"/>
                        </a:defRPr>
                      </a:lvl3pPr>
                      <a:lvl4pPr marL="16002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4pPr>
                      <a:lvl5pPr marL="20574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AT" altLang="nl-NL" sz="1400" b="0" i="0" u="none" strike="noStrike" cap="none" normalizeH="0" baseline="0" dirty="0" smtClean="0">
                          <a:ln>
                            <a:noFill/>
                          </a:ln>
                          <a:solidFill>
                            <a:srgbClr val="000000"/>
                          </a:solidFill>
                          <a:effectLst/>
                          <a:latin typeface="Arial" pitchFamily="34" charset="0"/>
                          <a:ea typeface="ＭＳ Ｐゴシック" pitchFamily="34" charset="-128"/>
                        </a:rPr>
                        <a:t>30-40 g dietary fibre via products not enriched with isolated and purified dietary fibre</a:t>
                      </a:r>
                    </a:p>
                  </a:txBody>
                  <a:tcPr marL="91456" marR="91456" marT="45746" marB="4574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D18B"/>
                    </a:solidFill>
                  </a:tcPr>
                </a:tc>
              </a:tr>
              <a:tr h="493248">
                <a:tc>
                  <a:txBody>
                    <a:bodyPr/>
                    <a:lstStyle>
                      <a:lvl1pPr>
                        <a:spcBef>
                          <a:spcPct val="20000"/>
                        </a:spcBef>
                        <a:buClr>
                          <a:srgbClr val="ED7D50"/>
                        </a:buClr>
                        <a:buFont typeface="Wingdings" pitchFamily="2" charset="2"/>
                        <a:defRPr sz="2800">
                          <a:solidFill>
                            <a:schemeClr val="tx1"/>
                          </a:solidFill>
                          <a:latin typeface="Arial" pitchFamily="34" charset="0"/>
                          <a:ea typeface="ＭＳ Ｐゴシック" pitchFamily="34" charset="-128"/>
                        </a:defRPr>
                      </a:lvl1pPr>
                      <a:lvl2pPr marL="742950" indent="-285750">
                        <a:spcBef>
                          <a:spcPct val="20000"/>
                        </a:spcBef>
                        <a:buClr>
                          <a:srgbClr val="ED7D50"/>
                        </a:buClr>
                        <a:buSzPct val="125000"/>
                        <a:buFont typeface="Wingdings" pitchFamily="2" charset="2"/>
                        <a:defRPr sz="2400">
                          <a:solidFill>
                            <a:schemeClr val="tx1"/>
                          </a:solidFill>
                          <a:latin typeface="Arial" pitchFamily="34" charset="0"/>
                          <a:ea typeface="ＭＳ Ｐゴシック" pitchFamily="34" charset="-128"/>
                        </a:defRPr>
                      </a:lvl2pPr>
                      <a:lvl3pPr marL="1143000" indent="-228600">
                        <a:spcBef>
                          <a:spcPct val="20000"/>
                        </a:spcBef>
                        <a:buClr>
                          <a:srgbClr val="ED7D50"/>
                        </a:buClr>
                        <a:buSzPct val="125000"/>
                        <a:buFont typeface="Wingdings" pitchFamily="2" charset="2"/>
                        <a:defRPr sz="2000">
                          <a:solidFill>
                            <a:schemeClr val="tx1"/>
                          </a:solidFill>
                          <a:latin typeface="Arial" pitchFamily="34" charset="0"/>
                          <a:ea typeface="ＭＳ Ｐゴシック" pitchFamily="34" charset="-128"/>
                        </a:defRPr>
                      </a:lvl3pPr>
                      <a:lvl4pPr marL="16002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4pPr>
                      <a:lvl5pPr marL="20574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AT" altLang="nl-NL" sz="1400" b="0" i="0" u="none" strike="noStrike" cap="none" normalizeH="0" baseline="0" dirty="0" smtClean="0">
                          <a:ln>
                            <a:noFill/>
                          </a:ln>
                          <a:solidFill>
                            <a:srgbClr val="000000"/>
                          </a:solidFill>
                          <a:effectLst/>
                          <a:latin typeface="Arial" pitchFamily="34" charset="0"/>
                          <a:ea typeface="ＭＳ Ｐゴシック" pitchFamily="34" charset="-128"/>
                        </a:rPr>
                        <a:t>Nordic Countries (NNR 2012)</a:t>
                      </a:r>
                    </a:p>
                  </a:txBody>
                  <a:tcPr marL="91456" marR="91456" marT="45746" marB="4574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D18B"/>
                    </a:solidFill>
                  </a:tcPr>
                </a:tc>
                <a:tc>
                  <a:txBody>
                    <a:bodyPr/>
                    <a:lstStyle>
                      <a:lvl1pPr>
                        <a:spcBef>
                          <a:spcPct val="20000"/>
                        </a:spcBef>
                        <a:buClr>
                          <a:srgbClr val="ED7D50"/>
                        </a:buClr>
                        <a:buFont typeface="Wingdings" pitchFamily="2" charset="2"/>
                        <a:defRPr sz="2800">
                          <a:solidFill>
                            <a:schemeClr val="tx1"/>
                          </a:solidFill>
                          <a:latin typeface="Arial" pitchFamily="34" charset="0"/>
                          <a:ea typeface="ＭＳ Ｐゴシック" pitchFamily="34" charset="-128"/>
                        </a:defRPr>
                      </a:lvl1pPr>
                      <a:lvl2pPr marL="742950" indent="-285750">
                        <a:spcBef>
                          <a:spcPct val="20000"/>
                        </a:spcBef>
                        <a:buClr>
                          <a:srgbClr val="ED7D50"/>
                        </a:buClr>
                        <a:buSzPct val="125000"/>
                        <a:buFont typeface="Wingdings" pitchFamily="2" charset="2"/>
                        <a:defRPr sz="2400">
                          <a:solidFill>
                            <a:schemeClr val="tx1"/>
                          </a:solidFill>
                          <a:latin typeface="Arial" pitchFamily="34" charset="0"/>
                          <a:ea typeface="ＭＳ Ｐゴシック" pitchFamily="34" charset="-128"/>
                        </a:defRPr>
                      </a:lvl2pPr>
                      <a:lvl3pPr marL="1143000" indent="-228600">
                        <a:spcBef>
                          <a:spcPct val="20000"/>
                        </a:spcBef>
                        <a:buClr>
                          <a:srgbClr val="ED7D50"/>
                        </a:buClr>
                        <a:buSzPct val="125000"/>
                        <a:buFont typeface="Wingdings" pitchFamily="2" charset="2"/>
                        <a:defRPr sz="2000">
                          <a:solidFill>
                            <a:schemeClr val="tx1"/>
                          </a:solidFill>
                          <a:latin typeface="Arial" pitchFamily="34" charset="0"/>
                          <a:ea typeface="ＭＳ Ｐゴシック" pitchFamily="34" charset="-128"/>
                        </a:defRPr>
                      </a:lvl3pPr>
                      <a:lvl4pPr marL="16002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4pPr>
                      <a:lvl5pPr marL="20574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de-AT" altLang="nl-NL" sz="1400" b="0" i="0" u="none" strike="noStrike" cap="none" normalizeH="0" baseline="0" dirty="0" smtClean="0">
                          <a:ln>
                            <a:noFill/>
                          </a:ln>
                          <a:solidFill>
                            <a:srgbClr val="000000"/>
                          </a:solidFill>
                          <a:effectLst/>
                          <a:latin typeface="Arial" pitchFamily="34" charset="0"/>
                          <a:ea typeface="ＭＳ Ｐゴシック" pitchFamily="34" charset="-128"/>
                        </a:rPr>
                        <a:t>25-35g</a:t>
                      </a:r>
                    </a:p>
                  </a:txBody>
                  <a:tcPr marL="91456" marR="91456" marT="45746" marB="4574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D18B"/>
                    </a:solidFill>
                  </a:tcPr>
                </a:tc>
                <a:tc>
                  <a:txBody>
                    <a:bodyPr/>
                    <a:lstStyle>
                      <a:lvl1pPr>
                        <a:spcBef>
                          <a:spcPct val="20000"/>
                        </a:spcBef>
                        <a:buClr>
                          <a:srgbClr val="ED7D50"/>
                        </a:buClr>
                        <a:buFont typeface="Wingdings" pitchFamily="2" charset="2"/>
                        <a:defRPr sz="2800">
                          <a:solidFill>
                            <a:schemeClr val="tx1"/>
                          </a:solidFill>
                          <a:latin typeface="Arial" pitchFamily="34" charset="0"/>
                          <a:ea typeface="ＭＳ Ｐゴシック" pitchFamily="34" charset="-128"/>
                        </a:defRPr>
                      </a:lvl1pPr>
                      <a:lvl2pPr marL="742950" indent="-285750">
                        <a:spcBef>
                          <a:spcPct val="20000"/>
                        </a:spcBef>
                        <a:buClr>
                          <a:srgbClr val="ED7D50"/>
                        </a:buClr>
                        <a:buSzPct val="125000"/>
                        <a:buFont typeface="Wingdings" pitchFamily="2" charset="2"/>
                        <a:defRPr sz="2400">
                          <a:solidFill>
                            <a:schemeClr val="tx1"/>
                          </a:solidFill>
                          <a:latin typeface="Arial" pitchFamily="34" charset="0"/>
                          <a:ea typeface="ＭＳ Ｐゴシック" pitchFamily="34" charset="-128"/>
                        </a:defRPr>
                      </a:lvl2pPr>
                      <a:lvl3pPr marL="1143000" indent="-228600">
                        <a:spcBef>
                          <a:spcPct val="20000"/>
                        </a:spcBef>
                        <a:buClr>
                          <a:srgbClr val="ED7D50"/>
                        </a:buClr>
                        <a:buSzPct val="125000"/>
                        <a:buFont typeface="Wingdings" pitchFamily="2" charset="2"/>
                        <a:defRPr sz="2000">
                          <a:solidFill>
                            <a:schemeClr val="tx1"/>
                          </a:solidFill>
                          <a:latin typeface="Arial" pitchFamily="34" charset="0"/>
                          <a:ea typeface="ＭＳ Ｐゴシック" pitchFamily="34" charset="-128"/>
                        </a:defRPr>
                      </a:lvl3pPr>
                      <a:lvl4pPr marL="16002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4pPr>
                      <a:lvl5pPr marL="20574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de-AT" altLang="nl-NL" sz="1400" b="0" i="0" u="none" strike="noStrike" cap="none" normalizeH="0" baseline="0" dirty="0" smtClean="0">
                        <a:ln>
                          <a:noFill/>
                        </a:ln>
                        <a:solidFill>
                          <a:srgbClr val="000000"/>
                        </a:solidFill>
                        <a:effectLst/>
                        <a:latin typeface="Arial" pitchFamily="34" charset="0"/>
                        <a:ea typeface="ＭＳ Ｐゴシック" pitchFamily="34" charset="-128"/>
                      </a:endParaRPr>
                    </a:p>
                  </a:txBody>
                  <a:tcPr marL="91456" marR="91456" marT="45746" marB="4574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D18B"/>
                    </a:solidFill>
                  </a:tcPr>
                </a:tc>
              </a:tr>
              <a:tr h="493248">
                <a:tc>
                  <a:txBody>
                    <a:bodyPr/>
                    <a:lstStyle>
                      <a:lvl1pPr>
                        <a:spcBef>
                          <a:spcPct val="20000"/>
                        </a:spcBef>
                        <a:buClr>
                          <a:srgbClr val="ED7D50"/>
                        </a:buClr>
                        <a:buFont typeface="Wingdings" pitchFamily="2" charset="2"/>
                        <a:defRPr sz="2800">
                          <a:solidFill>
                            <a:schemeClr val="tx1"/>
                          </a:solidFill>
                          <a:latin typeface="Arial" pitchFamily="34" charset="0"/>
                          <a:ea typeface="ＭＳ Ｐゴシック" pitchFamily="34" charset="-128"/>
                        </a:defRPr>
                      </a:lvl1pPr>
                      <a:lvl2pPr marL="742950" indent="-285750">
                        <a:spcBef>
                          <a:spcPct val="20000"/>
                        </a:spcBef>
                        <a:buClr>
                          <a:srgbClr val="ED7D50"/>
                        </a:buClr>
                        <a:buSzPct val="125000"/>
                        <a:buFont typeface="Wingdings" pitchFamily="2" charset="2"/>
                        <a:defRPr sz="2400">
                          <a:solidFill>
                            <a:schemeClr val="tx1"/>
                          </a:solidFill>
                          <a:latin typeface="Arial" pitchFamily="34" charset="0"/>
                          <a:ea typeface="ＭＳ Ｐゴシック" pitchFamily="34" charset="-128"/>
                        </a:defRPr>
                      </a:lvl2pPr>
                      <a:lvl3pPr marL="1143000" indent="-228600">
                        <a:spcBef>
                          <a:spcPct val="20000"/>
                        </a:spcBef>
                        <a:buClr>
                          <a:srgbClr val="ED7D50"/>
                        </a:buClr>
                        <a:buSzPct val="125000"/>
                        <a:buFont typeface="Wingdings" pitchFamily="2" charset="2"/>
                        <a:defRPr sz="2000">
                          <a:solidFill>
                            <a:schemeClr val="tx1"/>
                          </a:solidFill>
                          <a:latin typeface="Arial" pitchFamily="34" charset="0"/>
                          <a:ea typeface="ＭＳ Ｐゴシック" pitchFamily="34" charset="-128"/>
                        </a:defRPr>
                      </a:lvl3pPr>
                      <a:lvl4pPr marL="16002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4pPr>
                      <a:lvl5pPr marL="20574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AT" altLang="nl-NL" sz="1400" b="0" i="0" u="none" strike="noStrike" cap="none" normalizeH="0" baseline="0" dirty="0" smtClean="0">
                          <a:ln>
                            <a:noFill/>
                          </a:ln>
                          <a:solidFill>
                            <a:srgbClr val="000000"/>
                          </a:solidFill>
                          <a:effectLst/>
                          <a:latin typeface="Arial" pitchFamily="34" charset="0"/>
                          <a:ea typeface="ＭＳ Ｐゴシック" pitchFamily="34" charset="-128"/>
                        </a:rPr>
                        <a:t>USA (</a:t>
                      </a:r>
                      <a:r>
                        <a:rPr kumimoji="0" lang="de-AT" altLang="nl-NL" sz="1400" b="0" i="0" u="none" strike="noStrike" cap="none" normalizeH="0" baseline="0" dirty="0" err="1" smtClean="0">
                          <a:ln>
                            <a:noFill/>
                          </a:ln>
                          <a:solidFill>
                            <a:srgbClr val="000000"/>
                          </a:solidFill>
                          <a:effectLst/>
                          <a:latin typeface="Arial" pitchFamily="34" charset="0"/>
                          <a:ea typeface="ＭＳ Ｐゴシック" pitchFamily="34" charset="-128"/>
                        </a:rPr>
                        <a:t>IoM</a:t>
                      </a:r>
                      <a:r>
                        <a:rPr kumimoji="0" lang="de-AT" altLang="nl-NL" sz="1400" b="0" i="0" u="none" strike="noStrike" cap="none" normalizeH="0" baseline="0" dirty="0" smtClean="0">
                          <a:ln>
                            <a:noFill/>
                          </a:ln>
                          <a:solidFill>
                            <a:srgbClr val="000000"/>
                          </a:solidFill>
                          <a:effectLst/>
                          <a:latin typeface="Arial" pitchFamily="34" charset="0"/>
                          <a:ea typeface="ＭＳ Ｐゴシック" pitchFamily="34" charset="-128"/>
                        </a:rPr>
                        <a:t>, 2005)</a:t>
                      </a:r>
                    </a:p>
                  </a:txBody>
                  <a:tcPr marL="91456" marR="91456" marT="45746" marB="4574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D18B"/>
                    </a:solidFill>
                  </a:tcPr>
                </a:tc>
                <a:tc>
                  <a:txBody>
                    <a:bodyPr/>
                    <a:lstStyle>
                      <a:lvl1pPr>
                        <a:spcBef>
                          <a:spcPct val="20000"/>
                        </a:spcBef>
                        <a:buClr>
                          <a:srgbClr val="ED7D50"/>
                        </a:buClr>
                        <a:buFont typeface="Wingdings" pitchFamily="2" charset="2"/>
                        <a:defRPr sz="2800">
                          <a:solidFill>
                            <a:schemeClr val="tx1"/>
                          </a:solidFill>
                          <a:latin typeface="Arial" pitchFamily="34" charset="0"/>
                          <a:ea typeface="ＭＳ Ｐゴシック" pitchFamily="34" charset="-128"/>
                        </a:defRPr>
                      </a:lvl1pPr>
                      <a:lvl2pPr marL="742950" indent="-285750">
                        <a:spcBef>
                          <a:spcPct val="20000"/>
                        </a:spcBef>
                        <a:buClr>
                          <a:srgbClr val="ED7D50"/>
                        </a:buClr>
                        <a:buSzPct val="125000"/>
                        <a:buFont typeface="Wingdings" pitchFamily="2" charset="2"/>
                        <a:defRPr sz="2400">
                          <a:solidFill>
                            <a:schemeClr val="tx1"/>
                          </a:solidFill>
                          <a:latin typeface="Arial" pitchFamily="34" charset="0"/>
                          <a:ea typeface="ＭＳ Ｐゴシック" pitchFamily="34" charset="-128"/>
                        </a:defRPr>
                      </a:lvl2pPr>
                      <a:lvl3pPr marL="1143000" indent="-228600">
                        <a:spcBef>
                          <a:spcPct val="20000"/>
                        </a:spcBef>
                        <a:buClr>
                          <a:srgbClr val="ED7D50"/>
                        </a:buClr>
                        <a:buSzPct val="125000"/>
                        <a:buFont typeface="Wingdings" pitchFamily="2" charset="2"/>
                        <a:defRPr sz="2000">
                          <a:solidFill>
                            <a:schemeClr val="tx1"/>
                          </a:solidFill>
                          <a:latin typeface="Arial" pitchFamily="34" charset="0"/>
                          <a:ea typeface="ＭＳ Ｐゴシック" pitchFamily="34" charset="-128"/>
                        </a:defRPr>
                      </a:lvl3pPr>
                      <a:lvl4pPr marL="16002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4pPr>
                      <a:lvl5pPr marL="20574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de-AT" altLang="nl-NL" sz="1400" b="0" i="0" u="none" strike="noStrike" cap="none" normalizeH="0" baseline="0" dirty="0" smtClean="0">
                          <a:ln>
                            <a:noFill/>
                          </a:ln>
                          <a:solidFill>
                            <a:srgbClr val="000000"/>
                          </a:solidFill>
                          <a:effectLst/>
                          <a:latin typeface="Arial" pitchFamily="34" charset="0"/>
                          <a:ea typeface="ＭＳ Ｐゴシック" pitchFamily="34" charset="-128"/>
                        </a:rPr>
                        <a:t>25-38g </a:t>
                      </a:r>
                    </a:p>
                  </a:txBody>
                  <a:tcPr marL="91456" marR="91456" marT="45746" marB="4574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D18B"/>
                    </a:solidFill>
                  </a:tcPr>
                </a:tc>
                <a:tc>
                  <a:txBody>
                    <a:bodyPr/>
                    <a:lstStyle>
                      <a:lvl1pPr>
                        <a:spcBef>
                          <a:spcPct val="20000"/>
                        </a:spcBef>
                        <a:buClr>
                          <a:srgbClr val="ED7D50"/>
                        </a:buClr>
                        <a:buFont typeface="Wingdings" pitchFamily="2" charset="2"/>
                        <a:defRPr sz="2800">
                          <a:solidFill>
                            <a:schemeClr val="tx1"/>
                          </a:solidFill>
                          <a:latin typeface="Arial" pitchFamily="34" charset="0"/>
                          <a:ea typeface="ＭＳ Ｐゴシック" pitchFamily="34" charset="-128"/>
                        </a:defRPr>
                      </a:lvl1pPr>
                      <a:lvl2pPr marL="742950" indent="-285750">
                        <a:spcBef>
                          <a:spcPct val="20000"/>
                        </a:spcBef>
                        <a:buClr>
                          <a:srgbClr val="ED7D50"/>
                        </a:buClr>
                        <a:buSzPct val="125000"/>
                        <a:buFont typeface="Wingdings" pitchFamily="2" charset="2"/>
                        <a:defRPr sz="2400">
                          <a:solidFill>
                            <a:schemeClr val="tx1"/>
                          </a:solidFill>
                          <a:latin typeface="Arial" pitchFamily="34" charset="0"/>
                          <a:ea typeface="ＭＳ Ｐゴシック" pitchFamily="34" charset="-128"/>
                        </a:defRPr>
                      </a:lvl2pPr>
                      <a:lvl3pPr marL="1143000" indent="-228600">
                        <a:spcBef>
                          <a:spcPct val="20000"/>
                        </a:spcBef>
                        <a:buClr>
                          <a:srgbClr val="ED7D50"/>
                        </a:buClr>
                        <a:buSzPct val="125000"/>
                        <a:buFont typeface="Wingdings" pitchFamily="2" charset="2"/>
                        <a:defRPr sz="2000">
                          <a:solidFill>
                            <a:schemeClr val="tx1"/>
                          </a:solidFill>
                          <a:latin typeface="Arial" pitchFamily="34" charset="0"/>
                          <a:ea typeface="ＭＳ Ｐゴシック" pitchFamily="34" charset="-128"/>
                        </a:defRPr>
                      </a:lvl3pPr>
                      <a:lvl4pPr marL="16002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4pPr>
                      <a:lvl5pPr marL="20574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AT" altLang="nl-NL" sz="1400" b="0" i="0" u="none" strike="noStrike" cap="none" normalizeH="0" baseline="0" dirty="0" smtClean="0">
                          <a:ln>
                            <a:noFill/>
                          </a:ln>
                          <a:solidFill>
                            <a:srgbClr val="000000"/>
                          </a:solidFill>
                          <a:effectLst/>
                          <a:latin typeface="Arial" pitchFamily="34" charset="0"/>
                          <a:ea typeface="ＭＳ Ｐゴシック" pitchFamily="34" charset="-128"/>
                        </a:rPr>
                        <a:t>Total </a:t>
                      </a:r>
                      <a:r>
                        <a:rPr kumimoji="0" lang="de-AT" altLang="nl-NL" sz="1400" b="0" i="0" u="none" strike="noStrike" cap="none" normalizeH="0" baseline="0" dirty="0" err="1" smtClean="0">
                          <a:ln>
                            <a:noFill/>
                          </a:ln>
                          <a:solidFill>
                            <a:srgbClr val="000000"/>
                          </a:solidFill>
                          <a:effectLst/>
                          <a:latin typeface="Arial" pitchFamily="34" charset="0"/>
                          <a:ea typeface="ＭＳ Ｐゴシック" pitchFamily="34" charset="-128"/>
                        </a:rPr>
                        <a:t>fibre</a:t>
                      </a:r>
                      <a:r>
                        <a:rPr kumimoji="0" lang="de-AT" altLang="nl-NL" sz="1400" b="0" i="0" u="none" strike="noStrike" cap="none" normalizeH="0" baseline="0" dirty="0" smtClean="0">
                          <a:ln>
                            <a:noFill/>
                          </a:ln>
                          <a:solidFill>
                            <a:srgbClr val="000000"/>
                          </a:solidFill>
                          <a:effectLst/>
                          <a:latin typeface="Arial" pitchFamily="34" charset="0"/>
                          <a:ea typeface="ＭＳ Ｐゴシック" pitchFamily="34" charset="-128"/>
                        </a:rPr>
                        <a:t> </a:t>
                      </a:r>
                      <a:r>
                        <a:rPr kumimoji="0" lang="de-AT" altLang="nl-NL" sz="1400" b="0" i="0" u="none" strike="noStrike" cap="none" normalizeH="0" baseline="0" dirty="0" err="1" smtClean="0">
                          <a:ln>
                            <a:noFill/>
                          </a:ln>
                          <a:solidFill>
                            <a:srgbClr val="000000"/>
                          </a:solidFill>
                          <a:effectLst/>
                          <a:latin typeface="Arial" pitchFamily="34" charset="0"/>
                          <a:ea typeface="ＭＳ Ｐゴシック" pitchFamily="34" charset="-128"/>
                        </a:rPr>
                        <a:t>from</a:t>
                      </a:r>
                      <a:r>
                        <a:rPr kumimoji="0" lang="de-AT" altLang="nl-NL" sz="1400" b="0" i="0" u="none" strike="noStrike" cap="none" normalizeH="0" baseline="0" dirty="0" smtClean="0">
                          <a:ln>
                            <a:noFill/>
                          </a:ln>
                          <a:solidFill>
                            <a:srgbClr val="000000"/>
                          </a:solidFill>
                          <a:effectLst/>
                          <a:latin typeface="Arial" pitchFamily="34" charset="0"/>
                          <a:ea typeface="ＭＳ Ｐゴシック" pitchFamily="34" charset="-128"/>
                        </a:rPr>
                        <a:t> </a:t>
                      </a:r>
                      <a:r>
                        <a:rPr kumimoji="0" lang="de-AT" altLang="nl-NL" sz="1400" b="0" i="0" u="none" strike="noStrike" cap="none" normalizeH="0" baseline="0" dirty="0" err="1" smtClean="0">
                          <a:ln>
                            <a:noFill/>
                          </a:ln>
                          <a:solidFill>
                            <a:srgbClr val="000000"/>
                          </a:solidFill>
                          <a:effectLst/>
                          <a:latin typeface="Arial" pitchFamily="34" charset="0"/>
                          <a:ea typeface="ＭＳ Ｐゴシック" pitchFamily="34" charset="-128"/>
                        </a:rPr>
                        <a:t>whole</a:t>
                      </a:r>
                      <a:r>
                        <a:rPr kumimoji="0" lang="de-AT" altLang="nl-NL" sz="1400" b="0" i="0" u="none" strike="noStrike" cap="none" normalizeH="0" baseline="0" dirty="0" smtClean="0">
                          <a:ln>
                            <a:noFill/>
                          </a:ln>
                          <a:solidFill>
                            <a:srgbClr val="000000"/>
                          </a:solidFill>
                          <a:effectLst/>
                          <a:latin typeface="Arial" pitchFamily="34" charset="0"/>
                          <a:ea typeface="ＭＳ Ｐゴシック" pitchFamily="34" charset="-128"/>
                        </a:rPr>
                        <a:t> </a:t>
                      </a:r>
                      <a:r>
                        <a:rPr kumimoji="0" lang="de-AT" altLang="nl-NL" sz="1400" b="0" i="0" u="none" strike="noStrike" cap="none" normalizeH="0" baseline="0" dirty="0" err="1" smtClean="0">
                          <a:ln>
                            <a:noFill/>
                          </a:ln>
                          <a:solidFill>
                            <a:srgbClr val="000000"/>
                          </a:solidFill>
                          <a:effectLst/>
                          <a:latin typeface="Arial" pitchFamily="34" charset="0"/>
                          <a:ea typeface="ＭＳ Ｐゴシック" pitchFamily="34" charset="-128"/>
                        </a:rPr>
                        <a:t>grain</a:t>
                      </a:r>
                      <a:r>
                        <a:rPr kumimoji="0" lang="de-AT" altLang="nl-NL" sz="1400" b="0" i="0" u="none" strike="noStrike" cap="none" normalizeH="0" baseline="0" dirty="0" smtClean="0">
                          <a:ln>
                            <a:noFill/>
                          </a:ln>
                          <a:solidFill>
                            <a:srgbClr val="000000"/>
                          </a:solidFill>
                          <a:effectLst/>
                          <a:latin typeface="Arial" pitchFamily="34" charset="0"/>
                          <a:ea typeface="ＭＳ Ｐゴシック" pitchFamily="34" charset="-128"/>
                        </a:rPr>
                        <a:t> </a:t>
                      </a:r>
                      <a:r>
                        <a:rPr kumimoji="0" lang="de-AT" altLang="nl-NL" sz="1400" b="0" i="0" u="none" strike="noStrike" cap="none" normalizeH="0" baseline="0" dirty="0" err="1" smtClean="0">
                          <a:ln>
                            <a:noFill/>
                          </a:ln>
                          <a:solidFill>
                            <a:srgbClr val="000000"/>
                          </a:solidFill>
                          <a:effectLst/>
                          <a:latin typeface="Arial" pitchFamily="34" charset="0"/>
                          <a:ea typeface="ＭＳ Ｐゴシック" pitchFamily="34" charset="-128"/>
                        </a:rPr>
                        <a:t>cereals</a:t>
                      </a:r>
                      <a:r>
                        <a:rPr kumimoji="0" lang="de-AT" altLang="nl-NL" sz="1400" b="0" i="0" u="none" strike="noStrike" cap="none" normalizeH="0" baseline="0" dirty="0" smtClean="0">
                          <a:ln>
                            <a:noFill/>
                          </a:ln>
                          <a:solidFill>
                            <a:srgbClr val="000000"/>
                          </a:solidFill>
                          <a:effectLst/>
                          <a:latin typeface="Arial" pitchFamily="34" charset="0"/>
                          <a:ea typeface="ＭＳ Ｐゴシック" pitchFamily="34" charset="-128"/>
                        </a:rPr>
                        <a:t>, </a:t>
                      </a:r>
                      <a:r>
                        <a:rPr kumimoji="0" lang="de-AT" altLang="nl-NL" sz="1400" b="0" i="0" u="none" strike="noStrike" cap="none" normalizeH="0" baseline="0" dirty="0" err="1" smtClean="0">
                          <a:ln>
                            <a:noFill/>
                          </a:ln>
                          <a:solidFill>
                            <a:srgbClr val="000000"/>
                          </a:solidFill>
                          <a:effectLst/>
                          <a:latin typeface="Arial" pitchFamily="34" charset="0"/>
                          <a:ea typeface="ＭＳ Ｐゴシック" pitchFamily="34" charset="-128"/>
                        </a:rPr>
                        <a:t>fruit</a:t>
                      </a:r>
                      <a:r>
                        <a:rPr kumimoji="0" lang="de-AT" altLang="nl-NL" sz="1400" b="0" i="0" u="none" strike="noStrike" cap="none" normalizeH="0" baseline="0" dirty="0" smtClean="0">
                          <a:ln>
                            <a:noFill/>
                          </a:ln>
                          <a:solidFill>
                            <a:srgbClr val="000000"/>
                          </a:solidFill>
                          <a:effectLst/>
                          <a:latin typeface="Arial" pitchFamily="34" charset="0"/>
                          <a:ea typeface="ＭＳ Ｐゴシック" pitchFamily="34" charset="-128"/>
                        </a:rPr>
                        <a:t> </a:t>
                      </a:r>
                      <a:r>
                        <a:rPr kumimoji="0" lang="de-AT" altLang="nl-NL" sz="1400" b="0" i="0" u="none" strike="noStrike" cap="none" normalizeH="0" baseline="0" dirty="0" err="1" smtClean="0">
                          <a:ln>
                            <a:noFill/>
                          </a:ln>
                          <a:solidFill>
                            <a:srgbClr val="000000"/>
                          </a:solidFill>
                          <a:effectLst/>
                          <a:latin typeface="Arial" pitchFamily="34" charset="0"/>
                          <a:ea typeface="ＭＳ Ｐゴシック" pitchFamily="34" charset="-128"/>
                        </a:rPr>
                        <a:t>and</a:t>
                      </a:r>
                      <a:r>
                        <a:rPr kumimoji="0" lang="de-AT" altLang="nl-NL" sz="1400" b="0" i="0" u="none" strike="noStrike" cap="none" normalizeH="0" baseline="0" dirty="0" smtClean="0">
                          <a:ln>
                            <a:noFill/>
                          </a:ln>
                          <a:solidFill>
                            <a:srgbClr val="000000"/>
                          </a:solidFill>
                          <a:effectLst/>
                          <a:latin typeface="Arial" pitchFamily="34" charset="0"/>
                          <a:ea typeface="ＭＳ Ｐゴシック" pitchFamily="34" charset="-128"/>
                        </a:rPr>
                        <a:t> </a:t>
                      </a:r>
                      <a:r>
                        <a:rPr kumimoji="0" lang="de-AT" altLang="nl-NL" sz="1400" b="0" i="0" u="none" strike="noStrike" cap="none" normalizeH="0" baseline="0" dirty="0" err="1" smtClean="0">
                          <a:ln>
                            <a:noFill/>
                          </a:ln>
                          <a:solidFill>
                            <a:srgbClr val="000000"/>
                          </a:solidFill>
                          <a:effectLst/>
                          <a:latin typeface="Arial" pitchFamily="34" charset="0"/>
                          <a:ea typeface="ＭＳ Ｐゴシック" pitchFamily="34" charset="-128"/>
                        </a:rPr>
                        <a:t>vegetables</a:t>
                      </a:r>
                      <a:r>
                        <a:rPr kumimoji="0" lang="de-AT" altLang="nl-NL" sz="1400" b="0" i="0" u="none" strike="noStrike" cap="none" normalizeH="0" baseline="0" dirty="0" smtClean="0">
                          <a:ln>
                            <a:noFill/>
                          </a:ln>
                          <a:solidFill>
                            <a:srgbClr val="000000"/>
                          </a:solidFill>
                          <a:effectLst/>
                          <a:latin typeface="Arial" pitchFamily="34" charset="0"/>
                          <a:ea typeface="ＭＳ Ｐゴシック" pitchFamily="34" charset="-128"/>
                        </a:rPr>
                        <a:t> </a:t>
                      </a:r>
                      <a:r>
                        <a:rPr kumimoji="0" lang="de-AT" altLang="nl-NL" sz="1400" b="0" i="0" u="none" strike="noStrike" cap="none" normalizeH="0" baseline="0" dirty="0" err="1" smtClean="0">
                          <a:ln>
                            <a:noFill/>
                          </a:ln>
                          <a:solidFill>
                            <a:srgbClr val="000000"/>
                          </a:solidFill>
                          <a:effectLst/>
                          <a:latin typeface="Arial" pitchFamily="34" charset="0"/>
                          <a:ea typeface="ＭＳ Ｐゴシック" pitchFamily="34" charset="-128"/>
                        </a:rPr>
                        <a:t>for</a:t>
                      </a:r>
                      <a:r>
                        <a:rPr kumimoji="0" lang="de-AT" altLang="nl-NL" sz="1400" b="0" i="0" u="none" strike="noStrike" cap="none" normalizeH="0" baseline="0" dirty="0" smtClean="0">
                          <a:ln>
                            <a:noFill/>
                          </a:ln>
                          <a:solidFill>
                            <a:srgbClr val="000000"/>
                          </a:solidFill>
                          <a:effectLst/>
                          <a:latin typeface="Arial" pitchFamily="34" charset="0"/>
                          <a:ea typeface="ＭＳ Ｐゴシック" pitchFamily="34" charset="-128"/>
                        </a:rPr>
                        <a:t> </a:t>
                      </a:r>
                      <a:r>
                        <a:rPr kumimoji="0" lang="de-AT" altLang="nl-NL" sz="1400" b="0" i="0" u="none" strike="noStrike" cap="none" normalizeH="0" baseline="0" dirty="0" err="1" smtClean="0">
                          <a:ln>
                            <a:noFill/>
                          </a:ln>
                          <a:solidFill>
                            <a:srgbClr val="000000"/>
                          </a:solidFill>
                          <a:effectLst/>
                          <a:latin typeface="Arial" pitchFamily="34" charset="0"/>
                          <a:ea typeface="ＭＳ Ｐゴシック" pitchFamily="34" charset="-128"/>
                        </a:rPr>
                        <a:t>women</a:t>
                      </a:r>
                      <a:r>
                        <a:rPr kumimoji="0" lang="de-AT" altLang="nl-NL" sz="1400" b="0" i="0" u="none" strike="noStrike" cap="none" normalizeH="0" baseline="0" dirty="0" smtClean="0">
                          <a:ln>
                            <a:noFill/>
                          </a:ln>
                          <a:solidFill>
                            <a:srgbClr val="000000"/>
                          </a:solidFill>
                          <a:effectLst/>
                          <a:latin typeface="Arial" pitchFamily="34" charset="0"/>
                          <a:ea typeface="ＭＳ Ｐゴシック" pitchFamily="34" charset="-128"/>
                        </a:rPr>
                        <a:t> </a:t>
                      </a:r>
                      <a:r>
                        <a:rPr kumimoji="0" lang="de-AT" altLang="nl-NL" sz="1400" b="0" i="0" u="none" strike="noStrike" cap="none" normalizeH="0" baseline="0" dirty="0" err="1" smtClean="0">
                          <a:ln>
                            <a:noFill/>
                          </a:ln>
                          <a:solidFill>
                            <a:srgbClr val="000000"/>
                          </a:solidFill>
                          <a:effectLst/>
                          <a:latin typeface="Arial" pitchFamily="34" charset="0"/>
                          <a:ea typeface="ＭＳ Ｐゴシック" pitchFamily="34" charset="-128"/>
                        </a:rPr>
                        <a:t>and</a:t>
                      </a:r>
                      <a:r>
                        <a:rPr kumimoji="0" lang="de-AT" altLang="nl-NL" sz="1400" b="0" i="0" u="none" strike="noStrike" cap="none" normalizeH="0" baseline="0" dirty="0" smtClean="0">
                          <a:ln>
                            <a:noFill/>
                          </a:ln>
                          <a:solidFill>
                            <a:srgbClr val="000000"/>
                          </a:solidFill>
                          <a:effectLst/>
                          <a:latin typeface="Arial" pitchFamily="34" charset="0"/>
                          <a:ea typeface="ＭＳ Ｐゴシック" pitchFamily="34" charset="-128"/>
                        </a:rPr>
                        <a:t> </a:t>
                      </a:r>
                      <a:r>
                        <a:rPr kumimoji="0" lang="de-AT" altLang="nl-NL" sz="1400" b="0" i="0" u="none" strike="noStrike" cap="none" normalizeH="0" baseline="0" dirty="0" err="1" smtClean="0">
                          <a:ln>
                            <a:noFill/>
                          </a:ln>
                          <a:solidFill>
                            <a:srgbClr val="000000"/>
                          </a:solidFill>
                          <a:effectLst/>
                          <a:latin typeface="Arial" pitchFamily="34" charset="0"/>
                          <a:ea typeface="ＭＳ Ｐゴシック" pitchFamily="34" charset="-128"/>
                        </a:rPr>
                        <a:t>men</a:t>
                      </a:r>
                      <a:r>
                        <a:rPr kumimoji="0" lang="de-AT" altLang="nl-NL" sz="1400" b="0" i="0" u="none" strike="noStrike" cap="none" normalizeH="0" baseline="0" dirty="0" smtClean="0">
                          <a:ln>
                            <a:noFill/>
                          </a:ln>
                          <a:solidFill>
                            <a:srgbClr val="000000"/>
                          </a:solidFill>
                          <a:effectLst/>
                          <a:latin typeface="Arial" pitchFamily="34" charset="0"/>
                          <a:ea typeface="ＭＳ Ｐゴシック" pitchFamily="34" charset="-128"/>
                        </a:rPr>
                        <a:t>, </a:t>
                      </a:r>
                      <a:r>
                        <a:rPr kumimoji="0" lang="de-AT" altLang="nl-NL" sz="1400" b="0" i="0" u="none" strike="noStrike" cap="none" normalizeH="0" baseline="0" dirty="0" err="1" smtClean="0">
                          <a:ln>
                            <a:noFill/>
                          </a:ln>
                          <a:solidFill>
                            <a:srgbClr val="000000"/>
                          </a:solidFill>
                          <a:effectLst/>
                          <a:latin typeface="Arial" pitchFamily="34" charset="0"/>
                          <a:ea typeface="ＭＳ Ｐゴシック" pitchFamily="34" charset="-128"/>
                        </a:rPr>
                        <a:t>respectively</a:t>
                      </a:r>
                      <a:r>
                        <a:rPr kumimoji="0" lang="en-US" altLang="nl-NL" sz="1400" b="0" i="0" u="none" strike="noStrike" cap="none" normalizeH="0" baseline="0" dirty="0" smtClean="0">
                          <a:ln>
                            <a:noFill/>
                          </a:ln>
                          <a:solidFill>
                            <a:schemeClr val="tx1"/>
                          </a:solidFill>
                          <a:effectLst/>
                          <a:latin typeface="Arial" pitchFamily="34" charset="0"/>
                          <a:ea typeface="ＭＳ Ｐゴシック" pitchFamily="34" charset="-128"/>
                        </a:rPr>
                        <a:t> </a:t>
                      </a:r>
                      <a:endParaRPr kumimoji="0" lang="de-AT" altLang="nl-NL" sz="1400" b="0" i="0" u="none" strike="noStrike" cap="none" normalizeH="0" baseline="0" dirty="0" smtClean="0">
                        <a:ln>
                          <a:noFill/>
                        </a:ln>
                        <a:solidFill>
                          <a:srgbClr val="000000"/>
                        </a:solidFill>
                        <a:effectLst/>
                        <a:latin typeface="Arial" pitchFamily="34" charset="0"/>
                        <a:ea typeface="ＭＳ Ｐゴシック" pitchFamily="34" charset="-128"/>
                      </a:endParaRPr>
                    </a:p>
                  </a:txBody>
                  <a:tcPr marL="91456" marR="91456" marT="45746" marB="4574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D18B"/>
                    </a:solidFill>
                  </a:tcPr>
                </a:tc>
              </a:tr>
              <a:tr h="696330">
                <a:tc>
                  <a:txBody>
                    <a:bodyPr/>
                    <a:lstStyle/>
                    <a:p>
                      <a:pPr fontAlgn="base"/>
                      <a:r>
                        <a:rPr lang="de-AT" sz="1400" kern="1200" dirty="0" smtClean="0">
                          <a:solidFill>
                            <a:schemeClr val="tx1"/>
                          </a:solidFill>
                          <a:effectLst/>
                          <a:latin typeface="+mn-lt"/>
                          <a:ea typeface="+mn-ea"/>
                          <a:cs typeface="+mn-cs"/>
                        </a:rPr>
                        <a:t>USA </a:t>
                      </a:r>
                      <a:endParaRPr lang="en-US" sz="1400" kern="1200" dirty="0" smtClean="0">
                        <a:solidFill>
                          <a:schemeClr val="tx1"/>
                        </a:solidFill>
                        <a:effectLst/>
                        <a:latin typeface="+mn-lt"/>
                        <a:ea typeface="+mn-ea"/>
                        <a:cs typeface="+mn-cs"/>
                      </a:endParaRPr>
                    </a:p>
                    <a:p>
                      <a:r>
                        <a:rPr lang="de-AT" sz="1400" kern="1200" dirty="0" smtClean="0">
                          <a:solidFill>
                            <a:schemeClr val="tx1"/>
                          </a:solidFill>
                          <a:effectLst/>
                          <a:latin typeface="+mn-lt"/>
                          <a:ea typeface="+mn-ea"/>
                          <a:cs typeface="+mn-cs"/>
                        </a:rPr>
                        <a:t>(USDA, 2010)</a:t>
                      </a:r>
                      <a:endParaRPr kumimoji="0" lang="de-AT" altLang="nl-NL" sz="1400" b="0" i="0" u="none" strike="noStrike" cap="none" normalizeH="0" baseline="0" dirty="0" smtClean="0">
                        <a:ln>
                          <a:noFill/>
                        </a:ln>
                        <a:solidFill>
                          <a:srgbClr val="000000"/>
                        </a:solidFill>
                        <a:effectLst/>
                        <a:latin typeface="Arial" pitchFamily="34" charset="0"/>
                        <a:ea typeface="ＭＳ Ｐゴシック" pitchFamily="34" charset="-128"/>
                      </a:endParaRPr>
                    </a:p>
                  </a:txBody>
                  <a:tcPr marL="91456" marR="91456" marT="45746" marB="4574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D18B"/>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de-AT" altLang="nl-NL" sz="1400" b="0" i="0" u="none" strike="noStrike" cap="none" normalizeH="0" baseline="0" dirty="0" smtClean="0">
                        <a:ln>
                          <a:noFill/>
                        </a:ln>
                        <a:solidFill>
                          <a:srgbClr val="000000"/>
                        </a:solidFill>
                        <a:effectLst/>
                        <a:latin typeface="Arial" pitchFamily="34" charset="0"/>
                        <a:ea typeface="ＭＳ Ｐゴシック" pitchFamily="34" charset="-128"/>
                      </a:endParaRPr>
                    </a:p>
                  </a:txBody>
                  <a:tcPr marL="91456" marR="91456" marT="45746" marB="4574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D18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400" kern="1200" dirty="0" smtClean="0">
                          <a:solidFill>
                            <a:schemeClr val="tx1"/>
                          </a:solidFill>
                          <a:effectLst/>
                          <a:latin typeface="Arial" pitchFamily="34" charset="0"/>
                          <a:ea typeface="+mn-ea"/>
                          <a:cs typeface="Arial" pitchFamily="34" charset="0"/>
                        </a:rPr>
                        <a:t>Consuming enough whole grains helps meet nutrient needs. Choosing whole grains that are higher in dietary fibre has additional health benefits</a:t>
                      </a:r>
                      <a:endParaRPr kumimoji="0" lang="de-AT" altLang="nl-NL" sz="1400" b="0" i="0" u="none" strike="noStrike" cap="none" normalizeH="0" baseline="0" dirty="0" smtClean="0">
                        <a:ln>
                          <a:noFill/>
                        </a:ln>
                        <a:solidFill>
                          <a:srgbClr val="000000"/>
                        </a:solidFill>
                        <a:effectLst/>
                        <a:latin typeface="Arial" pitchFamily="34" charset="0"/>
                        <a:ea typeface="ＭＳ Ｐゴシック" pitchFamily="34" charset="-128"/>
                        <a:cs typeface="Arial" pitchFamily="34" charset="0"/>
                      </a:endParaRPr>
                    </a:p>
                  </a:txBody>
                  <a:tcPr marL="91456" marR="91456" marT="45746" marB="4574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D18B"/>
                    </a:solidFill>
                  </a:tcPr>
                </a:tc>
              </a:tr>
              <a:tr h="899411">
                <a:tc>
                  <a:txBody>
                    <a:bodyPr/>
                    <a:lstStyle>
                      <a:lvl1pPr>
                        <a:spcBef>
                          <a:spcPct val="20000"/>
                        </a:spcBef>
                        <a:buClr>
                          <a:srgbClr val="ED7D50"/>
                        </a:buClr>
                        <a:buFont typeface="Wingdings" pitchFamily="2" charset="2"/>
                        <a:defRPr sz="2800">
                          <a:solidFill>
                            <a:schemeClr val="tx1"/>
                          </a:solidFill>
                          <a:latin typeface="Arial" pitchFamily="34" charset="0"/>
                          <a:ea typeface="ＭＳ Ｐゴシック" pitchFamily="34" charset="-128"/>
                        </a:defRPr>
                      </a:lvl1pPr>
                      <a:lvl2pPr marL="742950" indent="-285750">
                        <a:spcBef>
                          <a:spcPct val="20000"/>
                        </a:spcBef>
                        <a:buClr>
                          <a:srgbClr val="ED7D50"/>
                        </a:buClr>
                        <a:buSzPct val="125000"/>
                        <a:buFont typeface="Wingdings" pitchFamily="2" charset="2"/>
                        <a:defRPr sz="2400">
                          <a:solidFill>
                            <a:schemeClr val="tx1"/>
                          </a:solidFill>
                          <a:latin typeface="Arial" pitchFamily="34" charset="0"/>
                          <a:ea typeface="ＭＳ Ｐゴシック" pitchFamily="34" charset="-128"/>
                        </a:defRPr>
                      </a:lvl2pPr>
                      <a:lvl3pPr marL="1143000" indent="-228600">
                        <a:spcBef>
                          <a:spcPct val="20000"/>
                        </a:spcBef>
                        <a:buClr>
                          <a:srgbClr val="ED7D50"/>
                        </a:buClr>
                        <a:buSzPct val="125000"/>
                        <a:buFont typeface="Wingdings" pitchFamily="2" charset="2"/>
                        <a:defRPr sz="2000">
                          <a:solidFill>
                            <a:schemeClr val="tx1"/>
                          </a:solidFill>
                          <a:latin typeface="Arial" pitchFamily="34" charset="0"/>
                          <a:ea typeface="ＭＳ Ｐゴシック" pitchFamily="34" charset="-128"/>
                        </a:defRPr>
                      </a:lvl3pPr>
                      <a:lvl4pPr marL="16002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4pPr>
                      <a:lvl5pPr marL="20574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AT" altLang="nl-NL" sz="1400" b="0" i="0" u="none" strike="noStrike" cap="none" normalizeH="0" baseline="0" dirty="0" smtClean="0">
                          <a:ln>
                            <a:noFill/>
                          </a:ln>
                          <a:solidFill>
                            <a:srgbClr val="000000"/>
                          </a:solidFill>
                          <a:effectLst/>
                          <a:latin typeface="Arial" pitchFamily="34" charset="0"/>
                          <a:ea typeface="ＭＳ Ｐゴシック" pitchFamily="34" charset="-128"/>
                        </a:rPr>
                        <a:t>UK (DoH, 1991)</a:t>
                      </a:r>
                    </a:p>
                  </a:txBody>
                  <a:tcPr marL="91456" marR="91456" marT="45746" marB="4574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D18B"/>
                    </a:solidFill>
                  </a:tcPr>
                </a:tc>
                <a:tc>
                  <a:txBody>
                    <a:bodyPr/>
                    <a:lstStyle>
                      <a:lvl1pPr>
                        <a:spcBef>
                          <a:spcPct val="20000"/>
                        </a:spcBef>
                        <a:buClr>
                          <a:srgbClr val="ED7D50"/>
                        </a:buClr>
                        <a:buFont typeface="Wingdings" pitchFamily="2" charset="2"/>
                        <a:defRPr sz="2800">
                          <a:solidFill>
                            <a:schemeClr val="tx1"/>
                          </a:solidFill>
                          <a:latin typeface="Arial" pitchFamily="34" charset="0"/>
                          <a:ea typeface="ＭＳ Ｐゴシック" pitchFamily="34" charset="-128"/>
                        </a:defRPr>
                      </a:lvl1pPr>
                      <a:lvl2pPr marL="742950" indent="-285750">
                        <a:spcBef>
                          <a:spcPct val="20000"/>
                        </a:spcBef>
                        <a:buClr>
                          <a:srgbClr val="ED7D50"/>
                        </a:buClr>
                        <a:buSzPct val="125000"/>
                        <a:buFont typeface="Wingdings" pitchFamily="2" charset="2"/>
                        <a:defRPr sz="2400">
                          <a:solidFill>
                            <a:schemeClr val="tx1"/>
                          </a:solidFill>
                          <a:latin typeface="Arial" pitchFamily="34" charset="0"/>
                          <a:ea typeface="ＭＳ Ｐゴシック" pitchFamily="34" charset="-128"/>
                        </a:defRPr>
                      </a:lvl2pPr>
                      <a:lvl3pPr marL="1143000" indent="-228600">
                        <a:spcBef>
                          <a:spcPct val="20000"/>
                        </a:spcBef>
                        <a:buClr>
                          <a:srgbClr val="ED7D50"/>
                        </a:buClr>
                        <a:buSzPct val="125000"/>
                        <a:buFont typeface="Wingdings" pitchFamily="2" charset="2"/>
                        <a:defRPr sz="2000">
                          <a:solidFill>
                            <a:schemeClr val="tx1"/>
                          </a:solidFill>
                          <a:latin typeface="Arial" pitchFamily="34" charset="0"/>
                          <a:ea typeface="ＭＳ Ｐゴシック" pitchFamily="34" charset="-128"/>
                        </a:defRPr>
                      </a:lvl3pPr>
                      <a:lvl4pPr marL="16002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4pPr>
                      <a:lvl5pPr marL="20574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de-AT" altLang="nl-NL" sz="1400" b="0" i="0" u="none" strike="noStrike" cap="none" normalizeH="0" baseline="0" dirty="0" smtClean="0">
                          <a:ln>
                            <a:noFill/>
                          </a:ln>
                          <a:solidFill>
                            <a:srgbClr val="000000"/>
                          </a:solidFill>
                          <a:effectLst/>
                          <a:latin typeface="Arial" pitchFamily="34" charset="0"/>
                          <a:ea typeface="ＭＳ Ｐゴシック" pitchFamily="34" charset="-128"/>
                        </a:rPr>
                        <a:t>18 g (NSP) </a:t>
                      </a:r>
                    </a:p>
                  </a:txBody>
                  <a:tcPr marL="91456" marR="91456" marT="45746" marB="4574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D18B"/>
                    </a:solidFill>
                  </a:tcPr>
                </a:tc>
                <a:tc>
                  <a:txBody>
                    <a:bodyPr/>
                    <a:lstStyle>
                      <a:lvl1pPr>
                        <a:spcBef>
                          <a:spcPct val="20000"/>
                        </a:spcBef>
                        <a:buClr>
                          <a:srgbClr val="ED7D50"/>
                        </a:buClr>
                        <a:buFont typeface="Wingdings" pitchFamily="2" charset="2"/>
                        <a:defRPr sz="2800">
                          <a:solidFill>
                            <a:schemeClr val="tx1"/>
                          </a:solidFill>
                          <a:latin typeface="Arial" pitchFamily="34" charset="0"/>
                          <a:ea typeface="ＭＳ Ｐゴシック" pitchFamily="34" charset="-128"/>
                        </a:defRPr>
                      </a:lvl1pPr>
                      <a:lvl2pPr marL="742950" indent="-285750">
                        <a:spcBef>
                          <a:spcPct val="20000"/>
                        </a:spcBef>
                        <a:buClr>
                          <a:srgbClr val="ED7D50"/>
                        </a:buClr>
                        <a:buSzPct val="125000"/>
                        <a:buFont typeface="Wingdings" pitchFamily="2" charset="2"/>
                        <a:defRPr sz="2400">
                          <a:solidFill>
                            <a:schemeClr val="tx1"/>
                          </a:solidFill>
                          <a:latin typeface="Arial" pitchFamily="34" charset="0"/>
                          <a:ea typeface="ＭＳ Ｐゴシック" pitchFamily="34" charset="-128"/>
                        </a:defRPr>
                      </a:lvl2pPr>
                      <a:lvl3pPr marL="1143000" indent="-228600">
                        <a:spcBef>
                          <a:spcPct val="20000"/>
                        </a:spcBef>
                        <a:buClr>
                          <a:srgbClr val="ED7D50"/>
                        </a:buClr>
                        <a:buSzPct val="125000"/>
                        <a:buFont typeface="Wingdings" pitchFamily="2" charset="2"/>
                        <a:defRPr sz="2000">
                          <a:solidFill>
                            <a:schemeClr val="tx1"/>
                          </a:solidFill>
                          <a:latin typeface="Arial" pitchFamily="34" charset="0"/>
                          <a:ea typeface="ＭＳ Ｐゴシック" pitchFamily="34" charset="-128"/>
                        </a:defRPr>
                      </a:lvl3pPr>
                      <a:lvl4pPr marL="16002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4pPr>
                      <a:lvl5pPr marL="2057400" indent="-228600">
                        <a:spcBef>
                          <a:spcPct val="20000"/>
                        </a:spcBef>
                        <a:buClr>
                          <a:srgbClr val="ED7D50"/>
                        </a:buClr>
                        <a:buSzPct val="125000"/>
                        <a:buFont typeface="Wingdings" pitchFamily="2" charset="2"/>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rgbClr val="ED7D50"/>
                        </a:buClr>
                        <a:buSzPct val="125000"/>
                        <a:buFont typeface="Wingdings" pitchFamily="2" charset="2"/>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AT" altLang="nl-NL" sz="1400" b="0" i="0" u="none" strike="noStrike" cap="none" normalizeH="0" baseline="0" dirty="0" smtClean="0">
                          <a:ln>
                            <a:noFill/>
                          </a:ln>
                          <a:solidFill>
                            <a:srgbClr val="000000"/>
                          </a:solidFill>
                          <a:effectLst/>
                          <a:latin typeface="Arial" pitchFamily="34" charset="0"/>
                          <a:ea typeface="ＭＳ Ｐゴシック" pitchFamily="34" charset="-128"/>
                          <a:cs typeface="Arial" pitchFamily="34" charset="0"/>
                        </a:rPr>
                        <a:t>18 g non-starch polysaccharides</a:t>
                      </a:r>
                      <a:endParaRPr kumimoji="0" lang="de-AT" altLang="nl-NL" sz="1400" b="0" i="0" u="none" strike="noStrike" kern="1200" cap="none" normalizeH="0" baseline="0" dirty="0" smtClean="0">
                        <a:ln>
                          <a:noFill/>
                        </a:ln>
                        <a:solidFill>
                          <a:srgbClr val="000000"/>
                        </a:solidFill>
                        <a:effectLst/>
                        <a:latin typeface="Arial" pitchFamily="34" charset="0"/>
                        <a:ea typeface="ＭＳ Ｐゴシック" pitchFamily="34" charset="-128"/>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sv-SE" altLang="nl-NL" sz="1400" kern="1200" dirty="0" smtClean="0">
                          <a:solidFill>
                            <a:schemeClr val="tx1"/>
                          </a:solidFill>
                          <a:latin typeface="Arial" pitchFamily="34" charset="0"/>
                          <a:ea typeface="MS PGothic" pitchFamily="34" charset="-128"/>
                          <a:cs typeface="Arial" pitchFamily="34" charset="0"/>
                        </a:rPr>
                        <a:t>Cho et al. Am J Clin Nutr (2103</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sv-SE" altLang="en-US" sz="1400" b="0" kern="1200" dirty="0" smtClean="0">
                          <a:solidFill>
                            <a:schemeClr val="tx1"/>
                          </a:solidFill>
                          <a:latin typeface="Arial" pitchFamily="34" charset="0"/>
                          <a:ea typeface="ＭＳ Ｐゴシック" pitchFamily="34" charset="-128"/>
                          <a:cs typeface="Arial" pitchFamily="34" charset="0"/>
                        </a:rPr>
                        <a:t>Van Der Kamp and Lupton 2013</a:t>
                      </a:r>
                      <a:endParaRPr kumimoji="0" lang="en-US" altLang="en-US" sz="1400" b="0" kern="1200" dirty="0" smtClean="0">
                        <a:solidFill>
                          <a:schemeClr val="tx1"/>
                        </a:solidFill>
                        <a:latin typeface="Arial" pitchFamily="34" charset="0"/>
                        <a:ea typeface="ＭＳ Ｐゴシック" pitchFamily="34" charset="-128"/>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de-AT" altLang="nl-NL" sz="1400" b="0" i="0" u="none" strike="noStrike" cap="none" normalizeH="0" baseline="0" dirty="0" smtClean="0">
                        <a:ln>
                          <a:noFill/>
                        </a:ln>
                        <a:solidFill>
                          <a:srgbClr val="000000"/>
                        </a:solidFill>
                        <a:effectLst/>
                        <a:latin typeface="Arial" pitchFamily="34" charset="0"/>
                        <a:ea typeface="ＭＳ Ｐゴシック" pitchFamily="34" charset="-128"/>
                        <a:cs typeface="Arial" pitchFamily="34" charset="0"/>
                      </a:endParaRPr>
                    </a:p>
                  </a:txBody>
                  <a:tcPr marL="91456" marR="91456" marT="45746" marB="4574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0D18B"/>
                    </a:solidFill>
                  </a:tcPr>
                </a:tc>
              </a:tr>
            </a:tbl>
          </a:graphicData>
        </a:graphic>
      </p:graphicFrame>
      <p:sp>
        <p:nvSpPr>
          <p:cNvPr id="5" name="TextBox 4"/>
          <p:cNvSpPr txBox="1"/>
          <p:nvPr/>
        </p:nvSpPr>
        <p:spPr>
          <a:xfrm>
            <a:off x="2000232" y="6596390"/>
            <a:ext cx="6303329" cy="523220"/>
          </a:xfrm>
          <a:prstGeom prst="rect">
            <a:avLst/>
          </a:prstGeom>
          <a:noFill/>
        </p:spPr>
        <p:txBody>
          <a:bodyPr wrap="none" rtlCol="0">
            <a:spAutoFit/>
          </a:bodyPr>
          <a:lstStyle/>
          <a:p>
            <a:r>
              <a:rPr lang="en-US" sz="1400" i="1" dirty="0" smtClean="0"/>
              <a:t>Source: Health grain, http://wwwhealthgrain.org/regulatory_issues</a:t>
            </a:r>
          </a:p>
          <a:p>
            <a:endParaRPr lang="en-US" sz="1400" dirty="0"/>
          </a:p>
        </p:txBody>
      </p:sp>
    </p:spTree>
  </p:cSld>
  <p:clrMapOvr>
    <a:masterClrMapping/>
  </p:clrMapOvr>
  <p:transition spd="med">
    <p:wipe dir="d"/>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http://tiganj.com/wp-content/uploads/2013/10/psenica-638x350.jpg"/>
          <p:cNvPicPr>
            <a:picLocks/>
          </p:cNvPicPr>
          <p:nvPr/>
        </p:nvPicPr>
        <p:blipFill rotWithShape="1">
          <a:blip r:embed="rId2">
            <a:extLst>
              <a:ext uri="{28A0092B-C50C-407E-A947-70E740481C1C}">
                <a14:useLocalDpi xmlns:lc="http://schemas.openxmlformats.org/drawingml/2006/lockedCanvas" xmlns:pic="http://schemas.openxmlformats.org/drawingml/2006/picture" xmlns="" xmlns:a14="http://schemas.microsoft.com/office/drawing/2010/main" val="0"/>
              </a:ext>
            </a:extLst>
          </a:blip>
          <a:srcRect l="11126" r="12054" b="386"/>
          <a:stretch/>
        </p:blipFill>
        <p:spPr bwMode="auto">
          <a:xfrm>
            <a:off x="0" y="-412876"/>
            <a:ext cx="9144000" cy="7270876"/>
          </a:xfrm>
          <a:prstGeom prst="frame">
            <a:avLst/>
          </a:prstGeom>
          <a:noFill/>
          <a:effectLst>
            <a:glow rad="63500">
              <a:schemeClr val="accent1">
                <a:satMod val="175000"/>
                <a:alpha val="40000"/>
              </a:schemeClr>
            </a:glow>
            <a:outerShdw blurRad="50800" dist="38100" dir="2700000" algn="tl" rotWithShape="0">
              <a:prstClr val="black">
                <a:alpha val="40000"/>
              </a:prstClr>
            </a:outerShdw>
            <a:softEdge rad="317500"/>
          </a:effectLst>
          <a:extLst>
            <a:ext uri="{909E8E84-426E-40DD-AFC4-6F175D3DCCD1}">
              <a14:hiddenFill xmlns:lc="http://schemas.openxmlformats.org/drawingml/2006/lockedCanvas" xmlns:pic="http://schemas.openxmlformats.org/drawingml/2006/picture" xmlns="" xmlns:a14="http://schemas.microsoft.com/office/drawing/2010/main">
                <a:solidFill>
                  <a:srgbClr val="FFFFFF"/>
                </a:solidFill>
              </a14:hiddenFill>
            </a:ext>
          </a:extLst>
        </p:spPr>
      </p:pic>
      <p:sp>
        <p:nvSpPr>
          <p:cNvPr id="3" name="TextBox 2"/>
          <p:cNvSpPr txBox="1"/>
          <p:nvPr/>
        </p:nvSpPr>
        <p:spPr>
          <a:xfrm>
            <a:off x="928662" y="714356"/>
            <a:ext cx="7286676" cy="523220"/>
          </a:xfrm>
          <a:prstGeom prst="rect">
            <a:avLst/>
          </a:prstGeom>
          <a:solidFill>
            <a:srgbClr val="A8E6B2"/>
          </a:solidFill>
        </p:spPr>
        <p:txBody>
          <a:bodyPr wrap="square" rtlCol="0">
            <a:spAutoFit/>
          </a:bodyPr>
          <a:lstStyle/>
          <a:p>
            <a:pPr algn="ctr"/>
            <a:r>
              <a:rPr lang="en-US" altLang="en-US" sz="2800" b="1" dirty="0" smtClean="0">
                <a:solidFill>
                  <a:schemeClr val="accent1">
                    <a:lumMod val="75000"/>
                  </a:schemeClr>
                </a:solidFill>
              </a:rPr>
              <a:t>AIM OF INVESTIGATION</a:t>
            </a:r>
            <a:endParaRPr lang="en-US" sz="2800" b="1" dirty="0">
              <a:solidFill>
                <a:schemeClr val="accent1">
                  <a:lumMod val="75000"/>
                </a:schemeClr>
              </a:solidFill>
            </a:endParaRPr>
          </a:p>
        </p:txBody>
      </p:sp>
      <p:sp>
        <p:nvSpPr>
          <p:cNvPr id="4" name="Rectangle 3"/>
          <p:cNvSpPr/>
          <p:nvPr/>
        </p:nvSpPr>
        <p:spPr>
          <a:xfrm>
            <a:off x="1357290" y="1897741"/>
            <a:ext cx="6500858" cy="4093428"/>
          </a:xfrm>
          <a:prstGeom prst="rect">
            <a:avLst/>
          </a:prstGeom>
        </p:spPr>
        <p:txBody>
          <a:bodyPr wrap="square">
            <a:spAutoFit/>
          </a:bodyPr>
          <a:lstStyle/>
          <a:p>
            <a:r>
              <a:rPr lang="en-US" sz="2000" dirty="0" smtClean="0"/>
              <a:t>To determine:</a:t>
            </a:r>
          </a:p>
          <a:p>
            <a:pPr>
              <a:buFontTx/>
              <a:buChar char="-"/>
            </a:pPr>
            <a:endParaRPr lang="en-US" sz="2000" dirty="0" smtClean="0"/>
          </a:p>
          <a:p>
            <a:r>
              <a:rPr lang="en-US" sz="2000" dirty="0" smtClean="0">
                <a:solidFill>
                  <a:schemeClr val="accent1">
                    <a:lumMod val="75000"/>
                  </a:schemeClr>
                </a:solidFill>
                <a:latin typeface="Times New Roman"/>
                <a:cs typeface="Times New Roman"/>
              </a:rPr>
              <a:t>●  </a:t>
            </a:r>
            <a:r>
              <a:rPr lang="en-US" sz="2000" dirty="0" smtClean="0"/>
              <a:t>the </a:t>
            </a:r>
            <a:r>
              <a:rPr lang="en-US" sz="2000" b="1" dirty="0" smtClean="0">
                <a:solidFill>
                  <a:schemeClr val="accent1">
                    <a:lumMod val="75000"/>
                  </a:schemeClr>
                </a:solidFill>
              </a:rPr>
              <a:t>Soluble</a:t>
            </a:r>
            <a:r>
              <a:rPr lang="en-US" sz="2000" dirty="0" smtClean="0">
                <a:solidFill>
                  <a:schemeClr val="accent1">
                    <a:lumMod val="75000"/>
                  </a:schemeClr>
                </a:solidFill>
              </a:rPr>
              <a:t>, </a:t>
            </a:r>
            <a:r>
              <a:rPr lang="en-US" sz="2000" b="1" dirty="0" smtClean="0">
                <a:solidFill>
                  <a:schemeClr val="accent1">
                    <a:lumMod val="75000"/>
                  </a:schemeClr>
                </a:solidFill>
              </a:rPr>
              <a:t>Insoluble</a:t>
            </a:r>
            <a:r>
              <a:rPr lang="en-US" sz="2000" dirty="0" smtClean="0"/>
              <a:t>, and </a:t>
            </a:r>
            <a:r>
              <a:rPr lang="en-US" sz="2000" b="1" dirty="0" smtClean="0">
                <a:solidFill>
                  <a:schemeClr val="accent1">
                    <a:lumMod val="75000"/>
                  </a:schemeClr>
                </a:solidFill>
              </a:rPr>
              <a:t>Total Dietary  Fiber</a:t>
            </a:r>
            <a:r>
              <a:rPr lang="en-US" sz="2000" dirty="0" smtClean="0">
                <a:solidFill>
                  <a:schemeClr val="accent1">
                    <a:lumMod val="75000"/>
                  </a:schemeClr>
                </a:solidFill>
              </a:rPr>
              <a:t> </a:t>
            </a:r>
            <a:r>
              <a:rPr lang="en-US" sz="2000" dirty="0" smtClean="0"/>
              <a:t>values in cereal samples, as well as</a:t>
            </a:r>
          </a:p>
          <a:p>
            <a:pPr>
              <a:buFontTx/>
              <a:buChar char="-"/>
            </a:pPr>
            <a:endParaRPr lang="en-US" sz="2000" dirty="0" smtClean="0"/>
          </a:p>
          <a:p>
            <a:r>
              <a:rPr lang="en-US" sz="2000" dirty="0" smtClean="0">
                <a:solidFill>
                  <a:schemeClr val="accent1">
                    <a:lumMod val="75000"/>
                  </a:schemeClr>
                </a:solidFill>
                <a:latin typeface="Times New Roman"/>
                <a:cs typeface="Times New Roman"/>
              </a:rPr>
              <a:t>●  </a:t>
            </a:r>
            <a:r>
              <a:rPr lang="en-US" sz="2000" dirty="0" smtClean="0"/>
              <a:t>their </a:t>
            </a:r>
            <a:r>
              <a:rPr lang="en-US" altLang="en-US" sz="2000" b="1" dirty="0" smtClean="0">
                <a:solidFill>
                  <a:schemeClr val="accent1">
                    <a:lumMod val="75000"/>
                  </a:schemeClr>
                </a:solidFill>
              </a:rPr>
              <a:t>nutritional </a:t>
            </a:r>
            <a:r>
              <a:rPr lang="en-US" sz="2000" b="1" dirty="0" smtClean="0">
                <a:solidFill>
                  <a:schemeClr val="accent1">
                    <a:lumMod val="75000"/>
                  </a:schemeClr>
                </a:solidFill>
              </a:rPr>
              <a:t> composition</a:t>
            </a:r>
            <a:r>
              <a:rPr lang="en-US" sz="2000" dirty="0" smtClean="0"/>
              <a:t>, and </a:t>
            </a:r>
          </a:p>
          <a:p>
            <a:pPr>
              <a:buFontTx/>
              <a:buChar char="-"/>
            </a:pPr>
            <a:endParaRPr lang="en-US" sz="2000" dirty="0" smtClean="0"/>
          </a:p>
          <a:p>
            <a:r>
              <a:rPr lang="en-US" sz="2000" dirty="0" smtClean="0">
                <a:solidFill>
                  <a:schemeClr val="accent1">
                    <a:lumMod val="75000"/>
                  </a:schemeClr>
                </a:solidFill>
                <a:latin typeface="Times New Roman"/>
                <a:cs typeface="Times New Roman"/>
              </a:rPr>
              <a:t>●  </a:t>
            </a:r>
            <a:r>
              <a:rPr lang="en-US" sz="2000" dirty="0" smtClean="0"/>
              <a:t>to find out the </a:t>
            </a:r>
            <a:r>
              <a:rPr lang="en-US" sz="2000" b="1" dirty="0" smtClean="0">
                <a:solidFill>
                  <a:schemeClr val="accent1">
                    <a:lumMod val="75000"/>
                  </a:schemeClr>
                </a:solidFill>
              </a:rPr>
              <a:t>influence of the cereal kind, growing location and farming method </a:t>
            </a:r>
            <a:r>
              <a:rPr lang="en-US" sz="2000" dirty="0" smtClean="0"/>
              <a:t>on their values and their relations.</a:t>
            </a:r>
          </a:p>
          <a:p>
            <a:r>
              <a:rPr lang="en-US" sz="2000" dirty="0" smtClean="0"/>
              <a:t> </a:t>
            </a:r>
          </a:p>
          <a:p>
            <a:endParaRPr lang="en-US" altLang="en-US" sz="2000" dirty="0" smtClean="0"/>
          </a:p>
          <a:p>
            <a:endParaRPr lang="en-US" altLang="en-US" sz="2000" dirty="0" smtClean="0"/>
          </a:p>
        </p:txBody>
      </p:sp>
    </p:spTree>
  </p:cSld>
  <p:clrMapOvr>
    <a:masterClrMapping/>
  </p:clrMapOvr>
  <p:transition spd="med">
    <p:wipe dir="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http://tiganj.com/wp-content/uploads/2013/10/psenica-638x350.jpg"/>
          <p:cNvPicPr>
            <a:picLocks/>
          </p:cNvPicPr>
          <p:nvPr/>
        </p:nvPicPr>
        <p:blipFill rotWithShape="1">
          <a:blip r:embed="rId2">
            <a:extLst>
              <a:ext uri="{28A0092B-C50C-407E-A947-70E740481C1C}">
                <a14:useLocalDpi xmlns:lc="http://schemas.openxmlformats.org/drawingml/2006/lockedCanvas" xmlns:pic="http://schemas.openxmlformats.org/drawingml/2006/picture" xmlns="" xmlns:a14="http://schemas.microsoft.com/office/drawing/2010/main" val="0"/>
              </a:ext>
            </a:extLst>
          </a:blip>
          <a:srcRect l="11126" r="12054" b="386"/>
          <a:stretch/>
        </p:blipFill>
        <p:spPr bwMode="auto">
          <a:xfrm>
            <a:off x="0" y="-412876"/>
            <a:ext cx="9144000" cy="7270876"/>
          </a:xfrm>
          <a:prstGeom prst="frame">
            <a:avLst/>
          </a:prstGeom>
          <a:noFill/>
          <a:effectLst>
            <a:glow rad="63500">
              <a:schemeClr val="accent1">
                <a:satMod val="175000"/>
                <a:alpha val="40000"/>
              </a:schemeClr>
            </a:glow>
            <a:outerShdw blurRad="50800" dist="38100" dir="2700000" algn="tl" rotWithShape="0">
              <a:prstClr val="black">
                <a:alpha val="40000"/>
              </a:prstClr>
            </a:outerShdw>
            <a:softEdge rad="317500"/>
          </a:effectLst>
          <a:extLst>
            <a:ext uri="{909E8E84-426E-40DD-AFC4-6F175D3DCCD1}">
              <a14:hiddenFill xmlns:lc="http://schemas.openxmlformats.org/drawingml/2006/lockedCanvas" xmlns:pic="http://schemas.openxmlformats.org/drawingml/2006/picture" xmlns="" xmlns:a14="http://schemas.microsoft.com/office/drawing/2010/main">
                <a:solidFill>
                  <a:srgbClr val="FFFFFF"/>
                </a:solidFill>
              </a14:hiddenFill>
            </a:ext>
          </a:extLst>
        </p:spPr>
      </p:pic>
      <p:sp>
        <p:nvSpPr>
          <p:cNvPr id="5" name="Rectangle 4"/>
          <p:cNvSpPr/>
          <p:nvPr/>
        </p:nvSpPr>
        <p:spPr>
          <a:xfrm>
            <a:off x="928662" y="571480"/>
            <a:ext cx="7286676" cy="523220"/>
          </a:xfrm>
          <a:prstGeom prst="rect">
            <a:avLst/>
          </a:prstGeom>
          <a:solidFill>
            <a:srgbClr val="A8E6B2"/>
          </a:solidFill>
        </p:spPr>
        <p:txBody>
          <a:bodyPr wrap="square">
            <a:spAutoFit/>
          </a:bodyPr>
          <a:lstStyle/>
          <a:p>
            <a:pPr algn="ctr"/>
            <a:r>
              <a:rPr lang="en-US" sz="2800" b="1" dirty="0" smtClean="0">
                <a:solidFill>
                  <a:schemeClr val="accent1">
                    <a:lumMod val="75000"/>
                  </a:schemeClr>
                </a:solidFill>
              </a:rPr>
              <a:t>MATERIALS </a:t>
            </a:r>
            <a:endParaRPr lang="en-US" sz="2800" b="1" dirty="0">
              <a:solidFill>
                <a:schemeClr val="accent1">
                  <a:lumMod val="75000"/>
                </a:schemeClr>
              </a:solidFill>
            </a:endParaRPr>
          </a:p>
        </p:txBody>
      </p:sp>
      <p:sp>
        <p:nvSpPr>
          <p:cNvPr id="6" name="Rectangle 5"/>
          <p:cNvSpPr/>
          <p:nvPr/>
        </p:nvSpPr>
        <p:spPr>
          <a:xfrm>
            <a:off x="1357290" y="1000108"/>
            <a:ext cx="6786610" cy="2308324"/>
          </a:xfrm>
          <a:prstGeom prst="rect">
            <a:avLst/>
          </a:prstGeom>
        </p:spPr>
        <p:txBody>
          <a:bodyPr wrap="square">
            <a:spAutoFit/>
          </a:bodyPr>
          <a:lstStyle/>
          <a:p>
            <a:endParaRPr lang="en-US" altLang="en-US" b="1" dirty="0" smtClean="0"/>
          </a:p>
          <a:p>
            <a:r>
              <a:rPr lang="en-US" altLang="en-US" b="1" dirty="0" smtClean="0">
                <a:solidFill>
                  <a:schemeClr val="accent1">
                    <a:lumMod val="75000"/>
                  </a:schemeClr>
                </a:solidFill>
              </a:rPr>
              <a:t>27 cereal samples</a:t>
            </a:r>
            <a:r>
              <a:rPr lang="en-US" altLang="en-US" dirty="0" smtClean="0">
                <a:solidFill>
                  <a:schemeClr val="accent1">
                    <a:lumMod val="75000"/>
                  </a:schemeClr>
                </a:solidFill>
              </a:rPr>
              <a:t> </a:t>
            </a:r>
            <a:r>
              <a:rPr lang="en-US" altLang="en-US" dirty="0" smtClean="0"/>
              <a:t>of wheat, barley, rye, oat and millet</a:t>
            </a:r>
          </a:p>
          <a:p>
            <a:r>
              <a:rPr lang="en-US" altLang="en-US" dirty="0" smtClean="0"/>
              <a:t> </a:t>
            </a:r>
          </a:p>
          <a:p>
            <a:r>
              <a:rPr lang="en-US" altLang="en-US" dirty="0" smtClean="0"/>
              <a:t>They were collected in 2013 from three locations in Macedonia: </a:t>
            </a:r>
            <a:r>
              <a:rPr lang="en-US" altLang="en-US" b="1" dirty="0" err="1" smtClean="0">
                <a:solidFill>
                  <a:schemeClr val="accent1">
                    <a:lumMod val="75000"/>
                  </a:schemeClr>
                </a:solidFill>
              </a:rPr>
              <a:t>Veles</a:t>
            </a:r>
            <a:r>
              <a:rPr lang="en-US" altLang="en-US" b="1" dirty="0" smtClean="0">
                <a:solidFill>
                  <a:schemeClr val="accent1">
                    <a:lumMod val="75000"/>
                  </a:schemeClr>
                </a:solidFill>
              </a:rPr>
              <a:t>, </a:t>
            </a:r>
            <a:r>
              <a:rPr lang="en-US" altLang="en-US" b="1" dirty="0" err="1" smtClean="0">
                <a:solidFill>
                  <a:schemeClr val="accent1">
                    <a:lumMod val="75000"/>
                  </a:schemeClr>
                </a:solidFill>
              </a:rPr>
              <a:t>Stip-Ovce</a:t>
            </a:r>
            <a:r>
              <a:rPr lang="en-US" altLang="en-US" b="1" dirty="0" smtClean="0">
                <a:solidFill>
                  <a:schemeClr val="accent1">
                    <a:lumMod val="75000"/>
                  </a:schemeClr>
                </a:solidFill>
              </a:rPr>
              <a:t> Pole, and </a:t>
            </a:r>
            <a:r>
              <a:rPr lang="en-US" altLang="en-US" b="1" dirty="0" err="1" smtClean="0">
                <a:solidFill>
                  <a:schemeClr val="accent1">
                    <a:lumMod val="75000"/>
                  </a:schemeClr>
                </a:solidFill>
              </a:rPr>
              <a:t>Negotino</a:t>
            </a:r>
            <a:endParaRPr lang="en-US" altLang="en-US" b="1" dirty="0" smtClean="0">
              <a:solidFill>
                <a:schemeClr val="accent1">
                  <a:lumMod val="75000"/>
                </a:schemeClr>
              </a:solidFill>
            </a:endParaRPr>
          </a:p>
          <a:p>
            <a:r>
              <a:rPr lang="en-US" altLang="en-US" dirty="0" smtClean="0"/>
              <a:t>  </a:t>
            </a:r>
          </a:p>
          <a:p>
            <a:r>
              <a:rPr lang="en-US" altLang="en-US" b="1" dirty="0" smtClean="0">
                <a:solidFill>
                  <a:srgbClr val="C00000"/>
                </a:solidFill>
              </a:rPr>
              <a:t>Production:</a:t>
            </a:r>
            <a:r>
              <a:rPr lang="en-US" altLang="en-US" dirty="0" smtClean="0">
                <a:solidFill>
                  <a:srgbClr val="C00000"/>
                </a:solidFill>
              </a:rPr>
              <a:t> </a:t>
            </a:r>
            <a:r>
              <a:rPr lang="en-US" altLang="en-US" dirty="0" smtClean="0"/>
              <a:t>by </a:t>
            </a:r>
            <a:r>
              <a:rPr lang="en-US" altLang="en-US" b="1" dirty="0" smtClean="0">
                <a:solidFill>
                  <a:schemeClr val="accent1">
                    <a:lumMod val="75000"/>
                  </a:schemeClr>
                </a:solidFill>
              </a:rPr>
              <a:t>organic</a:t>
            </a:r>
            <a:r>
              <a:rPr lang="en-US" altLang="en-US" b="1" dirty="0" smtClean="0"/>
              <a:t> </a:t>
            </a:r>
            <a:r>
              <a:rPr lang="en-US" altLang="en-US" dirty="0" smtClean="0"/>
              <a:t>and </a:t>
            </a:r>
            <a:r>
              <a:rPr lang="en-US" altLang="en-US" b="1" dirty="0" smtClean="0">
                <a:solidFill>
                  <a:schemeClr val="accent1">
                    <a:lumMod val="75000"/>
                  </a:schemeClr>
                </a:solidFill>
              </a:rPr>
              <a:t>conventional</a:t>
            </a:r>
            <a:r>
              <a:rPr lang="en-US" altLang="en-US" dirty="0" smtClean="0"/>
              <a:t>, and some </a:t>
            </a:r>
            <a:r>
              <a:rPr lang="en-US" altLang="en-US" b="1" dirty="0" smtClean="0">
                <a:solidFill>
                  <a:schemeClr val="accent1">
                    <a:lumMod val="75000"/>
                  </a:schemeClr>
                </a:solidFill>
              </a:rPr>
              <a:t>in conversion</a:t>
            </a:r>
            <a:r>
              <a:rPr lang="en-US" altLang="en-US" dirty="0" smtClean="0">
                <a:solidFill>
                  <a:schemeClr val="accent1">
                    <a:lumMod val="75000"/>
                  </a:schemeClr>
                </a:solidFill>
              </a:rPr>
              <a:t> </a:t>
            </a:r>
            <a:r>
              <a:rPr lang="en-US" altLang="en-US" dirty="0" smtClean="0"/>
              <a:t>production </a:t>
            </a:r>
          </a:p>
        </p:txBody>
      </p:sp>
      <p:pic>
        <p:nvPicPr>
          <p:cNvPr id="1026" name="Picture 2" descr="F:\makedonska karta.jpg"/>
          <p:cNvPicPr>
            <a:picLocks noChangeAspect="1" noChangeArrowheads="1"/>
          </p:cNvPicPr>
          <p:nvPr/>
        </p:nvPicPr>
        <p:blipFill>
          <a:blip r:embed="rId3"/>
          <a:srcRect/>
          <a:stretch>
            <a:fillRect/>
          </a:stretch>
        </p:blipFill>
        <p:spPr bwMode="auto">
          <a:xfrm>
            <a:off x="4500562" y="3071810"/>
            <a:ext cx="3500462" cy="2775015"/>
          </a:xfrm>
          <a:prstGeom prst="rect">
            <a:avLst/>
          </a:prstGeom>
          <a:noFill/>
        </p:spPr>
      </p:pic>
      <p:sp>
        <p:nvSpPr>
          <p:cNvPr id="8" name="Oval 7"/>
          <p:cNvSpPr/>
          <p:nvPr/>
        </p:nvSpPr>
        <p:spPr>
          <a:xfrm>
            <a:off x="6286512" y="4143380"/>
            <a:ext cx="357190" cy="2143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7000892" y="4143380"/>
            <a:ext cx="357190" cy="2143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6715140" y="4500570"/>
            <a:ext cx="357190" cy="2143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med">
    <p:wipe dir="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3" descr="http://tiganj.com/wp-content/uploads/2013/10/psenica-638x350.jpg"/>
          <p:cNvPicPr>
            <a:picLocks/>
          </p:cNvPicPr>
          <p:nvPr/>
        </p:nvPicPr>
        <p:blipFill rotWithShape="1">
          <a:blip r:embed="rId2">
            <a:extLst>
              <a:ext uri="{28A0092B-C50C-407E-A947-70E740481C1C}">
                <a14:useLocalDpi xmlns:lc="http://schemas.openxmlformats.org/drawingml/2006/lockedCanvas" xmlns:pic="http://schemas.openxmlformats.org/drawingml/2006/picture" xmlns="" xmlns:a14="http://schemas.microsoft.com/office/drawing/2010/main" val="0"/>
              </a:ext>
            </a:extLst>
          </a:blip>
          <a:srcRect l="11126" r="12054" b="386"/>
          <a:stretch/>
        </p:blipFill>
        <p:spPr bwMode="auto">
          <a:xfrm>
            <a:off x="0" y="-412852"/>
            <a:ext cx="9144000" cy="7270876"/>
          </a:xfrm>
          <a:prstGeom prst="frame">
            <a:avLst/>
          </a:prstGeom>
          <a:noFill/>
          <a:effectLst>
            <a:glow rad="63500">
              <a:schemeClr val="accent1">
                <a:satMod val="175000"/>
                <a:alpha val="40000"/>
              </a:schemeClr>
            </a:glow>
            <a:outerShdw blurRad="50800" dist="38100" dir="2700000" algn="tl" rotWithShape="0">
              <a:prstClr val="black">
                <a:alpha val="40000"/>
              </a:prstClr>
            </a:outerShdw>
            <a:softEdge rad="317500"/>
          </a:effectLst>
          <a:extLst>
            <a:ext uri="{909E8E84-426E-40DD-AFC4-6F175D3DCCD1}">
              <a14:hiddenFill xmlns:lc="http://schemas.openxmlformats.org/drawingml/2006/lockedCanvas" xmlns:pic="http://schemas.openxmlformats.org/drawingml/2006/picture" xmlns="" xmlns:a14="http://schemas.microsoft.com/office/drawing/2010/main">
                <a:solidFill>
                  <a:srgbClr val="FFFFFF"/>
                </a:solidFill>
              </a14:hiddenFill>
            </a:ext>
          </a:extLst>
        </p:spPr>
      </p:pic>
      <p:sp>
        <p:nvSpPr>
          <p:cNvPr id="8" name="TextBox 7"/>
          <p:cNvSpPr txBox="1"/>
          <p:nvPr/>
        </p:nvSpPr>
        <p:spPr>
          <a:xfrm>
            <a:off x="928662" y="571480"/>
            <a:ext cx="7358114" cy="523220"/>
          </a:xfrm>
          <a:prstGeom prst="rect">
            <a:avLst/>
          </a:prstGeom>
          <a:solidFill>
            <a:srgbClr val="A8E6B2"/>
          </a:solidFill>
        </p:spPr>
        <p:txBody>
          <a:bodyPr wrap="square" rtlCol="0">
            <a:spAutoFit/>
          </a:bodyPr>
          <a:lstStyle/>
          <a:p>
            <a:pPr algn="ctr"/>
            <a:r>
              <a:rPr lang="en-US" sz="2800" b="1" dirty="0" smtClean="0">
                <a:solidFill>
                  <a:schemeClr val="accent1">
                    <a:lumMod val="75000"/>
                  </a:schemeClr>
                </a:solidFill>
              </a:rPr>
              <a:t>METHODS OF ANALYSIS</a:t>
            </a:r>
            <a:endParaRPr lang="en-US" sz="2800" b="1" dirty="0">
              <a:solidFill>
                <a:schemeClr val="accent1">
                  <a:lumMod val="75000"/>
                </a:schemeClr>
              </a:solidFill>
            </a:endParaRPr>
          </a:p>
        </p:txBody>
      </p:sp>
      <p:sp>
        <p:nvSpPr>
          <p:cNvPr id="9" name="TextBox 8"/>
          <p:cNvSpPr txBox="1"/>
          <p:nvPr/>
        </p:nvSpPr>
        <p:spPr>
          <a:xfrm>
            <a:off x="1142976" y="1214422"/>
            <a:ext cx="6858048" cy="1477328"/>
          </a:xfrm>
          <a:prstGeom prst="rect">
            <a:avLst/>
          </a:prstGeom>
          <a:noFill/>
        </p:spPr>
        <p:txBody>
          <a:bodyPr wrap="square" rtlCol="0">
            <a:spAutoFit/>
          </a:bodyPr>
          <a:lstStyle/>
          <a:p>
            <a:r>
              <a:rPr lang="en-US" dirty="0" smtClean="0"/>
              <a:t>The procedure for the determination of total dietary </a:t>
            </a:r>
            <a:r>
              <a:rPr lang="en-US" dirty="0" err="1" smtClean="0"/>
              <a:t>fibre</a:t>
            </a:r>
            <a:r>
              <a:rPr lang="en-US" dirty="0" smtClean="0"/>
              <a:t> is based on the methods of </a:t>
            </a:r>
            <a:r>
              <a:rPr lang="en-US" b="1" dirty="0" smtClean="0"/>
              <a:t>Lee et al.</a:t>
            </a:r>
            <a:r>
              <a:rPr lang="en-US" dirty="0" smtClean="0"/>
              <a:t>(1), and </a:t>
            </a:r>
            <a:r>
              <a:rPr lang="en-US" b="1" dirty="0" err="1" smtClean="0"/>
              <a:t>Prosky</a:t>
            </a:r>
            <a:r>
              <a:rPr lang="en-US" b="1" dirty="0" smtClean="0"/>
              <a:t> et al </a:t>
            </a:r>
            <a:r>
              <a:rPr lang="en-US" dirty="0" smtClean="0"/>
              <a:t>(2,3) (</a:t>
            </a:r>
            <a:r>
              <a:rPr lang="en-US" i="1" dirty="0" smtClean="0"/>
              <a:t>AOAC 991.43, AOAC 985.29, AACC 32-07.01 and AACC 32-05.01</a:t>
            </a:r>
            <a:r>
              <a:rPr lang="en-US" dirty="0" smtClean="0"/>
              <a:t>). </a:t>
            </a:r>
          </a:p>
          <a:p>
            <a:endParaRPr lang="en-US" dirty="0"/>
          </a:p>
        </p:txBody>
      </p:sp>
      <p:sp>
        <p:nvSpPr>
          <p:cNvPr id="6" name="Rectangle 5"/>
          <p:cNvSpPr/>
          <p:nvPr/>
        </p:nvSpPr>
        <p:spPr>
          <a:xfrm>
            <a:off x="1142976" y="2500306"/>
            <a:ext cx="7000924" cy="2862322"/>
          </a:xfrm>
          <a:prstGeom prst="rect">
            <a:avLst/>
          </a:prstGeom>
        </p:spPr>
        <p:txBody>
          <a:bodyPr wrap="square">
            <a:spAutoFit/>
          </a:bodyPr>
          <a:lstStyle/>
          <a:p>
            <a:r>
              <a:rPr lang="en-US" b="1" dirty="0" smtClean="0">
                <a:solidFill>
                  <a:schemeClr val="accent1">
                    <a:lumMod val="75000"/>
                  </a:schemeClr>
                </a:solidFill>
              </a:rPr>
              <a:t>Standardized enzymatic-gravimetric method-the </a:t>
            </a:r>
            <a:r>
              <a:rPr lang="en-US" b="1" dirty="0" err="1" smtClean="0">
                <a:solidFill>
                  <a:schemeClr val="accent1">
                    <a:lumMod val="75000"/>
                  </a:schemeClr>
                </a:solidFill>
              </a:rPr>
              <a:t>Megazyme</a:t>
            </a:r>
            <a:r>
              <a:rPr lang="en-US" b="1" dirty="0" smtClean="0">
                <a:solidFill>
                  <a:schemeClr val="accent1">
                    <a:lumMod val="75000"/>
                  </a:schemeClr>
                </a:solidFill>
              </a:rPr>
              <a:t> Total Dietary Fiber Kit </a:t>
            </a:r>
            <a:r>
              <a:rPr lang="en-US" dirty="0" smtClean="0"/>
              <a:t>was used in the analyses of TDF, SF and ISF of cereal samples. </a:t>
            </a:r>
          </a:p>
          <a:p>
            <a:endParaRPr lang="en-US" dirty="0" smtClean="0"/>
          </a:p>
          <a:p>
            <a:r>
              <a:rPr lang="en-US" dirty="0" smtClean="0"/>
              <a:t>In order to find out the </a:t>
            </a:r>
            <a:r>
              <a:rPr lang="sr-Latn-CS" dirty="0" smtClean="0"/>
              <a:t>existance of associations between average value of cereal nutrients</a:t>
            </a:r>
            <a:r>
              <a:rPr lang="en-US" dirty="0" smtClean="0"/>
              <a:t>/components</a:t>
            </a:r>
            <a:r>
              <a:rPr lang="sr-Latn-CS" dirty="0" smtClean="0"/>
              <a:t> and farming type, </a:t>
            </a:r>
            <a:r>
              <a:rPr lang="sr-Latn-CS" b="1" dirty="0" smtClean="0"/>
              <a:t>c</a:t>
            </a:r>
            <a:r>
              <a:rPr lang="en-US" b="1" dirty="0" err="1" smtClean="0"/>
              <a:t>ereal</a:t>
            </a:r>
            <a:r>
              <a:rPr lang="en-US" b="1" dirty="0" smtClean="0"/>
              <a:t> kind-farming method by chemical-technological trait </a:t>
            </a:r>
            <a:r>
              <a:rPr lang="en-US" b="1" dirty="0" err="1" smtClean="0"/>
              <a:t>biplot</a:t>
            </a:r>
            <a:r>
              <a:rPr lang="en-US" b="1" dirty="0" smtClean="0"/>
              <a:t> anal</a:t>
            </a:r>
            <a:r>
              <a:rPr lang="sr-Latn-CS" b="1" dirty="0" smtClean="0"/>
              <a:t>ysis </a:t>
            </a:r>
            <a:r>
              <a:rPr lang="sr-Latn-CS" dirty="0" smtClean="0"/>
              <a:t>was done within</a:t>
            </a:r>
            <a:r>
              <a:rPr lang="en-US" dirty="0" smtClean="0"/>
              <a:t> R 2.9.0 </a:t>
            </a:r>
            <a:r>
              <a:rPr lang="sr-Latn-CS" dirty="0" smtClean="0"/>
              <a:t>program environment </a:t>
            </a:r>
            <a:r>
              <a:rPr lang="en-US" dirty="0" smtClean="0"/>
              <a:t>(</a:t>
            </a:r>
            <a:r>
              <a:rPr lang="en-US" i="1" dirty="0" smtClean="0"/>
              <a:t>R Development Core Team, 2010</a:t>
            </a:r>
            <a:r>
              <a:rPr lang="en-US" dirty="0" smtClean="0"/>
              <a:t>).</a:t>
            </a:r>
            <a:endParaRPr lang="en-US" dirty="0"/>
          </a:p>
        </p:txBody>
      </p:sp>
      <p:sp>
        <p:nvSpPr>
          <p:cNvPr id="7" name="TextBox 6"/>
          <p:cNvSpPr txBox="1"/>
          <p:nvPr/>
        </p:nvSpPr>
        <p:spPr>
          <a:xfrm>
            <a:off x="1142976" y="5357826"/>
            <a:ext cx="7000924" cy="1107996"/>
          </a:xfrm>
          <a:prstGeom prst="rect">
            <a:avLst/>
          </a:prstGeom>
          <a:noFill/>
        </p:spPr>
        <p:txBody>
          <a:bodyPr wrap="square" rtlCol="0">
            <a:spAutoFit/>
          </a:bodyPr>
          <a:lstStyle/>
          <a:p>
            <a:r>
              <a:rPr lang="en-US" sz="1600" dirty="0" smtClean="0"/>
              <a:t>(1) Lee et al., </a:t>
            </a:r>
            <a:r>
              <a:rPr lang="en-US" sz="1600" dirty="0" err="1" smtClean="0"/>
              <a:t>J.Assoc.Off.Anal.Chem</a:t>
            </a:r>
            <a:r>
              <a:rPr lang="en-US" sz="1600" dirty="0" smtClean="0"/>
              <a:t>., 75:395-416 (1992), </a:t>
            </a:r>
          </a:p>
          <a:p>
            <a:r>
              <a:rPr lang="en-US" sz="1600" dirty="0" smtClean="0"/>
              <a:t>(2) </a:t>
            </a:r>
            <a:r>
              <a:rPr lang="en-US" sz="1600" dirty="0" err="1" smtClean="0"/>
              <a:t>Prosky</a:t>
            </a:r>
            <a:r>
              <a:rPr lang="en-US" sz="1600" dirty="0" smtClean="0"/>
              <a:t> et al., </a:t>
            </a:r>
            <a:r>
              <a:rPr lang="en-US" sz="1600" dirty="0" err="1" smtClean="0"/>
              <a:t>J.Assoc.Off.Anal.Chem</a:t>
            </a:r>
            <a:r>
              <a:rPr lang="en-US" sz="1600" dirty="0" smtClean="0"/>
              <a:t>., 71:1017-1023 (1988).</a:t>
            </a:r>
          </a:p>
          <a:p>
            <a:r>
              <a:rPr lang="en-US" sz="1600" dirty="0" smtClean="0"/>
              <a:t>(3) </a:t>
            </a:r>
            <a:r>
              <a:rPr lang="en-US" sz="1600" dirty="0" err="1" smtClean="0"/>
              <a:t>Prosky</a:t>
            </a:r>
            <a:r>
              <a:rPr lang="en-US" sz="1600" dirty="0" smtClean="0"/>
              <a:t> et al., </a:t>
            </a:r>
            <a:r>
              <a:rPr lang="en-US" sz="1600" dirty="0" err="1" smtClean="0"/>
              <a:t>J.Assoc.Off.Anal.Chem</a:t>
            </a:r>
            <a:r>
              <a:rPr lang="en-US" sz="1600" dirty="0" smtClean="0"/>
              <a:t>., 75:360-367 (1992).</a:t>
            </a:r>
          </a:p>
          <a:p>
            <a:endParaRPr lang="en-US" dirty="0"/>
          </a:p>
        </p:txBody>
      </p:sp>
    </p:spTree>
  </p:cSld>
  <p:clrMapOvr>
    <a:masterClrMapping/>
  </p:clrMapOvr>
  <p:transition spd="med">
    <p:wip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http://tiganj.com/wp-content/uploads/2013/10/psenica-638x350.jpg"/>
          <p:cNvPicPr>
            <a:picLocks/>
          </p:cNvPicPr>
          <p:nvPr/>
        </p:nvPicPr>
        <p:blipFill rotWithShape="1">
          <a:blip r:embed="rId2">
            <a:extLst>
              <a:ext uri="{28A0092B-C50C-407E-A947-70E740481C1C}">
                <a14:useLocalDpi xmlns:lc="http://schemas.openxmlformats.org/drawingml/2006/lockedCanvas" xmlns:pic="http://schemas.openxmlformats.org/drawingml/2006/picture" xmlns="" xmlns:a14="http://schemas.microsoft.com/office/drawing/2010/main" val="0"/>
              </a:ext>
            </a:extLst>
          </a:blip>
          <a:srcRect l="11126" r="12054" b="386"/>
          <a:stretch/>
        </p:blipFill>
        <p:spPr bwMode="auto">
          <a:xfrm>
            <a:off x="0" y="-428652"/>
            <a:ext cx="9144000" cy="7270876"/>
          </a:xfrm>
          <a:prstGeom prst="frame">
            <a:avLst/>
          </a:prstGeom>
          <a:noFill/>
          <a:effectLst>
            <a:glow rad="63500">
              <a:schemeClr val="accent1">
                <a:satMod val="175000"/>
                <a:alpha val="40000"/>
              </a:schemeClr>
            </a:glow>
            <a:outerShdw blurRad="50800" dist="38100" dir="2700000" algn="tl" rotWithShape="0">
              <a:prstClr val="black">
                <a:alpha val="40000"/>
              </a:prstClr>
            </a:outerShdw>
            <a:softEdge rad="317500"/>
          </a:effectLst>
          <a:extLst>
            <a:ext uri="{909E8E84-426E-40DD-AFC4-6F175D3DCCD1}">
              <a14:hiddenFill xmlns:lc="http://schemas.openxmlformats.org/drawingml/2006/lockedCanvas" xmlns:pic="http://schemas.openxmlformats.org/drawingml/2006/picture" xmlns="" xmlns:a14="http://schemas.microsoft.com/office/drawing/2010/main">
                <a:solidFill>
                  <a:srgbClr val="FFFFFF"/>
                </a:solidFill>
              </a14:hiddenFill>
            </a:ext>
          </a:extLst>
        </p:spPr>
      </p:pic>
      <p:sp>
        <p:nvSpPr>
          <p:cNvPr id="4" name="TextBox 3"/>
          <p:cNvSpPr txBox="1"/>
          <p:nvPr/>
        </p:nvSpPr>
        <p:spPr>
          <a:xfrm>
            <a:off x="1142976" y="642918"/>
            <a:ext cx="6858048" cy="2062103"/>
          </a:xfrm>
          <a:prstGeom prst="rect">
            <a:avLst/>
          </a:prstGeom>
          <a:noFill/>
        </p:spPr>
        <p:txBody>
          <a:bodyPr wrap="square" rtlCol="0">
            <a:spAutoFit/>
          </a:bodyPr>
          <a:lstStyle/>
          <a:p>
            <a:r>
              <a:rPr lang="sr-Latn-CS" b="1" dirty="0" smtClean="0">
                <a:solidFill>
                  <a:schemeClr val="accent1">
                    <a:lumMod val="75000"/>
                  </a:schemeClr>
                </a:solidFill>
              </a:rPr>
              <a:t>G</a:t>
            </a:r>
            <a:r>
              <a:rPr lang="en-US" b="1" dirty="0" err="1" smtClean="0">
                <a:solidFill>
                  <a:schemeClr val="accent1">
                    <a:lumMod val="75000"/>
                  </a:schemeClr>
                </a:solidFill>
              </a:rPr>
              <a:t>enotype</a:t>
            </a:r>
            <a:r>
              <a:rPr lang="en-US" b="1" dirty="0" smtClean="0">
                <a:solidFill>
                  <a:schemeClr val="accent1">
                    <a:lumMod val="75000"/>
                  </a:schemeClr>
                </a:solidFill>
              </a:rPr>
              <a:t> by trait </a:t>
            </a:r>
            <a:r>
              <a:rPr lang="sr-Latn-CS" b="1" dirty="0" smtClean="0">
                <a:solidFill>
                  <a:schemeClr val="accent1">
                    <a:lumMod val="75000"/>
                  </a:schemeClr>
                </a:solidFill>
              </a:rPr>
              <a:t>biplot </a:t>
            </a:r>
            <a:r>
              <a:rPr lang="sr-Latn-CS" dirty="0" smtClean="0"/>
              <a:t>represents typical multivariate analysis of standardized matrix of </a:t>
            </a:r>
            <a:r>
              <a:rPr lang="en-US" dirty="0" err="1" smtClean="0"/>
              <a:t>genot</a:t>
            </a:r>
            <a:r>
              <a:rPr lang="sr-Latn-CS" dirty="0" smtClean="0"/>
              <a:t>y</a:t>
            </a:r>
            <a:r>
              <a:rPr lang="en-US" dirty="0" err="1" smtClean="0"/>
              <a:t>pe</a:t>
            </a:r>
            <a:r>
              <a:rPr lang="en-US" dirty="0" smtClean="0"/>
              <a:t> × </a:t>
            </a:r>
            <a:r>
              <a:rPr lang="sr-Latn-CS" dirty="0" smtClean="0"/>
              <a:t>trait</a:t>
            </a:r>
            <a:r>
              <a:rPr lang="en-US" dirty="0" smtClean="0"/>
              <a:t>, whereas  when treating each genotype-environment combination as a phenotype, a genotype-environment-trait three-way becomes a phenotype by trait table (</a:t>
            </a:r>
            <a:r>
              <a:rPr lang="en-US" i="1" dirty="0" smtClean="0"/>
              <a:t>Yan and inker, 2006</a:t>
            </a:r>
            <a:r>
              <a:rPr lang="en-US" dirty="0" smtClean="0"/>
              <a:t>). </a:t>
            </a:r>
          </a:p>
          <a:p>
            <a:endParaRPr lang="en-US" dirty="0"/>
          </a:p>
        </p:txBody>
      </p:sp>
      <p:sp>
        <p:nvSpPr>
          <p:cNvPr id="5" name="TextBox 4"/>
          <p:cNvSpPr txBox="1"/>
          <p:nvPr/>
        </p:nvSpPr>
        <p:spPr>
          <a:xfrm>
            <a:off x="1142976" y="2571744"/>
            <a:ext cx="7000924" cy="3416320"/>
          </a:xfrm>
          <a:prstGeom prst="rect">
            <a:avLst/>
          </a:prstGeom>
          <a:noFill/>
        </p:spPr>
        <p:txBody>
          <a:bodyPr wrap="square" rtlCol="0">
            <a:spAutoFit/>
          </a:bodyPr>
          <a:lstStyle/>
          <a:p>
            <a:pPr>
              <a:buFont typeface="Wingdings" pitchFamily="2" charset="2"/>
              <a:buChar char="q"/>
            </a:pPr>
            <a:r>
              <a:rPr lang="en-US" b="1" dirty="0" smtClean="0">
                <a:solidFill>
                  <a:schemeClr val="accent1">
                    <a:lumMod val="75000"/>
                  </a:schemeClr>
                </a:solidFill>
              </a:rPr>
              <a:t> A phenotype by trait </a:t>
            </a:r>
            <a:r>
              <a:rPr lang="en-US" b="1" dirty="0" err="1" smtClean="0">
                <a:solidFill>
                  <a:schemeClr val="accent1">
                    <a:lumMod val="75000"/>
                  </a:schemeClr>
                </a:solidFill>
              </a:rPr>
              <a:t>biplot</a:t>
            </a:r>
            <a:r>
              <a:rPr lang="en-US" b="1" dirty="0" smtClean="0">
                <a:solidFill>
                  <a:schemeClr val="accent1">
                    <a:lumMod val="75000"/>
                  </a:schemeClr>
                </a:solidFill>
              </a:rPr>
              <a:t> </a:t>
            </a:r>
            <a:r>
              <a:rPr lang="en-US" dirty="0" smtClean="0"/>
              <a:t>can help understand the associations among breeding objectives and identify traits that are positively or negatively correlated, traits that are redundantly measured, and traits that can be used in indirect selection for another trait (</a:t>
            </a:r>
            <a:r>
              <a:rPr lang="en-US" i="1" dirty="0" smtClean="0"/>
              <a:t>Lee et al. 2003, Yan and Tinker, 2006</a:t>
            </a:r>
            <a:r>
              <a:rPr lang="en-US" dirty="0" smtClean="0"/>
              <a:t>). </a:t>
            </a:r>
          </a:p>
          <a:p>
            <a:endParaRPr lang="en-US" dirty="0" smtClean="0"/>
          </a:p>
          <a:p>
            <a:pPr>
              <a:buFont typeface="Wingdings" pitchFamily="2" charset="2"/>
              <a:buChar char="q"/>
            </a:pPr>
            <a:r>
              <a:rPr lang="en-US" dirty="0" smtClean="0"/>
              <a:t> It also helps to visualize the trait profiles of phenotypes (</a:t>
            </a:r>
            <a:r>
              <a:rPr lang="en-US" i="1" dirty="0" smtClean="0"/>
              <a:t>Yan and Kang 2003</a:t>
            </a:r>
            <a:r>
              <a:rPr lang="en-US" dirty="0" smtClean="0"/>
              <a:t>), what is of particular importance for selection programs, agronomic practice and food processing industry.</a:t>
            </a:r>
          </a:p>
          <a:p>
            <a:endParaRPr lang="en-US" dirty="0"/>
          </a:p>
        </p:txBody>
      </p:sp>
    </p:spTree>
  </p:cSld>
  <p:clrMapOvr>
    <a:masterClrMapping/>
  </p:clrMapOvr>
  <p:transition spd="med">
    <p:wip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http://tiganj.com/wp-content/uploads/2013/10/psenica-638x350.jpg"/>
          <p:cNvPicPr>
            <a:picLocks/>
          </p:cNvPicPr>
          <p:nvPr/>
        </p:nvPicPr>
        <p:blipFill rotWithShape="1">
          <a:blip r:embed="rId2">
            <a:extLst>
              <a:ext uri="{28A0092B-C50C-407E-A947-70E740481C1C}">
                <a14:useLocalDpi xmlns:lc="http://schemas.openxmlformats.org/drawingml/2006/lockedCanvas" xmlns:pic="http://schemas.openxmlformats.org/drawingml/2006/picture" xmlns="" xmlns:a14="http://schemas.microsoft.com/office/drawing/2010/main" val="0"/>
              </a:ext>
            </a:extLst>
          </a:blip>
          <a:srcRect l="11126" r="12054" b="386"/>
          <a:stretch/>
        </p:blipFill>
        <p:spPr bwMode="auto">
          <a:xfrm>
            <a:off x="0" y="15776"/>
            <a:ext cx="9144000" cy="7270876"/>
          </a:xfrm>
          <a:prstGeom prst="frame">
            <a:avLst/>
          </a:prstGeom>
          <a:extLst>
            <a:ext uri="{909E8E84-426E-40DD-AFC4-6F175D3DCCD1}">
              <a14:hiddenFill xmlns:lc="http://schemas.openxmlformats.org/drawingml/2006/lockedCanvas" xmlns:pic="http://schemas.openxmlformats.org/drawingml/2006/picture" xmlns="" xmlns:a14="http://schemas.microsoft.com/office/drawing/2010/main">
                <a:solidFill>
                  <a:srgbClr val="FFFFFF"/>
                </a:solidFill>
              </a14:hiddenFill>
            </a:ext>
          </a:extLst>
        </p:spPr>
        <p:style>
          <a:lnRef idx="1">
            <a:schemeClr val="accent4"/>
          </a:lnRef>
          <a:fillRef idx="2">
            <a:schemeClr val="accent4"/>
          </a:fillRef>
          <a:effectRef idx="1">
            <a:schemeClr val="accent4"/>
          </a:effectRef>
          <a:fontRef idx="minor">
            <a:schemeClr val="dk1"/>
          </a:fontRef>
        </p:style>
      </p:pic>
      <p:sp>
        <p:nvSpPr>
          <p:cNvPr id="5" name="TextBox 4"/>
          <p:cNvSpPr txBox="1"/>
          <p:nvPr/>
        </p:nvSpPr>
        <p:spPr>
          <a:xfrm>
            <a:off x="928662" y="1357298"/>
            <a:ext cx="7286676" cy="307777"/>
          </a:xfrm>
          <a:prstGeom prst="rect">
            <a:avLst/>
          </a:prstGeom>
          <a:noFill/>
        </p:spPr>
        <p:txBody>
          <a:bodyPr wrap="square" rtlCol="0">
            <a:spAutoFit/>
          </a:bodyPr>
          <a:lstStyle/>
          <a:p>
            <a:pPr algn="ctr"/>
            <a:r>
              <a:rPr lang="en-US" sz="1400" b="1" dirty="0" smtClean="0">
                <a:solidFill>
                  <a:schemeClr val="accent1">
                    <a:lumMod val="75000"/>
                  </a:schemeClr>
                </a:solidFill>
              </a:rPr>
              <a:t>1 g sample in duplicate</a:t>
            </a:r>
            <a:endParaRPr lang="en-US" sz="1400" b="1" dirty="0">
              <a:solidFill>
                <a:schemeClr val="accent1">
                  <a:lumMod val="75000"/>
                </a:schemeClr>
              </a:solidFill>
            </a:endParaRPr>
          </a:p>
        </p:txBody>
      </p:sp>
      <p:cxnSp>
        <p:nvCxnSpPr>
          <p:cNvPr id="7" name="Straight Arrow Connector 6"/>
          <p:cNvCxnSpPr/>
          <p:nvPr/>
        </p:nvCxnSpPr>
        <p:spPr>
          <a:xfrm rot="16200000" flipH="1">
            <a:off x="4464844" y="1750206"/>
            <a:ext cx="214315" cy="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2786050" y="1785926"/>
            <a:ext cx="3500462" cy="307777"/>
          </a:xfrm>
          <a:prstGeom prst="rect">
            <a:avLst/>
          </a:prstGeom>
          <a:noFill/>
        </p:spPr>
        <p:txBody>
          <a:bodyPr wrap="square" rtlCol="0">
            <a:spAutoFit/>
          </a:bodyPr>
          <a:lstStyle/>
          <a:p>
            <a:r>
              <a:rPr lang="en-US" sz="1400" b="1" dirty="0" smtClean="0">
                <a:solidFill>
                  <a:schemeClr val="accent1">
                    <a:lumMod val="75000"/>
                  </a:schemeClr>
                </a:solidFill>
              </a:rPr>
              <a:t>MES-TRIS buffer, PH 8.2 at 24 °C </a:t>
            </a:r>
            <a:endParaRPr lang="en-US" sz="1400" b="1" dirty="0">
              <a:solidFill>
                <a:schemeClr val="accent1">
                  <a:lumMod val="75000"/>
                </a:schemeClr>
              </a:solidFill>
            </a:endParaRPr>
          </a:p>
        </p:txBody>
      </p:sp>
      <p:sp>
        <p:nvSpPr>
          <p:cNvPr id="23" name="TextBox 22"/>
          <p:cNvSpPr txBox="1"/>
          <p:nvPr/>
        </p:nvSpPr>
        <p:spPr>
          <a:xfrm>
            <a:off x="2928926" y="3143248"/>
            <a:ext cx="3857620" cy="369332"/>
          </a:xfrm>
          <a:prstGeom prst="rect">
            <a:avLst/>
          </a:prstGeom>
          <a:noFill/>
        </p:spPr>
        <p:txBody>
          <a:bodyPr wrap="square" rtlCol="0">
            <a:spAutoFit/>
          </a:bodyPr>
          <a:lstStyle/>
          <a:p>
            <a:r>
              <a:rPr lang="en-US" dirty="0" smtClean="0">
                <a:latin typeface="Times New Roman"/>
                <a:cs typeface="Times New Roman"/>
              </a:rPr>
              <a:t> </a:t>
            </a:r>
            <a:endParaRPr lang="en-US" dirty="0"/>
          </a:p>
        </p:txBody>
      </p:sp>
      <p:sp>
        <p:nvSpPr>
          <p:cNvPr id="24" name="TextBox 23"/>
          <p:cNvSpPr txBox="1"/>
          <p:nvPr/>
        </p:nvSpPr>
        <p:spPr>
          <a:xfrm>
            <a:off x="4000496" y="2143116"/>
            <a:ext cx="1428760" cy="338554"/>
          </a:xfrm>
          <a:prstGeom prst="rect">
            <a:avLst/>
          </a:prstGeom>
          <a:noFill/>
        </p:spPr>
        <p:txBody>
          <a:bodyPr wrap="square" rtlCol="0">
            <a:spAutoFit/>
          </a:bodyPr>
          <a:lstStyle/>
          <a:p>
            <a:r>
              <a:rPr lang="en-US" sz="1600" b="1" dirty="0" smtClean="0">
                <a:solidFill>
                  <a:schemeClr val="accent1">
                    <a:lumMod val="75000"/>
                  </a:schemeClr>
                </a:solidFill>
                <a:cs typeface="Times New Roman"/>
              </a:rPr>
              <a:t> </a:t>
            </a:r>
            <a:r>
              <a:rPr lang="el-GR" sz="1400" b="1" dirty="0" smtClean="0">
                <a:solidFill>
                  <a:srgbClr val="C00000"/>
                </a:solidFill>
                <a:cs typeface="Times New Roman"/>
              </a:rPr>
              <a:t>α</a:t>
            </a:r>
            <a:r>
              <a:rPr lang="en-US" sz="1400" b="1" dirty="0" smtClean="0">
                <a:solidFill>
                  <a:srgbClr val="C00000"/>
                </a:solidFill>
                <a:cs typeface="Times New Roman"/>
              </a:rPr>
              <a:t>-amylase </a:t>
            </a:r>
            <a:endParaRPr lang="en-US" sz="1400" b="1" dirty="0">
              <a:solidFill>
                <a:srgbClr val="C00000"/>
              </a:solidFill>
            </a:endParaRPr>
          </a:p>
        </p:txBody>
      </p:sp>
      <p:cxnSp>
        <p:nvCxnSpPr>
          <p:cNvPr id="27" name="Straight Arrow Connector 26"/>
          <p:cNvCxnSpPr/>
          <p:nvPr/>
        </p:nvCxnSpPr>
        <p:spPr>
          <a:xfrm rot="16200000" flipH="1">
            <a:off x="4464843" y="2178835"/>
            <a:ext cx="214314" cy="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rot="5400000">
            <a:off x="4429918" y="2571744"/>
            <a:ext cx="284958" cy="79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4071934" y="2643182"/>
            <a:ext cx="1357322" cy="307777"/>
          </a:xfrm>
          <a:prstGeom prst="rect">
            <a:avLst/>
          </a:prstGeom>
          <a:noFill/>
        </p:spPr>
        <p:txBody>
          <a:bodyPr wrap="square" rtlCol="0">
            <a:spAutoFit/>
          </a:bodyPr>
          <a:lstStyle/>
          <a:p>
            <a:r>
              <a:rPr lang="en-US" sz="1400" b="1" dirty="0" smtClean="0">
                <a:solidFill>
                  <a:schemeClr val="accent1">
                    <a:lumMod val="75000"/>
                  </a:schemeClr>
                </a:solidFill>
              </a:rPr>
              <a:t>Water bath</a:t>
            </a:r>
            <a:endParaRPr lang="en-US" sz="1400" b="1" dirty="0">
              <a:solidFill>
                <a:schemeClr val="accent1">
                  <a:lumMod val="75000"/>
                </a:schemeClr>
              </a:solidFill>
            </a:endParaRPr>
          </a:p>
        </p:txBody>
      </p:sp>
      <p:cxnSp>
        <p:nvCxnSpPr>
          <p:cNvPr id="62" name="Straight Arrow Connector 61"/>
          <p:cNvCxnSpPr/>
          <p:nvPr/>
        </p:nvCxnSpPr>
        <p:spPr>
          <a:xfrm rot="5400000">
            <a:off x="4464843" y="3036091"/>
            <a:ext cx="214314"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4" name="TextBox 63"/>
          <p:cNvSpPr txBox="1"/>
          <p:nvPr/>
        </p:nvSpPr>
        <p:spPr>
          <a:xfrm>
            <a:off x="4143372" y="3071810"/>
            <a:ext cx="1071570" cy="307777"/>
          </a:xfrm>
          <a:prstGeom prst="rect">
            <a:avLst/>
          </a:prstGeom>
          <a:noFill/>
        </p:spPr>
        <p:txBody>
          <a:bodyPr wrap="square" rtlCol="0">
            <a:spAutoFit/>
          </a:bodyPr>
          <a:lstStyle/>
          <a:p>
            <a:r>
              <a:rPr lang="en-US" sz="1400" b="1" dirty="0" smtClean="0">
                <a:solidFill>
                  <a:srgbClr val="C00000"/>
                </a:solidFill>
              </a:rPr>
              <a:t>protease</a:t>
            </a:r>
            <a:endParaRPr lang="en-US" sz="1400" b="1" dirty="0">
              <a:solidFill>
                <a:srgbClr val="C00000"/>
              </a:solidFill>
            </a:endParaRPr>
          </a:p>
        </p:txBody>
      </p:sp>
      <p:cxnSp>
        <p:nvCxnSpPr>
          <p:cNvPr id="66" name="Straight Arrow Connector 65"/>
          <p:cNvCxnSpPr/>
          <p:nvPr/>
        </p:nvCxnSpPr>
        <p:spPr>
          <a:xfrm rot="5400000">
            <a:off x="4429124" y="3429002"/>
            <a:ext cx="28575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3571868" y="3929066"/>
            <a:ext cx="2143140" cy="1588"/>
          </a:xfrm>
          <a:prstGeom prst="line">
            <a:avLst/>
          </a:prstGeom>
        </p:spPr>
        <p:style>
          <a:lnRef idx="1">
            <a:schemeClr val="accent1"/>
          </a:lnRef>
          <a:fillRef idx="0">
            <a:schemeClr val="accent1"/>
          </a:fillRef>
          <a:effectRef idx="0">
            <a:schemeClr val="accent1"/>
          </a:effectRef>
          <a:fontRef idx="minor">
            <a:schemeClr val="tx1"/>
          </a:fontRef>
        </p:style>
      </p:cxnSp>
      <p:sp>
        <p:nvSpPr>
          <p:cNvPr id="80" name="TextBox 79"/>
          <p:cNvSpPr txBox="1"/>
          <p:nvPr/>
        </p:nvSpPr>
        <p:spPr>
          <a:xfrm>
            <a:off x="4214810" y="3500438"/>
            <a:ext cx="1143008" cy="307777"/>
          </a:xfrm>
          <a:prstGeom prst="rect">
            <a:avLst/>
          </a:prstGeom>
          <a:noFill/>
        </p:spPr>
        <p:txBody>
          <a:bodyPr wrap="square" rtlCol="0">
            <a:spAutoFit/>
          </a:bodyPr>
          <a:lstStyle/>
          <a:p>
            <a:r>
              <a:rPr lang="en-US" sz="1400" b="1" dirty="0" smtClean="0">
                <a:solidFill>
                  <a:schemeClr val="accent1">
                    <a:lumMod val="75000"/>
                  </a:schemeClr>
                </a:solidFill>
              </a:rPr>
              <a:t>washing</a:t>
            </a:r>
            <a:endParaRPr lang="en-US" sz="1400" b="1" dirty="0">
              <a:solidFill>
                <a:schemeClr val="accent1">
                  <a:lumMod val="75000"/>
                </a:schemeClr>
              </a:solidFill>
            </a:endParaRPr>
          </a:p>
        </p:txBody>
      </p:sp>
      <p:cxnSp>
        <p:nvCxnSpPr>
          <p:cNvPr id="82" name="Straight Connector 81"/>
          <p:cNvCxnSpPr/>
          <p:nvPr/>
        </p:nvCxnSpPr>
        <p:spPr>
          <a:xfrm rot="5400000" flipH="1" flipV="1">
            <a:off x="4440135" y="3775179"/>
            <a:ext cx="263732" cy="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0" name="Straight Arrow Connector 99"/>
          <p:cNvCxnSpPr/>
          <p:nvPr/>
        </p:nvCxnSpPr>
        <p:spPr>
          <a:xfrm rot="16200000" flipH="1">
            <a:off x="3393273" y="4107661"/>
            <a:ext cx="357191" cy="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3" name="Straight Arrow Connector 102"/>
          <p:cNvCxnSpPr/>
          <p:nvPr/>
        </p:nvCxnSpPr>
        <p:spPr>
          <a:xfrm rot="5400000">
            <a:off x="5537207" y="4107661"/>
            <a:ext cx="356396" cy="79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7" name="TextBox 116"/>
          <p:cNvSpPr txBox="1"/>
          <p:nvPr/>
        </p:nvSpPr>
        <p:spPr>
          <a:xfrm>
            <a:off x="3143240" y="4929198"/>
            <a:ext cx="1000132" cy="307777"/>
          </a:xfrm>
          <a:prstGeom prst="rect">
            <a:avLst/>
          </a:prstGeom>
          <a:noFill/>
        </p:spPr>
        <p:txBody>
          <a:bodyPr wrap="square" rtlCol="0">
            <a:spAutoFit/>
          </a:bodyPr>
          <a:lstStyle/>
          <a:p>
            <a:r>
              <a:rPr lang="en-US" sz="1400" b="1" dirty="0" smtClean="0">
                <a:solidFill>
                  <a:schemeClr val="accent1">
                    <a:lumMod val="75000"/>
                  </a:schemeClr>
                </a:solidFill>
              </a:rPr>
              <a:t>filtrate</a:t>
            </a:r>
            <a:endParaRPr lang="en-US" sz="1400" b="1" dirty="0">
              <a:solidFill>
                <a:schemeClr val="accent1">
                  <a:lumMod val="75000"/>
                </a:schemeClr>
              </a:solidFill>
            </a:endParaRPr>
          </a:p>
        </p:txBody>
      </p:sp>
      <p:sp>
        <p:nvSpPr>
          <p:cNvPr id="118" name="TextBox 117"/>
          <p:cNvSpPr txBox="1"/>
          <p:nvPr/>
        </p:nvSpPr>
        <p:spPr>
          <a:xfrm>
            <a:off x="5286380" y="4214818"/>
            <a:ext cx="928694" cy="307777"/>
          </a:xfrm>
          <a:prstGeom prst="rect">
            <a:avLst/>
          </a:prstGeom>
          <a:noFill/>
        </p:spPr>
        <p:txBody>
          <a:bodyPr wrap="square" rtlCol="0">
            <a:spAutoFit/>
          </a:bodyPr>
          <a:lstStyle/>
          <a:p>
            <a:r>
              <a:rPr lang="en-US" sz="1400" b="1" dirty="0" smtClean="0">
                <a:solidFill>
                  <a:schemeClr val="accent1">
                    <a:lumMod val="75000"/>
                  </a:schemeClr>
                </a:solidFill>
              </a:rPr>
              <a:t>residue</a:t>
            </a:r>
            <a:endParaRPr lang="en-US" sz="1400" b="1" dirty="0">
              <a:solidFill>
                <a:schemeClr val="accent1">
                  <a:lumMod val="75000"/>
                </a:schemeClr>
              </a:solidFill>
            </a:endParaRPr>
          </a:p>
        </p:txBody>
      </p:sp>
      <p:cxnSp>
        <p:nvCxnSpPr>
          <p:cNvPr id="120" name="Straight Connector 119"/>
          <p:cNvCxnSpPr/>
          <p:nvPr/>
        </p:nvCxnSpPr>
        <p:spPr>
          <a:xfrm rot="5400000">
            <a:off x="5572132" y="4572008"/>
            <a:ext cx="285754" cy="3"/>
          </a:xfrm>
          <a:prstGeom prst="line">
            <a:avLst/>
          </a:prstGeom>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a:xfrm>
            <a:off x="5072066" y="4714884"/>
            <a:ext cx="1357322" cy="1588"/>
          </a:xfrm>
          <a:prstGeom prst="line">
            <a:avLst/>
          </a:prstGeom>
        </p:spPr>
        <p:style>
          <a:lnRef idx="1">
            <a:schemeClr val="accent1"/>
          </a:lnRef>
          <a:fillRef idx="0">
            <a:schemeClr val="accent1"/>
          </a:fillRef>
          <a:effectRef idx="0">
            <a:schemeClr val="accent1"/>
          </a:effectRef>
          <a:fontRef idx="minor">
            <a:schemeClr val="tx1"/>
          </a:fontRef>
        </p:style>
      </p:cxnSp>
      <p:sp>
        <p:nvSpPr>
          <p:cNvPr id="140" name="TextBox 139"/>
          <p:cNvSpPr txBox="1"/>
          <p:nvPr/>
        </p:nvSpPr>
        <p:spPr>
          <a:xfrm>
            <a:off x="4643438" y="4857760"/>
            <a:ext cx="1071570" cy="307777"/>
          </a:xfrm>
          <a:prstGeom prst="rect">
            <a:avLst/>
          </a:prstGeom>
          <a:noFill/>
        </p:spPr>
        <p:txBody>
          <a:bodyPr wrap="square" rtlCol="0">
            <a:spAutoFit/>
          </a:bodyPr>
          <a:lstStyle/>
          <a:p>
            <a:r>
              <a:rPr lang="en-US" sz="1400" b="1" dirty="0" smtClean="0">
                <a:solidFill>
                  <a:schemeClr val="accent1">
                    <a:lumMod val="75000"/>
                  </a:schemeClr>
                </a:solidFill>
              </a:rPr>
              <a:t>protein</a:t>
            </a:r>
            <a:endParaRPr lang="en-US" sz="1400" b="1" dirty="0">
              <a:solidFill>
                <a:schemeClr val="accent1">
                  <a:lumMod val="75000"/>
                </a:schemeClr>
              </a:solidFill>
            </a:endParaRPr>
          </a:p>
        </p:txBody>
      </p:sp>
      <p:sp>
        <p:nvSpPr>
          <p:cNvPr id="141" name="TextBox 140"/>
          <p:cNvSpPr txBox="1"/>
          <p:nvPr/>
        </p:nvSpPr>
        <p:spPr>
          <a:xfrm>
            <a:off x="6143636" y="4857760"/>
            <a:ext cx="714380" cy="307777"/>
          </a:xfrm>
          <a:prstGeom prst="rect">
            <a:avLst/>
          </a:prstGeom>
          <a:noFill/>
        </p:spPr>
        <p:txBody>
          <a:bodyPr wrap="square" rtlCol="0">
            <a:spAutoFit/>
          </a:bodyPr>
          <a:lstStyle/>
          <a:p>
            <a:r>
              <a:rPr lang="en-US" sz="1400" b="1" dirty="0" smtClean="0">
                <a:solidFill>
                  <a:schemeClr val="accent1">
                    <a:lumMod val="75000"/>
                  </a:schemeClr>
                </a:solidFill>
              </a:rPr>
              <a:t>ash</a:t>
            </a:r>
            <a:endParaRPr lang="en-US" sz="1400" b="1" dirty="0">
              <a:solidFill>
                <a:schemeClr val="accent1">
                  <a:lumMod val="75000"/>
                </a:schemeClr>
              </a:solidFill>
            </a:endParaRPr>
          </a:p>
        </p:txBody>
      </p:sp>
      <p:cxnSp>
        <p:nvCxnSpPr>
          <p:cNvPr id="143" name="Straight Arrow Connector 142"/>
          <p:cNvCxnSpPr/>
          <p:nvPr/>
        </p:nvCxnSpPr>
        <p:spPr>
          <a:xfrm rot="5400000">
            <a:off x="4964115" y="4822041"/>
            <a:ext cx="215108" cy="79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7" name="Straight Arrow Connector 146"/>
          <p:cNvCxnSpPr/>
          <p:nvPr/>
        </p:nvCxnSpPr>
        <p:spPr>
          <a:xfrm rot="5400000">
            <a:off x="6323422" y="4820850"/>
            <a:ext cx="21352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5" name="Straight Connector 154"/>
          <p:cNvCxnSpPr/>
          <p:nvPr/>
        </p:nvCxnSpPr>
        <p:spPr>
          <a:xfrm rot="5400000">
            <a:off x="4893471" y="5179231"/>
            <a:ext cx="35719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58" name="Straight Connector 157"/>
          <p:cNvCxnSpPr/>
          <p:nvPr/>
        </p:nvCxnSpPr>
        <p:spPr>
          <a:xfrm rot="5400000">
            <a:off x="6250795" y="5179230"/>
            <a:ext cx="357191" cy="4"/>
          </a:xfrm>
          <a:prstGeom prst="line">
            <a:avLst/>
          </a:prstGeom>
        </p:spPr>
        <p:style>
          <a:lnRef idx="1">
            <a:schemeClr val="accent1"/>
          </a:lnRef>
          <a:fillRef idx="0">
            <a:schemeClr val="accent1"/>
          </a:fillRef>
          <a:effectRef idx="0">
            <a:schemeClr val="accent1"/>
          </a:effectRef>
          <a:fontRef idx="minor">
            <a:schemeClr val="tx1"/>
          </a:fontRef>
        </p:style>
      </p:cxnSp>
      <p:cxnSp>
        <p:nvCxnSpPr>
          <p:cNvPr id="166" name="Straight Arrow Connector 165"/>
          <p:cNvCxnSpPr/>
          <p:nvPr/>
        </p:nvCxnSpPr>
        <p:spPr>
          <a:xfrm>
            <a:off x="5072066" y="5357826"/>
            <a:ext cx="500066"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8" name="Straight Arrow Connector 167"/>
          <p:cNvCxnSpPr/>
          <p:nvPr/>
        </p:nvCxnSpPr>
        <p:spPr>
          <a:xfrm rot="10800000">
            <a:off x="6072198" y="5357826"/>
            <a:ext cx="357190" cy="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71" name="TextBox 170"/>
          <p:cNvSpPr txBox="1"/>
          <p:nvPr/>
        </p:nvSpPr>
        <p:spPr>
          <a:xfrm>
            <a:off x="5572132" y="5214950"/>
            <a:ext cx="642942" cy="307777"/>
          </a:xfrm>
          <a:prstGeom prst="rect">
            <a:avLst/>
          </a:prstGeom>
          <a:noFill/>
        </p:spPr>
        <p:txBody>
          <a:bodyPr wrap="square" rtlCol="0">
            <a:spAutoFit/>
          </a:bodyPr>
          <a:lstStyle/>
          <a:p>
            <a:r>
              <a:rPr lang="en-US" sz="1400" b="1" dirty="0" smtClean="0">
                <a:solidFill>
                  <a:srgbClr val="C00000"/>
                </a:solidFill>
              </a:rPr>
              <a:t>IDF</a:t>
            </a:r>
            <a:endParaRPr lang="en-US" sz="1400" b="1" dirty="0">
              <a:solidFill>
                <a:srgbClr val="C00000"/>
              </a:solidFill>
            </a:endParaRPr>
          </a:p>
        </p:txBody>
      </p:sp>
      <p:cxnSp>
        <p:nvCxnSpPr>
          <p:cNvPr id="173" name="Straight Arrow Connector 172"/>
          <p:cNvCxnSpPr>
            <a:stCxn id="238" idx="2"/>
          </p:cNvCxnSpPr>
          <p:nvPr/>
        </p:nvCxnSpPr>
        <p:spPr>
          <a:xfrm rot="5400000">
            <a:off x="3475724" y="4975929"/>
            <a:ext cx="192289"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82" name="TextBox 181"/>
          <p:cNvSpPr txBox="1"/>
          <p:nvPr/>
        </p:nvSpPr>
        <p:spPr>
          <a:xfrm>
            <a:off x="3000364" y="4143380"/>
            <a:ext cx="1214446" cy="307777"/>
          </a:xfrm>
          <a:prstGeom prst="rect">
            <a:avLst/>
          </a:prstGeom>
          <a:noFill/>
        </p:spPr>
        <p:txBody>
          <a:bodyPr wrap="square" rtlCol="0">
            <a:spAutoFit/>
          </a:bodyPr>
          <a:lstStyle/>
          <a:p>
            <a:r>
              <a:rPr lang="en-US" sz="1400" b="1" dirty="0" smtClean="0">
                <a:solidFill>
                  <a:schemeClr val="accent1">
                    <a:lumMod val="75000"/>
                  </a:schemeClr>
                </a:solidFill>
              </a:rPr>
              <a:t>95%EtOH</a:t>
            </a:r>
            <a:endParaRPr lang="en-US" sz="1400" b="1" dirty="0">
              <a:solidFill>
                <a:schemeClr val="accent1">
                  <a:lumMod val="75000"/>
                </a:schemeClr>
              </a:solidFill>
            </a:endParaRPr>
          </a:p>
        </p:txBody>
      </p:sp>
      <p:cxnSp>
        <p:nvCxnSpPr>
          <p:cNvPr id="223" name="Straight Arrow Connector 222"/>
          <p:cNvCxnSpPr/>
          <p:nvPr/>
        </p:nvCxnSpPr>
        <p:spPr>
          <a:xfrm rot="16200000" flipH="1">
            <a:off x="3393273" y="4464849"/>
            <a:ext cx="357190" cy="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38" name="TextBox 237"/>
          <p:cNvSpPr txBox="1"/>
          <p:nvPr/>
        </p:nvSpPr>
        <p:spPr>
          <a:xfrm>
            <a:off x="3000364" y="4572008"/>
            <a:ext cx="1143008" cy="307777"/>
          </a:xfrm>
          <a:prstGeom prst="rect">
            <a:avLst/>
          </a:prstGeom>
          <a:noFill/>
        </p:spPr>
        <p:txBody>
          <a:bodyPr wrap="square" rtlCol="0">
            <a:spAutoFit/>
          </a:bodyPr>
          <a:lstStyle/>
          <a:p>
            <a:r>
              <a:rPr lang="en-US" sz="1400" b="1" dirty="0" err="1" smtClean="0">
                <a:solidFill>
                  <a:schemeClr val="accent1">
                    <a:lumMod val="75000"/>
                  </a:schemeClr>
                </a:solidFill>
              </a:rPr>
              <a:t>precipate</a:t>
            </a:r>
            <a:endParaRPr lang="en-US" sz="1400" b="1" dirty="0">
              <a:solidFill>
                <a:schemeClr val="accent1">
                  <a:lumMod val="75000"/>
                </a:schemeClr>
              </a:solidFill>
            </a:endParaRPr>
          </a:p>
        </p:txBody>
      </p:sp>
      <p:cxnSp>
        <p:nvCxnSpPr>
          <p:cNvPr id="240" name="Straight Arrow Connector 239"/>
          <p:cNvCxnSpPr/>
          <p:nvPr/>
        </p:nvCxnSpPr>
        <p:spPr>
          <a:xfrm>
            <a:off x="2786050" y="6072206"/>
            <a:ext cx="500066"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rot="5400000">
            <a:off x="3465505" y="5249875"/>
            <a:ext cx="214314"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61" name="Straight Connector 260"/>
          <p:cNvCxnSpPr/>
          <p:nvPr/>
        </p:nvCxnSpPr>
        <p:spPr>
          <a:xfrm>
            <a:off x="2786050" y="5357826"/>
            <a:ext cx="150019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65" name="Straight Arrow Connector 264"/>
          <p:cNvCxnSpPr/>
          <p:nvPr/>
        </p:nvCxnSpPr>
        <p:spPr>
          <a:xfrm rot="5400000">
            <a:off x="2643571" y="5500306"/>
            <a:ext cx="285753" cy="79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80" name="TextBox 279"/>
          <p:cNvSpPr txBox="1"/>
          <p:nvPr/>
        </p:nvSpPr>
        <p:spPr>
          <a:xfrm>
            <a:off x="2428860" y="5572140"/>
            <a:ext cx="928694" cy="307777"/>
          </a:xfrm>
          <a:prstGeom prst="rect">
            <a:avLst/>
          </a:prstGeom>
          <a:noFill/>
        </p:spPr>
        <p:txBody>
          <a:bodyPr wrap="square" rtlCol="0">
            <a:spAutoFit/>
          </a:bodyPr>
          <a:lstStyle/>
          <a:p>
            <a:r>
              <a:rPr lang="en-US" sz="1400" b="1" dirty="0" smtClean="0">
                <a:solidFill>
                  <a:schemeClr val="accent1">
                    <a:lumMod val="75000"/>
                  </a:schemeClr>
                </a:solidFill>
              </a:rPr>
              <a:t>protein</a:t>
            </a:r>
            <a:endParaRPr lang="en-US" sz="1400" b="1" dirty="0">
              <a:solidFill>
                <a:schemeClr val="accent1">
                  <a:lumMod val="75000"/>
                </a:schemeClr>
              </a:solidFill>
            </a:endParaRPr>
          </a:p>
        </p:txBody>
      </p:sp>
      <p:sp>
        <p:nvSpPr>
          <p:cNvPr id="281" name="TextBox 280"/>
          <p:cNvSpPr txBox="1"/>
          <p:nvPr/>
        </p:nvSpPr>
        <p:spPr>
          <a:xfrm>
            <a:off x="4071934" y="5572140"/>
            <a:ext cx="571504" cy="307777"/>
          </a:xfrm>
          <a:prstGeom prst="rect">
            <a:avLst/>
          </a:prstGeom>
          <a:noFill/>
        </p:spPr>
        <p:txBody>
          <a:bodyPr wrap="square" rtlCol="0">
            <a:spAutoFit/>
          </a:bodyPr>
          <a:lstStyle/>
          <a:p>
            <a:r>
              <a:rPr lang="en-US" sz="1400" b="1" dirty="0" smtClean="0">
                <a:solidFill>
                  <a:schemeClr val="accent1">
                    <a:lumMod val="75000"/>
                  </a:schemeClr>
                </a:solidFill>
              </a:rPr>
              <a:t>ash</a:t>
            </a:r>
            <a:endParaRPr lang="en-US" sz="1400" b="1" dirty="0">
              <a:solidFill>
                <a:schemeClr val="accent1">
                  <a:lumMod val="75000"/>
                </a:schemeClr>
              </a:solidFill>
            </a:endParaRPr>
          </a:p>
        </p:txBody>
      </p:sp>
      <p:cxnSp>
        <p:nvCxnSpPr>
          <p:cNvPr id="283" name="Straight Connector 282"/>
          <p:cNvCxnSpPr/>
          <p:nvPr/>
        </p:nvCxnSpPr>
        <p:spPr>
          <a:xfrm rot="5400000" flipH="1" flipV="1">
            <a:off x="2643173" y="5929331"/>
            <a:ext cx="285754"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94" name="Straight Connector 293"/>
          <p:cNvCxnSpPr/>
          <p:nvPr/>
        </p:nvCxnSpPr>
        <p:spPr>
          <a:xfrm rot="5400000">
            <a:off x="4144166" y="5928536"/>
            <a:ext cx="285752" cy="1588"/>
          </a:xfrm>
          <a:prstGeom prst="line">
            <a:avLst/>
          </a:prstGeom>
        </p:spPr>
        <p:style>
          <a:lnRef idx="1">
            <a:schemeClr val="accent1"/>
          </a:lnRef>
          <a:fillRef idx="0">
            <a:schemeClr val="accent1"/>
          </a:fillRef>
          <a:effectRef idx="0">
            <a:schemeClr val="accent1"/>
          </a:effectRef>
          <a:fontRef idx="minor">
            <a:schemeClr val="tx1"/>
          </a:fontRef>
        </p:style>
      </p:cxnSp>
      <p:sp>
        <p:nvSpPr>
          <p:cNvPr id="302" name="TextBox 301"/>
          <p:cNvSpPr txBox="1"/>
          <p:nvPr/>
        </p:nvSpPr>
        <p:spPr>
          <a:xfrm>
            <a:off x="571472" y="428604"/>
            <a:ext cx="8286808" cy="338554"/>
          </a:xfrm>
          <a:prstGeom prst="rect">
            <a:avLst/>
          </a:prstGeom>
          <a:solidFill>
            <a:schemeClr val="accent1">
              <a:lumMod val="20000"/>
              <a:lumOff val="80000"/>
            </a:schemeClr>
          </a:solidFill>
        </p:spPr>
        <p:txBody>
          <a:bodyPr wrap="square" rtlCol="0">
            <a:spAutoFit/>
          </a:bodyPr>
          <a:lstStyle/>
          <a:p>
            <a:r>
              <a:rPr lang="en-US" sz="1600" dirty="0" smtClean="0">
                <a:solidFill>
                  <a:schemeClr val="accent2">
                    <a:lumMod val="50000"/>
                  </a:schemeClr>
                </a:solidFill>
              </a:rPr>
              <a:t> </a:t>
            </a:r>
            <a:r>
              <a:rPr lang="en-US" sz="1600" b="1" dirty="0" smtClean="0">
                <a:solidFill>
                  <a:schemeClr val="accent1">
                    <a:lumMod val="75000"/>
                  </a:schemeClr>
                </a:solidFill>
              </a:rPr>
              <a:t>Analytical </a:t>
            </a:r>
            <a:r>
              <a:rPr lang="en-US" sz="1600" b="1" dirty="0" err="1" smtClean="0">
                <a:solidFill>
                  <a:schemeClr val="accent1">
                    <a:lumMod val="75000"/>
                  </a:schemeClr>
                </a:solidFill>
              </a:rPr>
              <a:t>cheme</a:t>
            </a:r>
            <a:r>
              <a:rPr lang="en-US" sz="1600" b="1" dirty="0" smtClean="0">
                <a:solidFill>
                  <a:schemeClr val="accent1">
                    <a:lumMod val="75000"/>
                  </a:schemeClr>
                </a:solidFill>
              </a:rPr>
              <a:t> for soluble and insoluble dietary </a:t>
            </a:r>
            <a:r>
              <a:rPr lang="en-US" sz="1600" b="1" dirty="0" err="1" smtClean="0">
                <a:solidFill>
                  <a:schemeClr val="accent1">
                    <a:lumMod val="75000"/>
                  </a:schemeClr>
                </a:solidFill>
              </a:rPr>
              <a:t>fibre</a:t>
            </a:r>
            <a:r>
              <a:rPr lang="en-US" sz="1600" b="1" dirty="0" smtClean="0">
                <a:solidFill>
                  <a:schemeClr val="accent1">
                    <a:lumMod val="75000"/>
                  </a:schemeClr>
                </a:solidFill>
              </a:rPr>
              <a:t> determination</a:t>
            </a:r>
            <a:endParaRPr lang="en-US" sz="1600" b="1" dirty="0">
              <a:solidFill>
                <a:schemeClr val="accent1">
                  <a:lumMod val="75000"/>
                </a:schemeClr>
              </a:solidFill>
            </a:endParaRPr>
          </a:p>
        </p:txBody>
      </p:sp>
      <p:sp>
        <p:nvSpPr>
          <p:cNvPr id="49" name="Rectangle 48"/>
          <p:cNvSpPr/>
          <p:nvPr/>
        </p:nvSpPr>
        <p:spPr>
          <a:xfrm>
            <a:off x="6500826" y="1142984"/>
            <a:ext cx="2643174" cy="1815882"/>
          </a:xfrm>
          <a:prstGeom prst="rect">
            <a:avLst/>
          </a:prstGeom>
          <a:solidFill>
            <a:schemeClr val="accent1">
              <a:lumMod val="20000"/>
              <a:lumOff val="80000"/>
            </a:schemeClr>
          </a:solidFill>
        </p:spPr>
        <p:txBody>
          <a:bodyPr wrap="square">
            <a:spAutoFit/>
          </a:bodyPr>
          <a:lstStyle/>
          <a:p>
            <a:r>
              <a:rPr lang="en-US" sz="1400" dirty="0" smtClean="0"/>
              <a:t>The principle of the method:</a:t>
            </a:r>
          </a:p>
          <a:p>
            <a:r>
              <a:rPr lang="en-US" sz="1400" dirty="0" smtClean="0"/>
              <a:t>1 g dried cereal sample (duplicate) is subjected to sequential enzymatic digestion by heat-stable α-amylase, protease and </a:t>
            </a:r>
            <a:r>
              <a:rPr lang="en-US" sz="1400" dirty="0" err="1" smtClean="0"/>
              <a:t>amyloglucosidase</a:t>
            </a:r>
            <a:endParaRPr lang="en-US" sz="1400" dirty="0" smtClean="0"/>
          </a:p>
        </p:txBody>
      </p:sp>
      <p:cxnSp>
        <p:nvCxnSpPr>
          <p:cNvPr id="177" name="Straight Arrow Connector 176"/>
          <p:cNvCxnSpPr/>
          <p:nvPr/>
        </p:nvCxnSpPr>
        <p:spPr>
          <a:xfrm rot="10800000">
            <a:off x="3786182" y="6070617"/>
            <a:ext cx="500066"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86" name="TextBox 185"/>
          <p:cNvSpPr txBox="1"/>
          <p:nvPr/>
        </p:nvSpPr>
        <p:spPr>
          <a:xfrm>
            <a:off x="3286116" y="5857892"/>
            <a:ext cx="642942" cy="307777"/>
          </a:xfrm>
          <a:prstGeom prst="rect">
            <a:avLst/>
          </a:prstGeom>
          <a:noFill/>
        </p:spPr>
        <p:txBody>
          <a:bodyPr wrap="square" rtlCol="0">
            <a:spAutoFit/>
          </a:bodyPr>
          <a:lstStyle/>
          <a:p>
            <a:r>
              <a:rPr lang="en-US" sz="1400" b="1" dirty="0" smtClean="0">
                <a:solidFill>
                  <a:srgbClr val="C00000"/>
                </a:solidFill>
              </a:rPr>
              <a:t>SDF</a:t>
            </a:r>
            <a:endParaRPr lang="en-US" sz="1400" b="1" dirty="0">
              <a:solidFill>
                <a:srgbClr val="C00000"/>
              </a:solidFill>
            </a:endParaRPr>
          </a:p>
        </p:txBody>
      </p:sp>
      <p:sp>
        <p:nvSpPr>
          <p:cNvPr id="210" name="TextBox 209"/>
          <p:cNvSpPr txBox="1"/>
          <p:nvPr/>
        </p:nvSpPr>
        <p:spPr>
          <a:xfrm>
            <a:off x="1714480" y="3571876"/>
            <a:ext cx="1285884" cy="461665"/>
          </a:xfrm>
          <a:prstGeom prst="rect">
            <a:avLst/>
          </a:prstGeom>
          <a:noFill/>
        </p:spPr>
        <p:txBody>
          <a:bodyPr wrap="square" rtlCol="0">
            <a:spAutoFit/>
          </a:bodyPr>
          <a:lstStyle/>
          <a:p>
            <a:r>
              <a:rPr lang="en-US" sz="1200" dirty="0" err="1" smtClean="0">
                <a:solidFill>
                  <a:schemeClr val="accent1">
                    <a:lumMod val="75000"/>
                  </a:schemeClr>
                </a:solidFill>
              </a:rPr>
              <a:t>Filtrate+water</a:t>
            </a:r>
            <a:r>
              <a:rPr lang="en-US" sz="1200" dirty="0" smtClean="0">
                <a:solidFill>
                  <a:schemeClr val="accent1">
                    <a:lumMod val="75000"/>
                  </a:schemeClr>
                </a:solidFill>
              </a:rPr>
              <a:t> washing</a:t>
            </a:r>
            <a:endParaRPr lang="en-US" sz="1200" dirty="0">
              <a:solidFill>
                <a:schemeClr val="accent1">
                  <a:lumMod val="75000"/>
                </a:schemeClr>
              </a:solidFill>
            </a:endParaRPr>
          </a:p>
        </p:txBody>
      </p:sp>
      <p:sp>
        <p:nvSpPr>
          <p:cNvPr id="211" name="TextBox 210"/>
          <p:cNvSpPr txBox="1"/>
          <p:nvPr/>
        </p:nvSpPr>
        <p:spPr>
          <a:xfrm>
            <a:off x="1643042" y="4000504"/>
            <a:ext cx="1500198" cy="276999"/>
          </a:xfrm>
          <a:prstGeom prst="rect">
            <a:avLst/>
          </a:prstGeom>
          <a:noFill/>
        </p:spPr>
        <p:txBody>
          <a:bodyPr wrap="square" rtlCol="0">
            <a:spAutoFit/>
          </a:bodyPr>
          <a:lstStyle/>
          <a:p>
            <a:r>
              <a:rPr lang="en-US" sz="1200" dirty="0" smtClean="0">
                <a:solidFill>
                  <a:schemeClr val="accent1">
                    <a:lumMod val="75000"/>
                  </a:schemeClr>
                </a:solidFill>
              </a:rPr>
              <a:t>Weigh solution</a:t>
            </a:r>
            <a:endParaRPr lang="en-US" sz="1200" dirty="0">
              <a:solidFill>
                <a:schemeClr val="accent1">
                  <a:lumMod val="75000"/>
                </a:schemeClr>
              </a:solidFill>
            </a:endParaRPr>
          </a:p>
        </p:txBody>
      </p:sp>
      <p:cxnSp>
        <p:nvCxnSpPr>
          <p:cNvPr id="213" name="Straight Arrow Connector 212"/>
          <p:cNvCxnSpPr>
            <a:stCxn id="64" idx="3"/>
          </p:cNvCxnSpPr>
          <p:nvPr/>
        </p:nvCxnSpPr>
        <p:spPr>
          <a:xfrm flipV="1">
            <a:off x="5214942" y="3214686"/>
            <a:ext cx="428628" cy="1101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15" name="TextBox 214"/>
          <p:cNvSpPr txBox="1"/>
          <p:nvPr/>
        </p:nvSpPr>
        <p:spPr>
          <a:xfrm>
            <a:off x="5715008" y="3071810"/>
            <a:ext cx="1285884" cy="276999"/>
          </a:xfrm>
          <a:prstGeom prst="rect">
            <a:avLst/>
          </a:prstGeom>
          <a:noFill/>
        </p:spPr>
        <p:txBody>
          <a:bodyPr wrap="square" rtlCol="0">
            <a:spAutoFit/>
          </a:bodyPr>
          <a:lstStyle/>
          <a:p>
            <a:r>
              <a:rPr lang="en-US" sz="1200" dirty="0" smtClean="0">
                <a:solidFill>
                  <a:schemeClr val="accent1">
                    <a:lumMod val="75000"/>
                  </a:schemeClr>
                </a:solidFill>
              </a:rPr>
              <a:t>Water bath</a:t>
            </a:r>
            <a:endParaRPr lang="en-US" sz="1200" dirty="0">
              <a:solidFill>
                <a:schemeClr val="accent1">
                  <a:lumMod val="75000"/>
                </a:schemeClr>
              </a:solidFill>
            </a:endParaRPr>
          </a:p>
        </p:txBody>
      </p:sp>
      <p:sp>
        <p:nvSpPr>
          <p:cNvPr id="218" name="TextBox 217"/>
          <p:cNvSpPr txBox="1"/>
          <p:nvPr/>
        </p:nvSpPr>
        <p:spPr>
          <a:xfrm>
            <a:off x="5643570" y="3429000"/>
            <a:ext cx="2000264" cy="307777"/>
          </a:xfrm>
          <a:prstGeom prst="rect">
            <a:avLst/>
          </a:prstGeom>
          <a:noFill/>
        </p:spPr>
        <p:txBody>
          <a:bodyPr wrap="square" rtlCol="0">
            <a:spAutoFit/>
          </a:bodyPr>
          <a:lstStyle/>
          <a:p>
            <a:r>
              <a:rPr lang="en-US" sz="1400" b="1" dirty="0" err="1" smtClean="0">
                <a:solidFill>
                  <a:srgbClr val="C00000"/>
                </a:solidFill>
              </a:rPr>
              <a:t>amyloglucosidase</a:t>
            </a:r>
            <a:endParaRPr lang="en-US" sz="1400" b="1" dirty="0">
              <a:solidFill>
                <a:srgbClr val="C00000"/>
              </a:solidFill>
            </a:endParaRPr>
          </a:p>
        </p:txBody>
      </p:sp>
      <p:cxnSp>
        <p:nvCxnSpPr>
          <p:cNvPr id="222" name="Straight Arrow Connector 221"/>
          <p:cNvCxnSpPr/>
          <p:nvPr/>
        </p:nvCxnSpPr>
        <p:spPr>
          <a:xfrm rot="5400000">
            <a:off x="6072992" y="3429000"/>
            <a:ext cx="284958" cy="79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1" name="Straight Arrow Connector 240"/>
          <p:cNvCxnSpPr/>
          <p:nvPr/>
        </p:nvCxnSpPr>
        <p:spPr>
          <a:xfrm rot="10800000">
            <a:off x="5143504" y="3643314"/>
            <a:ext cx="428628" cy="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8" name="Rectangle 57"/>
          <p:cNvSpPr/>
          <p:nvPr/>
        </p:nvSpPr>
        <p:spPr>
          <a:xfrm>
            <a:off x="3000364" y="3571876"/>
            <a:ext cx="285752" cy="523220"/>
          </a:xfrm>
          <a:prstGeom prst="rect">
            <a:avLst/>
          </a:prstGeom>
        </p:spPr>
        <p:txBody>
          <a:bodyPr wrap="square">
            <a:spAutoFit/>
          </a:bodyPr>
          <a:lstStyle/>
          <a:p>
            <a:r>
              <a:rPr lang="en-US" sz="2800" dirty="0" smtClean="0">
                <a:solidFill>
                  <a:schemeClr val="accent1">
                    <a:lumMod val="75000"/>
                  </a:schemeClr>
                </a:solidFill>
              </a:rPr>
              <a:t>}</a:t>
            </a:r>
            <a:endParaRPr lang="en-US" sz="2800" dirty="0"/>
          </a:p>
        </p:txBody>
      </p:sp>
      <p:cxnSp>
        <p:nvCxnSpPr>
          <p:cNvPr id="76" name="Straight Arrow Connector 75"/>
          <p:cNvCxnSpPr/>
          <p:nvPr/>
        </p:nvCxnSpPr>
        <p:spPr>
          <a:xfrm rot="5400000">
            <a:off x="4143768" y="5500306"/>
            <a:ext cx="285753" cy="79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wip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http://tiganj.com/wp-content/uploads/2013/10/psenica-638x350.jpg"/>
          <p:cNvPicPr>
            <a:picLocks/>
          </p:cNvPicPr>
          <p:nvPr/>
        </p:nvPicPr>
        <p:blipFill rotWithShape="1">
          <a:blip r:embed="rId2">
            <a:extLst>
              <a:ext uri="{28A0092B-C50C-407E-A947-70E740481C1C}">
                <a14:useLocalDpi xmlns:lc="http://schemas.openxmlformats.org/drawingml/2006/lockedCanvas" xmlns:pic="http://schemas.openxmlformats.org/drawingml/2006/picture" xmlns="" xmlns:a14="http://schemas.microsoft.com/office/drawing/2010/main" val="0"/>
              </a:ext>
            </a:extLst>
          </a:blip>
          <a:srcRect l="11126" r="12054" b="386"/>
          <a:stretch/>
        </p:blipFill>
        <p:spPr bwMode="auto">
          <a:xfrm>
            <a:off x="0" y="-71462"/>
            <a:ext cx="9144000" cy="6929462"/>
          </a:xfrm>
          <a:prstGeom prst="frame">
            <a:avLst/>
          </a:prstGeom>
          <a:noFill/>
          <a:effectLst>
            <a:glow rad="63500">
              <a:schemeClr val="accent1">
                <a:satMod val="175000"/>
                <a:alpha val="40000"/>
              </a:schemeClr>
            </a:glow>
            <a:outerShdw blurRad="50800" dist="38100" dir="2700000" algn="tl" rotWithShape="0">
              <a:prstClr val="black">
                <a:alpha val="40000"/>
              </a:prstClr>
            </a:outerShdw>
            <a:softEdge rad="317500"/>
          </a:effectLst>
          <a:extLst>
            <a:ext uri="{909E8E84-426E-40DD-AFC4-6F175D3DCCD1}">
              <a14:hiddenFill xmlns:lc="http://schemas.openxmlformats.org/drawingml/2006/lockedCanvas" xmlns:pic="http://schemas.openxmlformats.org/drawingml/2006/picture" xmlns="" xmlns:a14="http://schemas.microsoft.com/office/drawing/2010/main">
                <a:solidFill>
                  <a:srgbClr val="FFFFFF"/>
                </a:solidFill>
              </a14:hiddenFill>
            </a:ext>
          </a:extLst>
        </p:spPr>
      </p:pic>
      <p:sp>
        <p:nvSpPr>
          <p:cNvPr id="3" name="Rectangle 2"/>
          <p:cNvSpPr/>
          <p:nvPr/>
        </p:nvSpPr>
        <p:spPr>
          <a:xfrm>
            <a:off x="3143240" y="1214422"/>
            <a:ext cx="2518638" cy="307777"/>
          </a:xfrm>
          <a:prstGeom prst="rect">
            <a:avLst/>
          </a:prstGeom>
        </p:spPr>
        <p:txBody>
          <a:bodyPr wrap="none">
            <a:spAutoFit/>
          </a:bodyPr>
          <a:lstStyle/>
          <a:p>
            <a:pPr algn="ctr"/>
            <a:r>
              <a:rPr lang="en-US" sz="1400" b="1" dirty="0" smtClean="0">
                <a:solidFill>
                  <a:schemeClr val="accent1">
                    <a:lumMod val="75000"/>
                  </a:schemeClr>
                </a:solidFill>
              </a:rPr>
              <a:t>1 g sample in duplicate</a:t>
            </a:r>
            <a:endParaRPr lang="en-US" sz="1400" b="1" dirty="0">
              <a:solidFill>
                <a:schemeClr val="accent1">
                  <a:lumMod val="75000"/>
                </a:schemeClr>
              </a:solidFill>
            </a:endParaRPr>
          </a:p>
        </p:txBody>
      </p:sp>
      <p:sp>
        <p:nvSpPr>
          <p:cNvPr id="4" name="Rectangle 3"/>
          <p:cNvSpPr/>
          <p:nvPr/>
        </p:nvSpPr>
        <p:spPr>
          <a:xfrm>
            <a:off x="2714612" y="1571612"/>
            <a:ext cx="3581430" cy="307777"/>
          </a:xfrm>
          <a:prstGeom prst="rect">
            <a:avLst/>
          </a:prstGeom>
        </p:spPr>
        <p:txBody>
          <a:bodyPr wrap="none">
            <a:spAutoFit/>
          </a:bodyPr>
          <a:lstStyle/>
          <a:p>
            <a:r>
              <a:rPr lang="en-US" sz="1400" b="1" dirty="0" smtClean="0">
                <a:solidFill>
                  <a:schemeClr val="accent1">
                    <a:lumMod val="75000"/>
                  </a:schemeClr>
                </a:solidFill>
              </a:rPr>
              <a:t>MES-TRIS buffer, PH 8.2 at 24 °C </a:t>
            </a:r>
            <a:endParaRPr lang="en-US" sz="1400" b="1" dirty="0">
              <a:solidFill>
                <a:schemeClr val="accent1">
                  <a:lumMod val="75000"/>
                </a:schemeClr>
              </a:solidFill>
            </a:endParaRPr>
          </a:p>
        </p:txBody>
      </p:sp>
      <p:sp>
        <p:nvSpPr>
          <p:cNvPr id="5" name="Rectangle 4"/>
          <p:cNvSpPr/>
          <p:nvPr/>
        </p:nvSpPr>
        <p:spPr>
          <a:xfrm>
            <a:off x="3643306" y="1928802"/>
            <a:ext cx="1378904" cy="400110"/>
          </a:xfrm>
          <a:prstGeom prst="rect">
            <a:avLst/>
          </a:prstGeom>
        </p:spPr>
        <p:txBody>
          <a:bodyPr wrap="none">
            <a:spAutoFit/>
          </a:bodyPr>
          <a:lstStyle/>
          <a:p>
            <a:r>
              <a:rPr lang="en-US" sz="2000" b="1" dirty="0" smtClean="0">
                <a:solidFill>
                  <a:schemeClr val="accent1">
                    <a:lumMod val="75000"/>
                  </a:schemeClr>
                </a:solidFill>
                <a:cs typeface="Times New Roman"/>
              </a:rPr>
              <a:t> </a:t>
            </a:r>
            <a:r>
              <a:rPr lang="el-GR" sz="1400" b="1" dirty="0" smtClean="0">
                <a:solidFill>
                  <a:srgbClr val="C00000"/>
                </a:solidFill>
                <a:cs typeface="Times New Roman"/>
              </a:rPr>
              <a:t>α</a:t>
            </a:r>
            <a:r>
              <a:rPr lang="en-US" sz="1400" b="1" dirty="0" smtClean="0">
                <a:solidFill>
                  <a:srgbClr val="C00000"/>
                </a:solidFill>
                <a:cs typeface="Times New Roman"/>
              </a:rPr>
              <a:t>-amylase </a:t>
            </a:r>
            <a:endParaRPr lang="en-US" sz="1400" b="1" dirty="0">
              <a:solidFill>
                <a:srgbClr val="C00000"/>
              </a:solidFill>
            </a:endParaRPr>
          </a:p>
        </p:txBody>
      </p:sp>
      <p:sp>
        <p:nvSpPr>
          <p:cNvPr id="6" name="Rectangle 5"/>
          <p:cNvSpPr/>
          <p:nvPr/>
        </p:nvSpPr>
        <p:spPr>
          <a:xfrm>
            <a:off x="3857620" y="2428868"/>
            <a:ext cx="1067921" cy="307777"/>
          </a:xfrm>
          <a:prstGeom prst="rect">
            <a:avLst/>
          </a:prstGeom>
        </p:spPr>
        <p:txBody>
          <a:bodyPr wrap="none">
            <a:spAutoFit/>
          </a:bodyPr>
          <a:lstStyle/>
          <a:p>
            <a:r>
              <a:rPr lang="en-US" sz="1400" b="1" dirty="0" smtClean="0">
                <a:solidFill>
                  <a:srgbClr val="C00000"/>
                </a:solidFill>
              </a:rPr>
              <a:t>protease</a:t>
            </a:r>
            <a:endParaRPr lang="en-US" sz="1400" b="1" dirty="0">
              <a:solidFill>
                <a:srgbClr val="C00000"/>
              </a:solidFill>
            </a:endParaRPr>
          </a:p>
        </p:txBody>
      </p:sp>
      <p:sp>
        <p:nvSpPr>
          <p:cNvPr id="7" name="Rectangle 6"/>
          <p:cNvSpPr/>
          <p:nvPr/>
        </p:nvSpPr>
        <p:spPr>
          <a:xfrm>
            <a:off x="3357554" y="2857496"/>
            <a:ext cx="1976823" cy="307777"/>
          </a:xfrm>
          <a:prstGeom prst="rect">
            <a:avLst/>
          </a:prstGeom>
        </p:spPr>
        <p:txBody>
          <a:bodyPr wrap="none">
            <a:spAutoFit/>
          </a:bodyPr>
          <a:lstStyle/>
          <a:p>
            <a:r>
              <a:rPr lang="en-US" sz="1400" b="1" dirty="0" err="1" smtClean="0">
                <a:solidFill>
                  <a:srgbClr val="C00000"/>
                </a:solidFill>
              </a:rPr>
              <a:t>amyloglucosidase</a:t>
            </a:r>
            <a:endParaRPr lang="en-US" sz="1400" b="1" dirty="0">
              <a:solidFill>
                <a:srgbClr val="C00000"/>
              </a:solidFill>
            </a:endParaRPr>
          </a:p>
        </p:txBody>
      </p:sp>
      <p:sp>
        <p:nvSpPr>
          <p:cNvPr id="8" name="TextBox 7"/>
          <p:cNvSpPr txBox="1"/>
          <p:nvPr/>
        </p:nvSpPr>
        <p:spPr>
          <a:xfrm>
            <a:off x="1500166" y="500042"/>
            <a:ext cx="6357982" cy="338554"/>
          </a:xfrm>
          <a:prstGeom prst="rect">
            <a:avLst/>
          </a:prstGeom>
          <a:solidFill>
            <a:schemeClr val="accent1">
              <a:lumMod val="20000"/>
              <a:lumOff val="80000"/>
            </a:schemeClr>
          </a:solidFill>
        </p:spPr>
        <p:txBody>
          <a:bodyPr wrap="square" rtlCol="0">
            <a:spAutoFit/>
          </a:bodyPr>
          <a:lstStyle/>
          <a:p>
            <a:r>
              <a:rPr lang="en-US" sz="1600" b="1" dirty="0" smtClean="0">
                <a:solidFill>
                  <a:schemeClr val="accent1">
                    <a:lumMod val="75000"/>
                  </a:schemeClr>
                </a:solidFill>
              </a:rPr>
              <a:t>Analytical </a:t>
            </a:r>
            <a:r>
              <a:rPr lang="en-US" sz="1600" b="1" dirty="0" err="1" smtClean="0">
                <a:solidFill>
                  <a:schemeClr val="accent1">
                    <a:lumMod val="75000"/>
                  </a:schemeClr>
                </a:solidFill>
              </a:rPr>
              <a:t>cheme</a:t>
            </a:r>
            <a:r>
              <a:rPr lang="en-US" sz="1600" b="1" dirty="0" smtClean="0">
                <a:solidFill>
                  <a:schemeClr val="accent1">
                    <a:lumMod val="75000"/>
                  </a:schemeClr>
                </a:solidFill>
              </a:rPr>
              <a:t> for total dietary </a:t>
            </a:r>
            <a:r>
              <a:rPr lang="en-US" sz="1600" b="1" dirty="0" err="1" smtClean="0">
                <a:solidFill>
                  <a:schemeClr val="accent1">
                    <a:lumMod val="75000"/>
                  </a:schemeClr>
                </a:solidFill>
              </a:rPr>
              <a:t>fibre</a:t>
            </a:r>
            <a:r>
              <a:rPr lang="en-US" sz="1600" b="1" dirty="0" smtClean="0">
                <a:solidFill>
                  <a:schemeClr val="accent1">
                    <a:lumMod val="75000"/>
                  </a:schemeClr>
                </a:solidFill>
              </a:rPr>
              <a:t> determination</a:t>
            </a:r>
          </a:p>
        </p:txBody>
      </p:sp>
      <p:sp>
        <p:nvSpPr>
          <p:cNvPr id="9" name="TextBox 8"/>
          <p:cNvSpPr txBox="1"/>
          <p:nvPr/>
        </p:nvSpPr>
        <p:spPr>
          <a:xfrm>
            <a:off x="3786182" y="3357562"/>
            <a:ext cx="1500198" cy="307777"/>
          </a:xfrm>
          <a:prstGeom prst="rect">
            <a:avLst/>
          </a:prstGeom>
          <a:noFill/>
        </p:spPr>
        <p:txBody>
          <a:bodyPr wrap="square" rtlCol="0">
            <a:spAutoFit/>
          </a:bodyPr>
          <a:lstStyle/>
          <a:p>
            <a:r>
              <a:rPr lang="en-US" sz="1400" b="1" dirty="0" smtClean="0">
                <a:solidFill>
                  <a:schemeClr val="accent1">
                    <a:lumMod val="75000"/>
                  </a:schemeClr>
                </a:solidFill>
              </a:rPr>
              <a:t>2 residues</a:t>
            </a:r>
            <a:endParaRPr lang="en-US" sz="1400" b="1" dirty="0">
              <a:solidFill>
                <a:schemeClr val="accent1">
                  <a:lumMod val="75000"/>
                </a:schemeClr>
              </a:solidFill>
            </a:endParaRPr>
          </a:p>
        </p:txBody>
      </p:sp>
      <p:cxnSp>
        <p:nvCxnSpPr>
          <p:cNvPr id="10" name="Straight Connector 9"/>
          <p:cNvCxnSpPr/>
          <p:nvPr/>
        </p:nvCxnSpPr>
        <p:spPr>
          <a:xfrm>
            <a:off x="3286116" y="3929066"/>
            <a:ext cx="214314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rot="16200000" flipH="1">
            <a:off x="3071802" y="4143379"/>
            <a:ext cx="428629" cy="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5400000">
            <a:off x="4144166" y="3785396"/>
            <a:ext cx="285752" cy="1588"/>
          </a:xfrm>
          <a:prstGeom prst="line">
            <a:avLst/>
          </a:prstGeom>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2857488" y="4286256"/>
            <a:ext cx="912429" cy="307777"/>
          </a:xfrm>
          <a:prstGeom prst="rect">
            <a:avLst/>
          </a:prstGeom>
        </p:spPr>
        <p:txBody>
          <a:bodyPr wrap="none">
            <a:spAutoFit/>
          </a:bodyPr>
          <a:lstStyle/>
          <a:p>
            <a:r>
              <a:rPr lang="en-US" sz="1400" b="1" dirty="0" smtClean="0">
                <a:solidFill>
                  <a:schemeClr val="accent1">
                    <a:lumMod val="75000"/>
                  </a:schemeClr>
                </a:solidFill>
              </a:rPr>
              <a:t>protein</a:t>
            </a:r>
            <a:endParaRPr lang="en-US" sz="1400" b="1" dirty="0">
              <a:solidFill>
                <a:schemeClr val="accent1">
                  <a:lumMod val="75000"/>
                </a:schemeClr>
              </a:solidFill>
            </a:endParaRPr>
          </a:p>
        </p:txBody>
      </p:sp>
      <p:sp>
        <p:nvSpPr>
          <p:cNvPr id="22" name="Rectangle 21"/>
          <p:cNvSpPr/>
          <p:nvPr/>
        </p:nvSpPr>
        <p:spPr>
          <a:xfrm>
            <a:off x="5143504" y="4286256"/>
            <a:ext cx="538930" cy="307777"/>
          </a:xfrm>
          <a:prstGeom prst="rect">
            <a:avLst/>
          </a:prstGeom>
        </p:spPr>
        <p:txBody>
          <a:bodyPr wrap="none">
            <a:spAutoFit/>
          </a:bodyPr>
          <a:lstStyle/>
          <a:p>
            <a:r>
              <a:rPr lang="en-US" sz="1400" b="1" dirty="0" smtClean="0">
                <a:solidFill>
                  <a:schemeClr val="accent1">
                    <a:lumMod val="75000"/>
                  </a:schemeClr>
                </a:solidFill>
              </a:rPr>
              <a:t>ash</a:t>
            </a:r>
            <a:endParaRPr lang="en-US" sz="1400" b="1" dirty="0">
              <a:solidFill>
                <a:schemeClr val="accent1">
                  <a:lumMod val="75000"/>
                </a:schemeClr>
              </a:solidFill>
            </a:endParaRPr>
          </a:p>
        </p:txBody>
      </p:sp>
      <p:cxnSp>
        <p:nvCxnSpPr>
          <p:cNvPr id="23" name="Straight Connector 22"/>
          <p:cNvCxnSpPr/>
          <p:nvPr/>
        </p:nvCxnSpPr>
        <p:spPr>
          <a:xfrm rot="5400000" flipH="1" flipV="1">
            <a:off x="3144033" y="4642653"/>
            <a:ext cx="285754"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rot="16200000" flipH="1">
            <a:off x="5214942" y="4143380"/>
            <a:ext cx="428629" cy="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3286116" y="4786322"/>
            <a:ext cx="571504"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rot="10800000">
            <a:off x="4929190" y="4857760"/>
            <a:ext cx="500066"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5400000" flipH="1" flipV="1">
            <a:off x="5287173" y="4714091"/>
            <a:ext cx="285754" cy="1588"/>
          </a:xfrm>
          <a:prstGeom prst="line">
            <a:avLst/>
          </a:prstGeom>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3786182" y="4500570"/>
            <a:ext cx="1714512" cy="523220"/>
          </a:xfrm>
          <a:prstGeom prst="rect">
            <a:avLst/>
          </a:prstGeom>
          <a:noFill/>
        </p:spPr>
        <p:txBody>
          <a:bodyPr wrap="square" rtlCol="0">
            <a:spAutoFit/>
          </a:bodyPr>
          <a:lstStyle/>
          <a:p>
            <a:r>
              <a:rPr lang="en-US" sz="1400" b="1" dirty="0" smtClean="0">
                <a:solidFill>
                  <a:srgbClr val="C00000"/>
                </a:solidFill>
              </a:rPr>
              <a:t>Total Dietary      </a:t>
            </a:r>
            <a:r>
              <a:rPr lang="en-US" sz="1400" b="1" dirty="0" err="1" smtClean="0">
                <a:solidFill>
                  <a:srgbClr val="C00000"/>
                </a:solidFill>
              </a:rPr>
              <a:t>Fibre</a:t>
            </a:r>
            <a:r>
              <a:rPr lang="en-US" sz="1400" b="1" dirty="0" smtClean="0">
                <a:solidFill>
                  <a:srgbClr val="C00000"/>
                </a:solidFill>
              </a:rPr>
              <a:t> (TDF)</a:t>
            </a:r>
            <a:endParaRPr lang="en-US" sz="1400" b="1" dirty="0">
              <a:solidFill>
                <a:srgbClr val="C00000"/>
              </a:solidFill>
            </a:endParaRPr>
          </a:p>
        </p:txBody>
      </p:sp>
      <p:cxnSp>
        <p:nvCxnSpPr>
          <p:cNvPr id="30" name="Straight Arrow Connector 29"/>
          <p:cNvCxnSpPr/>
          <p:nvPr/>
        </p:nvCxnSpPr>
        <p:spPr>
          <a:xfrm rot="16200000" flipH="1">
            <a:off x="4143372" y="1500174"/>
            <a:ext cx="285753" cy="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rot="16200000" flipH="1">
            <a:off x="4143372" y="1928802"/>
            <a:ext cx="285753" cy="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rot="16200000" flipH="1">
            <a:off x="4143372" y="2357430"/>
            <a:ext cx="285753" cy="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rot="16200000" flipH="1">
            <a:off x="4143372" y="2857496"/>
            <a:ext cx="285753" cy="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rot="16200000" flipH="1">
            <a:off x="4143372" y="3214686"/>
            <a:ext cx="285753" cy="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dissolv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http://tiganj.com/wp-content/uploads/2013/10/psenica-638x350.jpg"/>
          <p:cNvPicPr>
            <a:picLocks/>
          </p:cNvPicPr>
          <p:nvPr/>
        </p:nvPicPr>
        <p:blipFill rotWithShape="1">
          <a:blip r:embed="rId2">
            <a:extLst>
              <a:ext uri="{28A0092B-C50C-407E-A947-70E740481C1C}">
                <a14:useLocalDpi xmlns:lc="http://schemas.openxmlformats.org/drawingml/2006/lockedCanvas" xmlns:pic="http://schemas.openxmlformats.org/drawingml/2006/picture" xmlns="" xmlns:a14="http://schemas.microsoft.com/office/drawing/2010/main" val="0"/>
              </a:ext>
            </a:extLst>
          </a:blip>
          <a:srcRect l="11126" r="12054" b="386"/>
          <a:stretch/>
        </p:blipFill>
        <p:spPr bwMode="auto">
          <a:xfrm>
            <a:off x="0" y="-412876"/>
            <a:ext cx="9144000" cy="7270876"/>
          </a:xfrm>
          <a:prstGeom prst="frame">
            <a:avLst/>
          </a:prstGeom>
          <a:noFill/>
          <a:effectLst>
            <a:glow rad="63500">
              <a:schemeClr val="accent1">
                <a:satMod val="175000"/>
                <a:alpha val="40000"/>
              </a:schemeClr>
            </a:glow>
            <a:outerShdw blurRad="50800" dist="38100" dir="2700000" algn="tl" rotWithShape="0">
              <a:prstClr val="black">
                <a:alpha val="40000"/>
              </a:prstClr>
            </a:outerShdw>
            <a:softEdge rad="317500"/>
          </a:effectLst>
          <a:extLst>
            <a:ext uri="{909E8E84-426E-40DD-AFC4-6F175D3DCCD1}">
              <a14:hiddenFill xmlns:lc="http://schemas.openxmlformats.org/drawingml/2006/lockedCanvas" xmlns:pic="http://schemas.openxmlformats.org/drawingml/2006/picture" xmlns="" xmlns:a14="http://schemas.microsoft.com/office/drawing/2010/main">
                <a:solidFill>
                  <a:srgbClr val="FFFFFF"/>
                </a:solidFill>
              </a14:hiddenFill>
            </a:ext>
          </a:extLst>
        </p:spPr>
      </p:pic>
      <p:sp>
        <p:nvSpPr>
          <p:cNvPr id="3" name="Rectangle 2"/>
          <p:cNvSpPr/>
          <p:nvPr/>
        </p:nvSpPr>
        <p:spPr>
          <a:xfrm>
            <a:off x="928662" y="1000108"/>
            <a:ext cx="7286676" cy="584775"/>
          </a:xfrm>
          <a:prstGeom prst="rect">
            <a:avLst/>
          </a:prstGeom>
          <a:solidFill>
            <a:srgbClr val="A8E6B2"/>
          </a:solidFill>
        </p:spPr>
        <p:txBody>
          <a:bodyPr wrap="square">
            <a:spAutoFit/>
          </a:bodyPr>
          <a:lstStyle/>
          <a:p>
            <a:pPr algn="ctr"/>
            <a:r>
              <a:rPr lang="en-US" sz="2800" b="1" dirty="0" smtClean="0">
                <a:solidFill>
                  <a:srgbClr val="D83E0E"/>
                </a:solidFill>
              </a:rPr>
              <a:t>    </a:t>
            </a:r>
            <a:r>
              <a:rPr lang="en-US" sz="3200" b="1" dirty="0" smtClean="0">
                <a:solidFill>
                  <a:schemeClr val="accent1">
                    <a:lumMod val="75000"/>
                  </a:schemeClr>
                </a:solidFill>
              </a:rPr>
              <a:t>RESULTS </a:t>
            </a:r>
            <a:r>
              <a:rPr lang="en-US" sz="3200" b="1" dirty="0" smtClean="0">
                <a:solidFill>
                  <a:srgbClr val="D83E0E"/>
                </a:solidFill>
              </a:rPr>
              <a:t>	</a:t>
            </a:r>
            <a:r>
              <a:rPr lang="en-US" sz="2400" b="1" dirty="0" smtClean="0">
                <a:solidFill>
                  <a:srgbClr val="D83E0E"/>
                </a:solidFill>
              </a:rPr>
              <a:t>	</a:t>
            </a:r>
            <a:endParaRPr lang="en-US" sz="2400" b="1" dirty="0">
              <a:solidFill>
                <a:srgbClr val="D83E0E"/>
              </a:solidFill>
            </a:endParaRPr>
          </a:p>
        </p:txBody>
      </p:sp>
      <p:sp>
        <p:nvSpPr>
          <p:cNvPr id="4" name="TextBox 3"/>
          <p:cNvSpPr txBox="1"/>
          <p:nvPr/>
        </p:nvSpPr>
        <p:spPr>
          <a:xfrm>
            <a:off x="1214414" y="2643182"/>
            <a:ext cx="7000924" cy="400110"/>
          </a:xfrm>
          <a:prstGeom prst="rect">
            <a:avLst/>
          </a:prstGeom>
          <a:solidFill>
            <a:schemeClr val="bg1"/>
          </a:solidFill>
        </p:spPr>
        <p:txBody>
          <a:bodyPr wrap="square" rtlCol="0">
            <a:spAutoFit/>
          </a:bodyPr>
          <a:lstStyle/>
          <a:p>
            <a:r>
              <a:rPr lang="en-US" sz="2000" b="1" dirty="0" smtClean="0">
                <a:solidFill>
                  <a:schemeClr val="accent1">
                    <a:lumMod val="75000"/>
                  </a:schemeClr>
                </a:solidFill>
              </a:rPr>
              <a:t>DETERMINATION OF TDF, SDF AND IDF VALUE</a:t>
            </a:r>
            <a:endParaRPr lang="en-US" sz="2000" b="1" dirty="0">
              <a:solidFill>
                <a:schemeClr val="accent1">
                  <a:lumMod val="75000"/>
                </a:schemeClr>
              </a:solidFill>
            </a:endParaRPr>
          </a:p>
        </p:txBody>
      </p:sp>
    </p:spTree>
  </p:cSld>
  <p:clrMapOvr>
    <a:masterClrMapping/>
  </p:clrMapOvr>
  <p:transition>
    <p:wedg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http://tiganj.com/wp-content/uploads/2013/10/psenica-638x350.jpg"/>
          <p:cNvPicPr>
            <a:picLocks/>
          </p:cNvPicPr>
          <p:nvPr/>
        </p:nvPicPr>
        <p:blipFill rotWithShape="1">
          <a:blip r:embed="rId2">
            <a:extLst>
              <a:ext uri="{28A0092B-C50C-407E-A947-70E740481C1C}">
                <a14:useLocalDpi xmlns:lc="http://schemas.openxmlformats.org/drawingml/2006/lockedCanvas" xmlns:pic="http://schemas.openxmlformats.org/drawingml/2006/picture" xmlns="" xmlns:a14="http://schemas.microsoft.com/office/drawing/2010/main" val="0"/>
              </a:ext>
            </a:extLst>
          </a:blip>
          <a:srcRect l="11126" r="12054" b="386"/>
          <a:stretch/>
        </p:blipFill>
        <p:spPr bwMode="auto">
          <a:xfrm>
            <a:off x="0" y="-412876"/>
            <a:ext cx="9144000" cy="7270876"/>
          </a:xfrm>
          <a:prstGeom prst="frame">
            <a:avLst/>
          </a:prstGeom>
          <a:noFill/>
          <a:effectLst>
            <a:glow rad="63500">
              <a:schemeClr val="accent1">
                <a:satMod val="175000"/>
                <a:alpha val="40000"/>
              </a:schemeClr>
            </a:glow>
            <a:outerShdw blurRad="50800" dist="38100" dir="2700000" algn="tl" rotWithShape="0">
              <a:prstClr val="black">
                <a:alpha val="40000"/>
              </a:prstClr>
            </a:outerShdw>
            <a:softEdge rad="317500"/>
          </a:effectLst>
          <a:extLst>
            <a:ext uri="{909E8E84-426E-40DD-AFC4-6F175D3DCCD1}">
              <a14:hiddenFill xmlns:lc="http://schemas.openxmlformats.org/drawingml/2006/lockedCanvas" xmlns:pic="http://schemas.openxmlformats.org/drawingml/2006/picture" xmlns="" xmlns:a14="http://schemas.microsoft.com/office/drawing/2010/main">
                <a:solidFill>
                  <a:srgbClr val="FFFFFF"/>
                </a:solidFill>
              </a14:hiddenFill>
            </a:ext>
          </a:extLst>
        </p:spPr>
      </p:pic>
      <p:pic>
        <p:nvPicPr>
          <p:cNvPr id="3" name="Picture 2"/>
          <p:cNvPicPr/>
          <p:nvPr/>
        </p:nvPicPr>
        <p:blipFill>
          <a:blip r:embed="rId3"/>
          <a:srcRect/>
          <a:stretch>
            <a:fillRect/>
          </a:stretch>
        </p:blipFill>
        <p:spPr bwMode="auto">
          <a:xfrm>
            <a:off x="1714480" y="1000108"/>
            <a:ext cx="6572296" cy="4214842"/>
          </a:xfrm>
          <a:prstGeom prst="rect">
            <a:avLst/>
          </a:prstGeom>
          <a:noFill/>
          <a:ln w="9525">
            <a:noFill/>
            <a:miter lim="800000"/>
            <a:headEnd/>
            <a:tailEnd/>
          </a:ln>
        </p:spPr>
      </p:pic>
      <p:sp>
        <p:nvSpPr>
          <p:cNvPr id="4" name="TextBox 3"/>
          <p:cNvSpPr txBox="1"/>
          <p:nvPr/>
        </p:nvSpPr>
        <p:spPr>
          <a:xfrm>
            <a:off x="2143108" y="5072074"/>
            <a:ext cx="5357850" cy="923330"/>
          </a:xfrm>
          <a:prstGeom prst="rect">
            <a:avLst/>
          </a:prstGeom>
          <a:noFill/>
        </p:spPr>
        <p:txBody>
          <a:bodyPr wrap="square" rtlCol="0">
            <a:spAutoFit/>
          </a:bodyPr>
          <a:lstStyle/>
          <a:p>
            <a:r>
              <a:rPr lang="en-US" dirty="0" smtClean="0"/>
              <a:t>Figure 1. Content of TDF, ISF and SDF in </a:t>
            </a:r>
            <a:r>
              <a:rPr lang="en-US" dirty="0" smtClean="0">
                <a:solidFill>
                  <a:srgbClr val="C00000"/>
                </a:solidFill>
              </a:rPr>
              <a:t>wheat </a:t>
            </a:r>
            <a:r>
              <a:rPr lang="en-US" dirty="0" smtClean="0"/>
              <a:t>cultivated conventional and organic</a:t>
            </a:r>
          </a:p>
          <a:p>
            <a:endParaRPr lang="en-US" dirty="0"/>
          </a:p>
        </p:txBody>
      </p:sp>
    </p:spTree>
  </p:cSld>
  <p:clrMapOvr>
    <a:masterClrMapping/>
  </p:clrMapOvr>
  <p:transition spd="med">
    <p:wipe dir="d"/>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http://tiganj.com/wp-content/uploads/2013/10/psenica-638x350.jpg"/>
          <p:cNvPicPr>
            <a:picLocks/>
          </p:cNvPicPr>
          <p:nvPr/>
        </p:nvPicPr>
        <p:blipFill rotWithShape="1">
          <a:blip r:embed="rId2">
            <a:extLst>
              <a:ext uri="{28A0092B-C50C-407E-A947-70E740481C1C}">
                <a14:useLocalDpi xmlns:lc="http://schemas.openxmlformats.org/drawingml/2006/lockedCanvas" xmlns:pic="http://schemas.openxmlformats.org/drawingml/2006/picture" xmlns="" xmlns:a14="http://schemas.microsoft.com/office/drawing/2010/main" val="0"/>
              </a:ext>
            </a:extLst>
          </a:blip>
          <a:srcRect l="11126" r="12054" b="386"/>
          <a:stretch/>
        </p:blipFill>
        <p:spPr bwMode="auto">
          <a:xfrm>
            <a:off x="0" y="-412876"/>
            <a:ext cx="9144000" cy="7270876"/>
          </a:xfrm>
          <a:prstGeom prst="frame">
            <a:avLst/>
          </a:prstGeom>
          <a:noFill/>
          <a:effectLst>
            <a:glow rad="63500">
              <a:schemeClr val="accent1">
                <a:satMod val="175000"/>
                <a:alpha val="40000"/>
              </a:schemeClr>
            </a:glow>
            <a:outerShdw blurRad="50800" dist="38100" dir="2700000" algn="tl" rotWithShape="0">
              <a:prstClr val="black">
                <a:alpha val="40000"/>
              </a:prstClr>
            </a:outerShdw>
            <a:softEdge rad="317500"/>
          </a:effectLst>
          <a:extLst>
            <a:ext uri="{909E8E84-426E-40DD-AFC4-6F175D3DCCD1}">
              <a14:hiddenFill xmlns:lc="http://schemas.openxmlformats.org/drawingml/2006/lockedCanvas" xmlns:pic="http://schemas.openxmlformats.org/drawingml/2006/picture" xmlns="" xmlns:a14="http://schemas.microsoft.com/office/drawing/2010/main">
                <a:solidFill>
                  <a:srgbClr val="FFFFFF"/>
                </a:solidFill>
              </a14:hiddenFill>
            </a:ext>
          </a:extLst>
        </p:spPr>
      </p:pic>
      <p:pic>
        <p:nvPicPr>
          <p:cNvPr id="4" name="Picture 3"/>
          <p:cNvPicPr/>
          <p:nvPr/>
        </p:nvPicPr>
        <p:blipFill>
          <a:blip r:embed="rId3"/>
          <a:srcRect/>
          <a:stretch>
            <a:fillRect/>
          </a:stretch>
        </p:blipFill>
        <p:spPr bwMode="auto">
          <a:xfrm>
            <a:off x="1571604" y="928670"/>
            <a:ext cx="6215106" cy="4000528"/>
          </a:xfrm>
          <a:prstGeom prst="rect">
            <a:avLst/>
          </a:prstGeom>
          <a:noFill/>
          <a:ln w="9525">
            <a:noFill/>
            <a:miter lim="800000"/>
            <a:headEnd/>
            <a:tailEnd/>
          </a:ln>
        </p:spPr>
      </p:pic>
      <p:sp>
        <p:nvSpPr>
          <p:cNvPr id="5" name="Rectangle 4"/>
          <p:cNvSpPr/>
          <p:nvPr/>
        </p:nvSpPr>
        <p:spPr>
          <a:xfrm>
            <a:off x="1857356" y="4857760"/>
            <a:ext cx="5357850" cy="646331"/>
          </a:xfrm>
          <a:prstGeom prst="rect">
            <a:avLst/>
          </a:prstGeom>
        </p:spPr>
        <p:txBody>
          <a:bodyPr wrap="square">
            <a:spAutoFit/>
          </a:bodyPr>
          <a:lstStyle/>
          <a:p>
            <a:r>
              <a:rPr lang="en-US" dirty="0" smtClean="0"/>
              <a:t>Figure 2. Content of TDF, ISF and SDF in </a:t>
            </a:r>
            <a:r>
              <a:rPr lang="en-US" dirty="0" smtClean="0">
                <a:solidFill>
                  <a:srgbClr val="D83E0E"/>
                </a:solidFill>
              </a:rPr>
              <a:t>barley</a:t>
            </a:r>
            <a:r>
              <a:rPr lang="en-US" b="1" dirty="0" smtClean="0">
                <a:solidFill>
                  <a:srgbClr val="D83E0E"/>
                </a:solidFill>
              </a:rPr>
              <a:t> </a:t>
            </a:r>
            <a:r>
              <a:rPr lang="en-US" dirty="0" smtClean="0"/>
              <a:t>cultivated conventional and organic</a:t>
            </a:r>
            <a:endParaRPr lang="en-US" dirty="0"/>
          </a:p>
        </p:txBody>
      </p:sp>
    </p:spTree>
  </p:cSld>
  <p:clrMapOvr>
    <a:masterClrMapping/>
  </p:clrMapOvr>
  <p:transition spd="med">
    <p:wipe dir="d"/>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http://tiganj.com/wp-content/uploads/2013/10/psenica-638x350.jpg"/>
          <p:cNvPicPr>
            <a:picLocks/>
          </p:cNvPicPr>
          <p:nvPr/>
        </p:nvPicPr>
        <p:blipFill rotWithShape="1">
          <a:blip r:embed="rId2">
            <a:extLst>
              <a:ext uri="{28A0092B-C50C-407E-A947-70E740481C1C}">
                <a14:useLocalDpi xmlns:lc="http://schemas.openxmlformats.org/drawingml/2006/lockedCanvas" xmlns:pic="http://schemas.openxmlformats.org/drawingml/2006/picture" xmlns="" xmlns:a14="http://schemas.microsoft.com/office/drawing/2010/main" val="0"/>
              </a:ext>
            </a:extLst>
          </a:blip>
          <a:srcRect l="11126" r="12054" b="386"/>
          <a:stretch/>
        </p:blipFill>
        <p:spPr bwMode="auto">
          <a:xfrm>
            <a:off x="0" y="-412852"/>
            <a:ext cx="9144000" cy="7270876"/>
          </a:xfrm>
          <a:prstGeom prst="frame">
            <a:avLst/>
          </a:prstGeom>
          <a:noFill/>
          <a:effectLst>
            <a:glow rad="63500">
              <a:schemeClr val="accent1">
                <a:satMod val="175000"/>
                <a:alpha val="40000"/>
              </a:schemeClr>
            </a:glow>
            <a:outerShdw blurRad="50800" dist="38100" dir="2700000" algn="tl" rotWithShape="0">
              <a:prstClr val="black">
                <a:alpha val="40000"/>
              </a:prstClr>
            </a:outerShdw>
            <a:softEdge rad="317500"/>
          </a:effectLst>
          <a:extLst>
            <a:ext uri="{909E8E84-426E-40DD-AFC4-6F175D3DCCD1}">
              <a14:hiddenFill xmlns:lc="http://schemas.openxmlformats.org/drawingml/2006/lockedCanvas" xmlns:pic="http://schemas.openxmlformats.org/drawingml/2006/picture" xmlns="" xmlns:a14="http://schemas.microsoft.com/office/drawing/2010/main">
                <a:solidFill>
                  <a:srgbClr val="FFFFFF"/>
                </a:solidFill>
              </a14:hiddenFill>
            </a:ext>
          </a:extLst>
        </p:spPr>
      </p:pic>
      <p:pic>
        <p:nvPicPr>
          <p:cNvPr id="3" name="Picture 2"/>
          <p:cNvPicPr/>
          <p:nvPr/>
        </p:nvPicPr>
        <p:blipFill>
          <a:blip r:embed="rId3"/>
          <a:srcRect/>
          <a:stretch>
            <a:fillRect/>
          </a:stretch>
        </p:blipFill>
        <p:spPr bwMode="auto">
          <a:xfrm>
            <a:off x="1714480" y="1000108"/>
            <a:ext cx="6210302" cy="4000528"/>
          </a:xfrm>
          <a:prstGeom prst="rect">
            <a:avLst/>
          </a:prstGeom>
          <a:noFill/>
          <a:ln w="9525">
            <a:noFill/>
            <a:miter lim="800000"/>
            <a:headEnd/>
            <a:tailEnd/>
          </a:ln>
        </p:spPr>
      </p:pic>
      <p:sp>
        <p:nvSpPr>
          <p:cNvPr id="4" name="Rectangle 3"/>
          <p:cNvSpPr/>
          <p:nvPr/>
        </p:nvSpPr>
        <p:spPr>
          <a:xfrm>
            <a:off x="1928794" y="4857760"/>
            <a:ext cx="5500726" cy="646331"/>
          </a:xfrm>
          <a:prstGeom prst="rect">
            <a:avLst/>
          </a:prstGeom>
        </p:spPr>
        <p:txBody>
          <a:bodyPr wrap="square">
            <a:spAutoFit/>
          </a:bodyPr>
          <a:lstStyle/>
          <a:p>
            <a:r>
              <a:rPr lang="en-US" dirty="0" smtClean="0"/>
              <a:t>Figure 3. Content of TDF, ISF and SDF in </a:t>
            </a:r>
            <a:r>
              <a:rPr lang="en-US" dirty="0" smtClean="0">
                <a:solidFill>
                  <a:srgbClr val="D83E0E"/>
                </a:solidFill>
              </a:rPr>
              <a:t>oat </a:t>
            </a:r>
            <a:r>
              <a:rPr lang="en-US" dirty="0" smtClean="0"/>
              <a:t>cultivated conventional and organic</a:t>
            </a:r>
            <a:endParaRPr lang="en-US" dirty="0"/>
          </a:p>
        </p:txBody>
      </p:sp>
    </p:spTree>
  </p:cSld>
  <p:clrMapOvr>
    <a:masterClrMapping/>
  </p:clrMapOvr>
  <p:transition spd="med">
    <p:wipe dir="d"/>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http://tiganj.com/wp-content/uploads/2013/10/psenica-638x350.jpg"/>
          <p:cNvPicPr>
            <a:picLocks/>
          </p:cNvPicPr>
          <p:nvPr/>
        </p:nvPicPr>
        <p:blipFill rotWithShape="1">
          <a:blip r:embed="rId2">
            <a:extLst>
              <a:ext uri="{28A0092B-C50C-407E-A947-70E740481C1C}">
                <a14:useLocalDpi xmlns:lc="http://schemas.openxmlformats.org/drawingml/2006/lockedCanvas" xmlns:pic="http://schemas.openxmlformats.org/drawingml/2006/picture" xmlns="" xmlns:a14="http://schemas.microsoft.com/office/drawing/2010/main" val="0"/>
              </a:ext>
            </a:extLst>
          </a:blip>
          <a:srcRect l="11126" r="12054" b="386"/>
          <a:stretch/>
        </p:blipFill>
        <p:spPr bwMode="auto">
          <a:xfrm>
            <a:off x="0" y="-412876"/>
            <a:ext cx="9144000" cy="7270876"/>
          </a:xfrm>
          <a:prstGeom prst="frame">
            <a:avLst/>
          </a:prstGeom>
          <a:noFill/>
          <a:effectLst>
            <a:glow rad="63500">
              <a:schemeClr val="accent1">
                <a:satMod val="175000"/>
                <a:alpha val="40000"/>
              </a:schemeClr>
            </a:glow>
            <a:outerShdw blurRad="50800" dist="38100" dir="2700000" algn="tl" rotWithShape="0">
              <a:prstClr val="black">
                <a:alpha val="40000"/>
              </a:prstClr>
            </a:outerShdw>
            <a:softEdge rad="317500"/>
          </a:effectLst>
          <a:extLst>
            <a:ext uri="{909E8E84-426E-40DD-AFC4-6F175D3DCCD1}">
              <a14:hiddenFill xmlns:lc="http://schemas.openxmlformats.org/drawingml/2006/lockedCanvas" xmlns:pic="http://schemas.openxmlformats.org/drawingml/2006/picture" xmlns="" xmlns:a14="http://schemas.microsoft.com/office/drawing/2010/main">
                <a:solidFill>
                  <a:srgbClr val="FFFFFF"/>
                </a:solidFill>
              </a14:hiddenFill>
            </a:ext>
          </a:extLst>
        </p:spPr>
      </p:pic>
      <p:pic>
        <p:nvPicPr>
          <p:cNvPr id="3" name="Picture 2"/>
          <p:cNvPicPr/>
          <p:nvPr/>
        </p:nvPicPr>
        <p:blipFill>
          <a:blip r:embed="rId3"/>
          <a:srcRect/>
          <a:stretch>
            <a:fillRect/>
          </a:stretch>
        </p:blipFill>
        <p:spPr bwMode="auto">
          <a:xfrm>
            <a:off x="1571604" y="928670"/>
            <a:ext cx="6429420" cy="3986215"/>
          </a:xfrm>
          <a:prstGeom prst="rect">
            <a:avLst/>
          </a:prstGeom>
          <a:noFill/>
          <a:ln w="9525">
            <a:noFill/>
            <a:miter lim="800000"/>
            <a:headEnd/>
            <a:tailEnd/>
          </a:ln>
        </p:spPr>
      </p:pic>
      <p:sp>
        <p:nvSpPr>
          <p:cNvPr id="4" name="Rectangle 3"/>
          <p:cNvSpPr/>
          <p:nvPr/>
        </p:nvSpPr>
        <p:spPr>
          <a:xfrm>
            <a:off x="1785918" y="4857760"/>
            <a:ext cx="5357850" cy="646331"/>
          </a:xfrm>
          <a:prstGeom prst="rect">
            <a:avLst/>
          </a:prstGeom>
        </p:spPr>
        <p:txBody>
          <a:bodyPr wrap="square">
            <a:spAutoFit/>
          </a:bodyPr>
          <a:lstStyle/>
          <a:p>
            <a:r>
              <a:rPr lang="en-US" dirty="0" smtClean="0"/>
              <a:t>Figure 4. Content of TDF, ISF and SDF in </a:t>
            </a:r>
            <a:r>
              <a:rPr lang="en-US" dirty="0" smtClean="0">
                <a:solidFill>
                  <a:srgbClr val="D83E0E"/>
                </a:solidFill>
              </a:rPr>
              <a:t>rye</a:t>
            </a:r>
            <a:r>
              <a:rPr lang="en-US" dirty="0" smtClean="0"/>
              <a:t> cultivated conventional and organic</a:t>
            </a:r>
            <a:endParaRPr lang="en-US" dirty="0"/>
          </a:p>
        </p:txBody>
      </p:sp>
    </p:spTree>
  </p:cSld>
  <p:clrMapOvr>
    <a:masterClrMapping/>
  </p:clrMapOvr>
  <p:transition spd="med">
    <p:wipe dir="d"/>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http://tiganj.com/wp-content/uploads/2013/10/psenica-638x350.jpg"/>
          <p:cNvPicPr>
            <a:picLocks/>
          </p:cNvPicPr>
          <p:nvPr/>
        </p:nvPicPr>
        <p:blipFill rotWithShape="1">
          <a:blip r:embed="rId2">
            <a:extLst>
              <a:ext uri="{28A0092B-C50C-407E-A947-70E740481C1C}">
                <a14:useLocalDpi xmlns:lc="http://schemas.openxmlformats.org/drawingml/2006/lockedCanvas" xmlns:pic="http://schemas.openxmlformats.org/drawingml/2006/picture" xmlns="" xmlns:a14="http://schemas.microsoft.com/office/drawing/2010/main" val="0"/>
              </a:ext>
            </a:extLst>
          </a:blip>
          <a:srcRect l="11126" r="12054" b="386"/>
          <a:stretch/>
        </p:blipFill>
        <p:spPr bwMode="auto">
          <a:xfrm>
            <a:off x="0" y="-357214"/>
            <a:ext cx="9180000" cy="7215214"/>
          </a:xfrm>
          <a:prstGeom prst="frame">
            <a:avLst/>
          </a:prstGeom>
          <a:noFill/>
          <a:ln>
            <a:solidFill>
              <a:srgbClr val="FFC000"/>
            </a:solidFill>
          </a:ln>
          <a:effectLst>
            <a:glow rad="63500">
              <a:schemeClr val="accent1">
                <a:satMod val="175000"/>
                <a:alpha val="40000"/>
              </a:schemeClr>
            </a:glow>
            <a:outerShdw blurRad="50800" dist="38100" dir="2700000" algn="tl" rotWithShape="0">
              <a:prstClr val="black">
                <a:alpha val="40000"/>
              </a:prstClr>
            </a:outerShdw>
            <a:softEdge rad="317500"/>
          </a:effectLst>
          <a:extLst>
            <a:ext uri="{909E8E84-426E-40DD-AFC4-6F175D3DCCD1}">
              <a14:hiddenFill xmlns:lc="http://schemas.openxmlformats.org/drawingml/2006/lockedCanvas" xmlns:pic="http://schemas.openxmlformats.org/drawingml/2006/picture" xmlns="" xmlns:a14="http://schemas.microsoft.com/office/drawing/2010/main">
                <a:solidFill>
                  <a:srgbClr val="FFFFFF"/>
                </a:solidFill>
              </a14:hiddenFill>
            </a:ext>
          </a:extLst>
        </p:spPr>
      </p:pic>
      <p:pic>
        <p:nvPicPr>
          <p:cNvPr id="3" name="Picture 2"/>
          <p:cNvPicPr/>
          <p:nvPr/>
        </p:nvPicPr>
        <p:blipFill>
          <a:blip r:embed="rId3"/>
          <a:srcRect/>
          <a:stretch>
            <a:fillRect/>
          </a:stretch>
        </p:blipFill>
        <p:spPr bwMode="auto">
          <a:xfrm>
            <a:off x="1785918" y="1142984"/>
            <a:ext cx="6210302" cy="3771901"/>
          </a:xfrm>
          <a:prstGeom prst="rect">
            <a:avLst/>
          </a:prstGeom>
          <a:noFill/>
          <a:ln w="9525">
            <a:noFill/>
            <a:miter lim="800000"/>
            <a:headEnd/>
            <a:tailEnd/>
          </a:ln>
        </p:spPr>
      </p:pic>
      <p:sp>
        <p:nvSpPr>
          <p:cNvPr id="4" name="Rectangle 3"/>
          <p:cNvSpPr/>
          <p:nvPr/>
        </p:nvSpPr>
        <p:spPr>
          <a:xfrm>
            <a:off x="2143108" y="4857760"/>
            <a:ext cx="5143536" cy="646331"/>
          </a:xfrm>
          <a:prstGeom prst="rect">
            <a:avLst/>
          </a:prstGeom>
        </p:spPr>
        <p:txBody>
          <a:bodyPr wrap="square">
            <a:spAutoFit/>
          </a:bodyPr>
          <a:lstStyle/>
          <a:p>
            <a:r>
              <a:rPr lang="en-US" dirty="0" smtClean="0"/>
              <a:t>Figure 5. Content of TDF, ISF and SDF in </a:t>
            </a:r>
            <a:r>
              <a:rPr lang="en-US" dirty="0" smtClean="0">
                <a:solidFill>
                  <a:srgbClr val="D83E0E"/>
                </a:solidFill>
              </a:rPr>
              <a:t>millet</a:t>
            </a:r>
            <a:r>
              <a:rPr lang="en-US" dirty="0" smtClean="0"/>
              <a:t> cultivated conventional and organic</a:t>
            </a:r>
            <a:endParaRPr lang="en-US" dirty="0"/>
          </a:p>
        </p:txBody>
      </p:sp>
    </p:spTree>
  </p:cSld>
  <p:clrMapOvr>
    <a:masterClrMapping/>
  </p:clrMapOvr>
  <p:transition spd="med">
    <p:wipe dir="d"/>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http://tiganj.com/wp-content/uploads/2013/10/psenica-638x350.jpg"/>
          <p:cNvPicPr>
            <a:picLocks/>
          </p:cNvPicPr>
          <p:nvPr/>
        </p:nvPicPr>
        <p:blipFill rotWithShape="1">
          <a:blip r:embed="rId2">
            <a:extLst>
              <a:ext uri="{28A0092B-C50C-407E-A947-70E740481C1C}">
                <a14:useLocalDpi xmlns:lc="http://schemas.openxmlformats.org/drawingml/2006/lockedCanvas" xmlns:pic="http://schemas.openxmlformats.org/drawingml/2006/picture" xmlns="" xmlns:a14="http://schemas.microsoft.com/office/drawing/2010/main" val="0"/>
              </a:ext>
            </a:extLst>
          </a:blip>
          <a:srcRect l="11126" r="12054" b="386"/>
          <a:stretch/>
        </p:blipFill>
        <p:spPr bwMode="auto">
          <a:xfrm>
            <a:off x="-36000" y="0"/>
            <a:ext cx="9180000" cy="6858000"/>
          </a:xfrm>
          <a:prstGeom prst="frame">
            <a:avLst/>
          </a:prstGeom>
          <a:noFill/>
          <a:ln>
            <a:solidFill>
              <a:srgbClr val="FFC000"/>
            </a:solidFill>
          </a:ln>
          <a:effectLst>
            <a:glow rad="63500">
              <a:schemeClr val="accent1">
                <a:satMod val="175000"/>
                <a:alpha val="40000"/>
              </a:schemeClr>
            </a:glow>
            <a:outerShdw blurRad="50800" dist="38100" dir="2700000" algn="tl" rotWithShape="0">
              <a:prstClr val="black">
                <a:alpha val="40000"/>
              </a:prstClr>
            </a:outerShdw>
            <a:softEdge rad="317500"/>
          </a:effectLst>
          <a:extLst>
            <a:ext uri="{909E8E84-426E-40DD-AFC4-6F175D3DCCD1}">
              <a14:hiddenFill xmlns:lc="http://schemas.openxmlformats.org/drawingml/2006/lockedCanvas" xmlns:pic="http://schemas.openxmlformats.org/drawingml/2006/picture" xmlns="" xmlns:a14="http://schemas.microsoft.com/office/drawing/2010/main">
                <a:solidFill>
                  <a:srgbClr val="FFFFFF"/>
                </a:solidFill>
              </a14:hiddenFill>
            </a:ext>
          </a:extLst>
        </p:spPr>
      </p:pic>
      <p:sp>
        <p:nvSpPr>
          <p:cNvPr id="3" name="TextBox 2"/>
          <p:cNvSpPr txBox="1"/>
          <p:nvPr/>
        </p:nvSpPr>
        <p:spPr>
          <a:xfrm>
            <a:off x="1000100" y="1000108"/>
            <a:ext cx="7143800" cy="4801314"/>
          </a:xfrm>
          <a:prstGeom prst="rect">
            <a:avLst/>
          </a:prstGeom>
          <a:noFill/>
        </p:spPr>
        <p:txBody>
          <a:bodyPr wrap="square" rtlCol="0">
            <a:spAutoFit/>
          </a:bodyPr>
          <a:lstStyle/>
          <a:p>
            <a:r>
              <a:rPr lang="en-US" dirty="0" smtClean="0"/>
              <a:t>Among the all investigated cereals which were grown by the both organic and conventional farming, including also those grown by in conversion farming method was noticed: </a:t>
            </a:r>
          </a:p>
          <a:p>
            <a:endParaRPr lang="en-US" dirty="0" smtClean="0"/>
          </a:p>
          <a:p>
            <a:pPr>
              <a:buFont typeface="Wingdings" pitchFamily="2" charset="2"/>
              <a:buChar char="q"/>
            </a:pPr>
            <a:r>
              <a:rPr lang="en-US" b="1" dirty="0" smtClean="0">
                <a:solidFill>
                  <a:schemeClr val="accent1">
                    <a:lumMod val="75000"/>
                  </a:schemeClr>
                </a:solidFill>
              </a:rPr>
              <a:t> Organically grown oat </a:t>
            </a:r>
            <a:r>
              <a:rPr lang="en-US" dirty="0" smtClean="0"/>
              <a:t>has shown </a:t>
            </a:r>
            <a:r>
              <a:rPr lang="en-US" b="1" dirty="0" smtClean="0"/>
              <a:t>maximal average values</a:t>
            </a:r>
            <a:r>
              <a:rPr lang="en-US" dirty="0" smtClean="0"/>
              <a:t> (%,db) of </a:t>
            </a:r>
            <a:r>
              <a:rPr lang="en-US" b="1" dirty="0" smtClean="0"/>
              <a:t>TDF </a:t>
            </a:r>
            <a:r>
              <a:rPr lang="en-US" dirty="0" smtClean="0"/>
              <a:t>(42.0±1.39), and of </a:t>
            </a:r>
            <a:r>
              <a:rPr lang="en-US" b="1" dirty="0" smtClean="0"/>
              <a:t>ISF </a:t>
            </a:r>
            <a:r>
              <a:rPr lang="en-US" dirty="0" smtClean="0"/>
              <a:t>(39.22±0.58). </a:t>
            </a:r>
          </a:p>
          <a:p>
            <a:endParaRPr lang="en-US" dirty="0" smtClean="0"/>
          </a:p>
          <a:p>
            <a:pPr>
              <a:buFont typeface="Wingdings" pitchFamily="2" charset="2"/>
              <a:buChar char="q"/>
            </a:pPr>
            <a:r>
              <a:rPr lang="en-US" dirty="0" smtClean="0"/>
              <a:t> The </a:t>
            </a:r>
            <a:r>
              <a:rPr lang="en-US" b="1" dirty="0" smtClean="0"/>
              <a:t>maximal average value </a:t>
            </a:r>
            <a:r>
              <a:rPr lang="en-US" dirty="0" smtClean="0"/>
              <a:t>(%,db) of </a:t>
            </a:r>
            <a:r>
              <a:rPr lang="en-US" b="1" dirty="0" smtClean="0"/>
              <a:t>SF (</a:t>
            </a:r>
            <a:r>
              <a:rPr lang="en-US" dirty="0" smtClean="0"/>
              <a:t>6.85±3.85) has shown </a:t>
            </a:r>
            <a:r>
              <a:rPr lang="en-US" b="1" dirty="0" smtClean="0">
                <a:solidFill>
                  <a:schemeClr val="accent1">
                    <a:lumMod val="75000"/>
                  </a:schemeClr>
                </a:solidFill>
              </a:rPr>
              <a:t>organically grown barley</a:t>
            </a:r>
            <a:r>
              <a:rPr lang="en-US" dirty="0" smtClean="0"/>
              <a:t>. </a:t>
            </a:r>
          </a:p>
          <a:p>
            <a:endParaRPr lang="en-US" dirty="0" smtClean="0"/>
          </a:p>
          <a:p>
            <a:pPr>
              <a:buFont typeface="Wingdings" pitchFamily="2" charset="2"/>
              <a:buChar char="q"/>
            </a:pPr>
            <a:r>
              <a:rPr lang="en-US" dirty="0" smtClean="0"/>
              <a:t> With </a:t>
            </a:r>
            <a:r>
              <a:rPr lang="en-US" b="1" dirty="0" smtClean="0">
                <a:solidFill>
                  <a:schemeClr val="accent1">
                    <a:lumMod val="75000"/>
                  </a:schemeClr>
                </a:solidFill>
              </a:rPr>
              <a:t>conventionally grown wheat </a:t>
            </a:r>
            <a:r>
              <a:rPr lang="en-US" dirty="0" smtClean="0"/>
              <a:t>was observed </a:t>
            </a:r>
            <a:r>
              <a:rPr lang="en-US" b="1" dirty="0" smtClean="0"/>
              <a:t>minimal average value of TDF </a:t>
            </a:r>
            <a:r>
              <a:rPr lang="en-US" dirty="0" smtClean="0"/>
              <a:t>(%,db) of 13.28±0.72, while the </a:t>
            </a:r>
            <a:r>
              <a:rPr lang="en-US" b="1" dirty="0" smtClean="0"/>
              <a:t>minimal average values </a:t>
            </a:r>
            <a:r>
              <a:rPr lang="en-US" dirty="0" smtClean="0"/>
              <a:t>(%,db) </a:t>
            </a:r>
            <a:r>
              <a:rPr lang="en-US" b="1" dirty="0" smtClean="0"/>
              <a:t>of ISF </a:t>
            </a:r>
            <a:r>
              <a:rPr lang="en-US" dirty="0" smtClean="0"/>
              <a:t>(8.06±8.13) and of </a:t>
            </a:r>
            <a:r>
              <a:rPr lang="en-US" b="1" dirty="0" smtClean="0"/>
              <a:t>SF </a:t>
            </a:r>
            <a:r>
              <a:rPr lang="en-US" dirty="0" smtClean="0"/>
              <a:t>(0.98±0.39) were observed with </a:t>
            </a:r>
            <a:r>
              <a:rPr lang="en-US" b="1" dirty="0" smtClean="0">
                <a:solidFill>
                  <a:schemeClr val="accent1">
                    <a:lumMod val="75000"/>
                  </a:schemeClr>
                </a:solidFill>
              </a:rPr>
              <a:t>conventionally grown millet.   </a:t>
            </a:r>
          </a:p>
          <a:p>
            <a:endParaRPr lang="en-US" dirty="0"/>
          </a:p>
        </p:txBody>
      </p:sp>
    </p:spTree>
  </p:cSld>
  <p:clrMapOvr>
    <a:masterClrMapping/>
  </p:clrMapOvr>
  <p:transition spd="med">
    <p:wipe dir="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http://tiganj.com/wp-content/uploads/2013/10/psenica-638x350.jpg"/>
          <p:cNvPicPr>
            <a:picLocks/>
          </p:cNvPicPr>
          <p:nvPr/>
        </p:nvPicPr>
        <p:blipFill rotWithShape="1">
          <a:blip r:embed="rId2">
            <a:extLst>
              <a:ext uri="{28A0092B-C50C-407E-A947-70E740481C1C}">
                <a14:useLocalDpi xmlns:lc="http://schemas.openxmlformats.org/drawingml/2006/lockedCanvas" xmlns:pic="http://schemas.openxmlformats.org/drawingml/2006/picture" xmlns="" xmlns:a14="http://schemas.microsoft.com/office/drawing/2010/main" val="0"/>
              </a:ext>
            </a:extLst>
          </a:blip>
          <a:srcRect l="11126" r="12054" b="386"/>
          <a:stretch/>
        </p:blipFill>
        <p:spPr bwMode="auto">
          <a:xfrm>
            <a:off x="-36000" y="-285776"/>
            <a:ext cx="9180000" cy="7092000"/>
          </a:xfrm>
          <a:prstGeom prst="frame">
            <a:avLst/>
          </a:prstGeom>
          <a:noFill/>
          <a:ln>
            <a:solidFill>
              <a:srgbClr val="FFC000"/>
            </a:solidFill>
          </a:ln>
          <a:effectLst>
            <a:glow rad="63500">
              <a:schemeClr val="accent1">
                <a:satMod val="175000"/>
                <a:alpha val="40000"/>
              </a:schemeClr>
            </a:glow>
            <a:outerShdw blurRad="50800" dist="38100" dir="2700000" algn="tl" rotWithShape="0">
              <a:prstClr val="black">
                <a:alpha val="40000"/>
              </a:prstClr>
            </a:outerShdw>
            <a:softEdge rad="317500"/>
          </a:effectLst>
          <a:extLst>
            <a:ext uri="{909E8E84-426E-40DD-AFC4-6F175D3DCCD1}">
              <a14:hiddenFill xmlns:lc="http://schemas.openxmlformats.org/drawingml/2006/lockedCanvas" xmlns:pic="http://schemas.openxmlformats.org/drawingml/2006/picture" xmlns="" xmlns:a14="http://schemas.microsoft.com/office/drawing/2010/main">
                <a:solidFill>
                  <a:srgbClr val="FFFFFF"/>
                </a:solidFill>
              </a14:hiddenFill>
            </a:ext>
          </a:extLst>
        </p:spPr>
      </p:pic>
      <p:graphicFrame>
        <p:nvGraphicFramePr>
          <p:cNvPr id="3" name="Table 2"/>
          <p:cNvGraphicFramePr>
            <a:graphicFrameLocks noGrp="1"/>
          </p:cNvGraphicFramePr>
          <p:nvPr/>
        </p:nvGraphicFramePr>
        <p:xfrm>
          <a:off x="1142976" y="1785926"/>
          <a:ext cx="6929487" cy="3913826"/>
        </p:xfrm>
        <a:graphic>
          <a:graphicData uri="http://schemas.openxmlformats.org/drawingml/2006/table">
            <a:tbl>
              <a:tblPr/>
              <a:tblGrid>
                <a:gridCol w="928695"/>
                <a:gridCol w="2643206"/>
                <a:gridCol w="1070855"/>
                <a:gridCol w="1215161"/>
                <a:gridCol w="1071570"/>
              </a:tblGrid>
              <a:tr h="500066">
                <a:tc>
                  <a:txBody>
                    <a:bodyPr/>
                    <a:lstStyle/>
                    <a:p>
                      <a:pPr marL="0" marR="0" algn="ctr">
                        <a:lnSpc>
                          <a:spcPct val="200000"/>
                        </a:lnSpc>
                        <a:spcBef>
                          <a:spcPts val="0"/>
                        </a:spcBef>
                        <a:spcAft>
                          <a:spcPts val="0"/>
                        </a:spcAft>
                      </a:pPr>
                      <a:r>
                        <a:rPr lang="en-US" sz="1400" b="1" dirty="0">
                          <a:solidFill>
                            <a:srgbClr val="000000"/>
                          </a:solidFill>
                          <a:latin typeface="+mn-lt"/>
                          <a:ea typeface="Times New Roman"/>
                          <a:cs typeface="Times New Roman"/>
                        </a:rPr>
                        <a:t>Cereal</a:t>
                      </a:r>
                      <a:endParaRPr lang="en-US" sz="1400" dirty="0">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gn="ctr">
                        <a:lnSpc>
                          <a:spcPct val="200000"/>
                        </a:lnSpc>
                        <a:spcBef>
                          <a:spcPts val="0"/>
                        </a:spcBef>
                        <a:spcAft>
                          <a:spcPts val="0"/>
                        </a:spcAft>
                      </a:pPr>
                      <a:r>
                        <a:rPr lang="en-US" sz="1400" b="1" dirty="0">
                          <a:solidFill>
                            <a:srgbClr val="000000"/>
                          </a:solidFill>
                          <a:latin typeface="+mn-lt"/>
                          <a:ea typeface="Times New Roman"/>
                          <a:cs typeface="Times New Roman"/>
                        </a:rPr>
                        <a:t>Relation</a:t>
                      </a:r>
                      <a:endParaRPr lang="en-US" sz="1400" dirty="0">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gn="ctr">
                        <a:lnSpc>
                          <a:spcPct val="200000"/>
                        </a:lnSpc>
                        <a:spcBef>
                          <a:spcPts val="0"/>
                        </a:spcBef>
                        <a:spcAft>
                          <a:spcPts val="0"/>
                        </a:spcAft>
                      </a:pPr>
                      <a:r>
                        <a:rPr lang="en-US" sz="1200" b="1" dirty="0">
                          <a:solidFill>
                            <a:srgbClr val="000000"/>
                          </a:solidFill>
                          <a:latin typeface="+mn-lt"/>
                          <a:ea typeface="Times New Roman"/>
                          <a:cs typeface="Times New Roman"/>
                        </a:rPr>
                        <a:t>TDF % DM</a:t>
                      </a:r>
                      <a:endParaRPr lang="en-US" sz="1200" dirty="0">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gn="ctr">
                        <a:lnSpc>
                          <a:spcPct val="200000"/>
                        </a:lnSpc>
                        <a:spcBef>
                          <a:spcPts val="0"/>
                        </a:spcBef>
                        <a:spcAft>
                          <a:spcPts val="0"/>
                        </a:spcAft>
                      </a:pPr>
                      <a:r>
                        <a:rPr lang="en-US" sz="1200" b="1" dirty="0">
                          <a:solidFill>
                            <a:srgbClr val="000000"/>
                          </a:solidFill>
                          <a:latin typeface="+mn-lt"/>
                          <a:ea typeface="Times New Roman"/>
                          <a:cs typeface="Times New Roman"/>
                        </a:rPr>
                        <a:t>ISF % DM</a:t>
                      </a:r>
                      <a:endParaRPr lang="en-US" sz="1200" dirty="0">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0" marR="0" algn="ctr">
                        <a:lnSpc>
                          <a:spcPct val="200000"/>
                        </a:lnSpc>
                        <a:spcBef>
                          <a:spcPts val="0"/>
                        </a:spcBef>
                        <a:spcAft>
                          <a:spcPts val="0"/>
                        </a:spcAft>
                      </a:pPr>
                      <a:r>
                        <a:rPr lang="en-US" sz="1200" b="1" dirty="0">
                          <a:solidFill>
                            <a:srgbClr val="000000"/>
                          </a:solidFill>
                          <a:latin typeface="+mn-lt"/>
                          <a:ea typeface="Times New Roman"/>
                          <a:cs typeface="Times New Roman"/>
                        </a:rPr>
                        <a:t>SDF % DM</a:t>
                      </a:r>
                      <a:endParaRPr lang="en-US" sz="1200" dirty="0">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r>
              <a:tr h="460378">
                <a:tc>
                  <a:txBody>
                    <a:bodyPr/>
                    <a:lstStyle/>
                    <a:p>
                      <a:pPr marL="0" marR="0" algn="ctr">
                        <a:lnSpc>
                          <a:spcPct val="200000"/>
                        </a:lnSpc>
                        <a:spcBef>
                          <a:spcPts val="0"/>
                        </a:spcBef>
                        <a:spcAft>
                          <a:spcPts val="0"/>
                        </a:spcAft>
                      </a:pPr>
                      <a:r>
                        <a:rPr lang="en-US" sz="1600" b="1" dirty="0">
                          <a:solidFill>
                            <a:srgbClr val="000000"/>
                          </a:solidFill>
                          <a:latin typeface="Times New Roman"/>
                          <a:ea typeface="Times New Roman"/>
                          <a:cs typeface="Times New Roman"/>
                        </a:rPr>
                        <a:t>Wheat</a:t>
                      </a:r>
                      <a:endParaRPr lang="en-US" sz="1600" b="1"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3FBC7"/>
                    </a:solidFill>
                  </a:tcPr>
                </a:tc>
                <a:tc>
                  <a:txBody>
                    <a:bodyPr/>
                    <a:lstStyle/>
                    <a:p>
                      <a:pPr marL="0" marR="0" algn="ctr">
                        <a:lnSpc>
                          <a:spcPct val="200000"/>
                        </a:lnSpc>
                        <a:spcBef>
                          <a:spcPts val="0"/>
                        </a:spcBef>
                        <a:spcAft>
                          <a:spcPts val="0"/>
                        </a:spcAft>
                      </a:pPr>
                      <a:r>
                        <a:rPr lang="en-US" sz="1600" b="1" dirty="0">
                          <a:solidFill>
                            <a:srgbClr val="000000"/>
                          </a:solidFill>
                          <a:latin typeface="Times New Roman"/>
                          <a:ea typeface="Times New Roman"/>
                          <a:cs typeface="Times New Roman"/>
                        </a:rPr>
                        <a:t>Organic/Conventional</a:t>
                      </a:r>
                      <a:endParaRPr lang="en-US" sz="1600" b="1"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3FBC7"/>
                    </a:solidFill>
                  </a:tcPr>
                </a:tc>
                <a:tc>
                  <a:txBody>
                    <a:bodyPr/>
                    <a:lstStyle/>
                    <a:p>
                      <a:pPr marL="0" marR="0" algn="ctr">
                        <a:lnSpc>
                          <a:spcPct val="200000"/>
                        </a:lnSpc>
                        <a:spcBef>
                          <a:spcPts val="0"/>
                        </a:spcBef>
                        <a:spcAft>
                          <a:spcPts val="0"/>
                        </a:spcAft>
                      </a:pPr>
                      <a:r>
                        <a:rPr lang="en-US" sz="1600" b="1" dirty="0">
                          <a:solidFill>
                            <a:srgbClr val="000000"/>
                          </a:solidFill>
                          <a:latin typeface="Times New Roman"/>
                          <a:ea typeface="Times New Roman"/>
                          <a:cs typeface="Times New Roman"/>
                        </a:rPr>
                        <a:t>+7.59 %</a:t>
                      </a:r>
                      <a:endParaRPr lang="en-US" sz="1600" b="1"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0" marR="0" algn="ctr">
                        <a:lnSpc>
                          <a:spcPct val="200000"/>
                        </a:lnSpc>
                        <a:spcBef>
                          <a:spcPts val="0"/>
                        </a:spcBef>
                        <a:spcAft>
                          <a:spcPts val="0"/>
                        </a:spcAft>
                      </a:pPr>
                      <a:r>
                        <a:rPr lang="en-US" sz="1600" b="1" dirty="0">
                          <a:solidFill>
                            <a:srgbClr val="000000"/>
                          </a:solidFill>
                          <a:latin typeface="Times New Roman"/>
                          <a:ea typeface="Times New Roman"/>
                          <a:cs typeface="Times New Roman"/>
                        </a:rPr>
                        <a:t>+12.75%</a:t>
                      </a:r>
                      <a:endParaRPr lang="en-US" sz="1600" b="1"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0" marR="0" algn="ctr">
                        <a:lnSpc>
                          <a:spcPct val="200000"/>
                        </a:lnSpc>
                        <a:spcBef>
                          <a:spcPts val="0"/>
                        </a:spcBef>
                        <a:spcAft>
                          <a:spcPts val="0"/>
                        </a:spcAft>
                      </a:pPr>
                      <a:r>
                        <a:rPr lang="en-US" sz="1600" b="1" dirty="0">
                          <a:solidFill>
                            <a:srgbClr val="000000"/>
                          </a:solidFill>
                          <a:latin typeface="Times New Roman"/>
                          <a:ea typeface="Times New Roman"/>
                          <a:cs typeface="Times New Roman"/>
                        </a:rPr>
                        <a:t>-61.26%</a:t>
                      </a:r>
                      <a:endParaRPr lang="en-US" sz="1600" b="1"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3FBC7"/>
                    </a:solidFill>
                  </a:tcPr>
                </a:tc>
              </a:tr>
              <a:tr h="460378">
                <a:tc rowSpan="3">
                  <a:txBody>
                    <a:bodyPr/>
                    <a:lstStyle/>
                    <a:p>
                      <a:pPr marL="0" marR="0" algn="ctr">
                        <a:lnSpc>
                          <a:spcPct val="200000"/>
                        </a:lnSpc>
                        <a:spcBef>
                          <a:spcPts val="0"/>
                        </a:spcBef>
                        <a:spcAft>
                          <a:spcPts val="0"/>
                        </a:spcAft>
                      </a:pPr>
                      <a:r>
                        <a:rPr lang="en-US" sz="1600" b="1" dirty="0">
                          <a:solidFill>
                            <a:srgbClr val="000000"/>
                          </a:solidFill>
                          <a:latin typeface="Times New Roman"/>
                          <a:ea typeface="Times New Roman"/>
                          <a:cs typeface="Times New Roman"/>
                        </a:rPr>
                        <a:t>Barley</a:t>
                      </a:r>
                      <a:endParaRPr lang="en-US" sz="1600" b="1"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3FBC7"/>
                    </a:solidFill>
                  </a:tcPr>
                </a:tc>
                <a:tc>
                  <a:txBody>
                    <a:bodyPr/>
                    <a:lstStyle/>
                    <a:p>
                      <a:pPr marL="0" marR="0" algn="ctr">
                        <a:lnSpc>
                          <a:spcPct val="200000"/>
                        </a:lnSpc>
                        <a:spcBef>
                          <a:spcPts val="0"/>
                        </a:spcBef>
                        <a:spcAft>
                          <a:spcPts val="0"/>
                        </a:spcAft>
                      </a:pPr>
                      <a:r>
                        <a:rPr lang="en-US" sz="1600" b="1" dirty="0">
                          <a:solidFill>
                            <a:srgbClr val="000000"/>
                          </a:solidFill>
                          <a:latin typeface="Times New Roman"/>
                          <a:ea typeface="Times New Roman"/>
                          <a:cs typeface="Times New Roman"/>
                        </a:rPr>
                        <a:t>Organic/Conventional</a:t>
                      </a:r>
                      <a:endParaRPr lang="en-US" sz="1600" b="1"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3FBC7"/>
                    </a:solidFill>
                  </a:tcPr>
                </a:tc>
                <a:tc>
                  <a:txBody>
                    <a:bodyPr/>
                    <a:lstStyle/>
                    <a:p>
                      <a:pPr marL="0" marR="0" algn="ctr">
                        <a:lnSpc>
                          <a:spcPct val="200000"/>
                        </a:lnSpc>
                        <a:spcBef>
                          <a:spcPts val="0"/>
                        </a:spcBef>
                        <a:spcAft>
                          <a:spcPts val="0"/>
                        </a:spcAft>
                      </a:pPr>
                      <a:r>
                        <a:rPr lang="en-US" sz="1600" b="1" dirty="0">
                          <a:solidFill>
                            <a:srgbClr val="000000"/>
                          </a:solidFill>
                          <a:latin typeface="Times New Roman"/>
                          <a:ea typeface="Times New Roman"/>
                          <a:cs typeface="Times New Roman"/>
                        </a:rPr>
                        <a:t>-0.41%</a:t>
                      </a:r>
                      <a:endParaRPr lang="en-US" sz="1600" b="1"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3FBC7"/>
                    </a:solidFill>
                  </a:tcPr>
                </a:tc>
                <a:tc>
                  <a:txBody>
                    <a:bodyPr/>
                    <a:lstStyle/>
                    <a:p>
                      <a:pPr marL="0" marR="0" algn="ctr">
                        <a:lnSpc>
                          <a:spcPct val="200000"/>
                        </a:lnSpc>
                        <a:spcBef>
                          <a:spcPts val="0"/>
                        </a:spcBef>
                        <a:spcAft>
                          <a:spcPts val="0"/>
                        </a:spcAft>
                      </a:pPr>
                      <a:r>
                        <a:rPr lang="en-US" sz="1600" b="1" dirty="0">
                          <a:solidFill>
                            <a:srgbClr val="000000"/>
                          </a:solidFill>
                          <a:latin typeface="Times New Roman"/>
                          <a:ea typeface="Times New Roman"/>
                          <a:cs typeface="Times New Roman"/>
                        </a:rPr>
                        <a:t>-28.08%</a:t>
                      </a:r>
                      <a:endParaRPr lang="en-US" sz="1600" b="1"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3FBC7"/>
                    </a:solidFill>
                  </a:tcPr>
                </a:tc>
                <a:tc>
                  <a:txBody>
                    <a:bodyPr/>
                    <a:lstStyle/>
                    <a:p>
                      <a:pPr marL="0" marR="0" algn="ctr">
                        <a:lnSpc>
                          <a:spcPct val="200000"/>
                        </a:lnSpc>
                        <a:spcBef>
                          <a:spcPts val="0"/>
                        </a:spcBef>
                        <a:spcAft>
                          <a:spcPts val="0"/>
                        </a:spcAft>
                      </a:pPr>
                      <a:r>
                        <a:rPr lang="en-US" sz="1600" b="1" dirty="0">
                          <a:solidFill>
                            <a:srgbClr val="000000"/>
                          </a:solidFill>
                          <a:latin typeface="Times New Roman"/>
                          <a:ea typeface="Times New Roman"/>
                          <a:cs typeface="Times New Roman"/>
                        </a:rPr>
                        <a:t>+84.52%</a:t>
                      </a:r>
                      <a:endParaRPr lang="en-US" sz="1600" b="1"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r>
              <a:tr h="460378">
                <a:tc vMerge="1">
                  <a:txBody>
                    <a:bodyPr/>
                    <a:lstStyle/>
                    <a:p>
                      <a:endParaRPr lang="en-US"/>
                    </a:p>
                  </a:txBody>
                  <a:tcPr/>
                </a:tc>
                <a:tc>
                  <a:txBody>
                    <a:bodyPr/>
                    <a:lstStyle/>
                    <a:p>
                      <a:pPr marL="0" marR="0" algn="ctr">
                        <a:lnSpc>
                          <a:spcPct val="200000"/>
                        </a:lnSpc>
                        <a:spcBef>
                          <a:spcPts val="0"/>
                        </a:spcBef>
                        <a:spcAft>
                          <a:spcPts val="0"/>
                        </a:spcAft>
                      </a:pPr>
                      <a:r>
                        <a:rPr lang="en-US" sz="1600" b="1" dirty="0">
                          <a:solidFill>
                            <a:srgbClr val="000000"/>
                          </a:solidFill>
                          <a:latin typeface="Times New Roman"/>
                          <a:ea typeface="Times New Roman"/>
                          <a:cs typeface="Times New Roman"/>
                        </a:rPr>
                        <a:t>Organic/In conversion</a:t>
                      </a:r>
                      <a:endParaRPr lang="en-US" sz="1600" b="1"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3FBC7"/>
                    </a:solidFill>
                  </a:tcPr>
                </a:tc>
                <a:tc>
                  <a:txBody>
                    <a:bodyPr/>
                    <a:lstStyle/>
                    <a:p>
                      <a:pPr marL="0" marR="0" algn="ctr">
                        <a:lnSpc>
                          <a:spcPct val="200000"/>
                        </a:lnSpc>
                        <a:spcBef>
                          <a:spcPts val="0"/>
                        </a:spcBef>
                        <a:spcAft>
                          <a:spcPts val="0"/>
                        </a:spcAft>
                      </a:pPr>
                      <a:r>
                        <a:rPr lang="en-US" sz="1600" b="1" dirty="0">
                          <a:solidFill>
                            <a:srgbClr val="000000"/>
                          </a:solidFill>
                          <a:latin typeface="Times New Roman"/>
                          <a:ea typeface="Times New Roman"/>
                          <a:cs typeface="Times New Roman"/>
                        </a:rPr>
                        <a:t>+4.20%</a:t>
                      </a:r>
                      <a:endParaRPr lang="en-US" sz="1600" b="1"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0" marR="0" algn="ctr">
                        <a:lnSpc>
                          <a:spcPct val="200000"/>
                        </a:lnSpc>
                        <a:spcBef>
                          <a:spcPts val="0"/>
                        </a:spcBef>
                        <a:spcAft>
                          <a:spcPts val="0"/>
                        </a:spcAft>
                      </a:pPr>
                      <a:r>
                        <a:rPr lang="en-US" sz="1600" b="1" dirty="0">
                          <a:solidFill>
                            <a:srgbClr val="000000"/>
                          </a:solidFill>
                          <a:latin typeface="Times New Roman"/>
                          <a:ea typeface="Times New Roman"/>
                          <a:cs typeface="Times New Roman"/>
                        </a:rPr>
                        <a:t>-2.90%</a:t>
                      </a:r>
                      <a:endParaRPr lang="en-US" sz="1600" b="1"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3FBC7"/>
                    </a:solidFill>
                  </a:tcPr>
                </a:tc>
                <a:tc>
                  <a:txBody>
                    <a:bodyPr/>
                    <a:lstStyle/>
                    <a:p>
                      <a:pPr marL="0" marR="0" algn="ctr">
                        <a:lnSpc>
                          <a:spcPct val="200000"/>
                        </a:lnSpc>
                        <a:spcBef>
                          <a:spcPts val="0"/>
                        </a:spcBef>
                        <a:spcAft>
                          <a:spcPts val="0"/>
                        </a:spcAft>
                      </a:pPr>
                      <a:r>
                        <a:rPr lang="en-US" sz="1600" b="1" dirty="0">
                          <a:solidFill>
                            <a:srgbClr val="000000"/>
                          </a:solidFill>
                          <a:latin typeface="Times New Roman"/>
                          <a:ea typeface="Times New Roman"/>
                          <a:cs typeface="Times New Roman"/>
                        </a:rPr>
                        <a:t>+20%</a:t>
                      </a:r>
                      <a:endParaRPr lang="en-US" sz="1600" b="1"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r>
              <a:tr h="406724">
                <a:tc vMerge="1">
                  <a:txBody>
                    <a:bodyPr/>
                    <a:lstStyle/>
                    <a:p>
                      <a:endParaRPr lang="en-US"/>
                    </a:p>
                  </a:txBody>
                  <a:tcPr/>
                </a:tc>
                <a:tc>
                  <a:txBody>
                    <a:bodyPr/>
                    <a:lstStyle/>
                    <a:p>
                      <a:pPr marL="0" marR="0" algn="ctr">
                        <a:lnSpc>
                          <a:spcPct val="200000"/>
                        </a:lnSpc>
                        <a:spcBef>
                          <a:spcPts val="0"/>
                        </a:spcBef>
                        <a:spcAft>
                          <a:spcPts val="0"/>
                        </a:spcAft>
                      </a:pPr>
                      <a:r>
                        <a:rPr lang="en-US" sz="1600" b="1" dirty="0">
                          <a:solidFill>
                            <a:srgbClr val="000000"/>
                          </a:solidFill>
                          <a:latin typeface="Times New Roman"/>
                          <a:ea typeface="Times New Roman"/>
                          <a:cs typeface="Times New Roman"/>
                        </a:rPr>
                        <a:t>In conversion/ Conventional</a:t>
                      </a:r>
                      <a:endParaRPr lang="en-US" sz="1600" b="1"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3FBC7"/>
                    </a:solidFill>
                  </a:tcPr>
                </a:tc>
                <a:tc>
                  <a:txBody>
                    <a:bodyPr/>
                    <a:lstStyle/>
                    <a:p>
                      <a:pPr marL="0" marR="0" algn="ctr">
                        <a:lnSpc>
                          <a:spcPct val="200000"/>
                        </a:lnSpc>
                        <a:spcBef>
                          <a:spcPts val="0"/>
                        </a:spcBef>
                        <a:spcAft>
                          <a:spcPts val="0"/>
                        </a:spcAft>
                      </a:pPr>
                      <a:r>
                        <a:rPr lang="en-US" sz="1600" b="1" dirty="0">
                          <a:solidFill>
                            <a:srgbClr val="000000"/>
                          </a:solidFill>
                          <a:latin typeface="Times New Roman"/>
                          <a:ea typeface="Times New Roman"/>
                          <a:cs typeface="Times New Roman"/>
                        </a:rPr>
                        <a:t>-4.59%</a:t>
                      </a:r>
                      <a:endParaRPr lang="en-US" sz="1600" b="1"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3FBC7"/>
                    </a:solidFill>
                  </a:tcPr>
                </a:tc>
                <a:tc>
                  <a:txBody>
                    <a:bodyPr/>
                    <a:lstStyle/>
                    <a:p>
                      <a:pPr marL="0" marR="0" algn="ctr">
                        <a:lnSpc>
                          <a:spcPct val="200000"/>
                        </a:lnSpc>
                        <a:spcBef>
                          <a:spcPts val="0"/>
                        </a:spcBef>
                        <a:spcAft>
                          <a:spcPts val="0"/>
                        </a:spcAft>
                      </a:pPr>
                      <a:r>
                        <a:rPr lang="en-US" sz="1600" b="1" dirty="0">
                          <a:solidFill>
                            <a:srgbClr val="000000"/>
                          </a:solidFill>
                          <a:latin typeface="Times New Roman"/>
                          <a:ea typeface="Times New Roman"/>
                          <a:cs typeface="Times New Roman"/>
                        </a:rPr>
                        <a:t>-25.93%</a:t>
                      </a:r>
                      <a:endParaRPr lang="en-US" sz="1600" b="1"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3FBC7"/>
                    </a:solidFill>
                  </a:tcPr>
                </a:tc>
                <a:tc>
                  <a:txBody>
                    <a:bodyPr/>
                    <a:lstStyle/>
                    <a:p>
                      <a:pPr marL="0" marR="0" algn="ctr">
                        <a:lnSpc>
                          <a:spcPct val="200000"/>
                        </a:lnSpc>
                        <a:spcBef>
                          <a:spcPts val="0"/>
                        </a:spcBef>
                        <a:spcAft>
                          <a:spcPts val="0"/>
                        </a:spcAft>
                      </a:pPr>
                      <a:r>
                        <a:rPr lang="en-US" sz="1600" b="1" dirty="0">
                          <a:solidFill>
                            <a:srgbClr val="000000"/>
                          </a:solidFill>
                          <a:latin typeface="Times New Roman"/>
                          <a:ea typeface="Times New Roman"/>
                          <a:cs typeface="Times New Roman"/>
                        </a:rPr>
                        <a:t>+80.66%</a:t>
                      </a:r>
                      <a:endParaRPr lang="en-US" sz="1600" b="1"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r>
              <a:tr h="460378">
                <a:tc>
                  <a:txBody>
                    <a:bodyPr/>
                    <a:lstStyle/>
                    <a:p>
                      <a:pPr marL="0" marR="0" algn="ctr">
                        <a:lnSpc>
                          <a:spcPct val="200000"/>
                        </a:lnSpc>
                        <a:spcBef>
                          <a:spcPts val="0"/>
                        </a:spcBef>
                        <a:spcAft>
                          <a:spcPts val="0"/>
                        </a:spcAft>
                      </a:pPr>
                      <a:r>
                        <a:rPr lang="en-US" sz="1600" b="1" dirty="0">
                          <a:solidFill>
                            <a:srgbClr val="000000"/>
                          </a:solidFill>
                          <a:latin typeface="Times New Roman"/>
                          <a:ea typeface="Times New Roman"/>
                          <a:cs typeface="Times New Roman"/>
                        </a:rPr>
                        <a:t>Oat</a:t>
                      </a:r>
                      <a:endParaRPr lang="en-US" sz="1600" b="1"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3FBC7"/>
                    </a:solidFill>
                  </a:tcPr>
                </a:tc>
                <a:tc>
                  <a:txBody>
                    <a:bodyPr/>
                    <a:lstStyle/>
                    <a:p>
                      <a:pPr marL="0" marR="0" algn="ctr">
                        <a:lnSpc>
                          <a:spcPct val="200000"/>
                        </a:lnSpc>
                        <a:spcBef>
                          <a:spcPts val="0"/>
                        </a:spcBef>
                        <a:spcAft>
                          <a:spcPts val="0"/>
                        </a:spcAft>
                      </a:pPr>
                      <a:r>
                        <a:rPr lang="en-US" sz="1600" b="1" dirty="0">
                          <a:solidFill>
                            <a:srgbClr val="000000"/>
                          </a:solidFill>
                          <a:latin typeface="Times New Roman"/>
                          <a:ea typeface="Times New Roman"/>
                          <a:cs typeface="Times New Roman"/>
                        </a:rPr>
                        <a:t>Organic/Conventional</a:t>
                      </a:r>
                      <a:endParaRPr lang="en-US" sz="1600" b="1"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3FBC7"/>
                    </a:solidFill>
                  </a:tcPr>
                </a:tc>
                <a:tc>
                  <a:txBody>
                    <a:bodyPr/>
                    <a:lstStyle/>
                    <a:p>
                      <a:pPr marL="0" marR="0" algn="ctr">
                        <a:lnSpc>
                          <a:spcPct val="200000"/>
                        </a:lnSpc>
                        <a:spcBef>
                          <a:spcPts val="0"/>
                        </a:spcBef>
                        <a:spcAft>
                          <a:spcPts val="0"/>
                        </a:spcAft>
                      </a:pPr>
                      <a:r>
                        <a:rPr lang="en-US" sz="1600" b="1" dirty="0">
                          <a:solidFill>
                            <a:srgbClr val="000000"/>
                          </a:solidFill>
                          <a:latin typeface="Times New Roman"/>
                          <a:ea typeface="Times New Roman"/>
                          <a:cs typeface="Times New Roman"/>
                        </a:rPr>
                        <a:t>+9.86%</a:t>
                      </a:r>
                      <a:endParaRPr lang="en-US" sz="1600" b="1"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0" marR="0" algn="ctr">
                        <a:lnSpc>
                          <a:spcPct val="200000"/>
                        </a:lnSpc>
                        <a:spcBef>
                          <a:spcPts val="0"/>
                        </a:spcBef>
                        <a:spcAft>
                          <a:spcPts val="0"/>
                        </a:spcAft>
                      </a:pPr>
                      <a:r>
                        <a:rPr lang="en-US" sz="1600" b="1" dirty="0">
                          <a:solidFill>
                            <a:srgbClr val="000000"/>
                          </a:solidFill>
                          <a:latin typeface="Times New Roman"/>
                          <a:ea typeface="Times New Roman"/>
                          <a:cs typeface="Times New Roman"/>
                        </a:rPr>
                        <a:t>+8.01%</a:t>
                      </a:r>
                      <a:endParaRPr lang="en-US" sz="1600" b="1"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0" marR="0" algn="ctr">
                        <a:lnSpc>
                          <a:spcPct val="200000"/>
                        </a:lnSpc>
                        <a:spcBef>
                          <a:spcPts val="0"/>
                        </a:spcBef>
                        <a:spcAft>
                          <a:spcPts val="0"/>
                        </a:spcAft>
                      </a:pPr>
                      <a:r>
                        <a:rPr lang="en-US" sz="1600" b="1" dirty="0">
                          <a:solidFill>
                            <a:srgbClr val="000000"/>
                          </a:solidFill>
                          <a:latin typeface="Times New Roman"/>
                          <a:ea typeface="Times New Roman"/>
                          <a:cs typeface="Times New Roman"/>
                        </a:rPr>
                        <a:t>+35.97%</a:t>
                      </a:r>
                      <a:endParaRPr lang="en-US" sz="1600" b="1"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r>
              <a:tr h="460378">
                <a:tc>
                  <a:txBody>
                    <a:bodyPr/>
                    <a:lstStyle/>
                    <a:p>
                      <a:pPr marL="0" marR="0" algn="ctr">
                        <a:lnSpc>
                          <a:spcPct val="200000"/>
                        </a:lnSpc>
                        <a:spcBef>
                          <a:spcPts val="0"/>
                        </a:spcBef>
                        <a:spcAft>
                          <a:spcPts val="0"/>
                        </a:spcAft>
                      </a:pPr>
                      <a:r>
                        <a:rPr lang="en-US" sz="1600" b="1" dirty="0">
                          <a:solidFill>
                            <a:srgbClr val="000000"/>
                          </a:solidFill>
                          <a:latin typeface="Times New Roman"/>
                          <a:ea typeface="Times New Roman"/>
                          <a:cs typeface="Times New Roman"/>
                        </a:rPr>
                        <a:t>Rye</a:t>
                      </a:r>
                      <a:endParaRPr lang="en-US" sz="1600" b="1"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3FBC7"/>
                    </a:solidFill>
                  </a:tcPr>
                </a:tc>
                <a:tc>
                  <a:txBody>
                    <a:bodyPr/>
                    <a:lstStyle/>
                    <a:p>
                      <a:pPr marL="0" marR="0" algn="ctr">
                        <a:lnSpc>
                          <a:spcPct val="200000"/>
                        </a:lnSpc>
                        <a:spcBef>
                          <a:spcPts val="0"/>
                        </a:spcBef>
                        <a:spcAft>
                          <a:spcPts val="0"/>
                        </a:spcAft>
                      </a:pPr>
                      <a:r>
                        <a:rPr lang="en-US" sz="1600" b="1" dirty="0">
                          <a:solidFill>
                            <a:srgbClr val="000000"/>
                          </a:solidFill>
                          <a:latin typeface="Times New Roman"/>
                          <a:ea typeface="Times New Roman"/>
                          <a:cs typeface="Times New Roman"/>
                        </a:rPr>
                        <a:t>Organic/Conventional</a:t>
                      </a:r>
                      <a:endParaRPr lang="en-US" sz="1600" b="1"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3FBC7"/>
                    </a:solidFill>
                  </a:tcPr>
                </a:tc>
                <a:tc>
                  <a:txBody>
                    <a:bodyPr/>
                    <a:lstStyle/>
                    <a:p>
                      <a:pPr marL="0" marR="0" algn="ctr">
                        <a:lnSpc>
                          <a:spcPct val="200000"/>
                        </a:lnSpc>
                        <a:spcBef>
                          <a:spcPts val="0"/>
                        </a:spcBef>
                        <a:spcAft>
                          <a:spcPts val="0"/>
                        </a:spcAft>
                      </a:pPr>
                      <a:r>
                        <a:rPr lang="en-US" sz="1600" b="1" dirty="0">
                          <a:solidFill>
                            <a:srgbClr val="000000"/>
                          </a:solidFill>
                          <a:latin typeface="Times New Roman"/>
                          <a:ea typeface="Times New Roman"/>
                          <a:cs typeface="Times New Roman"/>
                        </a:rPr>
                        <a:t>-8.55%</a:t>
                      </a:r>
                      <a:endParaRPr lang="en-US" sz="1600" b="1"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3FBC7"/>
                    </a:solidFill>
                  </a:tcPr>
                </a:tc>
                <a:tc>
                  <a:txBody>
                    <a:bodyPr/>
                    <a:lstStyle/>
                    <a:p>
                      <a:pPr marL="0" marR="0" algn="ctr">
                        <a:lnSpc>
                          <a:spcPct val="200000"/>
                        </a:lnSpc>
                        <a:spcBef>
                          <a:spcPts val="0"/>
                        </a:spcBef>
                        <a:spcAft>
                          <a:spcPts val="0"/>
                        </a:spcAft>
                      </a:pPr>
                      <a:r>
                        <a:rPr lang="en-US" sz="1600" b="1" dirty="0">
                          <a:solidFill>
                            <a:srgbClr val="000000"/>
                          </a:solidFill>
                          <a:latin typeface="Times New Roman"/>
                          <a:ea typeface="Times New Roman"/>
                          <a:cs typeface="Times New Roman"/>
                        </a:rPr>
                        <a:t>+1.42%</a:t>
                      </a:r>
                      <a:endParaRPr lang="en-US" sz="1600" b="1"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3FBC7"/>
                    </a:solidFill>
                  </a:tcPr>
                </a:tc>
                <a:tc>
                  <a:txBody>
                    <a:bodyPr/>
                    <a:lstStyle/>
                    <a:p>
                      <a:pPr marL="0" marR="0" algn="ctr">
                        <a:lnSpc>
                          <a:spcPct val="200000"/>
                        </a:lnSpc>
                        <a:spcBef>
                          <a:spcPts val="0"/>
                        </a:spcBef>
                        <a:spcAft>
                          <a:spcPts val="0"/>
                        </a:spcAft>
                      </a:pPr>
                      <a:r>
                        <a:rPr lang="en-US" sz="1600" b="1" dirty="0">
                          <a:solidFill>
                            <a:srgbClr val="000000"/>
                          </a:solidFill>
                          <a:latin typeface="Times New Roman"/>
                          <a:ea typeface="Times New Roman"/>
                          <a:cs typeface="Times New Roman"/>
                        </a:rPr>
                        <a:t>-51.72%</a:t>
                      </a:r>
                      <a:endParaRPr lang="en-US" sz="1600" b="1"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3FBC7"/>
                    </a:solidFill>
                  </a:tcPr>
                </a:tc>
              </a:tr>
              <a:tr h="460378">
                <a:tc>
                  <a:txBody>
                    <a:bodyPr/>
                    <a:lstStyle/>
                    <a:p>
                      <a:pPr marL="0" marR="0" algn="ctr">
                        <a:lnSpc>
                          <a:spcPct val="200000"/>
                        </a:lnSpc>
                        <a:spcBef>
                          <a:spcPts val="0"/>
                        </a:spcBef>
                        <a:spcAft>
                          <a:spcPts val="0"/>
                        </a:spcAft>
                      </a:pPr>
                      <a:r>
                        <a:rPr lang="en-US" sz="1600" b="1">
                          <a:solidFill>
                            <a:srgbClr val="000000"/>
                          </a:solidFill>
                          <a:latin typeface="Times New Roman"/>
                          <a:ea typeface="Times New Roman"/>
                          <a:cs typeface="Times New Roman"/>
                        </a:rPr>
                        <a:t>Millet</a:t>
                      </a:r>
                      <a:endParaRPr lang="en-US" sz="1600" b="1">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3FBC7"/>
                    </a:solidFill>
                  </a:tcPr>
                </a:tc>
                <a:tc>
                  <a:txBody>
                    <a:bodyPr/>
                    <a:lstStyle/>
                    <a:p>
                      <a:pPr marL="0" marR="0" algn="ctr">
                        <a:lnSpc>
                          <a:spcPct val="200000"/>
                        </a:lnSpc>
                        <a:spcBef>
                          <a:spcPts val="0"/>
                        </a:spcBef>
                        <a:spcAft>
                          <a:spcPts val="0"/>
                        </a:spcAft>
                      </a:pPr>
                      <a:r>
                        <a:rPr lang="en-US" sz="1600" b="1" dirty="0">
                          <a:solidFill>
                            <a:srgbClr val="000000"/>
                          </a:solidFill>
                          <a:latin typeface="Times New Roman"/>
                          <a:ea typeface="Times New Roman"/>
                          <a:cs typeface="Times New Roman"/>
                        </a:rPr>
                        <a:t>Organic/Conventional</a:t>
                      </a:r>
                      <a:endParaRPr lang="en-US" sz="1600" b="1"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3FBC7"/>
                    </a:solidFill>
                  </a:tcPr>
                </a:tc>
                <a:tc>
                  <a:txBody>
                    <a:bodyPr/>
                    <a:lstStyle/>
                    <a:p>
                      <a:pPr marL="0" marR="0" algn="ctr">
                        <a:lnSpc>
                          <a:spcPct val="200000"/>
                        </a:lnSpc>
                        <a:spcBef>
                          <a:spcPts val="0"/>
                        </a:spcBef>
                        <a:spcAft>
                          <a:spcPts val="0"/>
                        </a:spcAft>
                      </a:pPr>
                      <a:r>
                        <a:rPr lang="en-US" sz="1600" b="1" dirty="0">
                          <a:solidFill>
                            <a:srgbClr val="000000"/>
                          </a:solidFill>
                          <a:latin typeface="Times New Roman"/>
                          <a:ea typeface="Times New Roman"/>
                          <a:cs typeface="Times New Roman"/>
                        </a:rPr>
                        <a:t>+43.96%</a:t>
                      </a:r>
                      <a:endParaRPr lang="en-US" sz="1600" b="1"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0" marR="0" algn="ctr">
                        <a:lnSpc>
                          <a:spcPct val="200000"/>
                        </a:lnSpc>
                        <a:spcBef>
                          <a:spcPts val="0"/>
                        </a:spcBef>
                        <a:spcAft>
                          <a:spcPts val="0"/>
                        </a:spcAft>
                      </a:pPr>
                      <a:r>
                        <a:rPr lang="en-US" sz="1600" b="1" dirty="0">
                          <a:solidFill>
                            <a:srgbClr val="000000"/>
                          </a:solidFill>
                          <a:latin typeface="Times New Roman"/>
                          <a:ea typeface="Times New Roman"/>
                          <a:cs typeface="Times New Roman"/>
                        </a:rPr>
                        <a:t>+49.43%</a:t>
                      </a:r>
                      <a:endParaRPr lang="en-US" sz="1600" b="1"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marL="0" marR="0" algn="ctr">
                        <a:lnSpc>
                          <a:spcPct val="200000"/>
                        </a:lnSpc>
                        <a:spcBef>
                          <a:spcPts val="0"/>
                        </a:spcBef>
                        <a:spcAft>
                          <a:spcPts val="0"/>
                        </a:spcAft>
                      </a:pPr>
                      <a:r>
                        <a:rPr lang="en-US" sz="1600" b="1" dirty="0">
                          <a:solidFill>
                            <a:srgbClr val="000000"/>
                          </a:solidFill>
                          <a:latin typeface="Times New Roman"/>
                          <a:ea typeface="Times New Roman"/>
                          <a:cs typeface="Times New Roman"/>
                        </a:rPr>
                        <a:t>-80.61%</a:t>
                      </a:r>
                      <a:endParaRPr lang="en-US" sz="1600" b="1"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3FBC7"/>
                    </a:solidFill>
                  </a:tcPr>
                </a:tc>
              </a:tr>
            </a:tbl>
          </a:graphicData>
        </a:graphic>
      </p:graphicFrame>
      <p:sp>
        <p:nvSpPr>
          <p:cNvPr id="4" name="TextBox 3"/>
          <p:cNvSpPr txBox="1"/>
          <p:nvPr/>
        </p:nvSpPr>
        <p:spPr>
          <a:xfrm>
            <a:off x="928662" y="785794"/>
            <a:ext cx="7215238" cy="646331"/>
          </a:xfrm>
          <a:prstGeom prst="rect">
            <a:avLst/>
          </a:prstGeom>
          <a:noFill/>
        </p:spPr>
        <p:txBody>
          <a:bodyPr wrap="square" rtlCol="0">
            <a:spAutoFit/>
          </a:bodyPr>
          <a:lstStyle/>
          <a:p>
            <a:pPr algn="ctr"/>
            <a:r>
              <a:rPr lang="en-US" b="1" dirty="0" err="1" smtClean="0">
                <a:solidFill>
                  <a:schemeClr val="accent1">
                    <a:lumMod val="75000"/>
                  </a:schemeClr>
                </a:solidFill>
              </a:rPr>
              <a:t>Persentage</a:t>
            </a:r>
            <a:r>
              <a:rPr lang="en-US" b="1" dirty="0" smtClean="0">
                <a:solidFill>
                  <a:schemeClr val="accent1">
                    <a:lumMod val="75000"/>
                  </a:schemeClr>
                </a:solidFill>
              </a:rPr>
              <a:t> of increasing/decreasing of TDF value and of its fractions in relation to farming type </a:t>
            </a:r>
            <a:endParaRPr lang="en-US" b="1" dirty="0">
              <a:solidFill>
                <a:schemeClr val="accent1">
                  <a:lumMod val="75000"/>
                </a:schemeClr>
              </a:solidFill>
            </a:endParaRPr>
          </a:p>
        </p:txBody>
      </p:sp>
    </p:spTree>
  </p:cSld>
  <p:clrMapOvr>
    <a:masterClrMapping/>
  </p:clrMapOvr>
  <p:transition spd="med">
    <p:wipe dir="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http://tiganj.com/wp-content/uploads/2013/10/psenica-638x350.jpg"/>
          <p:cNvPicPr>
            <a:picLocks/>
          </p:cNvPicPr>
          <p:nvPr/>
        </p:nvPicPr>
        <p:blipFill rotWithShape="1">
          <a:blip r:embed="rId2">
            <a:extLst>
              <a:ext uri="{28A0092B-C50C-407E-A947-70E740481C1C}">
                <a14:useLocalDpi xmlns:lc="http://schemas.openxmlformats.org/drawingml/2006/lockedCanvas" xmlns:pic="http://schemas.openxmlformats.org/drawingml/2006/picture" xmlns="" xmlns:a14="http://schemas.microsoft.com/office/drawing/2010/main" val="0"/>
              </a:ext>
            </a:extLst>
          </a:blip>
          <a:srcRect l="11126" r="12054" b="386"/>
          <a:stretch/>
        </p:blipFill>
        <p:spPr bwMode="auto">
          <a:xfrm>
            <a:off x="-36000" y="-234000"/>
            <a:ext cx="9180000" cy="7092000"/>
          </a:xfrm>
          <a:prstGeom prst="frame">
            <a:avLst/>
          </a:prstGeom>
          <a:noFill/>
          <a:ln>
            <a:solidFill>
              <a:srgbClr val="FFC000"/>
            </a:solidFill>
          </a:ln>
          <a:effectLst>
            <a:glow rad="63500">
              <a:schemeClr val="accent1">
                <a:satMod val="175000"/>
                <a:alpha val="40000"/>
              </a:schemeClr>
            </a:glow>
            <a:outerShdw blurRad="50800" dist="38100" dir="2700000" algn="tl" rotWithShape="0">
              <a:prstClr val="black">
                <a:alpha val="40000"/>
              </a:prstClr>
            </a:outerShdw>
            <a:softEdge rad="317500"/>
          </a:effectLst>
          <a:extLst>
            <a:ext uri="{909E8E84-426E-40DD-AFC4-6F175D3DCCD1}">
              <a14:hiddenFill xmlns:lc="http://schemas.openxmlformats.org/drawingml/2006/lockedCanvas" xmlns:pic="http://schemas.openxmlformats.org/drawingml/2006/picture" xmlns="" xmlns:a14="http://schemas.microsoft.com/office/drawing/2010/main">
                <a:solidFill>
                  <a:srgbClr val="FFFFFF"/>
                </a:solidFill>
              </a14:hiddenFill>
            </a:ext>
          </a:extLst>
        </p:spPr>
      </p:pic>
      <p:sp>
        <p:nvSpPr>
          <p:cNvPr id="3" name="TextBox 2"/>
          <p:cNvSpPr txBox="1"/>
          <p:nvPr/>
        </p:nvSpPr>
        <p:spPr>
          <a:xfrm>
            <a:off x="857224" y="714356"/>
            <a:ext cx="7358114" cy="646331"/>
          </a:xfrm>
          <a:prstGeom prst="rect">
            <a:avLst/>
          </a:prstGeom>
          <a:solidFill>
            <a:srgbClr val="A8E6B2"/>
          </a:solidFill>
        </p:spPr>
        <p:txBody>
          <a:bodyPr wrap="square" rtlCol="0">
            <a:spAutoFit/>
          </a:bodyPr>
          <a:lstStyle/>
          <a:p>
            <a:pPr algn="ctr"/>
            <a:r>
              <a:rPr lang="en-US" b="1" dirty="0" smtClean="0">
                <a:solidFill>
                  <a:schemeClr val="accent1">
                    <a:lumMod val="75000"/>
                  </a:schemeClr>
                </a:solidFill>
              </a:rPr>
              <a:t>Associations  between average value of nutrients  and cereal farming type</a:t>
            </a:r>
            <a:endParaRPr lang="en-US" b="1" dirty="0">
              <a:solidFill>
                <a:schemeClr val="accent1">
                  <a:lumMod val="75000"/>
                </a:schemeClr>
              </a:solidFill>
            </a:endParaRPr>
          </a:p>
        </p:txBody>
      </p:sp>
      <p:pic>
        <p:nvPicPr>
          <p:cNvPr id="5" name="Picture 2" descr="C:\Users\Mirjana\Documents\biplot chemical traits and df.tif"/>
          <p:cNvPicPr>
            <a:picLocks noChangeAspect="1" noChangeArrowheads="1"/>
          </p:cNvPicPr>
          <p:nvPr/>
        </p:nvPicPr>
        <p:blipFill>
          <a:blip r:embed="rId3"/>
          <a:srcRect/>
          <a:stretch>
            <a:fillRect/>
          </a:stretch>
        </p:blipFill>
        <p:spPr bwMode="auto">
          <a:xfrm>
            <a:off x="0" y="1357298"/>
            <a:ext cx="6000760" cy="5500702"/>
          </a:xfrm>
          <a:prstGeom prst="rect">
            <a:avLst/>
          </a:prstGeom>
          <a:noFill/>
        </p:spPr>
      </p:pic>
      <p:sp>
        <p:nvSpPr>
          <p:cNvPr id="6" name="Rectangle 5"/>
          <p:cNvSpPr/>
          <p:nvPr/>
        </p:nvSpPr>
        <p:spPr>
          <a:xfrm>
            <a:off x="6000760" y="1928802"/>
            <a:ext cx="2143140" cy="4031873"/>
          </a:xfrm>
          <a:prstGeom prst="rect">
            <a:avLst/>
          </a:prstGeom>
          <a:solidFill>
            <a:srgbClr val="A8E6B2"/>
          </a:solidFill>
        </p:spPr>
        <p:txBody>
          <a:bodyPr wrap="square">
            <a:spAutoFit/>
          </a:bodyPr>
          <a:lstStyle/>
          <a:p>
            <a:pPr algn="just"/>
            <a:r>
              <a:rPr lang="en-US" sz="1400" b="1" dirty="0" smtClean="0">
                <a:solidFill>
                  <a:srgbClr val="C00000"/>
                </a:solidFill>
              </a:rPr>
              <a:t>Cereal kind-farming method by chemical-technological trait </a:t>
            </a:r>
            <a:r>
              <a:rPr lang="en-US" sz="1400" b="1" dirty="0" err="1" smtClean="0">
                <a:solidFill>
                  <a:srgbClr val="C00000"/>
                </a:solidFill>
              </a:rPr>
              <a:t>biplot</a:t>
            </a:r>
            <a:r>
              <a:rPr lang="en-US" sz="1400" b="1" dirty="0" smtClean="0">
                <a:solidFill>
                  <a:srgbClr val="C00000"/>
                </a:solidFill>
              </a:rPr>
              <a:t> </a:t>
            </a:r>
            <a:r>
              <a:rPr lang="en-US" sz="1400" dirty="0" smtClean="0">
                <a:solidFill>
                  <a:schemeClr val="accent2">
                    <a:lumMod val="75000"/>
                  </a:schemeClr>
                </a:solidFill>
                <a:ea typeface="Calibri" pitchFamily="34" charset="0"/>
                <a:cs typeface="Times New Roman" pitchFamily="18" charset="0"/>
              </a:rPr>
              <a:t>(dry matter, protein, ash, fat, moisture, TDF, SDF, ISF) </a:t>
            </a:r>
            <a:r>
              <a:rPr lang="en-US" sz="1400" b="1" dirty="0" smtClean="0">
                <a:solidFill>
                  <a:schemeClr val="accent2">
                    <a:lumMod val="75000"/>
                  </a:schemeClr>
                </a:solidFill>
              </a:rPr>
              <a:t>. </a:t>
            </a:r>
          </a:p>
          <a:p>
            <a:pPr algn="just"/>
            <a:endParaRPr lang="en-US" sz="1400" b="1" dirty="0" smtClean="0">
              <a:solidFill>
                <a:srgbClr val="C00000"/>
              </a:solidFill>
            </a:endParaRPr>
          </a:p>
          <a:p>
            <a:pPr algn="just"/>
            <a:r>
              <a:rPr lang="en-US" sz="1400" b="1" dirty="0" smtClean="0">
                <a:solidFill>
                  <a:srgbClr val="C00000"/>
                </a:solidFill>
              </a:rPr>
              <a:t>O</a:t>
            </a:r>
            <a:r>
              <a:rPr lang="en-US" sz="1400" b="1" dirty="0" smtClean="0">
                <a:solidFill>
                  <a:schemeClr val="accent1">
                    <a:lumMod val="75000"/>
                  </a:schemeClr>
                </a:solidFill>
              </a:rPr>
              <a:t>-organic farming method, </a:t>
            </a:r>
          </a:p>
          <a:p>
            <a:pPr algn="just"/>
            <a:endParaRPr lang="en-US" sz="1400" b="1" dirty="0" smtClean="0">
              <a:solidFill>
                <a:schemeClr val="accent1">
                  <a:lumMod val="75000"/>
                </a:schemeClr>
              </a:solidFill>
            </a:endParaRPr>
          </a:p>
          <a:p>
            <a:pPr algn="just"/>
            <a:r>
              <a:rPr lang="en-US" sz="1400" b="1" dirty="0" smtClean="0">
                <a:solidFill>
                  <a:srgbClr val="C00000"/>
                </a:solidFill>
              </a:rPr>
              <a:t>C</a:t>
            </a:r>
            <a:r>
              <a:rPr lang="en-US" sz="1400" b="1" dirty="0" smtClean="0">
                <a:solidFill>
                  <a:schemeClr val="accent1">
                    <a:lumMod val="75000"/>
                  </a:schemeClr>
                </a:solidFill>
              </a:rPr>
              <a:t>-conventional farming method, </a:t>
            </a:r>
          </a:p>
          <a:p>
            <a:pPr algn="just"/>
            <a:endParaRPr lang="en-US" sz="1400" b="1" dirty="0" smtClean="0">
              <a:solidFill>
                <a:schemeClr val="accent1">
                  <a:lumMod val="75000"/>
                </a:schemeClr>
              </a:solidFill>
            </a:endParaRPr>
          </a:p>
          <a:p>
            <a:pPr algn="just"/>
            <a:r>
              <a:rPr lang="en-US" sz="1400" b="1" dirty="0" smtClean="0">
                <a:solidFill>
                  <a:srgbClr val="C00000"/>
                </a:solidFill>
              </a:rPr>
              <a:t>IC</a:t>
            </a:r>
            <a:r>
              <a:rPr lang="en-US" sz="1400" b="1" dirty="0" smtClean="0">
                <a:solidFill>
                  <a:schemeClr val="accent1">
                    <a:lumMod val="75000"/>
                  </a:schemeClr>
                </a:solidFill>
              </a:rPr>
              <a:t>-in conversion farming method</a:t>
            </a:r>
          </a:p>
          <a:p>
            <a:endParaRPr lang="en-US" dirty="0"/>
          </a:p>
        </p:txBody>
      </p:sp>
      <p:sp>
        <p:nvSpPr>
          <p:cNvPr id="8" name="Rectangle 7"/>
          <p:cNvSpPr/>
          <p:nvPr/>
        </p:nvSpPr>
        <p:spPr>
          <a:xfrm>
            <a:off x="6000760" y="1500174"/>
            <a:ext cx="2143140" cy="369332"/>
          </a:xfrm>
          <a:prstGeom prst="rect">
            <a:avLst/>
          </a:prstGeom>
          <a:solidFill>
            <a:schemeClr val="accent4">
              <a:lumMod val="40000"/>
              <a:lumOff val="60000"/>
            </a:schemeClr>
          </a:solidFill>
        </p:spPr>
        <p:txBody>
          <a:bodyPr wrap="square">
            <a:spAutoFit/>
          </a:bodyPr>
          <a:lstStyle/>
          <a:p>
            <a:r>
              <a:rPr lang="en-US" b="1" dirty="0" smtClean="0">
                <a:solidFill>
                  <a:srgbClr val="C00000"/>
                </a:solidFill>
                <a:latin typeface="Times New Roman" pitchFamily="18" charset="0"/>
                <a:ea typeface="Calibri" pitchFamily="34" charset="0"/>
                <a:cs typeface="Times New Roman" pitchFamily="18" charset="0"/>
              </a:rPr>
              <a:t>Figure 6</a:t>
            </a:r>
            <a:r>
              <a:rPr lang="en-US" b="1" dirty="0" smtClean="0">
                <a:solidFill>
                  <a:schemeClr val="accent1">
                    <a:lumMod val="75000"/>
                  </a:schemeClr>
                </a:solidFill>
                <a:latin typeface="Times New Roman" pitchFamily="18" charset="0"/>
                <a:ea typeface="Calibri" pitchFamily="34" charset="0"/>
                <a:cs typeface="Times New Roman" pitchFamily="18" charset="0"/>
              </a:rPr>
              <a:t>. </a:t>
            </a:r>
            <a:endParaRPr lang="en-US" dirty="0"/>
          </a:p>
        </p:txBody>
      </p:sp>
    </p:spTree>
  </p:cSld>
  <p:clrMapOvr>
    <a:masterClrMapping/>
  </p:clrMapOvr>
  <p:transition spd="med">
    <p:wip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http://tiganj.com/wp-content/uploads/2013/10/psenica-638x350.jpg"/>
          <p:cNvPicPr>
            <a:picLocks/>
          </p:cNvPicPr>
          <p:nvPr/>
        </p:nvPicPr>
        <p:blipFill rotWithShape="1">
          <a:blip r:embed="rId2">
            <a:extLst>
              <a:ext uri="{28A0092B-C50C-407E-A947-70E740481C1C}">
                <a14:useLocalDpi xmlns:lc="http://schemas.openxmlformats.org/drawingml/2006/lockedCanvas" xmlns:pic="http://schemas.openxmlformats.org/drawingml/2006/picture" xmlns="" xmlns:a14="http://schemas.microsoft.com/office/drawing/2010/main" val="0"/>
              </a:ext>
            </a:extLst>
          </a:blip>
          <a:srcRect l="11126" r="12054" b="386"/>
          <a:stretch/>
        </p:blipFill>
        <p:spPr bwMode="auto">
          <a:xfrm>
            <a:off x="-36000" y="0"/>
            <a:ext cx="9180000" cy="6858000"/>
          </a:xfrm>
          <a:prstGeom prst="frame">
            <a:avLst/>
          </a:prstGeom>
          <a:noFill/>
          <a:ln>
            <a:solidFill>
              <a:srgbClr val="FFC000"/>
            </a:solidFill>
          </a:ln>
          <a:effectLst>
            <a:glow rad="63500">
              <a:schemeClr val="accent1">
                <a:satMod val="175000"/>
                <a:alpha val="40000"/>
              </a:schemeClr>
            </a:glow>
            <a:outerShdw blurRad="50800" dist="38100" dir="2700000" algn="tl" rotWithShape="0">
              <a:prstClr val="black">
                <a:alpha val="40000"/>
              </a:prstClr>
            </a:outerShdw>
            <a:softEdge rad="317500"/>
          </a:effectLst>
          <a:extLst>
            <a:ext uri="{909E8E84-426E-40DD-AFC4-6F175D3DCCD1}">
              <a14:hiddenFill xmlns:lc="http://schemas.openxmlformats.org/drawingml/2006/lockedCanvas" xmlns:pic="http://schemas.openxmlformats.org/drawingml/2006/picture" xmlns="" xmlns:a14="http://schemas.microsoft.com/office/drawing/2010/main">
                <a:solidFill>
                  <a:srgbClr val="FFFFFF"/>
                </a:solidFill>
              </a14:hiddenFill>
            </a:ext>
          </a:extLst>
        </p:spPr>
      </p:pic>
      <p:sp>
        <p:nvSpPr>
          <p:cNvPr id="68610" name="Rectangle 2"/>
          <p:cNvSpPr>
            <a:spLocks noChangeArrowheads="1"/>
          </p:cNvSpPr>
          <p:nvPr/>
        </p:nvSpPr>
        <p:spPr bwMode="auto">
          <a:xfrm>
            <a:off x="1000100" y="1000108"/>
            <a:ext cx="7286676" cy="14773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indent="260350" algn="ctr" fontAlgn="base">
              <a:spcBef>
                <a:spcPct val="0"/>
              </a:spcBef>
              <a:spcAft>
                <a:spcPct val="0"/>
              </a:spcAft>
            </a:pPr>
            <a:r>
              <a:rPr lang="en-US" b="1" dirty="0" smtClean="0">
                <a:solidFill>
                  <a:schemeClr val="accent1">
                    <a:lumMod val="75000"/>
                  </a:schemeClr>
                </a:solidFill>
              </a:rPr>
              <a:t>Cereal kind-farming method by chemical  technological trait </a:t>
            </a:r>
            <a:r>
              <a:rPr lang="en-US" b="1" dirty="0" err="1" smtClean="0">
                <a:solidFill>
                  <a:schemeClr val="accent1">
                    <a:lumMod val="75000"/>
                  </a:schemeClr>
                </a:solidFill>
              </a:rPr>
              <a:t>biplot</a:t>
            </a:r>
            <a:r>
              <a:rPr lang="en-US" b="1" dirty="0" smtClean="0">
                <a:solidFill>
                  <a:schemeClr val="accent1">
                    <a:lumMod val="75000"/>
                  </a:schemeClr>
                </a:solidFill>
              </a:rPr>
              <a:t> </a:t>
            </a:r>
            <a:r>
              <a:rPr kumimoji="0" lang="en-US" b="0" i="0" u="none" strike="noStrike" cap="none" normalizeH="0" baseline="0" dirty="0" smtClean="0">
                <a:ln>
                  <a:noFill/>
                </a:ln>
                <a:solidFill>
                  <a:schemeClr val="tx1"/>
                </a:solidFill>
                <a:effectLst/>
                <a:ea typeface="Calibri" pitchFamily="34" charset="0"/>
                <a:cs typeface="Times New Roman" pitchFamily="18" charset="0"/>
              </a:rPr>
              <a:t>explained high proportion of G + GE variance of 69.45% </a:t>
            </a:r>
            <a:r>
              <a:rPr kumimoji="0" lang="sr-Latn-CS" b="0" i="0" u="none" strike="noStrike" cap="none" normalizeH="0" baseline="0" dirty="0" smtClean="0">
                <a:ln>
                  <a:noFill/>
                </a:ln>
                <a:solidFill>
                  <a:schemeClr val="tx1"/>
                </a:solidFill>
                <a:effectLst/>
                <a:ea typeface="Calibri" pitchFamily="34" charset="0"/>
                <a:cs typeface="Times New Roman" pitchFamily="18" charset="0"/>
              </a:rPr>
              <a:t>and revealed existance of </a:t>
            </a:r>
            <a:r>
              <a:rPr kumimoji="0" lang="sr-Latn-CS" b="0" i="1" u="none" strike="noStrike" cap="none" normalizeH="0" baseline="0" dirty="0" smtClean="0">
                <a:ln>
                  <a:noFill/>
                </a:ln>
                <a:solidFill>
                  <a:schemeClr val="tx1"/>
                </a:solidFill>
                <a:effectLst/>
                <a:ea typeface="Calibri" pitchFamily="34" charset="0"/>
                <a:cs typeface="Times New Roman" pitchFamily="18" charset="0"/>
              </a:rPr>
              <a:t>positive</a:t>
            </a:r>
            <a:r>
              <a:rPr kumimoji="0" lang="sr-Latn-CS" b="0" i="0" u="none" strike="noStrike" cap="none" normalizeH="0" baseline="0" dirty="0" smtClean="0">
                <a:ln>
                  <a:noFill/>
                </a:ln>
                <a:solidFill>
                  <a:schemeClr val="tx1"/>
                </a:solidFill>
                <a:effectLst/>
                <a:ea typeface="Calibri" pitchFamily="34" charset="0"/>
                <a:cs typeface="Times New Roman" pitchFamily="18" charset="0"/>
              </a:rPr>
              <a:t> </a:t>
            </a:r>
            <a:r>
              <a:rPr kumimoji="0" lang="sr-Latn-CS" b="0" i="1" u="none" strike="noStrike" cap="none" normalizeH="0" baseline="0" dirty="0" smtClean="0">
                <a:ln>
                  <a:noFill/>
                </a:ln>
                <a:solidFill>
                  <a:schemeClr val="tx1"/>
                </a:solidFill>
                <a:effectLst/>
                <a:ea typeface="Calibri" pitchFamily="34" charset="0"/>
                <a:cs typeface="Times New Roman" pitchFamily="18" charset="0"/>
              </a:rPr>
              <a:t>associations</a:t>
            </a:r>
            <a:r>
              <a:rPr kumimoji="0" lang="sr-Latn-CS" b="0" i="0" u="none" strike="noStrike" cap="none" normalizeH="0" baseline="0" dirty="0" smtClean="0">
                <a:ln>
                  <a:noFill/>
                </a:ln>
                <a:solidFill>
                  <a:schemeClr val="tx1"/>
                </a:solidFill>
                <a:effectLst/>
                <a:ea typeface="Calibri" pitchFamily="34" charset="0"/>
                <a:cs typeface="Times New Roman" pitchFamily="18" charset="0"/>
              </a:rPr>
              <a:t> between:</a:t>
            </a:r>
            <a:endParaRPr kumimoji="0" lang="en-US" b="0" i="0" u="none" strike="noStrike" cap="none" normalizeH="0" baseline="0" dirty="0" smtClean="0">
              <a:ln>
                <a:noFill/>
              </a:ln>
              <a:solidFill>
                <a:schemeClr val="tx1"/>
              </a:solidFill>
              <a:effectLst/>
              <a:ea typeface="Calibri" pitchFamily="34" charset="0"/>
              <a:cs typeface="Times New Roman" pitchFamily="18" charset="0"/>
            </a:endParaRPr>
          </a:p>
          <a:p>
            <a:pPr lvl="0" indent="260350" fontAlgn="base">
              <a:spcBef>
                <a:spcPct val="0"/>
              </a:spcBef>
              <a:spcAft>
                <a:spcPct val="0"/>
              </a:spcAft>
            </a:pPr>
            <a:endParaRPr kumimoji="0" lang="sr-Latn-CS" b="0" i="0" u="none" strike="noStrike" cap="none" normalizeH="0" baseline="0" dirty="0" smtClean="0">
              <a:ln>
                <a:noFill/>
              </a:ln>
              <a:solidFill>
                <a:schemeClr val="tx1"/>
              </a:solidFill>
              <a:effectLst/>
              <a:cs typeface="Arial" pitchFamily="34" charset="0"/>
            </a:endParaRPr>
          </a:p>
        </p:txBody>
      </p:sp>
      <p:sp>
        <p:nvSpPr>
          <p:cNvPr id="5" name="TextBox 4"/>
          <p:cNvSpPr txBox="1"/>
          <p:nvPr/>
        </p:nvSpPr>
        <p:spPr>
          <a:xfrm>
            <a:off x="1071538" y="2428868"/>
            <a:ext cx="7143800" cy="3785652"/>
          </a:xfrm>
          <a:prstGeom prst="rect">
            <a:avLst/>
          </a:prstGeom>
          <a:noFill/>
        </p:spPr>
        <p:txBody>
          <a:bodyPr wrap="square" rtlCol="0">
            <a:spAutoFit/>
          </a:bodyPr>
          <a:lstStyle/>
          <a:p>
            <a:pPr lvl="0"/>
            <a:r>
              <a:rPr lang="sr-Latn-CS" sz="1600" dirty="0" smtClean="0">
                <a:solidFill>
                  <a:schemeClr val="accent1">
                    <a:lumMod val="75000"/>
                  </a:schemeClr>
                </a:solidFill>
              </a:rPr>
              <a:t>●</a:t>
            </a:r>
            <a:r>
              <a:rPr lang="en-US" sz="1600" dirty="0" smtClean="0">
                <a:solidFill>
                  <a:schemeClr val="accent1">
                    <a:lumMod val="75000"/>
                  </a:schemeClr>
                </a:solidFill>
              </a:rPr>
              <a:t> </a:t>
            </a:r>
            <a:r>
              <a:rPr lang="sr-Latn-CS" sz="1600" dirty="0" smtClean="0"/>
              <a:t>average protein content, average TDF content and average ISF content and oat produced with the organic farming;</a:t>
            </a:r>
            <a:endParaRPr lang="en-US" sz="1600" dirty="0" smtClean="0"/>
          </a:p>
          <a:p>
            <a:pPr lvl="0"/>
            <a:endParaRPr lang="en-US" sz="1600" dirty="0" smtClean="0"/>
          </a:p>
          <a:p>
            <a:pPr lvl="0"/>
            <a:r>
              <a:rPr lang="sr-Latn-CS" sz="1600" dirty="0" smtClean="0">
                <a:solidFill>
                  <a:schemeClr val="accent1">
                    <a:lumMod val="75000"/>
                  </a:schemeClr>
                </a:solidFill>
              </a:rPr>
              <a:t>● </a:t>
            </a:r>
            <a:r>
              <a:rPr lang="sr-Latn-CS" sz="1600" dirty="0" smtClean="0"/>
              <a:t>average fat content and oat produced with the conventional farming method;</a:t>
            </a:r>
            <a:endParaRPr lang="en-US" sz="1600" dirty="0" smtClean="0"/>
          </a:p>
          <a:p>
            <a:pPr lvl="0"/>
            <a:endParaRPr lang="en-US" sz="1600" dirty="0" smtClean="0"/>
          </a:p>
          <a:p>
            <a:pPr lvl="0"/>
            <a:r>
              <a:rPr lang="sr-Latn-CS" sz="1600" dirty="0" smtClean="0">
                <a:solidFill>
                  <a:schemeClr val="accent1">
                    <a:lumMod val="75000"/>
                  </a:schemeClr>
                </a:solidFill>
              </a:rPr>
              <a:t>● </a:t>
            </a:r>
            <a:r>
              <a:rPr lang="en-US" sz="1600" dirty="0" smtClean="0"/>
              <a:t>average SDF content and barley obtained from in conversion farming method and to lesser extent from barley produced by the organic farming method;</a:t>
            </a:r>
          </a:p>
          <a:p>
            <a:pPr lvl="0"/>
            <a:endParaRPr lang="en-US" sz="1600" dirty="0" smtClean="0"/>
          </a:p>
          <a:p>
            <a:pPr lvl="0"/>
            <a:r>
              <a:rPr lang="sr-Latn-CS" sz="1600" dirty="0" smtClean="0">
                <a:solidFill>
                  <a:schemeClr val="accent1">
                    <a:lumMod val="75000"/>
                  </a:schemeClr>
                </a:solidFill>
              </a:rPr>
              <a:t>● </a:t>
            </a:r>
            <a:r>
              <a:rPr lang="en-US" sz="1600" dirty="0" smtClean="0"/>
              <a:t>average dry matter content and barley produced from in conversion farming method;</a:t>
            </a:r>
          </a:p>
          <a:p>
            <a:pPr lvl="0"/>
            <a:endParaRPr lang="en-US" sz="1600" dirty="0" smtClean="0"/>
          </a:p>
          <a:p>
            <a:pPr lvl="0"/>
            <a:r>
              <a:rPr lang="sr-Latn-CS" sz="1600" dirty="0" smtClean="0">
                <a:solidFill>
                  <a:schemeClr val="accent1">
                    <a:lumMod val="75000"/>
                  </a:schemeClr>
                </a:solidFill>
              </a:rPr>
              <a:t>● </a:t>
            </a:r>
            <a:r>
              <a:rPr lang="en-US" sz="1600" dirty="0" smtClean="0"/>
              <a:t>average moisture content and average ash content and millet </a:t>
            </a:r>
            <a:r>
              <a:rPr lang="sr-Latn-CS" sz="1600" dirty="0" smtClean="0"/>
              <a:t>produced by </a:t>
            </a:r>
            <a:r>
              <a:rPr lang="en-US" sz="1600" dirty="0" smtClean="0"/>
              <a:t>conventional farming method.</a:t>
            </a:r>
          </a:p>
        </p:txBody>
      </p:sp>
    </p:spTree>
  </p:cSld>
  <p:clrMapOvr>
    <a:masterClrMapping/>
  </p:clrMapOvr>
  <p:transition spd="med">
    <p:wip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http://tiganj.com/wp-content/uploads/2013/10/psenica-638x350.jpg"/>
          <p:cNvPicPr>
            <a:picLocks/>
          </p:cNvPicPr>
          <p:nvPr/>
        </p:nvPicPr>
        <p:blipFill rotWithShape="1">
          <a:blip r:embed="rId2">
            <a:extLst>
              <a:ext uri="{28A0092B-C50C-407E-A947-70E740481C1C}">
                <a14:useLocalDpi xmlns:lc="http://schemas.openxmlformats.org/drawingml/2006/lockedCanvas" xmlns:pic="http://schemas.openxmlformats.org/drawingml/2006/picture" xmlns="" xmlns:a14="http://schemas.microsoft.com/office/drawing/2010/main" val="0"/>
              </a:ext>
            </a:extLst>
          </a:blip>
          <a:srcRect l="11126" r="12054" b="386"/>
          <a:stretch/>
        </p:blipFill>
        <p:spPr bwMode="auto">
          <a:xfrm>
            <a:off x="-36000" y="-234000"/>
            <a:ext cx="9180000" cy="7092000"/>
          </a:xfrm>
          <a:prstGeom prst="frame">
            <a:avLst/>
          </a:prstGeom>
          <a:noFill/>
          <a:ln>
            <a:solidFill>
              <a:srgbClr val="FFC000"/>
            </a:solidFill>
          </a:ln>
          <a:effectLst>
            <a:glow rad="63500">
              <a:schemeClr val="accent1">
                <a:satMod val="175000"/>
                <a:alpha val="40000"/>
              </a:schemeClr>
            </a:glow>
            <a:outerShdw blurRad="50800" dist="38100" dir="2700000" algn="tl" rotWithShape="0">
              <a:prstClr val="black">
                <a:alpha val="40000"/>
              </a:prstClr>
            </a:outerShdw>
            <a:softEdge rad="317500"/>
          </a:effectLst>
          <a:extLst>
            <a:ext uri="{909E8E84-426E-40DD-AFC4-6F175D3DCCD1}">
              <a14:hiddenFill xmlns:lc="http://schemas.openxmlformats.org/drawingml/2006/lockedCanvas" xmlns:pic="http://schemas.openxmlformats.org/drawingml/2006/picture" xmlns="" xmlns:a14="http://schemas.microsoft.com/office/drawing/2010/main">
                <a:solidFill>
                  <a:srgbClr val="FFFFFF"/>
                </a:solidFill>
              </a14:hiddenFill>
            </a:ext>
          </a:extLst>
        </p:spPr>
      </p:pic>
      <p:sp>
        <p:nvSpPr>
          <p:cNvPr id="3" name="Rectangle 2"/>
          <p:cNvSpPr/>
          <p:nvPr/>
        </p:nvSpPr>
        <p:spPr>
          <a:xfrm>
            <a:off x="1214414" y="889844"/>
            <a:ext cx="6858048" cy="4801314"/>
          </a:xfrm>
          <a:prstGeom prst="rect">
            <a:avLst/>
          </a:prstGeom>
        </p:spPr>
        <p:txBody>
          <a:bodyPr wrap="square">
            <a:spAutoFit/>
          </a:bodyPr>
          <a:lstStyle/>
          <a:p>
            <a:pPr algn="ctr"/>
            <a:r>
              <a:rPr lang="en-US" b="1" dirty="0" smtClean="0">
                <a:solidFill>
                  <a:schemeClr val="accent1">
                    <a:lumMod val="75000"/>
                  </a:schemeClr>
                </a:solidFill>
              </a:rPr>
              <a:t>Cereal kind-farming method by chemical-technological trait </a:t>
            </a:r>
            <a:r>
              <a:rPr lang="en-US" b="1" dirty="0" err="1" smtClean="0">
                <a:solidFill>
                  <a:schemeClr val="accent1">
                    <a:lumMod val="75000"/>
                  </a:schemeClr>
                </a:solidFill>
              </a:rPr>
              <a:t>biplot</a:t>
            </a:r>
            <a:r>
              <a:rPr lang="en-US" b="1" dirty="0" smtClean="0">
                <a:solidFill>
                  <a:schemeClr val="accent1">
                    <a:lumMod val="75000"/>
                  </a:schemeClr>
                </a:solidFill>
              </a:rPr>
              <a:t> </a:t>
            </a:r>
            <a:r>
              <a:rPr lang="sr-Latn-CS" dirty="0" smtClean="0"/>
              <a:t>revealed existance of </a:t>
            </a:r>
            <a:r>
              <a:rPr lang="sr-Latn-CS" i="1" dirty="0" smtClean="0"/>
              <a:t>negative associations </a:t>
            </a:r>
            <a:r>
              <a:rPr lang="sr-Latn-CS" dirty="0" smtClean="0"/>
              <a:t>between:</a:t>
            </a:r>
            <a:endParaRPr lang="en-US" dirty="0" smtClean="0"/>
          </a:p>
          <a:p>
            <a:endParaRPr lang="en-US" dirty="0" smtClean="0"/>
          </a:p>
          <a:p>
            <a:pPr lvl="0"/>
            <a:r>
              <a:rPr lang="sr-Latn-CS" sz="1600" dirty="0" smtClean="0">
                <a:solidFill>
                  <a:schemeClr val="accent1">
                    <a:lumMod val="75000"/>
                  </a:schemeClr>
                </a:solidFill>
              </a:rPr>
              <a:t>● </a:t>
            </a:r>
            <a:r>
              <a:rPr lang="sr-Latn-CS" dirty="0" smtClean="0"/>
              <a:t>average dry matter content and millet conventionally farmed; </a:t>
            </a:r>
            <a:endParaRPr lang="en-US" dirty="0" smtClean="0"/>
          </a:p>
          <a:p>
            <a:pPr lvl="0"/>
            <a:endParaRPr lang="en-US" dirty="0" smtClean="0"/>
          </a:p>
          <a:p>
            <a:pPr lvl="0"/>
            <a:r>
              <a:rPr lang="sr-Latn-CS" dirty="0" smtClean="0">
                <a:solidFill>
                  <a:schemeClr val="accent1">
                    <a:lumMod val="75000"/>
                  </a:schemeClr>
                </a:solidFill>
              </a:rPr>
              <a:t>● </a:t>
            </a:r>
            <a:r>
              <a:rPr lang="sr-Latn-CS" dirty="0" smtClean="0"/>
              <a:t>average fat content, average protein content, average TDF content and average ISF content and rye organically farmed;</a:t>
            </a:r>
            <a:endParaRPr lang="en-US" dirty="0" smtClean="0"/>
          </a:p>
          <a:p>
            <a:pPr lvl="0"/>
            <a:endParaRPr lang="en-US" dirty="0" smtClean="0"/>
          </a:p>
          <a:p>
            <a:pPr lvl="0"/>
            <a:r>
              <a:rPr lang="sr-Latn-CS" dirty="0" smtClean="0">
                <a:solidFill>
                  <a:schemeClr val="accent1">
                    <a:lumMod val="75000"/>
                  </a:schemeClr>
                </a:solidFill>
              </a:rPr>
              <a:t>● </a:t>
            </a:r>
            <a:r>
              <a:rPr lang="sr-Latn-CS" dirty="0" smtClean="0"/>
              <a:t>average SDF content and millet produced by the organic farming method;</a:t>
            </a:r>
            <a:endParaRPr lang="en-US" dirty="0" smtClean="0"/>
          </a:p>
          <a:p>
            <a:pPr lvl="0"/>
            <a:endParaRPr lang="en-US" dirty="0" smtClean="0"/>
          </a:p>
          <a:p>
            <a:pPr lvl="0" algn="just"/>
            <a:r>
              <a:rPr lang="sr-Latn-CS" dirty="0" smtClean="0">
                <a:solidFill>
                  <a:schemeClr val="accent1">
                    <a:lumMod val="75000"/>
                  </a:schemeClr>
                </a:solidFill>
              </a:rPr>
              <a:t>● </a:t>
            </a:r>
            <a:r>
              <a:rPr lang="sr-Latn-CS" dirty="0" smtClean="0"/>
              <a:t>average moisture content and average ash content and barley obtained by in conversion farming method.</a:t>
            </a:r>
            <a:endParaRPr lang="en-US" dirty="0" smtClean="0"/>
          </a:p>
          <a:p>
            <a:endParaRPr lang="en-US" dirty="0"/>
          </a:p>
        </p:txBody>
      </p:sp>
    </p:spTree>
  </p:cSld>
  <p:clrMapOvr>
    <a:masterClrMapping/>
  </p:clrMapOvr>
  <p:transition spd="med">
    <p:wip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http://tiganj.com/wp-content/uploads/2013/10/psenica-638x350.jpg"/>
          <p:cNvPicPr>
            <a:picLocks/>
          </p:cNvPicPr>
          <p:nvPr/>
        </p:nvPicPr>
        <p:blipFill rotWithShape="1">
          <a:blip r:embed="rId2">
            <a:extLst>
              <a:ext uri="{28A0092B-C50C-407E-A947-70E740481C1C}">
                <a14:useLocalDpi xmlns:lc="http://schemas.openxmlformats.org/drawingml/2006/lockedCanvas" xmlns:pic="http://schemas.openxmlformats.org/drawingml/2006/picture" xmlns="" xmlns:a14="http://schemas.microsoft.com/office/drawing/2010/main" val="0"/>
              </a:ext>
            </a:extLst>
          </a:blip>
          <a:srcRect l="11126" r="12054" b="386"/>
          <a:stretch/>
        </p:blipFill>
        <p:spPr bwMode="auto">
          <a:xfrm>
            <a:off x="-36000" y="-214338"/>
            <a:ext cx="9180000" cy="7092000"/>
          </a:xfrm>
          <a:prstGeom prst="frame">
            <a:avLst/>
          </a:prstGeom>
          <a:noFill/>
          <a:ln>
            <a:solidFill>
              <a:srgbClr val="FFC000"/>
            </a:solidFill>
          </a:ln>
          <a:effectLst>
            <a:glow rad="63500">
              <a:schemeClr val="accent1">
                <a:satMod val="175000"/>
                <a:alpha val="40000"/>
              </a:schemeClr>
            </a:glow>
            <a:outerShdw blurRad="50800" dist="38100" dir="2700000" algn="tl" rotWithShape="0">
              <a:prstClr val="black">
                <a:alpha val="40000"/>
              </a:prstClr>
            </a:outerShdw>
            <a:softEdge rad="317500"/>
          </a:effectLst>
          <a:extLst>
            <a:ext uri="{909E8E84-426E-40DD-AFC4-6F175D3DCCD1}">
              <a14:hiddenFill xmlns:lc="http://schemas.openxmlformats.org/drawingml/2006/lockedCanvas" xmlns:pic="http://schemas.openxmlformats.org/drawingml/2006/picture" xmlns="" xmlns:a14="http://schemas.microsoft.com/office/drawing/2010/main">
                <a:solidFill>
                  <a:srgbClr val="FFFFFF"/>
                </a:solidFill>
              </a14:hiddenFill>
            </a:ext>
          </a:extLst>
        </p:spPr>
      </p:pic>
      <p:sp>
        <p:nvSpPr>
          <p:cNvPr id="6" name="TextBox 5"/>
          <p:cNvSpPr txBox="1"/>
          <p:nvPr/>
        </p:nvSpPr>
        <p:spPr>
          <a:xfrm>
            <a:off x="928662" y="714356"/>
            <a:ext cx="7286676" cy="461665"/>
          </a:xfrm>
          <a:prstGeom prst="rect">
            <a:avLst/>
          </a:prstGeom>
          <a:solidFill>
            <a:srgbClr val="A8E6B2"/>
          </a:solidFill>
        </p:spPr>
        <p:txBody>
          <a:bodyPr wrap="square" rtlCol="0">
            <a:spAutoFit/>
          </a:bodyPr>
          <a:lstStyle/>
          <a:p>
            <a:pPr algn="ctr"/>
            <a:r>
              <a:rPr lang="en-US" sz="2400" b="1" dirty="0" smtClean="0">
                <a:solidFill>
                  <a:schemeClr val="accent1">
                    <a:lumMod val="75000"/>
                  </a:schemeClr>
                </a:solidFill>
                <a:effectLst>
                  <a:outerShdw blurRad="38100" dist="38100" dir="2700000" algn="tl">
                    <a:srgbClr val="000000">
                      <a:alpha val="43137"/>
                    </a:srgbClr>
                  </a:outerShdw>
                </a:effectLst>
              </a:rPr>
              <a:t>C O N C L U</a:t>
            </a:r>
            <a:r>
              <a:rPr lang="en-US" sz="2400" b="1" dirty="0" smtClean="0">
                <a:solidFill>
                  <a:schemeClr val="accent1">
                    <a:lumMod val="75000"/>
                  </a:schemeClr>
                </a:solidFill>
              </a:rPr>
              <a:t> </a:t>
            </a:r>
            <a:r>
              <a:rPr lang="en-US" sz="2400" b="1" dirty="0" smtClean="0">
                <a:solidFill>
                  <a:schemeClr val="accent1">
                    <a:lumMod val="75000"/>
                  </a:schemeClr>
                </a:solidFill>
                <a:effectLst>
                  <a:outerShdw blurRad="38100" dist="38100" dir="2700000" algn="tl">
                    <a:srgbClr val="000000">
                      <a:alpha val="43137"/>
                    </a:srgbClr>
                  </a:outerShdw>
                </a:effectLst>
              </a:rPr>
              <a:t>S I O N S</a:t>
            </a:r>
            <a:endParaRPr lang="en-US" sz="2400" b="1" dirty="0">
              <a:solidFill>
                <a:schemeClr val="accent1">
                  <a:lumMod val="75000"/>
                </a:schemeClr>
              </a:solidFill>
              <a:effectLst>
                <a:outerShdw blurRad="38100" dist="38100" dir="2700000" algn="tl">
                  <a:srgbClr val="000000">
                    <a:alpha val="43137"/>
                  </a:srgbClr>
                </a:outerShdw>
              </a:effectLst>
            </a:endParaRPr>
          </a:p>
        </p:txBody>
      </p:sp>
      <p:sp>
        <p:nvSpPr>
          <p:cNvPr id="7" name="TextBox 6"/>
          <p:cNvSpPr txBox="1"/>
          <p:nvPr/>
        </p:nvSpPr>
        <p:spPr>
          <a:xfrm>
            <a:off x="1000100" y="1643050"/>
            <a:ext cx="7072362" cy="3970318"/>
          </a:xfrm>
          <a:prstGeom prst="rect">
            <a:avLst/>
          </a:prstGeom>
          <a:noFill/>
        </p:spPr>
        <p:txBody>
          <a:bodyPr wrap="square" rtlCol="0">
            <a:spAutoFit/>
          </a:bodyPr>
          <a:lstStyle/>
          <a:p>
            <a:endParaRPr lang="en-US" dirty="0" smtClean="0"/>
          </a:p>
          <a:p>
            <a:pPr algn="just">
              <a:buFont typeface="Wingdings" pitchFamily="2" charset="2"/>
              <a:buChar char="q"/>
            </a:pPr>
            <a:r>
              <a:rPr lang="en-US" dirty="0" smtClean="0"/>
              <a:t> In regard to </a:t>
            </a:r>
            <a:r>
              <a:rPr lang="en-US" b="1" dirty="0" smtClean="0">
                <a:solidFill>
                  <a:schemeClr val="accent1">
                    <a:lumMod val="75000"/>
                  </a:schemeClr>
                </a:solidFill>
              </a:rPr>
              <a:t>TDF, ISF and SF</a:t>
            </a:r>
            <a:r>
              <a:rPr lang="en-US" dirty="0" smtClean="0">
                <a:solidFill>
                  <a:schemeClr val="accent1">
                    <a:lumMod val="75000"/>
                  </a:schemeClr>
                </a:solidFill>
              </a:rPr>
              <a:t>, </a:t>
            </a:r>
            <a:r>
              <a:rPr lang="en-US" dirty="0" smtClean="0"/>
              <a:t>besides the </a:t>
            </a:r>
            <a:r>
              <a:rPr lang="en-US" b="1" dirty="0" smtClean="0">
                <a:solidFill>
                  <a:schemeClr val="accent1">
                    <a:lumMod val="75000"/>
                  </a:schemeClr>
                </a:solidFill>
              </a:rPr>
              <a:t>cereal kind</a:t>
            </a:r>
            <a:r>
              <a:rPr lang="en-US" dirty="0" smtClean="0"/>
              <a:t>, the </a:t>
            </a:r>
            <a:r>
              <a:rPr lang="en-US" b="1" dirty="0" smtClean="0">
                <a:solidFill>
                  <a:schemeClr val="accent1">
                    <a:lumMod val="75000"/>
                  </a:schemeClr>
                </a:solidFill>
              </a:rPr>
              <a:t>farming type </a:t>
            </a:r>
            <a:r>
              <a:rPr lang="en-US" dirty="0" smtClean="0"/>
              <a:t>has also influence on their values. </a:t>
            </a:r>
          </a:p>
          <a:p>
            <a:endParaRPr lang="en-US" dirty="0" smtClean="0"/>
          </a:p>
          <a:p>
            <a:pPr algn="just">
              <a:buFont typeface="Wingdings" pitchFamily="2" charset="2"/>
              <a:buChar char="q"/>
            </a:pPr>
            <a:r>
              <a:rPr lang="en-US" dirty="0" smtClean="0"/>
              <a:t> </a:t>
            </a:r>
            <a:r>
              <a:rPr lang="en-US" dirty="0" err="1" smtClean="0"/>
              <a:t>Compairing</a:t>
            </a:r>
            <a:r>
              <a:rPr lang="en-US" dirty="0" smtClean="0"/>
              <a:t> the organic farming with conventional one, the </a:t>
            </a:r>
            <a:r>
              <a:rPr lang="en-US" b="1" dirty="0" smtClean="0">
                <a:solidFill>
                  <a:schemeClr val="accent1">
                    <a:lumMod val="75000"/>
                  </a:schemeClr>
                </a:solidFill>
              </a:rPr>
              <a:t>organically cereals</a:t>
            </a:r>
            <a:r>
              <a:rPr lang="en-US" dirty="0" smtClean="0"/>
              <a:t>, primarily </a:t>
            </a:r>
            <a:r>
              <a:rPr lang="en-US" b="1" dirty="0" smtClean="0">
                <a:solidFill>
                  <a:schemeClr val="accent1">
                    <a:lumMod val="75000"/>
                  </a:schemeClr>
                </a:solidFill>
              </a:rPr>
              <a:t>oat and barley</a:t>
            </a:r>
            <a:r>
              <a:rPr lang="en-US" dirty="0" smtClean="0">
                <a:solidFill>
                  <a:schemeClr val="accent1">
                    <a:lumMod val="75000"/>
                  </a:schemeClr>
                </a:solidFill>
              </a:rPr>
              <a:t>,</a:t>
            </a:r>
            <a:r>
              <a:rPr lang="en-US" dirty="0" smtClean="0"/>
              <a:t> have a </a:t>
            </a:r>
            <a:r>
              <a:rPr lang="en-US" b="1" dirty="0" smtClean="0">
                <a:solidFill>
                  <a:schemeClr val="accent1">
                    <a:lumMod val="75000"/>
                  </a:schemeClr>
                </a:solidFill>
              </a:rPr>
              <a:t>good perspective </a:t>
            </a:r>
            <a:r>
              <a:rPr lang="en-US" dirty="0" smtClean="0"/>
              <a:t>in cereal processing and technology, food market and nutrition, satisfying the consumer demands and nutritional recommendations towards better health. </a:t>
            </a:r>
          </a:p>
          <a:p>
            <a:endParaRPr lang="en-US" dirty="0" smtClean="0"/>
          </a:p>
          <a:p>
            <a:pPr algn="just">
              <a:buFont typeface="Wingdings" pitchFamily="2" charset="2"/>
              <a:buChar char="q"/>
            </a:pPr>
            <a:r>
              <a:rPr lang="en-US" b="1" dirty="0" smtClean="0"/>
              <a:t> </a:t>
            </a:r>
            <a:r>
              <a:rPr lang="en-US" b="1" dirty="0" smtClean="0">
                <a:solidFill>
                  <a:schemeClr val="accent1">
                    <a:lumMod val="75000"/>
                  </a:schemeClr>
                </a:solidFill>
              </a:rPr>
              <a:t>Organic farming method </a:t>
            </a:r>
            <a:r>
              <a:rPr lang="en-US" dirty="0" smtClean="0"/>
              <a:t>proved to be effective for oat for all examined chemical–technological traits.</a:t>
            </a:r>
          </a:p>
          <a:p>
            <a:endParaRPr lang="en-US" dirty="0" smtClean="0"/>
          </a:p>
        </p:txBody>
      </p:sp>
    </p:spTree>
  </p:cSld>
  <p:clrMapOvr>
    <a:masterClrMapping/>
  </p:clrMapOvr>
  <p:transition spd="med">
    <p:wedg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http://tiganj.com/wp-content/uploads/2013/10/psenica-638x350.jpg"/>
          <p:cNvPicPr>
            <a:picLocks/>
          </p:cNvPicPr>
          <p:nvPr/>
        </p:nvPicPr>
        <p:blipFill rotWithShape="1">
          <a:blip r:embed="rId2">
            <a:extLst>
              <a:ext uri="{28A0092B-C50C-407E-A947-70E740481C1C}">
                <a14:useLocalDpi xmlns:lc="http://schemas.openxmlformats.org/drawingml/2006/lockedCanvas" xmlns:pic="http://schemas.openxmlformats.org/drawingml/2006/picture" xmlns="" xmlns:a14="http://schemas.microsoft.com/office/drawing/2010/main" val="0"/>
              </a:ext>
            </a:extLst>
          </a:blip>
          <a:srcRect l="11126" r="12054" b="386"/>
          <a:stretch/>
        </p:blipFill>
        <p:spPr bwMode="auto">
          <a:xfrm>
            <a:off x="-36000" y="-234000"/>
            <a:ext cx="9180000" cy="7092000"/>
          </a:xfrm>
          <a:prstGeom prst="frame">
            <a:avLst/>
          </a:prstGeom>
          <a:noFill/>
          <a:ln>
            <a:solidFill>
              <a:srgbClr val="FFC000"/>
            </a:solidFill>
          </a:ln>
          <a:effectLst>
            <a:glow rad="63500">
              <a:schemeClr val="accent1">
                <a:satMod val="175000"/>
                <a:alpha val="40000"/>
              </a:schemeClr>
            </a:glow>
            <a:outerShdw blurRad="50800" dist="38100" dir="2700000" algn="tl" rotWithShape="0">
              <a:prstClr val="black">
                <a:alpha val="40000"/>
              </a:prstClr>
            </a:outerShdw>
            <a:softEdge rad="317500"/>
          </a:effectLst>
          <a:extLst>
            <a:ext uri="{909E8E84-426E-40DD-AFC4-6F175D3DCCD1}">
              <a14:hiddenFill xmlns:lc="http://schemas.openxmlformats.org/drawingml/2006/lockedCanvas" xmlns:pic="http://schemas.openxmlformats.org/drawingml/2006/picture" xmlns="" xmlns:a14="http://schemas.microsoft.com/office/drawing/2010/main">
                <a:solidFill>
                  <a:srgbClr val="FFFFFF"/>
                </a:solidFill>
              </a14:hiddenFill>
            </a:ext>
          </a:extLst>
        </p:spPr>
      </p:pic>
      <p:sp>
        <p:nvSpPr>
          <p:cNvPr id="77825" name="Rectangle 1"/>
          <p:cNvSpPr>
            <a:spLocks noChangeArrowheads="1"/>
          </p:cNvSpPr>
          <p:nvPr/>
        </p:nvSpPr>
        <p:spPr bwMode="auto">
          <a:xfrm>
            <a:off x="1214414" y="2643182"/>
            <a:ext cx="6786578" cy="1938992"/>
          </a:xfrm>
          <a:prstGeom prst="rect">
            <a:avLst/>
          </a:prstGeom>
          <a:noFill/>
          <a:ln w="9525">
            <a:noFill/>
            <a:miter lim="800000"/>
            <a:headEnd/>
            <a:tailEnd/>
          </a:ln>
          <a:effectLst/>
        </p:spPr>
        <p:txBody>
          <a:bodyPr vert="horz" wrap="square" lIns="91440" tIns="0" rIns="9144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q"/>
              <a:tabLst/>
            </a:pPr>
            <a:r>
              <a:rPr kumimoji="0" lang="en-US" b="0" i="0" u="none" strike="noStrike" cap="none" normalizeH="0" baseline="0" dirty="0" smtClean="0">
                <a:ln>
                  <a:noFill/>
                </a:ln>
                <a:solidFill>
                  <a:schemeClr val="tx1"/>
                </a:solidFill>
                <a:effectLst/>
                <a:ea typeface="Calibri" pitchFamily="34" charset="0"/>
                <a:cs typeface="Times New Roman" pitchFamily="18" charset="0"/>
              </a:rPr>
              <a:t> As </a:t>
            </a:r>
            <a:r>
              <a:rPr kumimoji="0" lang="en-US" b="0" i="0" u="none" strike="noStrike" cap="none" normalizeH="0" baseline="0" dirty="0" smtClean="0">
                <a:ln>
                  <a:noFill/>
                </a:ln>
                <a:solidFill>
                  <a:srgbClr val="C00000"/>
                </a:solidFill>
                <a:effectLst/>
                <a:ea typeface="Calibri" pitchFamily="34" charset="0"/>
                <a:cs typeface="Times New Roman" pitchFamily="18" charset="0"/>
              </a:rPr>
              <a:t>content of protein, dry matter, fat, TDF and ISF </a:t>
            </a:r>
            <a:r>
              <a:rPr kumimoji="0" lang="en-US" b="0" i="0" u="none" strike="noStrike" cap="none" normalizeH="0" baseline="0" dirty="0" smtClean="0">
                <a:ln>
                  <a:noFill/>
                </a:ln>
                <a:solidFill>
                  <a:schemeClr val="tx1"/>
                </a:solidFill>
                <a:effectLst/>
                <a:ea typeface="Calibri" pitchFamily="34" charset="0"/>
                <a:cs typeface="Times New Roman" pitchFamily="18" charset="0"/>
              </a:rPr>
              <a:t>were </a:t>
            </a:r>
            <a:r>
              <a:rPr kumimoji="0" lang="en-US" b="0" i="0" u="none" strike="noStrike" cap="none" normalizeH="0" baseline="0" dirty="0" smtClean="0">
                <a:ln>
                  <a:noFill/>
                </a:ln>
                <a:solidFill>
                  <a:srgbClr val="C00000"/>
                </a:solidFill>
                <a:effectLst/>
                <a:ea typeface="Calibri" pitchFamily="34" charset="0"/>
                <a:cs typeface="Times New Roman" pitchFamily="18" charset="0"/>
              </a:rPr>
              <a:t>positively associated </a:t>
            </a:r>
            <a:r>
              <a:rPr kumimoji="0" lang="en-US" b="0" i="0" u="none" strike="noStrike" cap="none" normalizeH="0" baseline="0" dirty="0" smtClean="0">
                <a:ln>
                  <a:noFill/>
                </a:ln>
                <a:solidFill>
                  <a:schemeClr val="tx1"/>
                </a:solidFill>
                <a:effectLst/>
                <a:ea typeface="Calibri" pitchFamily="34" charset="0"/>
                <a:cs typeface="Times New Roman" pitchFamily="18" charset="0"/>
              </a:rPr>
              <a:t>the same-directional breeding for these traits would be possible, while due to negative association with moisture the co-breeding for moisture content in the same direction would not be possible.</a:t>
            </a:r>
            <a:endParaRPr kumimoji="0" lang="en-US"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7826" name="Rectangle 2"/>
          <p:cNvSpPr>
            <a:spLocks noChangeArrowheads="1"/>
          </p:cNvSpPr>
          <p:nvPr/>
        </p:nvSpPr>
        <p:spPr bwMode="auto">
          <a:xfrm>
            <a:off x="1142976" y="4357694"/>
            <a:ext cx="6929486" cy="1384995"/>
          </a:xfrm>
          <a:prstGeom prst="rect">
            <a:avLst/>
          </a:prstGeom>
          <a:noFill/>
          <a:ln w="9525">
            <a:noFill/>
            <a:miter lim="800000"/>
            <a:headEnd/>
            <a:tailEnd/>
          </a:ln>
          <a:effectLst/>
        </p:spPr>
        <p:txBody>
          <a:bodyPr vert="horz" wrap="square" lIns="91440" tIns="0" rIns="9144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q"/>
              <a:tabLst/>
            </a:pPr>
            <a:r>
              <a:rPr kumimoji="0" lang="en-US" b="0" i="0" u="none" strike="noStrike" cap="none" normalizeH="0" baseline="0" dirty="0" smtClean="0">
                <a:ln>
                  <a:noFill/>
                </a:ln>
                <a:solidFill>
                  <a:schemeClr val="tx1"/>
                </a:solidFill>
                <a:effectLst/>
                <a:ea typeface="Calibri" pitchFamily="34" charset="0"/>
                <a:cs typeface="Times New Roman" pitchFamily="18" charset="0"/>
              </a:rPr>
              <a:t> </a:t>
            </a:r>
            <a:r>
              <a:rPr kumimoji="0" lang="en-US" b="0" i="0" u="none" strike="noStrike" cap="none" normalizeH="0" baseline="0" dirty="0" smtClean="0">
                <a:ln>
                  <a:noFill/>
                </a:ln>
                <a:solidFill>
                  <a:srgbClr val="C00000"/>
                </a:solidFill>
                <a:effectLst/>
                <a:ea typeface="Calibri" pitchFamily="34" charset="0"/>
                <a:cs typeface="Times New Roman" pitchFamily="18" charset="0"/>
              </a:rPr>
              <a:t>Average ash content and average moisture content were positively associated </a:t>
            </a:r>
            <a:r>
              <a:rPr kumimoji="0" lang="en-US" b="0" i="0" u="none" strike="noStrike" cap="none" normalizeH="0" baseline="0" dirty="0" smtClean="0">
                <a:ln>
                  <a:noFill/>
                </a:ln>
                <a:solidFill>
                  <a:schemeClr val="tx1"/>
                </a:solidFill>
                <a:effectLst/>
                <a:ea typeface="Calibri" pitchFamily="34" charset="0"/>
                <a:cs typeface="Times New Roman" pitchFamily="18" charset="0"/>
              </a:rPr>
              <a:t>leading for the possibility of the same-directional breeding for these traits.</a:t>
            </a:r>
            <a:endParaRPr kumimoji="0" lang="en-US" b="0" i="0" u="none" strike="noStrike" cap="none" normalizeH="0" baseline="0" dirty="0" smtClean="0">
              <a:ln>
                <a:noFill/>
              </a:ln>
              <a:solidFill>
                <a:schemeClr val="tx1"/>
              </a:solidFill>
              <a:effectLst/>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TextBox 5"/>
          <p:cNvSpPr txBox="1"/>
          <p:nvPr/>
        </p:nvSpPr>
        <p:spPr>
          <a:xfrm>
            <a:off x="1214414" y="1000108"/>
            <a:ext cx="7000924" cy="1754326"/>
          </a:xfrm>
          <a:prstGeom prst="rect">
            <a:avLst/>
          </a:prstGeom>
          <a:noFill/>
        </p:spPr>
        <p:txBody>
          <a:bodyPr wrap="square" rtlCol="0">
            <a:spAutoFit/>
          </a:bodyPr>
          <a:lstStyle/>
          <a:p>
            <a:pPr algn="just">
              <a:buFont typeface="Wingdings" pitchFamily="2" charset="2"/>
              <a:buChar char="q"/>
            </a:pPr>
            <a:r>
              <a:rPr lang="en-US" dirty="0" smtClean="0"/>
              <a:t> Based on the cereal kind-farming method by </a:t>
            </a:r>
            <a:r>
              <a:rPr lang="en-US" dirty="0" smtClean="0">
                <a:solidFill>
                  <a:srgbClr val="C00000"/>
                </a:solidFill>
              </a:rPr>
              <a:t>chemical-technological trait </a:t>
            </a:r>
            <a:r>
              <a:rPr lang="en-US" dirty="0" err="1" smtClean="0">
                <a:solidFill>
                  <a:srgbClr val="C00000"/>
                </a:solidFill>
              </a:rPr>
              <a:t>biplot</a:t>
            </a:r>
            <a:r>
              <a:rPr lang="en-US" dirty="0" smtClean="0">
                <a:solidFill>
                  <a:srgbClr val="C00000"/>
                </a:solidFill>
              </a:rPr>
              <a:t> </a:t>
            </a:r>
            <a:r>
              <a:rPr lang="en-US" dirty="0" smtClean="0"/>
              <a:t>the possibilities are derived that could be used for agronomic practice, breeding and food processing industry at improving the important nutritive properties-protein, dry matter, fat, ash, moisture, TDF, SDF and ISF in cereal crops.</a:t>
            </a:r>
            <a:endParaRPr lang="en-US" dirty="0"/>
          </a:p>
        </p:txBody>
      </p:sp>
    </p:spTree>
  </p:cSld>
  <p:clrMapOvr>
    <a:masterClrMapping/>
  </p:clrMapOvr>
  <p:transition spd="med">
    <p:wedge/>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http://tiganj.com/wp-content/uploads/2013/10/psenica-638x350.jpg"/>
          <p:cNvPicPr>
            <a:picLocks/>
          </p:cNvPicPr>
          <p:nvPr/>
        </p:nvPicPr>
        <p:blipFill rotWithShape="1">
          <a:blip r:embed="rId2">
            <a:extLst>
              <a:ext uri="{28A0092B-C50C-407E-A947-70E740481C1C}">
                <a14:useLocalDpi xmlns:lc="http://schemas.openxmlformats.org/drawingml/2006/lockedCanvas" xmlns:pic="http://schemas.openxmlformats.org/drawingml/2006/picture" xmlns="" xmlns:a14="http://schemas.microsoft.com/office/drawing/2010/main" val="0"/>
              </a:ext>
            </a:extLst>
          </a:blip>
          <a:srcRect l="11126" r="12054" b="386"/>
          <a:stretch/>
        </p:blipFill>
        <p:spPr bwMode="auto">
          <a:xfrm>
            <a:off x="-36000" y="-233976"/>
            <a:ext cx="9180000" cy="7092000"/>
          </a:xfrm>
          <a:prstGeom prst="frame">
            <a:avLst/>
          </a:prstGeom>
          <a:noFill/>
          <a:ln>
            <a:solidFill>
              <a:srgbClr val="FFC000"/>
            </a:solidFill>
          </a:ln>
          <a:effectLst>
            <a:glow rad="63500">
              <a:schemeClr val="accent1">
                <a:satMod val="175000"/>
                <a:alpha val="40000"/>
              </a:schemeClr>
            </a:glow>
            <a:outerShdw blurRad="50800" dist="38100" dir="2700000" algn="tl" rotWithShape="0">
              <a:prstClr val="black">
                <a:alpha val="40000"/>
              </a:prstClr>
            </a:outerShdw>
            <a:softEdge rad="317500"/>
          </a:effectLst>
          <a:extLst>
            <a:ext uri="{909E8E84-426E-40DD-AFC4-6F175D3DCCD1}">
              <a14:hiddenFill xmlns:lc="http://schemas.openxmlformats.org/drawingml/2006/lockedCanvas" xmlns:pic="http://schemas.openxmlformats.org/drawingml/2006/picture" xmlns="" xmlns:a14="http://schemas.microsoft.com/office/drawing/2010/main">
                <a:solidFill>
                  <a:srgbClr val="FFFFFF"/>
                </a:solidFill>
              </a14:hiddenFill>
            </a:ext>
          </a:extLst>
        </p:spPr>
      </p:pic>
      <p:sp>
        <p:nvSpPr>
          <p:cNvPr id="4" name="TextBox 3"/>
          <p:cNvSpPr txBox="1"/>
          <p:nvPr/>
        </p:nvSpPr>
        <p:spPr>
          <a:xfrm>
            <a:off x="1214414" y="928670"/>
            <a:ext cx="6786610" cy="3693319"/>
          </a:xfrm>
          <a:prstGeom prst="rect">
            <a:avLst/>
          </a:prstGeom>
          <a:noFill/>
        </p:spPr>
        <p:txBody>
          <a:bodyPr wrap="square" rtlCol="0">
            <a:spAutoFit/>
          </a:bodyPr>
          <a:lstStyle/>
          <a:p>
            <a:pPr algn="just">
              <a:buFont typeface="Wingdings" pitchFamily="2" charset="2"/>
              <a:buChar char="q"/>
            </a:pPr>
            <a:r>
              <a:rPr lang="en-US" dirty="0" smtClean="0">
                <a:ea typeface="Calibri" pitchFamily="34" charset="0"/>
                <a:cs typeface="Times New Roman" pitchFamily="18" charset="0"/>
              </a:rPr>
              <a:t> As </a:t>
            </a:r>
            <a:r>
              <a:rPr lang="en-US" dirty="0" smtClean="0">
                <a:solidFill>
                  <a:srgbClr val="C00000"/>
                </a:solidFill>
                <a:ea typeface="Calibri" pitchFamily="34" charset="0"/>
                <a:cs typeface="Times New Roman" pitchFamily="18" charset="0"/>
              </a:rPr>
              <a:t>content of protein, dry matter, TDF and SDF were positively associated </a:t>
            </a:r>
            <a:r>
              <a:rPr lang="en-US" dirty="0" smtClean="0">
                <a:ea typeface="Calibri" pitchFamily="34" charset="0"/>
                <a:cs typeface="Times New Roman" pitchFamily="18" charset="0"/>
              </a:rPr>
              <a:t>the same-directional breeding for these traits would be possible, while due to negative association with average moisture content and average ash content the co-breeding for moisture content and ash content in the same direction would not be possible.</a:t>
            </a:r>
            <a:endParaRPr lang="en-US" dirty="0" smtClean="0"/>
          </a:p>
          <a:p>
            <a:pPr lvl="0" algn="just">
              <a:buFont typeface="Wingdings" pitchFamily="2" charset="2"/>
              <a:buChar char="q"/>
            </a:pPr>
            <a:endParaRPr lang="en-US" dirty="0" smtClean="0">
              <a:solidFill>
                <a:srgbClr val="C00000"/>
              </a:solidFill>
            </a:endParaRPr>
          </a:p>
          <a:p>
            <a:pPr lvl="0" algn="just">
              <a:buFont typeface="Wingdings" pitchFamily="2" charset="2"/>
              <a:buChar char="q"/>
            </a:pPr>
            <a:r>
              <a:rPr lang="en-US" dirty="0" smtClean="0">
                <a:solidFill>
                  <a:srgbClr val="C00000"/>
                </a:solidFill>
              </a:rPr>
              <a:t> Barley</a:t>
            </a:r>
            <a:r>
              <a:rPr lang="en-US" dirty="0" smtClean="0"/>
              <a:t> grown by either organic or in conversion  farming method proved to </a:t>
            </a:r>
            <a:r>
              <a:rPr lang="en-US" dirty="0" smtClean="0">
                <a:solidFill>
                  <a:srgbClr val="C00000"/>
                </a:solidFill>
              </a:rPr>
              <a:t>have the highest content of dry matter and SDF content</a:t>
            </a:r>
            <a:r>
              <a:rPr lang="en-US" dirty="0" smtClean="0"/>
              <a:t> of other cereals investigated, whereas </a:t>
            </a:r>
            <a:r>
              <a:rPr lang="en-US" dirty="0" smtClean="0">
                <a:solidFill>
                  <a:srgbClr val="C00000"/>
                </a:solidFill>
              </a:rPr>
              <a:t>oat </a:t>
            </a:r>
            <a:r>
              <a:rPr lang="en-US" dirty="0" smtClean="0"/>
              <a:t>obtained from </a:t>
            </a:r>
            <a:r>
              <a:rPr lang="en-US" dirty="0" smtClean="0">
                <a:solidFill>
                  <a:srgbClr val="C00000"/>
                </a:solidFill>
              </a:rPr>
              <a:t>organic farming method </a:t>
            </a:r>
            <a:r>
              <a:rPr lang="en-US" dirty="0" smtClean="0"/>
              <a:t>exhibited </a:t>
            </a:r>
            <a:r>
              <a:rPr lang="en-US" dirty="0" smtClean="0">
                <a:solidFill>
                  <a:srgbClr val="C00000"/>
                </a:solidFill>
              </a:rPr>
              <a:t>the highest protein, TDF and ISF  content.</a:t>
            </a:r>
          </a:p>
        </p:txBody>
      </p:sp>
      <p:sp>
        <p:nvSpPr>
          <p:cNvPr id="5" name="TextBox 4"/>
          <p:cNvSpPr txBox="1"/>
          <p:nvPr/>
        </p:nvSpPr>
        <p:spPr>
          <a:xfrm>
            <a:off x="1214414" y="4714884"/>
            <a:ext cx="6858048" cy="1200329"/>
          </a:xfrm>
          <a:prstGeom prst="rect">
            <a:avLst/>
          </a:prstGeom>
          <a:noFill/>
        </p:spPr>
        <p:txBody>
          <a:bodyPr wrap="square" rtlCol="0">
            <a:spAutoFit/>
          </a:bodyPr>
          <a:lstStyle/>
          <a:p>
            <a:pPr lvl="0" algn="just">
              <a:buFont typeface="Wingdings" pitchFamily="2" charset="2"/>
              <a:buChar char="q"/>
            </a:pPr>
            <a:r>
              <a:rPr lang="en-US" dirty="0" smtClean="0"/>
              <a:t> </a:t>
            </a:r>
            <a:r>
              <a:rPr lang="en-US" dirty="0" smtClean="0">
                <a:solidFill>
                  <a:srgbClr val="C00000"/>
                </a:solidFill>
              </a:rPr>
              <a:t>Organic farming method </a:t>
            </a:r>
            <a:r>
              <a:rPr lang="en-US" dirty="0" smtClean="0"/>
              <a:t>proved to be effective for oat for all examined chemical–technological traits except moisture and ash.</a:t>
            </a:r>
          </a:p>
          <a:p>
            <a:endParaRPr lang="en-US" dirty="0"/>
          </a:p>
        </p:txBody>
      </p:sp>
    </p:spTree>
  </p:cSld>
  <p:clrMapOvr>
    <a:masterClrMapping/>
  </p:clrMapOvr>
  <p:transition spd="med">
    <p:wedge/>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http://tiganj.com/wp-content/uploads/2013/10/psenica-638x350.jpg"/>
          <p:cNvPicPr>
            <a:picLocks/>
          </p:cNvPicPr>
          <p:nvPr/>
        </p:nvPicPr>
        <p:blipFill rotWithShape="1">
          <a:blip r:embed="rId2">
            <a:extLst>
              <a:ext uri="{28A0092B-C50C-407E-A947-70E740481C1C}">
                <a14:useLocalDpi xmlns:lc="http://schemas.openxmlformats.org/drawingml/2006/lockedCanvas" xmlns:pic="http://schemas.openxmlformats.org/drawingml/2006/picture" xmlns="" xmlns:a14="http://schemas.microsoft.com/office/drawing/2010/main" val="0"/>
              </a:ext>
            </a:extLst>
          </a:blip>
          <a:srcRect l="11126" r="12054" b="386"/>
          <a:stretch/>
        </p:blipFill>
        <p:spPr bwMode="auto">
          <a:xfrm>
            <a:off x="-36000" y="-234000"/>
            <a:ext cx="9180000" cy="7092000"/>
          </a:xfrm>
          <a:prstGeom prst="frame">
            <a:avLst/>
          </a:prstGeom>
          <a:noFill/>
          <a:ln>
            <a:solidFill>
              <a:srgbClr val="FFC000"/>
            </a:solidFill>
          </a:ln>
          <a:effectLst>
            <a:glow rad="63500">
              <a:schemeClr val="accent1">
                <a:satMod val="175000"/>
                <a:alpha val="40000"/>
              </a:schemeClr>
            </a:glow>
            <a:outerShdw blurRad="50800" dist="38100" dir="2700000" algn="tl" rotWithShape="0">
              <a:prstClr val="black">
                <a:alpha val="40000"/>
              </a:prstClr>
            </a:outerShdw>
            <a:softEdge rad="317500"/>
          </a:effectLst>
          <a:extLst>
            <a:ext uri="{909E8E84-426E-40DD-AFC4-6F175D3DCCD1}">
              <a14:hiddenFill xmlns:lc="http://schemas.openxmlformats.org/drawingml/2006/lockedCanvas" xmlns:pic="http://schemas.openxmlformats.org/drawingml/2006/picture" xmlns="" xmlns:a14="http://schemas.microsoft.com/office/drawing/2010/main">
                <a:solidFill>
                  <a:srgbClr val="FFFFFF"/>
                </a:solidFill>
              </a14:hiddenFill>
            </a:ext>
          </a:extLst>
        </p:spPr>
      </p:pic>
      <p:pic>
        <p:nvPicPr>
          <p:cNvPr id="3" name="Content Placeholder 3" descr="http://tiganj.com/wp-content/uploads/2013/10/psenica-638x350.jpg"/>
          <p:cNvPicPr>
            <a:picLocks/>
          </p:cNvPicPr>
          <p:nvPr/>
        </p:nvPicPr>
        <p:blipFill rotWithShape="1">
          <a:blip r:embed="rId2">
            <a:extLst>
              <a:ext uri="{28A0092B-C50C-407E-A947-70E740481C1C}">
                <a14:useLocalDpi xmlns:lc="http://schemas.openxmlformats.org/drawingml/2006/lockedCanvas" xmlns:pic="http://schemas.openxmlformats.org/drawingml/2006/picture" xmlns="" xmlns:a14="http://schemas.microsoft.com/office/drawing/2010/main" val="0"/>
              </a:ext>
            </a:extLst>
          </a:blip>
          <a:srcRect l="11126" r="12054" b="386"/>
          <a:stretch/>
        </p:blipFill>
        <p:spPr bwMode="auto">
          <a:xfrm>
            <a:off x="0" y="-214338"/>
            <a:ext cx="9144000" cy="7072338"/>
          </a:xfrm>
          <a:prstGeom prst="rect">
            <a:avLst/>
          </a:prstGeom>
          <a:ln w="190500" cap="sq">
            <a:solidFill>
              <a:srgbClr val="C8C6BD"/>
            </a:solidFill>
            <a:prstDash val="solid"/>
            <a:miter lim="800000"/>
          </a:ln>
          <a:effectLst>
            <a:glow rad="63500">
              <a:schemeClr val="accent1">
                <a:satMod val="175000"/>
                <a:alpha val="40000"/>
              </a:schemeClr>
            </a:glow>
            <a:outerShdw blurRad="254000" algn="bl" rotWithShape="0">
              <a:srgbClr val="000000">
                <a:alpha val="43000"/>
              </a:srgbClr>
            </a:outerShdw>
            <a:softEdge rad="635000"/>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lc="http://schemas.openxmlformats.org/drawingml/2006/lockedCanvas" xmlns:pic="http://schemas.openxmlformats.org/drawingml/2006/picture" xmlns="" xmlns:a14="http://schemas.microsoft.com/office/drawing/2010/main">
                <a:solidFill>
                  <a:srgbClr val="FFFFFF"/>
                </a:solidFill>
              </a14:hiddenFill>
            </a:ext>
          </a:extLst>
        </p:spPr>
      </p:pic>
      <p:sp>
        <p:nvSpPr>
          <p:cNvPr id="4" name="Rectangle 3"/>
          <p:cNvSpPr/>
          <p:nvPr/>
        </p:nvSpPr>
        <p:spPr>
          <a:xfrm>
            <a:off x="1142976" y="3071810"/>
            <a:ext cx="7031092" cy="523220"/>
          </a:xfrm>
          <a:prstGeom prst="rect">
            <a:avLst/>
          </a:prstGeom>
          <a:solidFill>
            <a:srgbClr val="A8E6B2"/>
          </a:solidFill>
        </p:spPr>
        <p:txBody>
          <a:bodyPr wrap="none">
            <a:spAutoFit/>
          </a:bodyPr>
          <a:lstStyle/>
          <a:p>
            <a:r>
              <a:rPr lang="en-US" sz="2800" b="1" dirty="0" smtClean="0">
                <a:solidFill>
                  <a:srgbClr val="56460A"/>
                </a:solidFill>
              </a:rPr>
              <a:t>THANK YOU FOR YOUR ATENTION</a:t>
            </a:r>
            <a:endParaRPr lang="en-US" sz="2800" b="1" dirty="0">
              <a:solidFill>
                <a:srgbClr val="56460A"/>
              </a:solidFill>
            </a:endParaRPr>
          </a:p>
        </p:txBody>
      </p:sp>
    </p:spTree>
  </p:cSld>
  <p:clrMapOvr>
    <a:masterClrMapping/>
  </p:clrMapOvr>
  <p:transition spd="med">
    <p:dissolv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spect">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6820</TotalTime>
  <Words>3843</Words>
  <Application>Microsoft Office PowerPoint</Application>
  <PresentationFormat>On-screen Show (4:3)</PresentationFormat>
  <Paragraphs>519</Paragraphs>
  <Slides>52</Slides>
  <Notes>1</Notes>
  <HiddenSlides>0</HiddenSlides>
  <MMClips>0</MMClip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Aspect</vt:lpstr>
      <vt:lpstr>Slide 1</vt:lpstr>
      <vt:lpstr>Slide 2</vt:lpstr>
      <vt:lpstr>Slide 3</vt:lpstr>
      <vt:lpstr>Slide 4</vt:lpstr>
      <vt:lpstr>Slide 5</vt:lpstr>
      <vt:lpstr>Slide 6</vt:lpstr>
      <vt:lpstr>   </vt:lpstr>
      <vt:lpstr>  2. Organic food systems </vt:lpstr>
      <vt:lpstr>     </vt:lpstr>
      <vt:lpstr>Organic food products  </vt:lpstr>
      <vt:lpstr>Slide 11</vt:lpstr>
      <vt:lpstr>     Regulation</vt:lpstr>
      <vt:lpstr>Slide 13</vt:lpstr>
      <vt:lpstr>Specifically, the regulations:  </vt:lpstr>
      <vt:lpstr>Slide 15</vt:lpstr>
      <vt:lpstr>Slide 16</vt:lpstr>
      <vt:lpstr> Dietary Fiber-Definition </vt:lpstr>
      <vt:lpstr>  </vt:lpstr>
      <vt:lpstr>Slide 19</vt:lpstr>
      <vt:lpstr>Slide 20</vt:lpstr>
      <vt:lpstr>Slide 21</vt:lpstr>
      <vt:lpstr>Slide 22</vt:lpstr>
      <vt:lpstr>Slide 23</vt:lpstr>
      <vt:lpstr>Slide 24</vt:lpstr>
      <vt:lpstr>        Dietary fibre health claims </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CEREAL DIETARY FIBRE PERSPECTIVE</dc:title>
  <dc:creator>Mirjana Menkovska</dc:creator>
  <cp:lastModifiedBy>Mirjana Menkovska</cp:lastModifiedBy>
  <cp:revision>121</cp:revision>
  <dcterms:created xsi:type="dcterms:W3CDTF">2015-06-22T21:56:14Z</dcterms:created>
  <dcterms:modified xsi:type="dcterms:W3CDTF">2015-08-09T11:54:42Z</dcterms:modified>
</cp:coreProperties>
</file>