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C00000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C00000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C00000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9077" y="627788"/>
            <a:ext cx="7725845" cy="71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C00000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9829" y="1394231"/>
            <a:ext cx="8824341" cy="44126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Relationship Id="rId6" Type="http://schemas.openxmlformats.org/officeDocument/2006/relationships/image" Target="../media/image23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5" Type="http://schemas.openxmlformats.org/officeDocument/2006/relationships/image" Target="../media/image27.jpg"/><Relationship Id="rId6" Type="http://schemas.openxmlformats.org/officeDocument/2006/relationships/image" Target="../media/image28.jpg"/><Relationship Id="rId7" Type="http://schemas.openxmlformats.org/officeDocument/2006/relationships/image" Target="../media/image29.jpg"/><Relationship Id="rId8" Type="http://schemas.openxmlformats.org/officeDocument/2006/relationships/image" Target="../media/image30.jpg"/><Relationship Id="rId9" Type="http://schemas.openxmlformats.org/officeDocument/2006/relationships/image" Target="../media/image31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Relationship Id="rId3" Type="http://schemas.openxmlformats.org/officeDocument/2006/relationships/image" Target="../media/image39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0094" y="1381023"/>
            <a:ext cx="7357109" cy="10788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4105"/>
              </a:lnSpc>
            </a:pPr>
            <a:r>
              <a:rPr dirty="0" spc="-35"/>
              <a:t>Correlation </a:t>
            </a:r>
            <a:r>
              <a:rPr dirty="0" spc="-35"/>
              <a:t>between </a:t>
            </a:r>
            <a:r>
              <a:rPr dirty="0" spc="-35"/>
              <a:t>Binaural</a:t>
            </a:r>
            <a:r>
              <a:rPr dirty="0" spc="-220"/>
              <a:t> </a:t>
            </a:r>
            <a:r>
              <a:rPr dirty="0" spc="-40"/>
              <a:t>Perception</a:t>
            </a:r>
          </a:p>
          <a:p>
            <a:pPr algn="ctr" marL="96520">
              <a:lnSpc>
                <a:spcPts val="4105"/>
              </a:lnSpc>
            </a:pPr>
            <a:r>
              <a:rPr dirty="0" spc="-15"/>
              <a:t>and </a:t>
            </a:r>
            <a:r>
              <a:rPr dirty="0" spc="-40"/>
              <a:t>Brainstem</a:t>
            </a:r>
            <a:r>
              <a:rPr dirty="0" spc="-245"/>
              <a:t> </a:t>
            </a:r>
            <a:r>
              <a:rPr dirty="0" spc="-25"/>
              <a:t>Lesions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35763" y="3592341"/>
            <a:ext cx="3874770" cy="1306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2540">
              <a:lnSpc>
                <a:spcPct val="100000"/>
              </a:lnSpc>
            </a:pPr>
            <a:r>
              <a:rPr dirty="0" sz="2400" i="1">
                <a:solidFill>
                  <a:srgbClr val="C00000"/>
                </a:solidFill>
                <a:latin typeface="Calibri"/>
                <a:cs typeface="Calibri"/>
              </a:rPr>
              <a:t>Miriam</a:t>
            </a:r>
            <a:r>
              <a:rPr dirty="0" sz="2400" spc="-105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C00000"/>
                </a:solidFill>
                <a:latin typeface="Calibri"/>
                <a:cs typeface="Calibri"/>
              </a:rPr>
              <a:t>Furst</a:t>
            </a:r>
            <a:endParaRPr sz="2400">
              <a:latin typeface="Calibri"/>
              <a:cs typeface="Calibri"/>
            </a:endParaRPr>
          </a:p>
          <a:p>
            <a:pPr algn="ctr" marL="12700" marR="5080">
              <a:lnSpc>
                <a:spcPct val="124600"/>
              </a:lnSpc>
              <a:spcBef>
                <a:spcPts val="10"/>
              </a:spcBef>
            </a:pPr>
            <a:r>
              <a:rPr dirty="0" sz="2400" spc="-5" i="1">
                <a:solidFill>
                  <a:srgbClr val="C00000"/>
                </a:solidFill>
                <a:latin typeface="Calibri"/>
                <a:cs typeface="Calibri"/>
              </a:rPr>
              <a:t>School </a:t>
            </a:r>
            <a:r>
              <a:rPr dirty="0" sz="2400" spc="-5" i="1">
                <a:solidFill>
                  <a:srgbClr val="C00000"/>
                </a:solidFill>
                <a:latin typeface="Calibri"/>
                <a:cs typeface="Calibri"/>
              </a:rPr>
              <a:t>of </a:t>
            </a:r>
            <a:r>
              <a:rPr dirty="0" sz="2400" spc="-5" i="1">
                <a:solidFill>
                  <a:srgbClr val="C00000"/>
                </a:solidFill>
                <a:latin typeface="Calibri"/>
                <a:cs typeface="Calibri"/>
              </a:rPr>
              <a:t>Electrical </a:t>
            </a:r>
            <a:r>
              <a:rPr dirty="0" sz="2400" spc="-5" i="1">
                <a:solidFill>
                  <a:srgbClr val="C00000"/>
                </a:solidFill>
                <a:latin typeface="Calibri"/>
                <a:cs typeface="Calibri"/>
              </a:rPr>
              <a:t>Engineering  </a:t>
            </a:r>
            <a:r>
              <a:rPr dirty="0" sz="2400" spc="-70" i="1">
                <a:solidFill>
                  <a:srgbClr val="C00000"/>
                </a:solidFill>
                <a:latin typeface="Calibri"/>
                <a:cs typeface="Calibri"/>
              </a:rPr>
              <a:t>Tel </a:t>
            </a:r>
            <a:r>
              <a:rPr dirty="0" sz="2400" spc="-20" i="1">
                <a:solidFill>
                  <a:srgbClr val="C00000"/>
                </a:solidFill>
                <a:latin typeface="Calibri"/>
                <a:cs typeface="Calibri"/>
              </a:rPr>
              <a:t>Aviv</a:t>
            </a:r>
            <a:r>
              <a:rPr dirty="0" sz="2400" spc="10" i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C00000"/>
                </a:solidFill>
                <a:latin typeface="Calibri"/>
                <a:cs typeface="Calibri"/>
              </a:rPr>
              <a:t>University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56537" y="5787218"/>
            <a:ext cx="1187462" cy="998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898" y="422937"/>
            <a:ext cx="7297420" cy="5483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This </a:t>
            </a: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talk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is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based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on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published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chapter</a:t>
            </a:r>
            <a:r>
              <a:rPr dirty="0" sz="2800" spc="114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3450">
              <a:latin typeface="Times New Roman"/>
              <a:cs typeface="Times New Roman"/>
            </a:endParaRPr>
          </a:p>
          <a:p>
            <a:pPr algn="ctr" marL="772795">
              <a:lnSpc>
                <a:spcPct val="100000"/>
              </a:lnSpc>
            </a:pP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“Hearing </a:t>
            </a:r>
            <a:r>
              <a:rPr dirty="0" sz="2800" spc="-15" b="1">
                <a:solidFill>
                  <a:srgbClr val="C00000"/>
                </a:solidFill>
                <a:latin typeface="Calibri"/>
                <a:cs typeface="Calibri"/>
              </a:rPr>
              <a:t>Disorders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in Multiple</a:t>
            </a:r>
            <a:r>
              <a:rPr dirty="0" sz="2800" spc="9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C00000"/>
                </a:solidFill>
                <a:latin typeface="Calibri"/>
                <a:cs typeface="Calibri"/>
              </a:rPr>
              <a:t>“clerosis”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3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In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dirty="0" sz="2800" spc="-6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book:</a:t>
            </a:r>
            <a:endParaRPr sz="2800">
              <a:latin typeface="Calibri"/>
              <a:cs typeface="Calibri"/>
            </a:endParaRPr>
          </a:p>
          <a:p>
            <a:pPr algn="ctr" marL="772795">
              <a:lnSpc>
                <a:spcPts val="3025"/>
              </a:lnSpc>
              <a:spcBef>
                <a:spcPts val="335"/>
              </a:spcBef>
            </a:pPr>
            <a:r>
              <a:rPr dirty="0" sz="2800" spc="20" b="1">
                <a:solidFill>
                  <a:srgbClr val="C00000"/>
                </a:solidFill>
                <a:latin typeface="Calibri"/>
                <a:cs typeface="Calibri"/>
              </a:rPr>
              <a:t>“The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Human </a:t>
            </a:r>
            <a:r>
              <a:rPr dirty="0" sz="2800" spc="-10" b="1">
                <a:solidFill>
                  <a:srgbClr val="C00000"/>
                </a:solidFill>
                <a:latin typeface="Calibri"/>
                <a:cs typeface="Calibri"/>
              </a:rPr>
              <a:t>Auditory “ystem:</a:t>
            </a:r>
            <a:r>
              <a:rPr dirty="0" sz="2800" spc="4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C00000"/>
                </a:solidFill>
                <a:latin typeface="Calibri"/>
                <a:cs typeface="Calibri"/>
              </a:rPr>
              <a:t>Fundamental</a:t>
            </a:r>
            <a:endParaRPr sz="2800">
              <a:latin typeface="Calibri"/>
              <a:cs typeface="Calibri"/>
            </a:endParaRPr>
          </a:p>
          <a:p>
            <a:pPr algn="ctr" marL="774700">
              <a:lnSpc>
                <a:spcPts val="3025"/>
              </a:lnSpc>
            </a:pPr>
            <a:r>
              <a:rPr dirty="0" sz="2800" spc="-15" b="1">
                <a:solidFill>
                  <a:srgbClr val="C00000"/>
                </a:solidFill>
                <a:latin typeface="Calibri"/>
                <a:cs typeface="Calibri"/>
              </a:rPr>
              <a:t>Organization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and Clinical</a:t>
            </a:r>
            <a:r>
              <a:rPr dirty="0" sz="2800" spc="-2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C00000"/>
                </a:solidFill>
                <a:latin typeface="Calibri"/>
                <a:cs typeface="Calibri"/>
              </a:rPr>
              <a:t>Disorders”</a:t>
            </a:r>
            <a:endParaRPr sz="2800">
              <a:latin typeface="Calibri"/>
              <a:cs typeface="Calibri"/>
            </a:endParaRPr>
          </a:p>
          <a:p>
            <a:pPr marL="1437640">
              <a:lnSpc>
                <a:spcPct val="100000"/>
              </a:lnSpc>
              <a:spcBef>
                <a:spcPts val="325"/>
              </a:spcBef>
            </a:pP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Edited </a:t>
            </a: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by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Celesia </a:t>
            </a: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G.G.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and </a:t>
            </a:r>
            <a:r>
              <a:rPr dirty="0" sz="2800" spc="-25">
                <a:solidFill>
                  <a:srgbClr val="C00000"/>
                </a:solidFill>
                <a:latin typeface="Calibri"/>
                <a:cs typeface="Calibri"/>
              </a:rPr>
              <a:t>Hickok</a:t>
            </a:r>
            <a:r>
              <a:rPr dirty="0" sz="2800" spc="10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G.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3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As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part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of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dirty="0" sz="2800" spc="-2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series:</a:t>
            </a:r>
            <a:endParaRPr sz="2800">
              <a:latin typeface="Calibri"/>
              <a:cs typeface="Calibri"/>
            </a:endParaRPr>
          </a:p>
          <a:p>
            <a:pPr algn="ctr" marL="772160">
              <a:lnSpc>
                <a:spcPct val="100000"/>
              </a:lnSpc>
              <a:spcBef>
                <a:spcPts val="325"/>
              </a:spcBef>
            </a:pP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“Handbook of Clinical Neurology”</a:t>
            </a:r>
            <a:endParaRPr sz="2800">
              <a:latin typeface="Calibri"/>
              <a:cs typeface="Calibri"/>
            </a:endParaRPr>
          </a:p>
          <a:p>
            <a:pPr algn="ctr" marL="854710">
              <a:lnSpc>
                <a:spcPct val="100000"/>
              </a:lnSpc>
              <a:spcBef>
                <a:spcPts val="325"/>
              </a:spcBef>
            </a:pPr>
            <a:r>
              <a:rPr dirty="0" sz="2800" spc="-30" b="1">
                <a:solidFill>
                  <a:srgbClr val="C00000"/>
                </a:solidFill>
                <a:latin typeface="Calibri"/>
                <a:cs typeface="Calibri"/>
              </a:rPr>
              <a:t>Volume </a:t>
            </a:r>
            <a:r>
              <a:rPr dirty="0" sz="2800" spc="-10" b="1">
                <a:solidFill>
                  <a:srgbClr val="C00000"/>
                </a:solidFill>
                <a:latin typeface="Calibri"/>
                <a:cs typeface="Calibri"/>
              </a:rPr>
              <a:t>129</a:t>
            </a:r>
            <a:r>
              <a:rPr dirty="0" sz="2800" spc="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(2015)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110"/>
              <a:t>Talk</a:t>
            </a:r>
            <a:r>
              <a:rPr dirty="0" sz="4400" spc="-150"/>
              <a:t> </a:t>
            </a:r>
            <a:r>
              <a:rPr dirty="0" sz="4400" spc="-30"/>
              <a:t>Outline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07552" y="1497839"/>
            <a:ext cx="7017384" cy="4292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Binaural </a:t>
            </a: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Perception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in </a:t>
            </a: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Healthy</a:t>
            </a:r>
            <a:r>
              <a:rPr dirty="0" sz="2800" spc="5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C00000"/>
                </a:solidFill>
                <a:latin typeface="Calibri"/>
                <a:cs typeface="Calibri"/>
              </a:rPr>
              <a:t>People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6"/>
              </a:spcBef>
              <a:buClr>
                <a:srgbClr val="C00000"/>
              </a:buClr>
              <a:buFont typeface="Arial"/>
              <a:buChar char="•"/>
            </a:pPr>
            <a:endParaRPr sz="3450">
              <a:latin typeface="Times New Roman"/>
              <a:cs typeface="Times New Roman"/>
            </a:endParaRPr>
          </a:p>
          <a:p>
            <a:pPr marL="241300" indent="-228600">
              <a:lnSpc>
                <a:spcPts val="3025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Binaural </a:t>
            </a:r>
            <a:r>
              <a:rPr dirty="0" sz="2800" spc="-20">
                <a:solidFill>
                  <a:srgbClr val="C00000"/>
                </a:solidFill>
                <a:latin typeface="Calibri"/>
                <a:cs typeface="Calibri"/>
              </a:rPr>
              <a:t>Perception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in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Subjects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with</a:t>
            </a:r>
            <a:r>
              <a:rPr dirty="0" sz="2800" spc="19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C00000"/>
                </a:solidFill>
                <a:latin typeface="Calibri"/>
                <a:cs typeface="Calibri"/>
              </a:rPr>
              <a:t>brainstem</a:t>
            </a:r>
            <a:endParaRPr sz="2800">
              <a:latin typeface="Calibri"/>
              <a:cs typeface="Calibri"/>
            </a:endParaRPr>
          </a:p>
          <a:p>
            <a:pPr marL="240665">
              <a:lnSpc>
                <a:spcPts val="3025"/>
              </a:lnSpc>
            </a:pP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lesions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due </a:t>
            </a:r>
            <a:r>
              <a:rPr dirty="0" sz="2800" spc="-20">
                <a:solidFill>
                  <a:srgbClr val="C00000"/>
                </a:solidFill>
                <a:latin typeface="Calibri"/>
                <a:cs typeface="Calibri"/>
              </a:rPr>
              <a:t>to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either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MS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or</a:t>
            </a:r>
            <a:r>
              <a:rPr dirty="0" sz="2800" spc="7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50">
                <a:solidFill>
                  <a:srgbClr val="C00000"/>
                </a:solidFill>
                <a:latin typeface="Calibri"/>
                <a:cs typeface="Calibri"/>
              </a:rPr>
              <a:t>CVA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3450">
              <a:latin typeface="Times New Roman"/>
              <a:cs typeface="Times New Roman"/>
            </a:endParaRPr>
          </a:p>
          <a:p>
            <a:pPr marL="241300" indent="-228600">
              <a:lnSpc>
                <a:spcPts val="3025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Detecting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Lesions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in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dirty="0" sz="2800" spc="-20">
                <a:solidFill>
                  <a:srgbClr val="C00000"/>
                </a:solidFill>
                <a:latin typeface="Calibri"/>
                <a:cs typeface="Calibri"/>
              </a:rPr>
              <a:t>Brainstem</a:t>
            </a:r>
            <a:r>
              <a:rPr dirty="0" sz="2800" spc="4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Auditory</a:t>
            </a:r>
            <a:endParaRPr sz="2800">
              <a:latin typeface="Calibri"/>
              <a:cs typeface="Calibri"/>
            </a:endParaRPr>
          </a:p>
          <a:p>
            <a:pPr marL="240665">
              <a:lnSpc>
                <a:spcPts val="3025"/>
              </a:lnSpc>
            </a:pPr>
            <a:r>
              <a:rPr dirty="0" sz="2800" spc="-30">
                <a:solidFill>
                  <a:srgbClr val="C00000"/>
                </a:solidFill>
                <a:latin typeface="Calibri"/>
                <a:cs typeface="Calibri"/>
              </a:rPr>
              <a:t>Pathway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6"/>
              </a:spcBef>
            </a:pPr>
            <a:endParaRPr sz="3450">
              <a:latin typeface="Times New Roman"/>
              <a:cs typeface="Times New Roman"/>
            </a:endParaRPr>
          </a:p>
          <a:p>
            <a:pPr marL="241300" indent="-228600">
              <a:lnSpc>
                <a:spcPts val="3025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Correlation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between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site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of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lesions</a:t>
            </a:r>
            <a:r>
              <a:rPr dirty="0" sz="2800" spc="14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endParaRPr sz="2800">
              <a:latin typeface="Calibri"/>
              <a:cs typeface="Calibri"/>
            </a:endParaRPr>
          </a:p>
          <a:p>
            <a:pPr marL="240665">
              <a:lnSpc>
                <a:spcPts val="3025"/>
              </a:lnSpc>
            </a:pP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binaural</a:t>
            </a:r>
            <a:r>
              <a:rPr dirty="0" sz="2800" spc="-6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abilities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25"/>
              <a:t>Sound </a:t>
            </a:r>
            <a:r>
              <a:rPr dirty="0" sz="4000" spc="-40"/>
              <a:t>Localization </a:t>
            </a:r>
            <a:r>
              <a:rPr dirty="0" sz="4000" spc="-20"/>
              <a:t>and</a:t>
            </a:r>
            <a:r>
              <a:rPr dirty="0" sz="4000" spc="-220"/>
              <a:t> </a:t>
            </a:r>
            <a:r>
              <a:rPr dirty="0" sz="4000" spc="-50"/>
              <a:t>Lateralization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245402" y="2479681"/>
            <a:ext cx="3967610" cy="28705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147690" y="4671288"/>
            <a:ext cx="2875787" cy="21867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84874" y="2022471"/>
            <a:ext cx="4376423" cy="27857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44671" y="1889759"/>
            <a:ext cx="1549400" cy="3911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C00000"/>
                </a:solidFill>
                <a:latin typeface="Times New Roman"/>
                <a:cs typeface="Times New Roman"/>
              </a:rPr>
              <a:t>Localization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08315" y="1722402"/>
            <a:ext cx="1717039" cy="3911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C00000"/>
                </a:solidFill>
                <a:latin typeface="Times New Roman"/>
                <a:cs typeface="Times New Roman"/>
              </a:rPr>
              <a:t>Lateralization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129653" y="4762128"/>
            <a:ext cx="814069" cy="760095"/>
          </a:xfrm>
          <a:custGeom>
            <a:avLst/>
            <a:gdLst/>
            <a:ahLst/>
            <a:cxnLst/>
            <a:rect l="l" t="t" r="r" b="b"/>
            <a:pathLst>
              <a:path w="814070" h="760095">
                <a:moveTo>
                  <a:pt x="21202" y="396478"/>
                </a:moveTo>
                <a:lnTo>
                  <a:pt x="0" y="738482"/>
                </a:lnTo>
                <a:lnTo>
                  <a:pt x="342004" y="759694"/>
                </a:lnTo>
                <a:lnTo>
                  <a:pt x="261861" y="668902"/>
                </a:lnTo>
                <a:lnTo>
                  <a:pt x="467468" y="487299"/>
                </a:lnTo>
                <a:lnTo>
                  <a:pt x="101346" y="487299"/>
                </a:lnTo>
                <a:lnTo>
                  <a:pt x="21202" y="396478"/>
                </a:lnTo>
                <a:close/>
              </a:path>
              <a:path w="814070" h="760095">
                <a:moveTo>
                  <a:pt x="653014" y="0"/>
                </a:moveTo>
                <a:lnTo>
                  <a:pt x="101346" y="487299"/>
                </a:lnTo>
                <a:lnTo>
                  <a:pt x="467468" y="487299"/>
                </a:lnTo>
                <a:lnTo>
                  <a:pt x="813568" y="181603"/>
                </a:lnTo>
                <a:lnTo>
                  <a:pt x="642489" y="171078"/>
                </a:lnTo>
                <a:lnTo>
                  <a:pt x="653014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129653" y="4762128"/>
            <a:ext cx="814069" cy="760095"/>
          </a:xfrm>
          <a:custGeom>
            <a:avLst/>
            <a:gdLst/>
            <a:ahLst/>
            <a:cxnLst/>
            <a:rect l="l" t="t" r="r" b="b"/>
            <a:pathLst>
              <a:path w="814070" h="760095">
                <a:moveTo>
                  <a:pt x="813568" y="181603"/>
                </a:moveTo>
                <a:lnTo>
                  <a:pt x="261861" y="668902"/>
                </a:lnTo>
                <a:lnTo>
                  <a:pt x="342004" y="759694"/>
                </a:lnTo>
                <a:lnTo>
                  <a:pt x="0" y="738482"/>
                </a:lnTo>
                <a:lnTo>
                  <a:pt x="21202" y="396478"/>
                </a:lnTo>
                <a:lnTo>
                  <a:pt x="101346" y="487299"/>
                </a:lnTo>
                <a:lnTo>
                  <a:pt x="653014" y="0"/>
                </a:lnTo>
                <a:lnTo>
                  <a:pt x="642489" y="171078"/>
                </a:lnTo>
                <a:lnTo>
                  <a:pt x="813568" y="181603"/>
                </a:lnTo>
                <a:close/>
              </a:path>
            </a:pathLst>
          </a:custGeom>
          <a:ln w="12699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360433" y="4182103"/>
            <a:ext cx="485140" cy="978535"/>
          </a:xfrm>
          <a:custGeom>
            <a:avLst/>
            <a:gdLst/>
            <a:ahLst/>
            <a:cxnLst/>
            <a:rect l="l" t="t" r="r" b="b"/>
            <a:pathLst>
              <a:path w="485140" h="978535">
                <a:moveTo>
                  <a:pt x="484622" y="736111"/>
                </a:moveTo>
                <a:lnTo>
                  <a:pt x="0" y="736111"/>
                </a:lnTo>
                <a:lnTo>
                  <a:pt x="242287" y="978398"/>
                </a:lnTo>
                <a:lnTo>
                  <a:pt x="484622" y="736111"/>
                </a:lnTo>
                <a:close/>
              </a:path>
              <a:path w="485140" h="978535">
                <a:moveTo>
                  <a:pt x="121138" y="0"/>
                </a:moveTo>
                <a:lnTo>
                  <a:pt x="121138" y="736111"/>
                </a:lnTo>
                <a:lnTo>
                  <a:pt x="363474" y="736111"/>
                </a:lnTo>
                <a:lnTo>
                  <a:pt x="363474" y="121148"/>
                </a:lnTo>
                <a:lnTo>
                  <a:pt x="242287" y="121148"/>
                </a:lnTo>
                <a:lnTo>
                  <a:pt x="121138" y="0"/>
                </a:lnTo>
                <a:close/>
              </a:path>
              <a:path w="485140" h="978535">
                <a:moveTo>
                  <a:pt x="363474" y="0"/>
                </a:moveTo>
                <a:lnTo>
                  <a:pt x="242287" y="121148"/>
                </a:lnTo>
                <a:lnTo>
                  <a:pt x="363474" y="121148"/>
                </a:lnTo>
                <a:lnTo>
                  <a:pt x="363474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360433" y="4182103"/>
            <a:ext cx="485140" cy="978535"/>
          </a:xfrm>
          <a:custGeom>
            <a:avLst/>
            <a:gdLst/>
            <a:ahLst/>
            <a:cxnLst/>
            <a:rect l="l" t="t" r="r" b="b"/>
            <a:pathLst>
              <a:path w="485140" h="978535">
                <a:moveTo>
                  <a:pt x="363474" y="0"/>
                </a:moveTo>
                <a:lnTo>
                  <a:pt x="363474" y="736111"/>
                </a:lnTo>
                <a:lnTo>
                  <a:pt x="484622" y="736111"/>
                </a:lnTo>
                <a:lnTo>
                  <a:pt x="242287" y="978398"/>
                </a:lnTo>
                <a:lnTo>
                  <a:pt x="0" y="736111"/>
                </a:lnTo>
                <a:lnTo>
                  <a:pt x="121138" y="736111"/>
                </a:lnTo>
                <a:lnTo>
                  <a:pt x="121138" y="0"/>
                </a:lnTo>
                <a:lnTo>
                  <a:pt x="242287" y="121148"/>
                </a:lnTo>
                <a:lnTo>
                  <a:pt x="363474" y="0"/>
                </a:lnTo>
                <a:close/>
              </a:path>
            </a:pathLst>
          </a:custGeom>
          <a:ln w="12699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390407" y="4661411"/>
            <a:ext cx="749935" cy="830580"/>
          </a:xfrm>
          <a:custGeom>
            <a:avLst/>
            <a:gdLst/>
            <a:ahLst/>
            <a:cxnLst/>
            <a:rect l="l" t="t" r="r" b="b"/>
            <a:pathLst>
              <a:path w="749935" h="830579">
                <a:moveTo>
                  <a:pt x="0" y="154666"/>
                </a:moveTo>
                <a:lnTo>
                  <a:pt x="470001" y="721213"/>
                </a:lnTo>
                <a:lnTo>
                  <a:pt x="376789" y="798576"/>
                </a:lnTo>
                <a:lnTo>
                  <a:pt x="717908" y="830313"/>
                </a:lnTo>
                <a:lnTo>
                  <a:pt x="742454" y="566404"/>
                </a:lnTo>
                <a:lnTo>
                  <a:pt x="656443" y="566404"/>
                </a:lnTo>
                <a:lnTo>
                  <a:pt x="327941" y="170554"/>
                </a:lnTo>
                <a:lnTo>
                  <a:pt x="170554" y="170554"/>
                </a:lnTo>
                <a:lnTo>
                  <a:pt x="0" y="154666"/>
                </a:lnTo>
                <a:close/>
              </a:path>
              <a:path w="749935" h="830579">
                <a:moveTo>
                  <a:pt x="749646" y="489080"/>
                </a:moveTo>
                <a:lnTo>
                  <a:pt x="656443" y="566404"/>
                </a:lnTo>
                <a:lnTo>
                  <a:pt x="742454" y="566404"/>
                </a:lnTo>
                <a:lnTo>
                  <a:pt x="749646" y="489080"/>
                </a:lnTo>
                <a:close/>
              </a:path>
              <a:path w="749935" h="830579">
                <a:moveTo>
                  <a:pt x="186404" y="0"/>
                </a:moveTo>
                <a:lnTo>
                  <a:pt x="170554" y="170554"/>
                </a:lnTo>
                <a:lnTo>
                  <a:pt x="327941" y="170554"/>
                </a:lnTo>
                <a:lnTo>
                  <a:pt x="186404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390407" y="4661411"/>
            <a:ext cx="749935" cy="830580"/>
          </a:xfrm>
          <a:custGeom>
            <a:avLst/>
            <a:gdLst/>
            <a:ahLst/>
            <a:cxnLst/>
            <a:rect l="l" t="t" r="r" b="b"/>
            <a:pathLst>
              <a:path w="749935" h="830579">
                <a:moveTo>
                  <a:pt x="186404" y="0"/>
                </a:moveTo>
                <a:lnTo>
                  <a:pt x="656443" y="566404"/>
                </a:lnTo>
                <a:lnTo>
                  <a:pt x="749646" y="489080"/>
                </a:lnTo>
                <a:lnTo>
                  <a:pt x="717908" y="830313"/>
                </a:lnTo>
                <a:lnTo>
                  <a:pt x="376789" y="798576"/>
                </a:lnTo>
                <a:lnTo>
                  <a:pt x="470001" y="721213"/>
                </a:lnTo>
                <a:lnTo>
                  <a:pt x="0" y="154666"/>
                </a:lnTo>
                <a:lnTo>
                  <a:pt x="170554" y="170554"/>
                </a:lnTo>
                <a:lnTo>
                  <a:pt x="186404" y="0"/>
                </a:lnTo>
                <a:close/>
              </a:path>
            </a:pathLst>
          </a:custGeom>
          <a:ln w="12699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1822" y="194960"/>
            <a:ext cx="6623050" cy="13201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5035"/>
              </a:lnSpc>
            </a:pPr>
            <a:r>
              <a:rPr dirty="0" sz="4400" spc="-45"/>
              <a:t>Binaural </a:t>
            </a:r>
            <a:r>
              <a:rPr dirty="0" sz="4400" spc="-25"/>
              <a:t>Cues</a:t>
            </a:r>
            <a:r>
              <a:rPr dirty="0" sz="4400" spc="-160"/>
              <a:t> </a:t>
            </a:r>
            <a:r>
              <a:rPr dirty="0" sz="4400" spc="-45"/>
              <a:t>For</a:t>
            </a:r>
            <a:endParaRPr sz="4400"/>
          </a:p>
          <a:p>
            <a:pPr algn="ctr">
              <a:lnSpc>
                <a:spcPts val="5035"/>
              </a:lnSpc>
            </a:pPr>
            <a:r>
              <a:rPr dirty="0" sz="4400" spc="-45"/>
              <a:t>Localization </a:t>
            </a:r>
            <a:r>
              <a:rPr dirty="0" sz="4400" spc="-25"/>
              <a:t>and</a:t>
            </a:r>
            <a:r>
              <a:rPr dirty="0" sz="4400" spc="-170"/>
              <a:t> </a:t>
            </a:r>
            <a:r>
              <a:rPr dirty="0" sz="4400" spc="-50"/>
              <a:t>Lateralization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944623" y="1753238"/>
            <a:ext cx="4506468" cy="27489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75194" y="4924314"/>
            <a:ext cx="4478655" cy="1123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193415" algn="l"/>
              </a:tabLst>
            </a:pPr>
            <a:r>
              <a:rPr dirty="0" sz="2400">
                <a:solidFill>
                  <a:srgbClr val="C00000"/>
                </a:solidFill>
                <a:latin typeface="Times New Roman"/>
                <a:cs typeface="Times New Roman"/>
              </a:rPr>
              <a:t>Interaural</a:t>
            </a:r>
            <a:r>
              <a:rPr dirty="0" sz="2400" spc="47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30">
                <a:solidFill>
                  <a:srgbClr val="C00000"/>
                </a:solidFill>
                <a:latin typeface="Times New Roman"/>
                <a:cs typeface="Times New Roman"/>
              </a:rPr>
              <a:t>Time </a:t>
            </a:r>
            <a:r>
              <a:rPr dirty="0" sz="2400" spc="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C00000"/>
                </a:solidFill>
                <a:latin typeface="Times New Roman"/>
                <a:cs typeface="Times New Roman"/>
              </a:rPr>
              <a:t>Delay	(ITD)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Clr>
                <a:srgbClr val="C00000"/>
              </a:buClr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400">
                <a:solidFill>
                  <a:srgbClr val="C00000"/>
                </a:solidFill>
                <a:latin typeface="Times New Roman"/>
                <a:cs typeface="Times New Roman"/>
              </a:rPr>
              <a:t>Interaural Level </a:t>
            </a:r>
            <a:r>
              <a:rPr dirty="0" sz="2400" spc="-10">
                <a:solidFill>
                  <a:srgbClr val="C00000"/>
                </a:solidFill>
                <a:latin typeface="Times New Roman"/>
                <a:cs typeface="Times New Roman"/>
              </a:rPr>
              <a:t>Difference</a:t>
            </a:r>
            <a:r>
              <a:rPr dirty="0" sz="2400" spc="-10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C00000"/>
                </a:solidFill>
                <a:latin typeface="Times New Roman"/>
                <a:cs typeface="Times New Roman"/>
              </a:rPr>
              <a:t>(ILD)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>
                <a:latin typeface="Calibri Light"/>
                <a:cs typeface="Calibri Light"/>
              </a:rPr>
              <a:t>Sound </a:t>
            </a:r>
            <a:r>
              <a:rPr dirty="0" sz="4400" spc="-25">
                <a:latin typeface="Calibri Light"/>
                <a:cs typeface="Calibri Light"/>
              </a:rPr>
              <a:t>Lateralization </a:t>
            </a:r>
            <a:r>
              <a:rPr dirty="0" sz="4400">
                <a:latin typeface="Calibri Light"/>
                <a:cs typeface="Calibri Light"/>
              </a:rPr>
              <a:t>with</a:t>
            </a:r>
            <a:r>
              <a:rPr dirty="0" sz="4400" spc="-35">
                <a:latin typeface="Calibri Light"/>
                <a:cs typeface="Calibri Light"/>
              </a:rPr>
              <a:t> </a:t>
            </a:r>
            <a:r>
              <a:rPr dirty="0" sz="4400" spc="-10">
                <a:latin typeface="Calibri Light"/>
                <a:cs typeface="Calibri Light"/>
              </a:rPr>
              <a:t>Clicks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0671" y="1822080"/>
            <a:ext cx="4504690" cy="3911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>
                <a:latin typeface="Times New Roman"/>
                <a:cs typeface="Times New Roman"/>
              </a:rPr>
              <a:t>The perceived location is by the</a:t>
            </a:r>
            <a:r>
              <a:rPr dirty="0" sz="2400" spc="-17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ITD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3771900"/>
            <a:ext cx="1634489" cy="76200"/>
          </a:xfrm>
          <a:custGeom>
            <a:avLst/>
            <a:gdLst/>
            <a:ahLst/>
            <a:cxnLst/>
            <a:rect l="l" t="t" r="r" b="b"/>
            <a:pathLst>
              <a:path w="1634489" h="76200">
                <a:moveTo>
                  <a:pt x="1558156" y="0"/>
                </a:moveTo>
                <a:lnTo>
                  <a:pt x="1558156" y="76200"/>
                </a:lnTo>
                <a:lnTo>
                  <a:pt x="1624984" y="42786"/>
                </a:lnTo>
                <a:lnTo>
                  <a:pt x="1570882" y="42786"/>
                </a:lnTo>
                <a:lnTo>
                  <a:pt x="1570882" y="33261"/>
                </a:lnTo>
                <a:lnTo>
                  <a:pt x="1624679" y="33261"/>
                </a:lnTo>
                <a:lnTo>
                  <a:pt x="1558156" y="0"/>
                </a:lnTo>
                <a:close/>
              </a:path>
              <a:path w="1634489" h="76200">
                <a:moveTo>
                  <a:pt x="1558156" y="33261"/>
                </a:moveTo>
                <a:lnTo>
                  <a:pt x="0" y="33261"/>
                </a:lnTo>
                <a:lnTo>
                  <a:pt x="0" y="42786"/>
                </a:lnTo>
                <a:lnTo>
                  <a:pt x="1558156" y="42786"/>
                </a:lnTo>
                <a:lnTo>
                  <a:pt x="1558156" y="33261"/>
                </a:lnTo>
                <a:close/>
              </a:path>
              <a:path w="1634489" h="76200">
                <a:moveTo>
                  <a:pt x="1624679" y="33261"/>
                </a:moveTo>
                <a:lnTo>
                  <a:pt x="1570882" y="33261"/>
                </a:lnTo>
                <a:lnTo>
                  <a:pt x="1570882" y="42786"/>
                </a:lnTo>
                <a:lnTo>
                  <a:pt x="1624984" y="42786"/>
                </a:lnTo>
                <a:lnTo>
                  <a:pt x="1634356" y="38100"/>
                </a:lnTo>
                <a:lnTo>
                  <a:pt x="1624679" y="332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67681" y="3426097"/>
            <a:ext cx="105410" cy="384175"/>
          </a:xfrm>
          <a:custGeom>
            <a:avLst/>
            <a:gdLst/>
            <a:ahLst/>
            <a:cxnLst/>
            <a:rect l="l" t="t" r="r" b="b"/>
            <a:pathLst>
              <a:path w="105410" h="384175">
                <a:moveTo>
                  <a:pt x="0" y="383902"/>
                </a:moveTo>
                <a:lnTo>
                  <a:pt x="104960" y="383902"/>
                </a:lnTo>
                <a:lnTo>
                  <a:pt x="104960" y="0"/>
                </a:lnTo>
                <a:lnTo>
                  <a:pt x="0" y="0"/>
                </a:lnTo>
                <a:lnTo>
                  <a:pt x="0" y="38390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67681" y="3426097"/>
            <a:ext cx="105410" cy="384175"/>
          </a:xfrm>
          <a:custGeom>
            <a:avLst/>
            <a:gdLst/>
            <a:ahLst/>
            <a:cxnLst/>
            <a:rect l="l" t="t" r="r" b="b"/>
            <a:pathLst>
              <a:path w="105410" h="384175">
                <a:moveTo>
                  <a:pt x="0" y="383902"/>
                </a:moveTo>
                <a:lnTo>
                  <a:pt x="104960" y="383902"/>
                </a:lnTo>
                <a:lnTo>
                  <a:pt x="104960" y="0"/>
                </a:lnTo>
                <a:lnTo>
                  <a:pt x="0" y="0"/>
                </a:lnTo>
                <a:lnTo>
                  <a:pt x="0" y="383902"/>
                </a:lnTo>
                <a:close/>
              </a:path>
            </a:pathLst>
          </a:custGeom>
          <a:ln w="6350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27073" y="4138047"/>
            <a:ext cx="363220" cy="264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Left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43000" y="4292355"/>
            <a:ext cx="1634489" cy="76200"/>
          </a:xfrm>
          <a:custGeom>
            <a:avLst/>
            <a:gdLst/>
            <a:ahLst/>
            <a:cxnLst/>
            <a:rect l="l" t="t" r="r" b="b"/>
            <a:pathLst>
              <a:path w="1634489" h="76200">
                <a:moveTo>
                  <a:pt x="1558156" y="0"/>
                </a:moveTo>
                <a:lnTo>
                  <a:pt x="1558156" y="76200"/>
                </a:lnTo>
                <a:lnTo>
                  <a:pt x="1624698" y="42929"/>
                </a:lnTo>
                <a:lnTo>
                  <a:pt x="1570882" y="42929"/>
                </a:lnTo>
                <a:lnTo>
                  <a:pt x="1570882" y="33404"/>
                </a:lnTo>
                <a:lnTo>
                  <a:pt x="1624965" y="33404"/>
                </a:lnTo>
                <a:lnTo>
                  <a:pt x="1558156" y="0"/>
                </a:lnTo>
                <a:close/>
              </a:path>
              <a:path w="1634489" h="76200">
                <a:moveTo>
                  <a:pt x="1558156" y="33404"/>
                </a:moveTo>
                <a:lnTo>
                  <a:pt x="0" y="33404"/>
                </a:lnTo>
                <a:lnTo>
                  <a:pt x="0" y="42929"/>
                </a:lnTo>
                <a:lnTo>
                  <a:pt x="1558156" y="42929"/>
                </a:lnTo>
                <a:lnTo>
                  <a:pt x="1558156" y="33404"/>
                </a:lnTo>
                <a:close/>
              </a:path>
              <a:path w="1634489" h="76200">
                <a:moveTo>
                  <a:pt x="1624965" y="33404"/>
                </a:moveTo>
                <a:lnTo>
                  <a:pt x="1570882" y="33404"/>
                </a:lnTo>
                <a:lnTo>
                  <a:pt x="1570882" y="42929"/>
                </a:lnTo>
                <a:lnTo>
                  <a:pt x="1624698" y="42929"/>
                </a:lnTo>
                <a:lnTo>
                  <a:pt x="1634356" y="38100"/>
                </a:lnTo>
                <a:lnTo>
                  <a:pt x="1624965" y="334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04900" y="3233032"/>
            <a:ext cx="76200" cy="1097915"/>
          </a:xfrm>
          <a:custGeom>
            <a:avLst/>
            <a:gdLst/>
            <a:ahLst/>
            <a:cxnLst/>
            <a:rect l="l" t="t" r="r" b="b"/>
            <a:pathLst>
              <a:path w="76200" h="1097914">
                <a:moveTo>
                  <a:pt x="42862" y="63360"/>
                </a:moveTo>
                <a:lnTo>
                  <a:pt x="33337" y="63360"/>
                </a:lnTo>
                <a:lnTo>
                  <a:pt x="33337" y="1097422"/>
                </a:lnTo>
                <a:lnTo>
                  <a:pt x="42862" y="1097422"/>
                </a:lnTo>
                <a:lnTo>
                  <a:pt x="42862" y="63360"/>
                </a:lnTo>
                <a:close/>
              </a:path>
              <a:path w="76200" h="1097914">
                <a:moveTo>
                  <a:pt x="38100" y="0"/>
                </a:moveTo>
                <a:lnTo>
                  <a:pt x="0" y="76200"/>
                </a:lnTo>
                <a:lnTo>
                  <a:pt x="33337" y="76200"/>
                </a:lnTo>
                <a:lnTo>
                  <a:pt x="33337" y="63360"/>
                </a:lnTo>
                <a:lnTo>
                  <a:pt x="69780" y="63360"/>
                </a:lnTo>
                <a:lnTo>
                  <a:pt x="38100" y="0"/>
                </a:lnTo>
                <a:close/>
              </a:path>
              <a:path w="76200" h="1097914">
                <a:moveTo>
                  <a:pt x="69780" y="63360"/>
                </a:moveTo>
                <a:lnTo>
                  <a:pt x="42862" y="63360"/>
                </a:lnTo>
                <a:lnTo>
                  <a:pt x="42862" y="76200"/>
                </a:lnTo>
                <a:lnTo>
                  <a:pt x="76200" y="76200"/>
                </a:lnTo>
                <a:lnTo>
                  <a:pt x="69780" y="633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27073" y="3573279"/>
            <a:ext cx="2270125" cy="5359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600" spc="-5">
                <a:latin typeface="Times New Roman"/>
                <a:cs typeface="Times New Roman"/>
              </a:rPr>
              <a:t>Right</a:t>
            </a:r>
            <a:endParaRPr sz="1600">
              <a:latin typeface="Times New Roman"/>
              <a:cs typeface="Times New Roman"/>
            </a:endParaRPr>
          </a:p>
          <a:p>
            <a:pPr algn="r" marR="5080">
              <a:lnSpc>
                <a:spcPts val="2255"/>
              </a:lnSpc>
            </a:pPr>
            <a:r>
              <a:rPr dirty="0" sz="2000">
                <a:latin typeface="Times New Roman"/>
                <a:cs typeface="Times New Roman"/>
              </a:rPr>
              <a:t>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73415" y="3946553"/>
            <a:ext cx="105410" cy="384175"/>
          </a:xfrm>
          <a:custGeom>
            <a:avLst/>
            <a:gdLst/>
            <a:ahLst/>
            <a:cxnLst/>
            <a:rect l="l" t="t" r="r" b="b"/>
            <a:pathLst>
              <a:path w="105410" h="384175">
                <a:moveTo>
                  <a:pt x="0" y="383902"/>
                </a:moveTo>
                <a:lnTo>
                  <a:pt x="104923" y="383902"/>
                </a:lnTo>
                <a:lnTo>
                  <a:pt x="104923" y="0"/>
                </a:lnTo>
                <a:lnTo>
                  <a:pt x="0" y="0"/>
                </a:lnTo>
                <a:lnTo>
                  <a:pt x="0" y="383902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573415" y="3946553"/>
            <a:ext cx="105410" cy="384175"/>
          </a:xfrm>
          <a:custGeom>
            <a:avLst/>
            <a:gdLst/>
            <a:ahLst/>
            <a:cxnLst/>
            <a:rect l="l" t="t" r="r" b="b"/>
            <a:pathLst>
              <a:path w="105410" h="384175">
                <a:moveTo>
                  <a:pt x="0" y="383902"/>
                </a:moveTo>
                <a:lnTo>
                  <a:pt x="104923" y="383902"/>
                </a:lnTo>
                <a:lnTo>
                  <a:pt x="104923" y="0"/>
                </a:lnTo>
                <a:lnTo>
                  <a:pt x="0" y="0"/>
                </a:lnTo>
                <a:lnTo>
                  <a:pt x="0" y="383902"/>
                </a:lnTo>
                <a:close/>
              </a:path>
            </a:pathLst>
          </a:custGeom>
          <a:ln w="6350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800850" y="4331962"/>
            <a:ext cx="96520" cy="328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03969" y="3746487"/>
            <a:ext cx="1517015" cy="1492250"/>
          </a:xfrm>
          <a:custGeom>
            <a:avLst/>
            <a:gdLst/>
            <a:ahLst/>
            <a:cxnLst/>
            <a:rect l="l" t="t" r="r" b="b"/>
            <a:pathLst>
              <a:path w="1517014" h="1492250">
                <a:moveTo>
                  <a:pt x="0" y="745893"/>
                </a:moveTo>
                <a:lnTo>
                  <a:pt x="3471" y="674067"/>
                </a:lnTo>
                <a:lnTo>
                  <a:pt x="13672" y="604171"/>
                </a:lnTo>
                <a:lnTo>
                  <a:pt x="30287" y="536518"/>
                </a:lnTo>
                <a:lnTo>
                  <a:pt x="52997" y="471420"/>
                </a:lnTo>
                <a:lnTo>
                  <a:pt x="81486" y="409190"/>
                </a:lnTo>
                <a:lnTo>
                  <a:pt x="115434" y="350141"/>
                </a:lnTo>
                <a:lnTo>
                  <a:pt x="154526" y="294585"/>
                </a:lnTo>
                <a:lnTo>
                  <a:pt x="198444" y="242837"/>
                </a:lnTo>
                <a:lnTo>
                  <a:pt x="246869" y="195207"/>
                </a:lnTo>
                <a:lnTo>
                  <a:pt x="299486" y="152010"/>
                </a:lnTo>
                <a:lnTo>
                  <a:pt x="355975" y="113557"/>
                </a:lnTo>
                <a:lnTo>
                  <a:pt x="416020" y="80162"/>
                </a:lnTo>
                <a:lnTo>
                  <a:pt x="479303" y="52138"/>
                </a:lnTo>
                <a:lnTo>
                  <a:pt x="545506" y="29796"/>
                </a:lnTo>
                <a:lnTo>
                  <a:pt x="614313" y="13451"/>
                </a:lnTo>
                <a:lnTo>
                  <a:pt x="685405" y="3415"/>
                </a:lnTo>
                <a:lnTo>
                  <a:pt x="758466" y="0"/>
                </a:lnTo>
                <a:lnTo>
                  <a:pt x="795210" y="860"/>
                </a:lnTo>
                <a:lnTo>
                  <a:pt x="867304" y="7625"/>
                </a:lnTo>
                <a:lnTo>
                  <a:pt x="937273" y="20855"/>
                </a:lnTo>
                <a:lnTo>
                  <a:pt x="1004801" y="40237"/>
                </a:lnTo>
                <a:lnTo>
                  <a:pt x="1069569" y="65459"/>
                </a:lnTo>
                <a:lnTo>
                  <a:pt x="1131260" y="96208"/>
                </a:lnTo>
                <a:lnTo>
                  <a:pt x="1189556" y="132171"/>
                </a:lnTo>
                <a:lnTo>
                  <a:pt x="1244140" y="173035"/>
                </a:lnTo>
                <a:lnTo>
                  <a:pt x="1294693" y="218488"/>
                </a:lnTo>
                <a:lnTo>
                  <a:pt x="1340899" y="268216"/>
                </a:lnTo>
                <a:lnTo>
                  <a:pt x="1382439" y="321907"/>
                </a:lnTo>
                <a:lnTo>
                  <a:pt x="1418996" y="379248"/>
                </a:lnTo>
                <a:lnTo>
                  <a:pt x="1450252" y="439927"/>
                </a:lnTo>
                <a:lnTo>
                  <a:pt x="1475890" y="503630"/>
                </a:lnTo>
                <a:lnTo>
                  <a:pt x="1495591" y="570044"/>
                </a:lnTo>
                <a:lnTo>
                  <a:pt x="1509039" y="638858"/>
                </a:lnTo>
                <a:lnTo>
                  <a:pt x="1515915" y="709758"/>
                </a:lnTo>
                <a:lnTo>
                  <a:pt x="1516789" y="745893"/>
                </a:lnTo>
                <a:lnTo>
                  <a:pt x="1515915" y="782036"/>
                </a:lnTo>
                <a:lnTo>
                  <a:pt x="1509039" y="852953"/>
                </a:lnTo>
                <a:lnTo>
                  <a:pt x="1495591" y="921781"/>
                </a:lnTo>
                <a:lnTo>
                  <a:pt x="1475890" y="988208"/>
                </a:lnTo>
                <a:lnTo>
                  <a:pt x="1450252" y="1051922"/>
                </a:lnTo>
                <a:lnTo>
                  <a:pt x="1418996" y="1112610"/>
                </a:lnTo>
                <a:lnTo>
                  <a:pt x="1382439" y="1169959"/>
                </a:lnTo>
                <a:lnTo>
                  <a:pt x="1340899" y="1223656"/>
                </a:lnTo>
                <a:lnTo>
                  <a:pt x="1294693" y="1273390"/>
                </a:lnTo>
                <a:lnTo>
                  <a:pt x="1244140" y="1318846"/>
                </a:lnTo>
                <a:lnTo>
                  <a:pt x="1189556" y="1359713"/>
                </a:lnTo>
                <a:lnTo>
                  <a:pt x="1131260" y="1395679"/>
                </a:lnTo>
                <a:lnTo>
                  <a:pt x="1069569" y="1426429"/>
                </a:lnTo>
                <a:lnTo>
                  <a:pt x="1004801" y="1451652"/>
                </a:lnTo>
                <a:lnTo>
                  <a:pt x="937273" y="1471035"/>
                </a:lnTo>
                <a:lnTo>
                  <a:pt x="867304" y="1484265"/>
                </a:lnTo>
                <a:lnTo>
                  <a:pt x="795210" y="1491030"/>
                </a:lnTo>
                <a:lnTo>
                  <a:pt x="758466" y="1491891"/>
                </a:lnTo>
                <a:lnTo>
                  <a:pt x="721709" y="1491030"/>
                </a:lnTo>
                <a:lnTo>
                  <a:pt x="649593" y="1484265"/>
                </a:lnTo>
                <a:lnTo>
                  <a:pt x="579604" y="1471035"/>
                </a:lnTo>
                <a:lnTo>
                  <a:pt x="512059" y="1451652"/>
                </a:lnTo>
                <a:lnTo>
                  <a:pt x="447276" y="1426429"/>
                </a:lnTo>
                <a:lnTo>
                  <a:pt x="385573" y="1395679"/>
                </a:lnTo>
                <a:lnTo>
                  <a:pt x="327266" y="1359713"/>
                </a:lnTo>
                <a:lnTo>
                  <a:pt x="272674" y="1318846"/>
                </a:lnTo>
                <a:lnTo>
                  <a:pt x="222113" y="1273390"/>
                </a:lnTo>
                <a:lnTo>
                  <a:pt x="175902" y="1223656"/>
                </a:lnTo>
                <a:lnTo>
                  <a:pt x="134357" y="1169959"/>
                </a:lnTo>
                <a:lnTo>
                  <a:pt x="97797" y="1112610"/>
                </a:lnTo>
                <a:lnTo>
                  <a:pt x="66539" y="1051922"/>
                </a:lnTo>
                <a:lnTo>
                  <a:pt x="40900" y="988208"/>
                </a:lnTo>
                <a:lnTo>
                  <a:pt x="21198" y="921781"/>
                </a:lnTo>
                <a:lnTo>
                  <a:pt x="7750" y="852953"/>
                </a:lnTo>
                <a:lnTo>
                  <a:pt x="874" y="782036"/>
                </a:lnTo>
                <a:lnTo>
                  <a:pt x="0" y="745893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834385" y="4451477"/>
            <a:ext cx="591413" cy="509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796409" y="2893488"/>
            <a:ext cx="619000" cy="6271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085350" y="2433180"/>
            <a:ext cx="332327" cy="5203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105400" y="3909193"/>
            <a:ext cx="76200" cy="434340"/>
          </a:xfrm>
          <a:custGeom>
            <a:avLst/>
            <a:gdLst/>
            <a:ahLst/>
            <a:cxnLst/>
            <a:rect l="l" t="t" r="r" b="b"/>
            <a:pathLst>
              <a:path w="76200" h="434339">
                <a:moveTo>
                  <a:pt x="38100" y="0"/>
                </a:moveTo>
                <a:lnTo>
                  <a:pt x="0" y="434206"/>
                </a:lnTo>
                <a:lnTo>
                  <a:pt x="76200" y="434206"/>
                </a:lnTo>
                <a:lnTo>
                  <a:pt x="3810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105400" y="3909193"/>
            <a:ext cx="76200" cy="434340"/>
          </a:xfrm>
          <a:custGeom>
            <a:avLst/>
            <a:gdLst/>
            <a:ahLst/>
            <a:cxnLst/>
            <a:rect l="l" t="t" r="r" b="b"/>
            <a:pathLst>
              <a:path w="76200" h="434339">
                <a:moveTo>
                  <a:pt x="0" y="434206"/>
                </a:moveTo>
                <a:lnTo>
                  <a:pt x="38100" y="0"/>
                </a:lnTo>
                <a:lnTo>
                  <a:pt x="76200" y="434206"/>
                </a:lnTo>
                <a:lnTo>
                  <a:pt x="0" y="434206"/>
                </a:lnTo>
                <a:close/>
              </a:path>
            </a:pathLst>
          </a:custGeom>
          <a:ln w="6350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795">
              <a:lnSpc>
                <a:spcPct val="100000"/>
              </a:lnSpc>
            </a:pPr>
            <a:r>
              <a:rPr dirty="0" sz="4400" spc="-85"/>
              <a:t>LATERALIZATION</a:t>
            </a:r>
            <a:r>
              <a:rPr dirty="0" sz="4400" spc="-180"/>
              <a:t> </a:t>
            </a:r>
            <a:r>
              <a:rPr dirty="0" sz="4400" spc="-40"/>
              <a:t>EXPERIMENT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6096000" y="2362200"/>
            <a:ext cx="304800" cy="457200"/>
          </a:xfrm>
          <a:custGeom>
            <a:avLst/>
            <a:gdLst/>
            <a:ahLst/>
            <a:cxnLst/>
            <a:rect l="l" t="t" r="r" b="b"/>
            <a:pathLst>
              <a:path w="304800" h="457200">
                <a:moveTo>
                  <a:pt x="176136" y="201177"/>
                </a:moveTo>
                <a:lnTo>
                  <a:pt x="128663" y="201177"/>
                </a:lnTo>
                <a:lnTo>
                  <a:pt x="128663" y="457200"/>
                </a:lnTo>
                <a:lnTo>
                  <a:pt x="176136" y="457200"/>
                </a:lnTo>
                <a:lnTo>
                  <a:pt x="176136" y="201177"/>
                </a:lnTo>
                <a:close/>
              </a:path>
              <a:path w="304800" h="457200">
                <a:moveTo>
                  <a:pt x="152400" y="0"/>
                </a:moveTo>
                <a:lnTo>
                  <a:pt x="0" y="201177"/>
                </a:lnTo>
                <a:lnTo>
                  <a:pt x="304800" y="201177"/>
                </a:lnTo>
                <a:lnTo>
                  <a:pt x="152400" y="0"/>
                </a:lnTo>
                <a:close/>
              </a:path>
            </a:pathLst>
          </a:custGeom>
          <a:solidFill>
            <a:srgbClr val="FF32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096000" y="2362200"/>
            <a:ext cx="304800" cy="457200"/>
          </a:xfrm>
          <a:custGeom>
            <a:avLst/>
            <a:gdLst/>
            <a:ahLst/>
            <a:cxnLst/>
            <a:rect l="l" t="t" r="r" b="b"/>
            <a:pathLst>
              <a:path w="304800" h="457200">
                <a:moveTo>
                  <a:pt x="0" y="201177"/>
                </a:moveTo>
                <a:lnTo>
                  <a:pt x="152400" y="0"/>
                </a:lnTo>
                <a:lnTo>
                  <a:pt x="304800" y="201177"/>
                </a:lnTo>
                <a:lnTo>
                  <a:pt x="176136" y="201177"/>
                </a:lnTo>
                <a:lnTo>
                  <a:pt x="176136" y="457200"/>
                </a:lnTo>
                <a:lnTo>
                  <a:pt x="128663" y="457200"/>
                </a:lnTo>
                <a:lnTo>
                  <a:pt x="128663" y="201177"/>
                </a:lnTo>
                <a:lnTo>
                  <a:pt x="0" y="20117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96000" y="2895600"/>
            <a:ext cx="304800" cy="685800"/>
          </a:xfrm>
          <a:custGeom>
            <a:avLst/>
            <a:gdLst/>
            <a:ahLst/>
            <a:cxnLst/>
            <a:rect l="l" t="t" r="r" b="b"/>
            <a:pathLst>
              <a:path w="304800" h="685800">
                <a:moveTo>
                  <a:pt x="176136" y="301856"/>
                </a:moveTo>
                <a:lnTo>
                  <a:pt x="128663" y="301856"/>
                </a:lnTo>
                <a:lnTo>
                  <a:pt x="128663" y="685800"/>
                </a:lnTo>
                <a:lnTo>
                  <a:pt x="176136" y="685800"/>
                </a:lnTo>
                <a:lnTo>
                  <a:pt x="176136" y="301856"/>
                </a:lnTo>
                <a:close/>
              </a:path>
              <a:path w="304800" h="685800">
                <a:moveTo>
                  <a:pt x="152400" y="0"/>
                </a:moveTo>
                <a:lnTo>
                  <a:pt x="0" y="301856"/>
                </a:lnTo>
                <a:lnTo>
                  <a:pt x="304800" y="301856"/>
                </a:lnTo>
                <a:lnTo>
                  <a:pt x="152400" y="0"/>
                </a:lnTo>
                <a:close/>
              </a:path>
            </a:pathLst>
          </a:custGeom>
          <a:solidFill>
            <a:srgbClr val="FF32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096000" y="2895600"/>
            <a:ext cx="304800" cy="685800"/>
          </a:xfrm>
          <a:custGeom>
            <a:avLst/>
            <a:gdLst/>
            <a:ahLst/>
            <a:cxnLst/>
            <a:rect l="l" t="t" r="r" b="b"/>
            <a:pathLst>
              <a:path w="304800" h="685800">
                <a:moveTo>
                  <a:pt x="0" y="301856"/>
                </a:moveTo>
                <a:lnTo>
                  <a:pt x="152400" y="0"/>
                </a:lnTo>
                <a:lnTo>
                  <a:pt x="304800" y="301856"/>
                </a:lnTo>
                <a:lnTo>
                  <a:pt x="176136" y="301856"/>
                </a:lnTo>
                <a:lnTo>
                  <a:pt x="176136" y="685800"/>
                </a:lnTo>
                <a:lnTo>
                  <a:pt x="128663" y="685800"/>
                </a:lnTo>
                <a:lnTo>
                  <a:pt x="128663" y="301856"/>
                </a:lnTo>
                <a:lnTo>
                  <a:pt x="0" y="30185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67400" y="2763773"/>
            <a:ext cx="1524000" cy="114300"/>
          </a:xfrm>
          <a:custGeom>
            <a:avLst/>
            <a:gdLst/>
            <a:ahLst/>
            <a:cxnLst/>
            <a:rect l="l" t="t" r="r" b="b"/>
            <a:pathLst>
              <a:path w="1524000" h="114300">
                <a:moveTo>
                  <a:pt x="1409700" y="76179"/>
                </a:moveTo>
                <a:lnTo>
                  <a:pt x="1409700" y="114300"/>
                </a:lnTo>
                <a:lnTo>
                  <a:pt x="1485900" y="76200"/>
                </a:lnTo>
                <a:lnTo>
                  <a:pt x="1428750" y="76200"/>
                </a:lnTo>
                <a:lnTo>
                  <a:pt x="1409700" y="76179"/>
                </a:lnTo>
                <a:close/>
              </a:path>
              <a:path w="1524000" h="114300">
                <a:moveTo>
                  <a:pt x="1409700" y="38079"/>
                </a:moveTo>
                <a:lnTo>
                  <a:pt x="1409700" y="76179"/>
                </a:lnTo>
                <a:lnTo>
                  <a:pt x="1428750" y="76200"/>
                </a:lnTo>
                <a:lnTo>
                  <a:pt x="1428750" y="38100"/>
                </a:lnTo>
                <a:lnTo>
                  <a:pt x="1409700" y="38079"/>
                </a:lnTo>
                <a:close/>
              </a:path>
              <a:path w="1524000" h="114300">
                <a:moveTo>
                  <a:pt x="1409700" y="0"/>
                </a:moveTo>
                <a:lnTo>
                  <a:pt x="1409700" y="38079"/>
                </a:lnTo>
                <a:lnTo>
                  <a:pt x="1428750" y="38100"/>
                </a:lnTo>
                <a:lnTo>
                  <a:pt x="1428750" y="76200"/>
                </a:lnTo>
                <a:lnTo>
                  <a:pt x="1485900" y="76200"/>
                </a:lnTo>
                <a:lnTo>
                  <a:pt x="1524000" y="57150"/>
                </a:lnTo>
                <a:lnTo>
                  <a:pt x="1409700" y="0"/>
                </a:lnTo>
                <a:close/>
              </a:path>
              <a:path w="1524000" h="114300">
                <a:moveTo>
                  <a:pt x="0" y="36575"/>
                </a:moveTo>
                <a:lnTo>
                  <a:pt x="0" y="74675"/>
                </a:lnTo>
                <a:lnTo>
                  <a:pt x="1409700" y="76179"/>
                </a:lnTo>
                <a:lnTo>
                  <a:pt x="1409700" y="38079"/>
                </a:lnTo>
                <a:lnTo>
                  <a:pt x="0" y="36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867400" y="3525773"/>
            <a:ext cx="1524000" cy="114300"/>
          </a:xfrm>
          <a:custGeom>
            <a:avLst/>
            <a:gdLst/>
            <a:ahLst/>
            <a:cxnLst/>
            <a:rect l="l" t="t" r="r" b="b"/>
            <a:pathLst>
              <a:path w="1524000" h="114300">
                <a:moveTo>
                  <a:pt x="1409700" y="76179"/>
                </a:moveTo>
                <a:lnTo>
                  <a:pt x="1409700" y="114300"/>
                </a:lnTo>
                <a:lnTo>
                  <a:pt x="1485900" y="76200"/>
                </a:lnTo>
                <a:lnTo>
                  <a:pt x="1428750" y="76200"/>
                </a:lnTo>
                <a:lnTo>
                  <a:pt x="1409700" y="76179"/>
                </a:lnTo>
                <a:close/>
              </a:path>
              <a:path w="1524000" h="114300">
                <a:moveTo>
                  <a:pt x="1409700" y="38079"/>
                </a:moveTo>
                <a:lnTo>
                  <a:pt x="1409700" y="76179"/>
                </a:lnTo>
                <a:lnTo>
                  <a:pt x="1428750" y="76200"/>
                </a:lnTo>
                <a:lnTo>
                  <a:pt x="1428750" y="38100"/>
                </a:lnTo>
                <a:lnTo>
                  <a:pt x="1409700" y="38079"/>
                </a:lnTo>
                <a:close/>
              </a:path>
              <a:path w="1524000" h="114300">
                <a:moveTo>
                  <a:pt x="1409700" y="0"/>
                </a:moveTo>
                <a:lnTo>
                  <a:pt x="1409700" y="38079"/>
                </a:lnTo>
                <a:lnTo>
                  <a:pt x="1428750" y="38100"/>
                </a:lnTo>
                <a:lnTo>
                  <a:pt x="1428750" y="76200"/>
                </a:lnTo>
                <a:lnTo>
                  <a:pt x="1485900" y="76200"/>
                </a:lnTo>
                <a:lnTo>
                  <a:pt x="1524000" y="57150"/>
                </a:lnTo>
                <a:lnTo>
                  <a:pt x="1409700" y="0"/>
                </a:lnTo>
                <a:close/>
              </a:path>
              <a:path w="1524000" h="114300">
                <a:moveTo>
                  <a:pt x="0" y="36575"/>
                </a:moveTo>
                <a:lnTo>
                  <a:pt x="0" y="74675"/>
                </a:lnTo>
                <a:lnTo>
                  <a:pt x="1409700" y="76179"/>
                </a:lnTo>
                <a:lnTo>
                  <a:pt x="1409700" y="38079"/>
                </a:lnTo>
                <a:lnTo>
                  <a:pt x="0" y="36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63840" y="3378327"/>
            <a:ext cx="4184409" cy="3257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566777" y="3575933"/>
            <a:ext cx="139700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5B9AD5"/>
                </a:solidFill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28325" y="4109332"/>
            <a:ext cx="216535" cy="6019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8900">
              <a:lnSpc>
                <a:spcPct val="100000"/>
              </a:lnSpc>
            </a:pPr>
            <a:r>
              <a:rPr dirty="0" sz="1800">
                <a:solidFill>
                  <a:srgbClr val="FF3200"/>
                </a:solidFill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800">
                <a:solidFill>
                  <a:srgbClr val="FF3200"/>
                </a:solidFill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57179" y="3880732"/>
            <a:ext cx="139700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3200"/>
                </a:solidFill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85778" y="3652133"/>
            <a:ext cx="139700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5B9AD5"/>
                </a:solidFill>
                <a:latin typeface="Times New Roman"/>
                <a:cs typeface="Times New Roman"/>
              </a:rPr>
              <a:t>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04975" y="4109332"/>
            <a:ext cx="216535" cy="6019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ED7C30"/>
                </a:solidFill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88265">
              <a:lnSpc>
                <a:spcPct val="100000"/>
              </a:lnSpc>
              <a:spcBef>
                <a:spcPts val="240"/>
              </a:spcBef>
            </a:pPr>
            <a:r>
              <a:rPr dirty="0" sz="1800">
                <a:solidFill>
                  <a:srgbClr val="ED7C30"/>
                </a:solidFill>
                <a:latin typeface="Times New Roman"/>
                <a:cs typeface="Times New Roman"/>
              </a:rPr>
              <a:t>9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47776" y="3652133"/>
            <a:ext cx="139700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5B9AD5"/>
                </a:solidFill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76376" y="3880732"/>
            <a:ext cx="139700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ED7C30"/>
                </a:solidFill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941073" y="2892180"/>
            <a:ext cx="1568069" cy="5191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600200" y="1752600"/>
            <a:ext cx="1749425" cy="466725"/>
          </a:xfrm>
          <a:custGeom>
            <a:avLst/>
            <a:gdLst/>
            <a:ahLst/>
            <a:cxnLst/>
            <a:rect l="l" t="t" r="r" b="b"/>
            <a:pathLst>
              <a:path w="1749425" h="466725">
                <a:moveTo>
                  <a:pt x="0" y="466725"/>
                </a:moveTo>
                <a:lnTo>
                  <a:pt x="1749437" y="466725"/>
                </a:lnTo>
                <a:lnTo>
                  <a:pt x="1749437" y="0"/>
                </a:lnTo>
                <a:lnTo>
                  <a:pt x="0" y="0"/>
                </a:lnTo>
                <a:lnTo>
                  <a:pt x="0" y="466725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679177" y="1788298"/>
            <a:ext cx="1426210" cy="387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b="1">
                <a:solidFill>
                  <a:srgbClr val="0098FF"/>
                </a:solidFill>
                <a:latin typeface="Times New Roman"/>
                <a:cs typeface="Times New Roman"/>
              </a:rPr>
              <a:t>Pe</a:t>
            </a:r>
            <a:r>
              <a:rPr dirty="0" sz="2400" spc="-50" b="1">
                <a:solidFill>
                  <a:srgbClr val="0098FF"/>
                </a:solidFill>
                <a:latin typeface="Times New Roman"/>
                <a:cs typeface="Times New Roman"/>
              </a:rPr>
              <a:t>r</a:t>
            </a:r>
            <a:r>
              <a:rPr dirty="0" sz="2400" b="1">
                <a:solidFill>
                  <a:srgbClr val="0098FF"/>
                </a:solidFill>
                <a:latin typeface="Times New Roman"/>
                <a:cs typeface="Times New Roman"/>
              </a:rPr>
              <a:t>ception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05916" y="1788298"/>
            <a:ext cx="1179195" cy="387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b="1">
                <a:solidFill>
                  <a:srgbClr val="0098FF"/>
                </a:solidFill>
                <a:latin typeface="Times New Roman"/>
                <a:cs typeface="Times New Roman"/>
              </a:rPr>
              <a:t>Stimul</a:t>
            </a:r>
            <a:r>
              <a:rPr dirty="0" sz="2400" b="1">
                <a:solidFill>
                  <a:srgbClr val="0098FF"/>
                </a:solidFill>
                <a:latin typeface="Times New Roman"/>
                <a:cs typeface="Times New Roman"/>
              </a:rPr>
              <a:t>us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95686" y="2706773"/>
            <a:ext cx="160655" cy="264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52092" y="3443470"/>
            <a:ext cx="149860" cy="264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726288" y="4999101"/>
            <a:ext cx="304800" cy="685800"/>
          </a:xfrm>
          <a:custGeom>
            <a:avLst/>
            <a:gdLst/>
            <a:ahLst/>
            <a:cxnLst/>
            <a:rect l="l" t="t" r="r" b="b"/>
            <a:pathLst>
              <a:path w="304800" h="685800">
                <a:moveTo>
                  <a:pt x="176174" y="301752"/>
                </a:moveTo>
                <a:lnTo>
                  <a:pt x="128549" y="301752"/>
                </a:lnTo>
                <a:lnTo>
                  <a:pt x="128549" y="685723"/>
                </a:lnTo>
                <a:lnTo>
                  <a:pt x="176174" y="685723"/>
                </a:lnTo>
                <a:lnTo>
                  <a:pt x="176174" y="301752"/>
                </a:lnTo>
                <a:close/>
              </a:path>
              <a:path w="304800" h="685800">
                <a:moveTo>
                  <a:pt x="152400" y="0"/>
                </a:moveTo>
                <a:lnTo>
                  <a:pt x="0" y="301752"/>
                </a:lnTo>
                <a:lnTo>
                  <a:pt x="304800" y="301752"/>
                </a:lnTo>
                <a:lnTo>
                  <a:pt x="152400" y="0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726288" y="4999101"/>
            <a:ext cx="304800" cy="685800"/>
          </a:xfrm>
          <a:custGeom>
            <a:avLst/>
            <a:gdLst/>
            <a:ahLst/>
            <a:cxnLst/>
            <a:rect l="l" t="t" r="r" b="b"/>
            <a:pathLst>
              <a:path w="304800" h="685800">
                <a:moveTo>
                  <a:pt x="0" y="301752"/>
                </a:moveTo>
                <a:lnTo>
                  <a:pt x="152400" y="0"/>
                </a:lnTo>
                <a:lnTo>
                  <a:pt x="304800" y="301752"/>
                </a:lnTo>
                <a:lnTo>
                  <a:pt x="176174" y="301752"/>
                </a:lnTo>
                <a:lnTo>
                  <a:pt x="176174" y="685723"/>
                </a:lnTo>
                <a:lnTo>
                  <a:pt x="128549" y="685723"/>
                </a:lnTo>
                <a:lnTo>
                  <a:pt x="128549" y="301752"/>
                </a:lnTo>
                <a:lnTo>
                  <a:pt x="0" y="30175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868923" y="4914785"/>
            <a:ext cx="1524000" cy="114300"/>
          </a:xfrm>
          <a:custGeom>
            <a:avLst/>
            <a:gdLst/>
            <a:ahLst/>
            <a:cxnLst/>
            <a:rect l="l" t="t" r="r" b="b"/>
            <a:pathLst>
              <a:path w="1524000" h="114300">
                <a:moveTo>
                  <a:pt x="1409738" y="76179"/>
                </a:moveTo>
                <a:lnTo>
                  <a:pt x="1409700" y="114300"/>
                </a:lnTo>
                <a:lnTo>
                  <a:pt x="1486052" y="76200"/>
                </a:lnTo>
                <a:lnTo>
                  <a:pt x="1428750" y="76200"/>
                </a:lnTo>
                <a:lnTo>
                  <a:pt x="1409738" y="76179"/>
                </a:lnTo>
                <a:close/>
              </a:path>
              <a:path w="1524000" h="114300">
                <a:moveTo>
                  <a:pt x="1409776" y="38079"/>
                </a:moveTo>
                <a:lnTo>
                  <a:pt x="1409738" y="76179"/>
                </a:lnTo>
                <a:lnTo>
                  <a:pt x="1428750" y="76200"/>
                </a:lnTo>
                <a:lnTo>
                  <a:pt x="1428864" y="38100"/>
                </a:lnTo>
                <a:lnTo>
                  <a:pt x="1409776" y="38079"/>
                </a:lnTo>
                <a:close/>
              </a:path>
              <a:path w="1524000" h="114300">
                <a:moveTo>
                  <a:pt x="1409814" y="0"/>
                </a:moveTo>
                <a:lnTo>
                  <a:pt x="1409776" y="38079"/>
                </a:lnTo>
                <a:lnTo>
                  <a:pt x="1428864" y="38100"/>
                </a:lnTo>
                <a:lnTo>
                  <a:pt x="1428750" y="76200"/>
                </a:lnTo>
                <a:lnTo>
                  <a:pt x="1486052" y="76200"/>
                </a:lnTo>
                <a:lnTo>
                  <a:pt x="1524000" y="57264"/>
                </a:lnTo>
                <a:lnTo>
                  <a:pt x="1409814" y="0"/>
                </a:lnTo>
                <a:close/>
              </a:path>
              <a:path w="1524000" h="114300">
                <a:moveTo>
                  <a:pt x="114" y="36576"/>
                </a:moveTo>
                <a:lnTo>
                  <a:pt x="0" y="74676"/>
                </a:lnTo>
                <a:lnTo>
                  <a:pt x="1409738" y="76179"/>
                </a:lnTo>
                <a:lnTo>
                  <a:pt x="1409776" y="38079"/>
                </a:lnTo>
                <a:lnTo>
                  <a:pt x="114" y="365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878448" y="5622797"/>
            <a:ext cx="1524000" cy="114300"/>
          </a:xfrm>
          <a:custGeom>
            <a:avLst/>
            <a:gdLst/>
            <a:ahLst/>
            <a:cxnLst/>
            <a:rect l="l" t="t" r="r" b="b"/>
            <a:pathLst>
              <a:path w="1524000" h="114300">
                <a:moveTo>
                  <a:pt x="1409738" y="76218"/>
                </a:moveTo>
                <a:lnTo>
                  <a:pt x="1409700" y="114299"/>
                </a:lnTo>
                <a:lnTo>
                  <a:pt x="1485976" y="76238"/>
                </a:lnTo>
                <a:lnTo>
                  <a:pt x="1428750" y="76238"/>
                </a:lnTo>
                <a:lnTo>
                  <a:pt x="1409738" y="76218"/>
                </a:lnTo>
                <a:close/>
              </a:path>
              <a:path w="1524000" h="114300">
                <a:moveTo>
                  <a:pt x="1409776" y="38118"/>
                </a:moveTo>
                <a:lnTo>
                  <a:pt x="1409738" y="76218"/>
                </a:lnTo>
                <a:lnTo>
                  <a:pt x="1428750" y="76238"/>
                </a:lnTo>
                <a:lnTo>
                  <a:pt x="1428864" y="38138"/>
                </a:lnTo>
                <a:lnTo>
                  <a:pt x="1409776" y="38118"/>
                </a:lnTo>
                <a:close/>
              </a:path>
              <a:path w="1524000" h="114300">
                <a:moveTo>
                  <a:pt x="1409814" y="0"/>
                </a:moveTo>
                <a:lnTo>
                  <a:pt x="1409776" y="38118"/>
                </a:lnTo>
                <a:lnTo>
                  <a:pt x="1428864" y="38138"/>
                </a:lnTo>
                <a:lnTo>
                  <a:pt x="1428750" y="76238"/>
                </a:lnTo>
                <a:lnTo>
                  <a:pt x="1485976" y="76238"/>
                </a:lnTo>
                <a:lnTo>
                  <a:pt x="1524000" y="57264"/>
                </a:lnTo>
                <a:lnTo>
                  <a:pt x="1409814" y="0"/>
                </a:lnTo>
                <a:close/>
              </a:path>
              <a:path w="1524000" h="114300">
                <a:moveTo>
                  <a:pt x="114" y="36652"/>
                </a:moveTo>
                <a:lnTo>
                  <a:pt x="0" y="74752"/>
                </a:lnTo>
                <a:lnTo>
                  <a:pt x="1409738" y="76218"/>
                </a:lnTo>
                <a:lnTo>
                  <a:pt x="1409776" y="38118"/>
                </a:lnTo>
                <a:lnTo>
                  <a:pt x="114" y="366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7525616" y="5501420"/>
            <a:ext cx="149860" cy="264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000750" y="4260837"/>
            <a:ext cx="304800" cy="685800"/>
          </a:xfrm>
          <a:custGeom>
            <a:avLst/>
            <a:gdLst/>
            <a:ahLst/>
            <a:cxnLst/>
            <a:rect l="l" t="t" r="r" b="b"/>
            <a:pathLst>
              <a:path w="304800" h="685800">
                <a:moveTo>
                  <a:pt x="176136" y="301894"/>
                </a:moveTo>
                <a:lnTo>
                  <a:pt x="128663" y="301894"/>
                </a:lnTo>
                <a:lnTo>
                  <a:pt x="128663" y="685799"/>
                </a:lnTo>
                <a:lnTo>
                  <a:pt x="176136" y="685799"/>
                </a:lnTo>
                <a:lnTo>
                  <a:pt x="176136" y="301894"/>
                </a:lnTo>
                <a:close/>
              </a:path>
              <a:path w="304800" h="685800">
                <a:moveTo>
                  <a:pt x="152400" y="0"/>
                </a:moveTo>
                <a:lnTo>
                  <a:pt x="0" y="301894"/>
                </a:lnTo>
                <a:lnTo>
                  <a:pt x="304800" y="301894"/>
                </a:lnTo>
                <a:lnTo>
                  <a:pt x="152400" y="0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000750" y="4260837"/>
            <a:ext cx="304800" cy="685800"/>
          </a:xfrm>
          <a:custGeom>
            <a:avLst/>
            <a:gdLst/>
            <a:ahLst/>
            <a:cxnLst/>
            <a:rect l="l" t="t" r="r" b="b"/>
            <a:pathLst>
              <a:path w="304800" h="685800">
                <a:moveTo>
                  <a:pt x="0" y="301894"/>
                </a:moveTo>
                <a:lnTo>
                  <a:pt x="152400" y="0"/>
                </a:lnTo>
                <a:lnTo>
                  <a:pt x="304800" y="301894"/>
                </a:lnTo>
                <a:lnTo>
                  <a:pt x="176136" y="301894"/>
                </a:lnTo>
                <a:lnTo>
                  <a:pt x="176136" y="685799"/>
                </a:lnTo>
                <a:lnTo>
                  <a:pt x="128663" y="685799"/>
                </a:lnTo>
                <a:lnTo>
                  <a:pt x="128663" y="301894"/>
                </a:lnTo>
                <a:lnTo>
                  <a:pt x="0" y="30189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7707852" y="3051958"/>
            <a:ext cx="393700" cy="243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20"/>
              </a:lnSpc>
            </a:pPr>
            <a:r>
              <a:rPr dirty="0" sz="1800" spc="-5" i="1">
                <a:latin typeface="Times New Roman"/>
                <a:cs typeface="Times New Roman"/>
              </a:rPr>
              <a:t>ILD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14301" y="4793111"/>
            <a:ext cx="393700" cy="6210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048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920"/>
              </a:lnSpc>
              <a:spcBef>
                <a:spcPts val="1045"/>
              </a:spcBef>
            </a:pPr>
            <a:r>
              <a:rPr dirty="0" sz="1800" spc="-5" i="1">
                <a:latin typeface="Times New Roman"/>
                <a:cs typeface="Times New Roman"/>
              </a:rPr>
              <a:t>ITD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83006" y="5652337"/>
            <a:ext cx="1183005" cy="993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508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195"/>
              </a:spcBef>
            </a:pPr>
            <a:r>
              <a:rPr dirty="0" sz="1800" spc="-5" i="1">
                <a:latin typeface="Times New Roman"/>
                <a:cs typeface="Times New Roman"/>
              </a:rPr>
              <a:t>IT</a:t>
            </a:r>
            <a:r>
              <a:rPr dirty="0" sz="1800" spc="-15" i="1">
                <a:latin typeface="Times New Roman"/>
                <a:cs typeface="Times New Roman"/>
              </a:rPr>
              <a:t>D</a:t>
            </a:r>
            <a:r>
              <a:rPr dirty="0" sz="1800" i="1">
                <a:latin typeface="Times New Roman"/>
                <a:cs typeface="Times New Roman"/>
              </a:rPr>
              <a:t>=I</a:t>
            </a:r>
            <a:r>
              <a:rPr dirty="0" sz="1800" spc="-10" i="1">
                <a:latin typeface="Times New Roman"/>
                <a:cs typeface="Times New Roman"/>
              </a:rPr>
              <a:t>L</a:t>
            </a:r>
            <a:r>
              <a:rPr dirty="0" sz="1800" i="1">
                <a:latin typeface="Times New Roman"/>
                <a:cs typeface="Times New Roman"/>
              </a:rPr>
              <a:t>D</a:t>
            </a:r>
            <a:r>
              <a:rPr dirty="0" sz="1800" spc="-5" i="1">
                <a:latin typeface="Times New Roman"/>
                <a:cs typeface="Times New Roman"/>
              </a:rPr>
              <a:t>=</a:t>
            </a:r>
            <a:r>
              <a:rPr dirty="0" sz="1800" i="1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  <a:p>
            <a:pPr algn="ctr" marR="15875">
              <a:lnSpc>
                <a:spcPct val="100000"/>
              </a:lnSpc>
              <a:spcBef>
                <a:spcPts val="459"/>
              </a:spcBef>
            </a:pPr>
            <a:r>
              <a:rPr dirty="0" sz="1600" spc="-5">
                <a:latin typeface="Times New Roman"/>
                <a:cs typeface="Times New Roman"/>
              </a:rPr>
              <a:t>L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1303" y="6132575"/>
            <a:ext cx="8700770" cy="695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Histograms</a:t>
            </a:r>
            <a:r>
              <a:rPr dirty="0" sz="2400" spc="-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=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2000" spc="-5">
                <a:latin typeface="Times New Roman"/>
                <a:cs typeface="Times New Roman"/>
              </a:rPr>
              <a:t>number </a:t>
            </a:r>
            <a:r>
              <a:rPr dirty="0" sz="2000">
                <a:latin typeface="Times New Roman"/>
                <a:cs typeface="Times New Roman"/>
              </a:rPr>
              <a:t>of </a:t>
            </a:r>
            <a:r>
              <a:rPr dirty="0" sz="2000" spc="-5">
                <a:latin typeface="Times New Roman"/>
                <a:cs typeface="Times New Roman"/>
              </a:rPr>
              <a:t>times </a:t>
            </a:r>
            <a:r>
              <a:rPr dirty="0" sz="2000">
                <a:latin typeface="Times New Roman"/>
                <a:cs typeface="Times New Roman"/>
              </a:rPr>
              <a:t>a subject reported perceiving a position when  ITD or ILD</a:t>
            </a:r>
            <a:r>
              <a:rPr dirty="0" sz="2000" spc="-16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presented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56340" y="134649"/>
            <a:ext cx="5584850" cy="6033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48195" y="60940"/>
            <a:ext cx="4586605" cy="457200"/>
          </a:xfrm>
          <a:custGeom>
            <a:avLst/>
            <a:gdLst/>
            <a:ahLst/>
            <a:cxnLst/>
            <a:rect l="l" t="t" r="r" b="b"/>
            <a:pathLst>
              <a:path w="4586605" h="457200">
                <a:moveTo>
                  <a:pt x="0" y="457200"/>
                </a:moveTo>
                <a:lnTo>
                  <a:pt x="4586325" y="457200"/>
                </a:lnTo>
                <a:lnTo>
                  <a:pt x="4586325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71899" y="155958"/>
            <a:ext cx="4711700" cy="7118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5">
                <a:solidFill>
                  <a:srgbClr val="000000"/>
                </a:solidFill>
                <a:latin typeface="Calibri Light"/>
                <a:cs typeface="Calibri Light"/>
              </a:rPr>
              <a:t>Normal</a:t>
            </a:r>
            <a:r>
              <a:rPr dirty="0" sz="4400" spc="-2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4400" spc="-25">
                <a:solidFill>
                  <a:srgbClr val="000000"/>
                </a:solidFill>
                <a:latin typeface="Calibri Light"/>
                <a:cs typeface="Calibri Light"/>
              </a:rPr>
              <a:t>Performance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10478" y="0"/>
            <a:ext cx="3924300" cy="260985"/>
          </a:xfrm>
          <a:custGeom>
            <a:avLst/>
            <a:gdLst/>
            <a:ahLst/>
            <a:cxnLst/>
            <a:rect l="l" t="t" r="r" b="b"/>
            <a:pathLst>
              <a:path w="3924300" h="260985">
                <a:moveTo>
                  <a:pt x="0" y="260966"/>
                </a:moveTo>
                <a:lnTo>
                  <a:pt x="3923928" y="260966"/>
                </a:lnTo>
                <a:lnTo>
                  <a:pt x="3923928" y="0"/>
                </a:lnTo>
                <a:lnTo>
                  <a:pt x="0" y="0"/>
                </a:lnTo>
                <a:lnTo>
                  <a:pt x="0" y="2609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662" y="207580"/>
            <a:ext cx="8421370" cy="6315075"/>
          </a:xfrm>
          <a:custGeom>
            <a:avLst/>
            <a:gdLst/>
            <a:ahLst/>
            <a:cxnLst/>
            <a:rect l="l" t="t" r="r" b="b"/>
            <a:pathLst>
              <a:path w="8421370" h="6315075">
                <a:moveTo>
                  <a:pt x="0" y="6314960"/>
                </a:moveTo>
                <a:lnTo>
                  <a:pt x="8420919" y="6314960"/>
                </a:lnTo>
                <a:lnTo>
                  <a:pt x="8420919" y="0"/>
                </a:lnTo>
                <a:lnTo>
                  <a:pt x="0" y="0"/>
                </a:lnTo>
                <a:lnTo>
                  <a:pt x="0" y="63149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652184" y="2841764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5991" y="0"/>
                </a:moveTo>
                <a:lnTo>
                  <a:pt x="0" y="6019"/>
                </a:lnTo>
                <a:lnTo>
                  <a:pt x="5991" y="6019"/>
                </a:lnTo>
                <a:lnTo>
                  <a:pt x="59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652184" y="2697432"/>
            <a:ext cx="6350" cy="9525"/>
          </a:xfrm>
          <a:custGeom>
            <a:avLst/>
            <a:gdLst/>
            <a:ahLst/>
            <a:cxnLst/>
            <a:rect l="l" t="t" r="r" b="b"/>
            <a:pathLst>
              <a:path w="6350" h="9525">
                <a:moveTo>
                  <a:pt x="5991" y="0"/>
                </a:moveTo>
                <a:lnTo>
                  <a:pt x="0" y="9010"/>
                </a:lnTo>
                <a:lnTo>
                  <a:pt x="5991" y="9010"/>
                </a:lnTo>
                <a:lnTo>
                  <a:pt x="59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51850" y="1401363"/>
            <a:ext cx="1711960" cy="1491615"/>
          </a:xfrm>
          <a:custGeom>
            <a:avLst/>
            <a:gdLst/>
            <a:ahLst/>
            <a:cxnLst/>
            <a:rect l="l" t="t" r="r" b="b"/>
            <a:pathLst>
              <a:path w="1711960" h="1491614">
                <a:moveTo>
                  <a:pt x="1711862" y="0"/>
                </a:moveTo>
                <a:lnTo>
                  <a:pt x="1711862" y="1491518"/>
                </a:lnTo>
                <a:lnTo>
                  <a:pt x="1546402" y="1491518"/>
                </a:lnTo>
                <a:lnTo>
                  <a:pt x="1546402" y="0"/>
                </a:lnTo>
                <a:lnTo>
                  <a:pt x="1507035" y="0"/>
                </a:lnTo>
                <a:lnTo>
                  <a:pt x="1507035" y="238801"/>
                </a:lnTo>
                <a:lnTo>
                  <a:pt x="1363383" y="238801"/>
                </a:lnTo>
                <a:lnTo>
                  <a:pt x="1363383" y="0"/>
                </a:lnTo>
                <a:lnTo>
                  <a:pt x="1324273" y="0"/>
                </a:lnTo>
                <a:lnTo>
                  <a:pt x="1324273" y="715938"/>
                </a:lnTo>
                <a:lnTo>
                  <a:pt x="1158556" y="715938"/>
                </a:lnTo>
                <a:lnTo>
                  <a:pt x="1158556" y="0"/>
                </a:lnTo>
                <a:lnTo>
                  <a:pt x="1123952" y="0"/>
                </a:lnTo>
                <a:lnTo>
                  <a:pt x="1123952" y="1014381"/>
                </a:lnTo>
                <a:lnTo>
                  <a:pt x="975794" y="1014381"/>
                </a:lnTo>
                <a:lnTo>
                  <a:pt x="975794" y="0"/>
                </a:lnTo>
                <a:lnTo>
                  <a:pt x="919125" y="0"/>
                </a:lnTo>
                <a:lnTo>
                  <a:pt x="919125" y="1014381"/>
                </a:lnTo>
                <a:lnTo>
                  <a:pt x="792775" y="1014381"/>
                </a:lnTo>
                <a:lnTo>
                  <a:pt x="792775" y="0"/>
                </a:lnTo>
                <a:lnTo>
                  <a:pt x="0" y="0"/>
                </a:lnTo>
                <a:lnTo>
                  <a:pt x="1711862" y="0"/>
                </a:lnTo>
              </a:path>
            </a:pathLst>
          </a:custGeom>
          <a:ln w="601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251382" y="5097140"/>
            <a:ext cx="998855" cy="3175"/>
          </a:xfrm>
          <a:custGeom>
            <a:avLst/>
            <a:gdLst/>
            <a:ahLst/>
            <a:cxnLst/>
            <a:rect l="l" t="t" r="r" b="b"/>
            <a:pathLst>
              <a:path w="998854" h="3175">
                <a:moveTo>
                  <a:pt x="0" y="0"/>
                </a:moveTo>
                <a:lnTo>
                  <a:pt x="998821" y="3009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251382" y="3013173"/>
            <a:ext cx="998855" cy="3175"/>
          </a:xfrm>
          <a:custGeom>
            <a:avLst/>
            <a:gdLst/>
            <a:ahLst/>
            <a:cxnLst/>
            <a:rect l="l" t="t" r="r" b="b"/>
            <a:pathLst>
              <a:path w="998854" h="3175">
                <a:moveTo>
                  <a:pt x="0" y="0"/>
                </a:moveTo>
                <a:lnTo>
                  <a:pt x="998821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251382" y="3013173"/>
            <a:ext cx="3175" cy="2084070"/>
          </a:xfrm>
          <a:custGeom>
            <a:avLst/>
            <a:gdLst/>
            <a:ahLst/>
            <a:cxnLst/>
            <a:rect l="l" t="t" r="r" b="b"/>
            <a:pathLst>
              <a:path w="3175" h="2084070">
                <a:moveTo>
                  <a:pt x="0" y="2083966"/>
                </a:moveTo>
                <a:lnTo>
                  <a:pt x="301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250204" y="3013173"/>
            <a:ext cx="0" cy="2084070"/>
          </a:xfrm>
          <a:custGeom>
            <a:avLst/>
            <a:gdLst/>
            <a:ahLst/>
            <a:cxnLst/>
            <a:rect l="l" t="t" r="r" b="b"/>
            <a:pathLst>
              <a:path w="0" h="2084070">
                <a:moveTo>
                  <a:pt x="0" y="2083966"/>
                </a:moveTo>
                <a:lnTo>
                  <a:pt x="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251382" y="3013173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0"/>
                </a:moveTo>
                <a:lnTo>
                  <a:pt x="9041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250204" y="5097140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0" y="0"/>
                </a:moveTo>
                <a:lnTo>
                  <a:pt x="6030" y="3009"/>
                </a:lnTo>
              </a:path>
            </a:pathLst>
          </a:custGeom>
          <a:ln w="60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51382" y="5097140"/>
            <a:ext cx="998855" cy="3175"/>
          </a:xfrm>
          <a:custGeom>
            <a:avLst/>
            <a:gdLst/>
            <a:ahLst/>
            <a:cxnLst/>
            <a:rect l="l" t="t" r="r" b="b"/>
            <a:pathLst>
              <a:path w="998854" h="3175">
                <a:moveTo>
                  <a:pt x="0" y="0"/>
                </a:moveTo>
                <a:lnTo>
                  <a:pt x="998821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51382" y="3013173"/>
            <a:ext cx="3175" cy="2084070"/>
          </a:xfrm>
          <a:custGeom>
            <a:avLst/>
            <a:gdLst/>
            <a:ahLst/>
            <a:cxnLst/>
            <a:rect l="l" t="t" r="r" b="b"/>
            <a:pathLst>
              <a:path w="3175" h="2084070">
                <a:moveTo>
                  <a:pt x="0" y="2083966"/>
                </a:moveTo>
                <a:lnTo>
                  <a:pt x="301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251382" y="5097140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0"/>
                </a:moveTo>
                <a:lnTo>
                  <a:pt x="9041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341644" y="5073104"/>
            <a:ext cx="0" cy="24130"/>
          </a:xfrm>
          <a:custGeom>
            <a:avLst/>
            <a:gdLst/>
            <a:ahLst/>
            <a:cxnLst/>
            <a:rect l="l" t="t" r="r" b="b"/>
            <a:pathLst>
              <a:path w="0" h="24129">
                <a:moveTo>
                  <a:pt x="0" y="24035"/>
                </a:moveTo>
                <a:lnTo>
                  <a:pt x="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338634" y="3017677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0" y="0"/>
                </a:moveTo>
                <a:lnTo>
                  <a:pt x="6019" y="0"/>
                </a:lnTo>
              </a:path>
            </a:pathLst>
          </a:custGeom>
          <a:ln w="90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753785" y="5073104"/>
            <a:ext cx="3175" cy="24130"/>
          </a:xfrm>
          <a:custGeom>
            <a:avLst/>
            <a:gdLst/>
            <a:ahLst/>
            <a:cxnLst/>
            <a:rect l="l" t="t" r="r" b="b"/>
            <a:pathLst>
              <a:path w="3175" h="24129">
                <a:moveTo>
                  <a:pt x="0" y="24035"/>
                </a:moveTo>
                <a:lnTo>
                  <a:pt x="302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753785" y="3013173"/>
            <a:ext cx="3175" cy="9525"/>
          </a:xfrm>
          <a:custGeom>
            <a:avLst/>
            <a:gdLst/>
            <a:ahLst/>
            <a:cxnLst/>
            <a:rect l="l" t="t" r="r" b="b"/>
            <a:pathLst>
              <a:path w="3175" h="9525">
                <a:moveTo>
                  <a:pt x="0" y="0"/>
                </a:moveTo>
                <a:lnTo>
                  <a:pt x="3020" y="9008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168984" y="5073104"/>
            <a:ext cx="3175" cy="24130"/>
          </a:xfrm>
          <a:custGeom>
            <a:avLst/>
            <a:gdLst/>
            <a:ahLst/>
            <a:cxnLst/>
            <a:rect l="l" t="t" r="r" b="b"/>
            <a:pathLst>
              <a:path w="3175" h="24129">
                <a:moveTo>
                  <a:pt x="0" y="24035"/>
                </a:moveTo>
                <a:lnTo>
                  <a:pt x="301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168984" y="3013173"/>
            <a:ext cx="3175" cy="9525"/>
          </a:xfrm>
          <a:custGeom>
            <a:avLst/>
            <a:gdLst/>
            <a:ahLst/>
            <a:cxnLst/>
            <a:rect l="l" t="t" r="r" b="b"/>
            <a:pathLst>
              <a:path w="3175" h="9525">
                <a:moveTo>
                  <a:pt x="0" y="0"/>
                </a:moveTo>
                <a:lnTo>
                  <a:pt x="3010" y="9008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251382" y="5064067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238190" y="5064067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12013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5271248" y="4928061"/>
            <a:ext cx="97790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</a:pPr>
            <a:r>
              <a:rPr dirty="0" sz="1000" spc="10" b="1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251382" y="4832522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238190" y="4832522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12013" y="0"/>
                </a:moveTo>
                <a:lnTo>
                  <a:pt x="0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251382" y="4591939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238190" y="4591939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12013" y="0"/>
                </a:moveTo>
                <a:lnTo>
                  <a:pt x="0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251382" y="4360403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238190" y="4360403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12013" y="0"/>
                </a:moveTo>
                <a:lnTo>
                  <a:pt x="0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251382" y="4116849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238190" y="4116849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12013" y="0"/>
                </a:moveTo>
                <a:lnTo>
                  <a:pt x="0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251382" y="3885228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238190" y="3885228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12013" y="0"/>
                </a:moveTo>
                <a:lnTo>
                  <a:pt x="0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251382" y="3644655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238190" y="3644655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12013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251382" y="3413109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238190" y="3413109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12013" y="0"/>
                </a:moveTo>
                <a:lnTo>
                  <a:pt x="0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251382" y="3172536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5701223" y="3286120"/>
            <a:ext cx="343535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  <a:tabLst>
                <a:tab pos="330200" algn="l"/>
              </a:tabLst>
            </a:pPr>
            <a:r>
              <a:rPr dirty="0" sz="1000" spc="5" b="1" u="heavy">
                <a:latin typeface="Arial"/>
                <a:cs typeface="Arial"/>
              </a:rPr>
              <a:t> </a:t>
            </a:r>
            <a:r>
              <a:rPr dirty="0" sz="1000" spc="5" b="1" u="heavy">
                <a:latin typeface="Arial"/>
                <a:cs typeface="Arial"/>
              </a:rPr>
              <a:t>	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238190" y="3172536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12013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5271248" y="3034788"/>
            <a:ext cx="115570" cy="1821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320">
              <a:lnSpc>
                <a:spcPct val="100000"/>
              </a:lnSpc>
            </a:pPr>
            <a:r>
              <a:rPr dirty="0" sz="1000" spc="10" b="1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  <a:p>
            <a:pPr marL="20320">
              <a:lnSpc>
                <a:spcPct val="100000"/>
              </a:lnSpc>
              <a:spcBef>
                <a:spcPts val="775"/>
              </a:spcBef>
            </a:pPr>
            <a:r>
              <a:rPr dirty="0" sz="1000" spc="10" b="1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  <a:p>
            <a:pPr marL="30480">
              <a:lnSpc>
                <a:spcPct val="100000"/>
              </a:lnSpc>
              <a:spcBef>
                <a:spcPts val="710"/>
              </a:spcBef>
            </a:pPr>
            <a:r>
              <a:rPr dirty="0" sz="1000" spc="10" b="1"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  <a:p>
            <a:pPr marL="20320">
              <a:lnSpc>
                <a:spcPct val="100000"/>
              </a:lnSpc>
              <a:spcBef>
                <a:spcPts val="620"/>
              </a:spcBef>
            </a:pPr>
            <a:r>
              <a:rPr dirty="0" sz="1000" spc="10" b="1"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000" spc="10" b="1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1000" spc="10" b="1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1000" spc="10" b="1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35"/>
              </a:lnSpc>
              <a:spcBef>
                <a:spcPts val="815"/>
              </a:spcBef>
            </a:pPr>
            <a:r>
              <a:rPr dirty="0" sz="1000" spc="10" b="1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251382" y="5097140"/>
            <a:ext cx="998855" cy="3175"/>
          </a:xfrm>
          <a:custGeom>
            <a:avLst/>
            <a:gdLst/>
            <a:ahLst/>
            <a:cxnLst/>
            <a:rect l="l" t="t" r="r" b="b"/>
            <a:pathLst>
              <a:path w="998854" h="3175">
                <a:moveTo>
                  <a:pt x="0" y="0"/>
                </a:moveTo>
                <a:lnTo>
                  <a:pt x="998821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251382" y="3013173"/>
            <a:ext cx="998855" cy="3175"/>
          </a:xfrm>
          <a:custGeom>
            <a:avLst/>
            <a:gdLst/>
            <a:ahLst/>
            <a:cxnLst/>
            <a:rect l="l" t="t" r="r" b="b"/>
            <a:pathLst>
              <a:path w="998854" h="3175">
                <a:moveTo>
                  <a:pt x="0" y="0"/>
                </a:moveTo>
                <a:lnTo>
                  <a:pt x="998821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251382" y="3013173"/>
            <a:ext cx="3175" cy="2084070"/>
          </a:xfrm>
          <a:custGeom>
            <a:avLst/>
            <a:gdLst/>
            <a:ahLst/>
            <a:cxnLst/>
            <a:rect l="l" t="t" r="r" b="b"/>
            <a:pathLst>
              <a:path w="3175" h="2084070">
                <a:moveTo>
                  <a:pt x="0" y="2083966"/>
                </a:moveTo>
                <a:lnTo>
                  <a:pt x="301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250204" y="3013173"/>
            <a:ext cx="0" cy="2084070"/>
          </a:xfrm>
          <a:custGeom>
            <a:avLst/>
            <a:gdLst/>
            <a:ahLst/>
            <a:cxnLst/>
            <a:rect l="l" t="t" r="r" b="b"/>
            <a:pathLst>
              <a:path w="0" h="2084070">
                <a:moveTo>
                  <a:pt x="0" y="2083966"/>
                </a:moveTo>
                <a:lnTo>
                  <a:pt x="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251382" y="5097140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0"/>
                </a:moveTo>
                <a:lnTo>
                  <a:pt x="9041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250204" y="3013173"/>
            <a:ext cx="6350" cy="3175"/>
          </a:xfrm>
          <a:custGeom>
            <a:avLst/>
            <a:gdLst/>
            <a:ahLst/>
            <a:cxnLst/>
            <a:rect l="l" t="t" r="r" b="b"/>
            <a:pathLst>
              <a:path w="6350" h="3175">
                <a:moveTo>
                  <a:pt x="0" y="0"/>
                </a:moveTo>
                <a:lnTo>
                  <a:pt x="6030" y="3018"/>
                </a:lnTo>
              </a:path>
            </a:pathLst>
          </a:custGeom>
          <a:ln w="601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299252" y="5000920"/>
            <a:ext cx="77470" cy="87630"/>
          </a:xfrm>
          <a:custGeom>
            <a:avLst/>
            <a:gdLst/>
            <a:ahLst/>
            <a:cxnLst/>
            <a:rect l="l" t="t" r="r" b="b"/>
            <a:pathLst>
              <a:path w="77470" h="87629">
                <a:moveTo>
                  <a:pt x="77200" y="0"/>
                </a:moveTo>
                <a:lnTo>
                  <a:pt x="0" y="0"/>
                </a:lnTo>
                <a:lnTo>
                  <a:pt x="0" y="87210"/>
                </a:lnTo>
                <a:lnTo>
                  <a:pt x="77200" y="87210"/>
                </a:lnTo>
                <a:lnTo>
                  <a:pt x="77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397512" y="5059932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 h="0">
                <a:moveTo>
                  <a:pt x="0" y="0"/>
                </a:moveTo>
                <a:lnTo>
                  <a:pt x="89001" y="0"/>
                </a:lnTo>
              </a:path>
            </a:pathLst>
          </a:custGeom>
          <a:ln w="5639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505335" y="5076581"/>
            <a:ext cx="80010" cy="0"/>
          </a:xfrm>
          <a:custGeom>
            <a:avLst/>
            <a:gdLst/>
            <a:ahLst/>
            <a:cxnLst/>
            <a:rect l="l" t="t" r="r" b="b"/>
            <a:pathLst>
              <a:path w="80010" h="0">
                <a:moveTo>
                  <a:pt x="0" y="0"/>
                </a:moveTo>
                <a:lnTo>
                  <a:pt x="79733" y="0"/>
                </a:lnTo>
              </a:path>
            </a:pathLst>
          </a:custGeom>
          <a:ln w="230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606129" y="5066328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 h="0">
                <a:moveTo>
                  <a:pt x="0" y="0"/>
                </a:moveTo>
                <a:lnTo>
                  <a:pt x="89001" y="0"/>
                </a:lnTo>
              </a:path>
            </a:pathLst>
          </a:custGeom>
          <a:ln w="436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713923" y="5081735"/>
            <a:ext cx="80010" cy="0"/>
          </a:xfrm>
          <a:custGeom>
            <a:avLst/>
            <a:gdLst/>
            <a:ahLst/>
            <a:cxnLst/>
            <a:rect l="l" t="t" r="r" b="b"/>
            <a:pathLst>
              <a:path w="80010" h="0">
                <a:moveTo>
                  <a:pt x="0" y="0"/>
                </a:moveTo>
                <a:lnTo>
                  <a:pt x="79467" y="0"/>
                </a:lnTo>
              </a:path>
            </a:pathLst>
          </a:custGeom>
          <a:ln w="127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812183" y="5081735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 h="0">
                <a:moveTo>
                  <a:pt x="0" y="0"/>
                </a:moveTo>
                <a:lnTo>
                  <a:pt x="89039" y="0"/>
                </a:lnTo>
              </a:path>
            </a:pathLst>
          </a:custGeom>
          <a:ln w="127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287472" y="5000922"/>
            <a:ext cx="920750" cy="87630"/>
          </a:xfrm>
          <a:custGeom>
            <a:avLst/>
            <a:gdLst/>
            <a:ahLst/>
            <a:cxnLst/>
            <a:rect l="l" t="t" r="r" b="b"/>
            <a:pathLst>
              <a:path w="920750" h="87629">
                <a:moveTo>
                  <a:pt x="920612" y="87209"/>
                </a:moveTo>
                <a:lnTo>
                  <a:pt x="613766" y="87209"/>
                </a:lnTo>
                <a:lnTo>
                  <a:pt x="613766" y="74410"/>
                </a:lnTo>
                <a:lnTo>
                  <a:pt x="524734" y="74410"/>
                </a:lnTo>
                <a:lnTo>
                  <a:pt x="524734" y="87209"/>
                </a:lnTo>
                <a:lnTo>
                  <a:pt x="505936" y="87209"/>
                </a:lnTo>
                <a:lnTo>
                  <a:pt x="505936" y="74410"/>
                </a:lnTo>
                <a:lnTo>
                  <a:pt x="426469" y="74410"/>
                </a:lnTo>
                <a:lnTo>
                  <a:pt x="426469" y="87209"/>
                </a:lnTo>
                <a:lnTo>
                  <a:pt x="407672" y="87209"/>
                </a:lnTo>
                <a:lnTo>
                  <a:pt x="407672" y="43604"/>
                </a:lnTo>
                <a:lnTo>
                  <a:pt x="318678" y="43604"/>
                </a:lnTo>
                <a:lnTo>
                  <a:pt x="318678" y="87209"/>
                </a:lnTo>
                <a:lnTo>
                  <a:pt x="297622" y="87209"/>
                </a:lnTo>
                <a:lnTo>
                  <a:pt x="297622" y="64107"/>
                </a:lnTo>
                <a:lnTo>
                  <a:pt x="217879" y="64107"/>
                </a:lnTo>
                <a:lnTo>
                  <a:pt x="217879" y="87209"/>
                </a:lnTo>
                <a:lnTo>
                  <a:pt x="199053" y="87209"/>
                </a:lnTo>
                <a:lnTo>
                  <a:pt x="199053" y="30806"/>
                </a:lnTo>
                <a:lnTo>
                  <a:pt x="110059" y="30806"/>
                </a:lnTo>
                <a:lnTo>
                  <a:pt x="110059" y="87209"/>
                </a:lnTo>
                <a:lnTo>
                  <a:pt x="88994" y="87209"/>
                </a:lnTo>
                <a:lnTo>
                  <a:pt x="88994" y="0"/>
                </a:lnTo>
                <a:lnTo>
                  <a:pt x="11794" y="0"/>
                </a:lnTo>
                <a:lnTo>
                  <a:pt x="11794" y="87209"/>
                </a:lnTo>
                <a:lnTo>
                  <a:pt x="0" y="87209"/>
                </a:lnTo>
                <a:lnTo>
                  <a:pt x="920612" y="872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287451" y="4822797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 h="0">
                <a:moveTo>
                  <a:pt x="0" y="0"/>
                </a:moveTo>
                <a:lnTo>
                  <a:pt x="89001" y="0"/>
                </a:lnTo>
              </a:path>
            </a:pathLst>
          </a:custGeom>
          <a:ln w="194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397512" y="4816711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 h="0">
                <a:moveTo>
                  <a:pt x="0" y="0"/>
                </a:moveTo>
                <a:lnTo>
                  <a:pt x="89001" y="0"/>
                </a:lnTo>
              </a:path>
            </a:pathLst>
          </a:custGeom>
          <a:ln w="316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505335" y="4806962"/>
            <a:ext cx="80010" cy="0"/>
          </a:xfrm>
          <a:custGeom>
            <a:avLst/>
            <a:gdLst/>
            <a:ahLst/>
            <a:cxnLst/>
            <a:rect l="l" t="t" r="r" b="b"/>
            <a:pathLst>
              <a:path w="80010" h="0">
                <a:moveTo>
                  <a:pt x="0" y="0"/>
                </a:moveTo>
                <a:lnTo>
                  <a:pt x="79733" y="0"/>
                </a:lnTo>
              </a:path>
            </a:pathLst>
          </a:custGeom>
          <a:ln w="51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606129" y="4816711"/>
            <a:ext cx="77470" cy="0"/>
          </a:xfrm>
          <a:custGeom>
            <a:avLst/>
            <a:gdLst/>
            <a:ahLst/>
            <a:cxnLst/>
            <a:rect l="l" t="t" r="r" b="b"/>
            <a:pathLst>
              <a:path w="77470" h="0">
                <a:moveTo>
                  <a:pt x="0" y="0"/>
                </a:moveTo>
                <a:lnTo>
                  <a:pt x="77209" y="0"/>
                </a:lnTo>
              </a:path>
            </a:pathLst>
          </a:custGeom>
          <a:ln w="316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713923" y="4816711"/>
            <a:ext cx="80010" cy="0"/>
          </a:xfrm>
          <a:custGeom>
            <a:avLst/>
            <a:gdLst/>
            <a:ahLst/>
            <a:cxnLst/>
            <a:rect l="l" t="t" r="r" b="b"/>
            <a:pathLst>
              <a:path w="80010" h="0">
                <a:moveTo>
                  <a:pt x="0" y="0"/>
                </a:moveTo>
                <a:lnTo>
                  <a:pt x="79467" y="0"/>
                </a:lnTo>
              </a:path>
            </a:pathLst>
          </a:custGeom>
          <a:ln w="316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5287472" y="4781403"/>
            <a:ext cx="920750" cy="51435"/>
          </a:xfrm>
          <a:custGeom>
            <a:avLst/>
            <a:gdLst/>
            <a:ahLst/>
            <a:cxnLst/>
            <a:rect l="l" t="t" r="r" b="b"/>
            <a:pathLst>
              <a:path w="920750" h="51435">
                <a:moveTo>
                  <a:pt x="920612" y="51118"/>
                </a:moveTo>
                <a:lnTo>
                  <a:pt x="505936" y="51118"/>
                </a:lnTo>
                <a:lnTo>
                  <a:pt x="505936" y="19493"/>
                </a:lnTo>
                <a:lnTo>
                  <a:pt x="426469" y="19493"/>
                </a:lnTo>
                <a:lnTo>
                  <a:pt x="426469" y="51118"/>
                </a:lnTo>
                <a:lnTo>
                  <a:pt x="395877" y="51118"/>
                </a:lnTo>
                <a:lnTo>
                  <a:pt x="395877" y="19493"/>
                </a:lnTo>
                <a:lnTo>
                  <a:pt x="318678" y="19493"/>
                </a:lnTo>
                <a:lnTo>
                  <a:pt x="318678" y="51118"/>
                </a:lnTo>
                <a:lnTo>
                  <a:pt x="297622" y="51118"/>
                </a:lnTo>
                <a:lnTo>
                  <a:pt x="297622" y="0"/>
                </a:lnTo>
                <a:lnTo>
                  <a:pt x="217879" y="0"/>
                </a:lnTo>
                <a:lnTo>
                  <a:pt x="217879" y="51118"/>
                </a:lnTo>
                <a:lnTo>
                  <a:pt x="199053" y="51118"/>
                </a:lnTo>
                <a:lnTo>
                  <a:pt x="199053" y="19493"/>
                </a:lnTo>
                <a:lnTo>
                  <a:pt x="110059" y="19493"/>
                </a:lnTo>
                <a:lnTo>
                  <a:pt x="110059" y="51118"/>
                </a:lnTo>
                <a:lnTo>
                  <a:pt x="88994" y="51118"/>
                </a:lnTo>
                <a:lnTo>
                  <a:pt x="88994" y="31663"/>
                </a:lnTo>
                <a:lnTo>
                  <a:pt x="0" y="31663"/>
                </a:lnTo>
                <a:lnTo>
                  <a:pt x="0" y="51118"/>
                </a:lnTo>
                <a:lnTo>
                  <a:pt x="920612" y="51118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505335" y="4575405"/>
            <a:ext cx="80010" cy="0"/>
          </a:xfrm>
          <a:custGeom>
            <a:avLst/>
            <a:gdLst/>
            <a:ahLst/>
            <a:cxnLst/>
            <a:rect l="l" t="t" r="r" b="b"/>
            <a:pathLst>
              <a:path w="80010" h="0">
                <a:moveTo>
                  <a:pt x="0" y="0"/>
                </a:moveTo>
                <a:lnTo>
                  <a:pt x="79733" y="0"/>
                </a:lnTo>
              </a:path>
            </a:pathLst>
          </a:custGeom>
          <a:ln w="33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287472" y="4558867"/>
            <a:ext cx="920750" cy="33655"/>
          </a:xfrm>
          <a:custGeom>
            <a:avLst/>
            <a:gdLst/>
            <a:ahLst/>
            <a:cxnLst/>
            <a:rect l="l" t="t" r="r" b="b"/>
            <a:pathLst>
              <a:path w="920750" h="33654">
                <a:moveTo>
                  <a:pt x="920612" y="33072"/>
                </a:moveTo>
                <a:lnTo>
                  <a:pt x="297622" y="33072"/>
                </a:lnTo>
                <a:lnTo>
                  <a:pt x="297622" y="0"/>
                </a:lnTo>
                <a:lnTo>
                  <a:pt x="217879" y="0"/>
                </a:lnTo>
                <a:lnTo>
                  <a:pt x="217879" y="33072"/>
                </a:lnTo>
                <a:lnTo>
                  <a:pt x="0" y="33072"/>
                </a:lnTo>
                <a:lnTo>
                  <a:pt x="920612" y="33072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910481" y="3619090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 h="0">
                <a:moveTo>
                  <a:pt x="0" y="0"/>
                </a:moveTo>
                <a:lnTo>
                  <a:pt x="89001" y="0"/>
                </a:lnTo>
              </a:path>
            </a:pathLst>
          </a:custGeom>
          <a:ln w="5113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287472" y="3593527"/>
            <a:ext cx="920750" cy="51435"/>
          </a:xfrm>
          <a:custGeom>
            <a:avLst/>
            <a:gdLst/>
            <a:ahLst/>
            <a:cxnLst/>
            <a:rect l="l" t="t" r="r" b="b"/>
            <a:pathLst>
              <a:path w="920750" h="51435">
                <a:moveTo>
                  <a:pt x="920612" y="51127"/>
                </a:moveTo>
                <a:lnTo>
                  <a:pt x="712031" y="51127"/>
                </a:lnTo>
                <a:lnTo>
                  <a:pt x="712031" y="0"/>
                </a:lnTo>
                <a:lnTo>
                  <a:pt x="623027" y="0"/>
                </a:lnTo>
                <a:lnTo>
                  <a:pt x="623027" y="51127"/>
                </a:lnTo>
                <a:lnTo>
                  <a:pt x="0" y="51127"/>
                </a:lnTo>
                <a:lnTo>
                  <a:pt x="920612" y="51127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287472" y="3361991"/>
            <a:ext cx="920750" cy="51435"/>
          </a:xfrm>
          <a:custGeom>
            <a:avLst/>
            <a:gdLst/>
            <a:ahLst/>
            <a:cxnLst/>
            <a:rect l="l" t="t" r="r" b="b"/>
            <a:pathLst>
              <a:path w="920750" h="51435">
                <a:moveTo>
                  <a:pt x="920612" y="51118"/>
                </a:moveTo>
                <a:lnTo>
                  <a:pt x="712031" y="51118"/>
                </a:lnTo>
                <a:lnTo>
                  <a:pt x="712031" y="0"/>
                </a:lnTo>
                <a:lnTo>
                  <a:pt x="623027" y="0"/>
                </a:lnTo>
                <a:lnTo>
                  <a:pt x="623027" y="51118"/>
                </a:lnTo>
                <a:lnTo>
                  <a:pt x="613766" y="51118"/>
                </a:lnTo>
                <a:lnTo>
                  <a:pt x="613766" y="29320"/>
                </a:lnTo>
                <a:lnTo>
                  <a:pt x="524734" y="29320"/>
                </a:lnTo>
                <a:lnTo>
                  <a:pt x="524734" y="51118"/>
                </a:lnTo>
                <a:lnTo>
                  <a:pt x="505936" y="51118"/>
                </a:lnTo>
                <a:lnTo>
                  <a:pt x="505936" y="29320"/>
                </a:lnTo>
                <a:lnTo>
                  <a:pt x="426469" y="29320"/>
                </a:lnTo>
                <a:lnTo>
                  <a:pt x="426469" y="51118"/>
                </a:lnTo>
                <a:lnTo>
                  <a:pt x="0" y="51118"/>
                </a:lnTo>
                <a:lnTo>
                  <a:pt x="920612" y="51118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812183" y="3145483"/>
            <a:ext cx="89535" cy="0"/>
          </a:xfrm>
          <a:custGeom>
            <a:avLst/>
            <a:gdLst/>
            <a:ahLst/>
            <a:cxnLst/>
            <a:rect l="l" t="t" r="r" b="b"/>
            <a:pathLst>
              <a:path w="89535" h="0">
                <a:moveTo>
                  <a:pt x="0" y="0"/>
                </a:moveTo>
                <a:lnTo>
                  <a:pt x="89039" y="0"/>
                </a:lnTo>
              </a:path>
            </a:pathLst>
          </a:custGeom>
          <a:ln w="540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020799" y="3076317"/>
            <a:ext cx="89535" cy="96520"/>
          </a:xfrm>
          <a:custGeom>
            <a:avLst/>
            <a:gdLst/>
            <a:ahLst/>
            <a:cxnLst/>
            <a:rect l="l" t="t" r="r" b="b"/>
            <a:pathLst>
              <a:path w="89535" h="96519">
                <a:moveTo>
                  <a:pt x="89001" y="0"/>
                </a:moveTo>
                <a:lnTo>
                  <a:pt x="0" y="0"/>
                </a:lnTo>
                <a:lnTo>
                  <a:pt x="0" y="96212"/>
                </a:lnTo>
                <a:lnTo>
                  <a:pt x="89001" y="96212"/>
                </a:lnTo>
                <a:lnTo>
                  <a:pt x="890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128337" y="3076317"/>
            <a:ext cx="80010" cy="96520"/>
          </a:xfrm>
          <a:custGeom>
            <a:avLst/>
            <a:gdLst/>
            <a:ahLst/>
            <a:cxnLst/>
            <a:rect l="l" t="t" r="r" b="b"/>
            <a:pathLst>
              <a:path w="80010" h="96519">
                <a:moveTo>
                  <a:pt x="79733" y="0"/>
                </a:moveTo>
                <a:lnTo>
                  <a:pt x="0" y="0"/>
                </a:lnTo>
                <a:lnTo>
                  <a:pt x="0" y="96212"/>
                </a:lnTo>
                <a:lnTo>
                  <a:pt x="79733" y="96212"/>
                </a:lnTo>
                <a:lnTo>
                  <a:pt x="797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287472" y="3076318"/>
            <a:ext cx="920750" cy="96520"/>
          </a:xfrm>
          <a:custGeom>
            <a:avLst/>
            <a:gdLst/>
            <a:ahLst/>
            <a:cxnLst/>
            <a:rect l="l" t="t" r="r" b="b"/>
            <a:pathLst>
              <a:path w="920750" h="96519">
                <a:moveTo>
                  <a:pt x="920612" y="96217"/>
                </a:moveTo>
                <a:lnTo>
                  <a:pt x="920612" y="0"/>
                </a:lnTo>
                <a:lnTo>
                  <a:pt x="840878" y="0"/>
                </a:lnTo>
                <a:lnTo>
                  <a:pt x="840878" y="96217"/>
                </a:lnTo>
                <a:lnTo>
                  <a:pt x="822347" y="96217"/>
                </a:lnTo>
                <a:lnTo>
                  <a:pt x="822347" y="0"/>
                </a:lnTo>
                <a:lnTo>
                  <a:pt x="733353" y="0"/>
                </a:lnTo>
                <a:lnTo>
                  <a:pt x="733353" y="96217"/>
                </a:lnTo>
                <a:lnTo>
                  <a:pt x="613766" y="96217"/>
                </a:lnTo>
                <a:lnTo>
                  <a:pt x="613766" y="42119"/>
                </a:lnTo>
                <a:lnTo>
                  <a:pt x="524734" y="42119"/>
                </a:lnTo>
                <a:lnTo>
                  <a:pt x="524734" y="96217"/>
                </a:lnTo>
                <a:lnTo>
                  <a:pt x="0" y="96217"/>
                </a:lnTo>
                <a:lnTo>
                  <a:pt x="920612" y="96217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661214" y="5097140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0"/>
                </a:moveTo>
                <a:lnTo>
                  <a:pt x="9041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749634" y="5073104"/>
            <a:ext cx="6350" cy="24130"/>
          </a:xfrm>
          <a:custGeom>
            <a:avLst/>
            <a:gdLst/>
            <a:ahLst/>
            <a:cxnLst/>
            <a:rect l="l" t="t" r="r" b="b"/>
            <a:pathLst>
              <a:path w="6350" h="24129">
                <a:moveTo>
                  <a:pt x="0" y="24035"/>
                </a:moveTo>
                <a:lnTo>
                  <a:pt x="603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749634" y="3013173"/>
            <a:ext cx="6350" cy="9525"/>
          </a:xfrm>
          <a:custGeom>
            <a:avLst/>
            <a:gdLst/>
            <a:ahLst/>
            <a:cxnLst/>
            <a:rect l="l" t="t" r="r" b="b"/>
            <a:pathLst>
              <a:path w="6350" h="9525">
                <a:moveTo>
                  <a:pt x="0" y="0"/>
                </a:moveTo>
                <a:lnTo>
                  <a:pt x="6030" y="9008"/>
                </a:lnTo>
              </a:path>
            </a:pathLst>
          </a:custGeom>
          <a:ln w="60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7167805" y="5073104"/>
            <a:ext cx="3175" cy="24130"/>
          </a:xfrm>
          <a:custGeom>
            <a:avLst/>
            <a:gdLst/>
            <a:ahLst/>
            <a:cxnLst/>
            <a:rect l="l" t="t" r="r" b="b"/>
            <a:pathLst>
              <a:path w="3175" h="24129">
                <a:moveTo>
                  <a:pt x="0" y="24035"/>
                </a:moveTo>
                <a:lnTo>
                  <a:pt x="302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7167805" y="3013173"/>
            <a:ext cx="3175" cy="9525"/>
          </a:xfrm>
          <a:custGeom>
            <a:avLst/>
            <a:gdLst/>
            <a:ahLst/>
            <a:cxnLst/>
            <a:rect l="l" t="t" r="r" b="b"/>
            <a:pathLst>
              <a:path w="3175" h="9525">
                <a:moveTo>
                  <a:pt x="0" y="0"/>
                </a:moveTo>
                <a:lnTo>
                  <a:pt x="3020" y="9008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7583005" y="5073104"/>
            <a:ext cx="3175" cy="24130"/>
          </a:xfrm>
          <a:custGeom>
            <a:avLst/>
            <a:gdLst/>
            <a:ahLst/>
            <a:cxnLst/>
            <a:rect l="l" t="t" r="r" b="b"/>
            <a:pathLst>
              <a:path w="3175" h="24129">
                <a:moveTo>
                  <a:pt x="0" y="24035"/>
                </a:moveTo>
                <a:lnTo>
                  <a:pt x="301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583005" y="3013173"/>
            <a:ext cx="3175" cy="9525"/>
          </a:xfrm>
          <a:custGeom>
            <a:avLst/>
            <a:gdLst/>
            <a:ahLst/>
            <a:cxnLst/>
            <a:rect l="l" t="t" r="r" b="b"/>
            <a:pathLst>
              <a:path w="3175" h="9525">
                <a:moveTo>
                  <a:pt x="0" y="0"/>
                </a:moveTo>
                <a:lnTo>
                  <a:pt x="3010" y="9008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 txBox="1"/>
          <p:nvPr/>
        </p:nvSpPr>
        <p:spPr>
          <a:xfrm>
            <a:off x="7621898" y="5063976"/>
            <a:ext cx="224790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</a:pPr>
            <a:r>
              <a:rPr dirty="0" sz="1000" spc="10" b="1">
                <a:latin typeface="Arial"/>
                <a:cs typeface="Arial"/>
              </a:rPr>
              <a:t>1</a:t>
            </a:r>
            <a:r>
              <a:rPr dirty="0" sz="1000" spc="50" b="1">
                <a:latin typeface="Arial"/>
                <a:cs typeface="Arial"/>
              </a:rPr>
              <a:t> </a:t>
            </a:r>
            <a:r>
              <a:rPr dirty="0" sz="1000" spc="10" b="1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6671424" y="5064067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90" h="3175">
                <a:moveTo>
                  <a:pt x="0" y="0"/>
                </a:moveTo>
                <a:lnTo>
                  <a:pt x="2106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7649191" y="5064067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5" h="3175">
                <a:moveTo>
                  <a:pt x="12023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 txBox="1"/>
          <p:nvPr/>
        </p:nvSpPr>
        <p:spPr>
          <a:xfrm>
            <a:off x="6710733" y="4941334"/>
            <a:ext cx="80010" cy="147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715">
              <a:lnSpc>
                <a:spcPts val="1155"/>
              </a:lnSpc>
            </a:pPr>
            <a:r>
              <a:rPr dirty="0" sz="1000" spc="10" b="1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6671424" y="4832522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90" h="3175">
                <a:moveTo>
                  <a:pt x="0" y="0"/>
                </a:moveTo>
                <a:lnTo>
                  <a:pt x="21064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7649191" y="4832522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5" h="3175">
                <a:moveTo>
                  <a:pt x="12023" y="0"/>
                </a:moveTo>
                <a:lnTo>
                  <a:pt x="0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671424" y="4591939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90" h="3175">
                <a:moveTo>
                  <a:pt x="0" y="0"/>
                </a:moveTo>
                <a:lnTo>
                  <a:pt x="21064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649191" y="4591939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5" h="3175">
                <a:moveTo>
                  <a:pt x="12023" y="0"/>
                </a:moveTo>
                <a:lnTo>
                  <a:pt x="0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671424" y="4360403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90" h="3175">
                <a:moveTo>
                  <a:pt x="0" y="0"/>
                </a:moveTo>
                <a:lnTo>
                  <a:pt x="21064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7649191" y="4360403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5" h="3175">
                <a:moveTo>
                  <a:pt x="12023" y="0"/>
                </a:moveTo>
                <a:lnTo>
                  <a:pt x="0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671424" y="4116849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90" h="3175">
                <a:moveTo>
                  <a:pt x="0" y="0"/>
                </a:moveTo>
                <a:lnTo>
                  <a:pt x="21064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7649191" y="4116849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5" h="3175">
                <a:moveTo>
                  <a:pt x="12023" y="0"/>
                </a:moveTo>
                <a:lnTo>
                  <a:pt x="0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671424" y="3885228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90" h="3175">
                <a:moveTo>
                  <a:pt x="0" y="0"/>
                </a:moveTo>
                <a:lnTo>
                  <a:pt x="21064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7649191" y="3885228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5" h="3175">
                <a:moveTo>
                  <a:pt x="12023" y="0"/>
                </a:moveTo>
                <a:lnTo>
                  <a:pt x="0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671424" y="3644655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90" h="3175">
                <a:moveTo>
                  <a:pt x="0" y="0"/>
                </a:moveTo>
                <a:lnTo>
                  <a:pt x="2106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7649191" y="3644655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5" h="3175">
                <a:moveTo>
                  <a:pt x="12023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671424" y="3413109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90" h="3175">
                <a:moveTo>
                  <a:pt x="0" y="0"/>
                </a:moveTo>
                <a:lnTo>
                  <a:pt x="21064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7649191" y="3413109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5" h="3175">
                <a:moveTo>
                  <a:pt x="12023" y="0"/>
                </a:moveTo>
                <a:lnTo>
                  <a:pt x="0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7661214" y="3013173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0"/>
                </a:moveTo>
                <a:lnTo>
                  <a:pt x="9041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710733" y="4988909"/>
            <a:ext cx="80010" cy="99695"/>
          </a:xfrm>
          <a:custGeom>
            <a:avLst/>
            <a:gdLst/>
            <a:ahLst/>
            <a:cxnLst/>
            <a:rect l="l" t="t" r="r" b="b"/>
            <a:pathLst>
              <a:path w="80009" h="99695">
                <a:moveTo>
                  <a:pt x="79733" y="0"/>
                </a:moveTo>
                <a:lnTo>
                  <a:pt x="0" y="0"/>
                </a:lnTo>
                <a:lnTo>
                  <a:pt x="0" y="99221"/>
                </a:lnTo>
                <a:lnTo>
                  <a:pt x="79733" y="99221"/>
                </a:lnTo>
                <a:lnTo>
                  <a:pt x="797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821052" y="5060151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 h="0">
                <a:moveTo>
                  <a:pt x="0" y="0"/>
                </a:moveTo>
                <a:lnTo>
                  <a:pt x="79476" y="0"/>
                </a:lnTo>
              </a:path>
            </a:pathLst>
          </a:custGeom>
          <a:ln w="559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919350" y="5001624"/>
            <a:ext cx="80010" cy="86995"/>
          </a:xfrm>
          <a:custGeom>
            <a:avLst/>
            <a:gdLst/>
            <a:ahLst/>
            <a:cxnLst/>
            <a:rect l="l" t="t" r="r" b="b"/>
            <a:pathLst>
              <a:path w="80009" h="86995">
                <a:moveTo>
                  <a:pt x="79705" y="0"/>
                </a:moveTo>
                <a:lnTo>
                  <a:pt x="0" y="0"/>
                </a:lnTo>
                <a:lnTo>
                  <a:pt x="0" y="86506"/>
                </a:lnTo>
                <a:lnTo>
                  <a:pt x="79705" y="86506"/>
                </a:lnTo>
                <a:lnTo>
                  <a:pt x="797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701493" y="4988904"/>
            <a:ext cx="920750" cy="99695"/>
          </a:xfrm>
          <a:custGeom>
            <a:avLst/>
            <a:gdLst/>
            <a:ahLst/>
            <a:cxnLst/>
            <a:rect l="l" t="t" r="r" b="b"/>
            <a:pathLst>
              <a:path w="920750" h="99695">
                <a:moveTo>
                  <a:pt x="920612" y="99226"/>
                </a:moveTo>
                <a:lnTo>
                  <a:pt x="503669" y="99226"/>
                </a:lnTo>
                <a:lnTo>
                  <a:pt x="503669" y="86504"/>
                </a:lnTo>
                <a:lnTo>
                  <a:pt x="426469" y="86504"/>
                </a:lnTo>
                <a:lnTo>
                  <a:pt x="426469" y="99226"/>
                </a:lnTo>
                <a:lnTo>
                  <a:pt x="297584" y="99226"/>
                </a:lnTo>
                <a:lnTo>
                  <a:pt x="297584" y="12722"/>
                </a:lnTo>
                <a:lnTo>
                  <a:pt x="217879" y="12722"/>
                </a:lnTo>
                <a:lnTo>
                  <a:pt x="217879" y="99226"/>
                </a:lnTo>
                <a:lnTo>
                  <a:pt x="199053" y="99226"/>
                </a:lnTo>
                <a:lnTo>
                  <a:pt x="199053" y="43271"/>
                </a:lnTo>
                <a:lnTo>
                  <a:pt x="119586" y="43271"/>
                </a:lnTo>
                <a:lnTo>
                  <a:pt x="119586" y="99226"/>
                </a:lnTo>
                <a:lnTo>
                  <a:pt x="88994" y="99226"/>
                </a:lnTo>
                <a:lnTo>
                  <a:pt x="88994" y="0"/>
                </a:lnTo>
                <a:lnTo>
                  <a:pt x="9260" y="0"/>
                </a:lnTo>
                <a:lnTo>
                  <a:pt x="9260" y="99226"/>
                </a:lnTo>
                <a:lnTo>
                  <a:pt x="0" y="99226"/>
                </a:lnTo>
                <a:lnTo>
                  <a:pt x="920612" y="99226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7017619" y="4811467"/>
            <a:ext cx="89535" cy="0"/>
          </a:xfrm>
          <a:custGeom>
            <a:avLst/>
            <a:gdLst/>
            <a:ahLst/>
            <a:cxnLst/>
            <a:rect l="l" t="t" r="r" b="b"/>
            <a:pathLst>
              <a:path w="89534" h="0">
                <a:moveTo>
                  <a:pt x="0" y="0"/>
                </a:moveTo>
                <a:lnTo>
                  <a:pt x="89001" y="0"/>
                </a:lnTo>
              </a:path>
            </a:pathLst>
          </a:custGeom>
          <a:ln w="421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701493" y="4790402"/>
            <a:ext cx="920750" cy="42545"/>
          </a:xfrm>
          <a:custGeom>
            <a:avLst/>
            <a:gdLst/>
            <a:ahLst/>
            <a:cxnLst/>
            <a:rect l="l" t="t" r="r" b="b"/>
            <a:pathLst>
              <a:path w="920750" h="42545">
                <a:moveTo>
                  <a:pt x="920612" y="42119"/>
                </a:moveTo>
                <a:lnTo>
                  <a:pt x="613728" y="42119"/>
                </a:lnTo>
                <a:lnTo>
                  <a:pt x="613728" y="22330"/>
                </a:lnTo>
                <a:lnTo>
                  <a:pt x="524734" y="22330"/>
                </a:lnTo>
                <a:lnTo>
                  <a:pt x="524734" y="42119"/>
                </a:lnTo>
                <a:lnTo>
                  <a:pt x="405147" y="42119"/>
                </a:lnTo>
                <a:lnTo>
                  <a:pt x="405147" y="0"/>
                </a:lnTo>
                <a:lnTo>
                  <a:pt x="316143" y="0"/>
                </a:lnTo>
                <a:lnTo>
                  <a:pt x="316143" y="42119"/>
                </a:lnTo>
                <a:lnTo>
                  <a:pt x="0" y="42119"/>
                </a:lnTo>
                <a:lnTo>
                  <a:pt x="920612" y="42119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7017619" y="4575405"/>
            <a:ext cx="89535" cy="0"/>
          </a:xfrm>
          <a:custGeom>
            <a:avLst/>
            <a:gdLst/>
            <a:ahLst/>
            <a:cxnLst/>
            <a:rect l="l" t="t" r="r" b="b"/>
            <a:pathLst>
              <a:path w="89534" h="0">
                <a:moveTo>
                  <a:pt x="0" y="0"/>
                </a:moveTo>
                <a:lnTo>
                  <a:pt x="89001" y="0"/>
                </a:lnTo>
              </a:path>
            </a:pathLst>
          </a:custGeom>
          <a:ln w="33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6701493" y="4558867"/>
            <a:ext cx="920750" cy="33655"/>
          </a:xfrm>
          <a:custGeom>
            <a:avLst/>
            <a:gdLst/>
            <a:ahLst/>
            <a:cxnLst/>
            <a:rect l="l" t="t" r="r" b="b"/>
            <a:pathLst>
              <a:path w="920750" h="33654">
                <a:moveTo>
                  <a:pt x="920612" y="33072"/>
                </a:moveTo>
                <a:lnTo>
                  <a:pt x="405147" y="33072"/>
                </a:lnTo>
                <a:lnTo>
                  <a:pt x="405147" y="0"/>
                </a:lnTo>
                <a:lnTo>
                  <a:pt x="316143" y="0"/>
                </a:lnTo>
                <a:lnTo>
                  <a:pt x="316143" y="33072"/>
                </a:lnTo>
                <a:lnTo>
                  <a:pt x="0" y="33072"/>
                </a:lnTo>
                <a:lnTo>
                  <a:pt x="920612" y="33072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7127938" y="3639650"/>
            <a:ext cx="77470" cy="0"/>
          </a:xfrm>
          <a:custGeom>
            <a:avLst/>
            <a:gdLst/>
            <a:ahLst/>
            <a:cxnLst/>
            <a:rect l="l" t="t" r="r" b="b"/>
            <a:pathLst>
              <a:path w="77470" h="0">
                <a:moveTo>
                  <a:pt x="0" y="0"/>
                </a:moveTo>
                <a:lnTo>
                  <a:pt x="77200" y="0"/>
                </a:lnTo>
              </a:path>
            </a:pathLst>
          </a:custGeom>
          <a:ln w="100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226198" y="3628115"/>
            <a:ext cx="89535" cy="0"/>
          </a:xfrm>
          <a:custGeom>
            <a:avLst/>
            <a:gdLst/>
            <a:ahLst/>
            <a:cxnLst/>
            <a:rect l="l" t="t" r="r" b="b"/>
            <a:pathLst>
              <a:path w="89534" h="0">
                <a:moveTo>
                  <a:pt x="0" y="0"/>
                </a:moveTo>
                <a:lnTo>
                  <a:pt x="89001" y="0"/>
                </a:lnTo>
              </a:path>
            </a:pathLst>
          </a:custGeom>
          <a:ln w="33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7334030" y="3628115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 h="0">
                <a:moveTo>
                  <a:pt x="0" y="0"/>
                </a:moveTo>
                <a:lnTo>
                  <a:pt x="79467" y="0"/>
                </a:lnTo>
              </a:path>
            </a:pathLst>
          </a:custGeom>
          <a:ln w="33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701493" y="3611573"/>
            <a:ext cx="920750" cy="33655"/>
          </a:xfrm>
          <a:custGeom>
            <a:avLst/>
            <a:gdLst/>
            <a:ahLst/>
            <a:cxnLst/>
            <a:rect l="l" t="t" r="r" b="b"/>
            <a:pathLst>
              <a:path w="920750" h="33654">
                <a:moveTo>
                  <a:pt x="920612" y="33082"/>
                </a:moveTo>
                <a:lnTo>
                  <a:pt x="712031" y="33082"/>
                </a:lnTo>
                <a:lnTo>
                  <a:pt x="712031" y="0"/>
                </a:lnTo>
                <a:lnTo>
                  <a:pt x="632554" y="0"/>
                </a:lnTo>
                <a:lnTo>
                  <a:pt x="632554" y="33082"/>
                </a:lnTo>
                <a:lnTo>
                  <a:pt x="613728" y="33082"/>
                </a:lnTo>
                <a:lnTo>
                  <a:pt x="613728" y="0"/>
                </a:lnTo>
                <a:lnTo>
                  <a:pt x="524734" y="0"/>
                </a:lnTo>
                <a:lnTo>
                  <a:pt x="524734" y="33082"/>
                </a:lnTo>
                <a:lnTo>
                  <a:pt x="503669" y="33082"/>
                </a:lnTo>
                <a:lnTo>
                  <a:pt x="503669" y="23073"/>
                </a:lnTo>
                <a:lnTo>
                  <a:pt x="426469" y="23073"/>
                </a:lnTo>
                <a:lnTo>
                  <a:pt x="426469" y="33082"/>
                </a:lnTo>
                <a:lnTo>
                  <a:pt x="0" y="33082"/>
                </a:lnTo>
                <a:lnTo>
                  <a:pt x="920612" y="33082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7226198" y="3396572"/>
            <a:ext cx="89535" cy="0"/>
          </a:xfrm>
          <a:custGeom>
            <a:avLst/>
            <a:gdLst/>
            <a:ahLst/>
            <a:cxnLst/>
            <a:rect l="l" t="t" r="r" b="b"/>
            <a:pathLst>
              <a:path w="89534" h="0">
                <a:moveTo>
                  <a:pt x="0" y="0"/>
                </a:moveTo>
                <a:lnTo>
                  <a:pt x="89001" y="0"/>
                </a:lnTo>
              </a:path>
            </a:pathLst>
          </a:custGeom>
          <a:ln w="33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7334030" y="3396572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 h="0">
                <a:moveTo>
                  <a:pt x="0" y="0"/>
                </a:moveTo>
                <a:lnTo>
                  <a:pt x="79467" y="0"/>
                </a:lnTo>
              </a:path>
            </a:pathLst>
          </a:custGeom>
          <a:ln w="330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7432290" y="3401705"/>
            <a:ext cx="89535" cy="0"/>
          </a:xfrm>
          <a:custGeom>
            <a:avLst/>
            <a:gdLst/>
            <a:ahLst/>
            <a:cxnLst/>
            <a:rect l="l" t="t" r="r" b="b"/>
            <a:pathLst>
              <a:path w="89534" h="0">
                <a:moveTo>
                  <a:pt x="0" y="0"/>
                </a:moveTo>
                <a:lnTo>
                  <a:pt x="89001" y="0"/>
                </a:lnTo>
              </a:path>
            </a:pathLst>
          </a:custGeom>
          <a:ln w="22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7542352" y="3401705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 h="0">
                <a:moveTo>
                  <a:pt x="0" y="0"/>
                </a:moveTo>
                <a:lnTo>
                  <a:pt x="79733" y="0"/>
                </a:lnTo>
              </a:path>
            </a:pathLst>
          </a:custGeom>
          <a:ln w="22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6701493" y="3380037"/>
            <a:ext cx="920750" cy="33655"/>
          </a:xfrm>
          <a:custGeom>
            <a:avLst/>
            <a:gdLst/>
            <a:ahLst/>
            <a:cxnLst/>
            <a:rect l="l" t="t" r="r" b="b"/>
            <a:pathLst>
              <a:path w="920750" h="33654">
                <a:moveTo>
                  <a:pt x="920612" y="33072"/>
                </a:moveTo>
                <a:lnTo>
                  <a:pt x="920612" y="10265"/>
                </a:lnTo>
                <a:lnTo>
                  <a:pt x="840878" y="10265"/>
                </a:lnTo>
                <a:lnTo>
                  <a:pt x="840878" y="33072"/>
                </a:lnTo>
                <a:lnTo>
                  <a:pt x="819822" y="33072"/>
                </a:lnTo>
                <a:lnTo>
                  <a:pt x="819822" y="10265"/>
                </a:lnTo>
                <a:lnTo>
                  <a:pt x="730819" y="10265"/>
                </a:lnTo>
                <a:lnTo>
                  <a:pt x="730819" y="33072"/>
                </a:lnTo>
                <a:lnTo>
                  <a:pt x="712031" y="33072"/>
                </a:lnTo>
                <a:lnTo>
                  <a:pt x="712031" y="0"/>
                </a:lnTo>
                <a:lnTo>
                  <a:pt x="632554" y="0"/>
                </a:lnTo>
                <a:lnTo>
                  <a:pt x="632554" y="33072"/>
                </a:lnTo>
                <a:lnTo>
                  <a:pt x="613728" y="33072"/>
                </a:lnTo>
                <a:lnTo>
                  <a:pt x="613728" y="0"/>
                </a:lnTo>
                <a:lnTo>
                  <a:pt x="524734" y="0"/>
                </a:lnTo>
                <a:lnTo>
                  <a:pt x="524734" y="33072"/>
                </a:lnTo>
                <a:lnTo>
                  <a:pt x="0" y="33072"/>
                </a:lnTo>
                <a:lnTo>
                  <a:pt x="920612" y="33072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13" name="object 113"/>
          <p:cNvGraphicFramePr>
            <a:graphicFrameLocks noGrp="1"/>
          </p:cNvGraphicFramePr>
          <p:nvPr/>
        </p:nvGraphicFramePr>
        <p:xfrm>
          <a:off x="6668415" y="3010165"/>
          <a:ext cx="1003935" cy="20948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537"/>
                <a:gridCol w="524369"/>
                <a:gridCol w="130897"/>
              </a:tblGrid>
              <a:tr h="115746">
                <a:tc>
                  <a:txBody>
                    <a:bodyPr/>
                    <a:lstStyle/>
                    <a:p>
                      <a:pPr marL="28575">
                        <a:lnSpc>
                          <a:spcPts val="869"/>
                        </a:lnSpc>
                        <a:spcBef>
                          <a:spcPts val="20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001">
                      <a:solidFill>
                        <a:srgbClr val="000000"/>
                      </a:solidFill>
                      <a:prstDash val="solid"/>
                    </a:lnL>
                    <a:lnT w="903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8440">
                        <a:lnSpc>
                          <a:spcPts val="869"/>
                        </a:lnSpc>
                        <a:spcBef>
                          <a:spcPts val="200"/>
                        </a:spcBef>
                        <a:tabLst>
                          <a:tab pos="438150" algn="l"/>
                        </a:tabLst>
                      </a:pPr>
                      <a:r>
                        <a:rPr dirty="0" sz="1000" b="1" u="heavy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b="1" u="heavy">
                          <a:latin typeface="Arial"/>
                          <a:cs typeface="Arial"/>
                        </a:rPr>
                        <a:t>	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21059">
                      <a:solidFill>
                        <a:srgbClr val="FFFFFF"/>
                      </a:solidFill>
                      <a:prstDash val="solid"/>
                    </a:lnR>
                    <a:lnT w="903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21059">
                      <a:solidFill>
                        <a:srgbClr val="FFFFFF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</a:tr>
              <a:tr h="332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001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/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029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7295"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001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/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029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7622"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001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/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029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1837"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001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/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029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1451">
                <a:tc>
                  <a:txBody>
                    <a:bodyPr/>
                    <a:lstStyle/>
                    <a:p>
                      <a:pPr marL="3873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001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/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029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2067"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001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/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029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45106"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1000" b="1">
                          <a:latin typeface="Arial"/>
                          <a:cs typeface="Arial"/>
                        </a:rPr>
                        <a:t>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001">
                      <a:solidFill>
                        <a:srgbClr val="000000"/>
                      </a:solidFill>
                      <a:prstDash val="solid"/>
                    </a:lnL>
                    <a:lnB w="90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marR="83820">
                        <a:lnSpc>
                          <a:spcPct val="100000"/>
                        </a:lnSpc>
                        <a:spcBef>
                          <a:spcPts val="430"/>
                        </a:spcBef>
                        <a:tabLst>
                          <a:tab pos="121285" algn="l"/>
                        </a:tabLst>
                      </a:pPr>
                      <a:r>
                        <a:rPr dirty="0" sz="1000" b="1" u="heavy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b="1" u="heavy">
                          <a:latin typeface="Arial"/>
                          <a:cs typeface="Arial"/>
                        </a:rPr>
                        <a:t>	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9029">
                      <a:solidFill>
                        <a:srgbClr val="000000"/>
                      </a:solidFill>
                      <a:prstDash val="solid"/>
                    </a:lnR>
                    <a:lnB w="1271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14" name="object 114"/>
          <p:cNvSpPr/>
          <p:nvPr/>
        </p:nvSpPr>
        <p:spPr>
          <a:xfrm>
            <a:off x="6701493" y="3088336"/>
            <a:ext cx="920750" cy="84455"/>
          </a:xfrm>
          <a:custGeom>
            <a:avLst/>
            <a:gdLst/>
            <a:ahLst/>
            <a:cxnLst/>
            <a:rect l="l" t="t" r="r" b="b"/>
            <a:pathLst>
              <a:path w="920750" h="84455">
                <a:moveTo>
                  <a:pt x="920612" y="84200"/>
                </a:moveTo>
                <a:lnTo>
                  <a:pt x="920612" y="0"/>
                </a:lnTo>
                <a:lnTo>
                  <a:pt x="840878" y="0"/>
                </a:lnTo>
                <a:lnTo>
                  <a:pt x="840878" y="84200"/>
                </a:lnTo>
                <a:lnTo>
                  <a:pt x="819822" y="84200"/>
                </a:lnTo>
                <a:lnTo>
                  <a:pt x="819822" y="19788"/>
                </a:lnTo>
                <a:lnTo>
                  <a:pt x="730819" y="19788"/>
                </a:lnTo>
                <a:lnTo>
                  <a:pt x="730819" y="84200"/>
                </a:lnTo>
                <a:lnTo>
                  <a:pt x="712031" y="84200"/>
                </a:lnTo>
                <a:lnTo>
                  <a:pt x="712031" y="61907"/>
                </a:lnTo>
                <a:lnTo>
                  <a:pt x="632554" y="61907"/>
                </a:lnTo>
                <a:lnTo>
                  <a:pt x="632554" y="84200"/>
                </a:lnTo>
                <a:lnTo>
                  <a:pt x="613728" y="84200"/>
                </a:lnTo>
                <a:lnTo>
                  <a:pt x="613728" y="71915"/>
                </a:lnTo>
                <a:lnTo>
                  <a:pt x="524734" y="71915"/>
                </a:lnTo>
                <a:lnTo>
                  <a:pt x="524734" y="84200"/>
                </a:lnTo>
                <a:lnTo>
                  <a:pt x="0" y="84200"/>
                </a:lnTo>
                <a:lnTo>
                  <a:pt x="920612" y="84200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 txBox="1"/>
          <p:nvPr/>
        </p:nvSpPr>
        <p:spPr>
          <a:xfrm>
            <a:off x="6315719" y="5077184"/>
            <a:ext cx="97790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</a:pPr>
            <a:r>
              <a:rPr dirty="0" sz="1000" spc="10" b="1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5288025" y="5077184"/>
            <a:ext cx="662305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  <a:tabLst>
                <a:tab pos="577215" algn="l"/>
              </a:tabLst>
            </a:pPr>
            <a:r>
              <a:rPr dirty="0" sz="1000" spc="5" b="1">
                <a:latin typeface="Arial"/>
                <a:cs typeface="Arial"/>
              </a:rPr>
              <a:t>-</a:t>
            </a:r>
            <a:r>
              <a:rPr dirty="0" sz="1000" spc="85" b="1">
                <a:latin typeface="Arial"/>
                <a:cs typeface="Arial"/>
              </a:rPr>
              <a:t> </a:t>
            </a:r>
            <a:r>
              <a:rPr dirty="0" sz="1000" spc="10" b="1">
                <a:latin typeface="Arial"/>
                <a:cs typeface="Arial"/>
              </a:rPr>
              <a:t>1</a:t>
            </a:r>
            <a:r>
              <a:rPr dirty="0" sz="1000" b="1">
                <a:latin typeface="Arial"/>
                <a:cs typeface="Arial"/>
              </a:rPr>
              <a:t>	</a:t>
            </a:r>
            <a:r>
              <a:rPr dirty="0" sz="1000" spc="10" b="1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1815633" y="5127241"/>
            <a:ext cx="981075" cy="3175"/>
          </a:xfrm>
          <a:custGeom>
            <a:avLst/>
            <a:gdLst/>
            <a:ahLst/>
            <a:cxnLst/>
            <a:rect l="l" t="t" r="r" b="b"/>
            <a:pathLst>
              <a:path w="981075" h="3175">
                <a:moveTo>
                  <a:pt x="0" y="0"/>
                </a:moveTo>
                <a:lnTo>
                  <a:pt x="980776" y="2971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815633" y="3040227"/>
            <a:ext cx="981075" cy="3175"/>
          </a:xfrm>
          <a:custGeom>
            <a:avLst/>
            <a:gdLst/>
            <a:ahLst/>
            <a:cxnLst/>
            <a:rect l="l" t="t" r="r" b="b"/>
            <a:pathLst>
              <a:path w="981075" h="3175">
                <a:moveTo>
                  <a:pt x="0" y="0"/>
                </a:moveTo>
                <a:lnTo>
                  <a:pt x="980776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796410" y="3040227"/>
            <a:ext cx="3175" cy="2087245"/>
          </a:xfrm>
          <a:custGeom>
            <a:avLst/>
            <a:gdLst/>
            <a:ahLst/>
            <a:cxnLst/>
            <a:rect l="l" t="t" r="r" b="b"/>
            <a:pathLst>
              <a:path w="3175" h="2087245">
                <a:moveTo>
                  <a:pt x="0" y="2087013"/>
                </a:moveTo>
                <a:lnTo>
                  <a:pt x="302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796410" y="5127241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0" y="0"/>
                </a:moveTo>
                <a:lnTo>
                  <a:pt x="12023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815633" y="5127241"/>
            <a:ext cx="981075" cy="3175"/>
          </a:xfrm>
          <a:custGeom>
            <a:avLst/>
            <a:gdLst/>
            <a:ahLst/>
            <a:cxnLst/>
            <a:rect l="l" t="t" r="r" b="b"/>
            <a:pathLst>
              <a:path w="981075" h="3175">
                <a:moveTo>
                  <a:pt x="0" y="0"/>
                </a:moveTo>
                <a:lnTo>
                  <a:pt x="980776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2300001" y="5103167"/>
            <a:ext cx="6350" cy="24130"/>
          </a:xfrm>
          <a:custGeom>
            <a:avLst/>
            <a:gdLst/>
            <a:ahLst/>
            <a:cxnLst/>
            <a:rect l="l" t="t" r="r" b="b"/>
            <a:pathLst>
              <a:path w="6350" h="24129">
                <a:moveTo>
                  <a:pt x="0" y="24073"/>
                </a:moveTo>
                <a:lnTo>
                  <a:pt x="6021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2300001" y="3040227"/>
            <a:ext cx="6350" cy="21590"/>
          </a:xfrm>
          <a:custGeom>
            <a:avLst/>
            <a:gdLst/>
            <a:ahLst/>
            <a:cxnLst/>
            <a:rect l="l" t="t" r="r" b="b"/>
            <a:pathLst>
              <a:path w="6350" h="21589">
                <a:moveTo>
                  <a:pt x="0" y="0"/>
                </a:moveTo>
                <a:lnTo>
                  <a:pt x="6021" y="21054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2709160" y="5103167"/>
            <a:ext cx="3175" cy="24130"/>
          </a:xfrm>
          <a:custGeom>
            <a:avLst/>
            <a:gdLst/>
            <a:ahLst/>
            <a:cxnLst/>
            <a:rect l="l" t="t" r="r" b="b"/>
            <a:pathLst>
              <a:path w="3175" h="24129">
                <a:moveTo>
                  <a:pt x="0" y="24073"/>
                </a:moveTo>
                <a:lnTo>
                  <a:pt x="302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2709160" y="3040227"/>
            <a:ext cx="3175" cy="21590"/>
          </a:xfrm>
          <a:custGeom>
            <a:avLst/>
            <a:gdLst/>
            <a:ahLst/>
            <a:cxnLst/>
            <a:rect l="l" t="t" r="r" b="b"/>
            <a:pathLst>
              <a:path w="3175" h="21589">
                <a:moveTo>
                  <a:pt x="0" y="0"/>
                </a:moveTo>
                <a:lnTo>
                  <a:pt x="3020" y="21054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 txBox="1"/>
          <p:nvPr/>
        </p:nvSpPr>
        <p:spPr>
          <a:xfrm>
            <a:off x="2834823" y="5098838"/>
            <a:ext cx="97790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</a:pPr>
            <a:r>
              <a:rPr dirty="0" sz="1000" spc="10" b="1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2778366" y="5103167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8044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2778366" y="4862585"/>
            <a:ext cx="18415" cy="635"/>
          </a:xfrm>
          <a:custGeom>
            <a:avLst/>
            <a:gdLst/>
            <a:ahLst/>
            <a:cxnLst/>
            <a:rect l="l" t="t" r="r" b="b"/>
            <a:pathLst>
              <a:path w="18414" h="635">
                <a:moveTo>
                  <a:pt x="18044" y="0"/>
                </a:moveTo>
                <a:lnTo>
                  <a:pt x="0" y="3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2778366" y="4631049"/>
            <a:ext cx="18415" cy="635"/>
          </a:xfrm>
          <a:custGeom>
            <a:avLst/>
            <a:gdLst/>
            <a:ahLst/>
            <a:cxnLst/>
            <a:rect l="l" t="t" r="r" b="b"/>
            <a:pathLst>
              <a:path w="18414" h="635">
                <a:moveTo>
                  <a:pt x="18044" y="0"/>
                </a:moveTo>
                <a:lnTo>
                  <a:pt x="0" y="3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2778366" y="4390466"/>
            <a:ext cx="18415" cy="635"/>
          </a:xfrm>
          <a:custGeom>
            <a:avLst/>
            <a:gdLst/>
            <a:ahLst/>
            <a:cxnLst/>
            <a:rect l="l" t="t" r="r" b="b"/>
            <a:pathLst>
              <a:path w="18414" h="635">
                <a:moveTo>
                  <a:pt x="18044" y="0"/>
                </a:moveTo>
                <a:lnTo>
                  <a:pt x="0" y="3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2778366" y="4155912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8044" y="0"/>
                </a:moveTo>
                <a:lnTo>
                  <a:pt x="0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2778366" y="3912282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8044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2778366" y="3680746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8044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2778366" y="3440163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18044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2778366" y="3208627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 h="0">
                <a:moveTo>
                  <a:pt x="18044" y="0"/>
                </a:moveTo>
                <a:lnTo>
                  <a:pt x="0" y="0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815633" y="5127241"/>
            <a:ext cx="981075" cy="3175"/>
          </a:xfrm>
          <a:custGeom>
            <a:avLst/>
            <a:gdLst/>
            <a:ahLst/>
            <a:cxnLst/>
            <a:rect l="l" t="t" r="r" b="b"/>
            <a:pathLst>
              <a:path w="981075" h="3175">
                <a:moveTo>
                  <a:pt x="0" y="0"/>
                </a:moveTo>
                <a:lnTo>
                  <a:pt x="980776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815633" y="3040227"/>
            <a:ext cx="981075" cy="3175"/>
          </a:xfrm>
          <a:custGeom>
            <a:avLst/>
            <a:gdLst/>
            <a:ahLst/>
            <a:cxnLst/>
            <a:rect l="l" t="t" r="r" b="b"/>
            <a:pathLst>
              <a:path w="981075" h="3175">
                <a:moveTo>
                  <a:pt x="0" y="0"/>
                </a:moveTo>
                <a:lnTo>
                  <a:pt x="980776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2796410" y="3040227"/>
            <a:ext cx="3175" cy="2087245"/>
          </a:xfrm>
          <a:custGeom>
            <a:avLst/>
            <a:gdLst/>
            <a:ahLst/>
            <a:cxnLst/>
            <a:rect l="l" t="t" r="r" b="b"/>
            <a:pathLst>
              <a:path w="3175" h="2087245">
                <a:moveTo>
                  <a:pt x="0" y="2087013"/>
                </a:moveTo>
                <a:lnTo>
                  <a:pt x="302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815633" y="3040227"/>
            <a:ext cx="3175" cy="2087245"/>
          </a:xfrm>
          <a:custGeom>
            <a:avLst/>
            <a:gdLst/>
            <a:ahLst/>
            <a:cxnLst/>
            <a:rect l="l" t="t" r="r" b="b"/>
            <a:pathLst>
              <a:path w="3175" h="2087245">
                <a:moveTo>
                  <a:pt x="0" y="2087013"/>
                </a:moveTo>
                <a:lnTo>
                  <a:pt x="2972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815633" y="3040227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0"/>
                </a:moveTo>
                <a:lnTo>
                  <a:pt x="9003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815633" y="3040227"/>
            <a:ext cx="3175" cy="2087245"/>
          </a:xfrm>
          <a:custGeom>
            <a:avLst/>
            <a:gdLst/>
            <a:ahLst/>
            <a:cxnLst/>
            <a:rect l="l" t="t" r="r" b="b"/>
            <a:pathLst>
              <a:path w="3175" h="2087245">
                <a:moveTo>
                  <a:pt x="0" y="2087013"/>
                </a:moveTo>
                <a:lnTo>
                  <a:pt x="2972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815633" y="5127241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0"/>
                </a:moveTo>
                <a:lnTo>
                  <a:pt x="9003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893843" y="5103167"/>
            <a:ext cx="3175" cy="24130"/>
          </a:xfrm>
          <a:custGeom>
            <a:avLst/>
            <a:gdLst/>
            <a:ahLst/>
            <a:cxnLst/>
            <a:rect l="l" t="t" r="r" b="b"/>
            <a:pathLst>
              <a:path w="3175" h="24129">
                <a:moveTo>
                  <a:pt x="0" y="24073"/>
                </a:moveTo>
                <a:lnTo>
                  <a:pt x="301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893843" y="3040227"/>
            <a:ext cx="3175" cy="21590"/>
          </a:xfrm>
          <a:custGeom>
            <a:avLst/>
            <a:gdLst/>
            <a:ahLst/>
            <a:cxnLst/>
            <a:rect l="l" t="t" r="r" b="b"/>
            <a:pathLst>
              <a:path w="3175" h="21589">
                <a:moveTo>
                  <a:pt x="0" y="0"/>
                </a:moveTo>
                <a:lnTo>
                  <a:pt x="3010" y="21054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 txBox="1"/>
          <p:nvPr/>
        </p:nvSpPr>
        <p:spPr>
          <a:xfrm>
            <a:off x="1844403" y="5109074"/>
            <a:ext cx="650875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  <a:tabLst>
                <a:tab pos="565150" algn="l"/>
              </a:tabLst>
            </a:pPr>
            <a:r>
              <a:rPr dirty="0" sz="1000" spc="5" b="1">
                <a:latin typeface="Arial"/>
                <a:cs typeface="Arial"/>
              </a:rPr>
              <a:t>-</a:t>
            </a:r>
            <a:r>
              <a:rPr dirty="0" sz="1000" spc="-10" b="1">
                <a:latin typeface="Arial"/>
                <a:cs typeface="Arial"/>
              </a:rPr>
              <a:t> </a:t>
            </a:r>
            <a:r>
              <a:rPr dirty="0" sz="1000" spc="10" b="1">
                <a:latin typeface="Arial"/>
                <a:cs typeface="Arial"/>
              </a:rPr>
              <a:t>1</a:t>
            </a:r>
            <a:r>
              <a:rPr dirty="0" sz="1000" b="1">
                <a:latin typeface="Arial"/>
                <a:cs typeface="Arial"/>
              </a:rPr>
              <a:t>	</a:t>
            </a:r>
            <a:r>
              <a:rPr dirty="0" sz="1000" spc="10" b="1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1815633" y="5103167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815633" y="4862585"/>
            <a:ext cx="18415" cy="635"/>
          </a:xfrm>
          <a:custGeom>
            <a:avLst/>
            <a:gdLst/>
            <a:ahLst/>
            <a:cxnLst/>
            <a:rect l="l" t="t" r="r" b="b"/>
            <a:pathLst>
              <a:path w="18414" h="635">
                <a:moveTo>
                  <a:pt x="0" y="0"/>
                </a:moveTo>
                <a:lnTo>
                  <a:pt x="18044" y="3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815633" y="4631049"/>
            <a:ext cx="18415" cy="635"/>
          </a:xfrm>
          <a:custGeom>
            <a:avLst/>
            <a:gdLst/>
            <a:ahLst/>
            <a:cxnLst/>
            <a:rect l="l" t="t" r="r" b="b"/>
            <a:pathLst>
              <a:path w="18414" h="635">
                <a:moveTo>
                  <a:pt x="0" y="0"/>
                </a:moveTo>
                <a:lnTo>
                  <a:pt x="18044" y="3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815633" y="4390466"/>
            <a:ext cx="18415" cy="635"/>
          </a:xfrm>
          <a:custGeom>
            <a:avLst/>
            <a:gdLst/>
            <a:ahLst/>
            <a:cxnLst/>
            <a:rect l="l" t="t" r="r" b="b"/>
            <a:pathLst>
              <a:path w="18414" h="635">
                <a:moveTo>
                  <a:pt x="0" y="0"/>
                </a:moveTo>
                <a:lnTo>
                  <a:pt x="18044" y="3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 txBox="1"/>
          <p:nvPr/>
        </p:nvSpPr>
        <p:spPr>
          <a:xfrm>
            <a:off x="1823982" y="4265300"/>
            <a:ext cx="106680" cy="8489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1590">
              <a:lnSpc>
                <a:spcPct val="100000"/>
              </a:lnSpc>
            </a:pPr>
            <a:r>
              <a:rPr dirty="0" sz="1000" spc="10" b="1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  <a:p>
            <a:pPr marL="21590">
              <a:lnSpc>
                <a:spcPct val="100000"/>
              </a:lnSpc>
              <a:spcBef>
                <a:spcPts val="595"/>
              </a:spcBef>
            </a:pPr>
            <a:r>
              <a:rPr dirty="0" sz="1000" spc="10" b="1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1000" spc="10" b="1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21590">
              <a:lnSpc>
                <a:spcPts val="1135"/>
              </a:lnSpc>
              <a:spcBef>
                <a:spcPts val="615"/>
              </a:spcBef>
            </a:pPr>
            <a:r>
              <a:rPr dirty="0" sz="1000" spc="10" b="1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1" name="object 151"/>
          <p:cNvSpPr/>
          <p:nvPr/>
        </p:nvSpPr>
        <p:spPr>
          <a:xfrm>
            <a:off x="1815633" y="4155912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 txBox="1"/>
          <p:nvPr/>
        </p:nvSpPr>
        <p:spPr>
          <a:xfrm>
            <a:off x="2249268" y="4265300"/>
            <a:ext cx="136525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  <a:tabLst>
                <a:tab pos="123189" algn="l"/>
              </a:tabLst>
            </a:pPr>
            <a:r>
              <a:rPr dirty="0" sz="1000" spc="5" b="1" u="sng">
                <a:latin typeface="Arial"/>
                <a:cs typeface="Arial"/>
              </a:rPr>
              <a:t> </a:t>
            </a:r>
            <a:r>
              <a:rPr dirty="0" sz="1000" spc="5" b="1" u="sng">
                <a:latin typeface="Arial"/>
                <a:cs typeface="Arial"/>
              </a:rPr>
              <a:t>	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1832986" y="4022300"/>
            <a:ext cx="937260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  <a:tabLst>
                <a:tab pos="923925" algn="l"/>
              </a:tabLst>
            </a:pPr>
            <a:r>
              <a:rPr dirty="0" sz="1000" spc="10" b="1" u="heavy">
                <a:latin typeface="Arial"/>
                <a:cs typeface="Arial"/>
              </a:rPr>
              <a:t>5	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4" name="object 154"/>
          <p:cNvSpPr/>
          <p:nvPr/>
        </p:nvSpPr>
        <p:spPr>
          <a:xfrm>
            <a:off x="1815633" y="3912282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815633" y="3680746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1815633" y="3440163"/>
            <a:ext cx="18415" cy="3175"/>
          </a:xfrm>
          <a:custGeom>
            <a:avLst/>
            <a:gdLst/>
            <a:ahLst/>
            <a:cxnLst/>
            <a:rect l="l" t="t" r="r" b="b"/>
            <a:pathLst>
              <a:path w="18414" h="3175">
                <a:moveTo>
                  <a:pt x="0" y="0"/>
                </a:moveTo>
                <a:lnTo>
                  <a:pt x="1804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1815633" y="3208627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 h="0">
                <a:moveTo>
                  <a:pt x="0" y="0"/>
                </a:moveTo>
                <a:lnTo>
                  <a:pt x="18044" y="0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 txBox="1"/>
          <p:nvPr/>
        </p:nvSpPr>
        <p:spPr>
          <a:xfrm>
            <a:off x="1832986" y="3082895"/>
            <a:ext cx="107950" cy="849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10" b="1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1000" spc="10" b="1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  <a:p>
            <a:pPr marL="22860">
              <a:lnSpc>
                <a:spcPct val="100000"/>
              </a:lnSpc>
              <a:spcBef>
                <a:spcPts val="815"/>
              </a:spcBef>
            </a:pPr>
            <a:r>
              <a:rPr dirty="0" sz="1000" spc="10" b="1"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  <a:p>
            <a:pPr marL="22860">
              <a:lnSpc>
                <a:spcPts val="1135"/>
              </a:lnSpc>
              <a:spcBef>
                <a:spcPts val="615"/>
              </a:spcBef>
            </a:pPr>
            <a:r>
              <a:rPr dirty="0" sz="1000" spc="10" b="1"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1815633" y="3040227"/>
            <a:ext cx="3175" cy="2087245"/>
          </a:xfrm>
          <a:custGeom>
            <a:avLst/>
            <a:gdLst/>
            <a:ahLst/>
            <a:cxnLst/>
            <a:rect l="l" t="t" r="r" b="b"/>
            <a:pathLst>
              <a:path w="3175" h="2087245">
                <a:moveTo>
                  <a:pt x="0" y="2087013"/>
                </a:moveTo>
                <a:lnTo>
                  <a:pt x="2972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1815633" y="5127241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0"/>
                </a:moveTo>
                <a:lnTo>
                  <a:pt x="9003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796410" y="3040227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0" y="0"/>
                </a:moveTo>
                <a:lnTo>
                  <a:pt x="12023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1854212" y="436389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009" y="0"/>
                </a:lnTo>
              </a:path>
            </a:pathLst>
          </a:custGeom>
          <a:ln w="5320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1950986" y="4294251"/>
            <a:ext cx="87630" cy="96520"/>
          </a:xfrm>
          <a:custGeom>
            <a:avLst/>
            <a:gdLst/>
            <a:ahLst/>
            <a:cxnLst/>
            <a:rect l="l" t="t" r="r" b="b"/>
            <a:pathLst>
              <a:path w="87630" h="96520">
                <a:moveTo>
                  <a:pt x="87553" y="0"/>
                </a:moveTo>
                <a:lnTo>
                  <a:pt x="0" y="0"/>
                </a:lnTo>
                <a:lnTo>
                  <a:pt x="0" y="96250"/>
                </a:lnTo>
                <a:lnTo>
                  <a:pt x="87553" y="96250"/>
                </a:lnTo>
                <a:lnTo>
                  <a:pt x="875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056952" y="4294251"/>
            <a:ext cx="87630" cy="96520"/>
          </a:xfrm>
          <a:custGeom>
            <a:avLst/>
            <a:gdLst/>
            <a:ahLst/>
            <a:cxnLst/>
            <a:rect l="l" t="t" r="r" b="b"/>
            <a:pathLst>
              <a:path w="87630" h="96520">
                <a:moveTo>
                  <a:pt x="87515" y="0"/>
                </a:moveTo>
                <a:lnTo>
                  <a:pt x="0" y="0"/>
                </a:lnTo>
                <a:lnTo>
                  <a:pt x="0" y="96250"/>
                </a:lnTo>
                <a:lnTo>
                  <a:pt x="87515" y="96250"/>
                </a:lnTo>
                <a:lnTo>
                  <a:pt x="875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2156002" y="4314529"/>
            <a:ext cx="87630" cy="76200"/>
          </a:xfrm>
          <a:custGeom>
            <a:avLst/>
            <a:gdLst/>
            <a:ahLst/>
            <a:cxnLst/>
            <a:rect l="l" t="t" r="r" b="b"/>
            <a:pathLst>
              <a:path w="87630" h="76200">
                <a:moveTo>
                  <a:pt x="87544" y="0"/>
                </a:moveTo>
                <a:lnTo>
                  <a:pt x="0" y="0"/>
                </a:lnTo>
                <a:lnTo>
                  <a:pt x="0" y="75971"/>
                </a:lnTo>
                <a:lnTo>
                  <a:pt x="87544" y="75971"/>
                </a:lnTo>
                <a:lnTo>
                  <a:pt x="87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1842681" y="4294249"/>
            <a:ext cx="915035" cy="96520"/>
          </a:xfrm>
          <a:custGeom>
            <a:avLst/>
            <a:gdLst/>
            <a:ahLst/>
            <a:cxnLst/>
            <a:rect l="l" t="t" r="r" b="b"/>
            <a:pathLst>
              <a:path w="915035" h="96520">
                <a:moveTo>
                  <a:pt x="914628" y="96255"/>
                </a:moveTo>
                <a:lnTo>
                  <a:pt x="497610" y="96255"/>
                </a:lnTo>
                <a:lnTo>
                  <a:pt x="497610" y="83571"/>
                </a:lnTo>
                <a:lnTo>
                  <a:pt x="419286" y="83571"/>
                </a:lnTo>
                <a:lnTo>
                  <a:pt x="419286" y="96255"/>
                </a:lnTo>
                <a:lnTo>
                  <a:pt x="400870" y="96255"/>
                </a:lnTo>
                <a:lnTo>
                  <a:pt x="400870" y="20273"/>
                </a:lnTo>
                <a:lnTo>
                  <a:pt x="313323" y="20273"/>
                </a:lnTo>
                <a:lnTo>
                  <a:pt x="313323" y="96255"/>
                </a:lnTo>
                <a:lnTo>
                  <a:pt x="301786" y="96255"/>
                </a:lnTo>
                <a:lnTo>
                  <a:pt x="301786" y="0"/>
                </a:lnTo>
                <a:lnTo>
                  <a:pt x="214278" y="0"/>
                </a:lnTo>
                <a:lnTo>
                  <a:pt x="214278" y="96255"/>
                </a:lnTo>
                <a:lnTo>
                  <a:pt x="195861" y="96255"/>
                </a:lnTo>
                <a:lnTo>
                  <a:pt x="195861" y="0"/>
                </a:lnTo>
                <a:lnTo>
                  <a:pt x="108315" y="0"/>
                </a:lnTo>
                <a:lnTo>
                  <a:pt x="108315" y="96255"/>
                </a:lnTo>
                <a:lnTo>
                  <a:pt x="87546" y="96255"/>
                </a:lnTo>
                <a:lnTo>
                  <a:pt x="87546" y="43052"/>
                </a:lnTo>
                <a:lnTo>
                  <a:pt x="11537" y="43052"/>
                </a:lnTo>
                <a:lnTo>
                  <a:pt x="11537" y="96255"/>
                </a:lnTo>
                <a:lnTo>
                  <a:pt x="0" y="96255"/>
                </a:lnTo>
                <a:lnTo>
                  <a:pt x="914628" y="96255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1842681" y="4101775"/>
            <a:ext cx="915035" cy="54610"/>
          </a:xfrm>
          <a:custGeom>
            <a:avLst/>
            <a:gdLst/>
            <a:ahLst/>
            <a:cxnLst/>
            <a:rect l="l" t="t" r="r" b="b"/>
            <a:pathLst>
              <a:path w="915035" h="54610">
                <a:moveTo>
                  <a:pt x="914628" y="54136"/>
                </a:moveTo>
                <a:lnTo>
                  <a:pt x="914628" y="12322"/>
                </a:lnTo>
                <a:lnTo>
                  <a:pt x="827082" y="12322"/>
                </a:lnTo>
                <a:lnTo>
                  <a:pt x="827082" y="54136"/>
                </a:lnTo>
                <a:lnTo>
                  <a:pt x="808628" y="54136"/>
                </a:lnTo>
                <a:lnTo>
                  <a:pt x="808628" y="32034"/>
                </a:lnTo>
                <a:lnTo>
                  <a:pt x="730304" y="32034"/>
                </a:lnTo>
                <a:lnTo>
                  <a:pt x="730304" y="54136"/>
                </a:lnTo>
                <a:lnTo>
                  <a:pt x="700350" y="54136"/>
                </a:lnTo>
                <a:lnTo>
                  <a:pt x="700350" y="32034"/>
                </a:lnTo>
                <a:lnTo>
                  <a:pt x="624342" y="32034"/>
                </a:lnTo>
                <a:lnTo>
                  <a:pt x="624342" y="54136"/>
                </a:lnTo>
                <a:lnTo>
                  <a:pt x="603610" y="54136"/>
                </a:lnTo>
                <a:lnTo>
                  <a:pt x="603610" y="32034"/>
                </a:lnTo>
                <a:lnTo>
                  <a:pt x="525296" y="32034"/>
                </a:lnTo>
                <a:lnTo>
                  <a:pt x="525296" y="54136"/>
                </a:lnTo>
                <a:lnTo>
                  <a:pt x="497610" y="54136"/>
                </a:lnTo>
                <a:lnTo>
                  <a:pt x="497610" y="0"/>
                </a:lnTo>
                <a:lnTo>
                  <a:pt x="419286" y="0"/>
                </a:lnTo>
                <a:lnTo>
                  <a:pt x="419286" y="54136"/>
                </a:lnTo>
                <a:lnTo>
                  <a:pt x="400870" y="54136"/>
                </a:lnTo>
                <a:lnTo>
                  <a:pt x="400870" y="32034"/>
                </a:lnTo>
                <a:lnTo>
                  <a:pt x="313323" y="32034"/>
                </a:lnTo>
                <a:lnTo>
                  <a:pt x="313323" y="54136"/>
                </a:lnTo>
                <a:lnTo>
                  <a:pt x="301786" y="54136"/>
                </a:lnTo>
                <a:lnTo>
                  <a:pt x="301786" y="22178"/>
                </a:lnTo>
                <a:lnTo>
                  <a:pt x="214278" y="22178"/>
                </a:lnTo>
                <a:lnTo>
                  <a:pt x="214278" y="54136"/>
                </a:lnTo>
                <a:lnTo>
                  <a:pt x="195861" y="54136"/>
                </a:lnTo>
                <a:lnTo>
                  <a:pt x="195861" y="22178"/>
                </a:lnTo>
                <a:lnTo>
                  <a:pt x="108315" y="22178"/>
                </a:lnTo>
                <a:lnTo>
                  <a:pt x="108315" y="54136"/>
                </a:lnTo>
                <a:lnTo>
                  <a:pt x="87546" y="54136"/>
                </a:lnTo>
                <a:lnTo>
                  <a:pt x="87546" y="32034"/>
                </a:lnTo>
                <a:lnTo>
                  <a:pt x="11537" y="32034"/>
                </a:lnTo>
                <a:lnTo>
                  <a:pt x="11537" y="54136"/>
                </a:lnTo>
                <a:lnTo>
                  <a:pt x="0" y="54136"/>
                </a:lnTo>
                <a:lnTo>
                  <a:pt x="914628" y="54136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2261968" y="3897377"/>
            <a:ext cx="78740" cy="0"/>
          </a:xfrm>
          <a:custGeom>
            <a:avLst/>
            <a:gdLst/>
            <a:ahLst/>
            <a:cxnLst/>
            <a:rect l="l" t="t" r="r" b="b"/>
            <a:pathLst>
              <a:path w="78739" h="0">
                <a:moveTo>
                  <a:pt x="0" y="0"/>
                </a:moveTo>
                <a:lnTo>
                  <a:pt x="78314" y="0"/>
                </a:lnTo>
              </a:path>
            </a:pathLst>
          </a:custGeom>
          <a:ln w="298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2367962" y="3840136"/>
            <a:ext cx="78740" cy="72390"/>
          </a:xfrm>
          <a:custGeom>
            <a:avLst/>
            <a:gdLst/>
            <a:ahLst/>
            <a:cxnLst/>
            <a:rect l="l" t="t" r="r" b="b"/>
            <a:pathLst>
              <a:path w="78739" h="72389">
                <a:moveTo>
                  <a:pt x="78324" y="0"/>
                </a:moveTo>
                <a:lnTo>
                  <a:pt x="0" y="0"/>
                </a:lnTo>
                <a:lnTo>
                  <a:pt x="0" y="72142"/>
                </a:lnTo>
                <a:lnTo>
                  <a:pt x="78324" y="72142"/>
                </a:lnTo>
                <a:lnTo>
                  <a:pt x="783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2467013" y="3886218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009" y="0"/>
                </a:lnTo>
              </a:path>
            </a:pathLst>
          </a:custGeom>
          <a:ln w="5212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572978" y="3840136"/>
            <a:ext cx="78740" cy="72390"/>
          </a:xfrm>
          <a:custGeom>
            <a:avLst/>
            <a:gdLst/>
            <a:ahLst/>
            <a:cxnLst/>
            <a:rect l="l" t="t" r="r" b="b"/>
            <a:pathLst>
              <a:path w="78739" h="72389">
                <a:moveTo>
                  <a:pt x="78324" y="0"/>
                </a:moveTo>
                <a:lnTo>
                  <a:pt x="0" y="0"/>
                </a:lnTo>
                <a:lnTo>
                  <a:pt x="0" y="72142"/>
                </a:lnTo>
                <a:lnTo>
                  <a:pt x="78324" y="72142"/>
                </a:lnTo>
                <a:lnTo>
                  <a:pt x="783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2669752" y="3897377"/>
            <a:ext cx="87630" cy="0"/>
          </a:xfrm>
          <a:custGeom>
            <a:avLst/>
            <a:gdLst/>
            <a:ahLst/>
            <a:cxnLst/>
            <a:rect l="l" t="t" r="r" b="b"/>
            <a:pathLst>
              <a:path w="87630" h="0">
                <a:moveTo>
                  <a:pt x="0" y="0"/>
                </a:moveTo>
                <a:lnTo>
                  <a:pt x="87544" y="0"/>
                </a:lnTo>
              </a:path>
            </a:pathLst>
          </a:custGeom>
          <a:ln w="298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842681" y="3840138"/>
            <a:ext cx="915035" cy="72390"/>
          </a:xfrm>
          <a:custGeom>
            <a:avLst/>
            <a:gdLst/>
            <a:ahLst/>
            <a:cxnLst/>
            <a:rect l="l" t="t" r="r" b="b"/>
            <a:pathLst>
              <a:path w="915035" h="72389">
                <a:moveTo>
                  <a:pt x="914628" y="72144"/>
                </a:moveTo>
                <a:lnTo>
                  <a:pt x="914628" y="42338"/>
                </a:lnTo>
                <a:lnTo>
                  <a:pt x="827082" y="42338"/>
                </a:lnTo>
                <a:lnTo>
                  <a:pt x="827082" y="72144"/>
                </a:lnTo>
                <a:lnTo>
                  <a:pt x="808628" y="72144"/>
                </a:lnTo>
                <a:lnTo>
                  <a:pt x="808628" y="0"/>
                </a:lnTo>
                <a:lnTo>
                  <a:pt x="730304" y="0"/>
                </a:lnTo>
                <a:lnTo>
                  <a:pt x="730304" y="72144"/>
                </a:lnTo>
                <a:lnTo>
                  <a:pt x="700350" y="72144"/>
                </a:lnTo>
                <a:lnTo>
                  <a:pt x="700350" y="20016"/>
                </a:lnTo>
                <a:lnTo>
                  <a:pt x="624342" y="20016"/>
                </a:lnTo>
                <a:lnTo>
                  <a:pt x="624342" y="72144"/>
                </a:lnTo>
                <a:lnTo>
                  <a:pt x="603610" y="72144"/>
                </a:lnTo>
                <a:lnTo>
                  <a:pt x="603610" y="0"/>
                </a:lnTo>
                <a:lnTo>
                  <a:pt x="525296" y="0"/>
                </a:lnTo>
                <a:lnTo>
                  <a:pt x="525296" y="72144"/>
                </a:lnTo>
                <a:lnTo>
                  <a:pt x="497610" y="72144"/>
                </a:lnTo>
                <a:lnTo>
                  <a:pt x="497610" y="42338"/>
                </a:lnTo>
                <a:lnTo>
                  <a:pt x="419286" y="42338"/>
                </a:lnTo>
                <a:lnTo>
                  <a:pt x="419286" y="72144"/>
                </a:lnTo>
                <a:lnTo>
                  <a:pt x="0" y="72144"/>
                </a:lnTo>
                <a:lnTo>
                  <a:pt x="914628" y="72144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2572978" y="3670849"/>
            <a:ext cx="78740" cy="0"/>
          </a:xfrm>
          <a:custGeom>
            <a:avLst/>
            <a:gdLst/>
            <a:ahLst/>
            <a:cxnLst/>
            <a:rect l="l" t="t" r="r" b="b"/>
            <a:pathLst>
              <a:path w="78739" h="0">
                <a:moveTo>
                  <a:pt x="0" y="0"/>
                </a:moveTo>
                <a:lnTo>
                  <a:pt x="78324" y="0"/>
                </a:lnTo>
              </a:path>
            </a:pathLst>
          </a:custGeom>
          <a:ln w="197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2669752" y="3659704"/>
            <a:ext cx="87630" cy="0"/>
          </a:xfrm>
          <a:custGeom>
            <a:avLst/>
            <a:gdLst/>
            <a:ahLst/>
            <a:cxnLst/>
            <a:rect l="l" t="t" r="r" b="b"/>
            <a:pathLst>
              <a:path w="87630" h="0">
                <a:moveTo>
                  <a:pt x="0" y="0"/>
                </a:moveTo>
                <a:lnTo>
                  <a:pt x="87544" y="0"/>
                </a:lnTo>
              </a:path>
            </a:pathLst>
          </a:custGeom>
          <a:ln w="420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842681" y="3638665"/>
            <a:ext cx="915035" cy="42545"/>
          </a:xfrm>
          <a:custGeom>
            <a:avLst/>
            <a:gdLst/>
            <a:ahLst/>
            <a:cxnLst/>
            <a:rect l="l" t="t" r="r" b="b"/>
            <a:pathLst>
              <a:path w="915035" h="42545">
                <a:moveTo>
                  <a:pt x="914628" y="42080"/>
                </a:moveTo>
                <a:lnTo>
                  <a:pt x="914628" y="0"/>
                </a:lnTo>
                <a:lnTo>
                  <a:pt x="827082" y="0"/>
                </a:lnTo>
                <a:lnTo>
                  <a:pt x="827082" y="42080"/>
                </a:lnTo>
                <a:lnTo>
                  <a:pt x="808628" y="42080"/>
                </a:lnTo>
                <a:lnTo>
                  <a:pt x="808628" y="22283"/>
                </a:lnTo>
                <a:lnTo>
                  <a:pt x="730304" y="22283"/>
                </a:lnTo>
                <a:lnTo>
                  <a:pt x="730304" y="42080"/>
                </a:lnTo>
                <a:lnTo>
                  <a:pt x="0" y="42080"/>
                </a:lnTo>
                <a:lnTo>
                  <a:pt x="914628" y="42080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205579" y="5127241"/>
            <a:ext cx="984250" cy="3175"/>
          </a:xfrm>
          <a:custGeom>
            <a:avLst/>
            <a:gdLst/>
            <a:ahLst/>
            <a:cxnLst/>
            <a:rect l="l" t="t" r="r" b="b"/>
            <a:pathLst>
              <a:path w="984250" h="3175">
                <a:moveTo>
                  <a:pt x="0" y="0"/>
                </a:moveTo>
                <a:lnTo>
                  <a:pt x="983797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205579" y="3040227"/>
            <a:ext cx="984250" cy="3175"/>
          </a:xfrm>
          <a:custGeom>
            <a:avLst/>
            <a:gdLst/>
            <a:ahLst/>
            <a:cxnLst/>
            <a:rect l="l" t="t" r="r" b="b"/>
            <a:pathLst>
              <a:path w="984250" h="3175">
                <a:moveTo>
                  <a:pt x="0" y="0"/>
                </a:moveTo>
                <a:lnTo>
                  <a:pt x="983797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205579" y="3040227"/>
            <a:ext cx="3175" cy="2087245"/>
          </a:xfrm>
          <a:custGeom>
            <a:avLst/>
            <a:gdLst/>
            <a:ahLst/>
            <a:cxnLst/>
            <a:rect l="l" t="t" r="r" b="b"/>
            <a:pathLst>
              <a:path w="3175" h="2087245">
                <a:moveTo>
                  <a:pt x="0" y="2087013"/>
                </a:moveTo>
                <a:lnTo>
                  <a:pt x="2982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4189376" y="3040227"/>
            <a:ext cx="0" cy="2087245"/>
          </a:xfrm>
          <a:custGeom>
            <a:avLst/>
            <a:gdLst/>
            <a:ahLst/>
            <a:cxnLst/>
            <a:rect l="l" t="t" r="r" b="b"/>
            <a:pathLst>
              <a:path w="0" h="2087245">
                <a:moveTo>
                  <a:pt x="0" y="2087013"/>
                </a:moveTo>
                <a:lnTo>
                  <a:pt x="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3205579" y="3040227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0" y="0"/>
                </a:moveTo>
                <a:lnTo>
                  <a:pt x="12023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4189376" y="5127241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0"/>
                </a:moveTo>
                <a:lnTo>
                  <a:pt x="9003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3205579" y="5127241"/>
            <a:ext cx="984250" cy="3175"/>
          </a:xfrm>
          <a:custGeom>
            <a:avLst/>
            <a:gdLst/>
            <a:ahLst/>
            <a:cxnLst/>
            <a:rect l="l" t="t" r="r" b="b"/>
            <a:pathLst>
              <a:path w="984250" h="3175">
                <a:moveTo>
                  <a:pt x="0" y="0"/>
                </a:moveTo>
                <a:lnTo>
                  <a:pt x="983797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3205579" y="3040227"/>
            <a:ext cx="3175" cy="2087245"/>
          </a:xfrm>
          <a:custGeom>
            <a:avLst/>
            <a:gdLst/>
            <a:ahLst/>
            <a:cxnLst/>
            <a:rect l="l" t="t" r="r" b="b"/>
            <a:pathLst>
              <a:path w="3175" h="2087245">
                <a:moveTo>
                  <a:pt x="0" y="2087013"/>
                </a:moveTo>
                <a:lnTo>
                  <a:pt x="2982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3205579" y="5127241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0" y="0"/>
                </a:moveTo>
                <a:lnTo>
                  <a:pt x="12023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3292792" y="5103167"/>
            <a:ext cx="0" cy="24130"/>
          </a:xfrm>
          <a:custGeom>
            <a:avLst/>
            <a:gdLst/>
            <a:ahLst/>
            <a:cxnLst/>
            <a:rect l="l" t="t" r="r" b="b"/>
            <a:pathLst>
              <a:path w="0" h="24129">
                <a:moveTo>
                  <a:pt x="0" y="24073"/>
                </a:moveTo>
                <a:lnTo>
                  <a:pt x="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3292792" y="3040227"/>
            <a:ext cx="0" cy="21590"/>
          </a:xfrm>
          <a:custGeom>
            <a:avLst/>
            <a:gdLst/>
            <a:ahLst/>
            <a:cxnLst/>
            <a:rect l="l" t="t" r="r" b="b"/>
            <a:pathLst>
              <a:path w="0" h="21589">
                <a:moveTo>
                  <a:pt x="0" y="0"/>
                </a:moveTo>
                <a:lnTo>
                  <a:pt x="0" y="21054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 txBox="1"/>
          <p:nvPr/>
        </p:nvSpPr>
        <p:spPr>
          <a:xfrm>
            <a:off x="3254252" y="5129534"/>
            <a:ext cx="310515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</a:pPr>
            <a:r>
              <a:rPr dirty="0" sz="1000" spc="5" b="1">
                <a:latin typeface="Arial"/>
                <a:cs typeface="Arial"/>
              </a:rPr>
              <a:t>- </a:t>
            </a:r>
            <a:r>
              <a:rPr dirty="0" sz="1000" spc="10" b="1">
                <a:latin typeface="Arial"/>
                <a:cs typeface="Arial"/>
              </a:rPr>
              <a:t>1</a:t>
            </a:r>
            <a:r>
              <a:rPr dirty="0" sz="1000" spc="105" b="1">
                <a:latin typeface="Arial"/>
                <a:cs typeface="Arial"/>
              </a:rPr>
              <a:t> </a:t>
            </a:r>
            <a:r>
              <a:rPr dirty="0" sz="1000" spc="10" b="1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9" name="object 189"/>
          <p:cNvSpPr/>
          <p:nvPr/>
        </p:nvSpPr>
        <p:spPr>
          <a:xfrm>
            <a:off x="3692957" y="5103167"/>
            <a:ext cx="3175" cy="24130"/>
          </a:xfrm>
          <a:custGeom>
            <a:avLst/>
            <a:gdLst/>
            <a:ahLst/>
            <a:cxnLst/>
            <a:rect l="l" t="t" r="r" b="b"/>
            <a:pathLst>
              <a:path w="3175" h="24129">
                <a:moveTo>
                  <a:pt x="0" y="24073"/>
                </a:moveTo>
                <a:lnTo>
                  <a:pt x="301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3692957" y="3040227"/>
            <a:ext cx="3175" cy="21590"/>
          </a:xfrm>
          <a:custGeom>
            <a:avLst/>
            <a:gdLst/>
            <a:ahLst/>
            <a:cxnLst/>
            <a:rect l="l" t="t" r="r" b="b"/>
            <a:pathLst>
              <a:path w="3175" h="21589">
                <a:moveTo>
                  <a:pt x="0" y="0"/>
                </a:moveTo>
                <a:lnTo>
                  <a:pt x="3010" y="21054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 txBox="1"/>
          <p:nvPr/>
        </p:nvSpPr>
        <p:spPr>
          <a:xfrm>
            <a:off x="3807081" y="5109074"/>
            <a:ext cx="97790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</a:pPr>
            <a:r>
              <a:rPr dirty="0" sz="1000" spc="10" b="1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2" name="object 192"/>
          <p:cNvSpPr/>
          <p:nvPr/>
        </p:nvSpPr>
        <p:spPr>
          <a:xfrm>
            <a:off x="4102125" y="5103167"/>
            <a:ext cx="3175" cy="24130"/>
          </a:xfrm>
          <a:custGeom>
            <a:avLst/>
            <a:gdLst/>
            <a:ahLst/>
            <a:cxnLst/>
            <a:rect l="l" t="t" r="r" b="b"/>
            <a:pathLst>
              <a:path w="3175" h="24129">
                <a:moveTo>
                  <a:pt x="0" y="24073"/>
                </a:moveTo>
                <a:lnTo>
                  <a:pt x="301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4102125" y="3040227"/>
            <a:ext cx="3175" cy="21590"/>
          </a:xfrm>
          <a:custGeom>
            <a:avLst/>
            <a:gdLst/>
            <a:ahLst/>
            <a:cxnLst/>
            <a:rect l="l" t="t" r="r" b="b"/>
            <a:pathLst>
              <a:path w="3175" h="21589">
                <a:moveTo>
                  <a:pt x="0" y="0"/>
                </a:moveTo>
                <a:lnTo>
                  <a:pt x="3010" y="21054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 txBox="1"/>
          <p:nvPr/>
        </p:nvSpPr>
        <p:spPr>
          <a:xfrm>
            <a:off x="4127235" y="5109074"/>
            <a:ext cx="216535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</a:pPr>
            <a:r>
              <a:rPr dirty="0" sz="1000" spc="10" b="1">
                <a:latin typeface="Arial"/>
                <a:cs typeface="Arial"/>
              </a:rPr>
              <a:t>1</a:t>
            </a:r>
            <a:r>
              <a:rPr dirty="0" sz="1000" spc="-10" b="1">
                <a:latin typeface="Arial"/>
                <a:cs typeface="Arial"/>
              </a:rPr>
              <a:t> </a:t>
            </a:r>
            <a:r>
              <a:rPr dirty="0" sz="1000" spc="10" b="1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5" name="object 195"/>
          <p:cNvSpPr/>
          <p:nvPr/>
        </p:nvSpPr>
        <p:spPr>
          <a:xfrm>
            <a:off x="3205579" y="5103167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89" h="3175">
                <a:moveTo>
                  <a:pt x="0" y="0"/>
                </a:moveTo>
                <a:lnTo>
                  <a:pt x="2106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4168321" y="5103167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89" h="3175">
                <a:moveTo>
                  <a:pt x="21055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3205579" y="4862585"/>
            <a:ext cx="21590" cy="635"/>
          </a:xfrm>
          <a:custGeom>
            <a:avLst/>
            <a:gdLst/>
            <a:ahLst/>
            <a:cxnLst/>
            <a:rect l="l" t="t" r="r" b="b"/>
            <a:pathLst>
              <a:path w="21589" h="635">
                <a:moveTo>
                  <a:pt x="0" y="0"/>
                </a:moveTo>
                <a:lnTo>
                  <a:pt x="21064" y="3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4168321" y="4862585"/>
            <a:ext cx="21590" cy="635"/>
          </a:xfrm>
          <a:custGeom>
            <a:avLst/>
            <a:gdLst/>
            <a:ahLst/>
            <a:cxnLst/>
            <a:rect l="l" t="t" r="r" b="b"/>
            <a:pathLst>
              <a:path w="21589" h="635">
                <a:moveTo>
                  <a:pt x="21055" y="0"/>
                </a:moveTo>
                <a:lnTo>
                  <a:pt x="0" y="3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3205579" y="4631049"/>
            <a:ext cx="21590" cy="635"/>
          </a:xfrm>
          <a:custGeom>
            <a:avLst/>
            <a:gdLst/>
            <a:ahLst/>
            <a:cxnLst/>
            <a:rect l="l" t="t" r="r" b="b"/>
            <a:pathLst>
              <a:path w="21589" h="635">
                <a:moveTo>
                  <a:pt x="0" y="0"/>
                </a:moveTo>
                <a:lnTo>
                  <a:pt x="21064" y="3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4168321" y="4631049"/>
            <a:ext cx="21590" cy="635"/>
          </a:xfrm>
          <a:custGeom>
            <a:avLst/>
            <a:gdLst/>
            <a:ahLst/>
            <a:cxnLst/>
            <a:rect l="l" t="t" r="r" b="b"/>
            <a:pathLst>
              <a:path w="21589" h="635">
                <a:moveTo>
                  <a:pt x="21055" y="0"/>
                </a:moveTo>
                <a:lnTo>
                  <a:pt x="0" y="3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 txBox="1"/>
          <p:nvPr/>
        </p:nvSpPr>
        <p:spPr>
          <a:xfrm>
            <a:off x="3225461" y="4482991"/>
            <a:ext cx="107314" cy="631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10" b="1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700"/>
              </a:spcBef>
            </a:pPr>
            <a:r>
              <a:rPr dirty="0" sz="1000" spc="10" b="1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22225">
              <a:lnSpc>
                <a:spcPts val="1135"/>
              </a:lnSpc>
              <a:spcBef>
                <a:spcPts val="730"/>
              </a:spcBef>
            </a:pPr>
            <a:r>
              <a:rPr dirty="0" sz="1000" spc="10" b="1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2" name="object 202"/>
          <p:cNvSpPr/>
          <p:nvPr/>
        </p:nvSpPr>
        <p:spPr>
          <a:xfrm>
            <a:off x="3205579" y="4390466"/>
            <a:ext cx="21590" cy="635"/>
          </a:xfrm>
          <a:custGeom>
            <a:avLst/>
            <a:gdLst/>
            <a:ahLst/>
            <a:cxnLst/>
            <a:rect l="l" t="t" r="r" b="b"/>
            <a:pathLst>
              <a:path w="21589" h="635">
                <a:moveTo>
                  <a:pt x="0" y="0"/>
                </a:moveTo>
                <a:lnTo>
                  <a:pt x="21064" y="3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4168321" y="4390466"/>
            <a:ext cx="21590" cy="635"/>
          </a:xfrm>
          <a:custGeom>
            <a:avLst/>
            <a:gdLst/>
            <a:ahLst/>
            <a:cxnLst/>
            <a:rect l="l" t="t" r="r" b="b"/>
            <a:pathLst>
              <a:path w="21589" h="635">
                <a:moveTo>
                  <a:pt x="21055" y="0"/>
                </a:moveTo>
                <a:lnTo>
                  <a:pt x="0" y="3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3205579" y="4155912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89" h="3175">
                <a:moveTo>
                  <a:pt x="0" y="0"/>
                </a:moveTo>
                <a:lnTo>
                  <a:pt x="21064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 txBox="1"/>
          <p:nvPr/>
        </p:nvSpPr>
        <p:spPr>
          <a:xfrm>
            <a:off x="3235469" y="4262278"/>
            <a:ext cx="541020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  <a:tabLst>
                <a:tab pos="222885" algn="l"/>
                <a:tab pos="527685" algn="l"/>
              </a:tabLst>
            </a:pPr>
            <a:r>
              <a:rPr dirty="0" sz="1000" spc="10" b="1">
                <a:latin typeface="Arial"/>
                <a:cs typeface="Arial"/>
              </a:rPr>
              <a:t>4	</a:t>
            </a:r>
            <a:r>
              <a:rPr dirty="0" sz="1000" spc="15" b="1" u="sng">
                <a:latin typeface="Arial"/>
                <a:cs typeface="Arial"/>
              </a:rPr>
              <a:t> </a:t>
            </a:r>
            <a:r>
              <a:rPr dirty="0" sz="1000" spc="10" b="1" u="sng">
                <a:latin typeface="Arial"/>
                <a:cs typeface="Arial"/>
              </a:rPr>
              <a:t>	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4168321" y="4155912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89" h="3175">
                <a:moveTo>
                  <a:pt x="21055" y="0"/>
                </a:moveTo>
                <a:lnTo>
                  <a:pt x="0" y="3018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3205579" y="3912282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89" h="3175">
                <a:moveTo>
                  <a:pt x="0" y="0"/>
                </a:moveTo>
                <a:lnTo>
                  <a:pt x="2106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 txBox="1"/>
          <p:nvPr/>
        </p:nvSpPr>
        <p:spPr>
          <a:xfrm>
            <a:off x="3953271" y="3998855"/>
            <a:ext cx="242570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  <a:tabLst>
                <a:tab pos="229235" algn="l"/>
              </a:tabLst>
            </a:pPr>
            <a:r>
              <a:rPr dirty="0" sz="1000" spc="5" b="1" u="heavy">
                <a:latin typeface="Arial"/>
                <a:cs typeface="Arial"/>
              </a:rPr>
              <a:t> </a:t>
            </a:r>
            <a:r>
              <a:rPr dirty="0" sz="1000" spc="5" b="1" u="heavy">
                <a:latin typeface="Arial"/>
                <a:cs typeface="Arial"/>
              </a:rPr>
              <a:t>	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9" name="object 209"/>
          <p:cNvSpPr/>
          <p:nvPr/>
        </p:nvSpPr>
        <p:spPr>
          <a:xfrm>
            <a:off x="4168321" y="3912282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89" h="3175">
                <a:moveTo>
                  <a:pt x="21055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3205579" y="3680746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89" h="3175">
                <a:moveTo>
                  <a:pt x="0" y="0"/>
                </a:moveTo>
                <a:lnTo>
                  <a:pt x="2106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 txBox="1"/>
          <p:nvPr/>
        </p:nvSpPr>
        <p:spPr>
          <a:xfrm>
            <a:off x="3953271" y="3768021"/>
            <a:ext cx="133985" cy="14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35"/>
              </a:lnSpc>
              <a:tabLst>
                <a:tab pos="120650" algn="l"/>
              </a:tabLst>
            </a:pPr>
            <a:r>
              <a:rPr dirty="0" sz="1000" spc="5" b="1" u="sng">
                <a:latin typeface="Arial"/>
                <a:cs typeface="Arial"/>
              </a:rPr>
              <a:t> </a:t>
            </a:r>
            <a:r>
              <a:rPr dirty="0" sz="1000" spc="5" b="1" u="sng">
                <a:latin typeface="Arial"/>
                <a:cs typeface="Arial"/>
              </a:rPr>
              <a:t>	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2" name="object 212"/>
          <p:cNvSpPr/>
          <p:nvPr/>
        </p:nvSpPr>
        <p:spPr>
          <a:xfrm>
            <a:off x="4168321" y="3680746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89" h="3175">
                <a:moveTo>
                  <a:pt x="21055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3205579" y="3440163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89" h="3175">
                <a:moveTo>
                  <a:pt x="0" y="0"/>
                </a:moveTo>
                <a:lnTo>
                  <a:pt x="21064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4168321" y="3440163"/>
            <a:ext cx="21590" cy="3175"/>
          </a:xfrm>
          <a:custGeom>
            <a:avLst/>
            <a:gdLst/>
            <a:ahLst/>
            <a:cxnLst/>
            <a:rect l="l" t="t" r="r" b="b"/>
            <a:pathLst>
              <a:path w="21589" h="3175">
                <a:moveTo>
                  <a:pt x="21055" y="0"/>
                </a:moveTo>
                <a:lnTo>
                  <a:pt x="0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3205579" y="3208627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 h="0">
                <a:moveTo>
                  <a:pt x="0" y="0"/>
                </a:moveTo>
                <a:lnTo>
                  <a:pt x="21064" y="0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4168321" y="3208627"/>
            <a:ext cx="21590" cy="0"/>
          </a:xfrm>
          <a:custGeom>
            <a:avLst/>
            <a:gdLst/>
            <a:ahLst/>
            <a:cxnLst/>
            <a:rect l="l" t="t" r="r" b="b"/>
            <a:pathLst>
              <a:path w="21589" h="0">
                <a:moveTo>
                  <a:pt x="21055" y="0"/>
                </a:moveTo>
                <a:lnTo>
                  <a:pt x="0" y="0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 txBox="1"/>
          <p:nvPr/>
        </p:nvSpPr>
        <p:spPr>
          <a:xfrm>
            <a:off x="3225461" y="3069611"/>
            <a:ext cx="107950" cy="1073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225">
              <a:lnSpc>
                <a:spcPct val="100000"/>
              </a:lnSpc>
            </a:pPr>
            <a:r>
              <a:rPr dirty="0" sz="1000" spc="10" b="1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000" spc="10" b="1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710"/>
              </a:spcBef>
            </a:pPr>
            <a:r>
              <a:rPr dirty="0" sz="1000" spc="10" b="1"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455"/>
              </a:spcBef>
            </a:pPr>
            <a:r>
              <a:rPr dirty="0" sz="1000" spc="10" b="1"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  <a:p>
            <a:pPr marL="22225">
              <a:lnSpc>
                <a:spcPts val="1135"/>
              </a:lnSpc>
              <a:spcBef>
                <a:spcPts val="615"/>
              </a:spcBef>
            </a:pPr>
            <a:r>
              <a:rPr dirty="0" sz="1000" spc="10" b="1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8" name="object 218"/>
          <p:cNvSpPr/>
          <p:nvPr/>
        </p:nvSpPr>
        <p:spPr>
          <a:xfrm>
            <a:off x="3205579" y="5127241"/>
            <a:ext cx="984250" cy="3175"/>
          </a:xfrm>
          <a:custGeom>
            <a:avLst/>
            <a:gdLst/>
            <a:ahLst/>
            <a:cxnLst/>
            <a:rect l="l" t="t" r="r" b="b"/>
            <a:pathLst>
              <a:path w="984250" h="3175">
                <a:moveTo>
                  <a:pt x="0" y="0"/>
                </a:moveTo>
                <a:lnTo>
                  <a:pt x="983797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3205579" y="3040227"/>
            <a:ext cx="984250" cy="3175"/>
          </a:xfrm>
          <a:custGeom>
            <a:avLst/>
            <a:gdLst/>
            <a:ahLst/>
            <a:cxnLst/>
            <a:rect l="l" t="t" r="r" b="b"/>
            <a:pathLst>
              <a:path w="984250" h="3175">
                <a:moveTo>
                  <a:pt x="0" y="0"/>
                </a:moveTo>
                <a:lnTo>
                  <a:pt x="983797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3205579" y="3040227"/>
            <a:ext cx="3175" cy="2087245"/>
          </a:xfrm>
          <a:custGeom>
            <a:avLst/>
            <a:gdLst/>
            <a:ahLst/>
            <a:cxnLst/>
            <a:rect l="l" t="t" r="r" b="b"/>
            <a:pathLst>
              <a:path w="3175" h="2087245">
                <a:moveTo>
                  <a:pt x="0" y="2087013"/>
                </a:moveTo>
                <a:lnTo>
                  <a:pt x="2982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4189376" y="3040227"/>
            <a:ext cx="0" cy="2087245"/>
          </a:xfrm>
          <a:custGeom>
            <a:avLst/>
            <a:gdLst/>
            <a:ahLst/>
            <a:cxnLst/>
            <a:rect l="l" t="t" r="r" b="b"/>
            <a:pathLst>
              <a:path w="0" h="2087245">
                <a:moveTo>
                  <a:pt x="0" y="2087013"/>
                </a:moveTo>
                <a:lnTo>
                  <a:pt x="0" y="0"/>
                </a:lnTo>
              </a:path>
            </a:pathLst>
          </a:custGeom>
          <a:ln w="60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3205579" y="5127241"/>
            <a:ext cx="12065" cy="3175"/>
          </a:xfrm>
          <a:custGeom>
            <a:avLst/>
            <a:gdLst/>
            <a:ahLst/>
            <a:cxnLst/>
            <a:rect l="l" t="t" r="r" b="b"/>
            <a:pathLst>
              <a:path w="12064" h="3175">
                <a:moveTo>
                  <a:pt x="0" y="0"/>
                </a:moveTo>
                <a:lnTo>
                  <a:pt x="12023" y="2971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4189376" y="3040227"/>
            <a:ext cx="9525" cy="3175"/>
          </a:xfrm>
          <a:custGeom>
            <a:avLst/>
            <a:gdLst/>
            <a:ahLst/>
            <a:cxnLst/>
            <a:rect l="l" t="t" r="r" b="b"/>
            <a:pathLst>
              <a:path w="9525" h="3175">
                <a:moveTo>
                  <a:pt x="0" y="0"/>
                </a:moveTo>
                <a:lnTo>
                  <a:pt x="9003" y="3009"/>
                </a:lnTo>
              </a:path>
            </a:pathLst>
          </a:custGeom>
          <a:ln w="601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3244672" y="4384119"/>
            <a:ext cx="87630" cy="0"/>
          </a:xfrm>
          <a:custGeom>
            <a:avLst/>
            <a:gdLst/>
            <a:ahLst/>
            <a:cxnLst/>
            <a:rect l="l" t="t" r="r" b="b"/>
            <a:pathLst>
              <a:path w="87629" h="0">
                <a:moveTo>
                  <a:pt x="0" y="0"/>
                </a:moveTo>
                <a:lnTo>
                  <a:pt x="87477" y="0"/>
                </a:lnTo>
              </a:path>
            </a:pathLst>
          </a:custGeom>
          <a:ln w="126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3352990" y="4324312"/>
            <a:ext cx="78740" cy="66675"/>
          </a:xfrm>
          <a:custGeom>
            <a:avLst/>
            <a:gdLst/>
            <a:ahLst/>
            <a:cxnLst/>
            <a:rect l="l" t="t" r="r" b="b"/>
            <a:pathLst>
              <a:path w="78739" h="66675">
                <a:moveTo>
                  <a:pt x="78200" y="0"/>
                </a:moveTo>
                <a:lnTo>
                  <a:pt x="0" y="0"/>
                </a:lnTo>
                <a:lnTo>
                  <a:pt x="0" y="66151"/>
                </a:lnTo>
                <a:lnTo>
                  <a:pt x="78200" y="66151"/>
                </a:lnTo>
                <a:lnTo>
                  <a:pt x="78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3244688" y="4324312"/>
            <a:ext cx="906144" cy="66675"/>
          </a:xfrm>
          <a:custGeom>
            <a:avLst/>
            <a:gdLst/>
            <a:ahLst/>
            <a:cxnLst/>
            <a:rect l="l" t="t" r="r" b="b"/>
            <a:pathLst>
              <a:path w="906145" h="66675">
                <a:moveTo>
                  <a:pt x="905549" y="66154"/>
                </a:moveTo>
                <a:lnTo>
                  <a:pt x="486110" y="66154"/>
                </a:lnTo>
                <a:lnTo>
                  <a:pt x="486110" y="53470"/>
                </a:lnTo>
                <a:lnTo>
                  <a:pt x="419429" y="53470"/>
                </a:lnTo>
                <a:lnTo>
                  <a:pt x="419429" y="66154"/>
                </a:lnTo>
                <a:lnTo>
                  <a:pt x="389332" y="66154"/>
                </a:lnTo>
                <a:lnTo>
                  <a:pt x="389332" y="53470"/>
                </a:lnTo>
                <a:lnTo>
                  <a:pt x="311123" y="53470"/>
                </a:lnTo>
                <a:lnTo>
                  <a:pt x="311123" y="66154"/>
                </a:lnTo>
                <a:lnTo>
                  <a:pt x="292554" y="66154"/>
                </a:lnTo>
                <a:lnTo>
                  <a:pt x="292554" y="53470"/>
                </a:lnTo>
                <a:lnTo>
                  <a:pt x="214344" y="53470"/>
                </a:lnTo>
                <a:lnTo>
                  <a:pt x="214344" y="66154"/>
                </a:lnTo>
                <a:lnTo>
                  <a:pt x="186515" y="66154"/>
                </a:lnTo>
                <a:lnTo>
                  <a:pt x="186515" y="0"/>
                </a:lnTo>
                <a:lnTo>
                  <a:pt x="108306" y="0"/>
                </a:lnTo>
                <a:lnTo>
                  <a:pt x="108306" y="66154"/>
                </a:lnTo>
                <a:lnTo>
                  <a:pt x="87470" y="66154"/>
                </a:lnTo>
                <a:lnTo>
                  <a:pt x="87470" y="53470"/>
                </a:lnTo>
                <a:lnTo>
                  <a:pt x="0" y="53470"/>
                </a:lnTo>
                <a:lnTo>
                  <a:pt x="0" y="66154"/>
                </a:lnTo>
                <a:lnTo>
                  <a:pt x="905549" y="66154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3244672" y="4092768"/>
            <a:ext cx="87630" cy="63500"/>
          </a:xfrm>
          <a:custGeom>
            <a:avLst/>
            <a:gdLst/>
            <a:ahLst/>
            <a:cxnLst/>
            <a:rect l="l" t="t" r="r" b="b"/>
            <a:pathLst>
              <a:path w="87629" h="63500">
                <a:moveTo>
                  <a:pt x="87477" y="0"/>
                </a:moveTo>
                <a:lnTo>
                  <a:pt x="0" y="0"/>
                </a:lnTo>
                <a:lnTo>
                  <a:pt x="0" y="63141"/>
                </a:lnTo>
                <a:lnTo>
                  <a:pt x="87477" y="63141"/>
                </a:lnTo>
                <a:lnTo>
                  <a:pt x="874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3352990" y="4140136"/>
            <a:ext cx="78740" cy="0"/>
          </a:xfrm>
          <a:custGeom>
            <a:avLst/>
            <a:gdLst/>
            <a:ahLst/>
            <a:cxnLst/>
            <a:rect l="l" t="t" r="r" b="b"/>
            <a:pathLst>
              <a:path w="78739" h="0">
                <a:moveTo>
                  <a:pt x="0" y="0"/>
                </a:moveTo>
                <a:lnTo>
                  <a:pt x="78200" y="0"/>
                </a:lnTo>
              </a:path>
            </a:pathLst>
          </a:custGeom>
          <a:ln w="315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459022" y="4135278"/>
            <a:ext cx="78740" cy="0"/>
          </a:xfrm>
          <a:custGeom>
            <a:avLst/>
            <a:gdLst/>
            <a:ahLst/>
            <a:cxnLst/>
            <a:rect l="l" t="t" r="r" b="b"/>
            <a:pathLst>
              <a:path w="78739" h="0">
                <a:moveTo>
                  <a:pt x="0" y="0"/>
                </a:moveTo>
                <a:lnTo>
                  <a:pt x="78209" y="0"/>
                </a:lnTo>
              </a:path>
            </a:pathLst>
          </a:custGeom>
          <a:ln w="412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3555806" y="4092768"/>
            <a:ext cx="78740" cy="63500"/>
          </a:xfrm>
          <a:custGeom>
            <a:avLst/>
            <a:gdLst/>
            <a:ahLst/>
            <a:cxnLst/>
            <a:rect l="l" t="t" r="r" b="b"/>
            <a:pathLst>
              <a:path w="78739" h="63500">
                <a:moveTo>
                  <a:pt x="78200" y="0"/>
                </a:moveTo>
                <a:lnTo>
                  <a:pt x="0" y="0"/>
                </a:lnTo>
                <a:lnTo>
                  <a:pt x="0" y="63141"/>
                </a:lnTo>
                <a:lnTo>
                  <a:pt x="78200" y="63141"/>
                </a:lnTo>
                <a:lnTo>
                  <a:pt x="78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3664115" y="4135278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 h="0">
                <a:moveTo>
                  <a:pt x="0" y="0"/>
                </a:moveTo>
                <a:lnTo>
                  <a:pt x="66675" y="0"/>
                </a:lnTo>
              </a:path>
            </a:pathLst>
          </a:custGeom>
          <a:ln w="412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3760889" y="4135278"/>
            <a:ext cx="78740" cy="0"/>
          </a:xfrm>
          <a:custGeom>
            <a:avLst/>
            <a:gdLst/>
            <a:ahLst/>
            <a:cxnLst/>
            <a:rect l="l" t="t" r="r" b="b"/>
            <a:pathLst>
              <a:path w="78739" h="0">
                <a:moveTo>
                  <a:pt x="0" y="0"/>
                </a:moveTo>
                <a:lnTo>
                  <a:pt x="78209" y="0"/>
                </a:lnTo>
              </a:path>
            </a:pathLst>
          </a:custGeom>
          <a:ln w="4126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3857662" y="4092768"/>
            <a:ext cx="87630" cy="63500"/>
          </a:xfrm>
          <a:custGeom>
            <a:avLst/>
            <a:gdLst/>
            <a:ahLst/>
            <a:cxnLst/>
            <a:rect l="l" t="t" r="r" b="b"/>
            <a:pathLst>
              <a:path w="87629" h="63500">
                <a:moveTo>
                  <a:pt x="87477" y="0"/>
                </a:moveTo>
                <a:lnTo>
                  <a:pt x="0" y="0"/>
                </a:lnTo>
                <a:lnTo>
                  <a:pt x="0" y="63141"/>
                </a:lnTo>
                <a:lnTo>
                  <a:pt x="87477" y="63141"/>
                </a:lnTo>
                <a:lnTo>
                  <a:pt x="874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3244688" y="4092776"/>
            <a:ext cx="906144" cy="63500"/>
          </a:xfrm>
          <a:custGeom>
            <a:avLst/>
            <a:gdLst/>
            <a:ahLst/>
            <a:cxnLst/>
            <a:rect l="l" t="t" r="r" b="b"/>
            <a:pathLst>
              <a:path w="906145" h="63500">
                <a:moveTo>
                  <a:pt x="905549" y="63135"/>
                </a:moveTo>
                <a:lnTo>
                  <a:pt x="905549" y="41300"/>
                </a:lnTo>
                <a:lnTo>
                  <a:pt x="818069" y="41300"/>
                </a:lnTo>
                <a:lnTo>
                  <a:pt x="818069" y="63135"/>
                </a:lnTo>
                <a:lnTo>
                  <a:pt x="797233" y="63135"/>
                </a:lnTo>
                <a:lnTo>
                  <a:pt x="797233" y="41300"/>
                </a:lnTo>
                <a:lnTo>
                  <a:pt x="721291" y="41300"/>
                </a:lnTo>
                <a:lnTo>
                  <a:pt x="721291" y="63135"/>
                </a:lnTo>
                <a:lnTo>
                  <a:pt x="700455" y="63135"/>
                </a:lnTo>
                <a:lnTo>
                  <a:pt x="700455" y="0"/>
                </a:lnTo>
                <a:lnTo>
                  <a:pt x="612985" y="0"/>
                </a:lnTo>
                <a:lnTo>
                  <a:pt x="612985" y="63135"/>
                </a:lnTo>
                <a:lnTo>
                  <a:pt x="594416" y="63135"/>
                </a:lnTo>
                <a:lnTo>
                  <a:pt x="594416" y="21873"/>
                </a:lnTo>
                <a:lnTo>
                  <a:pt x="516207" y="21873"/>
                </a:lnTo>
                <a:lnTo>
                  <a:pt x="516207" y="63135"/>
                </a:lnTo>
                <a:lnTo>
                  <a:pt x="486110" y="63135"/>
                </a:lnTo>
                <a:lnTo>
                  <a:pt x="486110" y="21873"/>
                </a:lnTo>
                <a:lnTo>
                  <a:pt x="419429" y="21873"/>
                </a:lnTo>
                <a:lnTo>
                  <a:pt x="419429" y="63135"/>
                </a:lnTo>
                <a:lnTo>
                  <a:pt x="389332" y="63135"/>
                </a:lnTo>
                <a:lnTo>
                  <a:pt x="389332" y="0"/>
                </a:lnTo>
                <a:lnTo>
                  <a:pt x="311123" y="0"/>
                </a:lnTo>
                <a:lnTo>
                  <a:pt x="311123" y="63135"/>
                </a:lnTo>
                <a:lnTo>
                  <a:pt x="292554" y="63135"/>
                </a:lnTo>
                <a:lnTo>
                  <a:pt x="292554" y="21873"/>
                </a:lnTo>
                <a:lnTo>
                  <a:pt x="214344" y="21873"/>
                </a:lnTo>
                <a:lnTo>
                  <a:pt x="214344" y="63135"/>
                </a:lnTo>
                <a:lnTo>
                  <a:pt x="186515" y="63135"/>
                </a:lnTo>
                <a:lnTo>
                  <a:pt x="186515" y="31586"/>
                </a:lnTo>
                <a:lnTo>
                  <a:pt x="108306" y="31586"/>
                </a:lnTo>
                <a:lnTo>
                  <a:pt x="108306" y="63135"/>
                </a:lnTo>
                <a:lnTo>
                  <a:pt x="87470" y="63135"/>
                </a:lnTo>
                <a:lnTo>
                  <a:pt x="87470" y="0"/>
                </a:lnTo>
                <a:lnTo>
                  <a:pt x="0" y="0"/>
                </a:lnTo>
                <a:lnTo>
                  <a:pt x="0" y="63135"/>
                </a:lnTo>
                <a:lnTo>
                  <a:pt x="905549" y="63135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3664115" y="3890867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 h="0">
                <a:moveTo>
                  <a:pt x="0" y="0"/>
                </a:moveTo>
                <a:lnTo>
                  <a:pt x="66675" y="0"/>
                </a:lnTo>
              </a:path>
            </a:pathLst>
          </a:custGeom>
          <a:ln w="428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3760889" y="3890867"/>
            <a:ext cx="78740" cy="0"/>
          </a:xfrm>
          <a:custGeom>
            <a:avLst/>
            <a:gdLst/>
            <a:ahLst/>
            <a:cxnLst/>
            <a:rect l="l" t="t" r="r" b="b"/>
            <a:pathLst>
              <a:path w="78739" h="0">
                <a:moveTo>
                  <a:pt x="0" y="0"/>
                </a:moveTo>
                <a:lnTo>
                  <a:pt x="78209" y="0"/>
                </a:lnTo>
              </a:path>
            </a:pathLst>
          </a:custGeom>
          <a:ln w="428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3857662" y="3897120"/>
            <a:ext cx="87630" cy="0"/>
          </a:xfrm>
          <a:custGeom>
            <a:avLst/>
            <a:gdLst/>
            <a:ahLst/>
            <a:cxnLst/>
            <a:rect l="l" t="t" r="r" b="b"/>
            <a:pathLst>
              <a:path w="87629" h="0">
                <a:moveTo>
                  <a:pt x="0" y="0"/>
                </a:moveTo>
                <a:lnTo>
                  <a:pt x="87477" y="0"/>
                </a:lnTo>
              </a:path>
            </a:pathLst>
          </a:custGeom>
          <a:ln w="3031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4062745" y="3849138"/>
            <a:ext cx="87630" cy="63500"/>
          </a:xfrm>
          <a:custGeom>
            <a:avLst/>
            <a:gdLst/>
            <a:ahLst/>
            <a:cxnLst/>
            <a:rect l="l" t="t" r="r" b="b"/>
            <a:pathLst>
              <a:path w="87629" h="63500">
                <a:moveTo>
                  <a:pt x="87477" y="0"/>
                </a:moveTo>
                <a:lnTo>
                  <a:pt x="0" y="0"/>
                </a:lnTo>
                <a:lnTo>
                  <a:pt x="0" y="63141"/>
                </a:lnTo>
                <a:lnTo>
                  <a:pt x="87477" y="63141"/>
                </a:lnTo>
                <a:lnTo>
                  <a:pt x="874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3965971" y="3655199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5942" y="0"/>
                </a:lnTo>
              </a:path>
            </a:pathLst>
          </a:custGeom>
          <a:ln w="330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3244688" y="3638665"/>
            <a:ext cx="906144" cy="33655"/>
          </a:xfrm>
          <a:custGeom>
            <a:avLst/>
            <a:gdLst/>
            <a:ahLst/>
            <a:cxnLst/>
            <a:rect l="l" t="t" r="r" b="b"/>
            <a:pathLst>
              <a:path w="906145" h="33654">
                <a:moveTo>
                  <a:pt x="905549" y="33072"/>
                </a:moveTo>
                <a:lnTo>
                  <a:pt x="797233" y="33072"/>
                </a:lnTo>
                <a:lnTo>
                  <a:pt x="797233" y="0"/>
                </a:lnTo>
                <a:lnTo>
                  <a:pt x="721291" y="0"/>
                </a:lnTo>
                <a:lnTo>
                  <a:pt x="721291" y="33072"/>
                </a:lnTo>
                <a:lnTo>
                  <a:pt x="0" y="33072"/>
                </a:lnTo>
                <a:lnTo>
                  <a:pt x="905549" y="33072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2443572" y="4032646"/>
            <a:ext cx="87630" cy="69215"/>
          </a:xfrm>
          <a:custGeom>
            <a:avLst/>
            <a:gdLst/>
            <a:ahLst/>
            <a:cxnLst/>
            <a:rect l="l" t="t" r="r" b="b"/>
            <a:pathLst>
              <a:path w="87630" h="69214">
                <a:moveTo>
                  <a:pt x="87582" y="0"/>
                </a:moveTo>
                <a:lnTo>
                  <a:pt x="0" y="0"/>
                </a:lnTo>
                <a:lnTo>
                  <a:pt x="0" y="69132"/>
                </a:lnTo>
                <a:lnTo>
                  <a:pt x="87582" y="69132"/>
                </a:lnTo>
                <a:lnTo>
                  <a:pt x="875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1271073" y="3223654"/>
            <a:ext cx="671195" cy="69215"/>
          </a:xfrm>
          <a:custGeom>
            <a:avLst/>
            <a:gdLst/>
            <a:ahLst/>
            <a:cxnLst/>
            <a:rect l="l" t="t" r="r" b="b"/>
            <a:pathLst>
              <a:path w="671194" h="69214">
                <a:moveTo>
                  <a:pt x="670921" y="69163"/>
                </a:moveTo>
                <a:lnTo>
                  <a:pt x="599180" y="69163"/>
                </a:lnTo>
                <a:lnTo>
                  <a:pt x="599180" y="0"/>
                </a:lnTo>
                <a:lnTo>
                  <a:pt x="534328" y="0"/>
                </a:lnTo>
                <a:lnTo>
                  <a:pt x="534328" y="69163"/>
                </a:lnTo>
                <a:lnTo>
                  <a:pt x="0" y="69163"/>
                </a:lnTo>
                <a:lnTo>
                  <a:pt x="670921" y="69163"/>
                </a:lnTo>
              </a:path>
            </a:pathLst>
          </a:custGeom>
          <a:ln w="601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 txBox="1"/>
          <p:nvPr/>
        </p:nvSpPr>
        <p:spPr>
          <a:xfrm>
            <a:off x="2114608" y="2277959"/>
            <a:ext cx="2001520" cy="356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-10" b="1">
                <a:solidFill>
                  <a:srgbClr val="0098FF"/>
                </a:solidFill>
                <a:latin typeface="Times New Roman"/>
                <a:cs typeface="Times New Roman"/>
              </a:rPr>
              <a:t>Center-Oriented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5342419" y="2277959"/>
            <a:ext cx="1867535" cy="356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b="1">
                <a:solidFill>
                  <a:srgbClr val="0098FF"/>
                </a:solidFill>
                <a:latin typeface="Times New Roman"/>
                <a:cs typeface="Times New Roman"/>
              </a:rPr>
              <a:t>Side</a:t>
            </a:r>
            <a:r>
              <a:rPr dirty="0" sz="2200" spc="-50" b="1">
                <a:solidFill>
                  <a:srgbClr val="0098FF"/>
                </a:solidFill>
                <a:latin typeface="Times New Roman"/>
                <a:cs typeface="Times New Roman"/>
              </a:rPr>
              <a:t> </a:t>
            </a:r>
            <a:r>
              <a:rPr dirty="0" sz="2200" spc="-5" b="1">
                <a:solidFill>
                  <a:srgbClr val="0098FF"/>
                </a:solidFill>
                <a:latin typeface="Times New Roman"/>
                <a:cs typeface="Times New Roman"/>
              </a:rPr>
              <a:t>--Oriented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1288374" y="3725166"/>
            <a:ext cx="305435" cy="9245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215"/>
              </a:lnSpc>
            </a:pPr>
            <a:r>
              <a:rPr dirty="0" sz="2200" spc="-15">
                <a:latin typeface="Times New Roman"/>
                <a:cs typeface="Times New Roman"/>
              </a:rPr>
              <a:t>po</a:t>
            </a:r>
            <a:r>
              <a:rPr dirty="0" sz="2200">
                <a:latin typeface="Times New Roman"/>
                <a:cs typeface="Times New Roman"/>
              </a:rPr>
              <a:t>sition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4728338" y="3725319"/>
            <a:ext cx="305435" cy="9258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215"/>
              </a:lnSpc>
            </a:pPr>
            <a:r>
              <a:rPr dirty="0" sz="2200" spc="-10">
                <a:latin typeface="Times New Roman"/>
                <a:cs typeface="Times New Roman"/>
              </a:rPr>
              <a:t>po</a:t>
            </a:r>
            <a:r>
              <a:rPr dirty="0" sz="2200">
                <a:latin typeface="Times New Roman"/>
                <a:cs typeface="Times New Roman"/>
              </a:rPr>
              <a:t>sition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1903979" y="5372496"/>
            <a:ext cx="836294" cy="241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50" spc="-35">
                <a:latin typeface="Times New Roman"/>
                <a:cs typeface="Times New Roman"/>
              </a:rPr>
              <a:t>I</a:t>
            </a:r>
            <a:r>
              <a:rPr dirty="0" sz="1450" spc="-15">
                <a:latin typeface="Times New Roman"/>
                <a:cs typeface="Times New Roman"/>
              </a:rPr>
              <a:t>T</a:t>
            </a:r>
            <a:r>
              <a:rPr dirty="0" sz="1450" spc="10">
                <a:latin typeface="Times New Roman"/>
                <a:cs typeface="Times New Roman"/>
              </a:rPr>
              <a:t>D</a:t>
            </a:r>
            <a:r>
              <a:rPr dirty="0" sz="1450" spc="10">
                <a:latin typeface="Times New Roman"/>
                <a:cs typeface="Times New Roman"/>
              </a:rPr>
              <a:t>(</a:t>
            </a:r>
            <a:r>
              <a:rPr dirty="0" sz="1450" spc="25">
                <a:latin typeface="Times New Roman"/>
                <a:cs typeface="Times New Roman"/>
              </a:rPr>
              <a:t>m</a:t>
            </a:r>
            <a:r>
              <a:rPr dirty="0" sz="1450" spc="5">
                <a:latin typeface="Times New Roman"/>
                <a:cs typeface="Times New Roman"/>
              </a:rPr>
              <a:t>s</a:t>
            </a:r>
            <a:r>
              <a:rPr dirty="0" sz="1450" spc="-10">
                <a:latin typeface="Times New Roman"/>
                <a:cs typeface="Times New Roman"/>
              </a:rPr>
              <a:t>e</a:t>
            </a:r>
            <a:r>
              <a:rPr dirty="0" sz="1450" spc="-10">
                <a:latin typeface="Times New Roman"/>
                <a:cs typeface="Times New Roman"/>
              </a:rPr>
              <a:t>c</a:t>
            </a:r>
            <a:r>
              <a:rPr dirty="0" sz="1450" spc="5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5273507" y="5372496"/>
            <a:ext cx="836294" cy="241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50" spc="-35">
                <a:latin typeface="Times New Roman"/>
                <a:cs typeface="Times New Roman"/>
              </a:rPr>
              <a:t>I</a:t>
            </a:r>
            <a:r>
              <a:rPr dirty="0" sz="1450" spc="-15">
                <a:latin typeface="Times New Roman"/>
                <a:cs typeface="Times New Roman"/>
              </a:rPr>
              <a:t>T</a:t>
            </a:r>
            <a:r>
              <a:rPr dirty="0" sz="1450" spc="10">
                <a:latin typeface="Times New Roman"/>
                <a:cs typeface="Times New Roman"/>
              </a:rPr>
              <a:t>D</a:t>
            </a:r>
            <a:r>
              <a:rPr dirty="0" sz="1450" spc="10">
                <a:latin typeface="Times New Roman"/>
                <a:cs typeface="Times New Roman"/>
              </a:rPr>
              <a:t>(</a:t>
            </a:r>
            <a:r>
              <a:rPr dirty="0" sz="1450" spc="25">
                <a:latin typeface="Times New Roman"/>
                <a:cs typeface="Times New Roman"/>
              </a:rPr>
              <a:t>m</a:t>
            </a:r>
            <a:r>
              <a:rPr dirty="0" sz="1450" spc="5">
                <a:latin typeface="Times New Roman"/>
                <a:cs typeface="Times New Roman"/>
              </a:rPr>
              <a:t>s</a:t>
            </a:r>
            <a:r>
              <a:rPr dirty="0" sz="1450" spc="-10">
                <a:latin typeface="Times New Roman"/>
                <a:cs typeface="Times New Roman"/>
              </a:rPr>
              <a:t>e</a:t>
            </a:r>
            <a:r>
              <a:rPr dirty="0" sz="1450" spc="-10">
                <a:latin typeface="Times New Roman"/>
                <a:cs typeface="Times New Roman"/>
              </a:rPr>
              <a:t>c</a:t>
            </a:r>
            <a:r>
              <a:rPr dirty="0" sz="1450" spc="5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3309090" y="5372496"/>
            <a:ext cx="668020" cy="241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50" spc="-35">
                <a:latin typeface="Times New Roman"/>
                <a:cs typeface="Times New Roman"/>
              </a:rPr>
              <a:t>I</a:t>
            </a:r>
            <a:r>
              <a:rPr dirty="0" sz="1450" spc="-35">
                <a:latin typeface="Times New Roman"/>
                <a:cs typeface="Times New Roman"/>
              </a:rPr>
              <a:t>L</a:t>
            </a:r>
            <a:r>
              <a:rPr dirty="0" sz="1450" spc="10">
                <a:latin typeface="Times New Roman"/>
                <a:cs typeface="Times New Roman"/>
              </a:rPr>
              <a:t>D</a:t>
            </a:r>
            <a:r>
              <a:rPr dirty="0" sz="1450" spc="10">
                <a:latin typeface="Times New Roman"/>
                <a:cs typeface="Times New Roman"/>
              </a:rPr>
              <a:t>(</a:t>
            </a:r>
            <a:r>
              <a:rPr dirty="0" sz="1450" spc="5">
                <a:latin typeface="Times New Roman"/>
                <a:cs typeface="Times New Roman"/>
              </a:rPr>
              <a:t>d</a:t>
            </a:r>
            <a:r>
              <a:rPr dirty="0" sz="1450">
                <a:latin typeface="Times New Roman"/>
                <a:cs typeface="Times New Roman"/>
              </a:rPr>
              <a:t>B</a:t>
            </a:r>
            <a:r>
              <a:rPr dirty="0" sz="1450" spc="5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50" name="object 250"/>
          <p:cNvSpPr txBox="1"/>
          <p:nvPr/>
        </p:nvSpPr>
        <p:spPr>
          <a:xfrm>
            <a:off x="6720594" y="5063976"/>
            <a:ext cx="695960" cy="550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58165" algn="l"/>
              </a:tabLst>
            </a:pPr>
            <a:r>
              <a:rPr dirty="0" sz="1000" spc="5" b="1">
                <a:latin typeface="Arial"/>
                <a:cs typeface="Arial"/>
              </a:rPr>
              <a:t>-  </a:t>
            </a:r>
            <a:r>
              <a:rPr dirty="0" sz="1000" spc="35" b="1">
                <a:latin typeface="Arial"/>
                <a:cs typeface="Arial"/>
              </a:rPr>
              <a:t> </a:t>
            </a:r>
            <a:r>
              <a:rPr dirty="0" sz="1000" spc="10" b="1">
                <a:latin typeface="Arial"/>
                <a:cs typeface="Arial"/>
              </a:rPr>
              <a:t>1 </a:t>
            </a:r>
            <a:r>
              <a:rPr dirty="0" sz="1000" spc="25" b="1">
                <a:latin typeface="Arial"/>
                <a:cs typeface="Arial"/>
              </a:rPr>
              <a:t> </a:t>
            </a:r>
            <a:r>
              <a:rPr dirty="0" sz="1000" spc="10" b="1">
                <a:latin typeface="Arial"/>
                <a:cs typeface="Arial"/>
              </a:rPr>
              <a:t>0	0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"/>
              </a:spcBef>
            </a:pPr>
            <a:endParaRPr sz="1050">
              <a:latin typeface="Times New Roman"/>
              <a:cs typeface="Times New Roman"/>
            </a:endParaRPr>
          </a:p>
          <a:p>
            <a:pPr marL="40005">
              <a:lnSpc>
                <a:spcPct val="100000"/>
              </a:lnSpc>
            </a:pPr>
            <a:r>
              <a:rPr dirty="0" sz="1450" spc="-35">
                <a:latin typeface="Times New Roman"/>
                <a:cs typeface="Times New Roman"/>
              </a:rPr>
              <a:t>I</a:t>
            </a:r>
            <a:r>
              <a:rPr dirty="0" sz="1450" spc="-35">
                <a:latin typeface="Times New Roman"/>
                <a:cs typeface="Times New Roman"/>
              </a:rPr>
              <a:t>L</a:t>
            </a:r>
            <a:r>
              <a:rPr dirty="0" sz="1450" spc="10">
                <a:latin typeface="Times New Roman"/>
                <a:cs typeface="Times New Roman"/>
              </a:rPr>
              <a:t>D</a:t>
            </a:r>
            <a:r>
              <a:rPr dirty="0" sz="1450" spc="10">
                <a:latin typeface="Times New Roman"/>
                <a:cs typeface="Times New Roman"/>
              </a:rPr>
              <a:t>(</a:t>
            </a:r>
            <a:r>
              <a:rPr dirty="0" sz="1450" spc="5">
                <a:latin typeface="Times New Roman"/>
                <a:cs typeface="Times New Roman"/>
              </a:rPr>
              <a:t>d</a:t>
            </a:r>
            <a:r>
              <a:rPr dirty="0" sz="1450">
                <a:latin typeface="Times New Roman"/>
                <a:cs typeface="Times New Roman"/>
              </a:rPr>
              <a:t>B</a:t>
            </a:r>
            <a:r>
              <a:rPr dirty="0" sz="1450" spc="5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51" name="object 251"/>
          <p:cNvSpPr txBox="1">
            <a:spLocks noGrp="1"/>
          </p:cNvSpPr>
          <p:nvPr>
            <p:ph type="title"/>
          </p:nvPr>
        </p:nvSpPr>
        <p:spPr>
          <a:xfrm>
            <a:off x="2207397" y="969480"/>
            <a:ext cx="4863465" cy="65087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50" spc="-5" b="0">
                <a:solidFill>
                  <a:srgbClr val="000000"/>
                </a:solidFill>
                <a:latin typeface="Times New Roman"/>
                <a:cs typeface="Times New Roman"/>
              </a:rPr>
              <a:t>Abnormal</a:t>
            </a:r>
            <a:r>
              <a:rPr dirty="0" sz="4050" spc="-6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4050" spc="-5" b="0">
                <a:solidFill>
                  <a:srgbClr val="000000"/>
                </a:solidFill>
                <a:latin typeface="Times New Roman"/>
                <a:cs typeface="Times New Roman"/>
              </a:rPr>
              <a:t>Performance</a:t>
            </a:r>
            <a:endParaRPr sz="4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795">
              <a:lnSpc>
                <a:spcPct val="100000"/>
              </a:lnSpc>
            </a:pPr>
            <a:r>
              <a:rPr dirty="0" sz="4400" spc="-25">
                <a:solidFill>
                  <a:srgbClr val="000000"/>
                </a:solidFill>
                <a:latin typeface="Calibri Light"/>
                <a:cs typeface="Calibri Light"/>
              </a:rPr>
              <a:t>Patients’</a:t>
            </a:r>
            <a:r>
              <a:rPr dirty="0" sz="4400" spc="-20">
                <a:solidFill>
                  <a:srgbClr val="000000"/>
                </a:solidFill>
                <a:latin typeface="Calibri Light"/>
                <a:cs typeface="Calibri Light"/>
              </a:rPr>
              <a:t> Performance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24100" y="2199132"/>
            <a:ext cx="4178807" cy="3224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78113" y="5401674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 h="0">
                <a:moveTo>
                  <a:pt x="68351" y="0"/>
                </a:moveTo>
                <a:lnTo>
                  <a:pt x="0" y="0"/>
                </a:lnTo>
              </a:path>
            </a:pathLst>
          </a:custGeom>
          <a:ln w="31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78113" y="4890115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 h="0">
                <a:moveTo>
                  <a:pt x="68351" y="0"/>
                </a:moveTo>
                <a:lnTo>
                  <a:pt x="0" y="0"/>
                </a:lnTo>
              </a:path>
            </a:pathLst>
          </a:custGeom>
          <a:ln w="31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78113" y="4378080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 h="0">
                <a:moveTo>
                  <a:pt x="68351" y="0"/>
                </a:moveTo>
                <a:lnTo>
                  <a:pt x="0" y="0"/>
                </a:lnTo>
              </a:path>
            </a:pathLst>
          </a:custGeom>
          <a:ln w="31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78113" y="3867521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 h="0">
                <a:moveTo>
                  <a:pt x="68351" y="0"/>
                </a:moveTo>
                <a:lnTo>
                  <a:pt x="0" y="0"/>
                </a:lnTo>
              </a:path>
            </a:pathLst>
          </a:custGeom>
          <a:ln w="31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78113" y="3355476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 h="0">
                <a:moveTo>
                  <a:pt x="68351" y="0"/>
                </a:moveTo>
                <a:lnTo>
                  <a:pt x="0" y="0"/>
                </a:lnTo>
              </a:path>
            </a:pathLst>
          </a:custGeom>
          <a:ln w="31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78113" y="2843402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 h="0">
                <a:moveTo>
                  <a:pt x="68351" y="0"/>
                </a:moveTo>
                <a:lnTo>
                  <a:pt x="0" y="0"/>
                </a:lnTo>
              </a:path>
            </a:pathLst>
          </a:custGeom>
          <a:ln w="31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78113" y="2332882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 h="0">
                <a:moveTo>
                  <a:pt x="68351" y="0"/>
                </a:moveTo>
                <a:lnTo>
                  <a:pt x="0" y="0"/>
                </a:lnTo>
              </a:path>
            </a:pathLst>
          </a:custGeom>
          <a:ln w="31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346721" y="5402198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79">
                <a:moveTo>
                  <a:pt x="0" y="0"/>
                </a:moveTo>
                <a:lnTo>
                  <a:pt x="0" y="68094"/>
                </a:lnTo>
              </a:path>
            </a:pathLst>
          </a:custGeom>
          <a:ln w="31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675650" y="5402198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79">
                <a:moveTo>
                  <a:pt x="0" y="0"/>
                </a:moveTo>
                <a:lnTo>
                  <a:pt x="0" y="68094"/>
                </a:lnTo>
              </a:path>
            </a:pathLst>
          </a:custGeom>
          <a:ln w="31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004568" y="5402198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79">
                <a:moveTo>
                  <a:pt x="0" y="0"/>
                </a:moveTo>
                <a:lnTo>
                  <a:pt x="0" y="68094"/>
                </a:lnTo>
              </a:path>
            </a:pathLst>
          </a:custGeom>
          <a:ln w="31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332343" y="5402198"/>
            <a:ext cx="0" cy="68580"/>
          </a:xfrm>
          <a:custGeom>
            <a:avLst/>
            <a:gdLst/>
            <a:ahLst/>
            <a:cxnLst/>
            <a:rect l="l" t="t" r="r" b="b"/>
            <a:pathLst>
              <a:path w="0" h="68579">
                <a:moveTo>
                  <a:pt x="0" y="0"/>
                </a:moveTo>
                <a:lnTo>
                  <a:pt x="0" y="68094"/>
                </a:lnTo>
              </a:path>
            </a:pathLst>
          </a:custGeom>
          <a:ln w="31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915150" y="3635831"/>
            <a:ext cx="817244" cy="649605"/>
          </a:xfrm>
          <a:custGeom>
            <a:avLst/>
            <a:gdLst/>
            <a:ahLst/>
            <a:cxnLst/>
            <a:rect l="l" t="t" r="r" b="b"/>
            <a:pathLst>
              <a:path w="817245" h="649604">
                <a:moveTo>
                  <a:pt x="0" y="649523"/>
                </a:moveTo>
                <a:lnTo>
                  <a:pt x="816880" y="649523"/>
                </a:lnTo>
                <a:lnTo>
                  <a:pt x="816880" y="0"/>
                </a:lnTo>
                <a:lnTo>
                  <a:pt x="0" y="0"/>
                </a:lnTo>
                <a:lnTo>
                  <a:pt x="0" y="6495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915150" y="3635831"/>
            <a:ext cx="817244" cy="649605"/>
          </a:xfrm>
          <a:custGeom>
            <a:avLst/>
            <a:gdLst/>
            <a:ahLst/>
            <a:cxnLst/>
            <a:rect l="l" t="t" r="r" b="b"/>
            <a:pathLst>
              <a:path w="817245" h="649604">
                <a:moveTo>
                  <a:pt x="0" y="649523"/>
                </a:moveTo>
                <a:lnTo>
                  <a:pt x="816880" y="649523"/>
                </a:lnTo>
                <a:lnTo>
                  <a:pt x="816880" y="0"/>
                </a:lnTo>
                <a:lnTo>
                  <a:pt x="0" y="0"/>
                </a:lnTo>
                <a:lnTo>
                  <a:pt x="0" y="649523"/>
                </a:lnTo>
                <a:close/>
              </a:path>
            </a:pathLst>
          </a:custGeom>
          <a:ln w="317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033650" y="3745784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09" h="105410">
                <a:moveTo>
                  <a:pt x="0" y="104849"/>
                </a:moveTo>
                <a:lnTo>
                  <a:pt x="104849" y="104849"/>
                </a:lnTo>
                <a:lnTo>
                  <a:pt x="104849" y="0"/>
                </a:lnTo>
                <a:lnTo>
                  <a:pt x="0" y="0"/>
                </a:lnTo>
                <a:lnTo>
                  <a:pt x="0" y="104849"/>
                </a:lnTo>
                <a:close/>
              </a:path>
            </a:pathLst>
          </a:custGeom>
          <a:ln w="127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033650" y="4070520"/>
            <a:ext cx="105410" cy="105410"/>
          </a:xfrm>
          <a:custGeom>
            <a:avLst/>
            <a:gdLst/>
            <a:ahLst/>
            <a:cxnLst/>
            <a:rect l="l" t="t" r="r" b="b"/>
            <a:pathLst>
              <a:path w="105409" h="105410">
                <a:moveTo>
                  <a:pt x="0" y="104849"/>
                </a:moveTo>
                <a:lnTo>
                  <a:pt x="104849" y="104849"/>
                </a:lnTo>
                <a:lnTo>
                  <a:pt x="104849" y="0"/>
                </a:lnTo>
                <a:lnTo>
                  <a:pt x="0" y="0"/>
                </a:lnTo>
                <a:lnTo>
                  <a:pt x="0" y="104849"/>
                </a:lnTo>
                <a:close/>
              </a:path>
            </a:pathLst>
          </a:custGeom>
          <a:ln w="127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6878497" y="3630216"/>
            <a:ext cx="807720" cy="6394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308610">
              <a:lnSpc>
                <a:spcPct val="100000"/>
              </a:lnSpc>
              <a:spcBef>
                <a:spcPts val="190"/>
              </a:spcBef>
            </a:pPr>
            <a:r>
              <a:rPr dirty="0" sz="1650" b="1">
                <a:latin typeface="Times New Roman"/>
                <a:cs typeface="Times New Roman"/>
              </a:rPr>
              <a:t>CVA</a:t>
            </a:r>
            <a:endParaRPr sz="1650">
              <a:latin typeface="Times New Roman"/>
              <a:cs typeface="Times New Roman"/>
            </a:endParaRPr>
          </a:p>
          <a:p>
            <a:pPr marL="308610">
              <a:lnSpc>
                <a:spcPct val="100000"/>
              </a:lnSpc>
              <a:spcBef>
                <a:spcPts val="575"/>
              </a:spcBef>
            </a:pPr>
            <a:r>
              <a:rPr dirty="0" sz="1650" spc="-5" b="1">
                <a:latin typeface="Times New Roman"/>
                <a:cs typeface="Times New Roman"/>
              </a:rPr>
              <a:t>MS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336939" y="5304082"/>
            <a:ext cx="4145279" cy="92075"/>
          </a:xfrm>
          <a:custGeom>
            <a:avLst/>
            <a:gdLst/>
            <a:ahLst/>
            <a:cxnLst/>
            <a:rect l="l" t="t" r="r" b="b"/>
            <a:pathLst>
              <a:path w="4145279" h="92075">
                <a:moveTo>
                  <a:pt x="4145194" y="0"/>
                </a:moveTo>
                <a:lnTo>
                  <a:pt x="129368" y="0"/>
                </a:lnTo>
                <a:lnTo>
                  <a:pt x="0" y="91497"/>
                </a:lnTo>
                <a:lnTo>
                  <a:pt x="4015787" y="91497"/>
                </a:lnTo>
                <a:lnTo>
                  <a:pt x="4145194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336939" y="2214781"/>
            <a:ext cx="129539" cy="3181350"/>
          </a:xfrm>
          <a:custGeom>
            <a:avLst/>
            <a:gdLst/>
            <a:ahLst/>
            <a:cxnLst/>
            <a:rect l="l" t="t" r="r" b="b"/>
            <a:pathLst>
              <a:path w="129539" h="3181350">
                <a:moveTo>
                  <a:pt x="129368" y="0"/>
                </a:moveTo>
                <a:lnTo>
                  <a:pt x="0" y="91125"/>
                </a:lnTo>
                <a:lnTo>
                  <a:pt x="0" y="3180797"/>
                </a:lnTo>
                <a:lnTo>
                  <a:pt x="129368" y="3089300"/>
                </a:lnTo>
                <a:lnTo>
                  <a:pt x="129368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466308" y="2214743"/>
            <a:ext cx="4016375" cy="3089910"/>
          </a:xfrm>
          <a:custGeom>
            <a:avLst/>
            <a:gdLst/>
            <a:ahLst/>
            <a:cxnLst/>
            <a:rect l="l" t="t" r="r" b="b"/>
            <a:pathLst>
              <a:path w="4016375" h="3089910">
                <a:moveTo>
                  <a:pt x="0" y="3089338"/>
                </a:moveTo>
                <a:lnTo>
                  <a:pt x="4015759" y="3089338"/>
                </a:lnTo>
                <a:lnTo>
                  <a:pt x="4015759" y="0"/>
                </a:lnTo>
                <a:lnTo>
                  <a:pt x="0" y="0"/>
                </a:lnTo>
                <a:lnTo>
                  <a:pt x="0" y="3089338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340723" y="5315803"/>
            <a:ext cx="121920" cy="83820"/>
          </a:xfrm>
          <a:custGeom>
            <a:avLst/>
            <a:gdLst/>
            <a:ahLst/>
            <a:cxnLst/>
            <a:rect l="l" t="t" r="r" b="b"/>
            <a:pathLst>
              <a:path w="121919" h="83820">
                <a:moveTo>
                  <a:pt x="0" y="83568"/>
                </a:moveTo>
                <a:lnTo>
                  <a:pt x="121778" y="0"/>
                </a:lnTo>
              </a:path>
            </a:pathLst>
          </a:custGeom>
          <a:ln w="76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066648" y="5307914"/>
            <a:ext cx="412115" cy="0"/>
          </a:xfrm>
          <a:custGeom>
            <a:avLst/>
            <a:gdLst/>
            <a:ahLst/>
            <a:cxnLst/>
            <a:rect l="l" t="t" r="r" b="b"/>
            <a:pathLst>
              <a:path w="412114" h="0">
                <a:moveTo>
                  <a:pt x="0" y="0"/>
                </a:moveTo>
                <a:lnTo>
                  <a:pt x="411622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733327" y="5307914"/>
            <a:ext cx="571500" cy="0"/>
          </a:xfrm>
          <a:custGeom>
            <a:avLst/>
            <a:gdLst/>
            <a:ahLst/>
            <a:cxnLst/>
            <a:rect l="l" t="t" r="r" b="b"/>
            <a:pathLst>
              <a:path w="571500" h="0">
                <a:moveTo>
                  <a:pt x="0" y="0"/>
                </a:moveTo>
                <a:lnTo>
                  <a:pt x="571354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92163" y="5307914"/>
            <a:ext cx="572135" cy="0"/>
          </a:xfrm>
          <a:custGeom>
            <a:avLst/>
            <a:gdLst/>
            <a:ahLst/>
            <a:cxnLst/>
            <a:rect l="l" t="t" r="r" b="b"/>
            <a:pathLst>
              <a:path w="572135" h="0">
                <a:moveTo>
                  <a:pt x="0" y="0"/>
                </a:moveTo>
                <a:lnTo>
                  <a:pt x="571541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470090" y="5307914"/>
            <a:ext cx="153035" cy="0"/>
          </a:xfrm>
          <a:custGeom>
            <a:avLst/>
            <a:gdLst/>
            <a:ahLst/>
            <a:cxnLst/>
            <a:rect l="l" t="t" r="r" b="b"/>
            <a:pathLst>
              <a:path w="153035" h="0">
                <a:moveTo>
                  <a:pt x="0" y="0"/>
                </a:moveTo>
                <a:lnTo>
                  <a:pt x="152560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340723" y="4798328"/>
            <a:ext cx="121920" cy="91440"/>
          </a:xfrm>
          <a:custGeom>
            <a:avLst/>
            <a:gdLst/>
            <a:ahLst/>
            <a:cxnLst/>
            <a:rect l="l" t="t" r="r" b="b"/>
            <a:pathLst>
              <a:path w="121919" h="91439">
                <a:moveTo>
                  <a:pt x="0" y="91162"/>
                </a:moveTo>
                <a:lnTo>
                  <a:pt x="121778" y="0"/>
                </a:lnTo>
              </a:path>
            </a:pathLst>
          </a:custGeom>
          <a:ln w="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066648" y="4790439"/>
            <a:ext cx="412115" cy="0"/>
          </a:xfrm>
          <a:custGeom>
            <a:avLst/>
            <a:gdLst/>
            <a:ahLst/>
            <a:cxnLst/>
            <a:rect l="l" t="t" r="r" b="b"/>
            <a:pathLst>
              <a:path w="412114" h="0">
                <a:moveTo>
                  <a:pt x="0" y="0"/>
                </a:moveTo>
                <a:lnTo>
                  <a:pt x="411622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733327" y="4790439"/>
            <a:ext cx="571500" cy="0"/>
          </a:xfrm>
          <a:custGeom>
            <a:avLst/>
            <a:gdLst/>
            <a:ahLst/>
            <a:cxnLst/>
            <a:rect l="l" t="t" r="r" b="b"/>
            <a:pathLst>
              <a:path w="571500" h="0">
                <a:moveTo>
                  <a:pt x="0" y="0"/>
                </a:moveTo>
                <a:lnTo>
                  <a:pt x="571354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392163" y="4790439"/>
            <a:ext cx="572135" cy="0"/>
          </a:xfrm>
          <a:custGeom>
            <a:avLst/>
            <a:gdLst/>
            <a:ahLst/>
            <a:cxnLst/>
            <a:rect l="l" t="t" r="r" b="b"/>
            <a:pathLst>
              <a:path w="572135" h="0">
                <a:moveTo>
                  <a:pt x="0" y="0"/>
                </a:moveTo>
                <a:lnTo>
                  <a:pt x="571541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470090" y="4790439"/>
            <a:ext cx="153035" cy="0"/>
          </a:xfrm>
          <a:custGeom>
            <a:avLst/>
            <a:gdLst/>
            <a:ahLst/>
            <a:cxnLst/>
            <a:rect l="l" t="t" r="r" b="b"/>
            <a:pathLst>
              <a:path w="153035" h="0">
                <a:moveTo>
                  <a:pt x="0" y="0"/>
                </a:moveTo>
                <a:lnTo>
                  <a:pt x="152560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340723" y="4280852"/>
            <a:ext cx="121920" cy="91440"/>
          </a:xfrm>
          <a:custGeom>
            <a:avLst/>
            <a:gdLst/>
            <a:ahLst/>
            <a:cxnLst/>
            <a:rect l="l" t="t" r="r" b="b"/>
            <a:pathLst>
              <a:path w="121919" h="91439">
                <a:moveTo>
                  <a:pt x="0" y="91162"/>
                </a:moveTo>
                <a:lnTo>
                  <a:pt x="121778" y="0"/>
                </a:lnTo>
              </a:path>
            </a:pathLst>
          </a:custGeom>
          <a:ln w="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066648" y="4273002"/>
            <a:ext cx="412115" cy="0"/>
          </a:xfrm>
          <a:custGeom>
            <a:avLst/>
            <a:gdLst/>
            <a:ahLst/>
            <a:cxnLst/>
            <a:rect l="l" t="t" r="r" b="b"/>
            <a:pathLst>
              <a:path w="412114" h="0">
                <a:moveTo>
                  <a:pt x="0" y="0"/>
                </a:moveTo>
                <a:lnTo>
                  <a:pt x="411622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733327" y="4273002"/>
            <a:ext cx="952500" cy="0"/>
          </a:xfrm>
          <a:custGeom>
            <a:avLst/>
            <a:gdLst/>
            <a:ahLst/>
            <a:cxnLst/>
            <a:rect l="l" t="t" r="r" b="b"/>
            <a:pathLst>
              <a:path w="952500" h="0">
                <a:moveTo>
                  <a:pt x="0" y="0"/>
                </a:moveTo>
                <a:lnTo>
                  <a:pt x="952506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392163" y="4273002"/>
            <a:ext cx="572135" cy="0"/>
          </a:xfrm>
          <a:custGeom>
            <a:avLst/>
            <a:gdLst/>
            <a:ahLst/>
            <a:cxnLst/>
            <a:rect l="l" t="t" r="r" b="b"/>
            <a:pathLst>
              <a:path w="572135" h="0">
                <a:moveTo>
                  <a:pt x="0" y="0"/>
                </a:moveTo>
                <a:lnTo>
                  <a:pt x="571541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470090" y="4273002"/>
            <a:ext cx="153035" cy="0"/>
          </a:xfrm>
          <a:custGeom>
            <a:avLst/>
            <a:gdLst/>
            <a:ahLst/>
            <a:cxnLst/>
            <a:rect l="l" t="t" r="r" b="b"/>
            <a:pathLst>
              <a:path w="153035" h="0">
                <a:moveTo>
                  <a:pt x="0" y="0"/>
                </a:moveTo>
                <a:lnTo>
                  <a:pt x="152560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340723" y="3771047"/>
            <a:ext cx="121920" cy="83820"/>
          </a:xfrm>
          <a:custGeom>
            <a:avLst/>
            <a:gdLst/>
            <a:ahLst/>
            <a:cxnLst/>
            <a:rect l="l" t="t" r="r" b="b"/>
            <a:pathLst>
              <a:path w="121919" h="83820">
                <a:moveTo>
                  <a:pt x="0" y="83559"/>
                </a:moveTo>
                <a:lnTo>
                  <a:pt x="121778" y="0"/>
                </a:lnTo>
              </a:path>
            </a:pathLst>
          </a:custGeom>
          <a:ln w="76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733327" y="3763453"/>
            <a:ext cx="1744980" cy="0"/>
          </a:xfrm>
          <a:custGeom>
            <a:avLst/>
            <a:gdLst/>
            <a:ahLst/>
            <a:cxnLst/>
            <a:rect l="l" t="t" r="r" b="b"/>
            <a:pathLst>
              <a:path w="1744979" h="0">
                <a:moveTo>
                  <a:pt x="0" y="0"/>
                </a:moveTo>
                <a:lnTo>
                  <a:pt x="1744943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392163" y="3763453"/>
            <a:ext cx="572135" cy="0"/>
          </a:xfrm>
          <a:custGeom>
            <a:avLst/>
            <a:gdLst/>
            <a:ahLst/>
            <a:cxnLst/>
            <a:rect l="l" t="t" r="r" b="b"/>
            <a:pathLst>
              <a:path w="572135" h="0">
                <a:moveTo>
                  <a:pt x="0" y="0"/>
                </a:moveTo>
                <a:lnTo>
                  <a:pt x="571541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470090" y="3763453"/>
            <a:ext cx="541020" cy="0"/>
          </a:xfrm>
          <a:custGeom>
            <a:avLst/>
            <a:gdLst/>
            <a:ahLst/>
            <a:cxnLst/>
            <a:rect l="l" t="t" r="r" b="b"/>
            <a:pathLst>
              <a:path w="541019" h="0">
                <a:moveTo>
                  <a:pt x="0" y="0"/>
                </a:moveTo>
                <a:lnTo>
                  <a:pt x="540923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340723" y="3253495"/>
            <a:ext cx="121920" cy="91440"/>
          </a:xfrm>
          <a:custGeom>
            <a:avLst/>
            <a:gdLst/>
            <a:ahLst/>
            <a:cxnLst/>
            <a:rect l="l" t="t" r="r" b="b"/>
            <a:pathLst>
              <a:path w="121919" h="91439">
                <a:moveTo>
                  <a:pt x="0" y="91152"/>
                </a:moveTo>
                <a:lnTo>
                  <a:pt x="121778" y="0"/>
                </a:lnTo>
              </a:path>
            </a:pathLst>
          </a:custGeom>
          <a:ln w="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344890" y="3245645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 h="0">
                <a:moveTo>
                  <a:pt x="0" y="0"/>
                </a:moveTo>
                <a:lnTo>
                  <a:pt x="2133381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470090" y="3245645"/>
            <a:ext cx="1494155" cy="0"/>
          </a:xfrm>
          <a:custGeom>
            <a:avLst/>
            <a:gdLst/>
            <a:ahLst/>
            <a:cxnLst/>
            <a:rect l="l" t="t" r="r" b="b"/>
            <a:pathLst>
              <a:path w="1494154" h="0">
                <a:moveTo>
                  <a:pt x="0" y="0"/>
                </a:moveTo>
                <a:lnTo>
                  <a:pt x="1493613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340723" y="2736096"/>
            <a:ext cx="121920" cy="91440"/>
          </a:xfrm>
          <a:custGeom>
            <a:avLst/>
            <a:gdLst/>
            <a:ahLst/>
            <a:cxnLst/>
            <a:rect l="l" t="t" r="r" b="b"/>
            <a:pathLst>
              <a:path w="121919" h="91439">
                <a:moveTo>
                  <a:pt x="0" y="91152"/>
                </a:moveTo>
                <a:lnTo>
                  <a:pt x="121778" y="0"/>
                </a:lnTo>
              </a:path>
            </a:pathLst>
          </a:custGeom>
          <a:ln w="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344890" y="2728131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 h="0">
                <a:moveTo>
                  <a:pt x="0" y="0"/>
                </a:moveTo>
                <a:lnTo>
                  <a:pt x="2133381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470090" y="2728131"/>
            <a:ext cx="1494155" cy="0"/>
          </a:xfrm>
          <a:custGeom>
            <a:avLst/>
            <a:gdLst/>
            <a:ahLst/>
            <a:cxnLst/>
            <a:rect l="l" t="t" r="r" b="b"/>
            <a:pathLst>
              <a:path w="1494154" h="0">
                <a:moveTo>
                  <a:pt x="0" y="0"/>
                </a:moveTo>
                <a:lnTo>
                  <a:pt x="1493613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340723" y="2226167"/>
            <a:ext cx="121920" cy="83820"/>
          </a:xfrm>
          <a:custGeom>
            <a:avLst/>
            <a:gdLst/>
            <a:ahLst/>
            <a:cxnLst/>
            <a:rect l="l" t="t" r="r" b="b"/>
            <a:pathLst>
              <a:path w="121919" h="83819">
                <a:moveTo>
                  <a:pt x="0" y="83568"/>
                </a:moveTo>
                <a:lnTo>
                  <a:pt x="121778" y="0"/>
                </a:lnTo>
              </a:path>
            </a:pathLst>
          </a:custGeom>
          <a:ln w="76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470090" y="2218583"/>
            <a:ext cx="4008754" cy="0"/>
          </a:xfrm>
          <a:custGeom>
            <a:avLst/>
            <a:gdLst/>
            <a:ahLst/>
            <a:cxnLst/>
            <a:rect l="l" t="t" r="r" b="b"/>
            <a:pathLst>
              <a:path w="4008754" h="0">
                <a:moveTo>
                  <a:pt x="0" y="0"/>
                </a:moveTo>
                <a:lnTo>
                  <a:pt x="4008180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340723" y="5307914"/>
            <a:ext cx="4145279" cy="92075"/>
          </a:xfrm>
          <a:custGeom>
            <a:avLst/>
            <a:gdLst/>
            <a:ahLst/>
            <a:cxnLst/>
            <a:rect l="l" t="t" r="r" b="b"/>
            <a:pathLst>
              <a:path w="4145279" h="92075">
                <a:moveTo>
                  <a:pt x="4145175" y="0"/>
                </a:moveTo>
                <a:lnTo>
                  <a:pt x="4015808" y="91457"/>
                </a:lnTo>
                <a:lnTo>
                  <a:pt x="0" y="91457"/>
                </a:lnTo>
                <a:lnTo>
                  <a:pt x="129367" y="0"/>
                </a:lnTo>
                <a:lnTo>
                  <a:pt x="4145175" y="0"/>
                </a:lnTo>
                <a:close/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340723" y="2218583"/>
            <a:ext cx="129539" cy="3181350"/>
          </a:xfrm>
          <a:custGeom>
            <a:avLst/>
            <a:gdLst/>
            <a:ahLst/>
            <a:cxnLst/>
            <a:rect l="l" t="t" r="r" b="b"/>
            <a:pathLst>
              <a:path w="129539" h="3181350">
                <a:moveTo>
                  <a:pt x="0" y="3180789"/>
                </a:moveTo>
                <a:lnTo>
                  <a:pt x="0" y="91152"/>
                </a:lnTo>
                <a:lnTo>
                  <a:pt x="129367" y="0"/>
                </a:lnTo>
                <a:lnTo>
                  <a:pt x="129367" y="3089331"/>
                </a:lnTo>
                <a:lnTo>
                  <a:pt x="0" y="3180789"/>
                </a:lnTo>
              </a:path>
            </a:pathLst>
          </a:custGeom>
          <a:ln w="7610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470090" y="2218659"/>
            <a:ext cx="4015740" cy="3089275"/>
          </a:xfrm>
          <a:custGeom>
            <a:avLst/>
            <a:gdLst/>
            <a:ahLst/>
            <a:cxnLst/>
            <a:rect l="l" t="t" r="r" b="b"/>
            <a:pathLst>
              <a:path w="4015740" h="3089275">
                <a:moveTo>
                  <a:pt x="0" y="3089255"/>
                </a:moveTo>
                <a:lnTo>
                  <a:pt x="4015741" y="3089255"/>
                </a:lnTo>
                <a:lnTo>
                  <a:pt x="4015741" y="0"/>
                </a:lnTo>
                <a:lnTo>
                  <a:pt x="0" y="0"/>
                </a:lnTo>
                <a:lnTo>
                  <a:pt x="0" y="3089255"/>
                </a:lnTo>
              </a:path>
            </a:pathLst>
          </a:custGeom>
          <a:ln w="7601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011014" y="3763451"/>
            <a:ext cx="130175" cy="1636395"/>
          </a:xfrm>
          <a:custGeom>
            <a:avLst/>
            <a:gdLst/>
            <a:ahLst/>
            <a:cxnLst/>
            <a:rect l="l" t="t" r="r" b="b"/>
            <a:pathLst>
              <a:path w="130175" h="1636395">
                <a:moveTo>
                  <a:pt x="129778" y="0"/>
                </a:moveTo>
                <a:lnTo>
                  <a:pt x="0" y="91163"/>
                </a:lnTo>
                <a:lnTo>
                  <a:pt x="0" y="1635918"/>
                </a:lnTo>
                <a:lnTo>
                  <a:pt x="129778" y="1544469"/>
                </a:lnTo>
                <a:lnTo>
                  <a:pt x="129778" y="0"/>
                </a:lnTo>
                <a:close/>
              </a:path>
            </a:pathLst>
          </a:custGeom>
          <a:solidFill>
            <a:srgbClr val="773F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011005" y="3763453"/>
            <a:ext cx="130175" cy="1636395"/>
          </a:xfrm>
          <a:custGeom>
            <a:avLst/>
            <a:gdLst/>
            <a:ahLst/>
            <a:cxnLst/>
            <a:rect l="l" t="t" r="r" b="b"/>
            <a:pathLst>
              <a:path w="130175" h="1636395">
                <a:moveTo>
                  <a:pt x="0" y="1635918"/>
                </a:moveTo>
                <a:lnTo>
                  <a:pt x="0" y="91152"/>
                </a:lnTo>
                <a:lnTo>
                  <a:pt x="129777" y="0"/>
                </a:lnTo>
                <a:lnTo>
                  <a:pt x="129777" y="1544461"/>
                </a:lnTo>
                <a:lnTo>
                  <a:pt x="0" y="1635918"/>
                </a:lnTo>
                <a:close/>
              </a:path>
            </a:pathLst>
          </a:custGeom>
          <a:ln w="76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622651" y="3854605"/>
            <a:ext cx="388620" cy="1544955"/>
          </a:xfrm>
          <a:custGeom>
            <a:avLst/>
            <a:gdLst/>
            <a:ahLst/>
            <a:cxnLst/>
            <a:rect l="l" t="t" r="r" b="b"/>
            <a:pathLst>
              <a:path w="388619" h="1544954">
                <a:moveTo>
                  <a:pt x="0" y="1544764"/>
                </a:moveTo>
                <a:lnTo>
                  <a:pt x="388441" y="1544764"/>
                </a:lnTo>
                <a:lnTo>
                  <a:pt x="388441" y="0"/>
                </a:lnTo>
                <a:lnTo>
                  <a:pt x="0" y="0"/>
                </a:lnTo>
                <a:lnTo>
                  <a:pt x="0" y="1544764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622635" y="3854606"/>
            <a:ext cx="388620" cy="1544955"/>
          </a:xfrm>
          <a:custGeom>
            <a:avLst/>
            <a:gdLst/>
            <a:ahLst/>
            <a:cxnLst/>
            <a:rect l="l" t="t" r="r" b="b"/>
            <a:pathLst>
              <a:path w="388619" h="1544954">
                <a:moveTo>
                  <a:pt x="0" y="1544765"/>
                </a:moveTo>
                <a:lnTo>
                  <a:pt x="388445" y="1544765"/>
                </a:lnTo>
                <a:lnTo>
                  <a:pt x="388445" y="0"/>
                </a:lnTo>
                <a:lnTo>
                  <a:pt x="0" y="0"/>
                </a:lnTo>
                <a:lnTo>
                  <a:pt x="0" y="1544765"/>
                </a:lnTo>
                <a:close/>
              </a:path>
            </a:pathLst>
          </a:custGeom>
          <a:ln w="76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622651" y="3763451"/>
            <a:ext cx="518159" cy="91440"/>
          </a:xfrm>
          <a:custGeom>
            <a:avLst/>
            <a:gdLst/>
            <a:ahLst/>
            <a:cxnLst/>
            <a:rect l="l" t="t" r="r" b="b"/>
            <a:pathLst>
              <a:path w="518160" h="91439">
                <a:moveTo>
                  <a:pt x="518140" y="0"/>
                </a:moveTo>
                <a:lnTo>
                  <a:pt x="136998" y="0"/>
                </a:lnTo>
                <a:lnTo>
                  <a:pt x="0" y="91163"/>
                </a:lnTo>
                <a:lnTo>
                  <a:pt x="388362" y="91163"/>
                </a:lnTo>
                <a:lnTo>
                  <a:pt x="518140" y="0"/>
                </a:lnTo>
                <a:close/>
              </a:path>
            </a:pathLst>
          </a:custGeom>
          <a:solidFill>
            <a:srgbClr val="B15E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622635" y="3763453"/>
            <a:ext cx="518159" cy="91440"/>
          </a:xfrm>
          <a:custGeom>
            <a:avLst/>
            <a:gdLst/>
            <a:ahLst/>
            <a:cxnLst/>
            <a:rect l="l" t="t" r="r" b="b"/>
            <a:pathLst>
              <a:path w="518160" h="91439">
                <a:moveTo>
                  <a:pt x="388369" y="91152"/>
                </a:moveTo>
                <a:lnTo>
                  <a:pt x="518146" y="0"/>
                </a:lnTo>
                <a:lnTo>
                  <a:pt x="136994" y="0"/>
                </a:lnTo>
                <a:lnTo>
                  <a:pt x="0" y="91152"/>
                </a:lnTo>
                <a:lnTo>
                  <a:pt x="388369" y="91152"/>
                </a:lnTo>
                <a:close/>
              </a:path>
            </a:pathLst>
          </a:custGeom>
          <a:ln w="75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392309" y="3245643"/>
            <a:ext cx="129539" cy="2153920"/>
          </a:xfrm>
          <a:custGeom>
            <a:avLst/>
            <a:gdLst/>
            <a:ahLst/>
            <a:cxnLst/>
            <a:rect l="l" t="t" r="r" b="b"/>
            <a:pathLst>
              <a:path w="129539" h="2153920">
                <a:moveTo>
                  <a:pt x="129368" y="0"/>
                </a:moveTo>
                <a:lnTo>
                  <a:pt x="0" y="99012"/>
                </a:lnTo>
                <a:lnTo>
                  <a:pt x="0" y="2153726"/>
                </a:lnTo>
                <a:lnTo>
                  <a:pt x="129368" y="2062276"/>
                </a:lnTo>
                <a:lnTo>
                  <a:pt x="129368" y="0"/>
                </a:lnTo>
                <a:close/>
              </a:path>
            </a:pathLst>
          </a:custGeom>
          <a:solidFill>
            <a:srgbClr val="0331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392300" y="3245645"/>
            <a:ext cx="129539" cy="2153920"/>
          </a:xfrm>
          <a:custGeom>
            <a:avLst/>
            <a:gdLst/>
            <a:ahLst/>
            <a:cxnLst/>
            <a:rect l="l" t="t" r="r" b="b"/>
            <a:pathLst>
              <a:path w="129539" h="2153920">
                <a:moveTo>
                  <a:pt x="0" y="2153727"/>
                </a:moveTo>
                <a:lnTo>
                  <a:pt x="0" y="99003"/>
                </a:lnTo>
                <a:lnTo>
                  <a:pt x="129367" y="0"/>
                </a:lnTo>
                <a:lnTo>
                  <a:pt x="129367" y="2062269"/>
                </a:lnTo>
                <a:lnTo>
                  <a:pt x="0" y="2153727"/>
                </a:lnTo>
                <a:close/>
              </a:path>
            </a:pathLst>
          </a:custGeom>
          <a:ln w="76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011014" y="3344684"/>
            <a:ext cx="381635" cy="2054860"/>
          </a:xfrm>
          <a:custGeom>
            <a:avLst/>
            <a:gdLst/>
            <a:ahLst/>
            <a:cxnLst/>
            <a:rect l="l" t="t" r="r" b="b"/>
            <a:pathLst>
              <a:path w="381635" h="2054860">
                <a:moveTo>
                  <a:pt x="0" y="2054685"/>
                </a:moveTo>
                <a:lnTo>
                  <a:pt x="381148" y="2054685"/>
                </a:lnTo>
                <a:lnTo>
                  <a:pt x="381148" y="0"/>
                </a:lnTo>
                <a:lnTo>
                  <a:pt x="0" y="0"/>
                </a:lnTo>
                <a:lnTo>
                  <a:pt x="0" y="2054685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011005" y="3344686"/>
            <a:ext cx="381635" cy="2054860"/>
          </a:xfrm>
          <a:custGeom>
            <a:avLst/>
            <a:gdLst/>
            <a:ahLst/>
            <a:cxnLst/>
            <a:rect l="l" t="t" r="r" b="b"/>
            <a:pathLst>
              <a:path w="381635" h="2054860">
                <a:moveTo>
                  <a:pt x="0" y="2054685"/>
                </a:moveTo>
                <a:lnTo>
                  <a:pt x="381142" y="2054685"/>
                </a:lnTo>
                <a:lnTo>
                  <a:pt x="381142" y="0"/>
                </a:lnTo>
                <a:lnTo>
                  <a:pt x="0" y="0"/>
                </a:lnTo>
                <a:lnTo>
                  <a:pt x="0" y="2054685"/>
                </a:lnTo>
                <a:close/>
              </a:path>
            </a:pathLst>
          </a:custGeom>
          <a:ln w="76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011014" y="3245643"/>
            <a:ext cx="511175" cy="99060"/>
          </a:xfrm>
          <a:custGeom>
            <a:avLst/>
            <a:gdLst/>
            <a:ahLst/>
            <a:cxnLst/>
            <a:rect l="l" t="t" r="r" b="b"/>
            <a:pathLst>
              <a:path w="511175" h="99060">
                <a:moveTo>
                  <a:pt x="510663" y="0"/>
                </a:moveTo>
                <a:lnTo>
                  <a:pt x="129778" y="0"/>
                </a:lnTo>
                <a:lnTo>
                  <a:pt x="0" y="99012"/>
                </a:lnTo>
                <a:lnTo>
                  <a:pt x="381295" y="99012"/>
                </a:lnTo>
                <a:lnTo>
                  <a:pt x="510663" y="0"/>
                </a:lnTo>
                <a:close/>
              </a:path>
            </a:pathLst>
          </a:custGeom>
          <a:solidFill>
            <a:srgbClr val="0349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011005" y="3245645"/>
            <a:ext cx="511175" cy="99060"/>
          </a:xfrm>
          <a:custGeom>
            <a:avLst/>
            <a:gdLst/>
            <a:ahLst/>
            <a:cxnLst/>
            <a:rect l="l" t="t" r="r" b="b"/>
            <a:pathLst>
              <a:path w="511175" h="99060">
                <a:moveTo>
                  <a:pt x="381295" y="99003"/>
                </a:moveTo>
                <a:lnTo>
                  <a:pt x="510662" y="0"/>
                </a:lnTo>
                <a:lnTo>
                  <a:pt x="129777" y="0"/>
                </a:lnTo>
                <a:lnTo>
                  <a:pt x="0" y="99003"/>
                </a:lnTo>
                <a:lnTo>
                  <a:pt x="381295" y="99003"/>
                </a:lnTo>
                <a:close/>
              </a:path>
            </a:pathLst>
          </a:custGeom>
          <a:ln w="75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344885" y="2218582"/>
            <a:ext cx="137160" cy="3181350"/>
          </a:xfrm>
          <a:custGeom>
            <a:avLst/>
            <a:gdLst/>
            <a:ahLst/>
            <a:cxnLst/>
            <a:rect l="l" t="t" r="r" b="b"/>
            <a:pathLst>
              <a:path w="137160" h="3181350">
                <a:moveTo>
                  <a:pt x="136959" y="0"/>
                </a:moveTo>
                <a:lnTo>
                  <a:pt x="0" y="91154"/>
                </a:lnTo>
                <a:lnTo>
                  <a:pt x="0" y="3180788"/>
                </a:lnTo>
                <a:lnTo>
                  <a:pt x="136959" y="3089338"/>
                </a:lnTo>
                <a:lnTo>
                  <a:pt x="136959" y="0"/>
                </a:lnTo>
                <a:close/>
              </a:path>
            </a:pathLst>
          </a:custGeom>
          <a:solidFill>
            <a:srgbClr val="773F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344866" y="2218583"/>
            <a:ext cx="137160" cy="3181350"/>
          </a:xfrm>
          <a:custGeom>
            <a:avLst/>
            <a:gdLst/>
            <a:ahLst/>
            <a:cxnLst/>
            <a:rect l="l" t="t" r="r" b="b"/>
            <a:pathLst>
              <a:path w="137160" h="3181350">
                <a:moveTo>
                  <a:pt x="0" y="3180789"/>
                </a:moveTo>
                <a:lnTo>
                  <a:pt x="0" y="91152"/>
                </a:lnTo>
                <a:lnTo>
                  <a:pt x="136966" y="0"/>
                </a:lnTo>
                <a:lnTo>
                  <a:pt x="136966" y="3089331"/>
                </a:lnTo>
                <a:lnTo>
                  <a:pt x="0" y="3180789"/>
                </a:lnTo>
                <a:close/>
              </a:path>
            </a:pathLst>
          </a:custGeom>
          <a:ln w="76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963704" y="2309736"/>
            <a:ext cx="381635" cy="3089910"/>
          </a:xfrm>
          <a:custGeom>
            <a:avLst/>
            <a:gdLst/>
            <a:ahLst/>
            <a:cxnLst/>
            <a:rect l="l" t="t" r="r" b="b"/>
            <a:pathLst>
              <a:path w="381635" h="3089910">
                <a:moveTo>
                  <a:pt x="0" y="3089633"/>
                </a:moveTo>
                <a:lnTo>
                  <a:pt x="381185" y="3089633"/>
                </a:lnTo>
                <a:lnTo>
                  <a:pt x="381185" y="0"/>
                </a:lnTo>
                <a:lnTo>
                  <a:pt x="0" y="0"/>
                </a:lnTo>
                <a:lnTo>
                  <a:pt x="0" y="3089633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963685" y="2309736"/>
            <a:ext cx="381635" cy="3089910"/>
          </a:xfrm>
          <a:custGeom>
            <a:avLst/>
            <a:gdLst/>
            <a:ahLst/>
            <a:cxnLst/>
            <a:rect l="l" t="t" r="r" b="b"/>
            <a:pathLst>
              <a:path w="381635" h="3089910">
                <a:moveTo>
                  <a:pt x="0" y="3089636"/>
                </a:moveTo>
                <a:lnTo>
                  <a:pt x="381180" y="3089636"/>
                </a:lnTo>
                <a:lnTo>
                  <a:pt x="381180" y="0"/>
                </a:lnTo>
                <a:lnTo>
                  <a:pt x="0" y="0"/>
                </a:lnTo>
                <a:lnTo>
                  <a:pt x="0" y="3089636"/>
                </a:lnTo>
                <a:close/>
              </a:path>
            </a:pathLst>
          </a:custGeom>
          <a:ln w="76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963704" y="2218582"/>
            <a:ext cx="518159" cy="91440"/>
          </a:xfrm>
          <a:custGeom>
            <a:avLst/>
            <a:gdLst/>
            <a:ahLst/>
            <a:cxnLst/>
            <a:rect l="l" t="t" r="r" b="b"/>
            <a:pathLst>
              <a:path w="518160" h="91439">
                <a:moveTo>
                  <a:pt x="518140" y="0"/>
                </a:moveTo>
                <a:lnTo>
                  <a:pt x="129625" y="0"/>
                </a:lnTo>
                <a:lnTo>
                  <a:pt x="0" y="91154"/>
                </a:lnTo>
                <a:lnTo>
                  <a:pt x="381180" y="91154"/>
                </a:lnTo>
                <a:lnTo>
                  <a:pt x="518140" y="0"/>
                </a:lnTo>
                <a:close/>
              </a:path>
            </a:pathLst>
          </a:custGeom>
          <a:solidFill>
            <a:srgbClr val="B15E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3963685" y="2218583"/>
            <a:ext cx="518159" cy="91440"/>
          </a:xfrm>
          <a:custGeom>
            <a:avLst/>
            <a:gdLst/>
            <a:ahLst/>
            <a:cxnLst/>
            <a:rect l="l" t="t" r="r" b="b"/>
            <a:pathLst>
              <a:path w="518160" h="91439">
                <a:moveTo>
                  <a:pt x="381180" y="91152"/>
                </a:moveTo>
                <a:lnTo>
                  <a:pt x="518146" y="0"/>
                </a:lnTo>
                <a:lnTo>
                  <a:pt x="129624" y="0"/>
                </a:lnTo>
                <a:lnTo>
                  <a:pt x="0" y="91152"/>
                </a:lnTo>
                <a:lnTo>
                  <a:pt x="381180" y="91152"/>
                </a:lnTo>
                <a:close/>
              </a:path>
            </a:pathLst>
          </a:custGeom>
          <a:ln w="75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733258" y="3245643"/>
            <a:ext cx="130175" cy="2153920"/>
          </a:xfrm>
          <a:custGeom>
            <a:avLst/>
            <a:gdLst/>
            <a:ahLst/>
            <a:cxnLst/>
            <a:rect l="l" t="t" r="r" b="b"/>
            <a:pathLst>
              <a:path w="130175" h="2153920">
                <a:moveTo>
                  <a:pt x="129740" y="0"/>
                </a:moveTo>
                <a:lnTo>
                  <a:pt x="0" y="99012"/>
                </a:lnTo>
                <a:lnTo>
                  <a:pt x="0" y="2153726"/>
                </a:lnTo>
                <a:lnTo>
                  <a:pt x="129740" y="2062276"/>
                </a:lnTo>
                <a:lnTo>
                  <a:pt x="129740" y="0"/>
                </a:lnTo>
                <a:close/>
              </a:path>
            </a:pathLst>
          </a:custGeom>
          <a:solidFill>
            <a:srgbClr val="0331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733235" y="3245645"/>
            <a:ext cx="130175" cy="2153920"/>
          </a:xfrm>
          <a:custGeom>
            <a:avLst/>
            <a:gdLst/>
            <a:ahLst/>
            <a:cxnLst/>
            <a:rect l="l" t="t" r="r" b="b"/>
            <a:pathLst>
              <a:path w="130175" h="2153920">
                <a:moveTo>
                  <a:pt x="0" y="2153727"/>
                </a:moveTo>
                <a:lnTo>
                  <a:pt x="0" y="99003"/>
                </a:lnTo>
                <a:lnTo>
                  <a:pt x="129739" y="0"/>
                </a:lnTo>
                <a:lnTo>
                  <a:pt x="129739" y="2062269"/>
                </a:lnTo>
                <a:lnTo>
                  <a:pt x="0" y="2153727"/>
                </a:lnTo>
                <a:close/>
              </a:path>
            </a:pathLst>
          </a:custGeom>
          <a:ln w="76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344885" y="3344684"/>
            <a:ext cx="388620" cy="2054860"/>
          </a:xfrm>
          <a:custGeom>
            <a:avLst/>
            <a:gdLst/>
            <a:ahLst/>
            <a:cxnLst/>
            <a:rect l="l" t="t" r="r" b="b"/>
            <a:pathLst>
              <a:path w="388620" h="2054860">
                <a:moveTo>
                  <a:pt x="0" y="2054685"/>
                </a:moveTo>
                <a:lnTo>
                  <a:pt x="388441" y="2054685"/>
                </a:lnTo>
                <a:lnTo>
                  <a:pt x="388441" y="0"/>
                </a:lnTo>
                <a:lnTo>
                  <a:pt x="0" y="0"/>
                </a:lnTo>
                <a:lnTo>
                  <a:pt x="0" y="2054685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344866" y="3344686"/>
            <a:ext cx="388620" cy="2054860"/>
          </a:xfrm>
          <a:custGeom>
            <a:avLst/>
            <a:gdLst/>
            <a:ahLst/>
            <a:cxnLst/>
            <a:rect l="l" t="t" r="r" b="b"/>
            <a:pathLst>
              <a:path w="388620" h="2054860">
                <a:moveTo>
                  <a:pt x="0" y="2054685"/>
                </a:moveTo>
                <a:lnTo>
                  <a:pt x="388445" y="2054685"/>
                </a:lnTo>
                <a:lnTo>
                  <a:pt x="388445" y="0"/>
                </a:lnTo>
                <a:lnTo>
                  <a:pt x="0" y="0"/>
                </a:lnTo>
                <a:lnTo>
                  <a:pt x="0" y="2054685"/>
                </a:lnTo>
                <a:close/>
              </a:path>
            </a:pathLst>
          </a:custGeom>
          <a:ln w="76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344885" y="3245643"/>
            <a:ext cx="518159" cy="99060"/>
          </a:xfrm>
          <a:custGeom>
            <a:avLst/>
            <a:gdLst/>
            <a:ahLst/>
            <a:cxnLst/>
            <a:rect l="l" t="t" r="r" b="b"/>
            <a:pathLst>
              <a:path w="518160" h="99060">
                <a:moveTo>
                  <a:pt x="518112" y="0"/>
                </a:moveTo>
                <a:lnTo>
                  <a:pt x="136959" y="0"/>
                </a:lnTo>
                <a:lnTo>
                  <a:pt x="0" y="99012"/>
                </a:lnTo>
                <a:lnTo>
                  <a:pt x="388372" y="99012"/>
                </a:lnTo>
                <a:lnTo>
                  <a:pt x="518112" y="0"/>
                </a:lnTo>
                <a:close/>
              </a:path>
            </a:pathLst>
          </a:custGeom>
          <a:solidFill>
            <a:srgbClr val="0349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344866" y="3245645"/>
            <a:ext cx="518159" cy="99060"/>
          </a:xfrm>
          <a:custGeom>
            <a:avLst/>
            <a:gdLst/>
            <a:ahLst/>
            <a:cxnLst/>
            <a:rect l="l" t="t" r="r" b="b"/>
            <a:pathLst>
              <a:path w="518160" h="99060">
                <a:moveTo>
                  <a:pt x="388369" y="99003"/>
                </a:moveTo>
                <a:lnTo>
                  <a:pt x="518108" y="0"/>
                </a:lnTo>
                <a:lnTo>
                  <a:pt x="136966" y="0"/>
                </a:lnTo>
                <a:lnTo>
                  <a:pt x="0" y="99003"/>
                </a:lnTo>
                <a:lnTo>
                  <a:pt x="388369" y="99003"/>
                </a:lnTo>
                <a:close/>
              </a:path>
            </a:pathLst>
          </a:custGeom>
          <a:ln w="75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685834" y="4273000"/>
            <a:ext cx="129539" cy="1126490"/>
          </a:xfrm>
          <a:custGeom>
            <a:avLst/>
            <a:gdLst/>
            <a:ahLst/>
            <a:cxnLst/>
            <a:rect l="l" t="t" r="r" b="b"/>
            <a:pathLst>
              <a:path w="129539" h="1126489">
                <a:moveTo>
                  <a:pt x="129368" y="0"/>
                </a:moveTo>
                <a:lnTo>
                  <a:pt x="0" y="99012"/>
                </a:lnTo>
                <a:lnTo>
                  <a:pt x="0" y="1126369"/>
                </a:lnTo>
                <a:lnTo>
                  <a:pt x="129368" y="1034919"/>
                </a:lnTo>
                <a:lnTo>
                  <a:pt x="129368" y="0"/>
                </a:lnTo>
                <a:close/>
              </a:path>
            </a:pathLst>
          </a:custGeom>
          <a:solidFill>
            <a:srgbClr val="773F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685811" y="4273002"/>
            <a:ext cx="129539" cy="1126490"/>
          </a:xfrm>
          <a:custGeom>
            <a:avLst/>
            <a:gdLst/>
            <a:ahLst/>
            <a:cxnLst/>
            <a:rect l="l" t="t" r="r" b="b"/>
            <a:pathLst>
              <a:path w="129539" h="1126489">
                <a:moveTo>
                  <a:pt x="0" y="1126370"/>
                </a:moveTo>
                <a:lnTo>
                  <a:pt x="0" y="99013"/>
                </a:lnTo>
                <a:lnTo>
                  <a:pt x="129367" y="0"/>
                </a:lnTo>
                <a:lnTo>
                  <a:pt x="129367" y="1034912"/>
                </a:lnTo>
                <a:lnTo>
                  <a:pt x="0" y="1126370"/>
                </a:lnTo>
                <a:close/>
              </a:path>
            </a:pathLst>
          </a:custGeom>
          <a:ln w="76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304682" y="4372012"/>
            <a:ext cx="381635" cy="1027430"/>
          </a:xfrm>
          <a:custGeom>
            <a:avLst/>
            <a:gdLst/>
            <a:ahLst/>
            <a:cxnLst/>
            <a:rect l="l" t="t" r="r" b="b"/>
            <a:pathLst>
              <a:path w="381635" h="1027429">
                <a:moveTo>
                  <a:pt x="0" y="1027356"/>
                </a:moveTo>
                <a:lnTo>
                  <a:pt x="381148" y="1027356"/>
                </a:lnTo>
                <a:lnTo>
                  <a:pt x="381148" y="0"/>
                </a:lnTo>
                <a:lnTo>
                  <a:pt x="0" y="0"/>
                </a:lnTo>
                <a:lnTo>
                  <a:pt x="0" y="1027356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304659" y="4372015"/>
            <a:ext cx="381635" cy="1027430"/>
          </a:xfrm>
          <a:custGeom>
            <a:avLst/>
            <a:gdLst/>
            <a:ahLst/>
            <a:cxnLst/>
            <a:rect l="l" t="t" r="r" b="b"/>
            <a:pathLst>
              <a:path w="381635" h="1027429">
                <a:moveTo>
                  <a:pt x="0" y="1027357"/>
                </a:moveTo>
                <a:lnTo>
                  <a:pt x="381152" y="1027357"/>
                </a:lnTo>
                <a:lnTo>
                  <a:pt x="381152" y="0"/>
                </a:lnTo>
                <a:lnTo>
                  <a:pt x="0" y="0"/>
                </a:lnTo>
                <a:lnTo>
                  <a:pt x="0" y="1027357"/>
                </a:lnTo>
                <a:close/>
              </a:path>
            </a:pathLst>
          </a:custGeom>
          <a:ln w="76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5304682" y="4273000"/>
            <a:ext cx="510540" cy="99060"/>
          </a:xfrm>
          <a:custGeom>
            <a:avLst/>
            <a:gdLst/>
            <a:ahLst/>
            <a:cxnLst/>
            <a:rect l="l" t="t" r="r" b="b"/>
            <a:pathLst>
              <a:path w="510539" h="99060">
                <a:moveTo>
                  <a:pt x="510520" y="0"/>
                </a:moveTo>
                <a:lnTo>
                  <a:pt x="129625" y="0"/>
                </a:lnTo>
                <a:lnTo>
                  <a:pt x="0" y="99012"/>
                </a:lnTo>
                <a:lnTo>
                  <a:pt x="381152" y="99012"/>
                </a:lnTo>
                <a:lnTo>
                  <a:pt x="510520" y="0"/>
                </a:lnTo>
                <a:close/>
              </a:path>
            </a:pathLst>
          </a:custGeom>
          <a:solidFill>
            <a:srgbClr val="B15E2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304659" y="4273002"/>
            <a:ext cx="510540" cy="99060"/>
          </a:xfrm>
          <a:custGeom>
            <a:avLst/>
            <a:gdLst/>
            <a:ahLst/>
            <a:cxnLst/>
            <a:rect l="l" t="t" r="r" b="b"/>
            <a:pathLst>
              <a:path w="510539" h="99060">
                <a:moveTo>
                  <a:pt x="381152" y="99013"/>
                </a:moveTo>
                <a:lnTo>
                  <a:pt x="510519" y="0"/>
                </a:lnTo>
                <a:lnTo>
                  <a:pt x="129624" y="0"/>
                </a:lnTo>
                <a:lnTo>
                  <a:pt x="0" y="99013"/>
                </a:lnTo>
                <a:lnTo>
                  <a:pt x="381152" y="99013"/>
                </a:lnTo>
                <a:close/>
              </a:path>
            </a:pathLst>
          </a:custGeom>
          <a:ln w="75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066720" y="3763451"/>
            <a:ext cx="137795" cy="1636395"/>
          </a:xfrm>
          <a:custGeom>
            <a:avLst/>
            <a:gdLst/>
            <a:ahLst/>
            <a:cxnLst/>
            <a:rect l="l" t="t" r="r" b="b"/>
            <a:pathLst>
              <a:path w="137795" h="1636395">
                <a:moveTo>
                  <a:pt x="137255" y="0"/>
                </a:moveTo>
                <a:lnTo>
                  <a:pt x="0" y="91163"/>
                </a:lnTo>
                <a:lnTo>
                  <a:pt x="0" y="1635918"/>
                </a:lnTo>
                <a:lnTo>
                  <a:pt x="137255" y="1544469"/>
                </a:lnTo>
                <a:lnTo>
                  <a:pt x="137255" y="0"/>
                </a:lnTo>
                <a:close/>
              </a:path>
            </a:pathLst>
          </a:custGeom>
          <a:solidFill>
            <a:srgbClr val="03316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066696" y="3763453"/>
            <a:ext cx="137795" cy="1636395"/>
          </a:xfrm>
          <a:custGeom>
            <a:avLst/>
            <a:gdLst/>
            <a:ahLst/>
            <a:cxnLst/>
            <a:rect l="l" t="t" r="r" b="b"/>
            <a:pathLst>
              <a:path w="137795" h="1636395">
                <a:moveTo>
                  <a:pt x="0" y="1635918"/>
                </a:moveTo>
                <a:lnTo>
                  <a:pt x="0" y="91152"/>
                </a:lnTo>
                <a:lnTo>
                  <a:pt x="137252" y="0"/>
                </a:lnTo>
                <a:lnTo>
                  <a:pt x="137252" y="1544461"/>
                </a:lnTo>
                <a:lnTo>
                  <a:pt x="0" y="1635918"/>
                </a:lnTo>
                <a:close/>
              </a:path>
            </a:pathLst>
          </a:custGeom>
          <a:ln w="76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5685834" y="3854605"/>
            <a:ext cx="381000" cy="1544955"/>
          </a:xfrm>
          <a:custGeom>
            <a:avLst/>
            <a:gdLst/>
            <a:ahLst/>
            <a:cxnLst/>
            <a:rect l="l" t="t" r="r" b="b"/>
            <a:pathLst>
              <a:path w="381000" h="1544954">
                <a:moveTo>
                  <a:pt x="0" y="1544764"/>
                </a:moveTo>
                <a:lnTo>
                  <a:pt x="380814" y="1544764"/>
                </a:lnTo>
                <a:lnTo>
                  <a:pt x="380814" y="0"/>
                </a:lnTo>
                <a:lnTo>
                  <a:pt x="0" y="0"/>
                </a:lnTo>
                <a:lnTo>
                  <a:pt x="0" y="1544764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685811" y="3854606"/>
            <a:ext cx="381000" cy="1544955"/>
          </a:xfrm>
          <a:custGeom>
            <a:avLst/>
            <a:gdLst/>
            <a:ahLst/>
            <a:cxnLst/>
            <a:rect l="l" t="t" r="r" b="b"/>
            <a:pathLst>
              <a:path w="381000" h="1544954">
                <a:moveTo>
                  <a:pt x="0" y="1544765"/>
                </a:moveTo>
                <a:lnTo>
                  <a:pt x="380808" y="1544765"/>
                </a:lnTo>
                <a:lnTo>
                  <a:pt x="380808" y="0"/>
                </a:lnTo>
                <a:lnTo>
                  <a:pt x="0" y="0"/>
                </a:lnTo>
                <a:lnTo>
                  <a:pt x="0" y="1544765"/>
                </a:lnTo>
                <a:close/>
              </a:path>
            </a:pathLst>
          </a:custGeom>
          <a:ln w="76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685834" y="3763451"/>
            <a:ext cx="518159" cy="91440"/>
          </a:xfrm>
          <a:custGeom>
            <a:avLst/>
            <a:gdLst/>
            <a:ahLst/>
            <a:cxnLst/>
            <a:rect l="l" t="t" r="r" b="b"/>
            <a:pathLst>
              <a:path w="518160" h="91439">
                <a:moveTo>
                  <a:pt x="518140" y="0"/>
                </a:moveTo>
                <a:lnTo>
                  <a:pt x="129368" y="0"/>
                </a:lnTo>
                <a:lnTo>
                  <a:pt x="0" y="91163"/>
                </a:lnTo>
                <a:lnTo>
                  <a:pt x="380885" y="91163"/>
                </a:lnTo>
                <a:lnTo>
                  <a:pt x="518140" y="0"/>
                </a:lnTo>
                <a:close/>
              </a:path>
            </a:pathLst>
          </a:custGeom>
          <a:solidFill>
            <a:srgbClr val="0349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685811" y="3763453"/>
            <a:ext cx="518159" cy="91440"/>
          </a:xfrm>
          <a:custGeom>
            <a:avLst/>
            <a:gdLst/>
            <a:ahLst/>
            <a:cxnLst/>
            <a:rect l="l" t="t" r="r" b="b"/>
            <a:pathLst>
              <a:path w="518160" h="91439">
                <a:moveTo>
                  <a:pt x="380885" y="91152"/>
                </a:moveTo>
                <a:lnTo>
                  <a:pt x="518137" y="0"/>
                </a:lnTo>
                <a:lnTo>
                  <a:pt x="129367" y="0"/>
                </a:lnTo>
                <a:lnTo>
                  <a:pt x="0" y="91152"/>
                </a:lnTo>
                <a:lnTo>
                  <a:pt x="380885" y="91152"/>
                </a:lnTo>
                <a:close/>
              </a:path>
            </a:pathLst>
          </a:custGeom>
          <a:ln w="75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340723" y="2317329"/>
            <a:ext cx="0" cy="3082290"/>
          </a:xfrm>
          <a:custGeom>
            <a:avLst/>
            <a:gdLst/>
            <a:ahLst/>
            <a:cxnLst/>
            <a:rect l="l" t="t" r="r" b="b"/>
            <a:pathLst>
              <a:path w="0" h="3082290">
                <a:moveTo>
                  <a:pt x="0" y="3082042"/>
                </a:moveTo>
                <a:lnTo>
                  <a:pt x="0" y="0"/>
                </a:lnTo>
              </a:path>
            </a:pathLst>
          </a:custGeom>
          <a:ln w="76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294731" y="5399372"/>
            <a:ext cx="46355" cy="0"/>
          </a:xfrm>
          <a:custGeom>
            <a:avLst/>
            <a:gdLst/>
            <a:ahLst/>
            <a:cxnLst/>
            <a:rect l="l" t="t" r="r" b="b"/>
            <a:pathLst>
              <a:path w="46355" h="0">
                <a:moveTo>
                  <a:pt x="45992" y="0"/>
                </a:moveTo>
                <a:lnTo>
                  <a:pt x="0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294731" y="4889490"/>
            <a:ext cx="46355" cy="0"/>
          </a:xfrm>
          <a:custGeom>
            <a:avLst/>
            <a:gdLst/>
            <a:ahLst/>
            <a:cxnLst/>
            <a:rect l="l" t="t" r="r" b="b"/>
            <a:pathLst>
              <a:path w="46355" h="0">
                <a:moveTo>
                  <a:pt x="45992" y="0"/>
                </a:moveTo>
                <a:lnTo>
                  <a:pt x="0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294731" y="4372015"/>
            <a:ext cx="46355" cy="0"/>
          </a:xfrm>
          <a:custGeom>
            <a:avLst/>
            <a:gdLst/>
            <a:ahLst/>
            <a:cxnLst/>
            <a:rect l="l" t="t" r="r" b="b"/>
            <a:pathLst>
              <a:path w="46355" h="0">
                <a:moveTo>
                  <a:pt x="45992" y="0"/>
                </a:moveTo>
                <a:lnTo>
                  <a:pt x="0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294731" y="3854606"/>
            <a:ext cx="46355" cy="0"/>
          </a:xfrm>
          <a:custGeom>
            <a:avLst/>
            <a:gdLst/>
            <a:ahLst/>
            <a:cxnLst/>
            <a:rect l="l" t="t" r="r" b="b"/>
            <a:pathLst>
              <a:path w="46355" h="0">
                <a:moveTo>
                  <a:pt x="45992" y="0"/>
                </a:moveTo>
                <a:lnTo>
                  <a:pt x="0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294731" y="3344648"/>
            <a:ext cx="46355" cy="0"/>
          </a:xfrm>
          <a:custGeom>
            <a:avLst/>
            <a:gdLst/>
            <a:ahLst/>
            <a:cxnLst/>
            <a:rect l="l" t="t" r="r" b="b"/>
            <a:pathLst>
              <a:path w="46355" h="0">
                <a:moveTo>
                  <a:pt x="45992" y="0"/>
                </a:moveTo>
                <a:lnTo>
                  <a:pt x="0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294731" y="2827249"/>
            <a:ext cx="46355" cy="0"/>
          </a:xfrm>
          <a:custGeom>
            <a:avLst/>
            <a:gdLst/>
            <a:ahLst/>
            <a:cxnLst/>
            <a:rect l="l" t="t" r="r" b="b"/>
            <a:pathLst>
              <a:path w="46355" h="0">
                <a:moveTo>
                  <a:pt x="45992" y="0"/>
                </a:moveTo>
                <a:lnTo>
                  <a:pt x="0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294731" y="2309736"/>
            <a:ext cx="46355" cy="0"/>
          </a:xfrm>
          <a:custGeom>
            <a:avLst/>
            <a:gdLst/>
            <a:ahLst/>
            <a:cxnLst/>
            <a:rect l="l" t="t" r="r" b="b"/>
            <a:pathLst>
              <a:path w="46355" h="0">
                <a:moveTo>
                  <a:pt x="45992" y="0"/>
                </a:moveTo>
                <a:lnTo>
                  <a:pt x="0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 txBox="1"/>
          <p:nvPr/>
        </p:nvSpPr>
        <p:spPr>
          <a:xfrm>
            <a:off x="2024235" y="4228478"/>
            <a:ext cx="241300" cy="1316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0" b="1">
                <a:latin typeface="Times New Roman"/>
                <a:cs typeface="Times New Roman"/>
              </a:rPr>
              <a:t>2</a:t>
            </a:r>
            <a:r>
              <a:rPr dirty="0" baseline="1543" sz="2700" spc="-7" b="1">
                <a:latin typeface="Times New Roman"/>
                <a:cs typeface="Times New Roman"/>
              </a:rPr>
              <a:t>2</a:t>
            </a:r>
            <a:endParaRPr baseline="1543"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0" b="1">
                <a:latin typeface="Times New Roman"/>
                <a:cs typeface="Times New Roman"/>
              </a:rPr>
              <a:t>1</a:t>
            </a:r>
            <a:r>
              <a:rPr dirty="0" sz="1800" spc="-5" b="1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0" b="1">
                <a:latin typeface="Times New Roman"/>
                <a:cs typeface="Times New Roman"/>
              </a:rPr>
              <a:t>0</a:t>
            </a:r>
            <a:r>
              <a:rPr dirty="0" sz="1800" spc="-5" b="1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2024235" y="3716808"/>
            <a:ext cx="24130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0" b="1">
                <a:latin typeface="Times New Roman"/>
                <a:cs typeface="Times New Roman"/>
              </a:rPr>
              <a:t>3</a:t>
            </a:r>
            <a:r>
              <a:rPr dirty="0" baseline="3086" sz="2700" spc="-7" b="1">
                <a:latin typeface="Times New Roman"/>
                <a:cs typeface="Times New Roman"/>
              </a:rPr>
              <a:t>3</a:t>
            </a:r>
            <a:endParaRPr baseline="3086" sz="270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2024235" y="2161254"/>
            <a:ext cx="241300" cy="1337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4629" sz="2700" spc="-150" b="1">
                <a:latin typeface="Times New Roman"/>
                <a:cs typeface="Times New Roman"/>
              </a:rPr>
              <a:t>6</a:t>
            </a:r>
            <a:r>
              <a:rPr dirty="0" sz="1800" spc="-5" b="1"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baseline="-3086" sz="2700" spc="-150" b="1">
                <a:latin typeface="Times New Roman"/>
                <a:cs typeface="Times New Roman"/>
              </a:rPr>
              <a:t>5</a:t>
            </a:r>
            <a:r>
              <a:rPr dirty="0" sz="1800" spc="-5" b="1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1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0" b="1">
                <a:latin typeface="Times New Roman"/>
                <a:cs typeface="Times New Roman"/>
              </a:rPr>
              <a:t>4</a:t>
            </a:r>
            <a:r>
              <a:rPr dirty="0" baseline="1543" sz="2700" spc="-7" b="1">
                <a:latin typeface="Times New Roman"/>
                <a:cs typeface="Times New Roman"/>
              </a:rPr>
              <a:t>4</a:t>
            </a:r>
            <a:endParaRPr baseline="1543" sz="270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2340723" y="5399372"/>
            <a:ext cx="4008754" cy="0"/>
          </a:xfrm>
          <a:custGeom>
            <a:avLst/>
            <a:gdLst/>
            <a:ahLst/>
            <a:cxnLst/>
            <a:rect l="l" t="t" r="r" b="b"/>
            <a:pathLst>
              <a:path w="4008754" h="0">
                <a:moveTo>
                  <a:pt x="0" y="0"/>
                </a:moveTo>
                <a:lnTo>
                  <a:pt x="4008180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340723" y="5399372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581"/>
                </a:lnTo>
              </a:path>
            </a:pathLst>
          </a:custGeom>
          <a:ln w="76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681734" y="5399372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581"/>
                </a:lnTo>
              </a:path>
            </a:pathLst>
          </a:custGeom>
          <a:ln w="76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015186" y="5399372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581"/>
                </a:lnTo>
              </a:path>
            </a:pathLst>
          </a:custGeom>
          <a:ln w="76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356531" y="5399372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0"/>
                </a:moveTo>
                <a:lnTo>
                  <a:pt x="0" y="45581"/>
                </a:lnTo>
              </a:path>
            </a:pathLst>
          </a:custGeom>
          <a:ln w="76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 txBox="1"/>
          <p:nvPr/>
        </p:nvSpPr>
        <p:spPr>
          <a:xfrm>
            <a:off x="2623559" y="5501806"/>
            <a:ext cx="774700" cy="307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3086" sz="2700" spc="-742" b="1">
                <a:latin typeface="Times New Roman"/>
                <a:cs typeface="Times New Roman"/>
              </a:rPr>
              <a:t>N</a:t>
            </a:r>
            <a:r>
              <a:rPr dirty="0" sz="1800" spc="-495" b="1">
                <a:latin typeface="Times New Roman"/>
                <a:cs typeface="Times New Roman"/>
              </a:rPr>
              <a:t>N</a:t>
            </a:r>
            <a:r>
              <a:rPr dirty="0" baseline="-3086" sz="2700" spc="-742" b="1">
                <a:latin typeface="Times New Roman"/>
                <a:cs typeface="Times New Roman"/>
              </a:rPr>
              <a:t>o</a:t>
            </a:r>
            <a:r>
              <a:rPr dirty="0" sz="1800" spc="-495" b="1">
                <a:latin typeface="Times New Roman"/>
                <a:cs typeface="Times New Roman"/>
              </a:rPr>
              <a:t>o</a:t>
            </a:r>
            <a:r>
              <a:rPr dirty="0" baseline="-3086" sz="2700" spc="-742" b="1">
                <a:latin typeface="Times New Roman"/>
                <a:cs typeface="Times New Roman"/>
              </a:rPr>
              <a:t>r</a:t>
            </a:r>
            <a:r>
              <a:rPr dirty="0" sz="1800" spc="-495" b="1">
                <a:latin typeface="Times New Roman"/>
                <a:cs typeface="Times New Roman"/>
              </a:rPr>
              <a:t>r</a:t>
            </a:r>
            <a:r>
              <a:rPr dirty="0" baseline="-3086" sz="2700" spc="-742" b="1">
                <a:latin typeface="Times New Roman"/>
                <a:cs typeface="Times New Roman"/>
              </a:rPr>
              <a:t>m</a:t>
            </a:r>
            <a:r>
              <a:rPr dirty="0" sz="1800" spc="-495" b="1">
                <a:latin typeface="Times New Roman"/>
                <a:cs typeface="Times New Roman"/>
              </a:rPr>
              <a:t>ma</a:t>
            </a:r>
            <a:r>
              <a:rPr dirty="0" baseline="-3086" sz="2700" spc="-742" b="1">
                <a:latin typeface="Times New Roman"/>
                <a:cs typeface="Times New Roman"/>
              </a:rPr>
              <a:t>a</a:t>
            </a:r>
            <a:r>
              <a:rPr dirty="0" sz="1800" spc="-495" b="1">
                <a:latin typeface="Times New Roman"/>
                <a:cs typeface="Times New Roman"/>
              </a:rPr>
              <a:t>l</a:t>
            </a:r>
            <a:r>
              <a:rPr dirty="0" baseline="-3086" sz="2700" spc="-742" b="1">
                <a:latin typeface="Times New Roman"/>
                <a:cs typeface="Times New Roman"/>
              </a:rPr>
              <a:t>l</a:t>
            </a:r>
            <a:endParaRPr baseline="-3086" sz="2700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990578" y="5501806"/>
            <a:ext cx="699135" cy="307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3086" sz="2700" spc="-667" b="1">
                <a:latin typeface="Times New Roman"/>
                <a:cs typeface="Times New Roman"/>
              </a:rPr>
              <a:t>C</a:t>
            </a:r>
            <a:r>
              <a:rPr dirty="0" sz="1800" spc="-445" b="1">
                <a:latin typeface="Times New Roman"/>
                <a:cs typeface="Times New Roman"/>
              </a:rPr>
              <a:t>C</a:t>
            </a:r>
            <a:r>
              <a:rPr dirty="0" baseline="-3086" sz="2700" spc="-667" b="1">
                <a:latin typeface="Times New Roman"/>
                <a:cs typeface="Times New Roman"/>
              </a:rPr>
              <a:t>e</a:t>
            </a:r>
            <a:r>
              <a:rPr dirty="0" sz="1800" spc="-445" b="1">
                <a:latin typeface="Times New Roman"/>
                <a:cs typeface="Times New Roman"/>
              </a:rPr>
              <a:t>e</a:t>
            </a:r>
            <a:r>
              <a:rPr dirty="0" baseline="-3086" sz="2700" spc="-667" b="1">
                <a:latin typeface="Times New Roman"/>
                <a:cs typeface="Times New Roman"/>
              </a:rPr>
              <a:t>n</a:t>
            </a:r>
            <a:r>
              <a:rPr dirty="0" sz="1800" spc="-445" b="1">
                <a:latin typeface="Times New Roman"/>
                <a:cs typeface="Times New Roman"/>
              </a:rPr>
              <a:t>nt</a:t>
            </a:r>
            <a:r>
              <a:rPr dirty="0" baseline="-3086" sz="2700" spc="-667" b="1">
                <a:latin typeface="Times New Roman"/>
                <a:cs typeface="Times New Roman"/>
              </a:rPr>
              <a:t>t</a:t>
            </a:r>
            <a:r>
              <a:rPr dirty="0" sz="1800" spc="-445" b="1">
                <a:latin typeface="Times New Roman"/>
                <a:cs typeface="Times New Roman"/>
              </a:rPr>
              <a:t>e</a:t>
            </a:r>
            <a:r>
              <a:rPr dirty="0" baseline="-3086" sz="2700" spc="-667" b="1">
                <a:latin typeface="Times New Roman"/>
                <a:cs typeface="Times New Roman"/>
              </a:rPr>
              <a:t>e</a:t>
            </a:r>
            <a:r>
              <a:rPr dirty="0" sz="1800" spc="-445" b="1">
                <a:latin typeface="Times New Roman"/>
                <a:cs typeface="Times New Roman"/>
              </a:rPr>
              <a:t>r</a:t>
            </a:r>
            <a:r>
              <a:rPr dirty="0" baseline="-3086" sz="2700" spc="-667" b="1">
                <a:latin typeface="Times New Roman"/>
                <a:cs typeface="Times New Roman"/>
              </a:rPr>
              <a:t>r</a:t>
            </a:r>
            <a:endParaRPr baseline="-3086" sz="2700">
              <a:latin typeface="Times New Roman"/>
              <a:cs typeface="Times New Roman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446522" y="5501806"/>
            <a:ext cx="457834" cy="307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3086" sz="2700" spc="-607" b="1">
                <a:latin typeface="Times New Roman"/>
                <a:cs typeface="Times New Roman"/>
              </a:rPr>
              <a:t>S</a:t>
            </a:r>
            <a:r>
              <a:rPr dirty="0" sz="1800" spc="-405" b="1">
                <a:latin typeface="Times New Roman"/>
                <a:cs typeface="Times New Roman"/>
              </a:rPr>
              <a:t>S</a:t>
            </a:r>
            <a:r>
              <a:rPr dirty="0" baseline="-3086" sz="2700" spc="-607" b="1">
                <a:latin typeface="Times New Roman"/>
                <a:cs typeface="Times New Roman"/>
              </a:rPr>
              <a:t>i</a:t>
            </a:r>
            <a:r>
              <a:rPr dirty="0" sz="1800" spc="-405" b="1">
                <a:latin typeface="Times New Roman"/>
                <a:cs typeface="Times New Roman"/>
              </a:rPr>
              <a:t>i</a:t>
            </a:r>
            <a:r>
              <a:rPr dirty="0" baseline="-3086" sz="2700" spc="-607" b="1">
                <a:latin typeface="Times New Roman"/>
                <a:cs typeface="Times New Roman"/>
              </a:rPr>
              <a:t>d</a:t>
            </a:r>
            <a:r>
              <a:rPr dirty="0" sz="1800" spc="-405" b="1">
                <a:latin typeface="Times New Roman"/>
                <a:cs typeface="Times New Roman"/>
              </a:rPr>
              <a:t>d</a:t>
            </a:r>
            <a:r>
              <a:rPr dirty="0" baseline="-3086" sz="2700" spc="-607" b="1">
                <a:latin typeface="Times New Roman"/>
                <a:cs typeface="Times New Roman"/>
              </a:rPr>
              <a:t>e</a:t>
            </a:r>
            <a:r>
              <a:rPr dirty="0" sz="1800" spc="-405" b="1"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6878497" y="3630216"/>
            <a:ext cx="807720" cy="639445"/>
          </a:xfrm>
          <a:custGeom>
            <a:avLst/>
            <a:gdLst/>
            <a:ahLst/>
            <a:cxnLst/>
            <a:rect l="l" t="t" r="r" b="b"/>
            <a:pathLst>
              <a:path w="807720" h="639445">
                <a:moveTo>
                  <a:pt x="0" y="638993"/>
                </a:moveTo>
                <a:lnTo>
                  <a:pt x="807653" y="638993"/>
                </a:lnTo>
                <a:lnTo>
                  <a:pt x="807653" y="0"/>
                </a:lnTo>
                <a:lnTo>
                  <a:pt x="0" y="0"/>
                </a:lnTo>
                <a:lnTo>
                  <a:pt x="0" y="63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878473" y="3630211"/>
            <a:ext cx="807720" cy="639445"/>
          </a:xfrm>
          <a:custGeom>
            <a:avLst/>
            <a:gdLst/>
            <a:ahLst/>
            <a:cxnLst/>
            <a:rect l="l" t="t" r="r" b="b"/>
            <a:pathLst>
              <a:path w="807720" h="639445">
                <a:moveTo>
                  <a:pt x="0" y="638993"/>
                </a:moveTo>
                <a:lnTo>
                  <a:pt x="807648" y="638993"/>
                </a:lnTo>
                <a:lnTo>
                  <a:pt x="807648" y="0"/>
                </a:lnTo>
                <a:lnTo>
                  <a:pt x="0" y="0"/>
                </a:lnTo>
                <a:lnTo>
                  <a:pt x="0" y="638993"/>
                </a:lnTo>
                <a:close/>
              </a:path>
            </a:pathLst>
          </a:custGeom>
          <a:ln w="76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946848" y="3736556"/>
            <a:ext cx="144780" cy="144780"/>
          </a:xfrm>
          <a:custGeom>
            <a:avLst/>
            <a:gdLst/>
            <a:ahLst/>
            <a:cxnLst/>
            <a:rect l="l" t="t" r="r" b="b"/>
            <a:pathLst>
              <a:path w="144779" h="144779">
                <a:moveTo>
                  <a:pt x="0" y="144623"/>
                </a:moveTo>
                <a:lnTo>
                  <a:pt x="144623" y="144623"/>
                </a:lnTo>
                <a:lnTo>
                  <a:pt x="144623" y="0"/>
                </a:lnTo>
                <a:lnTo>
                  <a:pt x="0" y="0"/>
                </a:lnTo>
                <a:lnTo>
                  <a:pt x="0" y="144623"/>
                </a:lnTo>
                <a:close/>
              </a:path>
            </a:pathLst>
          </a:custGeom>
          <a:solidFill>
            <a:srgbClr val="ED7C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6946822" y="3736552"/>
            <a:ext cx="144780" cy="144780"/>
          </a:xfrm>
          <a:custGeom>
            <a:avLst/>
            <a:gdLst/>
            <a:ahLst/>
            <a:cxnLst/>
            <a:rect l="l" t="t" r="r" b="b"/>
            <a:pathLst>
              <a:path w="144779" h="144779">
                <a:moveTo>
                  <a:pt x="0" y="144622"/>
                </a:moveTo>
                <a:lnTo>
                  <a:pt x="144621" y="144622"/>
                </a:lnTo>
                <a:lnTo>
                  <a:pt x="144621" y="0"/>
                </a:lnTo>
                <a:lnTo>
                  <a:pt x="0" y="0"/>
                </a:lnTo>
                <a:lnTo>
                  <a:pt x="0" y="144622"/>
                </a:lnTo>
                <a:close/>
              </a:path>
            </a:pathLst>
          </a:custGeom>
          <a:ln w="76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6946848" y="4056196"/>
            <a:ext cx="144780" cy="144780"/>
          </a:xfrm>
          <a:custGeom>
            <a:avLst/>
            <a:gdLst/>
            <a:ahLst/>
            <a:cxnLst/>
            <a:rect l="l" t="t" r="r" b="b"/>
            <a:pathLst>
              <a:path w="144779" h="144779">
                <a:moveTo>
                  <a:pt x="0" y="144623"/>
                </a:moveTo>
                <a:lnTo>
                  <a:pt x="144623" y="144623"/>
                </a:lnTo>
                <a:lnTo>
                  <a:pt x="144623" y="0"/>
                </a:lnTo>
                <a:lnTo>
                  <a:pt x="0" y="0"/>
                </a:lnTo>
                <a:lnTo>
                  <a:pt x="0" y="144623"/>
                </a:lnTo>
                <a:close/>
              </a:path>
            </a:pathLst>
          </a:custGeom>
          <a:solidFill>
            <a:srgbClr val="0462C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6946822" y="4056201"/>
            <a:ext cx="144780" cy="144780"/>
          </a:xfrm>
          <a:custGeom>
            <a:avLst/>
            <a:gdLst/>
            <a:ahLst/>
            <a:cxnLst/>
            <a:rect l="l" t="t" r="r" b="b"/>
            <a:pathLst>
              <a:path w="144779" h="144779">
                <a:moveTo>
                  <a:pt x="0" y="144622"/>
                </a:moveTo>
                <a:lnTo>
                  <a:pt x="144621" y="144622"/>
                </a:lnTo>
                <a:lnTo>
                  <a:pt x="144621" y="0"/>
                </a:lnTo>
                <a:lnTo>
                  <a:pt x="0" y="0"/>
                </a:lnTo>
                <a:lnTo>
                  <a:pt x="0" y="144622"/>
                </a:lnTo>
                <a:close/>
              </a:path>
            </a:pathLst>
          </a:custGeom>
          <a:ln w="76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 txBox="1"/>
          <p:nvPr/>
        </p:nvSpPr>
        <p:spPr>
          <a:xfrm>
            <a:off x="6895705" y="3614909"/>
            <a:ext cx="813435" cy="661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4160" marR="48895">
              <a:lnSpc>
                <a:spcPct val="116500"/>
              </a:lnSpc>
            </a:pPr>
            <a:r>
              <a:rPr dirty="0" sz="1800" spc="5" b="1">
                <a:latin typeface="Times New Roman"/>
                <a:cs typeface="Times New Roman"/>
              </a:rPr>
              <a:t>C</a:t>
            </a:r>
            <a:r>
              <a:rPr dirty="0" sz="1800" spc="-45" b="1">
                <a:latin typeface="Times New Roman"/>
                <a:cs typeface="Times New Roman"/>
              </a:rPr>
              <a:t>V</a:t>
            </a:r>
            <a:r>
              <a:rPr dirty="0" sz="1800" spc="-5" b="1">
                <a:latin typeface="Times New Roman"/>
                <a:cs typeface="Times New Roman"/>
              </a:rPr>
              <a:t>A </a:t>
            </a:r>
            <a:r>
              <a:rPr dirty="0" sz="1800" spc="-5" b="1">
                <a:latin typeface="Times New Roman"/>
                <a:cs typeface="Times New Roman"/>
              </a:rPr>
              <a:t> </a:t>
            </a:r>
            <a:r>
              <a:rPr dirty="0" sz="1800" spc="-25" b="1">
                <a:latin typeface="Times New Roman"/>
                <a:cs typeface="Times New Roman"/>
              </a:rPr>
              <a:t>MS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49078" y="1905772"/>
            <a:ext cx="5870575" cy="2527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">
              <a:lnSpc>
                <a:spcPts val="5015"/>
              </a:lnSpc>
            </a:pPr>
            <a:r>
              <a:rPr dirty="0" sz="4400" spc="-5" b="0">
                <a:solidFill>
                  <a:srgbClr val="C00000"/>
                </a:solidFill>
                <a:latin typeface="Calibri Light"/>
                <a:cs typeface="Calibri Light"/>
              </a:rPr>
              <a:t>Is </a:t>
            </a:r>
            <a:r>
              <a:rPr dirty="0" sz="4400" spc="-40" b="0">
                <a:solidFill>
                  <a:srgbClr val="C00000"/>
                </a:solidFill>
                <a:latin typeface="Calibri Light"/>
                <a:cs typeface="Calibri Light"/>
              </a:rPr>
              <a:t>Abnormal</a:t>
            </a:r>
            <a:r>
              <a:rPr dirty="0" sz="4400" spc="-204" b="0">
                <a:solidFill>
                  <a:srgbClr val="C00000"/>
                </a:solidFill>
                <a:latin typeface="Calibri Light"/>
                <a:cs typeface="Calibri Light"/>
              </a:rPr>
              <a:t> </a:t>
            </a:r>
            <a:r>
              <a:rPr dirty="0" sz="4400" spc="-55" b="0">
                <a:solidFill>
                  <a:srgbClr val="C00000"/>
                </a:solidFill>
                <a:latin typeface="Calibri Light"/>
                <a:cs typeface="Calibri Light"/>
              </a:rPr>
              <a:t>Performance</a:t>
            </a:r>
            <a:endParaRPr sz="4400">
              <a:latin typeface="Calibri Light"/>
              <a:cs typeface="Calibri Light"/>
            </a:endParaRPr>
          </a:p>
          <a:p>
            <a:pPr algn="ctr" marR="107950">
              <a:lnSpc>
                <a:spcPts val="4755"/>
              </a:lnSpc>
            </a:pPr>
            <a:r>
              <a:rPr dirty="0" sz="4400" spc="-45" b="0">
                <a:solidFill>
                  <a:srgbClr val="C00000"/>
                </a:solidFill>
                <a:latin typeface="Calibri Light"/>
                <a:cs typeface="Calibri Light"/>
              </a:rPr>
              <a:t>Correlates</a:t>
            </a:r>
            <a:endParaRPr sz="4400">
              <a:latin typeface="Calibri Light"/>
              <a:cs typeface="Calibri Light"/>
            </a:endParaRPr>
          </a:p>
          <a:p>
            <a:pPr algn="ctr">
              <a:lnSpc>
                <a:spcPts val="4770"/>
              </a:lnSpc>
            </a:pPr>
            <a:r>
              <a:rPr dirty="0" sz="4400" spc="-35" b="0">
                <a:solidFill>
                  <a:srgbClr val="C00000"/>
                </a:solidFill>
                <a:latin typeface="Calibri Light"/>
                <a:cs typeface="Calibri Light"/>
              </a:rPr>
              <a:t>to </a:t>
            </a:r>
            <a:r>
              <a:rPr dirty="0" sz="4400" spc="-15" b="0">
                <a:solidFill>
                  <a:srgbClr val="C00000"/>
                </a:solidFill>
                <a:latin typeface="Calibri Light"/>
                <a:cs typeface="Calibri Light"/>
              </a:rPr>
              <a:t>an </a:t>
            </a:r>
            <a:r>
              <a:rPr dirty="0" sz="4400" spc="-30" b="0">
                <a:solidFill>
                  <a:srgbClr val="C00000"/>
                </a:solidFill>
                <a:latin typeface="Calibri Light"/>
                <a:cs typeface="Calibri Light"/>
              </a:rPr>
              <a:t>Existing </a:t>
            </a:r>
            <a:r>
              <a:rPr dirty="0" sz="4400" spc="-25" b="0">
                <a:solidFill>
                  <a:srgbClr val="C00000"/>
                </a:solidFill>
                <a:latin typeface="Calibri Light"/>
                <a:cs typeface="Calibri Light"/>
              </a:rPr>
              <a:t>Lesion </a:t>
            </a:r>
            <a:r>
              <a:rPr dirty="0" sz="4400" spc="-10" b="0">
                <a:solidFill>
                  <a:srgbClr val="C00000"/>
                </a:solidFill>
                <a:latin typeface="Calibri Light"/>
                <a:cs typeface="Calibri Light"/>
              </a:rPr>
              <a:t>in</a:t>
            </a:r>
            <a:r>
              <a:rPr dirty="0" sz="4400" spc="-400" b="0">
                <a:solidFill>
                  <a:srgbClr val="C00000"/>
                </a:solidFill>
                <a:latin typeface="Calibri Light"/>
                <a:cs typeface="Calibri Light"/>
              </a:rPr>
              <a:t> </a:t>
            </a:r>
            <a:r>
              <a:rPr dirty="0" sz="4400" spc="-20" b="0">
                <a:solidFill>
                  <a:srgbClr val="C00000"/>
                </a:solidFill>
                <a:latin typeface="Calibri Light"/>
                <a:cs typeface="Calibri Light"/>
              </a:rPr>
              <a:t>the</a:t>
            </a:r>
            <a:endParaRPr sz="4400">
              <a:latin typeface="Calibri Light"/>
              <a:cs typeface="Calibri Light"/>
            </a:endParaRPr>
          </a:p>
          <a:p>
            <a:pPr algn="ctr" marR="109855">
              <a:lnSpc>
                <a:spcPts val="5035"/>
              </a:lnSpc>
            </a:pPr>
            <a:r>
              <a:rPr dirty="0" sz="4400" spc="-35" b="0">
                <a:solidFill>
                  <a:srgbClr val="C00000"/>
                </a:solidFill>
                <a:latin typeface="Calibri Light"/>
                <a:cs typeface="Calibri Light"/>
              </a:rPr>
              <a:t>Auditory</a:t>
            </a:r>
            <a:r>
              <a:rPr dirty="0" sz="4400" spc="-135" b="0">
                <a:solidFill>
                  <a:srgbClr val="C00000"/>
                </a:solidFill>
                <a:latin typeface="Calibri Light"/>
                <a:cs typeface="Calibri Light"/>
              </a:rPr>
              <a:t> </a:t>
            </a:r>
            <a:r>
              <a:rPr dirty="0" sz="4400" spc="-75" b="0">
                <a:solidFill>
                  <a:srgbClr val="C00000"/>
                </a:solidFill>
                <a:latin typeface="Calibri Light"/>
                <a:cs typeface="Calibri Light"/>
              </a:rPr>
              <a:t>Pathway?</a:t>
            </a:r>
            <a:endParaRPr sz="4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4496" y="321464"/>
            <a:ext cx="7199630" cy="1320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5035"/>
              </a:lnSpc>
            </a:pPr>
            <a:r>
              <a:rPr dirty="0" sz="4400" spc="-40" b="0">
                <a:solidFill>
                  <a:srgbClr val="C00000"/>
                </a:solidFill>
                <a:latin typeface="Calibri Light"/>
                <a:cs typeface="Calibri Light"/>
              </a:rPr>
              <a:t>Schematic </a:t>
            </a:r>
            <a:r>
              <a:rPr dirty="0" sz="4400" spc="-55" b="0">
                <a:solidFill>
                  <a:srgbClr val="C00000"/>
                </a:solidFill>
                <a:latin typeface="Calibri Light"/>
                <a:cs typeface="Calibri Light"/>
              </a:rPr>
              <a:t>Representation </a:t>
            </a:r>
            <a:r>
              <a:rPr dirty="0" sz="4400" spc="-15" b="0">
                <a:solidFill>
                  <a:srgbClr val="C00000"/>
                </a:solidFill>
                <a:latin typeface="Calibri Light"/>
                <a:cs typeface="Calibri Light"/>
              </a:rPr>
              <a:t>of</a:t>
            </a:r>
            <a:r>
              <a:rPr dirty="0" sz="4400" spc="-200" b="0">
                <a:solidFill>
                  <a:srgbClr val="C00000"/>
                </a:solidFill>
                <a:latin typeface="Calibri Light"/>
                <a:cs typeface="Calibri Light"/>
              </a:rPr>
              <a:t> </a:t>
            </a:r>
            <a:r>
              <a:rPr dirty="0" sz="4400" spc="-20" b="0">
                <a:solidFill>
                  <a:srgbClr val="C00000"/>
                </a:solidFill>
                <a:latin typeface="Calibri Light"/>
                <a:cs typeface="Calibri Light"/>
              </a:rPr>
              <a:t>the</a:t>
            </a:r>
            <a:endParaRPr sz="4400">
              <a:latin typeface="Calibri Light"/>
              <a:cs typeface="Calibri Light"/>
            </a:endParaRPr>
          </a:p>
          <a:p>
            <a:pPr algn="ctr">
              <a:lnSpc>
                <a:spcPts val="5035"/>
              </a:lnSpc>
            </a:pPr>
            <a:r>
              <a:rPr dirty="0" sz="4400" spc="-50" b="0">
                <a:solidFill>
                  <a:srgbClr val="C00000"/>
                </a:solidFill>
                <a:latin typeface="Calibri Light"/>
                <a:cs typeface="Calibri Light"/>
              </a:rPr>
              <a:t>Brainstem </a:t>
            </a:r>
            <a:r>
              <a:rPr dirty="0" sz="4400" spc="-30" b="0">
                <a:solidFill>
                  <a:srgbClr val="C00000"/>
                </a:solidFill>
                <a:latin typeface="Calibri Light"/>
                <a:cs typeface="Calibri Light"/>
              </a:rPr>
              <a:t>Auditory</a:t>
            </a:r>
            <a:r>
              <a:rPr dirty="0" sz="4400" spc="-240" b="0">
                <a:solidFill>
                  <a:srgbClr val="C00000"/>
                </a:solidFill>
                <a:latin typeface="Calibri Light"/>
                <a:cs typeface="Calibri Light"/>
              </a:rPr>
              <a:t> </a:t>
            </a:r>
            <a:r>
              <a:rPr dirty="0" sz="4400" spc="-80" b="0">
                <a:solidFill>
                  <a:srgbClr val="C00000"/>
                </a:solidFill>
                <a:latin typeface="Calibri Light"/>
                <a:cs typeface="Calibri Light"/>
              </a:rPr>
              <a:t>Pathway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4386" y="1927098"/>
            <a:ext cx="5555237" cy="47327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35479" y="1627330"/>
            <a:ext cx="4709159" cy="4955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9661" y="28451"/>
            <a:ext cx="5089525" cy="124777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 indent="496570">
              <a:lnSpc>
                <a:spcPts val="4790"/>
              </a:lnSpc>
            </a:pPr>
            <a:r>
              <a:rPr dirty="0" sz="4400" spc="-40"/>
              <a:t>Human </a:t>
            </a:r>
            <a:r>
              <a:rPr dirty="0" sz="4400" spc="-50"/>
              <a:t>Brainstem  </a:t>
            </a:r>
            <a:r>
              <a:rPr dirty="0" sz="4400" spc="-35"/>
              <a:t>Auditory </a:t>
            </a:r>
            <a:r>
              <a:rPr dirty="0" sz="4400" spc="-80"/>
              <a:t>Pathway</a:t>
            </a:r>
            <a:r>
              <a:rPr dirty="0" sz="4400" spc="-195"/>
              <a:t> </a:t>
            </a:r>
            <a:r>
              <a:rPr dirty="0" sz="4400" spc="-40"/>
              <a:t>Atlas</a:t>
            </a:r>
            <a:endParaRPr sz="4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20">
                <a:solidFill>
                  <a:srgbClr val="C55A10"/>
                </a:solidFill>
              </a:rPr>
              <a:t>The </a:t>
            </a:r>
            <a:r>
              <a:rPr dirty="0" sz="4400" spc="-30">
                <a:solidFill>
                  <a:srgbClr val="C55A10"/>
                </a:solidFill>
              </a:rPr>
              <a:t>MRI</a:t>
            </a:r>
            <a:r>
              <a:rPr dirty="0" sz="4400" spc="-220">
                <a:solidFill>
                  <a:srgbClr val="C55A10"/>
                </a:solidFill>
              </a:rPr>
              <a:t> </a:t>
            </a:r>
            <a:r>
              <a:rPr dirty="0" sz="4400" spc="-60">
                <a:solidFill>
                  <a:srgbClr val="C55A10"/>
                </a:solidFill>
              </a:rPr>
              <a:t>Protocol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07553" y="1897660"/>
            <a:ext cx="7520940" cy="1218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2457450" algn="l"/>
              </a:tabLst>
            </a:pP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Contiguous  </a:t>
            </a:r>
            <a:r>
              <a:rPr dirty="0" sz="2600" spc="145">
                <a:solidFill>
                  <a:srgbClr val="C55A10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C55A10"/>
                </a:solidFill>
                <a:latin typeface="Times New Roman"/>
                <a:cs typeface="Times New Roman"/>
              </a:rPr>
              <a:t>5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mm</a:t>
            </a:r>
            <a:r>
              <a:rPr dirty="0" sz="2600">
                <a:solidFill>
                  <a:srgbClr val="C55A10"/>
                </a:solidFill>
                <a:latin typeface="Times New Roman"/>
                <a:cs typeface="Times New Roman"/>
              </a:rPr>
              <a:t>	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sections </a:t>
            </a:r>
            <a:r>
              <a:rPr dirty="0" sz="2600" spc="-15">
                <a:solidFill>
                  <a:srgbClr val="C55A10"/>
                </a:solidFill>
                <a:latin typeface="Calibri"/>
                <a:cs typeface="Calibri"/>
              </a:rPr>
              <a:t>were </a:t>
            </a:r>
            <a:r>
              <a:rPr dirty="0" sz="2600" spc="-10">
                <a:solidFill>
                  <a:srgbClr val="C55A10"/>
                </a:solidFill>
                <a:latin typeface="Calibri"/>
                <a:cs typeface="Calibri"/>
              </a:rPr>
              <a:t>obtained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using</a:t>
            </a:r>
            <a:r>
              <a:rPr dirty="0" sz="2600" spc="75">
                <a:solidFill>
                  <a:srgbClr val="C55A10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</a:t>
            </a:r>
            <a:r>
              <a:rPr dirty="0" sz="2600">
                <a:solidFill>
                  <a:srgbClr val="C55A10"/>
                </a:solidFill>
                <a:latin typeface="Times New Roman"/>
                <a:cs typeface="Times New Roman"/>
              </a:rPr>
              <a:t>2</a:t>
            </a:r>
            <a:r>
              <a:rPr dirty="0" sz="2600" spc="-15">
                <a:solidFill>
                  <a:srgbClr val="C55A10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spin- </a:t>
            </a:r>
            <a:r>
              <a:rPr dirty="0" sz="2600">
                <a:solidFill>
                  <a:srgbClr val="C55A10"/>
                </a:solidFill>
                <a:latin typeface="Times New Roman"/>
                <a:cs typeface="Times New Roman"/>
              </a:rPr>
              <a:t>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echo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sequences </a:t>
            </a:r>
            <a:r>
              <a:rPr dirty="0" sz="2600" spc="-10">
                <a:solidFill>
                  <a:srgbClr val="C55A10"/>
                </a:solidFill>
                <a:latin typeface="Calibri"/>
                <a:cs typeface="Calibri"/>
              </a:rPr>
              <a:t>from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three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orthogonal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planes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of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the  </a:t>
            </a:r>
            <a:r>
              <a:rPr dirty="0" sz="2600" spc="-10">
                <a:solidFill>
                  <a:srgbClr val="C55A10"/>
                </a:solidFill>
                <a:latin typeface="Calibri"/>
                <a:cs typeface="Calibri"/>
              </a:rPr>
              <a:t>brainstem</a:t>
            </a:r>
            <a:r>
              <a:rPr dirty="0" sz="2600" spc="-85">
                <a:solidFill>
                  <a:srgbClr val="C55A10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C55A10"/>
                </a:solidFill>
                <a:latin typeface="Times New Roman"/>
                <a:cs typeface="Times New Roman"/>
              </a:rPr>
              <a:t>: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6700" y="3483122"/>
            <a:ext cx="4918710" cy="426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perpendicular </a:t>
            </a:r>
            <a:r>
              <a:rPr dirty="0" sz="2600" spc="-10">
                <a:solidFill>
                  <a:srgbClr val="C55A10"/>
                </a:solidFill>
                <a:latin typeface="Calibri"/>
                <a:cs typeface="Calibri"/>
              </a:rPr>
              <a:t>to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the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long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axis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of</a:t>
            </a:r>
            <a:r>
              <a:rPr dirty="0" sz="2600" spc="160">
                <a:solidFill>
                  <a:srgbClr val="C55A10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the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6694" y="4275592"/>
            <a:ext cx="6138545" cy="426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600" spc="-10">
                <a:solidFill>
                  <a:srgbClr val="C55A10"/>
                </a:solidFill>
                <a:latin typeface="Calibri"/>
                <a:cs typeface="Calibri"/>
              </a:rPr>
              <a:t>parallel </a:t>
            </a:r>
            <a:r>
              <a:rPr dirty="0" sz="2600" spc="-15">
                <a:solidFill>
                  <a:srgbClr val="C55A10"/>
                </a:solidFill>
                <a:latin typeface="Calibri"/>
                <a:cs typeface="Calibri"/>
              </a:rPr>
              <a:t>to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the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plane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of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the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floor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of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the</a:t>
            </a:r>
            <a:r>
              <a:rPr dirty="0" sz="2600" spc="335">
                <a:solidFill>
                  <a:srgbClr val="C55A10"/>
                </a:solidFill>
                <a:latin typeface="Calibri"/>
                <a:cs typeface="Calibri"/>
              </a:rPr>
              <a:t> </a:t>
            </a:r>
            <a:r>
              <a:rPr dirty="0" sz="2600" spc="-15">
                <a:solidFill>
                  <a:srgbClr val="C55A10"/>
                </a:solidFill>
                <a:latin typeface="Calibri"/>
                <a:cs typeface="Calibri"/>
              </a:rPr>
              <a:t>fourth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7564" y="3483122"/>
            <a:ext cx="1724025" cy="20110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axial</a:t>
            </a:r>
            <a:r>
              <a:rPr dirty="0" sz="2600" spc="-5">
                <a:solidFill>
                  <a:srgbClr val="C55A10"/>
                </a:solidFill>
                <a:latin typeface="Times New Roman"/>
                <a:cs typeface="Times New Roman"/>
              </a:rPr>
              <a:t>:</a:t>
            </a:r>
            <a:endParaRPr sz="26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</a:pP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b</a:t>
            </a:r>
            <a:r>
              <a:rPr dirty="0" sz="2600" spc="-45">
                <a:solidFill>
                  <a:srgbClr val="C55A10"/>
                </a:solidFill>
                <a:latin typeface="Calibri"/>
                <a:cs typeface="Calibri"/>
              </a:rPr>
              <a:t>r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ai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n</a:t>
            </a:r>
            <a:r>
              <a:rPr dirty="0" sz="2600" spc="-20">
                <a:solidFill>
                  <a:srgbClr val="C55A10"/>
                </a:solidFill>
                <a:latin typeface="Calibri"/>
                <a:cs typeface="Calibri"/>
              </a:rPr>
              <a:t>s</a:t>
            </a:r>
            <a:r>
              <a:rPr dirty="0" sz="2600" spc="-25">
                <a:solidFill>
                  <a:srgbClr val="C55A10"/>
                </a:solidFill>
                <a:latin typeface="Calibri"/>
                <a:cs typeface="Calibri"/>
              </a:rPr>
              <a:t>t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em</a:t>
            </a:r>
            <a:endParaRPr sz="2600">
              <a:latin typeface="Calibri"/>
              <a:cs typeface="Calibri"/>
            </a:endParaRPr>
          </a:p>
          <a:p>
            <a:pPr marL="355600" marR="19558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600" spc="-10">
                <a:solidFill>
                  <a:srgbClr val="C55A10"/>
                </a:solidFill>
                <a:latin typeface="Calibri"/>
                <a:cs typeface="Calibri"/>
              </a:rPr>
              <a:t>coronal</a:t>
            </a:r>
            <a:r>
              <a:rPr dirty="0" sz="2600" spc="-10">
                <a:solidFill>
                  <a:srgbClr val="C55A10"/>
                </a:solidFill>
                <a:latin typeface="Times New Roman"/>
                <a:cs typeface="Times New Roman"/>
              </a:rPr>
              <a:t>:  </a:t>
            </a:r>
            <a:r>
              <a:rPr dirty="0" sz="2600" spc="-25">
                <a:solidFill>
                  <a:srgbClr val="C55A10"/>
                </a:solidFill>
                <a:latin typeface="Calibri"/>
                <a:cs typeface="Calibri"/>
              </a:rPr>
              <a:t>v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e</a:t>
            </a:r>
            <a:r>
              <a:rPr dirty="0" sz="2600" spc="-25">
                <a:solidFill>
                  <a:srgbClr val="C55A10"/>
                </a:solidFill>
                <a:latin typeface="Calibri"/>
                <a:cs typeface="Calibri"/>
              </a:rPr>
              <a:t>n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tr</a:t>
            </a:r>
            <a:r>
              <a:rPr dirty="0" sz="2600" spc="5">
                <a:solidFill>
                  <a:srgbClr val="C55A10"/>
                </a:solidFill>
                <a:latin typeface="Calibri"/>
                <a:cs typeface="Calibri"/>
              </a:rPr>
              <a:t>i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cle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600" spc="-10">
                <a:solidFill>
                  <a:srgbClr val="C55A10"/>
                </a:solidFill>
                <a:latin typeface="Calibri"/>
                <a:cs typeface="Calibri"/>
              </a:rPr>
              <a:t>sagittal</a:t>
            </a:r>
            <a:r>
              <a:rPr dirty="0" sz="2600" spc="-30">
                <a:solidFill>
                  <a:srgbClr val="C55A10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C55A10"/>
                </a:solidFill>
                <a:latin typeface="Times New Roman"/>
                <a:cs typeface="Times New Roman"/>
              </a:rPr>
              <a:t>: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36701" y="5068435"/>
            <a:ext cx="6101080" cy="426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perpendicular </a:t>
            </a:r>
            <a:r>
              <a:rPr dirty="0" sz="2600" spc="-15">
                <a:solidFill>
                  <a:srgbClr val="C55A10"/>
                </a:solidFill>
                <a:latin typeface="Calibri"/>
                <a:cs typeface="Calibri"/>
              </a:rPr>
              <a:t>to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the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plane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of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the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floor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of</a:t>
            </a:r>
            <a:r>
              <a:rPr dirty="0" sz="2600" spc="275">
                <a:solidFill>
                  <a:srgbClr val="C55A10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the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0464" y="5464651"/>
            <a:ext cx="7381240" cy="822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600" spc="-15">
                <a:solidFill>
                  <a:srgbClr val="C55A10"/>
                </a:solidFill>
                <a:latin typeface="Calibri"/>
                <a:cs typeface="Calibri"/>
              </a:rPr>
              <a:t>fourth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ventricle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and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in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the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plane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of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the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long </a:t>
            </a:r>
            <a:r>
              <a:rPr dirty="0" sz="2600" spc="-10">
                <a:solidFill>
                  <a:srgbClr val="C55A10"/>
                </a:solidFill>
                <a:latin typeface="Calibri"/>
                <a:cs typeface="Calibri"/>
              </a:rPr>
              <a:t>axis </a:t>
            </a:r>
            <a:r>
              <a:rPr dirty="0" sz="2600" spc="-5">
                <a:solidFill>
                  <a:srgbClr val="C55A10"/>
                </a:solidFill>
                <a:latin typeface="Calibri"/>
                <a:cs typeface="Calibri"/>
              </a:rPr>
              <a:t>of </a:t>
            </a:r>
            <a:r>
              <a:rPr dirty="0" sz="2600">
                <a:solidFill>
                  <a:srgbClr val="C55A10"/>
                </a:solidFill>
                <a:latin typeface="Calibri"/>
                <a:cs typeface="Calibri"/>
              </a:rPr>
              <a:t>the  </a:t>
            </a:r>
            <a:r>
              <a:rPr dirty="0" sz="2600" spc="-10">
                <a:solidFill>
                  <a:srgbClr val="C55A10"/>
                </a:solidFill>
                <a:latin typeface="Calibri"/>
                <a:cs typeface="Calibri"/>
              </a:rPr>
              <a:t>brainstem.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7071" y="321464"/>
            <a:ext cx="6958330" cy="1320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905">
              <a:lnSpc>
                <a:spcPts val="5035"/>
              </a:lnSpc>
            </a:pPr>
            <a:r>
              <a:rPr dirty="0" sz="4400" spc="-40" b="0">
                <a:solidFill>
                  <a:srgbClr val="C00000"/>
                </a:solidFill>
                <a:latin typeface="Calibri Light"/>
                <a:cs typeface="Calibri Light"/>
              </a:rPr>
              <a:t>Superimposing </a:t>
            </a:r>
            <a:r>
              <a:rPr dirty="0" sz="4400" spc="-20" b="0">
                <a:solidFill>
                  <a:srgbClr val="C00000"/>
                </a:solidFill>
                <a:latin typeface="Calibri Light"/>
                <a:cs typeface="Calibri Light"/>
              </a:rPr>
              <a:t>the</a:t>
            </a:r>
            <a:r>
              <a:rPr dirty="0" sz="4400" spc="-155" b="0">
                <a:solidFill>
                  <a:srgbClr val="C00000"/>
                </a:solidFill>
                <a:latin typeface="Calibri Light"/>
                <a:cs typeface="Calibri Light"/>
              </a:rPr>
              <a:t> </a:t>
            </a:r>
            <a:r>
              <a:rPr dirty="0" sz="4400" spc="-40" b="0">
                <a:solidFill>
                  <a:srgbClr val="C00000"/>
                </a:solidFill>
                <a:latin typeface="Calibri Light"/>
                <a:cs typeface="Calibri Light"/>
              </a:rPr>
              <a:t>Human</a:t>
            </a:r>
            <a:endParaRPr sz="4400">
              <a:latin typeface="Calibri Light"/>
              <a:cs typeface="Calibri Light"/>
            </a:endParaRPr>
          </a:p>
          <a:p>
            <a:pPr algn="ctr">
              <a:lnSpc>
                <a:spcPts val="5035"/>
              </a:lnSpc>
            </a:pPr>
            <a:r>
              <a:rPr dirty="0" sz="4400" spc="-30" b="0">
                <a:solidFill>
                  <a:srgbClr val="C00000"/>
                </a:solidFill>
                <a:latin typeface="Calibri Light"/>
                <a:cs typeface="Calibri Light"/>
              </a:rPr>
              <a:t>Auditory </a:t>
            </a:r>
            <a:r>
              <a:rPr dirty="0" sz="4400" spc="-80" b="0">
                <a:solidFill>
                  <a:srgbClr val="C00000"/>
                </a:solidFill>
                <a:latin typeface="Calibri Light"/>
                <a:cs typeface="Calibri Light"/>
              </a:rPr>
              <a:t>Pathway </a:t>
            </a:r>
            <a:r>
              <a:rPr dirty="0" sz="4400" spc="-15" b="0">
                <a:solidFill>
                  <a:srgbClr val="C00000"/>
                </a:solidFill>
                <a:latin typeface="Calibri Light"/>
                <a:cs typeface="Calibri Light"/>
              </a:rPr>
              <a:t>on </a:t>
            </a:r>
            <a:r>
              <a:rPr dirty="0" sz="4400" spc="-30" b="0">
                <a:solidFill>
                  <a:srgbClr val="C00000"/>
                </a:solidFill>
                <a:latin typeface="Calibri Light"/>
                <a:cs typeface="Calibri Light"/>
              </a:rPr>
              <a:t>MRI</a:t>
            </a:r>
            <a:r>
              <a:rPr dirty="0" sz="4400" spc="-290" b="0">
                <a:solidFill>
                  <a:srgbClr val="C00000"/>
                </a:solidFill>
                <a:latin typeface="Calibri Light"/>
                <a:cs typeface="Calibri Light"/>
              </a:rPr>
              <a:t> </a:t>
            </a:r>
            <a:r>
              <a:rPr dirty="0" sz="4400" spc="-40" b="0">
                <a:solidFill>
                  <a:srgbClr val="C00000"/>
                </a:solidFill>
                <a:latin typeface="Calibri Light"/>
                <a:cs typeface="Calibri Light"/>
              </a:rPr>
              <a:t>Scans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33700" y="3322320"/>
            <a:ext cx="6210300" cy="3124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322320"/>
            <a:ext cx="3276600" cy="3124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1752600"/>
            <a:ext cx="6370577" cy="510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5684" rIns="0" bIns="0" rtlCol="0" vert="horz">
            <a:spAutoFit/>
          </a:bodyPr>
          <a:lstStyle/>
          <a:p>
            <a:pPr marL="10795">
              <a:lnSpc>
                <a:spcPct val="100000"/>
              </a:lnSpc>
            </a:pPr>
            <a:r>
              <a:rPr dirty="0" sz="3100" spc="-25">
                <a:solidFill>
                  <a:srgbClr val="000000"/>
                </a:solidFill>
              </a:rPr>
              <a:t>Overlap </a:t>
            </a:r>
            <a:r>
              <a:rPr dirty="0" sz="3100" spc="-15">
                <a:solidFill>
                  <a:srgbClr val="000000"/>
                </a:solidFill>
              </a:rPr>
              <a:t>of </a:t>
            </a:r>
            <a:r>
              <a:rPr dirty="0" sz="3100" spc="-25">
                <a:solidFill>
                  <a:srgbClr val="000000"/>
                </a:solidFill>
              </a:rPr>
              <a:t>Auditory </a:t>
            </a:r>
            <a:r>
              <a:rPr dirty="0" sz="3100" spc="-55">
                <a:solidFill>
                  <a:srgbClr val="000000"/>
                </a:solidFill>
              </a:rPr>
              <a:t>Pathway </a:t>
            </a:r>
            <a:r>
              <a:rPr dirty="0" sz="3100" spc="-15">
                <a:solidFill>
                  <a:srgbClr val="000000"/>
                </a:solidFill>
              </a:rPr>
              <a:t>on </a:t>
            </a:r>
            <a:r>
              <a:rPr dirty="0" sz="3100" spc="-25">
                <a:solidFill>
                  <a:srgbClr val="000000"/>
                </a:solidFill>
              </a:rPr>
              <a:t>MRI</a:t>
            </a:r>
            <a:r>
              <a:rPr dirty="0" sz="3100" spc="-270">
                <a:solidFill>
                  <a:srgbClr val="000000"/>
                </a:solidFill>
              </a:rPr>
              <a:t> </a:t>
            </a:r>
            <a:r>
              <a:rPr dirty="0" sz="3100" spc="-25">
                <a:solidFill>
                  <a:srgbClr val="000000"/>
                </a:solidFill>
              </a:rPr>
              <a:t>Scans</a:t>
            </a:r>
            <a:endParaRPr sz="3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9071" y="547498"/>
            <a:ext cx="6864984" cy="4301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>
                <a:solidFill>
                  <a:srgbClr val="C00000"/>
                </a:solidFill>
                <a:latin typeface="Times New Roman"/>
                <a:cs typeface="Times New Roman"/>
              </a:rPr>
              <a:t>Lesion is </a:t>
            </a:r>
            <a:r>
              <a:rPr dirty="0" sz="4000">
                <a:solidFill>
                  <a:srgbClr val="C00000"/>
                </a:solidFill>
                <a:latin typeface="Times New Roman"/>
                <a:cs typeface="Times New Roman"/>
              </a:rPr>
              <a:t>defined</a:t>
            </a:r>
            <a:r>
              <a:rPr dirty="0" sz="4000" spc="-5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4000" spc="-5">
                <a:solidFill>
                  <a:srgbClr val="C00000"/>
                </a:solidFill>
                <a:latin typeface="Times New Roman"/>
                <a:cs typeface="Times New Roman"/>
              </a:rPr>
              <a:t>as</a:t>
            </a:r>
            <a:endParaRPr sz="4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4000">
                <a:solidFill>
                  <a:srgbClr val="C00000"/>
                </a:solidFill>
                <a:latin typeface="Times New Roman"/>
                <a:cs typeface="Times New Roman"/>
              </a:rPr>
              <a:t>overlapping </a:t>
            </a:r>
            <a:r>
              <a:rPr dirty="0" sz="4000" spc="-5">
                <a:solidFill>
                  <a:srgbClr val="C00000"/>
                </a:solidFill>
                <a:latin typeface="Times New Roman"/>
                <a:cs typeface="Times New Roman"/>
              </a:rPr>
              <a:t>the </a:t>
            </a:r>
            <a:r>
              <a:rPr dirty="0" sz="4000">
                <a:solidFill>
                  <a:srgbClr val="C00000"/>
                </a:solidFill>
                <a:latin typeface="Times New Roman"/>
                <a:cs typeface="Times New Roman"/>
              </a:rPr>
              <a:t>auditory</a:t>
            </a:r>
            <a:r>
              <a:rPr dirty="0" sz="4000" spc="-9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4000" spc="-5">
                <a:solidFill>
                  <a:srgbClr val="C00000"/>
                </a:solidFill>
                <a:latin typeface="Times New Roman"/>
                <a:cs typeface="Times New Roman"/>
              </a:rPr>
              <a:t>pathway</a:t>
            </a:r>
            <a:endParaRPr sz="4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4000" spc="-5" b="1">
                <a:solidFill>
                  <a:srgbClr val="C00000"/>
                </a:solidFill>
                <a:latin typeface="Times New Roman"/>
                <a:cs typeface="Times New Roman"/>
              </a:rPr>
              <a:t>if and only</a:t>
            </a:r>
            <a:r>
              <a:rPr dirty="0" sz="40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4000" spc="-5" b="1">
                <a:solidFill>
                  <a:srgbClr val="C00000"/>
                </a:solidFill>
                <a:latin typeface="Times New Roman"/>
                <a:cs typeface="Times New Roman"/>
              </a:rPr>
              <a:t>if</a:t>
            </a:r>
            <a:endParaRPr sz="4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4150">
              <a:latin typeface="Times New Roman"/>
              <a:cs typeface="Times New Roman"/>
            </a:endParaRPr>
          </a:p>
          <a:p>
            <a:pPr marL="12700" marR="299085">
              <a:lnSpc>
                <a:spcPct val="100000"/>
              </a:lnSpc>
            </a:pPr>
            <a:r>
              <a:rPr dirty="0" sz="4000" spc="-5">
                <a:solidFill>
                  <a:srgbClr val="C00000"/>
                </a:solidFill>
                <a:latin typeface="Times New Roman"/>
                <a:cs typeface="Times New Roman"/>
              </a:rPr>
              <a:t>it </a:t>
            </a:r>
            <a:r>
              <a:rPr dirty="0" sz="4000">
                <a:solidFill>
                  <a:srgbClr val="C00000"/>
                </a:solidFill>
                <a:latin typeface="Times New Roman"/>
                <a:cs typeface="Times New Roman"/>
              </a:rPr>
              <a:t>overlaps </a:t>
            </a:r>
            <a:r>
              <a:rPr dirty="0" sz="4000" spc="-5">
                <a:solidFill>
                  <a:srgbClr val="C00000"/>
                </a:solidFill>
                <a:latin typeface="Times New Roman"/>
                <a:cs typeface="Times New Roman"/>
              </a:rPr>
              <a:t>the </a:t>
            </a:r>
            <a:r>
              <a:rPr dirty="0" sz="4000">
                <a:solidFill>
                  <a:srgbClr val="C00000"/>
                </a:solidFill>
                <a:latin typeface="Times New Roman"/>
                <a:cs typeface="Times New Roman"/>
              </a:rPr>
              <a:t>auditory</a:t>
            </a:r>
            <a:r>
              <a:rPr dirty="0" sz="4000" spc="-6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4000" spc="-5">
                <a:solidFill>
                  <a:srgbClr val="C00000"/>
                </a:solidFill>
                <a:latin typeface="Times New Roman"/>
                <a:cs typeface="Times New Roman"/>
              </a:rPr>
              <a:t>pathway  </a:t>
            </a:r>
            <a:r>
              <a:rPr dirty="0" sz="4000" spc="-5">
                <a:solidFill>
                  <a:srgbClr val="C00000"/>
                </a:solidFill>
                <a:latin typeface="Times New Roman"/>
                <a:cs typeface="Times New Roman"/>
              </a:rPr>
              <a:t>in at least </a:t>
            </a:r>
            <a:r>
              <a:rPr dirty="0" sz="4000" spc="-5" b="1">
                <a:solidFill>
                  <a:srgbClr val="C00000"/>
                </a:solidFill>
                <a:latin typeface="Times New Roman"/>
                <a:cs typeface="Times New Roman"/>
              </a:rPr>
              <a:t>2 orthogonal</a:t>
            </a:r>
            <a:r>
              <a:rPr dirty="0" sz="4000" spc="2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4000" b="1">
                <a:solidFill>
                  <a:srgbClr val="C00000"/>
                </a:solidFill>
                <a:latin typeface="Times New Roman"/>
                <a:cs typeface="Times New Roman"/>
              </a:rPr>
              <a:t>planes</a:t>
            </a:r>
            <a:r>
              <a:rPr dirty="0" sz="4000">
                <a:solidFill>
                  <a:srgbClr val="C00000"/>
                </a:solidFill>
                <a:latin typeface="Times New Roman"/>
                <a:cs typeface="Times New Roman"/>
              </a:rPr>
              <a:t>.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374" y="1791623"/>
            <a:ext cx="7627619" cy="5066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742" y="956958"/>
            <a:ext cx="5697220" cy="7118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25"/>
              <a:t>Lesion </a:t>
            </a:r>
            <a:r>
              <a:rPr dirty="0" sz="4400" spc="-35"/>
              <a:t>Detection</a:t>
            </a:r>
            <a:r>
              <a:rPr dirty="0" sz="4400" spc="-254"/>
              <a:t> </a:t>
            </a:r>
            <a:r>
              <a:rPr dirty="0" sz="4400" spc="-45"/>
              <a:t>Example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6560057" y="2230783"/>
            <a:ext cx="2486025" cy="3626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639562" y="5694400"/>
            <a:ext cx="731989" cy="2598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51093" y="5699213"/>
            <a:ext cx="779614" cy="2063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243192" y="5702224"/>
            <a:ext cx="790334" cy="2003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510271" y="2544921"/>
            <a:ext cx="914400" cy="346075"/>
          </a:xfrm>
          <a:custGeom>
            <a:avLst/>
            <a:gdLst/>
            <a:ahLst/>
            <a:cxnLst/>
            <a:rect l="l" t="t" r="r" b="b"/>
            <a:pathLst>
              <a:path w="914400" h="346075">
                <a:moveTo>
                  <a:pt x="0" y="345839"/>
                </a:moveTo>
                <a:lnTo>
                  <a:pt x="914400" y="345839"/>
                </a:lnTo>
                <a:lnTo>
                  <a:pt x="914400" y="0"/>
                </a:lnTo>
                <a:lnTo>
                  <a:pt x="0" y="0"/>
                </a:lnTo>
                <a:lnTo>
                  <a:pt x="0" y="3458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40"/>
              <a:t>Results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07552" y="1848369"/>
            <a:ext cx="7646670" cy="2974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0" marR="121285" indent="-228600">
              <a:lnSpc>
                <a:spcPct val="90000"/>
              </a:lnSpc>
            </a:pPr>
            <a:r>
              <a:rPr dirty="0" sz="2800" spc="-5">
                <a:solidFill>
                  <a:srgbClr val="C00000"/>
                </a:solidFill>
                <a:latin typeface="Wingdings"/>
                <a:cs typeface="Wingdings"/>
              </a:rPr>
              <a:t>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All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dirty="0" sz="2800" spc="-20" b="1">
                <a:solidFill>
                  <a:srgbClr val="C00000"/>
                </a:solidFill>
                <a:latin typeface="Calibri"/>
                <a:cs typeface="Calibri"/>
              </a:rPr>
              <a:t>Patients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that </a:t>
            </a: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performed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abnormally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in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the  </a:t>
            </a:r>
            <a:r>
              <a:rPr dirty="0" sz="2800" spc="-20">
                <a:solidFill>
                  <a:srgbClr val="C00000"/>
                </a:solidFill>
                <a:latin typeface="Calibri"/>
                <a:cs typeface="Calibri"/>
              </a:rPr>
              <a:t>lateralization </a:t>
            </a: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experiment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had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lesions </a:t>
            </a:r>
            <a:r>
              <a:rPr dirty="0" sz="2800" spc="-10" b="1">
                <a:solidFill>
                  <a:srgbClr val="C00000"/>
                </a:solidFill>
                <a:latin typeface="Calibri"/>
                <a:cs typeface="Calibri"/>
              </a:rPr>
              <a:t>that  </a:t>
            </a:r>
            <a:r>
              <a:rPr dirty="0" sz="2800" spc="-15" b="1">
                <a:solidFill>
                  <a:srgbClr val="C00000"/>
                </a:solidFill>
                <a:latin typeface="Calibri"/>
                <a:cs typeface="Calibri"/>
              </a:rPr>
              <a:t>overlapped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dirty="0" sz="2800" spc="-20" b="1">
                <a:solidFill>
                  <a:srgbClr val="C00000"/>
                </a:solidFill>
                <a:latin typeface="Calibri"/>
                <a:cs typeface="Calibri"/>
              </a:rPr>
              <a:t>brainstem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auditory</a:t>
            </a:r>
            <a:r>
              <a:rPr dirty="0" sz="2800" spc="9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C00000"/>
                </a:solidFill>
                <a:latin typeface="Calibri"/>
                <a:cs typeface="Calibri"/>
              </a:rPr>
              <a:t>pathway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241300" marR="5080" indent="-228600">
              <a:lnSpc>
                <a:spcPct val="90000"/>
              </a:lnSpc>
              <a:spcBef>
                <a:spcPts val="1805"/>
              </a:spcBef>
              <a:tabLst>
                <a:tab pos="5926455" algn="l"/>
              </a:tabLst>
            </a:pPr>
            <a:r>
              <a:rPr dirty="0" sz="2800" spc="-5">
                <a:solidFill>
                  <a:srgbClr val="C00000"/>
                </a:solidFill>
                <a:latin typeface="Wingdings"/>
                <a:cs typeface="Wingdings"/>
              </a:rPr>
              <a:t>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All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dirty="0" sz="2800" spc="-20" b="1">
                <a:solidFill>
                  <a:srgbClr val="C00000"/>
                </a:solidFill>
                <a:latin typeface="Calibri"/>
                <a:cs typeface="Calibri"/>
              </a:rPr>
              <a:t>Patients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that </a:t>
            </a: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performed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normally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in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the  </a:t>
            </a:r>
            <a:r>
              <a:rPr dirty="0" sz="2800" spc="-20">
                <a:solidFill>
                  <a:srgbClr val="C00000"/>
                </a:solidFill>
                <a:latin typeface="Calibri"/>
                <a:cs typeface="Calibri"/>
              </a:rPr>
              <a:t>lateralization  </a:t>
            </a: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experiment 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did</a:t>
            </a:r>
            <a:r>
              <a:rPr dirty="0" sz="2800" spc="-10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not</a:t>
            </a:r>
            <a:r>
              <a:rPr dirty="0" sz="2800" spc="35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C00000"/>
                </a:solidFill>
                <a:latin typeface="Calibri"/>
                <a:cs typeface="Calibri"/>
              </a:rPr>
              <a:t>have</a:t>
            </a:r>
            <a:r>
              <a:rPr dirty="0" sz="2800" spc="-20" b="1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lesions</a:t>
            </a:r>
            <a:r>
              <a:rPr dirty="0" sz="2800" spc="-9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C00000"/>
                </a:solidFill>
                <a:latin typeface="Calibri"/>
                <a:cs typeface="Calibri"/>
              </a:rPr>
              <a:t>that </a:t>
            </a:r>
            <a:r>
              <a:rPr dirty="0" sz="2800" spc="-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800" spc="-15" b="1">
                <a:solidFill>
                  <a:srgbClr val="C00000"/>
                </a:solidFill>
                <a:latin typeface="Calibri"/>
                <a:cs typeface="Calibri"/>
              </a:rPr>
              <a:t>overlapped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dirty="0" sz="2800" spc="-20" b="1">
                <a:solidFill>
                  <a:srgbClr val="C00000"/>
                </a:solidFill>
                <a:latin typeface="Calibri"/>
                <a:cs typeface="Calibri"/>
              </a:rPr>
              <a:t>brainstem </a:t>
            </a:r>
            <a:r>
              <a:rPr dirty="0" sz="2800" spc="-5" b="1">
                <a:solidFill>
                  <a:srgbClr val="C00000"/>
                </a:solidFill>
                <a:latin typeface="Calibri"/>
                <a:cs typeface="Calibri"/>
              </a:rPr>
              <a:t>auditory</a:t>
            </a:r>
            <a:r>
              <a:rPr dirty="0" sz="2800" spc="9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C00000"/>
                </a:solidFill>
                <a:latin typeface="Calibri"/>
                <a:cs typeface="Calibri"/>
              </a:rPr>
              <a:t>pathway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5929" y="4303672"/>
            <a:ext cx="1681095" cy="25217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973322" y="1865252"/>
            <a:ext cx="1873253" cy="243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404990" y="1865252"/>
            <a:ext cx="2054094" cy="2667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709161" y="592837"/>
            <a:ext cx="6140450" cy="1123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600" b="1">
                <a:solidFill>
                  <a:srgbClr val="C00000"/>
                </a:solidFill>
                <a:latin typeface="Times New Roman"/>
                <a:cs typeface="Times New Roman"/>
              </a:rPr>
              <a:t>Samples</a:t>
            </a:r>
            <a:r>
              <a:rPr dirty="0" sz="3600" spc="-1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600" b="1">
                <a:solidFill>
                  <a:srgbClr val="C00000"/>
                </a:solidFill>
                <a:latin typeface="Times New Roman"/>
                <a:cs typeface="Times New Roman"/>
              </a:rPr>
              <a:t>of</a:t>
            </a:r>
            <a:endParaRPr sz="3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3600" spc="-10" b="1">
                <a:solidFill>
                  <a:srgbClr val="C00000"/>
                </a:solidFill>
                <a:latin typeface="Times New Roman"/>
                <a:cs typeface="Times New Roman"/>
              </a:rPr>
              <a:t>Center-Oriented</a:t>
            </a:r>
            <a:r>
              <a:rPr dirty="0" sz="36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600" spc="-5" b="1">
                <a:solidFill>
                  <a:srgbClr val="C00000"/>
                </a:solidFill>
                <a:latin typeface="Times New Roman"/>
                <a:cs typeface="Times New Roman"/>
              </a:rPr>
              <a:t>Lateralization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2622" y="1840610"/>
            <a:ext cx="1547879" cy="2667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52679" y="4278985"/>
            <a:ext cx="1993896" cy="2514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720971" y="1840610"/>
            <a:ext cx="1697231" cy="2667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572887" y="4458113"/>
            <a:ext cx="1886330" cy="23998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720971" y="4135091"/>
            <a:ext cx="1874396" cy="26584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852688" y="4278994"/>
            <a:ext cx="103505" cy="2438400"/>
          </a:xfrm>
          <a:custGeom>
            <a:avLst/>
            <a:gdLst/>
            <a:ahLst/>
            <a:cxnLst/>
            <a:rect l="l" t="t" r="r" b="b"/>
            <a:pathLst>
              <a:path w="103505" h="2438400">
                <a:moveTo>
                  <a:pt x="0" y="2438400"/>
                </a:moveTo>
                <a:lnTo>
                  <a:pt x="103100" y="2438400"/>
                </a:lnTo>
                <a:lnTo>
                  <a:pt x="103100" y="0"/>
                </a:lnTo>
                <a:lnTo>
                  <a:pt x="0" y="0"/>
                </a:lnTo>
                <a:lnTo>
                  <a:pt x="0" y="2438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37761" y="378995"/>
            <a:ext cx="5968365" cy="1247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5095">
              <a:lnSpc>
                <a:spcPct val="100000"/>
              </a:lnSpc>
            </a:pPr>
            <a:r>
              <a:rPr dirty="0" sz="4000" spc="-5" b="1">
                <a:solidFill>
                  <a:srgbClr val="ED7C30"/>
                </a:solidFill>
                <a:latin typeface="Times New Roman"/>
                <a:cs typeface="Times New Roman"/>
              </a:rPr>
              <a:t>Samples</a:t>
            </a:r>
            <a:r>
              <a:rPr dirty="0" sz="4000" spc="-50" b="1">
                <a:solidFill>
                  <a:srgbClr val="ED7C30"/>
                </a:solidFill>
                <a:latin typeface="Times New Roman"/>
                <a:cs typeface="Times New Roman"/>
              </a:rPr>
              <a:t> </a:t>
            </a:r>
            <a:r>
              <a:rPr dirty="0" sz="4000" spc="-5" b="1">
                <a:solidFill>
                  <a:srgbClr val="ED7C30"/>
                </a:solidFill>
                <a:latin typeface="Times New Roman"/>
                <a:cs typeface="Times New Roman"/>
              </a:rPr>
              <a:t>of</a:t>
            </a:r>
            <a:endParaRPr sz="4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4000" spc="-5" b="1">
                <a:solidFill>
                  <a:srgbClr val="ED7C30"/>
                </a:solidFill>
                <a:latin typeface="Times New Roman"/>
                <a:cs typeface="Times New Roman"/>
              </a:rPr>
              <a:t>Side-Oriented</a:t>
            </a:r>
            <a:r>
              <a:rPr dirty="0" sz="4000" spc="10" b="1">
                <a:solidFill>
                  <a:srgbClr val="ED7C30"/>
                </a:solidFill>
                <a:latin typeface="Times New Roman"/>
                <a:cs typeface="Times New Roman"/>
              </a:rPr>
              <a:t> </a:t>
            </a:r>
            <a:r>
              <a:rPr dirty="0" sz="3600" spc="-5" b="1">
                <a:solidFill>
                  <a:srgbClr val="ED7C30"/>
                </a:solidFill>
                <a:latin typeface="Times New Roman"/>
                <a:cs typeface="Times New Roman"/>
              </a:rPr>
              <a:t>Lateralization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08349" y="3984164"/>
            <a:ext cx="2184396" cy="25095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66547" y="1836296"/>
            <a:ext cx="1817751" cy="2209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66547" y="4189018"/>
            <a:ext cx="1817751" cy="2209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08349" y="1783965"/>
            <a:ext cx="2184396" cy="2514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4434" rIns="0" bIns="0" rtlCol="0" vert="horz">
            <a:spAutoFit/>
          </a:bodyPr>
          <a:lstStyle/>
          <a:p>
            <a:pPr marL="10795">
              <a:lnSpc>
                <a:spcPct val="100000"/>
              </a:lnSpc>
              <a:tabLst>
                <a:tab pos="3263900" algn="l"/>
              </a:tabLst>
            </a:pPr>
            <a:r>
              <a:rPr dirty="0" sz="3000" spc="-30">
                <a:solidFill>
                  <a:srgbClr val="FF3200"/>
                </a:solidFill>
              </a:rPr>
              <a:t>Correlation  </a:t>
            </a:r>
            <a:r>
              <a:rPr dirty="0" sz="3000" spc="-15">
                <a:solidFill>
                  <a:srgbClr val="FF3200"/>
                </a:solidFill>
              </a:rPr>
              <a:t> </a:t>
            </a:r>
            <a:r>
              <a:rPr dirty="0" sz="3000" spc="-35">
                <a:solidFill>
                  <a:srgbClr val="FF3200"/>
                </a:solidFill>
              </a:rPr>
              <a:t>between</a:t>
            </a:r>
            <a:r>
              <a:rPr dirty="0" sz="3000" spc="-35">
                <a:solidFill>
                  <a:srgbClr val="FF3200"/>
                </a:solidFill>
                <a:latin typeface="Times New Roman"/>
                <a:cs typeface="Times New Roman"/>
              </a:rPr>
              <a:t>	</a:t>
            </a:r>
            <a:r>
              <a:rPr dirty="0" sz="3000" spc="-25">
                <a:solidFill>
                  <a:srgbClr val="FF3200"/>
                </a:solidFill>
              </a:rPr>
              <a:t>MRI </a:t>
            </a:r>
            <a:r>
              <a:rPr dirty="0" sz="3000" spc="-15">
                <a:solidFill>
                  <a:srgbClr val="FF3200"/>
                </a:solidFill>
              </a:rPr>
              <a:t>and</a:t>
            </a:r>
            <a:r>
              <a:rPr dirty="0" sz="3000" spc="-190">
                <a:solidFill>
                  <a:srgbClr val="FF3200"/>
                </a:solidFill>
              </a:rPr>
              <a:t> </a:t>
            </a:r>
            <a:r>
              <a:rPr dirty="0" sz="3000" spc="-35">
                <a:solidFill>
                  <a:srgbClr val="FF3200"/>
                </a:solidFill>
              </a:rPr>
              <a:t>Lateralization</a:t>
            </a:r>
            <a:endParaRPr sz="3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28584" y="2172514"/>
          <a:ext cx="7644130" cy="24136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4667"/>
                <a:gridCol w="1330671"/>
                <a:gridCol w="1330801"/>
                <a:gridCol w="1242323"/>
                <a:gridCol w="1329300"/>
              </a:tblGrid>
              <a:tr h="888742">
                <a:tc>
                  <a:txBody>
                    <a:bodyPr/>
                    <a:lstStyle/>
                    <a:p>
                      <a:pPr marL="1824989">
                        <a:lnSpc>
                          <a:spcPts val="2255"/>
                        </a:lnSpc>
                      </a:pPr>
                      <a:r>
                        <a:rPr dirty="0" sz="1950">
                          <a:latin typeface="Times New Roman"/>
                          <a:cs typeface="Times New Roman"/>
                        </a:rPr>
                        <a:t>MRI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58419">
                        <a:lnSpc>
                          <a:spcPct val="100000"/>
                        </a:lnSpc>
                      </a:pPr>
                      <a:r>
                        <a:rPr dirty="0" sz="1950" spc="10">
                          <a:latin typeface="Times New Roman"/>
                          <a:cs typeface="Times New Roman"/>
                        </a:rPr>
                        <a:t>LATERALIZATION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8008">
                      <a:solidFill>
                        <a:srgbClr val="000000"/>
                      </a:solidFill>
                      <a:prstDash val="solid"/>
                    </a:lnL>
                    <a:lnR w="27144">
                      <a:solidFill>
                        <a:srgbClr val="000000"/>
                      </a:solidFill>
                      <a:prstDash val="solid"/>
                    </a:lnR>
                    <a:lnT w="17971">
                      <a:solidFill>
                        <a:srgbClr val="000000"/>
                      </a:solidFill>
                      <a:prstDash val="solid"/>
                    </a:lnT>
                    <a:lnB w="2705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 marR="143510" indent="334645">
                        <a:lnSpc>
                          <a:spcPts val="2300"/>
                        </a:lnSpc>
                        <a:spcBef>
                          <a:spcPts val="20"/>
                        </a:spcBef>
                      </a:pPr>
                      <a:r>
                        <a:rPr dirty="0" sz="1950" spc="15">
                          <a:latin typeface="Times New Roman"/>
                          <a:cs typeface="Times New Roman"/>
                        </a:rPr>
                        <a:t>NO  </a:t>
                      </a:r>
                      <a:r>
                        <a:rPr dirty="0" sz="1950" spc="10">
                          <a:latin typeface="Times New Roman"/>
                          <a:cs typeface="Times New Roman"/>
                        </a:rPr>
                        <a:t>LESIONS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7144">
                      <a:solidFill>
                        <a:srgbClr val="000000"/>
                      </a:solidFill>
                      <a:prstDash val="solid"/>
                    </a:lnL>
                    <a:lnR w="6027">
                      <a:solidFill>
                        <a:srgbClr val="000000"/>
                      </a:solidFill>
                      <a:prstDash val="solid"/>
                    </a:lnR>
                    <a:lnT w="17971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 marR="143510" indent="356235">
                        <a:lnSpc>
                          <a:spcPts val="2300"/>
                        </a:lnSpc>
                        <a:spcBef>
                          <a:spcPts val="20"/>
                        </a:spcBef>
                      </a:pPr>
                      <a:r>
                        <a:rPr dirty="0" sz="1950" spc="5">
                          <a:latin typeface="Times New Roman"/>
                          <a:cs typeface="Times New Roman"/>
                        </a:rPr>
                        <a:t>TB  </a:t>
                      </a:r>
                      <a:r>
                        <a:rPr dirty="0" sz="1950">
                          <a:latin typeface="Times New Roman"/>
                          <a:cs typeface="Times New Roman"/>
                        </a:rPr>
                        <a:t>LESI</a:t>
                      </a:r>
                      <a:r>
                        <a:rPr dirty="0" sz="1950" spc="5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950">
                          <a:latin typeface="Times New Roman"/>
                          <a:cs typeface="Times New Roman"/>
                        </a:rPr>
                        <a:t>NS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027">
                      <a:solidFill>
                        <a:srgbClr val="000000"/>
                      </a:solidFill>
                      <a:prstDash val="solid"/>
                    </a:lnL>
                    <a:lnR w="5990">
                      <a:solidFill>
                        <a:srgbClr val="000000"/>
                      </a:solidFill>
                      <a:prstDash val="solid"/>
                    </a:lnR>
                    <a:lnT w="17971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 marR="99695" indent="106045">
                        <a:lnSpc>
                          <a:spcPts val="2300"/>
                        </a:lnSpc>
                        <a:spcBef>
                          <a:spcPts val="20"/>
                        </a:spcBef>
                      </a:pPr>
                      <a:r>
                        <a:rPr dirty="0" sz="1950" spc="10">
                          <a:latin typeface="Times New Roman"/>
                          <a:cs typeface="Times New Roman"/>
                        </a:rPr>
                        <a:t>TB&amp;LL  </a:t>
                      </a:r>
                      <a:r>
                        <a:rPr dirty="0" sz="1950">
                          <a:latin typeface="Times New Roman"/>
                          <a:cs typeface="Times New Roman"/>
                        </a:rPr>
                        <a:t>LESI</a:t>
                      </a:r>
                      <a:r>
                        <a:rPr dirty="0" sz="1950" spc="5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950">
                          <a:latin typeface="Times New Roman"/>
                          <a:cs typeface="Times New Roman"/>
                        </a:rPr>
                        <a:t>NS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990">
                      <a:solidFill>
                        <a:srgbClr val="000000"/>
                      </a:solidFill>
                      <a:prstDash val="solid"/>
                    </a:lnL>
                    <a:lnR w="6027">
                      <a:solidFill>
                        <a:srgbClr val="000000"/>
                      </a:solidFill>
                      <a:prstDash val="solid"/>
                    </a:lnR>
                    <a:lnT w="17971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5415" marR="131445" indent="363220">
                        <a:lnSpc>
                          <a:spcPts val="2300"/>
                        </a:lnSpc>
                        <a:spcBef>
                          <a:spcPts val="20"/>
                        </a:spcBef>
                      </a:pPr>
                      <a:r>
                        <a:rPr dirty="0" sz="1950" spc="5">
                          <a:latin typeface="Times New Roman"/>
                          <a:cs typeface="Times New Roman"/>
                        </a:rPr>
                        <a:t>LL  </a:t>
                      </a:r>
                      <a:r>
                        <a:rPr dirty="0" sz="1950" spc="10">
                          <a:latin typeface="Times New Roman"/>
                          <a:cs typeface="Times New Roman"/>
                        </a:rPr>
                        <a:t>LESIONS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027">
                      <a:solidFill>
                        <a:srgbClr val="000000"/>
                      </a:solidFill>
                      <a:prstDash val="solid"/>
                    </a:lnL>
                    <a:lnR w="27132">
                      <a:solidFill>
                        <a:srgbClr val="000000"/>
                      </a:solidFill>
                      <a:prstDash val="solid"/>
                    </a:lnR>
                    <a:lnT w="17971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1906">
                <a:tc>
                  <a:txBody>
                    <a:bodyPr/>
                    <a:lstStyle/>
                    <a:p>
                      <a:pPr marL="250825" marR="247650" indent="382905">
                        <a:lnSpc>
                          <a:spcPts val="2300"/>
                        </a:lnSpc>
                        <a:spcBef>
                          <a:spcPts val="105"/>
                        </a:spcBef>
                      </a:pPr>
                      <a:r>
                        <a:rPr dirty="0" sz="1950" spc="10">
                          <a:latin typeface="Times New Roman"/>
                          <a:cs typeface="Times New Roman"/>
                        </a:rPr>
                        <a:t>NORMAL  PERFORMANCE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8008">
                      <a:solidFill>
                        <a:srgbClr val="000000"/>
                      </a:solidFill>
                      <a:prstDash val="solid"/>
                    </a:lnL>
                    <a:lnR w="27144">
                      <a:solidFill>
                        <a:srgbClr val="000000"/>
                      </a:solidFill>
                      <a:prstDash val="solid"/>
                    </a:lnR>
                    <a:lnT w="27057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1950" spc="10">
                          <a:latin typeface="Times New Roman"/>
                          <a:cs typeface="Times New Roman"/>
                        </a:rPr>
                        <a:t>30%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7144">
                      <a:solidFill>
                        <a:srgbClr val="000000"/>
                      </a:solidFill>
                      <a:prstDash val="solid"/>
                    </a:lnL>
                    <a:lnR w="6027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027">
                      <a:solidFill>
                        <a:srgbClr val="000000"/>
                      </a:solidFill>
                      <a:prstDash val="solid"/>
                    </a:lnL>
                    <a:lnR w="5990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990">
                      <a:solidFill>
                        <a:srgbClr val="000000"/>
                      </a:solidFill>
                      <a:prstDash val="solid"/>
                    </a:lnL>
                    <a:lnR w="6027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027">
                      <a:solidFill>
                        <a:srgbClr val="000000"/>
                      </a:solidFill>
                      <a:prstDash val="solid"/>
                    </a:lnL>
                    <a:lnR w="27132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9356">
                <a:tc>
                  <a:txBody>
                    <a:bodyPr/>
                    <a:lstStyle/>
                    <a:p>
                      <a:pPr marL="549910" marR="544830" indent="99060">
                        <a:lnSpc>
                          <a:spcPts val="2300"/>
                        </a:lnSpc>
                        <a:spcBef>
                          <a:spcPts val="10"/>
                        </a:spcBef>
                      </a:pPr>
                      <a:r>
                        <a:rPr dirty="0" sz="1950" spc="5">
                          <a:latin typeface="Times New Roman"/>
                          <a:cs typeface="Times New Roman"/>
                        </a:rPr>
                        <a:t>CENTER-  </a:t>
                      </a:r>
                      <a:r>
                        <a:rPr dirty="0" sz="1950" spc="10">
                          <a:latin typeface="Times New Roman"/>
                          <a:cs typeface="Times New Roman"/>
                        </a:rPr>
                        <a:t>ORIENTED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8008">
                      <a:solidFill>
                        <a:srgbClr val="000000"/>
                      </a:solidFill>
                      <a:prstDash val="solid"/>
                    </a:lnL>
                    <a:lnR w="27144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7144">
                      <a:solidFill>
                        <a:srgbClr val="000000"/>
                      </a:solidFill>
                      <a:prstDash val="solid"/>
                    </a:lnL>
                    <a:lnR w="6027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2240"/>
                        </a:lnSpc>
                      </a:pPr>
                      <a:r>
                        <a:rPr dirty="0" sz="1950" spc="10">
                          <a:latin typeface="Times New Roman"/>
                          <a:cs typeface="Times New Roman"/>
                        </a:rPr>
                        <a:t>25%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027">
                      <a:solidFill>
                        <a:srgbClr val="000000"/>
                      </a:solidFill>
                      <a:prstDash val="solid"/>
                    </a:lnL>
                    <a:lnR w="5990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2240"/>
                        </a:lnSpc>
                      </a:pPr>
                      <a:r>
                        <a:rPr dirty="0" sz="1950" spc="10">
                          <a:latin typeface="Times New Roman"/>
                          <a:cs typeface="Times New Roman"/>
                        </a:rPr>
                        <a:t>20%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990">
                      <a:solidFill>
                        <a:srgbClr val="000000"/>
                      </a:solidFill>
                      <a:prstDash val="solid"/>
                    </a:lnL>
                    <a:lnR w="6027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027">
                      <a:solidFill>
                        <a:srgbClr val="000000"/>
                      </a:solidFill>
                      <a:prstDash val="solid"/>
                    </a:lnL>
                    <a:lnR w="27132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599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5322">
                <a:tc>
                  <a:txBody>
                    <a:bodyPr/>
                    <a:lstStyle/>
                    <a:p>
                      <a:pPr marL="227965">
                        <a:lnSpc>
                          <a:spcPts val="2240"/>
                        </a:lnSpc>
                      </a:pPr>
                      <a:r>
                        <a:rPr dirty="0" sz="1950" spc="10">
                          <a:latin typeface="Times New Roman"/>
                          <a:cs typeface="Times New Roman"/>
                        </a:rPr>
                        <a:t>SIDE-ORIENTED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8008">
                      <a:solidFill>
                        <a:srgbClr val="000000"/>
                      </a:solidFill>
                      <a:prstDash val="solid"/>
                    </a:lnL>
                    <a:lnR w="27144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1797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7144">
                      <a:solidFill>
                        <a:srgbClr val="000000"/>
                      </a:solidFill>
                      <a:prstDash val="solid"/>
                    </a:lnL>
                    <a:lnR w="6027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1797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027">
                      <a:solidFill>
                        <a:srgbClr val="000000"/>
                      </a:solidFill>
                      <a:prstDash val="solid"/>
                    </a:lnL>
                    <a:lnR w="5990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1797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990">
                      <a:solidFill>
                        <a:srgbClr val="000000"/>
                      </a:solidFill>
                      <a:prstDash val="solid"/>
                    </a:lnL>
                    <a:lnR w="6027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1797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ts val="2240"/>
                        </a:lnSpc>
                      </a:pPr>
                      <a:r>
                        <a:rPr dirty="0" sz="1950" spc="10">
                          <a:latin typeface="Times New Roman"/>
                          <a:cs typeface="Times New Roman"/>
                        </a:rPr>
                        <a:t>25%</a:t>
                      </a:r>
                      <a:endParaRPr sz="19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027">
                      <a:solidFill>
                        <a:srgbClr val="000000"/>
                      </a:solidFill>
                      <a:prstDash val="solid"/>
                    </a:lnL>
                    <a:lnR w="27132">
                      <a:solidFill>
                        <a:srgbClr val="000000"/>
                      </a:solidFill>
                      <a:prstDash val="solid"/>
                    </a:lnR>
                    <a:lnT w="5990">
                      <a:solidFill>
                        <a:srgbClr val="000000"/>
                      </a:solidFill>
                      <a:prstDash val="solid"/>
                    </a:lnT>
                    <a:lnB w="17971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9595" rIns="0" bIns="0" rtlCol="0" vert="horz">
            <a:spAutoFit/>
          </a:bodyPr>
          <a:lstStyle/>
          <a:p>
            <a:pPr marL="10795">
              <a:lnSpc>
                <a:spcPct val="100000"/>
              </a:lnSpc>
            </a:pPr>
            <a:r>
              <a:rPr dirty="0" spc="-40"/>
              <a:t>Experimental </a:t>
            </a:r>
            <a:r>
              <a:rPr dirty="0" spc="-30"/>
              <a:t>Summary </a:t>
            </a:r>
            <a:r>
              <a:rPr dirty="0" spc="-15"/>
              <a:t>and</a:t>
            </a:r>
            <a:r>
              <a:rPr dirty="0" spc="-175"/>
              <a:t> </a:t>
            </a:r>
            <a:r>
              <a:rPr dirty="0" spc="-30"/>
              <a:t>Conclusions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5" y="1856997"/>
            <a:ext cx="7410450" cy="40779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0" marR="299085" indent="-228600">
              <a:lnSpc>
                <a:spcPts val="259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400" spc="-45">
                <a:solidFill>
                  <a:srgbClr val="C00000"/>
                </a:solidFill>
                <a:latin typeface="Calibri"/>
                <a:cs typeface="Calibri"/>
              </a:rPr>
              <a:t>Two </a:t>
            </a:r>
            <a:r>
              <a:rPr dirty="0" sz="2400" spc="-5">
                <a:solidFill>
                  <a:srgbClr val="C00000"/>
                </a:solidFill>
                <a:latin typeface="Calibri"/>
                <a:cs typeface="Calibri"/>
              </a:rPr>
              <a:t>types </a:t>
            </a:r>
            <a:r>
              <a:rPr dirty="0" sz="2400" spc="-10">
                <a:solidFill>
                  <a:srgbClr val="C00000"/>
                </a:solidFill>
                <a:latin typeface="Calibri"/>
                <a:cs typeface="Calibri"/>
              </a:rPr>
              <a:t>of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abnormal </a:t>
            </a:r>
            <a:r>
              <a:rPr dirty="0" sz="2400" spc="-15">
                <a:solidFill>
                  <a:srgbClr val="C00000"/>
                </a:solidFill>
                <a:latin typeface="Calibri"/>
                <a:cs typeface="Calibri"/>
              </a:rPr>
              <a:t>lateralization </a:t>
            </a:r>
            <a:r>
              <a:rPr dirty="0" sz="2400" spc="-10">
                <a:solidFill>
                  <a:srgbClr val="C00000"/>
                </a:solidFill>
                <a:latin typeface="Calibri"/>
                <a:cs typeface="Calibri"/>
              </a:rPr>
              <a:t>performance </a:t>
            </a:r>
            <a:r>
              <a:rPr dirty="0" sz="2400" spc="-15">
                <a:solidFill>
                  <a:srgbClr val="C00000"/>
                </a:solidFill>
                <a:latin typeface="Calibri"/>
                <a:cs typeface="Calibri"/>
              </a:rPr>
              <a:t>were  </a:t>
            </a:r>
            <a:r>
              <a:rPr dirty="0" sz="2400" spc="-15">
                <a:solidFill>
                  <a:srgbClr val="C00000"/>
                </a:solidFill>
                <a:latin typeface="Calibri"/>
                <a:cs typeface="Calibri"/>
              </a:rPr>
              <a:t>found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: </a:t>
            </a:r>
            <a:r>
              <a:rPr dirty="0" sz="2400" spc="-10" b="1">
                <a:solidFill>
                  <a:srgbClr val="C00000"/>
                </a:solidFill>
                <a:latin typeface="Calibri"/>
                <a:cs typeface="Calibri"/>
              </a:rPr>
              <a:t>center-oriented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r>
              <a:rPr dirty="0" sz="2400" spc="-4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C00000"/>
                </a:solidFill>
                <a:latin typeface="Calibri"/>
                <a:cs typeface="Calibri"/>
              </a:rPr>
              <a:t>side-oriented</a:t>
            </a:r>
            <a:r>
              <a:rPr dirty="0" sz="2400" spc="-5">
                <a:solidFill>
                  <a:srgbClr val="C00000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C00000"/>
              </a:buClr>
              <a:buFont typeface="Arial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241300" marR="260350" indent="-228600">
              <a:lnSpc>
                <a:spcPts val="2590"/>
              </a:lnSpc>
              <a:spcBef>
                <a:spcPts val="1839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Both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types </a:t>
            </a:r>
            <a:r>
              <a:rPr dirty="0" sz="2400" spc="-10">
                <a:solidFill>
                  <a:srgbClr val="C00000"/>
                </a:solidFill>
                <a:latin typeface="Calibri"/>
                <a:cs typeface="Calibri"/>
              </a:rPr>
              <a:t>of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abnormalities </a:t>
            </a:r>
            <a:r>
              <a:rPr dirty="0" sz="2400" spc="-15">
                <a:solidFill>
                  <a:srgbClr val="C00000"/>
                </a:solidFill>
                <a:latin typeface="Calibri"/>
                <a:cs typeface="Calibri"/>
              </a:rPr>
              <a:t>were </a:t>
            </a:r>
            <a:r>
              <a:rPr dirty="0" sz="2400" spc="-15">
                <a:solidFill>
                  <a:srgbClr val="C00000"/>
                </a:solidFill>
                <a:latin typeface="Calibri"/>
                <a:cs typeface="Calibri"/>
              </a:rPr>
              <a:t>found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in </a:t>
            </a:r>
            <a:r>
              <a:rPr dirty="0" sz="2400" spc="-10">
                <a:solidFill>
                  <a:srgbClr val="C00000"/>
                </a:solidFill>
                <a:latin typeface="Calibri"/>
                <a:cs typeface="Calibri"/>
              </a:rPr>
              <a:t>patients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with 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either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MS </a:t>
            </a:r>
            <a:r>
              <a:rPr dirty="0" sz="2400" spc="-5">
                <a:solidFill>
                  <a:srgbClr val="C00000"/>
                </a:solidFill>
                <a:latin typeface="Calibri"/>
                <a:cs typeface="Calibri"/>
              </a:rPr>
              <a:t>or</a:t>
            </a:r>
            <a:r>
              <a:rPr dirty="0" sz="2400" spc="-9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C00000"/>
                </a:solidFill>
                <a:latin typeface="Calibri"/>
                <a:cs typeface="Calibri"/>
              </a:rPr>
              <a:t>Stroke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C00000"/>
              </a:buClr>
              <a:buFont typeface="Arial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241300" marR="294640" indent="-228600">
              <a:lnSpc>
                <a:spcPts val="2590"/>
              </a:lnSpc>
              <a:spcBef>
                <a:spcPts val="1839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 spc="-10">
                <a:solidFill>
                  <a:srgbClr val="C00000"/>
                </a:solidFill>
                <a:latin typeface="Calibri"/>
                <a:cs typeface="Calibri"/>
              </a:rPr>
              <a:t>Center-oriented </a:t>
            </a:r>
            <a:r>
              <a:rPr dirty="0" sz="2400" spc="-15">
                <a:solidFill>
                  <a:srgbClr val="C00000"/>
                </a:solidFill>
                <a:latin typeface="Calibri"/>
                <a:cs typeface="Calibri"/>
              </a:rPr>
              <a:t>lateralization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is </a:t>
            </a:r>
            <a:r>
              <a:rPr dirty="0" sz="2400" spc="-15">
                <a:solidFill>
                  <a:srgbClr val="C00000"/>
                </a:solidFill>
                <a:latin typeface="Calibri"/>
                <a:cs typeface="Calibri"/>
              </a:rPr>
              <a:t>correlated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with </a:t>
            </a:r>
            <a:r>
              <a:rPr dirty="0" sz="2400" spc="-5">
                <a:solidFill>
                  <a:srgbClr val="C00000"/>
                </a:solidFill>
                <a:latin typeface="Calibri"/>
                <a:cs typeface="Calibri"/>
              </a:rPr>
              <a:t>TB/SOC  </a:t>
            </a:r>
            <a:r>
              <a:rPr dirty="0" sz="2400" spc="-5">
                <a:solidFill>
                  <a:srgbClr val="C00000"/>
                </a:solidFill>
                <a:latin typeface="Calibri"/>
                <a:cs typeface="Calibri"/>
              </a:rPr>
              <a:t>lesions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C00000"/>
              </a:buClr>
              <a:buFont typeface="Arial"/>
              <a:buChar char="•"/>
            </a:pPr>
            <a:endParaRPr sz="24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15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 spc="-10">
                <a:solidFill>
                  <a:srgbClr val="C00000"/>
                </a:solidFill>
                <a:latin typeface="Calibri"/>
                <a:cs typeface="Calibri"/>
              </a:rPr>
              <a:t>Side-oriented </a:t>
            </a:r>
            <a:r>
              <a:rPr dirty="0" sz="2400" spc="-15">
                <a:solidFill>
                  <a:srgbClr val="C00000"/>
                </a:solidFill>
                <a:latin typeface="Calibri"/>
                <a:cs typeface="Calibri"/>
              </a:rPr>
              <a:t>lateralization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is </a:t>
            </a:r>
            <a:r>
              <a:rPr dirty="0" sz="2400" spc="-15">
                <a:solidFill>
                  <a:srgbClr val="C00000"/>
                </a:solidFill>
                <a:latin typeface="Calibri"/>
                <a:cs typeface="Calibri"/>
              </a:rPr>
              <a:t>correlated </a:t>
            </a:r>
            <a:r>
              <a:rPr dirty="0" sz="2400">
                <a:solidFill>
                  <a:srgbClr val="C00000"/>
                </a:solidFill>
                <a:latin typeface="Calibri"/>
                <a:cs typeface="Calibri"/>
              </a:rPr>
              <a:t>with </a:t>
            </a:r>
            <a:r>
              <a:rPr dirty="0" sz="2400" spc="-5">
                <a:solidFill>
                  <a:srgbClr val="C00000"/>
                </a:solidFill>
                <a:latin typeface="Calibri"/>
                <a:cs typeface="Calibri"/>
              </a:rPr>
              <a:t>LL/IC</a:t>
            </a:r>
            <a:r>
              <a:rPr dirty="0" sz="2400" spc="4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C00000"/>
                </a:solidFill>
                <a:latin typeface="Calibri"/>
                <a:cs typeface="Calibri"/>
              </a:rPr>
              <a:t>lesions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2374" y="515646"/>
            <a:ext cx="3593465" cy="7118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5">
                <a:solidFill>
                  <a:srgbClr val="C55A10"/>
                </a:solidFill>
                <a:latin typeface="Calibri Light"/>
                <a:cs typeface="Calibri Light"/>
              </a:rPr>
              <a:t>Our</a:t>
            </a:r>
            <a:r>
              <a:rPr dirty="0" sz="4400" spc="-80">
                <a:solidFill>
                  <a:srgbClr val="C55A10"/>
                </a:solidFill>
                <a:latin typeface="Calibri Light"/>
                <a:cs typeface="Calibri Light"/>
              </a:rPr>
              <a:t> </a:t>
            </a:r>
            <a:r>
              <a:rPr dirty="0" sz="4400" spc="-5">
                <a:solidFill>
                  <a:srgbClr val="C55A10"/>
                </a:solidFill>
                <a:latin typeface="Calibri Light"/>
                <a:cs typeface="Calibri Light"/>
              </a:rPr>
              <a:t>Suggestion: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34203" y="4390653"/>
            <a:ext cx="2534164" cy="2001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52374" y="2386564"/>
            <a:ext cx="7580630" cy="24542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90400"/>
              </a:lnSpc>
            </a:pPr>
            <a:r>
              <a:rPr dirty="0" sz="4400" b="0">
                <a:solidFill>
                  <a:srgbClr val="C55A10"/>
                </a:solidFill>
                <a:latin typeface="Calibri Light"/>
                <a:cs typeface="Calibri Light"/>
              </a:rPr>
              <a:t>Use </a:t>
            </a:r>
            <a:r>
              <a:rPr dirty="0" sz="4400" b="0">
                <a:solidFill>
                  <a:srgbClr val="C55A10"/>
                </a:solidFill>
                <a:latin typeface="Calibri Light"/>
                <a:cs typeface="Calibri Light"/>
              </a:rPr>
              <a:t>the </a:t>
            </a:r>
            <a:r>
              <a:rPr dirty="0" sz="4400" spc="-25" b="0">
                <a:solidFill>
                  <a:srgbClr val="C55A10"/>
                </a:solidFill>
                <a:latin typeface="Calibri Light"/>
                <a:cs typeface="Calibri Light"/>
              </a:rPr>
              <a:t>Lateralization </a:t>
            </a:r>
            <a:r>
              <a:rPr dirty="0" sz="4400" spc="-5" b="0">
                <a:solidFill>
                  <a:srgbClr val="C55A10"/>
                </a:solidFill>
                <a:latin typeface="Calibri Light"/>
                <a:cs typeface="Calibri Light"/>
              </a:rPr>
              <a:t>Experiment  </a:t>
            </a:r>
            <a:r>
              <a:rPr dirty="0" sz="4400" spc="-25" b="0">
                <a:solidFill>
                  <a:srgbClr val="C55A10"/>
                </a:solidFill>
                <a:latin typeface="Calibri Light"/>
                <a:cs typeface="Calibri Light"/>
              </a:rPr>
              <a:t>to </a:t>
            </a:r>
            <a:r>
              <a:rPr dirty="0" sz="4400" spc="-15" b="0">
                <a:solidFill>
                  <a:srgbClr val="C55A10"/>
                </a:solidFill>
                <a:latin typeface="Calibri Light"/>
                <a:cs typeface="Calibri Light"/>
              </a:rPr>
              <a:t>detect </a:t>
            </a:r>
            <a:r>
              <a:rPr dirty="0" sz="4400" b="0">
                <a:solidFill>
                  <a:srgbClr val="C55A10"/>
                </a:solidFill>
                <a:latin typeface="Calibri Light"/>
                <a:cs typeface="Calibri Light"/>
              </a:rPr>
              <a:t>lesions </a:t>
            </a:r>
            <a:r>
              <a:rPr dirty="0" sz="4400" b="0">
                <a:solidFill>
                  <a:srgbClr val="C55A10"/>
                </a:solidFill>
                <a:latin typeface="Calibri Light"/>
                <a:cs typeface="Calibri Light"/>
              </a:rPr>
              <a:t>in </a:t>
            </a:r>
            <a:r>
              <a:rPr dirty="0" sz="4400" b="0">
                <a:solidFill>
                  <a:srgbClr val="C55A10"/>
                </a:solidFill>
                <a:latin typeface="Calibri Light"/>
                <a:cs typeface="Calibri Light"/>
              </a:rPr>
              <a:t>the </a:t>
            </a:r>
            <a:r>
              <a:rPr dirty="0" sz="4400" spc="-20" b="0">
                <a:solidFill>
                  <a:srgbClr val="C55A10"/>
                </a:solidFill>
                <a:latin typeface="Calibri Light"/>
                <a:cs typeface="Calibri Light"/>
              </a:rPr>
              <a:t>brainstem  </a:t>
            </a:r>
            <a:r>
              <a:rPr dirty="0" sz="4400" spc="-5" b="0">
                <a:solidFill>
                  <a:srgbClr val="C55A10"/>
                </a:solidFill>
                <a:latin typeface="Calibri Light"/>
                <a:cs typeface="Calibri Light"/>
              </a:rPr>
              <a:t>auditory</a:t>
            </a:r>
            <a:r>
              <a:rPr dirty="0" sz="4400" spc="-70" b="0">
                <a:solidFill>
                  <a:srgbClr val="C55A10"/>
                </a:solidFill>
                <a:latin typeface="Calibri Light"/>
                <a:cs typeface="Calibri Light"/>
              </a:rPr>
              <a:t> </a:t>
            </a:r>
            <a:r>
              <a:rPr dirty="0" sz="4400" spc="-30" b="0">
                <a:solidFill>
                  <a:srgbClr val="C55A10"/>
                </a:solidFill>
                <a:latin typeface="Calibri Light"/>
                <a:cs typeface="Calibri Light"/>
              </a:rPr>
              <a:t>pathway</a:t>
            </a:r>
            <a:endParaRPr sz="4400">
              <a:latin typeface="Calibri Light"/>
              <a:cs typeface="Calibri Light"/>
            </a:endParaRPr>
          </a:p>
          <a:p>
            <a:pPr algn="r" marR="1426210">
              <a:lnSpc>
                <a:spcPct val="100000"/>
              </a:lnSpc>
              <a:spcBef>
                <a:spcPts val="2670"/>
              </a:spcBef>
            </a:pPr>
            <a:r>
              <a:rPr dirty="0" sz="1800">
                <a:solidFill>
                  <a:srgbClr val="5B9AD5"/>
                </a:solidFill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85697" y="4943212"/>
            <a:ext cx="193040" cy="525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5405">
              <a:lnSpc>
                <a:spcPts val="1980"/>
              </a:lnSpc>
            </a:pPr>
            <a:r>
              <a:rPr dirty="0" sz="1800">
                <a:solidFill>
                  <a:srgbClr val="FF3200"/>
                </a:solidFill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80"/>
              </a:lnSpc>
            </a:pPr>
            <a:r>
              <a:rPr dirty="0" sz="1800">
                <a:solidFill>
                  <a:srgbClr val="FF3200"/>
                </a:solidFill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58018" y="4943212"/>
            <a:ext cx="193040" cy="525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80"/>
              </a:lnSpc>
            </a:pPr>
            <a:r>
              <a:rPr dirty="0" sz="1800">
                <a:solidFill>
                  <a:srgbClr val="ED7C30"/>
                </a:solidFill>
                <a:latin typeface="Times New Roman"/>
                <a:cs typeface="Times New Roman"/>
              </a:rPr>
              <a:t>8</a:t>
            </a:r>
            <a:endParaRPr sz="1800">
              <a:latin typeface="Times New Roman"/>
              <a:cs typeface="Times New Roman"/>
            </a:endParaRPr>
          </a:p>
          <a:p>
            <a:pPr marL="65405">
              <a:lnSpc>
                <a:spcPts val="1980"/>
              </a:lnSpc>
            </a:pPr>
            <a:r>
              <a:rPr dirty="0" sz="1800">
                <a:solidFill>
                  <a:srgbClr val="ED7C30"/>
                </a:solidFill>
                <a:latin typeface="Times New Roman"/>
                <a:cs typeface="Times New Roman"/>
              </a:rPr>
              <a:t>9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05495" y="4600948"/>
            <a:ext cx="672465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44830" algn="l"/>
              </a:tabLst>
            </a:pPr>
            <a:r>
              <a:rPr dirty="0" sz="1800">
                <a:solidFill>
                  <a:srgbClr val="5B9AD5"/>
                </a:solidFill>
                <a:latin typeface="Times New Roman"/>
                <a:cs typeface="Times New Roman"/>
              </a:rPr>
              <a:t>4	6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5734" y="4772283"/>
            <a:ext cx="992505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864869" algn="l"/>
              </a:tabLst>
            </a:pPr>
            <a:r>
              <a:rPr dirty="0" sz="1800">
                <a:solidFill>
                  <a:srgbClr val="FF3200"/>
                </a:solidFill>
                <a:latin typeface="Times New Roman"/>
                <a:cs typeface="Times New Roman"/>
              </a:rPr>
              <a:t>3	</a:t>
            </a:r>
            <a:r>
              <a:rPr dirty="0" sz="1800">
                <a:solidFill>
                  <a:srgbClr val="ED7C30"/>
                </a:solidFill>
                <a:latin typeface="Times New Roman"/>
                <a:cs typeface="Times New Roman"/>
              </a:rPr>
              <a:t>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00508" y="4030341"/>
            <a:ext cx="1094889" cy="3805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829" y="1394231"/>
            <a:ext cx="8557895" cy="44126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>
                <a:solidFill>
                  <a:srgbClr val="C55A10"/>
                </a:solidFill>
                <a:latin typeface="Times New Roman"/>
                <a:cs typeface="Times New Roman"/>
              </a:rPr>
              <a:t>Thanks to all the colleagues and students who took part in the</a:t>
            </a:r>
            <a:r>
              <a:rPr dirty="0" sz="2400" spc="-175">
                <a:solidFill>
                  <a:srgbClr val="C55A10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C55A10"/>
                </a:solidFill>
                <a:latin typeface="Times New Roman"/>
                <a:cs typeface="Times New Roman"/>
              </a:rPr>
              <a:t>project: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"/>
              </a:spcBef>
            </a:pPr>
            <a:endParaRPr sz="29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400" b="1">
                <a:solidFill>
                  <a:srgbClr val="C55A10"/>
                </a:solidFill>
                <a:latin typeface="Times New Roman"/>
                <a:cs typeface="Times New Roman"/>
              </a:rPr>
              <a:t>Robert </a:t>
            </a:r>
            <a:r>
              <a:rPr dirty="0" sz="2400" spc="-5" b="1">
                <a:solidFill>
                  <a:srgbClr val="C55A10"/>
                </a:solidFill>
                <a:latin typeface="Times New Roman"/>
                <a:cs typeface="Times New Roman"/>
              </a:rPr>
              <a:t>A.</a:t>
            </a:r>
            <a:r>
              <a:rPr dirty="0" sz="2400" spc="-204" b="1">
                <a:solidFill>
                  <a:srgbClr val="C55A1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C55A10"/>
                </a:solidFill>
                <a:latin typeface="Times New Roman"/>
                <a:cs typeface="Times New Roman"/>
              </a:rPr>
              <a:t>Levine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400" spc="-5" b="1">
                <a:solidFill>
                  <a:srgbClr val="C55A10"/>
                </a:solidFill>
                <a:latin typeface="Times New Roman"/>
                <a:cs typeface="Times New Roman"/>
              </a:rPr>
              <a:t>Amos D.</a:t>
            </a:r>
            <a:r>
              <a:rPr dirty="0" sz="2400" spc="-45" b="1">
                <a:solidFill>
                  <a:srgbClr val="C55A1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C55A10"/>
                </a:solidFill>
                <a:latin typeface="Times New Roman"/>
                <a:cs typeface="Times New Roman"/>
              </a:rPr>
              <a:t>Korczyn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400" b="1">
                <a:solidFill>
                  <a:srgbClr val="C55A10"/>
                </a:solidFill>
                <a:latin typeface="Times New Roman"/>
                <a:cs typeface="Times New Roman"/>
              </a:rPr>
              <a:t>Barbara </a:t>
            </a:r>
            <a:r>
              <a:rPr dirty="0" sz="2400" spc="-5" b="1">
                <a:solidFill>
                  <a:srgbClr val="C55A10"/>
                </a:solidFill>
                <a:latin typeface="Times New Roman"/>
                <a:cs typeface="Times New Roman"/>
              </a:rPr>
              <a:t>C.</a:t>
            </a:r>
            <a:r>
              <a:rPr dirty="0" sz="2400" spc="-85" b="1">
                <a:solidFill>
                  <a:srgbClr val="C55A1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C55A10"/>
                </a:solidFill>
                <a:latin typeface="Times New Roman"/>
                <a:cs typeface="Times New Roman"/>
              </a:rPr>
              <a:t>Fullerton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400" b="1">
                <a:solidFill>
                  <a:srgbClr val="C55A10"/>
                </a:solidFill>
                <a:latin typeface="Times New Roman"/>
                <a:cs typeface="Times New Roman"/>
              </a:rPr>
              <a:t>Rina</a:t>
            </a:r>
            <a:r>
              <a:rPr dirty="0" sz="2400" spc="-120" b="1">
                <a:solidFill>
                  <a:srgbClr val="C55A10"/>
                </a:solidFill>
                <a:latin typeface="Times New Roman"/>
                <a:cs typeface="Times New Roman"/>
              </a:rPr>
              <a:t> </a:t>
            </a:r>
            <a:r>
              <a:rPr dirty="0" sz="2400" spc="-40" b="1">
                <a:solidFill>
                  <a:srgbClr val="C55A10"/>
                </a:solidFill>
                <a:latin typeface="Times New Roman"/>
                <a:cs typeface="Times New Roman"/>
              </a:rPr>
              <a:t>Tadmor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400" b="1">
                <a:solidFill>
                  <a:srgbClr val="C55A10"/>
                </a:solidFill>
                <a:latin typeface="Times New Roman"/>
                <a:cs typeface="Times New Roman"/>
              </a:rPr>
              <a:t>Hillel</a:t>
            </a:r>
            <a:r>
              <a:rPr dirty="0" sz="2400" spc="-135" b="1">
                <a:solidFill>
                  <a:srgbClr val="C55A10"/>
                </a:solidFill>
                <a:latin typeface="Times New Roman"/>
                <a:cs typeface="Times New Roman"/>
              </a:rPr>
              <a:t> </a:t>
            </a:r>
            <a:r>
              <a:rPr dirty="0" sz="2400" b="1">
                <a:solidFill>
                  <a:srgbClr val="C55A10"/>
                </a:solidFill>
                <a:latin typeface="Times New Roman"/>
                <a:cs typeface="Times New Roman"/>
              </a:rPr>
              <a:t>Pratt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400" spc="-55" b="1">
                <a:solidFill>
                  <a:srgbClr val="C55A10"/>
                </a:solidFill>
                <a:latin typeface="Times New Roman"/>
                <a:cs typeface="Times New Roman"/>
              </a:rPr>
              <a:t>Vered</a:t>
            </a:r>
            <a:r>
              <a:rPr dirty="0" sz="2400" spc="-185" b="1">
                <a:solidFill>
                  <a:srgbClr val="C55A10"/>
                </a:solidFill>
                <a:latin typeface="Times New Roman"/>
                <a:cs typeface="Times New Roman"/>
              </a:rPr>
              <a:t> </a:t>
            </a:r>
            <a:r>
              <a:rPr dirty="0" sz="2400" spc="-10" b="1">
                <a:solidFill>
                  <a:srgbClr val="C55A10"/>
                </a:solidFill>
                <a:latin typeface="Times New Roman"/>
                <a:cs typeface="Times New Roman"/>
              </a:rPr>
              <a:t>Aharonson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400" b="1">
                <a:solidFill>
                  <a:srgbClr val="C55A10"/>
                </a:solidFill>
                <a:latin typeface="Times New Roman"/>
                <a:cs typeface="Times New Roman"/>
              </a:rPr>
              <a:t>Roy</a:t>
            </a:r>
            <a:r>
              <a:rPr dirty="0" sz="2400" spc="-140" b="1">
                <a:solidFill>
                  <a:srgbClr val="C55A10"/>
                </a:solidFill>
                <a:latin typeface="Times New Roman"/>
                <a:cs typeface="Times New Roman"/>
              </a:rPr>
              <a:t> </a:t>
            </a:r>
            <a:r>
              <a:rPr dirty="0" sz="2400" spc="-45" b="1">
                <a:solidFill>
                  <a:srgbClr val="C55A10"/>
                </a:solidFill>
                <a:latin typeface="Times New Roman"/>
                <a:cs typeface="Times New Roman"/>
              </a:rPr>
              <a:t>Tenny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dirty="0" sz="2000" b="1">
                <a:solidFill>
                  <a:srgbClr val="C55A10"/>
                </a:solidFill>
                <a:latin typeface="Times New Roman"/>
                <a:cs typeface="Times New Roman"/>
              </a:rPr>
              <a:t>The study was supported by BSF Grant 89-00447 and ISF</a:t>
            </a:r>
            <a:r>
              <a:rPr dirty="0" sz="2000" spc="-270" b="1">
                <a:solidFill>
                  <a:srgbClr val="C55A10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C55A10"/>
                </a:solidFill>
                <a:latin typeface="Times New Roman"/>
                <a:cs typeface="Times New Roman"/>
              </a:rPr>
              <a:t>563/12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0118" y="258091"/>
            <a:ext cx="415099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5">
                <a:solidFill>
                  <a:srgbClr val="C55A10"/>
                </a:solidFill>
                <a:latin typeface="Calibri Light"/>
                <a:cs typeface="Calibri Light"/>
              </a:rPr>
              <a:t>Ackn</a:t>
            </a:r>
            <a:r>
              <a:rPr dirty="0" sz="4400" spc="-15">
                <a:solidFill>
                  <a:srgbClr val="C55A10"/>
                </a:solidFill>
                <a:latin typeface="Calibri Light"/>
                <a:cs typeface="Calibri Light"/>
              </a:rPr>
              <a:t>o</a:t>
            </a:r>
            <a:r>
              <a:rPr dirty="0" sz="4400">
                <a:solidFill>
                  <a:srgbClr val="C55A10"/>
                </a:solidFill>
                <a:latin typeface="Calibri Light"/>
                <a:cs typeface="Calibri Light"/>
              </a:rPr>
              <a:t>wledg</a:t>
            </a:r>
            <a:r>
              <a:rPr dirty="0" sz="4400" spc="-15">
                <a:solidFill>
                  <a:srgbClr val="C55A10"/>
                </a:solidFill>
                <a:latin typeface="Calibri Light"/>
                <a:cs typeface="Calibri Light"/>
              </a:rPr>
              <a:t>m</a:t>
            </a:r>
            <a:r>
              <a:rPr dirty="0" sz="4400" spc="-5">
                <a:solidFill>
                  <a:srgbClr val="C55A10"/>
                </a:solidFill>
                <a:latin typeface="Calibri Light"/>
                <a:cs typeface="Calibri Light"/>
              </a:rPr>
              <a:t>e</a:t>
            </a:r>
            <a:r>
              <a:rPr dirty="0" sz="4400" spc="-50">
                <a:solidFill>
                  <a:srgbClr val="C55A10"/>
                </a:solidFill>
                <a:latin typeface="Calibri Light"/>
                <a:cs typeface="Calibri Light"/>
              </a:rPr>
              <a:t>n</a:t>
            </a:r>
            <a:r>
              <a:rPr dirty="0" sz="4400">
                <a:solidFill>
                  <a:srgbClr val="C55A10"/>
                </a:solidFill>
                <a:latin typeface="Calibri Light"/>
                <a:cs typeface="Calibri Light"/>
              </a:rPr>
              <a:t>ts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31840" y="2502655"/>
            <a:ext cx="3797303" cy="26924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792716" y="5547896"/>
            <a:ext cx="1187462" cy="998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2015-10-06T12:00:40Z</dcterms:created>
  <dcterms:modified xsi:type="dcterms:W3CDTF">2015-10-06T12:00:40Z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2015-10-06T00:00:00Z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2015-10-06T00:00:00Z</vt:filetime>
  </property>
</Properties>
</file>