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3" r:id="rId1"/>
  </p:sldMasterIdLst>
  <p:notesMasterIdLst>
    <p:notesMasterId r:id="rId20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6" r:id="rId12"/>
    <p:sldId id="268" r:id="rId13"/>
    <p:sldId id="269" r:id="rId14"/>
    <p:sldId id="270" r:id="rId15"/>
    <p:sldId id="271" r:id="rId16"/>
    <p:sldId id="275" r:id="rId17"/>
    <p:sldId id="276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F52B"/>
    <a:srgbClr val="FF9966"/>
    <a:srgbClr val="02D22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>
        <p:scale>
          <a:sx n="50" d="100"/>
          <a:sy n="50" d="100"/>
        </p:scale>
        <p:origin x="-643" y="-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A58E-C866-40B1-9EFE-F80BEC7C77D3}" type="datetimeFigureOut">
              <a:rPr lang="en-US"/>
              <a:pPr/>
              <a:t>10/3/2015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EC444-307F-4F10-9626-1CDE1193CE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9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EC444-307F-4F10-9626-1CDE1193CE44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7249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EC444-307F-4F10-9626-1CDE1193CE44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8943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EC444-307F-4F10-9626-1CDE1193CE44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9673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047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916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497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4324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593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148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98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9503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388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11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162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013004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2637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654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8562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5924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1033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10/3/2015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83664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426704"/>
            <a:ext cx="8825658" cy="3329581"/>
          </a:xfrm>
        </p:spPr>
        <p:txBody>
          <a:bodyPr/>
          <a:lstStyle/>
          <a:p>
            <a:r>
              <a:rPr lang="en-IN" sz="4800" b="1" spc="50" dirty="0" smtClean="0">
                <a:ln w="11430"/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ndalus" pitchFamily="18" charset="-78"/>
                <a:cs typeface="Andalus" pitchFamily="18" charset="-78"/>
              </a:rPr>
              <a:t>Nephroprotective efficacy of Apocynin against hyperoxaluria induced nephrolithiasis in male wistar rats</a:t>
            </a:r>
            <a:endParaRPr lang="en-US" sz="4800" dirty="0">
              <a:solidFill>
                <a:srgbClr val="EBEBEB"/>
              </a:solidFill>
              <a:latin typeface="Century Goth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635" y="4670700"/>
            <a:ext cx="7318485" cy="1426472"/>
          </a:xfrm>
        </p:spPr>
        <p:txBody>
          <a:bodyPr>
            <a:no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2800" b="1" u="sng" cap="none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Minu Sharma</a:t>
            </a:r>
            <a:r>
              <a:rPr lang="en-US" sz="2800" b="1" cap="none" baseline="30000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1</a:t>
            </a:r>
            <a:r>
              <a:rPr lang="en-US" sz="2800" b="1" cap="none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, Tanzeer Kaur </a:t>
            </a:r>
            <a:r>
              <a:rPr lang="en-US" sz="2800" b="1" cap="none" baseline="30000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2</a:t>
            </a:r>
            <a:r>
              <a:rPr lang="en-US" sz="2800" b="1" cap="none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, SK Singla *  </a:t>
            </a: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800" b="1" cap="none" baseline="30000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1,*</a:t>
            </a:r>
            <a:r>
              <a:rPr lang="en-US" sz="1800" b="1" cap="none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 Department of Biochemistry, Panjab University, Chandigarh</a:t>
            </a:r>
            <a:endParaRPr lang="en-US" sz="1800" b="1" cap="none" dirty="0" smtClean="0">
              <a:solidFill>
                <a:srgbClr val="9AF52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itchFamily="18" charset="0"/>
              <a:ea typeface="+mn-ea"/>
              <a:cs typeface="Adobe Devanagari" pitchFamily="18" charset="0"/>
            </a:endParaRPr>
          </a:p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1800" b="1" cap="none" baseline="30000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  2</a:t>
            </a:r>
            <a:r>
              <a:rPr lang="en-US" sz="1800" b="1" cap="none" dirty="0" smtClean="0">
                <a:solidFill>
                  <a:srgbClr val="9AF5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ea typeface="Calibri" pitchFamily="34" charset="0"/>
                <a:cs typeface="Adobe Devanagari" pitchFamily="18" charset="0"/>
              </a:rPr>
              <a:t>Department of Biophysics, Panjab University, Chandigarh</a:t>
            </a:r>
            <a:endParaRPr lang="en-US" sz="1800" b="1" cap="none" dirty="0" smtClean="0">
              <a:solidFill>
                <a:srgbClr val="9AF52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itchFamily="18" charset="0"/>
              <a:ea typeface="+mn-ea"/>
              <a:cs typeface="Adobe Devanagari" pitchFamily="18" charset="0"/>
            </a:endParaRPr>
          </a:p>
        </p:txBody>
      </p:sp>
      <p:pic>
        <p:nvPicPr>
          <p:cNvPr id="4" name="rg_hi" descr="http://t1.gstatic.com/images?q=tbn:ANd9GcQjFDsxX3FdqqzWDcKxPTUXdKIOPbc1jhA-scr21YIg30GCDmKG"/>
          <p:cNvPicPr/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9580098" y="4276579"/>
            <a:ext cx="2274277" cy="2278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997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2518111" y="1336432"/>
            <a:ext cx="6937893" cy="5350384"/>
            <a:chOff x="2658778" y="1332870"/>
            <a:chExt cx="6304846" cy="4903769"/>
          </a:xfrm>
        </p:grpSpPr>
        <p:pic>
          <p:nvPicPr>
            <p:cNvPr id="42" name="Picture 3" descr="C:\Users\sony\Desktop\maxresdefault.jpg"/>
            <p:cNvPicPr>
              <a:picLocks noChangeAspect="1" noChangeArrowheads="1"/>
            </p:cNvPicPr>
            <p:nvPr/>
          </p:nvPicPr>
          <p:blipFill>
            <a:blip r:embed="rId3" cstate="print"/>
            <a:srcRect l="12988" t="1001" r="12201" b="-399"/>
            <a:stretch>
              <a:fillRect/>
            </a:stretch>
          </p:blipFill>
          <p:spPr bwMode="auto">
            <a:xfrm>
              <a:off x="2658778" y="1332870"/>
              <a:ext cx="6304846" cy="4903769"/>
            </a:xfrm>
            <a:prstGeom prst="rect">
              <a:avLst/>
            </a:prstGeom>
            <a:noFill/>
          </p:spPr>
        </p:pic>
        <p:sp>
          <p:nvSpPr>
            <p:cNvPr id="43" name="Cloud 42"/>
            <p:cNvSpPr/>
            <p:nvPr/>
          </p:nvSpPr>
          <p:spPr>
            <a:xfrm>
              <a:off x="5199745" y="2369095"/>
              <a:ext cx="72008" cy="144016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Cloud 43"/>
            <p:cNvSpPr/>
            <p:nvPr/>
          </p:nvSpPr>
          <p:spPr>
            <a:xfrm>
              <a:off x="5186960" y="2546437"/>
              <a:ext cx="72008" cy="144016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Cloud 44"/>
            <p:cNvSpPr/>
            <p:nvPr/>
          </p:nvSpPr>
          <p:spPr>
            <a:xfrm>
              <a:off x="5127737" y="2801143"/>
              <a:ext cx="72008" cy="144016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Cloud 45"/>
            <p:cNvSpPr/>
            <p:nvPr/>
          </p:nvSpPr>
          <p:spPr>
            <a:xfrm>
              <a:off x="6113668" y="2461536"/>
              <a:ext cx="72008" cy="144016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Cloud 46"/>
            <p:cNvSpPr/>
            <p:nvPr/>
          </p:nvSpPr>
          <p:spPr>
            <a:xfrm>
              <a:off x="6329692" y="2513111"/>
              <a:ext cx="36000" cy="72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Cloud 47"/>
            <p:cNvSpPr/>
            <p:nvPr/>
          </p:nvSpPr>
          <p:spPr>
            <a:xfrm>
              <a:off x="6257684" y="2729135"/>
              <a:ext cx="36000" cy="72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Cloud 48"/>
            <p:cNvSpPr/>
            <p:nvPr/>
          </p:nvSpPr>
          <p:spPr>
            <a:xfrm>
              <a:off x="6257684" y="2369103"/>
              <a:ext cx="36000" cy="72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Cloud 49"/>
            <p:cNvSpPr/>
            <p:nvPr/>
          </p:nvSpPr>
          <p:spPr>
            <a:xfrm>
              <a:off x="5055728" y="2657127"/>
              <a:ext cx="36000" cy="72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Cloud 50"/>
            <p:cNvSpPr/>
            <p:nvPr/>
          </p:nvSpPr>
          <p:spPr>
            <a:xfrm>
              <a:off x="5055728" y="2513119"/>
              <a:ext cx="36000" cy="72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Cloud 51"/>
            <p:cNvSpPr/>
            <p:nvPr/>
          </p:nvSpPr>
          <p:spPr>
            <a:xfrm>
              <a:off x="6077668" y="2729135"/>
              <a:ext cx="36000" cy="72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Cloud 52"/>
            <p:cNvSpPr/>
            <p:nvPr/>
          </p:nvSpPr>
          <p:spPr>
            <a:xfrm>
              <a:off x="5310106" y="3381577"/>
              <a:ext cx="36000" cy="36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Cloud 53"/>
            <p:cNvSpPr/>
            <p:nvPr/>
          </p:nvSpPr>
          <p:spPr>
            <a:xfrm>
              <a:off x="5734067" y="5263023"/>
              <a:ext cx="36000" cy="36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Cloud 54"/>
            <p:cNvSpPr/>
            <p:nvPr/>
          </p:nvSpPr>
          <p:spPr>
            <a:xfrm>
              <a:off x="5794334" y="5404854"/>
              <a:ext cx="36000" cy="36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Cloud 55"/>
            <p:cNvSpPr/>
            <p:nvPr/>
          </p:nvSpPr>
          <p:spPr>
            <a:xfrm>
              <a:off x="5614318" y="5296837"/>
              <a:ext cx="72000" cy="108000"/>
            </a:xfrm>
            <a:prstGeom prst="cloud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2" descr="C:\Users\sony\Desktop\pie-chart-kidney-stones-sm.jpg"/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>
            <a:off x="2822086" y="1638780"/>
            <a:ext cx="6184900" cy="36195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7704" y="47960"/>
            <a:ext cx="1962443" cy="444406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Background</a:t>
            </a:r>
            <a:endParaRPr lang="en-IN" sz="2800" b="1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376" y="427072"/>
            <a:ext cx="10188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i="1" dirty="0" smtClean="0">
                <a:solidFill>
                  <a:srgbClr val="FFFF00"/>
                </a:solidFill>
                <a:latin typeface="Adobe Devanagari" pitchFamily="18" charset="0"/>
                <a:cs typeface="Adobe Devanagari" pitchFamily="18" charset="0"/>
              </a:rPr>
              <a:t>Nephrolithiasis, </a:t>
            </a:r>
            <a:r>
              <a:rPr lang="en-IN" sz="2800" b="1" i="1" dirty="0" smtClean="0">
                <a:latin typeface="Adobe Devanagari" pitchFamily="18" charset="0"/>
                <a:cs typeface="Adobe Devanagari" pitchFamily="18" charset="0"/>
              </a:rPr>
              <a:t>refers to the condition of having stones (calculi) in the kidney or collecting system</a:t>
            </a:r>
            <a:endParaRPr lang="en-IN" sz="2800" b="1" i="1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63956" y="2107332"/>
            <a:ext cx="3600400" cy="86409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cs typeface="Adobe Devanagari" pitchFamily="18" charset="0"/>
              </a:rPr>
              <a:t>Hyperoxaluria</a:t>
            </a:r>
            <a:endParaRPr lang="en-IN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itchFamily="18" charset="0"/>
              <a:cs typeface="Adobe Devanagari" pitchFamily="18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6443004" y="2686930"/>
            <a:ext cx="3390313" cy="5908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9988062" y="3235571"/>
            <a:ext cx="1448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dobe Devanagari" pitchFamily="18" charset="0"/>
                <a:cs typeface="Adobe Devanagari" pitchFamily="18" charset="0"/>
              </a:rPr>
              <a:t>Stone</a:t>
            </a:r>
            <a:endParaRPr lang="en-IN" sz="2800" b="1" dirty="0">
              <a:latin typeface="Adobe Devanagari" pitchFamily="18" charset="0"/>
              <a:cs typeface="Adobe Devanagari" pitchFamily="18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892018" y="3671668"/>
            <a:ext cx="3941299" cy="20234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5495780" y="3488788"/>
            <a:ext cx="4351605" cy="797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Up Arrow Callout 27"/>
          <p:cNvSpPr/>
          <p:nvPr/>
        </p:nvSpPr>
        <p:spPr>
          <a:xfrm>
            <a:off x="3063240" y="3154680"/>
            <a:ext cx="5974080" cy="579120"/>
          </a:xfrm>
          <a:prstGeom prst="upArrow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dobe Devanagari" pitchFamily="18" charset="0"/>
                <a:cs typeface="Adobe Devanagari" pitchFamily="18" charset="0"/>
              </a:rPr>
              <a:t>Urinary oxalate excretion greater than 40mg/day</a:t>
            </a:r>
            <a:endParaRPr lang="en-IN" sz="2400" b="1" dirty="0">
              <a:solidFill>
                <a:schemeClr val="tx1"/>
              </a:solidFill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132320" y="4663440"/>
            <a:ext cx="1493520" cy="5486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775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9" grpId="0"/>
      <p:bldP spid="28" grpId="0" animBg="1"/>
      <p:bldP spid="27" grpId="0" animBg="1"/>
      <p:bldP spid="2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/>
          <p:cNvSpPr/>
          <p:nvPr/>
        </p:nvSpPr>
        <p:spPr>
          <a:xfrm>
            <a:off x="4396292" y="211016"/>
            <a:ext cx="3214330" cy="86652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cs typeface="Adobe Devanagari" pitchFamily="18" charset="0"/>
              </a:rPr>
              <a:t>Hyperoxaluria</a:t>
            </a:r>
            <a:endParaRPr lang="e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itchFamily="18" charset="0"/>
              <a:cs typeface="Adobe Devanagari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2020028" y="2564904"/>
            <a:ext cx="2592288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020028" y="3140968"/>
            <a:ext cx="2592288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2380068" y="2276872"/>
            <a:ext cx="864096" cy="11521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gp 91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phox </a:t>
            </a:r>
            <a:endParaRPr lang="en-IN" sz="1200" b="1" dirty="0">
              <a:solidFill>
                <a:schemeClr val="tx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244164" y="2564904"/>
            <a:ext cx="720080" cy="57606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P22</a:t>
            </a: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phox</a:t>
            </a:r>
            <a:endParaRPr lang="en-IN" sz="1000" b="1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1761800" y="4437112"/>
            <a:ext cx="936104" cy="3600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P40 phox</a:t>
            </a:r>
            <a:endParaRPr lang="en-IN" sz="1200" b="1" dirty="0">
              <a:solidFill>
                <a:schemeClr val="tx1"/>
              </a:solidFill>
            </a:endParaRPr>
          </a:p>
        </p:txBody>
      </p:sp>
      <p:sp>
        <p:nvSpPr>
          <p:cNvPr id="43" name="Flowchart: Connector 42"/>
          <p:cNvSpPr/>
          <p:nvPr/>
        </p:nvSpPr>
        <p:spPr>
          <a:xfrm>
            <a:off x="2020028" y="3356992"/>
            <a:ext cx="648072" cy="648072"/>
          </a:xfrm>
          <a:prstGeom prst="flowChartConnector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tx1"/>
                </a:solidFill>
              </a:rPr>
              <a:t>Rac</a:t>
            </a:r>
          </a:p>
          <a:p>
            <a:pPr algn="ctr"/>
            <a:r>
              <a:rPr lang="en-US" sz="1050" b="1" dirty="0" smtClean="0">
                <a:solidFill>
                  <a:schemeClr val="tx1"/>
                </a:solidFill>
              </a:rPr>
              <a:t>GTP</a:t>
            </a:r>
            <a:endParaRPr lang="en-IN" sz="1050" b="1" dirty="0">
              <a:solidFill>
                <a:schemeClr val="tx1"/>
              </a:solidFill>
            </a:endParaRPr>
          </a:p>
        </p:txBody>
      </p:sp>
      <p:sp>
        <p:nvSpPr>
          <p:cNvPr id="44" name="Flowchart: Alternate Process 43"/>
          <p:cNvSpPr/>
          <p:nvPr/>
        </p:nvSpPr>
        <p:spPr>
          <a:xfrm>
            <a:off x="3028140" y="4149080"/>
            <a:ext cx="576064" cy="864096"/>
          </a:xfrm>
          <a:prstGeom prst="flowChartAlternateProcess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P67 phox</a:t>
            </a:r>
            <a:endParaRPr lang="en-IN" sz="1000" b="1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604204" y="3573016"/>
            <a:ext cx="792088" cy="36004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P47 phox</a:t>
            </a:r>
            <a:endParaRPr lang="en-IN" sz="1200" b="1" dirty="0">
              <a:solidFill>
                <a:schemeClr val="tx1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3676212" y="4509120"/>
            <a:ext cx="648072" cy="216024"/>
            <a:chOff x="6948264" y="3501008"/>
            <a:chExt cx="648072" cy="21602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7" name="Flowchart: Connector 46"/>
            <p:cNvSpPr/>
            <p:nvPr/>
          </p:nvSpPr>
          <p:spPr>
            <a:xfrm>
              <a:off x="6948264" y="3501008"/>
              <a:ext cx="216024" cy="216024"/>
            </a:xfrm>
            <a:prstGeom prst="flowChartConnector">
              <a:avLst/>
            </a:prstGeom>
            <a:solidFill>
              <a:srgbClr val="EBFC1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</a:rPr>
                <a:t>P</a:t>
              </a:r>
              <a:endParaRPr lang="en-IN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lowchart: Connector 47"/>
            <p:cNvSpPr/>
            <p:nvPr/>
          </p:nvSpPr>
          <p:spPr>
            <a:xfrm>
              <a:off x="7164288" y="3501008"/>
              <a:ext cx="216024" cy="216024"/>
            </a:xfrm>
            <a:prstGeom prst="flowChartConnector">
              <a:avLst/>
            </a:prstGeom>
            <a:solidFill>
              <a:srgbClr val="EBFC1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</a:rPr>
                <a:t>P</a:t>
              </a:r>
              <a:endParaRPr lang="en-IN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lowchart: Connector 48"/>
            <p:cNvSpPr/>
            <p:nvPr/>
          </p:nvSpPr>
          <p:spPr>
            <a:xfrm>
              <a:off x="7380312" y="3501008"/>
              <a:ext cx="216024" cy="216024"/>
            </a:xfrm>
            <a:prstGeom prst="flowChartConnector">
              <a:avLst/>
            </a:prstGeom>
            <a:solidFill>
              <a:srgbClr val="EBFC1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ysClr val="windowText" lastClr="000000"/>
                  </a:solidFill>
                </a:rPr>
                <a:t>P</a:t>
              </a:r>
              <a:endParaRPr lang="en-IN" sz="1200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876012" y="1412776"/>
            <a:ext cx="2091076" cy="864096"/>
            <a:chOff x="539552" y="1412776"/>
            <a:chExt cx="2091076" cy="86409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1" name="Curved Up Arrow 50"/>
            <p:cNvSpPr/>
            <p:nvPr/>
          </p:nvSpPr>
          <p:spPr>
            <a:xfrm>
              <a:off x="827584" y="1772816"/>
              <a:ext cx="1368152" cy="504056"/>
            </a:xfrm>
            <a:prstGeom prst="curvedUpArrow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39552" y="1412776"/>
              <a:ext cx="648072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IN" b="1" dirty="0" smtClean="0"/>
                <a:t>O</a:t>
              </a:r>
              <a:r>
                <a:rPr lang="en-IN" b="1" baseline="-25000" dirty="0" smtClean="0"/>
                <a:t>2</a:t>
              </a:r>
              <a:endParaRPr lang="en-IN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79711" y="1412776"/>
              <a:ext cx="650917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IN" b="1" dirty="0" smtClean="0"/>
                <a:t>O</a:t>
              </a:r>
              <a:r>
                <a:rPr lang="en-IN" sz="1200" b="1" dirty="0" smtClean="0"/>
                <a:t>2</a:t>
              </a:r>
              <a:r>
                <a:rPr lang="en-IN" b="1" baseline="30000" dirty="0" smtClean="0"/>
                <a:t>.-</a:t>
              </a:r>
              <a:endParaRPr lang="en-IN" dirty="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605384" y="4249224"/>
            <a:ext cx="3065086" cy="873388"/>
            <a:chOff x="395536" y="4509120"/>
            <a:chExt cx="3065086" cy="87338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5" name="Curved Down Arrow 54"/>
            <p:cNvSpPr/>
            <p:nvPr/>
          </p:nvSpPr>
          <p:spPr>
            <a:xfrm>
              <a:off x="899592" y="4509120"/>
              <a:ext cx="1440160" cy="504056"/>
            </a:xfrm>
            <a:prstGeom prst="curvedDownArrow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95536" y="5013176"/>
              <a:ext cx="1152128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cs typeface="Adobe Devanagari" pitchFamily="18" charset="0"/>
                </a:rPr>
                <a:t>NADPH</a:t>
              </a:r>
              <a:endParaRPr lang="en-IN" b="1" dirty="0">
                <a:cs typeface="Adobe Devanagari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051719" y="5013176"/>
              <a:ext cx="1408903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NADP+</a:t>
              </a:r>
              <a:endParaRPr lang="en-IN" b="1" dirty="0"/>
            </a:p>
          </p:txBody>
        </p:sp>
      </p:grpSp>
      <p:sp>
        <p:nvSpPr>
          <p:cNvPr id="58" name="Flowchart: Connector 57"/>
          <p:cNvSpPr/>
          <p:nvPr/>
        </p:nvSpPr>
        <p:spPr>
          <a:xfrm>
            <a:off x="2164044" y="3645024"/>
            <a:ext cx="648072" cy="648072"/>
          </a:xfrm>
          <a:prstGeom prst="flowChartConnector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Rac</a:t>
            </a: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GDP</a:t>
            </a:r>
            <a:endParaRPr lang="en-IN" sz="1000" b="1" dirty="0">
              <a:solidFill>
                <a:schemeClr val="tx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452076" y="521003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cs typeface="Adobe Devanagari" pitchFamily="18" charset="0"/>
              </a:rPr>
              <a:t>Resting</a:t>
            </a:r>
            <a:endParaRPr lang="e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36052" y="5157192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cs typeface="Adobe Devanagari" pitchFamily="18" charset="0"/>
              </a:rPr>
              <a:t>Activated</a:t>
            </a:r>
            <a:endParaRPr lang="e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948020" y="620688"/>
            <a:ext cx="2145678" cy="40011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dobe Devanagari" pitchFamily="18" charset="0"/>
              </a:rPr>
              <a:t>Angiotensin II</a:t>
            </a:r>
            <a:endParaRPr lang="en-I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dobe Devanagari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36460" y="5949280"/>
            <a:ext cx="3923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cs typeface="Adobe Devanagari" pitchFamily="18" charset="0"/>
              </a:rPr>
              <a:t>NADPH  Oxidase (NOX)</a:t>
            </a:r>
            <a:endParaRPr lang="e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3964244" y="1556792"/>
            <a:ext cx="936104" cy="216024"/>
          </a:xfrm>
          <a:prstGeom prst="rightArrow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Explosion 2 63"/>
          <p:cNvSpPr/>
          <p:nvPr/>
        </p:nvSpPr>
        <p:spPr>
          <a:xfrm>
            <a:off x="4972356" y="1268760"/>
            <a:ext cx="1315902" cy="864096"/>
          </a:xfrm>
          <a:prstGeom prst="irregularSeal2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ysClr val="windowText" lastClr="000000"/>
                </a:solidFill>
              </a:rPr>
              <a:t>ROS</a:t>
            </a:r>
            <a:endParaRPr lang="en-IN"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65" name="AutoShape 2" descr="Image result for mitochondrion unlabeled"/>
          <p:cNvSpPr>
            <a:spLocks noChangeAspect="1" noChangeArrowheads="1"/>
          </p:cNvSpPr>
          <p:nvPr/>
        </p:nvSpPr>
        <p:spPr bwMode="auto">
          <a:xfrm>
            <a:off x="149203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6" name="AutoShape 4" descr="Image result for mitochondrion unlabeled"/>
          <p:cNvSpPr>
            <a:spLocks noChangeAspect="1" noChangeArrowheads="1"/>
          </p:cNvSpPr>
          <p:nvPr/>
        </p:nvSpPr>
        <p:spPr bwMode="auto">
          <a:xfrm>
            <a:off x="149203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7" name="Right Arrow 66"/>
          <p:cNvSpPr/>
          <p:nvPr/>
        </p:nvSpPr>
        <p:spPr>
          <a:xfrm>
            <a:off x="6340508" y="1556792"/>
            <a:ext cx="936104" cy="216024"/>
          </a:xfrm>
          <a:prstGeom prst="rightArrow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8" name="Picture 2" descr="D:\ISNCON 2014\4493326f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30000"/>
          </a:blip>
          <a:srcRect l="48279"/>
          <a:stretch>
            <a:fillRect/>
          </a:stretch>
        </p:blipFill>
        <p:spPr bwMode="auto">
          <a:xfrm>
            <a:off x="5188380" y="3140968"/>
            <a:ext cx="1872208" cy="35730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9" name="Picture 5" descr="C:\Users\sony\Desktop\Blausen_0595_KidneyStones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30000"/>
          </a:blip>
          <a:srcRect l="33944" t="6273" r="939" b="12174"/>
          <a:stretch>
            <a:fillRect/>
          </a:stretch>
        </p:blipFill>
        <p:spPr bwMode="auto">
          <a:xfrm>
            <a:off x="7601156" y="3501008"/>
            <a:ext cx="2843808" cy="25922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roup 69"/>
          <p:cNvGrpSpPr/>
          <p:nvPr/>
        </p:nvGrpSpPr>
        <p:grpSpPr>
          <a:xfrm>
            <a:off x="6844564" y="1053460"/>
            <a:ext cx="2986296" cy="1943492"/>
            <a:chOff x="5508104" y="1052736"/>
            <a:chExt cx="2986296" cy="194349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71" name="Picture 5" descr="C:\Users\sony\Desktop\562px-Animal_mitochondrion_diagram_unlabelled.svg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08104" y="1052736"/>
              <a:ext cx="2986296" cy="194349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sp>
          <p:nvSpPr>
            <p:cNvPr id="72" name="TextBox 71"/>
            <p:cNvSpPr txBox="1"/>
            <p:nvPr/>
          </p:nvSpPr>
          <p:spPr>
            <a:xfrm rot="19990103">
              <a:off x="6391046" y="2172339"/>
              <a:ext cx="1952687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Mitochondrion</a:t>
              </a:r>
              <a:endParaRPr lang="en-IN" b="1" dirty="0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780667" y="2708920"/>
            <a:ext cx="2066717" cy="2880320"/>
            <a:chOff x="6444207" y="2708920"/>
            <a:chExt cx="2066717" cy="288032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Right Arrow 73"/>
            <p:cNvSpPr/>
            <p:nvPr/>
          </p:nvSpPr>
          <p:spPr>
            <a:xfrm rot="5400000">
              <a:off x="6840252" y="3825044"/>
              <a:ext cx="576064" cy="216024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>
              <a:bevelT w="190500" h="381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444207" y="3275692"/>
              <a:ext cx="2066717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Cytochrome c</a:t>
              </a:r>
              <a:endParaRPr lang="en-IN" b="1" dirty="0"/>
            </a:p>
          </p:txBody>
        </p:sp>
        <p:sp>
          <p:nvSpPr>
            <p:cNvPr id="76" name="Right Arrow 75"/>
            <p:cNvSpPr/>
            <p:nvPr/>
          </p:nvSpPr>
          <p:spPr>
            <a:xfrm rot="5400000">
              <a:off x="6840252" y="4833156"/>
              <a:ext cx="576064" cy="216024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>
              <a:bevelT w="190500" h="381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588224" y="4211796"/>
              <a:ext cx="1296144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Apoptosis</a:t>
              </a:r>
              <a:endParaRPr lang="en-IN" b="1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444208" y="5219908"/>
              <a:ext cx="1584176" cy="36933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Renal injury</a:t>
              </a:r>
              <a:endParaRPr lang="en-IN" b="1" dirty="0"/>
            </a:p>
          </p:txBody>
        </p:sp>
        <p:sp>
          <p:nvSpPr>
            <p:cNvPr id="79" name="Right Arrow 78"/>
            <p:cNvSpPr/>
            <p:nvPr/>
          </p:nvSpPr>
          <p:spPr>
            <a:xfrm rot="5400000">
              <a:off x="6840252" y="2888940"/>
              <a:ext cx="576064" cy="216024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>
              <a:bevelT w="190500" h="381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xmlns="" val="188215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0.01065 L -1.94444E-6 -0.07871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4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533 L -0.00399 -0.05255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0.02106 L -0.04722 -0.11551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-4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1574 L -0.00799 -0.12084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6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0.00532 L -0.04722 -0.05787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-2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85185E-6 L -0.05122 -0.14167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7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2" grpId="0" animBg="1"/>
      <p:bldP spid="43" grpId="0" animBg="1"/>
      <p:bldP spid="43" grpId="1" animBg="1"/>
      <p:bldP spid="44" grpId="0" animBg="1"/>
      <p:bldP spid="45" grpId="0" animBg="1"/>
      <p:bldP spid="58" grpId="0" animBg="1"/>
      <p:bldP spid="59" grpId="0"/>
      <p:bldP spid="60" grpId="0"/>
      <p:bldP spid="61" grpId="0"/>
      <p:bldP spid="63" grpId="0" animBg="1"/>
      <p:bldP spid="64" grpId="0" animBg="1"/>
      <p:bldP spid="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110880" y="620688"/>
            <a:ext cx="5832648" cy="5688632"/>
            <a:chOff x="1619672" y="620688"/>
            <a:chExt cx="5832648" cy="5688632"/>
          </a:xfrm>
        </p:grpSpPr>
        <p:pic>
          <p:nvPicPr>
            <p:cNvPr id="3" name="Picture 4" descr="http://1.bp.blogspot.com/-ZI6bb3IwYaA/Up3n7NU02DI/AAAAAAAAD1Q/jUJtCdJik5A/s1600/plasmamembrane_bryans-1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t="6250" b="15625"/>
            <a:stretch>
              <a:fillRect/>
            </a:stretch>
          </p:blipFill>
          <p:spPr bwMode="auto">
            <a:xfrm>
              <a:off x="1619672" y="1124744"/>
              <a:ext cx="5780618" cy="180020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</p:pic>
        <p:sp>
          <p:nvSpPr>
            <p:cNvPr id="4" name="Oval 3"/>
            <p:cNvSpPr/>
            <p:nvPr/>
          </p:nvSpPr>
          <p:spPr>
            <a:xfrm>
              <a:off x="2771800" y="620688"/>
              <a:ext cx="1656184" cy="22322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gp 91</a:t>
              </a: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phox 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27984" y="1412776"/>
              <a:ext cx="1440160" cy="122413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P22</a:t>
              </a: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phox</a:t>
              </a:r>
              <a:endParaRPr lang="en-IN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843808" y="4365104"/>
              <a:ext cx="1224136" cy="720080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P40 phox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Flowchart: Alternate Process 6"/>
            <p:cNvSpPr/>
            <p:nvPr/>
          </p:nvSpPr>
          <p:spPr>
            <a:xfrm>
              <a:off x="4211960" y="4941168"/>
              <a:ext cx="1008112" cy="1368152"/>
            </a:xfrm>
            <a:prstGeom prst="flowChartAlternateProcess">
              <a:avLst/>
            </a:prstGeom>
            <a:solidFill>
              <a:schemeClr val="accent6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P67 phox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292080" y="4149080"/>
              <a:ext cx="1440160" cy="72008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P47 phox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2123728" y="3429000"/>
              <a:ext cx="1008112" cy="936104"/>
            </a:xfrm>
            <a:prstGeom prst="flowChartConnector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Rac</a:t>
              </a: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GDP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pic>
          <p:nvPicPr>
            <p:cNvPr id="10" name="Picture 2" descr="http://www.trc-canada.com/Structures/A727200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79912" y="2780928"/>
              <a:ext cx="1437658" cy="1645941"/>
            </a:xfrm>
            <a:prstGeom prst="rect">
              <a:avLst/>
            </a:prstGeom>
            <a:noFill/>
            <a:effectLst>
              <a:glow rad="101600">
                <a:srgbClr val="CCFF33">
                  <a:alpha val="60000"/>
                </a:srgbClr>
              </a:glow>
            </a:effectLst>
            <a:scene3d>
              <a:camera prst="perspectiveBelow"/>
              <a:lightRig rig="threePt" dir="t"/>
            </a:scene3d>
            <a:sp3d>
              <a:bevelT prst="angle"/>
            </a:sp3d>
          </p:spPr>
        </p:pic>
        <p:sp>
          <p:nvSpPr>
            <p:cNvPr id="11" name="Right Arrow 10"/>
            <p:cNvSpPr/>
            <p:nvPr/>
          </p:nvSpPr>
          <p:spPr>
            <a:xfrm rot="9231934">
              <a:off x="4892208" y="3351296"/>
              <a:ext cx="676503" cy="208785"/>
            </a:xfrm>
            <a:prstGeom prst="rightArrow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52120" y="2924944"/>
              <a:ext cx="1800200" cy="584775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latin typeface="Adobe Devanagari" pitchFamily="18" charset="0"/>
                  <a:cs typeface="Adobe Devanagari" pitchFamily="18" charset="0"/>
                </a:rPr>
                <a:t>Apocynin</a:t>
              </a:r>
              <a:endParaRPr lang="en-IN" sz="3200" b="1" dirty="0">
                <a:latin typeface="Adobe Devanagari" pitchFamily="18" charset="0"/>
                <a:cs typeface="Adobe Devanagari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Image result for mitochondrion unlabeled"/>
          <p:cNvSpPr>
            <a:spLocks noChangeAspect="1" noChangeArrowheads="1"/>
          </p:cNvSpPr>
          <p:nvPr/>
        </p:nvSpPr>
        <p:spPr bwMode="auto">
          <a:xfrm>
            <a:off x="1112199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208144" y="260648"/>
            <a:ext cx="1152128" cy="5847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dobe Devanagari" pitchFamily="18" charset="0"/>
                <a:cs typeface="Adobe Devanagari" pitchFamily="18" charset="0"/>
              </a:rPr>
              <a:t>Aim </a:t>
            </a:r>
            <a:endParaRPr lang="en-IN" sz="3200" b="1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6779" y="836712"/>
            <a:ext cx="9077043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Adobe Devanagari" pitchFamily="18" charset="0"/>
                <a:cs typeface="Adobe Devanagari" pitchFamily="18" charset="0"/>
              </a:rPr>
              <a:t>To  study  the effect  of Apocynin , a NADPH oxidase inhibitor, against hyperoxaluria induced nephrolithiasis in male wistar rats.</a:t>
            </a:r>
            <a:endParaRPr lang="en-IN" sz="2400" b="1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8144" y="1836113"/>
            <a:ext cx="2448272" cy="5847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dobe Devanagari" pitchFamily="18" charset="0"/>
                <a:cs typeface="Adobe Devanagari" pitchFamily="18" charset="0"/>
              </a:rPr>
              <a:t>Objectives</a:t>
            </a:r>
            <a:endParaRPr lang="en-IN" sz="3200" b="1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843512" y="5584344"/>
            <a:ext cx="2443549" cy="1182516"/>
          </a:xfrm>
          <a:custGeom>
            <a:avLst/>
            <a:gdLst>
              <a:gd name="connsiteX0" fmla="*/ 0 w 2255290"/>
              <a:gd name="connsiteY0" fmla="*/ 591258 h 1182516"/>
              <a:gd name="connsiteX1" fmla="*/ 604003 w 2255290"/>
              <a:gd name="connsiteY1" fmla="*/ 67616 h 1182516"/>
              <a:gd name="connsiteX2" fmla="*/ 1127646 w 2255290"/>
              <a:gd name="connsiteY2" fmla="*/ 1 h 1182516"/>
              <a:gd name="connsiteX3" fmla="*/ 1651289 w 2255290"/>
              <a:gd name="connsiteY3" fmla="*/ 67616 h 1182516"/>
              <a:gd name="connsiteX4" fmla="*/ 2255290 w 2255290"/>
              <a:gd name="connsiteY4" fmla="*/ 591261 h 1182516"/>
              <a:gd name="connsiteX5" fmla="*/ 1651288 w 2255290"/>
              <a:gd name="connsiteY5" fmla="*/ 1114904 h 1182516"/>
              <a:gd name="connsiteX6" fmla="*/ 1127645 w 2255290"/>
              <a:gd name="connsiteY6" fmla="*/ 1182519 h 1182516"/>
              <a:gd name="connsiteX7" fmla="*/ 604002 w 2255290"/>
              <a:gd name="connsiteY7" fmla="*/ 1114904 h 1182516"/>
              <a:gd name="connsiteX8" fmla="*/ 1 w 2255290"/>
              <a:gd name="connsiteY8" fmla="*/ 591260 h 1182516"/>
              <a:gd name="connsiteX9" fmla="*/ 0 w 2255290"/>
              <a:gd name="connsiteY9" fmla="*/ 591258 h 118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55290" h="1182516">
                <a:moveTo>
                  <a:pt x="0" y="591258"/>
                </a:moveTo>
                <a:cubicBezTo>
                  <a:pt x="1" y="371406"/>
                  <a:pt x="232652" y="169708"/>
                  <a:pt x="604003" y="67616"/>
                </a:cubicBezTo>
                <a:cubicBezTo>
                  <a:pt x="765552" y="23203"/>
                  <a:pt x="945237" y="1"/>
                  <a:pt x="1127646" y="1"/>
                </a:cubicBezTo>
                <a:cubicBezTo>
                  <a:pt x="1310055" y="1"/>
                  <a:pt x="1489741" y="23203"/>
                  <a:pt x="1651289" y="67616"/>
                </a:cubicBezTo>
                <a:cubicBezTo>
                  <a:pt x="2022641" y="169709"/>
                  <a:pt x="2255291" y="371408"/>
                  <a:pt x="2255290" y="591261"/>
                </a:cubicBezTo>
                <a:cubicBezTo>
                  <a:pt x="2255290" y="811113"/>
                  <a:pt x="2022639" y="1012811"/>
                  <a:pt x="1651288" y="1114904"/>
                </a:cubicBezTo>
                <a:cubicBezTo>
                  <a:pt x="1489739" y="1159317"/>
                  <a:pt x="1310053" y="1182519"/>
                  <a:pt x="1127645" y="1182519"/>
                </a:cubicBezTo>
                <a:cubicBezTo>
                  <a:pt x="945236" y="1182519"/>
                  <a:pt x="765550" y="1159317"/>
                  <a:pt x="604002" y="1114904"/>
                </a:cubicBezTo>
                <a:cubicBezTo>
                  <a:pt x="232650" y="1012811"/>
                  <a:pt x="0" y="811113"/>
                  <a:pt x="1" y="591260"/>
                </a:cubicBezTo>
                <a:cubicBezTo>
                  <a:pt x="1" y="591259"/>
                  <a:pt x="0" y="591259"/>
                  <a:pt x="0" y="591258"/>
                </a:cubicBezTo>
                <a:close/>
              </a:path>
            </a:pathLst>
          </a:cu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349965" tIns="192860" rIns="349965" bIns="192860" numCol="1" spcCol="1270" anchor="ctr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Devanagari" pitchFamily="18" charset="0"/>
                <a:cs typeface="Adobe Devanagari" pitchFamily="18" charset="0"/>
              </a:rPr>
              <a:t>Apocynin</a:t>
            </a:r>
            <a:endParaRPr lang="en-IN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7" name="Left Arrow 6"/>
          <p:cNvSpPr/>
          <p:nvPr/>
        </p:nvSpPr>
        <p:spPr>
          <a:xfrm rot="6672834">
            <a:off x="6220396" y="4561852"/>
            <a:ext cx="1254208" cy="64275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8" name="Freeform 7"/>
          <p:cNvSpPr/>
          <p:nvPr/>
        </p:nvSpPr>
        <p:spPr>
          <a:xfrm>
            <a:off x="6251083" y="2321169"/>
            <a:ext cx="1992585" cy="1792958"/>
          </a:xfrm>
          <a:custGeom>
            <a:avLst/>
            <a:gdLst>
              <a:gd name="connsiteX0" fmla="*/ 0 w 1897249"/>
              <a:gd name="connsiteY0" fmla="*/ 176621 h 1766212"/>
              <a:gd name="connsiteX1" fmla="*/ 51731 w 1897249"/>
              <a:gd name="connsiteY1" fmla="*/ 51731 h 1766212"/>
              <a:gd name="connsiteX2" fmla="*/ 176621 w 1897249"/>
              <a:gd name="connsiteY2" fmla="*/ 0 h 1766212"/>
              <a:gd name="connsiteX3" fmla="*/ 1720628 w 1897249"/>
              <a:gd name="connsiteY3" fmla="*/ 0 h 1766212"/>
              <a:gd name="connsiteX4" fmla="*/ 1845518 w 1897249"/>
              <a:gd name="connsiteY4" fmla="*/ 51731 h 1766212"/>
              <a:gd name="connsiteX5" fmla="*/ 1897249 w 1897249"/>
              <a:gd name="connsiteY5" fmla="*/ 176621 h 1766212"/>
              <a:gd name="connsiteX6" fmla="*/ 1897249 w 1897249"/>
              <a:gd name="connsiteY6" fmla="*/ 1589591 h 1766212"/>
              <a:gd name="connsiteX7" fmla="*/ 1845518 w 1897249"/>
              <a:gd name="connsiteY7" fmla="*/ 1714481 h 1766212"/>
              <a:gd name="connsiteX8" fmla="*/ 1720628 w 1897249"/>
              <a:gd name="connsiteY8" fmla="*/ 1766212 h 1766212"/>
              <a:gd name="connsiteX9" fmla="*/ 176621 w 1897249"/>
              <a:gd name="connsiteY9" fmla="*/ 1766212 h 1766212"/>
              <a:gd name="connsiteX10" fmla="*/ 51731 w 1897249"/>
              <a:gd name="connsiteY10" fmla="*/ 1714481 h 1766212"/>
              <a:gd name="connsiteX11" fmla="*/ 0 w 1897249"/>
              <a:gd name="connsiteY11" fmla="*/ 1589591 h 1766212"/>
              <a:gd name="connsiteX12" fmla="*/ 0 w 1897249"/>
              <a:gd name="connsiteY12" fmla="*/ 176621 h 1766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97249" h="1766212">
                <a:moveTo>
                  <a:pt x="0" y="176621"/>
                </a:moveTo>
                <a:cubicBezTo>
                  <a:pt x="0" y="129778"/>
                  <a:pt x="18608" y="84854"/>
                  <a:pt x="51731" y="51731"/>
                </a:cubicBezTo>
                <a:cubicBezTo>
                  <a:pt x="84854" y="18608"/>
                  <a:pt x="129778" y="0"/>
                  <a:pt x="176621" y="0"/>
                </a:cubicBezTo>
                <a:lnTo>
                  <a:pt x="1720628" y="0"/>
                </a:lnTo>
                <a:cubicBezTo>
                  <a:pt x="1767471" y="0"/>
                  <a:pt x="1812395" y="18608"/>
                  <a:pt x="1845518" y="51731"/>
                </a:cubicBezTo>
                <a:cubicBezTo>
                  <a:pt x="1878641" y="84854"/>
                  <a:pt x="1897249" y="129778"/>
                  <a:pt x="1897249" y="176621"/>
                </a:cubicBezTo>
                <a:lnTo>
                  <a:pt x="1897249" y="1589591"/>
                </a:lnTo>
                <a:cubicBezTo>
                  <a:pt x="1897249" y="1636434"/>
                  <a:pt x="1878641" y="1681358"/>
                  <a:pt x="1845518" y="1714481"/>
                </a:cubicBezTo>
                <a:cubicBezTo>
                  <a:pt x="1812395" y="1747604"/>
                  <a:pt x="1767471" y="1766212"/>
                  <a:pt x="1720628" y="1766212"/>
                </a:cubicBezTo>
                <a:lnTo>
                  <a:pt x="176621" y="1766212"/>
                </a:lnTo>
                <a:cubicBezTo>
                  <a:pt x="129778" y="1766212"/>
                  <a:pt x="84854" y="1747604"/>
                  <a:pt x="51731" y="1714481"/>
                </a:cubicBezTo>
                <a:cubicBezTo>
                  <a:pt x="18608" y="1681358"/>
                  <a:pt x="0" y="1636434"/>
                  <a:pt x="0" y="1589591"/>
                </a:cubicBezTo>
                <a:lnTo>
                  <a:pt x="0" y="176621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95546" tIns="95546" rIns="95546" bIns="95546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latin typeface="Adobe Devanagari" pitchFamily="18" charset="0"/>
                <a:cs typeface="Adobe Devanagari" pitchFamily="18" charset="0"/>
              </a:rPr>
              <a:t>NADPH oxidase activity</a:t>
            </a:r>
            <a:endParaRPr lang="en-IN" sz="2000" b="1" kern="1200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9" name="Left Arrow 8"/>
          <p:cNvSpPr/>
          <p:nvPr/>
        </p:nvSpPr>
        <p:spPr>
          <a:xfrm rot="19143848" flipH="1">
            <a:off x="7323136" y="5293025"/>
            <a:ext cx="1313920" cy="642757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8700631" y="3763684"/>
            <a:ext cx="1932944" cy="1704508"/>
          </a:xfrm>
          <a:custGeom>
            <a:avLst/>
            <a:gdLst>
              <a:gd name="connsiteX0" fmla="*/ 0 w 1932944"/>
              <a:gd name="connsiteY0" fmla="*/ 170451 h 1704508"/>
              <a:gd name="connsiteX1" fmla="*/ 49924 w 1932944"/>
              <a:gd name="connsiteY1" fmla="*/ 49924 h 1704508"/>
              <a:gd name="connsiteX2" fmla="*/ 170451 w 1932944"/>
              <a:gd name="connsiteY2" fmla="*/ 0 h 1704508"/>
              <a:gd name="connsiteX3" fmla="*/ 1762493 w 1932944"/>
              <a:gd name="connsiteY3" fmla="*/ 0 h 1704508"/>
              <a:gd name="connsiteX4" fmla="*/ 1883020 w 1932944"/>
              <a:gd name="connsiteY4" fmla="*/ 49924 h 1704508"/>
              <a:gd name="connsiteX5" fmla="*/ 1932944 w 1932944"/>
              <a:gd name="connsiteY5" fmla="*/ 170451 h 1704508"/>
              <a:gd name="connsiteX6" fmla="*/ 1932944 w 1932944"/>
              <a:gd name="connsiteY6" fmla="*/ 1534057 h 1704508"/>
              <a:gd name="connsiteX7" fmla="*/ 1883020 w 1932944"/>
              <a:gd name="connsiteY7" fmla="*/ 1654584 h 1704508"/>
              <a:gd name="connsiteX8" fmla="*/ 1762493 w 1932944"/>
              <a:gd name="connsiteY8" fmla="*/ 1704508 h 1704508"/>
              <a:gd name="connsiteX9" fmla="*/ 170451 w 1932944"/>
              <a:gd name="connsiteY9" fmla="*/ 1704508 h 1704508"/>
              <a:gd name="connsiteX10" fmla="*/ 49924 w 1932944"/>
              <a:gd name="connsiteY10" fmla="*/ 1654584 h 1704508"/>
              <a:gd name="connsiteX11" fmla="*/ 0 w 1932944"/>
              <a:gd name="connsiteY11" fmla="*/ 1534057 h 1704508"/>
              <a:gd name="connsiteX12" fmla="*/ 0 w 1932944"/>
              <a:gd name="connsiteY12" fmla="*/ 170451 h 170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32944" h="1704508">
                <a:moveTo>
                  <a:pt x="0" y="170451"/>
                </a:moveTo>
                <a:cubicBezTo>
                  <a:pt x="0" y="125245"/>
                  <a:pt x="17958" y="81890"/>
                  <a:pt x="49924" y="49924"/>
                </a:cubicBezTo>
                <a:cubicBezTo>
                  <a:pt x="81890" y="17958"/>
                  <a:pt x="125245" y="0"/>
                  <a:pt x="170451" y="0"/>
                </a:cubicBezTo>
                <a:lnTo>
                  <a:pt x="1762493" y="0"/>
                </a:lnTo>
                <a:cubicBezTo>
                  <a:pt x="1807699" y="0"/>
                  <a:pt x="1851054" y="17958"/>
                  <a:pt x="1883020" y="49924"/>
                </a:cubicBezTo>
                <a:cubicBezTo>
                  <a:pt x="1914986" y="81890"/>
                  <a:pt x="1932944" y="125245"/>
                  <a:pt x="1932944" y="170451"/>
                </a:cubicBezTo>
                <a:lnTo>
                  <a:pt x="1932944" y="1534057"/>
                </a:lnTo>
                <a:cubicBezTo>
                  <a:pt x="1932944" y="1579263"/>
                  <a:pt x="1914986" y="1622618"/>
                  <a:pt x="1883020" y="1654584"/>
                </a:cubicBezTo>
                <a:cubicBezTo>
                  <a:pt x="1851054" y="1686550"/>
                  <a:pt x="1807699" y="1704508"/>
                  <a:pt x="1762493" y="1704508"/>
                </a:cubicBezTo>
                <a:lnTo>
                  <a:pt x="170451" y="1704508"/>
                </a:lnTo>
                <a:cubicBezTo>
                  <a:pt x="125245" y="1704508"/>
                  <a:pt x="81890" y="1686550"/>
                  <a:pt x="49924" y="1654584"/>
                </a:cubicBezTo>
                <a:cubicBezTo>
                  <a:pt x="17958" y="1622618"/>
                  <a:pt x="0" y="1579263"/>
                  <a:pt x="0" y="1534057"/>
                </a:cubicBezTo>
                <a:lnTo>
                  <a:pt x="0" y="170451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93738" tIns="93738" rIns="93738" bIns="93738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latin typeface="Adobe Devanagari" pitchFamily="18" charset="0"/>
                <a:cs typeface="Adobe Devanagari" pitchFamily="18" charset="0"/>
              </a:rPr>
              <a:t>Histopathological studies</a:t>
            </a:r>
            <a:endParaRPr lang="en-IN" sz="2000" b="1" kern="1200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11" name="Left Arrow 10"/>
          <p:cNvSpPr/>
          <p:nvPr/>
        </p:nvSpPr>
        <p:spPr>
          <a:xfrm rot="4030652">
            <a:off x="4380659" y="4642896"/>
            <a:ext cx="1297958" cy="627614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12" name="Freeform 11"/>
          <p:cNvSpPr/>
          <p:nvPr/>
        </p:nvSpPr>
        <p:spPr>
          <a:xfrm>
            <a:off x="3657600" y="2363372"/>
            <a:ext cx="2001487" cy="1800135"/>
          </a:xfrm>
          <a:custGeom>
            <a:avLst/>
            <a:gdLst>
              <a:gd name="connsiteX0" fmla="*/ 0 w 1872032"/>
              <a:gd name="connsiteY0" fmla="*/ 171022 h 1710215"/>
              <a:gd name="connsiteX1" fmla="*/ 50091 w 1872032"/>
              <a:gd name="connsiteY1" fmla="*/ 50091 h 1710215"/>
              <a:gd name="connsiteX2" fmla="*/ 171022 w 1872032"/>
              <a:gd name="connsiteY2" fmla="*/ 0 h 1710215"/>
              <a:gd name="connsiteX3" fmla="*/ 1701010 w 1872032"/>
              <a:gd name="connsiteY3" fmla="*/ 0 h 1710215"/>
              <a:gd name="connsiteX4" fmla="*/ 1821941 w 1872032"/>
              <a:gd name="connsiteY4" fmla="*/ 50091 h 1710215"/>
              <a:gd name="connsiteX5" fmla="*/ 1872032 w 1872032"/>
              <a:gd name="connsiteY5" fmla="*/ 171022 h 1710215"/>
              <a:gd name="connsiteX6" fmla="*/ 1872032 w 1872032"/>
              <a:gd name="connsiteY6" fmla="*/ 1539193 h 1710215"/>
              <a:gd name="connsiteX7" fmla="*/ 1821941 w 1872032"/>
              <a:gd name="connsiteY7" fmla="*/ 1660124 h 1710215"/>
              <a:gd name="connsiteX8" fmla="*/ 1701010 w 1872032"/>
              <a:gd name="connsiteY8" fmla="*/ 1710215 h 1710215"/>
              <a:gd name="connsiteX9" fmla="*/ 171022 w 1872032"/>
              <a:gd name="connsiteY9" fmla="*/ 1710215 h 1710215"/>
              <a:gd name="connsiteX10" fmla="*/ 50091 w 1872032"/>
              <a:gd name="connsiteY10" fmla="*/ 1660124 h 1710215"/>
              <a:gd name="connsiteX11" fmla="*/ 0 w 1872032"/>
              <a:gd name="connsiteY11" fmla="*/ 1539193 h 1710215"/>
              <a:gd name="connsiteX12" fmla="*/ 0 w 1872032"/>
              <a:gd name="connsiteY12" fmla="*/ 171022 h 171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2032" h="1710215">
                <a:moveTo>
                  <a:pt x="0" y="171022"/>
                </a:moveTo>
                <a:cubicBezTo>
                  <a:pt x="0" y="125664"/>
                  <a:pt x="18018" y="82164"/>
                  <a:pt x="50091" y="50091"/>
                </a:cubicBezTo>
                <a:cubicBezTo>
                  <a:pt x="82164" y="18018"/>
                  <a:pt x="125664" y="0"/>
                  <a:pt x="171022" y="0"/>
                </a:cubicBezTo>
                <a:lnTo>
                  <a:pt x="1701010" y="0"/>
                </a:lnTo>
                <a:cubicBezTo>
                  <a:pt x="1746368" y="0"/>
                  <a:pt x="1789868" y="18018"/>
                  <a:pt x="1821941" y="50091"/>
                </a:cubicBezTo>
                <a:cubicBezTo>
                  <a:pt x="1854014" y="82164"/>
                  <a:pt x="1872032" y="125664"/>
                  <a:pt x="1872032" y="171022"/>
                </a:cubicBezTo>
                <a:lnTo>
                  <a:pt x="1872032" y="1539193"/>
                </a:lnTo>
                <a:cubicBezTo>
                  <a:pt x="1872032" y="1584551"/>
                  <a:pt x="1854014" y="1628051"/>
                  <a:pt x="1821941" y="1660124"/>
                </a:cubicBezTo>
                <a:cubicBezTo>
                  <a:pt x="1789868" y="1692197"/>
                  <a:pt x="1746368" y="1710215"/>
                  <a:pt x="1701010" y="1710215"/>
                </a:cubicBezTo>
                <a:lnTo>
                  <a:pt x="171022" y="1710215"/>
                </a:lnTo>
                <a:cubicBezTo>
                  <a:pt x="125664" y="1710215"/>
                  <a:pt x="82164" y="1692197"/>
                  <a:pt x="50091" y="1660124"/>
                </a:cubicBezTo>
                <a:cubicBezTo>
                  <a:pt x="18018" y="1628051"/>
                  <a:pt x="0" y="1584551"/>
                  <a:pt x="0" y="1539193"/>
                </a:cubicBezTo>
                <a:lnTo>
                  <a:pt x="0" y="171022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93905" tIns="93905" rIns="93905" bIns="93905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latin typeface="Adobe Devanagari" pitchFamily="18" charset="0"/>
                <a:cs typeface="Adobe Devanagari" pitchFamily="18" charset="0"/>
              </a:rPr>
              <a:t>Mitochondrial dysfunction</a:t>
            </a:r>
            <a:endParaRPr lang="en-IN" sz="2000" b="1" kern="1200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13" name="Left Arrow 12"/>
          <p:cNvSpPr/>
          <p:nvPr/>
        </p:nvSpPr>
        <p:spPr>
          <a:xfrm rot="2070626">
            <a:off x="3335217" y="5521718"/>
            <a:ext cx="1398629" cy="645181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1311755" y="4025320"/>
            <a:ext cx="1917603" cy="1623571"/>
          </a:xfrm>
          <a:custGeom>
            <a:avLst/>
            <a:gdLst>
              <a:gd name="connsiteX0" fmla="*/ 0 w 1917603"/>
              <a:gd name="connsiteY0" fmla="*/ 162357 h 1623571"/>
              <a:gd name="connsiteX1" fmla="*/ 47553 w 1917603"/>
              <a:gd name="connsiteY1" fmla="*/ 47553 h 1623571"/>
              <a:gd name="connsiteX2" fmla="*/ 162357 w 1917603"/>
              <a:gd name="connsiteY2" fmla="*/ 0 h 1623571"/>
              <a:gd name="connsiteX3" fmla="*/ 1755246 w 1917603"/>
              <a:gd name="connsiteY3" fmla="*/ 0 h 1623571"/>
              <a:gd name="connsiteX4" fmla="*/ 1870050 w 1917603"/>
              <a:gd name="connsiteY4" fmla="*/ 47553 h 1623571"/>
              <a:gd name="connsiteX5" fmla="*/ 1917603 w 1917603"/>
              <a:gd name="connsiteY5" fmla="*/ 162357 h 1623571"/>
              <a:gd name="connsiteX6" fmla="*/ 1917603 w 1917603"/>
              <a:gd name="connsiteY6" fmla="*/ 1461214 h 1623571"/>
              <a:gd name="connsiteX7" fmla="*/ 1870050 w 1917603"/>
              <a:gd name="connsiteY7" fmla="*/ 1576018 h 1623571"/>
              <a:gd name="connsiteX8" fmla="*/ 1755246 w 1917603"/>
              <a:gd name="connsiteY8" fmla="*/ 1623571 h 1623571"/>
              <a:gd name="connsiteX9" fmla="*/ 162357 w 1917603"/>
              <a:gd name="connsiteY9" fmla="*/ 1623571 h 1623571"/>
              <a:gd name="connsiteX10" fmla="*/ 47553 w 1917603"/>
              <a:gd name="connsiteY10" fmla="*/ 1576018 h 1623571"/>
              <a:gd name="connsiteX11" fmla="*/ 0 w 1917603"/>
              <a:gd name="connsiteY11" fmla="*/ 1461214 h 1623571"/>
              <a:gd name="connsiteX12" fmla="*/ 0 w 1917603"/>
              <a:gd name="connsiteY12" fmla="*/ 162357 h 162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7603" h="1623571">
                <a:moveTo>
                  <a:pt x="0" y="162357"/>
                </a:moveTo>
                <a:cubicBezTo>
                  <a:pt x="0" y="119297"/>
                  <a:pt x="17106" y="78001"/>
                  <a:pt x="47553" y="47553"/>
                </a:cubicBezTo>
                <a:cubicBezTo>
                  <a:pt x="78001" y="17105"/>
                  <a:pt x="119297" y="0"/>
                  <a:pt x="162357" y="0"/>
                </a:cubicBezTo>
                <a:lnTo>
                  <a:pt x="1755246" y="0"/>
                </a:lnTo>
                <a:cubicBezTo>
                  <a:pt x="1798306" y="0"/>
                  <a:pt x="1839602" y="17106"/>
                  <a:pt x="1870050" y="47553"/>
                </a:cubicBezTo>
                <a:cubicBezTo>
                  <a:pt x="1900498" y="78001"/>
                  <a:pt x="1917603" y="119297"/>
                  <a:pt x="1917603" y="162357"/>
                </a:cubicBezTo>
                <a:lnTo>
                  <a:pt x="1917603" y="1461214"/>
                </a:lnTo>
                <a:cubicBezTo>
                  <a:pt x="1917603" y="1504274"/>
                  <a:pt x="1900498" y="1545570"/>
                  <a:pt x="1870050" y="1576018"/>
                </a:cubicBezTo>
                <a:cubicBezTo>
                  <a:pt x="1839602" y="1606466"/>
                  <a:pt x="1798306" y="1623571"/>
                  <a:pt x="1755246" y="1623571"/>
                </a:cubicBezTo>
                <a:lnTo>
                  <a:pt x="162357" y="1623571"/>
                </a:lnTo>
                <a:cubicBezTo>
                  <a:pt x="119297" y="1623571"/>
                  <a:pt x="78001" y="1606466"/>
                  <a:pt x="47553" y="1576018"/>
                </a:cubicBezTo>
                <a:cubicBezTo>
                  <a:pt x="17105" y="1545570"/>
                  <a:pt x="0" y="1504274"/>
                  <a:pt x="0" y="1461214"/>
                </a:cubicBezTo>
                <a:lnTo>
                  <a:pt x="0" y="162357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91368" tIns="91368" rIns="91368" bIns="91368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latin typeface="Adobe Devanagari" pitchFamily="18" charset="0"/>
                <a:cs typeface="Adobe Devanagari" pitchFamily="18" charset="0"/>
              </a:rPr>
              <a:t>Serum and urinary biochemistry</a:t>
            </a:r>
            <a:endParaRPr lang="en-IN" sz="2000" b="1" kern="1200" dirty="0">
              <a:latin typeface="Adobe Devanagari" pitchFamily="18" charset="0"/>
              <a:cs typeface="Adobe Devanagari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6" grpId="3" animBg="1"/>
      <p:bldP spid="8" grpId="0" animBg="1"/>
      <p:bldP spid="8" grpId="1" animBg="1"/>
      <p:bldP spid="10" grpId="0" animBg="1"/>
      <p:bldP spid="12" grpId="0" animBg="1"/>
      <p:bldP spid="12" grpId="1" animBg="1"/>
      <p:bldP spid="12" grpId="2" animBg="1"/>
      <p:bldP spid="14" grpId="0" animBg="1"/>
      <p:bldP spid="14" grpId="1" animBg="1"/>
      <p:bldP spid="14" grpId="2" animBg="1"/>
      <p:bldP spid="14" grpId="3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 txBox="1">
            <a:spLocks/>
          </p:cNvSpPr>
          <p:nvPr/>
        </p:nvSpPr>
        <p:spPr>
          <a:xfrm>
            <a:off x="1793660" y="44624"/>
            <a:ext cx="8229600" cy="6926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vert="horz" lIns="91440" tIns="45720" rIns="91440" bIns="9144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dobe Devanagari" pitchFamily="18" charset="0"/>
                <a:ea typeface="+mj-ea"/>
                <a:cs typeface="Adobe Devanagari" pitchFamily="18" charset="0"/>
              </a:rPr>
              <a:t>Group Design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uLnTx/>
              <a:uFillTx/>
              <a:latin typeface="Adobe Devanagari" pitchFamily="18" charset="0"/>
              <a:ea typeface="+mj-ea"/>
              <a:cs typeface="Adobe Devanagari" pitchFamily="18" charset="0"/>
            </a:endParaRPr>
          </a:p>
        </p:txBody>
      </p:sp>
      <p:grpSp>
        <p:nvGrpSpPr>
          <p:cNvPr id="37" name="Group 22"/>
          <p:cNvGrpSpPr/>
          <p:nvPr/>
        </p:nvGrpSpPr>
        <p:grpSpPr>
          <a:xfrm>
            <a:off x="2577282" y="836712"/>
            <a:ext cx="2972272" cy="2916000"/>
            <a:chOff x="367665" y="854822"/>
            <a:chExt cx="2661486" cy="273730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8" name="Freeform 37"/>
            <p:cNvSpPr/>
            <p:nvPr/>
          </p:nvSpPr>
          <p:spPr>
            <a:xfrm>
              <a:off x="367665" y="854822"/>
              <a:ext cx="2389858" cy="1783979"/>
            </a:xfrm>
            <a:custGeom>
              <a:avLst/>
              <a:gdLst>
                <a:gd name="connsiteX0" fmla="*/ 142718 w 2389858"/>
                <a:gd name="connsiteY0" fmla="*/ 0 h 1783979"/>
                <a:gd name="connsiteX1" fmla="*/ 2247140 w 2389858"/>
                <a:gd name="connsiteY1" fmla="*/ 0 h 1783979"/>
                <a:gd name="connsiteX2" fmla="*/ 2348057 w 2389858"/>
                <a:gd name="connsiteY2" fmla="*/ 41801 h 1783979"/>
                <a:gd name="connsiteX3" fmla="*/ 2389858 w 2389858"/>
                <a:gd name="connsiteY3" fmla="*/ 142718 h 1783979"/>
                <a:gd name="connsiteX4" fmla="*/ 2389858 w 2389858"/>
                <a:gd name="connsiteY4" fmla="*/ 1783979 h 1783979"/>
                <a:gd name="connsiteX5" fmla="*/ 2389858 w 2389858"/>
                <a:gd name="connsiteY5" fmla="*/ 1783979 h 1783979"/>
                <a:gd name="connsiteX6" fmla="*/ 2389858 w 2389858"/>
                <a:gd name="connsiteY6" fmla="*/ 1783979 h 1783979"/>
                <a:gd name="connsiteX7" fmla="*/ 0 w 2389858"/>
                <a:gd name="connsiteY7" fmla="*/ 1783979 h 1783979"/>
                <a:gd name="connsiteX8" fmla="*/ 0 w 2389858"/>
                <a:gd name="connsiteY8" fmla="*/ 1783979 h 1783979"/>
                <a:gd name="connsiteX9" fmla="*/ 0 w 2389858"/>
                <a:gd name="connsiteY9" fmla="*/ 1783979 h 1783979"/>
                <a:gd name="connsiteX10" fmla="*/ 0 w 2389858"/>
                <a:gd name="connsiteY10" fmla="*/ 142718 h 1783979"/>
                <a:gd name="connsiteX11" fmla="*/ 41801 w 2389858"/>
                <a:gd name="connsiteY11" fmla="*/ 41801 h 1783979"/>
                <a:gd name="connsiteX12" fmla="*/ 142718 w 2389858"/>
                <a:gd name="connsiteY12" fmla="*/ 0 h 178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9858" h="1783979">
                  <a:moveTo>
                    <a:pt x="142718" y="0"/>
                  </a:moveTo>
                  <a:lnTo>
                    <a:pt x="2247140" y="0"/>
                  </a:lnTo>
                  <a:cubicBezTo>
                    <a:pt x="2284991" y="0"/>
                    <a:pt x="2321292" y="15036"/>
                    <a:pt x="2348057" y="41801"/>
                  </a:cubicBezTo>
                  <a:cubicBezTo>
                    <a:pt x="2374822" y="68566"/>
                    <a:pt x="2389858" y="104867"/>
                    <a:pt x="2389858" y="142718"/>
                  </a:cubicBezTo>
                  <a:lnTo>
                    <a:pt x="2389858" y="1783979"/>
                  </a:lnTo>
                  <a:lnTo>
                    <a:pt x="2389858" y="1783979"/>
                  </a:lnTo>
                  <a:lnTo>
                    <a:pt x="2389858" y="1783979"/>
                  </a:lnTo>
                  <a:lnTo>
                    <a:pt x="0" y="1783979"/>
                  </a:lnTo>
                  <a:lnTo>
                    <a:pt x="0" y="1783979"/>
                  </a:lnTo>
                  <a:lnTo>
                    <a:pt x="0" y="1783979"/>
                  </a:lnTo>
                  <a:lnTo>
                    <a:pt x="0" y="142718"/>
                  </a:lnTo>
                  <a:cubicBezTo>
                    <a:pt x="0" y="104867"/>
                    <a:pt x="15036" y="68566"/>
                    <a:pt x="41801" y="41801"/>
                  </a:cubicBezTo>
                  <a:cubicBezTo>
                    <a:pt x="68566" y="15036"/>
                    <a:pt x="104867" y="0"/>
                    <a:pt x="142718" y="0"/>
                  </a:cubicBez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  <p:txBody>
            <a:bodyPr spcFirstLastPara="0" vert="horz" wrap="square" lIns="60851" tIns="98951" rIns="60851" bIns="19050" numCol="1" spcCol="1270" anchor="t" anchorCtr="0">
              <a:noAutofit/>
            </a:bodyPr>
            <a:lstStyle/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Adobe Devanagari" pitchFamily="18" charset="0"/>
                <a:ea typeface="+mn-ea"/>
                <a:cs typeface="Adobe Devanagari" pitchFamily="18" charset="0"/>
              </a:endParaRP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endParaRPr lang="en-US" b="1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dobe Devanagari" pitchFamily="18" charset="0"/>
                <a:cs typeface="Adobe Devanagari" pitchFamily="18" charset="0"/>
              </a:endParaRP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Adobe Devanagari" pitchFamily="18" charset="0"/>
                  <a:ea typeface="+mn-ea"/>
                  <a:cs typeface="Adobe Devanagari" pitchFamily="18" charset="0"/>
                </a:rPr>
                <a:t>N</a:t>
              </a:r>
              <a:r>
                <a:rPr kumimoji="0" lang="en-IN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Adobe Devanagari" pitchFamily="18" charset="0"/>
                  <a:ea typeface="+mn-ea"/>
                  <a:cs typeface="Adobe Devanagari" pitchFamily="18" charset="0"/>
                </a:rPr>
                <a:t>ormal saline intraperitoneal</a:t>
              </a: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Adobe Devanagari" pitchFamily="18" charset="0"/>
                  <a:ea typeface="+mn-ea"/>
                  <a:cs typeface="Adobe Devanagari" pitchFamily="18" charset="0"/>
                </a:rPr>
                <a:t>   </a:t>
              </a:r>
              <a:endPara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Adobe Devanagari" pitchFamily="18" charset="0"/>
                <a:ea typeface="+mn-ea"/>
                <a:cs typeface="Adobe Devanagari" pitchFamily="18" charset="0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367665" y="2628803"/>
              <a:ext cx="2389858" cy="767110"/>
            </a:xfrm>
            <a:custGeom>
              <a:avLst/>
              <a:gdLst>
                <a:gd name="connsiteX0" fmla="*/ 0 w 2389858"/>
                <a:gd name="connsiteY0" fmla="*/ 0 h 767110"/>
                <a:gd name="connsiteX1" fmla="*/ 2389858 w 2389858"/>
                <a:gd name="connsiteY1" fmla="*/ 0 h 767110"/>
                <a:gd name="connsiteX2" fmla="*/ 2389858 w 2389858"/>
                <a:gd name="connsiteY2" fmla="*/ 767110 h 767110"/>
                <a:gd name="connsiteX3" fmla="*/ 0 w 2389858"/>
                <a:gd name="connsiteY3" fmla="*/ 767110 h 767110"/>
                <a:gd name="connsiteX4" fmla="*/ 0 w 2389858"/>
                <a:gd name="connsiteY4" fmla="*/ 0 h 7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58" h="767110">
                  <a:moveTo>
                    <a:pt x="0" y="0"/>
                  </a:moveTo>
                  <a:lnTo>
                    <a:pt x="2389858" y="0"/>
                  </a:lnTo>
                  <a:lnTo>
                    <a:pt x="2389858" y="767110"/>
                  </a:lnTo>
                  <a:lnTo>
                    <a:pt x="0" y="76711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68580" tIns="0" rIns="729719" bIns="0" numCol="1" spcCol="1270" anchor="ctr" anchorCtr="0">
              <a:noAutofit/>
            </a:bodyPr>
            <a:lstStyle/>
            <a:p>
              <a:pPr marL="0" marR="0" lvl="0" indent="0" algn="ctr" defTabSz="800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Devanagari" pitchFamily="18" charset="0"/>
                <a:cs typeface="Adobe Devanagari" pitchFamily="18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2045076" y="2755680"/>
              <a:ext cx="984075" cy="836450"/>
            </a:xfrm>
            <a:prstGeom prst="ellipse">
              <a:avLst/>
            </a:prstGeom>
            <a:blipFill rotWithShape="0">
              <a:blip r:embed="rId2" cstate="print"/>
              <a:stretch>
                <a:fillRect/>
              </a:stretch>
            </a:blipFill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</p:sp>
      </p:grpSp>
      <p:grpSp>
        <p:nvGrpSpPr>
          <p:cNvPr id="41" name="Group 26"/>
          <p:cNvGrpSpPr/>
          <p:nvPr/>
        </p:nvGrpSpPr>
        <p:grpSpPr>
          <a:xfrm>
            <a:off x="6770376" y="836712"/>
            <a:ext cx="2916000" cy="2916000"/>
            <a:chOff x="3235758" y="839623"/>
            <a:chExt cx="2666475" cy="2742278"/>
          </a:xfrm>
        </p:grpSpPr>
        <p:sp>
          <p:nvSpPr>
            <p:cNvPr id="42" name="Freeform 41"/>
            <p:cNvSpPr/>
            <p:nvPr/>
          </p:nvSpPr>
          <p:spPr>
            <a:xfrm>
              <a:off x="3235758" y="839623"/>
              <a:ext cx="2389858" cy="1783979"/>
            </a:xfrm>
            <a:custGeom>
              <a:avLst/>
              <a:gdLst>
                <a:gd name="connsiteX0" fmla="*/ 142718 w 2389858"/>
                <a:gd name="connsiteY0" fmla="*/ 0 h 1783979"/>
                <a:gd name="connsiteX1" fmla="*/ 2247140 w 2389858"/>
                <a:gd name="connsiteY1" fmla="*/ 0 h 1783979"/>
                <a:gd name="connsiteX2" fmla="*/ 2348057 w 2389858"/>
                <a:gd name="connsiteY2" fmla="*/ 41801 h 1783979"/>
                <a:gd name="connsiteX3" fmla="*/ 2389858 w 2389858"/>
                <a:gd name="connsiteY3" fmla="*/ 142718 h 1783979"/>
                <a:gd name="connsiteX4" fmla="*/ 2389858 w 2389858"/>
                <a:gd name="connsiteY4" fmla="*/ 1783979 h 1783979"/>
                <a:gd name="connsiteX5" fmla="*/ 2389858 w 2389858"/>
                <a:gd name="connsiteY5" fmla="*/ 1783979 h 1783979"/>
                <a:gd name="connsiteX6" fmla="*/ 2389858 w 2389858"/>
                <a:gd name="connsiteY6" fmla="*/ 1783979 h 1783979"/>
                <a:gd name="connsiteX7" fmla="*/ 0 w 2389858"/>
                <a:gd name="connsiteY7" fmla="*/ 1783979 h 1783979"/>
                <a:gd name="connsiteX8" fmla="*/ 0 w 2389858"/>
                <a:gd name="connsiteY8" fmla="*/ 1783979 h 1783979"/>
                <a:gd name="connsiteX9" fmla="*/ 0 w 2389858"/>
                <a:gd name="connsiteY9" fmla="*/ 1783979 h 1783979"/>
                <a:gd name="connsiteX10" fmla="*/ 0 w 2389858"/>
                <a:gd name="connsiteY10" fmla="*/ 142718 h 1783979"/>
                <a:gd name="connsiteX11" fmla="*/ 41801 w 2389858"/>
                <a:gd name="connsiteY11" fmla="*/ 41801 h 1783979"/>
                <a:gd name="connsiteX12" fmla="*/ 142718 w 2389858"/>
                <a:gd name="connsiteY12" fmla="*/ 0 h 178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9858" h="1783979">
                  <a:moveTo>
                    <a:pt x="142718" y="0"/>
                  </a:moveTo>
                  <a:lnTo>
                    <a:pt x="2247140" y="0"/>
                  </a:lnTo>
                  <a:cubicBezTo>
                    <a:pt x="2284991" y="0"/>
                    <a:pt x="2321292" y="15036"/>
                    <a:pt x="2348057" y="41801"/>
                  </a:cubicBezTo>
                  <a:cubicBezTo>
                    <a:pt x="2374822" y="68566"/>
                    <a:pt x="2389858" y="104867"/>
                    <a:pt x="2389858" y="142718"/>
                  </a:cubicBezTo>
                  <a:lnTo>
                    <a:pt x="2389858" y="1783979"/>
                  </a:lnTo>
                  <a:lnTo>
                    <a:pt x="2389858" y="1783979"/>
                  </a:lnTo>
                  <a:lnTo>
                    <a:pt x="2389858" y="1783979"/>
                  </a:lnTo>
                  <a:lnTo>
                    <a:pt x="0" y="1783979"/>
                  </a:lnTo>
                  <a:lnTo>
                    <a:pt x="0" y="1783979"/>
                  </a:lnTo>
                  <a:lnTo>
                    <a:pt x="0" y="1783979"/>
                  </a:lnTo>
                  <a:lnTo>
                    <a:pt x="0" y="142718"/>
                  </a:lnTo>
                  <a:cubicBezTo>
                    <a:pt x="0" y="104867"/>
                    <a:pt x="15036" y="68566"/>
                    <a:pt x="41801" y="41801"/>
                  </a:cubicBezTo>
                  <a:cubicBezTo>
                    <a:pt x="68566" y="15036"/>
                    <a:pt x="104867" y="0"/>
                    <a:pt x="142718" y="0"/>
                  </a:cubicBez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  <p:txBody>
            <a:bodyPr spcFirstLastPara="0" vert="horz" wrap="square" lIns="60851" tIns="98951" rIns="60851" bIns="19050" numCol="1" spcCol="1270" anchor="t" anchorCtr="0">
              <a:noAutofit/>
            </a:bodyPr>
            <a:lstStyle/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60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ea typeface="+mn-ea"/>
                  <a:cs typeface="Adobe Devanagari" pitchFamily="18" charset="0"/>
                </a:rPr>
                <a:t>0.4</a:t>
              </a:r>
              <a:r>
                <a:rPr kumimoji="0" 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Adobe Devanagari" pitchFamily="18" charset="0"/>
                  <a:ea typeface="+mn-ea"/>
                  <a:cs typeface="Adobe Devanagari" pitchFamily="18" charset="0"/>
                </a:rPr>
                <a:t> % Ethylene glycol (EG) + 1% Ammonium chloride in drinking water for 9 days</a:t>
              </a:r>
              <a:endPara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Adobe Devanagari" pitchFamily="18" charset="0"/>
                <a:ea typeface="+mn-ea"/>
                <a:cs typeface="Adobe Devanagari" pitchFamily="18" charset="0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3235758" y="2623602"/>
              <a:ext cx="2389858" cy="767110"/>
            </a:xfrm>
            <a:custGeom>
              <a:avLst/>
              <a:gdLst>
                <a:gd name="connsiteX0" fmla="*/ 0 w 2389858"/>
                <a:gd name="connsiteY0" fmla="*/ 0 h 767110"/>
                <a:gd name="connsiteX1" fmla="*/ 2389858 w 2389858"/>
                <a:gd name="connsiteY1" fmla="*/ 0 h 767110"/>
                <a:gd name="connsiteX2" fmla="*/ 2389858 w 2389858"/>
                <a:gd name="connsiteY2" fmla="*/ 767110 h 767110"/>
                <a:gd name="connsiteX3" fmla="*/ 0 w 2389858"/>
                <a:gd name="connsiteY3" fmla="*/ 767110 h 767110"/>
                <a:gd name="connsiteX4" fmla="*/ 0 w 2389858"/>
                <a:gd name="connsiteY4" fmla="*/ 0 h 7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58" h="767110">
                  <a:moveTo>
                    <a:pt x="0" y="0"/>
                  </a:moveTo>
                  <a:lnTo>
                    <a:pt x="2389858" y="0"/>
                  </a:lnTo>
                  <a:lnTo>
                    <a:pt x="2389858" y="767110"/>
                  </a:lnTo>
                  <a:lnTo>
                    <a:pt x="0" y="76711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68580" tIns="0" rIns="729719" bIns="0" numCol="1" spcCol="1270" anchor="ctr" anchorCtr="0">
              <a:noAutofit/>
            </a:bodyPr>
            <a:lstStyle/>
            <a:p>
              <a:pPr marL="0" marR="0" lvl="0" indent="0" algn="ctr" defTabSz="800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</a:t>
              </a:r>
              <a:endPara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Devanagari" pitchFamily="18" charset="0"/>
                <a:cs typeface="Adobe Devanagari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906941" y="2745451"/>
              <a:ext cx="995292" cy="836450"/>
            </a:xfrm>
            <a:prstGeom prst="ellipse">
              <a:avLst/>
            </a:prstGeom>
            <a:blipFill rotWithShape="0">
              <a:blip r:embed="rId2" cstate="print"/>
              <a:stretch>
                <a:fillRect/>
              </a:stretch>
            </a:blipFill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</p:sp>
      </p:grpSp>
      <p:grpSp>
        <p:nvGrpSpPr>
          <p:cNvPr id="45" name="Group 25"/>
          <p:cNvGrpSpPr/>
          <p:nvPr/>
        </p:nvGrpSpPr>
        <p:grpSpPr>
          <a:xfrm>
            <a:off x="2592570" y="3904920"/>
            <a:ext cx="2916000" cy="2916000"/>
            <a:chOff x="6109459" y="839623"/>
            <a:chExt cx="2667818" cy="2742278"/>
          </a:xfrm>
        </p:grpSpPr>
        <p:sp>
          <p:nvSpPr>
            <p:cNvPr id="46" name="Freeform 45"/>
            <p:cNvSpPr/>
            <p:nvPr/>
          </p:nvSpPr>
          <p:spPr>
            <a:xfrm>
              <a:off x="6109459" y="839623"/>
              <a:ext cx="2389858" cy="1783979"/>
            </a:xfrm>
            <a:custGeom>
              <a:avLst/>
              <a:gdLst>
                <a:gd name="connsiteX0" fmla="*/ 142718 w 2389858"/>
                <a:gd name="connsiteY0" fmla="*/ 0 h 1783979"/>
                <a:gd name="connsiteX1" fmla="*/ 2247140 w 2389858"/>
                <a:gd name="connsiteY1" fmla="*/ 0 h 1783979"/>
                <a:gd name="connsiteX2" fmla="*/ 2348057 w 2389858"/>
                <a:gd name="connsiteY2" fmla="*/ 41801 h 1783979"/>
                <a:gd name="connsiteX3" fmla="*/ 2389858 w 2389858"/>
                <a:gd name="connsiteY3" fmla="*/ 142718 h 1783979"/>
                <a:gd name="connsiteX4" fmla="*/ 2389858 w 2389858"/>
                <a:gd name="connsiteY4" fmla="*/ 1783979 h 1783979"/>
                <a:gd name="connsiteX5" fmla="*/ 2389858 w 2389858"/>
                <a:gd name="connsiteY5" fmla="*/ 1783979 h 1783979"/>
                <a:gd name="connsiteX6" fmla="*/ 2389858 w 2389858"/>
                <a:gd name="connsiteY6" fmla="*/ 1783979 h 1783979"/>
                <a:gd name="connsiteX7" fmla="*/ 0 w 2389858"/>
                <a:gd name="connsiteY7" fmla="*/ 1783979 h 1783979"/>
                <a:gd name="connsiteX8" fmla="*/ 0 w 2389858"/>
                <a:gd name="connsiteY8" fmla="*/ 1783979 h 1783979"/>
                <a:gd name="connsiteX9" fmla="*/ 0 w 2389858"/>
                <a:gd name="connsiteY9" fmla="*/ 1783979 h 1783979"/>
                <a:gd name="connsiteX10" fmla="*/ 0 w 2389858"/>
                <a:gd name="connsiteY10" fmla="*/ 142718 h 1783979"/>
                <a:gd name="connsiteX11" fmla="*/ 41801 w 2389858"/>
                <a:gd name="connsiteY11" fmla="*/ 41801 h 1783979"/>
                <a:gd name="connsiteX12" fmla="*/ 142718 w 2389858"/>
                <a:gd name="connsiteY12" fmla="*/ 0 h 178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9858" h="1783979">
                  <a:moveTo>
                    <a:pt x="142718" y="0"/>
                  </a:moveTo>
                  <a:lnTo>
                    <a:pt x="2247140" y="0"/>
                  </a:lnTo>
                  <a:cubicBezTo>
                    <a:pt x="2284991" y="0"/>
                    <a:pt x="2321292" y="15036"/>
                    <a:pt x="2348057" y="41801"/>
                  </a:cubicBezTo>
                  <a:cubicBezTo>
                    <a:pt x="2374822" y="68566"/>
                    <a:pt x="2389858" y="104867"/>
                    <a:pt x="2389858" y="142718"/>
                  </a:cubicBezTo>
                  <a:lnTo>
                    <a:pt x="2389858" y="1783979"/>
                  </a:lnTo>
                  <a:lnTo>
                    <a:pt x="2389858" y="1783979"/>
                  </a:lnTo>
                  <a:lnTo>
                    <a:pt x="2389858" y="1783979"/>
                  </a:lnTo>
                  <a:lnTo>
                    <a:pt x="0" y="1783979"/>
                  </a:lnTo>
                  <a:lnTo>
                    <a:pt x="0" y="1783979"/>
                  </a:lnTo>
                  <a:lnTo>
                    <a:pt x="0" y="1783979"/>
                  </a:lnTo>
                  <a:lnTo>
                    <a:pt x="0" y="142718"/>
                  </a:lnTo>
                  <a:cubicBezTo>
                    <a:pt x="0" y="104867"/>
                    <a:pt x="15036" y="68566"/>
                    <a:pt x="41801" y="41801"/>
                  </a:cubicBezTo>
                  <a:cubicBezTo>
                    <a:pt x="68566" y="15036"/>
                    <a:pt x="104867" y="0"/>
                    <a:pt x="142718" y="0"/>
                  </a:cubicBez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  <p:txBody>
            <a:bodyPr spcFirstLastPara="0" vert="horz" wrap="square" lIns="60851" tIns="98951" rIns="60851" bIns="19050" numCol="1" spcCol="1270" anchor="t" anchorCtr="0">
              <a:noAutofit/>
            </a:bodyPr>
            <a:lstStyle/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</a:t>
              </a: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dobe Devanagari" pitchFamily="18" charset="0"/>
                <a:ea typeface="+mn-ea"/>
                <a:cs typeface="Adobe Devanagari" pitchFamily="18" charset="0"/>
              </a:endParaRP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dobe Devanagari" pitchFamily="18" charset="0"/>
                  <a:ea typeface="+mn-ea"/>
                  <a:cs typeface="Adobe Devanagari" pitchFamily="18" charset="0"/>
                </a:rPr>
                <a:t>200 mg/kg/day Apocynin, intraperitoneal,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Adobe Devanagari" pitchFamily="18" charset="0"/>
                  <a:ea typeface="+mn-ea"/>
                  <a:cs typeface="Adobe Devanagari" pitchFamily="18" charset="0"/>
                </a:rPr>
                <a:t> for 9 days</a:t>
              </a:r>
              <a:endPara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Adobe Devanagari" pitchFamily="18" charset="0"/>
                <a:ea typeface="+mn-ea"/>
                <a:cs typeface="Adobe Devanagari" pitchFamily="18" charset="0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6109459" y="2623602"/>
              <a:ext cx="2389858" cy="767110"/>
            </a:xfrm>
            <a:custGeom>
              <a:avLst/>
              <a:gdLst>
                <a:gd name="connsiteX0" fmla="*/ 0 w 2389858"/>
                <a:gd name="connsiteY0" fmla="*/ 0 h 767110"/>
                <a:gd name="connsiteX1" fmla="*/ 2389858 w 2389858"/>
                <a:gd name="connsiteY1" fmla="*/ 0 h 767110"/>
                <a:gd name="connsiteX2" fmla="*/ 2389858 w 2389858"/>
                <a:gd name="connsiteY2" fmla="*/ 767110 h 767110"/>
                <a:gd name="connsiteX3" fmla="*/ 0 w 2389858"/>
                <a:gd name="connsiteY3" fmla="*/ 767110 h 767110"/>
                <a:gd name="connsiteX4" fmla="*/ 0 w 2389858"/>
                <a:gd name="connsiteY4" fmla="*/ 0 h 7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58" h="767110">
                  <a:moveTo>
                    <a:pt x="0" y="0"/>
                  </a:moveTo>
                  <a:lnTo>
                    <a:pt x="2389858" y="0"/>
                  </a:lnTo>
                  <a:lnTo>
                    <a:pt x="2389858" y="767110"/>
                  </a:lnTo>
                  <a:lnTo>
                    <a:pt x="0" y="76711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68580" tIns="0" rIns="729719" bIns="0" numCol="1" spcCol="1270" anchor="ctr" anchorCtr="0">
              <a:noAutofit/>
            </a:bodyPr>
            <a:lstStyle/>
            <a:p>
              <a:pPr marL="0" marR="0" lvl="0" indent="0" algn="ctr" defTabSz="800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Devanagari" pitchFamily="18" charset="0"/>
                <a:cs typeface="Adobe Devanagari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779300" y="2745451"/>
              <a:ext cx="997977" cy="836450"/>
            </a:xfrm>
            <a:prstGeom prst="ellipse">
              <a:avLst/>
            </a:prstGeom>
            <a:blipFill rotWithShape="0">
              <a:blip r:embed="rId2" cstate="print"/>
              <a:stretch>
                <a:fillRect/>
              </a:stretch>
            </a:blipFill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</p:sp>
      </p:grpSp>
      <p:grpSp>
        <p:nvGrpSpPr>
          <p:cNvPr id="49" name="Group 21"/>
          <p:cNvGrpSpPr/>
          <p:nvPr/>
        </p:nvGrpSpPr>
        <p:grpSpPr>
          <a:xfrm>
            <a:off x="6846248" y="3876784"/>
            <a:ext cx="2916000" cy="2916000"/>
            <a:chOff x="1716388" y="3996178"/>
            <a:chExt cx="2662611" cy="2673182"/>
          </a:xfrm>
        </p:grpSpPr>
        <p:sp>
          <p:nvSpPr>
            <p:cNvPr id="50" name="Freeform 49"/>
            <p:cNvSpPr/>
            <p:nvPr/>
          </p:nvSpPr>
          <p:spPr>
            <a:xfrm>
              <a:off x="1716388" y="3996178"/>
              <a:ext cx="2389858" cy="1783979"/>
            </a:xfrm>
            <a:custGeom>
              <a:avLst/>
              <a:gdLst>
                <a:gd name="connsiteX0" fmla="*/ 142718 w 2389858"/>
                <a:gd name="connsiteY0" fmla="*/ 0 h 1783979"/>
                <a:gd name="connsiteX1" fmla="*/ 2247140 w 2389858"/>
                <a:gd name="connsiteY1" fmla="*/ 0 h 1783979"/>
                <a:gd name="connsiteX2" fmla="*/ 2348057 w 2389858"/>
                <a:gd name="connsiteY2" fmla="*/ 41801 h 1783979"/>
                <a:gd name="connsiteX3" fmla="*/ 2389858 w 2389858"/>
                <a:gd name="connsiteY3" fmla="*/ 142718 h 1783979"/>
                <a:gd name="connsiteX4" fmla="*/ 2389858 w 2389858"/>
                <a:gd name="connsiteY4" fmla="*/ 1783979 h 1783979"/>
                <a:gd name="connsiteX5" fmla="*/ 2389858 w 2389858"/>
                <a:gd name="connsiteY5" fmla="*/ 1783979 h 1783979"/>
                <a:gd name="connsiteX6" fmla="*/ 2389858 w 2389858"/>
                <a:gd name="connsiteY6" fmla="*/ 1783979 h 1783979"/>
                <a:gd name="connsiteX7" fmla="*/ 0 w 2389858"/>
                <a:gd name="connsiteY7" fmla="*/ 1783979 h 1783979"/>
                <a:gd name="connsiteX8" fmla="*/ 0 w 2389858"/>
                <a:gd name="connsiteY8" fmla="*/ 1783979 h 1783979"/>
                <a:gd name="connsiteX9" fmla="*/ 0 w 2389858"/>
                <a:gd name="connsiteY9" fmla="*/ 1783979 h 1783979"/>
                <a:gd name="connsiteX10" fmla="*/ 0 w 2389858"/>
                <a:gd name="connsiteY10" fmla="*/ 142718 h 1783979"/>
                <a:gd name="connsiteX11" fmla="*/ 41801 w 2389858"/>
                <a:gd name="connsiteY11" fmla="*/ 41801 h 1783979"/>
                <a:gd name="connsiteX12" fmla="*/ 142718 w 2389858"/>
                <a:gd name="connsiteY12" fmla="*/ 0 h 178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9858" h="1783979">
                  <a:moveTo>
                    <a:pt x="142718" y="0"/>
                  </a:moveTo>
                  <a:lnTo>
                    <a:pt x="2247140" y="0"/>
                  </a:lnTo>
                  <a:cubicBezTo>
                    <a:pt x="2284991" y="0"/>
                    <a:pt x="2321292" y="15036"/>
                    <a:pt x="2348057" y="41801"/>
                  </a:cubicBezTo>
                  <a:cubicBezTo>
                    <a:pt x="2374822" y="68566"/>
                    <a:pt x="2389858" y="104867"/>
                    <a:pt x="2389858" y="142718"/>
                  </a:cubicBezTo>
                  <a:lnTo>
                    <a:pt x="2389858" y="1783979"/>
                  </a:lnTo>
                  <a:lnTo>
                    <a:pt x="2389858" y="1783979"/>
                  </a:lnTo>
                  <a:lnTo>
                    <a:pt x="2389858" y="1783979"/>
                  </a:lnTo>
                  <a:lnTo>
                    <a:pt x="0" y="1783979"/>
                  </a:lnTo>
                  <a:lnTo>
                    <a:pt x="0" y="1783979"/>
                  </a:lnTo>
                  <a:lnTo>
                    <a:pt x="0" y="1783979"/>
                  </a:lnTo>
                  <a:lnTo>
                    <a:pt x="0" y="142718"/>
                  </a:lnTo>
                  <a:cubicBezTo>
                    <a:pt x="0" y="104867"/>
                    <a:pt x="15036" y="68566"/>
                    <a:pt x="41801" y="41801"/>
                  </a:cubicBezTo>
                  <a:cubicBezTo>
                    <a:pt x="68566" y="15036"/>
                    <a:pt x="104867" y="0"/>
                    <a:pt x="142718" y="0"/>
                  </a:cubicBezTo>
                  <a:close/>
                </a:path>
              </a:pathLst>
            </a:cu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  <p:txBody>
            <a:bodyPr spcFirstLastPara="0" vert="horz" wrap="square" lIns="60851" tIns="98951" rIns="60851" bIns="19050" numCol="1" spcCol="1270" anchor="t" anchorCtr="0">
              <a:noAutofit/>
            </a:bodyPr>
            <a:lstStyle/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Adobe Devanagari" pitchFamily="18" charset="0"/>
                  <a:ea typeface="+mn-ea"/>
                  <a:cs typeface="Adobe Devanagari" pitchFamily="18" charset="0"/>
                </a:rPr>
                <a:t>   </a:t>
              </a: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Adobe Devanagari" pitchFamily="18" charset="0"/>
                <a:ea typeface="+mn-ea"/>
                <a:cs typeface="Adobe Devanagari" pitchFamily="18" charset="0"/>
              </a:endParaRP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Adobe Devanagari" pitchFamily="18" charset="0"/>
                  <a:cs typeface="Adobe Devanagari" pitchFamily="18" charset="0"/>
                </a:rPr>
                <a:t>0.4%</a:t>
              </a:r>
              <a:r>
                <a:rPr kumimoji="0" 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effectLst/>
                  <a:uLnTx/>
                  <a:uFillTx/>
                  <a:latin typeface="Adobe Devanagari" pitchFamily="18" charset="0"/>
                  <a:ea typeface="+mn-ea"/>
                  <a:cs typeface="Adobe Devanagari" pitchFamily="18" charset="0"/>
                </a:rPr>
                <a:t> EG + 1% Ammonium chloride in drinking water and</a:t>
              </a:r>
            </a:p>
            <a:p>
              <a:pPr marL="114300" lvl="1" indent="-11430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defRPr/>
              </a:pPr>
              <a:r>
                <a:rPr lang="en-US" b="1" kern="0" dirty="0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200 mg/kg/day Apocynin, intraperitoneal,</a:t>
              </a:r>
              <a:r>
                <a:rPr lang="en-US" b="1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Adobe Devanagari" pitchFamily="18" charset="0"/>
                  <a:cs typeface="Adobe Devanagari" pitchFamily="18" charset="0"/>
                </a:rPr>
                <a:t> for 9 days</a:t>
              </a:r>
              <a:endParaRPr lang="en-IN" b="1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Adobe Devanagari" pitchFamily="18" charset="0"/>
                <a:cs typeface="Adobe Devanagari" pitchFamily="18" charset="0"/>
              </a:endParaRPr>
            </a:p>
            <a:p>
              <a:pPr marL="114300" marR="0" lvl="1" indent="-11430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effectLst/>
                <a:uLnTx/>
                <a:uFillTx/>
                <a:latin typeface="Adobe Devanagari" pitchFamily="18" charset="0"/>
                <a:ea typeface="+mn-ea"/>
                <a:cs typeface="Adobe Devanagari" pitchFamily="18" charset="0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1716388" y="5780157"/>
              <a:ext cx="2389858" cy="767110"/>
            </a:xfrm>
            <a:custGeom>
              <a:avLst/>
              <a:gdLst>
                <a:gd name="connsiteX0" fmla="*/ 0 w 2389858"/>
                <a:gd name="connsiteY0" fmla="*/ 0 h 767110"/>
                <a:gd name="connsiteX1" fmla="*/ 2389858 w 2389858"/>
                <a:gd name="connsiteY1" fmla="*/ 0 h 767110"/>
                <a:gd name="connsiteX2" fmla="*/ 2389858 w 2389858"/>
                <a:gd name="connsiteY2" fmla="*/ 767110 h 767110"/>
                <a:gd name="connsiteX3" fmla="*/ 0 w 2389858"/>
                <a:gd name="connsiteY3" fmla="*/ 767110 h 767110"/>
                <a:gd name="connsiteX4" fmla="*/ 0 w 2389858"/>
                <a:gd name="connsiteY4" fmla="*/ 0 h 76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58" h="767110">
                  <a:moveTo>
                    <a:pt x="0" y="0"/>
                  </a:moveTo>
                  <a:lnTo>
                    <a:pt x="2389858" y="0"/>
                  </a:lnTo>
                  <a:lnTo>
                    <a:pt x="2389858" y="767110"/>
                  </a:lnTo>
                  <a:lnTo>
                    <a:pt x="0" y="76711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72390" tIns="0" rIns="730989" bIns="0" numCol="1" spcCol="1270" anchor="ctr" anchorCtr="0">
              <a:noAutofit/>
            </a:bodyPr>
            <a:lstStyle/>
            <a:p>
              <a:pPr marL="0" marR="0" lvl="0" indent="0" algn="ctr" defTabSz="8445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</a:t>
              </a:r>
              <a:endParaRPr kumimoji="0" lang="en-I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Devanagari" pitchFamily="18" charset="0"/>
                <a:cs typeface="Adobe Devanagari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266495" y="5832910"/>
              <a:ext cx="1112504" cy="836450"/>
            </a:xfrm>
            <a:prstGeom prst="ellipse">
              <a:avLst/>
            </a:prstGeom>
            <a:blipFill rotWithShape="0">
              <a:blip r:embed="rId2" cstate="print"/>
              <a:stretch>
                <a:fillRect/>
              </a:stretch>
            </a:blipFill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</p:sp>
      </p:grpSp>
      <p:sp>
        <p:nvSpPr>
          <p:cNvPr id="53" name="Rectangle 52"/>
          <p:cNvSpPr/>
          <p:nvPr/>
        </p:nvSpPr>
        <p:spPr>
          <a:xfrm>
            <a:off x="3245498" y="2934847"/>
            <a:ext cx="995785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+mj-lt"/>
                <a:cs typeface="Adobe Devanagari" pitchFamily="18" charset="0"/>
              </a:rPr>
              <a:t>Control</a:t>
            </a:r>
            <a:endParaRPr lang="en-IN" dirty="0">
              <a:latin typeface="+mj-lt"/>
              <a:cs typeface="Adobe Devanagari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 rot="10800000" flipV="1">
            <a:off x="7422971" y="2896215"/>
            <a:ext cx="989512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+mj-lt"/>
                <a:cs typeface="Adobe Devanagari" pitchFamily="18" charset="0"/>
              </a:rPr>
              <a:t>EG</a:t>
            </a:r>
            <a:endParaRPr lang="en-IN" dirty="0">
              <a:latin typeface="+mj-lt"/>
              <a:cs typeface="Adobe Devanagari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53660" y="6015730"/>
            <a:ext cx="679994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cs typeface="Adobe Devanagari" pitchFamily="18" charset="0"/>
              </a:rPr>
              <a:t>APO</a:t>
            </a:r>
            <a:endParaRPr lang="en-IN" dirty="0">
              <a:solidFill>
                <a:schemeClr val="bg1"/>
              </a:solidFill>
              <a:cs typeface="Adobe Devanagari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271983" y="6043807"/>
            <a:ext cx="1260281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+mj-lt"/>
                <a:cs typeface="Adobe Devanagari" pitchFamily="18" charset="0"/>
              </a:rPr>
              <a:t>EG +APO </a:t>
            </a:r>
            <a:endParaRPr lang="en-IN" dirty="0">
              <a:latin typeface="+mj-lt"/>
              <a:cs typeface="Adobe Devanagari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52"/>
          <p:cNvGrpSpPr/>
          <p:nvPr/>
        </p:nvGrpSpPr>
        <p:grpSpPr>
          <a:xfrm>
            <a:off x="4104268" y="1351816"/>
            <a:ext cx="6516216" cy="4896544"/>
            <a:chOff x="-2916832" y="1268760"/>
            <a:chExt cx="6552728" cy="6408712"/>
          </a:xfrm>
          <a:solidFill>
            <a:sysClr val="window" lastClr="FFFFFF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6" name="Folded Corner 25"/>
            <p:cNvSpPr/>
            <p:nvPr/>
          </p:nvSpPr>
          <p:spPr>
            <a:xfrm>
              <a:off x="-2844824" y="1268760"/>
              <a:ext cx="6336704" cy="6408712"/>
            </a:xfrm>
            <a:prstGeom prst="rect">
              <a:avLst/>
            </a:prstGeom>
            <a:grpFill/>
            <a:ln w="9525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rtlCol="0" anchor="ctr"/>
            <a:lstStyle/>
            <a:p>
              <a:pPr marL="514350" marR="0" lvl="0" indent="-51435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   </a:t>
              </a: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514350" marR="0" lvl="0" indent="-5143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    </a:t>
              </a:r>
              <a:endPara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   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    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   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`</a:t>
              </a:r>
              <a:endParaRPr kumimoji="0" lang="en-IN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-2700808" y="5825074"/>
              <a:ext cx="6048672" cy="1569660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COMPLEX I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 (King &amp; Howard,1967) 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COMPLEX II 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(King et al., 1976)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COMPLEX IV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(</a:t>
              </a:r>
              <a:r>
                <a:rPr kumimoji="0" lang="en-I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Sottocasa et al. ,1967)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endParaRPr kumimoji="0" lang="en-IN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-2772816" y="4188910"/>
              <a:ext cx="6192688" cy="845933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marL="342900" marR="0" lvl="0" indent="-34290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itchFamily="18" charset="0"/>
                </a:rPr>
                <a:t>   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itchFamily="18" charset="0"/>
                </a:rPr>
                <a:t>SUPEROXIDE DISMUTASE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itchFamily="18" charset="0"/>
                </a:rPr>
                <a:t>(Kono, 1978)</a:t>
              </a: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endParaRPr>
            </a:p>
            <a:p>
              <a:pPr marL="342900" marR="0" lvl="0" indent="-34290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itchFamily="18" charset="0"/>
                </a:rPr>
                <a:t>  GLUTATHIONE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Times New Roman" pitchFamily="18" charset="0"/>
                </a:rPr>
                <a:t>(Zahler and Cleland, 1968)</a:t>
              </a: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-2772816" y="3634468"/>
              <a:ext cx="3744416" cy="461665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cs typeface="Times New Roman" pitchFamily="18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cs typeface="Times New Roman" pitchFamily="18" charset="0"/>
                </a:rPr>
                <a:t>Antioxidants level</a:t>
              </a: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-2700808" y="5142399"/>
              <a:ext cx="3460819" cy="461667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cs typeface="Times New Roman" pitchFamily="18" charset="0"/>
                </a:rPr>
                <a:t>Electron  transport chain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2772816" y="2974747"/>
              <a:ext cx="6408712" cy="461665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cs typeface="Times New Roman" pitchFamily="18" charset="0"/>
                </a:rPr>
                <a:t> MTT assay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(</a:t>
              </a:r>
              <a:r>
                <a:rPr kumimoji="0" lang="en-I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Liu et al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cs typeface="Times New Roman" pitchFamily="18" charset="0"/>
                </a:rPr>
                <a:t>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.,1997)</a:t>
              </a: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-2916832" y="1645743"/>
              <a:ext cx="6264696" cy="1292662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pPr marL="514350" marR="0" lvl="0" indent="-51435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cs typeface="Times New Roman" pitchFamily="18" charset="0"/>
                </a:rPr>
                <a:t>  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C00"/>
                  </a:solidFill>
                  <a:effectLst/>
                  <a:uLnTx/>
                  <a:uFillTx/>
                  <a:cs typeface="Times New Roman" pitchFamily="18" charset="0"/>
                </a:rPr>
                <a:t>Oxidative damage </a:t>
              </a:r>
            </a:p>
            <a:p>
              <a:pPr marL="514350" marR="0" lvl="0" indent="-51435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cs typeface="Times New Roman" pitchFamily="18" charset="0"/>
                </a:rPr>
                <a:t>    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LIPID PEROXIDATION  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(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Buege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 and </a:t>
              </a:r>
              <a:r>
                <a:rPr kumimoji="0" 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Aust</a:t>
              </a: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, 1978)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    </a:t>
              </a: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 ROS</a:t>
              </a:r>
              <a:r>
                <a:rPr kumimoji="0" lang="en-I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  <a:r>
                <a:rPr kumimoji="0" lang="en-I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(Wang and Joseph, 1999)</a:t>
              </a: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  <a:p>
              <a:pPr marL="514350" marR="0" lvl="0" indent="-51435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 </a:t>
              </a:r>
              <a:endParaRPr kumimoji="0" lang="en-IN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4513908" y="1132736"/>
            <a:ext cx="6552728" cy="3600000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OXALATE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  :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Method by Hodgkinson and Williams, 1972. </a:t>
            </a:r>
            <a:endParaRPr kumimoji="0" lang="en-US" sz="1800" b="1" i="0" u="sng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LACTATE DEHYDROGENASE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estimation kit (DGKC method ).</a:t>
            </a:r>
            <a:endParaRPr kumimoji="0" lang="en-IN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CREATININE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estimation kit (Jaffe’s method).</a:t>
            </a:r>
            <a:endParaRPr kumimoji="0" lang="en-IN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UREA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estimation kit (GLDH - UREASE method).</a:t>
            </a:r>
            <a:endParaRPr kumimoji="0" lang="en-IN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CREATININE CLEARANCE :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Method by Bijarnia et al.,2008.</a:t>
            </a:r>
            <a:endParaRPr kumimoji="0" lang="en-IN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000" b="1" i="1" u="none" strike="noStrike" kern="0" cap="none" spc="0" normalizeH="0" baseline="0" noProof="0" dirty="0" smtClean="0">
              <a:ln>
                <a:noFill/>
              </a:ln>
              <a:solidFill>
                <a:srgbClr val="4F81BD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Urinary crystal study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Urine was examined by light microscopy to analyze crystalluria.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4919668" y="1356360"/>
            <a:ext cx="6192688" cy="4983480"/>
            <a:chOff x="3624268" y="381000"/>
            <a:chExt cx="6192688" cy="4983480"/>
          </a:xfrm>
        </p:grpSpPr>
        <p:grpSp>
          <p:nvGrpSpPr>
            <p:cNvPr id="43" name="Group 27"/>
            <p:cNvGrpSpPr/>
            <p:nvPr/>
          </p:nvGrpSpPr>
          <p:grpSpPr>
            <a:xfrm>
              <a:off x="3624268" y="381000"/>
              <a:ext cx="6192688" cy="4983480"/>
              <a:chOff x="-3019320" y="-195064"/>
              <a:chExt cx="6192688" cy="4983480"/>
            </a:xfrm>
            <a:solidFill>
              <a:sysClr val="window" lastClr="FFFFFF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45" name="Rectangle 44"/>
              <p:cNvSpPr/>
              <p:nvPr/>
            </p:nvSpPr>
            <p:spPr>
              <a:xfrm>
                <a:off x="-2814840" y="2589772"/>
                <a:ext cx="5832648" cy="20313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dobe Devanagari" pitchFamily="18" charset="0"/>
                    <a:cs typeface="Adobe Devanagari" pitchFamily="18" charset="0"/>
                  </a:rPr>
                  <a:t>Histopathological studies</a:t>
                </a:r>
              </a:p>
              <a:p>
                <a:pPr marL="0" marR="0" lvl="0" indent="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dobe Devanagari" pitchFamily="18" charset="0"/>
                    <a:cs typeface="Adobe Devanagari" pitchFamily="18" charset="0"/>
                  </a:rPr>
                  <a:t>The kidneys were removed and its transverse sections were fixed in  10% buffered formalin solution (pH 7) and finally stained with  Delafield’s Hemotoxylin and Eosin staining (H &amp; E staining) , viewed  under polarized light using </a:t>
                </a:r>
                <a:r>
                  <a:rPr kumimoji="0" lang="en-IN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dobe Devanagari" pitchFamily="18" charset="0"/>
                    <a:cs typeface="Adobe Devanagari" pitchFamily="18" charset="0"/>
                  </a:rPr>
                  <a:t>Leica</a:t>
                </a:r>
                <a:r>
                  <a:rPr kumimoji="0" lang="en-IN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dobe Devanagari" pitchFamily="18" charset="0"/>
                    <a:cs typeface="Adobe Devanagari" pitchFamily="18" charset="0"/>
                  </a:rPr>
                  <a:t> DM3000 light microscope.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Folded Corner 24"/>
              <p:cNvSpPr/>
              <p:nvPr/>
            </p:nvSpPr>
            <p:spPr>
              <a:xfrm>
                <a:off x="-3019320" y="-195064"/>
                <a:ext cx="6192688" cy="4983480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514350" marR="0" lvl="0" indent="-514350" algn="ju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kern="0" dirty="0" smtClean="0">
                    <a:solidFill>
                      <a:srgbClr val="0070C0"/>
                    </a:solidFill>
                    <a:latin typeface="Calibri"/>
                    <a:cs typeface="Times New Roman" pitchFamily="18" charset="0"/>
                  </a:rPr>
                  <a:t>  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itchFamily="18" charset="0"/>
                  </a:rPr>
                  <a:t>    </a:t>
                </a: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4F81BD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Times New Roman" pitchFamily="18" charset="0"/>
                  </a:rPr>
                  <a:t>     </a:t>
                </a:r>
                <a:endPara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6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IN" sz="14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 </a:t>
                </a: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3810000" y="670560"/>
              <a:ext cx="5730240" cy="2723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lvl="0" indent="-514350" algn="just" defTabSz="914400">
                <a:defRPr/>
              </a:pPr>
              <a:r>
                <a:rPr lang="en-US" b="1" kern="0" dirty="0" smtClean="0">
                  <a:solidFill>
                    <a:srgbClr val="0070C0"/>
                  </a:solidFill>
                  <a:latin typeface="Adobe Devanagari" pitchFamily="18" charset="0"/>
                  <a:cs typeface="Adobe Devanagari" pitchFamily="18" charset="0"/>
                </a:rPr>
                <a:t>Oxidative damage:</a:t>
              </a:r>
            </a:p>
            <a:p>
              <a:pPr marL="514350" lvl="0" indent="-514350" algn="just" defTabSz="914400">
                <a:defRPr/>
              </a:pPr>
              <a:r>
                <a:rPr lang="en-US" b="1" kern="0" dirty="0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 LIPID PEROXIDATION  method by </a:t>
              </a:r>
              <a:r>
                <a:rPr lang="en-US" b="1" kern="0" dirty="0" err="1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Buege</a:t>
              </a:r>
              <a:r>
                <a:rPr lang="en-US" b="1" kern="0" dirty="0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 and </a:t>
              </a:r>
              <a:r>
                <a:rPr lang="en-US" b="1" kern="0" dirty="0" err="1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Aust</a:t>
              </a:r>
              <a:r>
                <a:rPr lang="en-US" b="1" kern="0" dirty="0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, 1978. </a:t>
              </a:r>
            </a:p>
            <a:p>
              <a:pPr marL="514350" lvl="0" indent="-514350" algn="just" defTabSz="914400">
                <a:buFontTx/>
                <a:buAutoNum type="arabicPeriod"/>
                <a:defRPr/>
              </a:pPr>
              <a:endParaRPr lang="en-US" b="1" kern="0" dirty="0" smtClean="0">
                <a:solidFill>
                  <a:srgbClr val="002060"/>
                </a:solidFill>
                <a:latin typeface="Adobe Devanagari" pitchFamily="18" charset="0"/>
                <a:cs typeface="Adobe Devanagari" pitchFamily="18" charset="0"/>
              </a:endParaRPr>
            </a:p>
            <a:p>
              <a:pPr marL="514350" lvl="0" indent="-514350" defTabSz="914400">
                <a:defRPr/>
              </a:pPr>
              <a:r>
                <a:rPr lang="en-US" b="1" kern="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dobe Devanagari" pitchFamily="18" charset="0"/>
                  <a:cs typeface="Adobe Devanagari" pitchFamily="18" charset="0"/>
                </a:rPr>
                <a:t>   </a:t>
              </a:r>
              <a:r>
                <a:rPr lang="en-US" b="1" kern="0" dirty="0" smtClean="0">
                  <a:solidFill>
                    <a:srgbClr val="0070C0"/>
                  </a:solidFill>
                  <a:latin typeface="Adobe Devanagari" pitchFamily="18" charset="0"/>
                  <a:cs typeface="Adobe Devanagari" pitchFamily="18" charset="0"/>
                </a:rPr>
                <a:t>Antioxidants level:</a:t>
              </a:r>
            </a:p>
            <a:p>
              <a:pPr lvl="0" defTabSz="914400">
                <a:lnSpc>
                  <a:spcPct val="150000"/>
                </a:lnSpc>
                <a:defRPr/>
              </a:pPr>
              <a:r>
                <a:rPr lang="en-US" b="1" kern="0" dirty="0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    SUPEROXIDE DISMUTASE  method by Kono, 1978.</a:t>
              </a:r>
              <a:endParaRPr lang="en-IN" b="1" kern="0" dirty="0" smtClean="0">
                <a:solidFill>
                  <a:sysClr val="windowText" lastClr="000000"/>
                </a:solidFill>
                <a:latin typeface="Adobe Devanagari" pitchFamily="18" charset="0"/>
                <a:cs typeface="Adobe Devanagari" pitchFamily="18" charset="0"/>
              </a:endParaRPr>
            </a:p>
            <a:p>
              <a:pPr lvl="0" defTabSz="914400">
                <a:lnSpc>
                  <a:spcPct val="150000"/>
                </a:lnSpc>
                <a:defRPr/>
              </a:pPr>
              <a:r>
                <a:rPr lang="en-US" b="1" kern="0" dirty="0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    CATALASE  method by Luck, 1971.</a:t>
              </a:r>
              <a:endParaRPr lang="en-IN" b="1" kern="0" dirty="0" smtClean="0">
                <a:solidFill>
                  <a:sysClr val="windowText" lastClr="000000"/>
                </a:solidFill>
                <a:latin typeface="Adobe Devanagari" pitchFamily="18" charset="0"/>
                <a:cs typeface="Adobe Devanagari" pitchFamily="18" charset="0"/>
              </a:endParaRPr>
            </a:p>
            <a:p>
              <a:pPr lvl="0" defTabSz="914400">
                <a:lnSpc>
                  <a:spcPct val="150000"/>
                </a:lnSpc>
                <a:defRPr/>
              </a:pPr>
              <a:r>
                <a:rPr lang="en-US" b="1" kern="0" dirty="0" smtClean="0">
                  <a:solidFill>
                    <a:sysClr val="windowText" lastClr="000000"/>
                  </a:solidFill>
                  <a:latin typeface="Adobe Devanagari" pitchFamily="18" charset="0"/>
                  <a:cs typeface="Adobe Devanagari" pitchFamily="18" charset="0"/>
                </a:rPr>
                <a:t>    GLUTATHIONE  method by Zahler and Cleland, 1968.</a:t>
              </a:r>
              <a:endParaRPr lang="en-IN" b="1" kern="0" dirty="0" smtClean="0">
                <a:solidFill>
                  <a:sysClr val="windowText" lastClr="000000"/>
                </a:solidFill>
                <a:latin typeface="Adobe Devanagari" pitchFamily="18" charset="0"/>
                <a:cs typeface="Adobe Devanagari" pitchFamily="18" charset="0"/>
              </a:endParaRPr>
            </a:p>
            <a:p>
              <a:endParaRPr lang="en-IN"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4415220" y="1786528"/>
            <a:ext cx="5400600" cy="2880320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NADPH Oxidase assay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NADPH oxidase activity was evaluated by NADPH-dependent superoxide production examined using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SOD-</a:t>
            </a:r>
            <a:r>
              <a:rPr kumimoji="0" lang="en-IN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inhibitable</a:t>
            </a:r>
            <a:r>
              <a: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cytochrome c reduction method as suggested by  Li et al., 2002.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605902" y="2680267"/>
            <a:ext cx="2087266" cy="1664341"/>
          </a:xfrm>
          <a:custGeom>
            <a:avLst/>
            <a:gdLst>
              <a:gd name="connsiteX0" fmla="*/ 0 w 2087266"/>
              <a:gd name="connsiteY0" fmla="*/ 832171 h 1664341"/>
              <a:gd name="connsiteX1" fmla="*/ 392987 w 2087266"/>
              <a:gd name="connsiteY1" fmla="*/ 181524 h 1664341"/>
              <a:gd name="connsiteX2" fmla="*/ 1043635 w 2087266"/>
              <a:gd name="connsiteY2" fmla="*/ 1 h 1664341"/>
              <a:gd name="connsiteX3" fmla="*/ 1694283 w 2087266"/>
              <a:gd name="connsiteY3" fmla="*/ 181525 h 1664341"/>
              <a:gd name="connsiteX4" fmla="*/ 2087267 w 2087266"/>
              <a:gd name="connsiteY4" fmla="*/ 832174 h 1664341"/>
              <a:gd name="connsiteX5" fmla="*/ 1694281 w 2087266"/>
              <a:gd name="connsiteY5" fmla="*/ 1482822 h 1664341"/>
              <a:gd name="connsiteX6" fmla="*/ 1043633 w 2087266"/>
              <a:gd name="connsiteY6" fmla="*/ 1664345 h 1664341"/>
              <a:gd name="connsiteX7" fmla="*/ 392985 w 2087266"/>
              <a:gd name="connsiteY7" fmla="*/ 1482821 h 1664341"/>
              <a:gd name="connsiteX8" fmla="*/ 0 w 2087266"/>
              <a:gd name="connsiteY8" fmla="*/ 832173 h 1664341"/>
              <a:gd name="connsiteX9" fmla="*/ 0 w 2087266"/>
              <a:gd name="connsiteY9" fmla="*/ 832171 h 166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87266" h="1664341">
                <a:moveTo>
                  <a:pt x="0" y="832171"/>
                </a:moveTo>
                <a:cubicBezTo>
                  <a:pt x="0" y="578904"/>
                  <a:pt x="144646" y="339422"/>
                  <a:pt x="392987" y="181524"/>
                </a:cubicBezTo>
                <a:cubicBezTo>
                  <a:pt x="577826" y="64001"/>
                  <a:pt x="807228" y="1"/>
                  <a:pt x="1043635" y="1"/>
                </a:cubicBezTo>
                <a:cubicBezTo>
                  <a:pt x="1280042" y="1"/>
                  <a:pt x="1509444" y="64002"/>
                  <a:pt x="1694283" y="181525"/>
                </a:cubicBezTo>
                <a:cubicBezTo>
                  <a:pt x="1942623" y="339423"/>
                  <a:pt x="2087268" y="578906"/>
                  <a:pt x="2087267" y="832174"/>
                </a:cubicBezTo>
                <a:cubicBezTo>
                  <a:pt x="2087267" y="1085441"/>
                  <a:pt x="1942621" y="1324924"/>
                  <a:pt x="1694281" y="1482822"/>
                </a:cubicBezTo>
                <a:cubicBezTo>
                  <a:pt x="1509442" y="1600345"/>
                  <a:pt x="1280040" y="1664346"/>
                  <a:pt x="1043633" y="1664345"/>
                </a:cubicBezTo>
                <a:cubicBezTo>
                  <a:pt x="807226" y="1664345"/>
                  <a:pt x="577824" y="1600344"/>
                  <a:pt x="392985" y="1482821"/>
                </a:cubicBezTo>
                <a:cubicBezTo>
                  <a:pt x="144645" y="1324923"/>
                  <a:pt x="0" y="1085440"/>
                  <a:pt x="0" y="832173"/>
                </a:cubicBezTo>
                <a:lnTo>
                  <a:pt x="0" y="832171"/>
                </a:lnTo>
                <a:close/>
              </a:path>
            </a:pathLst>
          </a:custGeom>
          <a:blipFill rotWithShape="0">
            <a:blip r:embed="rId2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0" vert="horz" wrap="square" lIns="367903" tIns="305967" rIns="367903" bIns="305967" numCol="1" spcCol="1270" anchor="ctr" anchorCtr="0">
            <a:noAutofit/>
          </a:bodyPr>
          <a:lstStyle/>
          <a:p>
            <a:pPr marL="0" marR="0" lvl="0" indent="0" algn="ctr" defTabSz="21780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IN" sz="4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Freeform 24"/>
          <p:cNvSpPr/>
          <p:nvPr/>
        </p:nvSpPr>
        <p:spPr>
          <a:xfrm rot="26925845">
            <a:off x="5444213" y="2067626"/>
            <a:ext cx="360511" cy="565875"/>
          </a:xfrm>
          <a:custGeom>
            <a:avLst/>
            <a:gdLst>
              <a:gd name="connsiteX0" fmla="*/ 0 w 360511"/>
              <a:gd name="connsiteY0" fmla="*/ 113175 h 565875"/>
              <a:gd name="connsiteX1" fmla="*/ 180256 w 360511"/>
              <a:gd name="connsiteY1" fmla="*/ 113175 h 565875"/>
              <a:gd name="connsiteX2" fmla="*/ 180256 w 360511"/>
              <a:gd name="connsiteY2" fmla="*/ 0 h 565875"/>
              <a:gd name="connsiteX3" fmla="*/ 360511 w 360511"/>
              <a:gd name="connsiteY3" fmla="*/ 282938 h 565875"/>
              <a:gd name="connsiteX4" fmla="*/ 180256 w 360511"/>
              <a:gd name="connsiteY4" fmla="*/ 565875 h 565875"/>
              <a:gd name="connsiteX5" fmla="*/ 180256 w 360511"/>
              <a:gd name="connsiteY5" fmla="*/ 452700 h 565875"/>
              <a:gd name="connsiteX6" fmla="*/ 0 w 360511"/>
              <a:gd name="connsiteY6" fmla="*/ 452700 h 565875"/>
              <a:gd name="connsiteX7" fmla="*/ 0 w 360511"/>
              <a:gd name="connsiteY7" fmla="*/ 113175 h 56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0511" h="565875">
                <a:moveTo>
                  <a:pt x="360511" y="452700"/>
                </a:moveTo>
                <a:lnTo>
                  <a:pt x="180255" y="452700"/>
                </a:lnTo>
                <a:lnTo>
                  <a:pt x="180255" y="565875"/>
                </a:lnTo>
                <a:lnTo>
                  <a:pt x="0" y="282937"/>
                </a:lnTo>
                <a:lnTo>
                  <a:pt x="180255" y="0"/>
                </a:lnTo>
                <a:lnTo>
                  <a:pt x="180255" y="113175"/>
                </a:lnTo>
                <a:lnTo>
                  <a:pt x="360511" y="113175"/>
                </a:lnTo>
                <a:lnTo>
                  <a:pt x="360511" y="452700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108153" tIns="113173" rIns="-1" bIns="113176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4590852" y="152856"/>
            <a:ext cx="2160240" cy="1980000"/>
          </a:xfrm>
          <a:custGeom>
            <a:avLst/>
            <a:gdLst>
              <a:gd name="connsiteX0" fmla="*/ 0 w 1664341"/>
              <a:gd name="connsiteY0" fmla="*/ 832171 h 1664341"/>
              <a:gd name="connsiteX1" fmla="*/ 243738 w 1664341"/>
              <a:gd name="connsiteY1" fmla="*/ 243737 h 1664341"/>
              <a:gd name="connsiteX2" fmla="*/ 832172 w 1664341"/>
              <a:gd name="connsiteY2" fmla="*/ 1 h 1664341"/>
              <a:gd name="connsiteX3" fmla="*/ 1420606 w 1664341"/>
              <a:gd name="connsiteY3" fmla="*/ 243739 h 1664341"/>
              <a:gd name="connsiteX4" fmla="*/ 1664342 w 1664341"/>
              <a:gd name="connsiteY4" fmla="*/ 832173 h 1664341"/>
              <a:gd name="connsiteX5" fmla="*/ 1420605 w 1664341"/>
              <a:gd name="connsiteY5" fmla="*/ 1420607 h 1664341"/>
              <a:gd name="connsiteX6" fmla="*/ 832171 w 1664341"/>
              <a:gd name="connsiteY6" fmla="*/ 1664344 h 1664341"/>
              <a:gd name="connsiteX7" fmla="*/ 243737 w 1664341"/>
              <a:gd name="connsiteY7" fmla="*/ 1420606 h 1664341"/>
              <a:gd name="connsiteX8" fmla="*/ 0 w 1664341"/>
              <a:gd name="connsiteY8" fmla="*/ 832172 h 1664341"/>
              <a:gd name="connsiteX9" fmla="*/ 0 w 1664341"/>
              <a:gd name="connsiteY9" fmla="*/ 832171 h 166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4341" h="1664341">
                <a:moveTo>
                  <a:pt x="0" y="832171"/>
                </a:moveTo>
                <a:cubicBezTo>
                  <a:pt x="0" y="611465"/>
                  <a:pt x="87675" y="399800"/>
                  <a:pt x="243738" y="243737"/>
                </a:cubicBezTo>
                <a:cubicBezTo>
                  <a:pt x="399801" y="87675"/>
                  <a:pt x="611467" y="0"/>
                  <a:pt x="832172" y="1"/>
                </a:cubicBezTo>
                <a:cubicBezTo>
                  <a:pt x="1052878" y="1"/>
                  <a:pt x="1264543" y="87676"/>
                  <a:pt x="1420606" y="243739"/>
                </a:cubicBezTo>
                <a:cubicBezTo>
                  <a:pt x="1576668" y="399802"/>
                  <a:pt x="1664343" y="611468"/>
                  <a:pt x="1664342" y="832173"/>
                </a:cubicBezTo>
                <a:cubicBezTo>
                  <a:pt x="1664342" y="1052879"/>
                  <a:pt x="1576667" y="1264545"/>
                  <a:pt x="1420605" y="1420607"/>
                </a:cubicBezTo>
                <a:cubicBezTo>
                  <a:pt x="1264543" y="1576669"/>
                  <a:pt x="1052876" y="1664344"/>
                  <a:pt x="832171" y="1664344"/>
                </a:cubicBezTo>
                <a:cubicBezTo>
                  <a:pt x="611465" y="1664344"/>
                  <a:pt x="399799" y="1576669"/>
                  <a:pt x="243737" y="1420606"/>
                </a:cubicBezTo>
                <a:cubicBezTo>
                  <a:pt x="87675" y="1264543"/>
                  <a:pt x="0" y="1052877"/>
                  <a:pt x="0" y="832172"/>
                </a:cubicBezTo>
                <a:lnTo>
                  <a:pt x="0" y="832171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261517" tIns="261517" rIns="261517" bIns="261517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Serum &amp; Urinary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analysis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Freeform 26"/>
          <p:cNvSpPr/>
          <p:nvPr/>
        </p:nvSpPr>
        <p:spPr>
          <a:xfrm rot="21585107">
            <a:off x="6860930" y="3223376"/>
            <a:ext cx="404197" cy="565875"/>
          </a:xfrm>
          <a:custGeom>
            <a:avLst/>
            <a:gdLst>
              <a:gd name="connsiteX0" fmla="*/ 0 w 404197"/>
              <a:gd name="connsiteY0" fmla="*/ 113175 h 565875"/>
              <a:gd name="connsiteX1" fmla="*/ 202099 w 404197"/>
              <a:gd name="connsiteY1" fmla="*/ 113175 h 565875"/>
              <a:gd name="connsiteX2" fmla="*/ 202099 w 404197"/>
              <a:gd name="connsiteY2" fmla="*/ 0 h 565875"/>
              <a:gd name="connsiteX3" fmla="*/ 404197 w 404197"/>
              <a:gd name="connsiteY3" fmla="*/ 282938 h 565875"/>
              <a:gd name="connsiteX4" fmla="*/ 202099 w 404197"/>
              <a:gd name="connsiteY4" fmla="*/ 565875 h 565875"/>
              <a:gd name="connsiteX5" fmla="*/ 202099 w 404197"/>
              <a:gd name="connsiteY5" fmla="*/ 452700 h 565875"/>
              <a:gd name="connsiteX6" fmla="*/ 0 w 404197"/>
              <a:gd name="connsiteY6" fmla="*/ 452700 h 565875"/>
              <a:gd name="connsiteX7" fmla="*/ 0 w 404197"/>
              <a:gd name="connsiteY7" fmla="*/ 113175 h 56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4197" h="565875">
                <a:moveTo>
                  <a:pt x="0" y="113175"/>
                </a:moveTo>
                <a:lnTo>
                  <a:pt x="202099" y="113175"/>
                </a:lnTo>
                <a:lnTo>
                  <a:pt x="202099" y="0"/>
                </a:lnTo>
                <a:lnTo>
                  <a:pt x="404197" y="282938"/>
                </a:lnTo>
                <a:lnTo>
                  <a:pt x="202099" y="565875"/>
                </a:lnTo>
                <a:lnTo>
                  <a:pt x="202099" y="452700"/>
                </a:lnTo>
                <a:lnTo>
                  <a:pt x="0" y="452700"/>
                </a:lnTo>
                <a:lnTo>
                  <a:pt x="0" y="113175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0" tIns="113175" rIns="121258" bIns="113174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455774" y="2668836"/>
            <a:ext cx="2103629" cy="1980000"/>
          </a:xfrm>
          <a:custGeom>
            <a:avLst/>
            <a:gdLst>
              <a:gd name="connsiteX0" fmla="*/ 0 w 1664341"/>
              <a:gd name="connsiteY0" fmla="*/ 832171 h 1664341"/>
              <a:gd name="connsiteX1" fmla="*/ 243738 w 1664341"/>
              <a:gd name="connsiteY1" fmla="*/ 243737 h 1664341"/>
              <a:gd name="connsiteX2" fmla="*/ 832172 w 1664341"/>
              <a:gd name="connsiteY2" fmla="*/ 1 h 1664341"/>
              <a:gd name="connsiteX3" fmla="*/ 1420606 w 1664341"/>
              <a:gd name="connsiteY3" fmla="*/ 243739 h 1664341"/>
              <a:gd name="connsiteX4" fmla="*/ 1664342 w 1664341"/>
              <a:gd name="connsiteY4" fmla="*/ 832173 h 1664341"/>
              <a:gd name="connsiteX5" fmla="*/ 1420605 w 1664341"/>
              <a:gd name="connsiteY5" fmla="*/ 1420607 h 1664341"/>
              <a:gd name="connsiteX6" fmla="*/ 832171 w 1664341"/>
              <a:gd name="connsiteY6" fmla="*/ 1664344 h 1664341"/>
              <a:gd name="connsiteX7" fmla="*/ 243737 w 1664341"/>
              <a:gd name="connsiteY7" fmla="*/ 1420606 h 1664341"/>
              <a:gd name="connsiteX8" fmla="*/ 0 w 1664341"/>
              <a:gd name="connsiteY8" fmla="*/ 832172 h 1664341"/>
              <a:gd name="connsiteX9" fmla="*/ 0 w 1664341"/>
              <a:gd name="connsiteY9" fmla="*/ 832171 h 166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4341" h="1664341">
                <a:moveTo>
                  <a:pt x="0" y="832171"/>
                </a:moveTo>
                <a:cubicBezTo>
                  <a:pt x="0" y="611465"/>
                  <a:pt x="87675" y="399800"/>
                  <a:pt x="243738" y="243737"/>
                </a:cubicBezTo>
                <a:cubicBezTo>
                  <a:pt x="399801" y="87675"/>
                  <a:pt x="611467" y="0"/>
                  <a:pt x="832172" y="1"/>
                </a:cubicBezTo>
                <a:cubicBezTo>
                  <a:pt x="1052878" y="1"/>
                  <a:pt x="1264543" y="87676"/>
                  <a:pt x="1420606" y="243739"/>
                </a:cubicBezTo>
                <a:cubicBezTo>
                  <a:pt x="1576668" y="399802"/>
                  <a:pt x="1664343" y="611468"/>
                  <a:pt x="1664342" y="832173"/>
                </a:cubicBezTo>
                <a:cubicBezTo>
                  <a:pt x="1664342" y="1052879"/>
                  <a:pt x="1576667" y="1264545"/>
                  <a:pt x="1420605" y="1420607"/>
                </a:cubicBezTo>
                <a:cubicBezTo>
                  <a:pt x="1264543" y="1576669"/>
                  <a:pt x="1052876" y="1664344"/>
                  <a:pt x="832171" y="1664344"/>
                </a:cubicBezTo>
                <a:cubicBezTo>
                  <a:pt x="611465" y="1664344"/>
                  <a:pt x="399799" y="1576669"/>
                  <a:pt x="243737" y="1420606"/>
                </a:cubicBezTo>
                <a:cubicBezTo>
                  <a:pt x="87675" y="1264543"/>
                  <a:pt x="0" y="1052877"/>
                  <a:pt x="0" y="832172"/>
                </a:cubicBezTo>
                <a:lnTo>
                  <a:pt x="0" y="832171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0" vert="horz" wrap="square" lIns="261517" tIns="261517" rIns="261517" bIns="261517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Mitochondria</a:t>
            </a:r>
          </a:p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analysis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9" name="Freeform 28"/>
          <p:cNvSpPr/>
          <p:nvPr/>
        </p:nvSpPr>
        <p:spPr>
          <a:xfrm rot="16274886">
            <a:off x="5450264" y="4334496"/>
            <a:ext cx="348399" cy="565876"/>
          </a:xfrm>
          <a:custGeom>
            <a:avLst/>
            <a:gdLst>
              <a:gd name="connsiteX0" fmla="*/ 0 w 348398"/>
              <a:gd name="connsiteY0" fmla="*/ 113175 h 565875"/>
              <a:gd name="connsiteX1" fmla="*/ 174199 w 348398"/>
              <a:gd name="connsiteY1" fmla="*/ 113175 h 565875"/>
              <a:gd name="connsiteX2" fmla="*/ 174199 w 348398"/>
              <a:gd name="connsiteY2" fmla="*/ 0 h 565875"/>
              <a:gd name="connsiteX3" fmla="*/ 348398 w 348398"/>
              <a:gd name="connsiteY3" fmla="*/ 282938 h 565875"/>
              <a:gd name="connsiteX4" fmla="*/ 174199 w 348398"/>
              <a:gd name="connsiteY4" fmla="*/ 565875 h 565875"/>
              <a:gd name="connsiteX5" fmla="*/ 174199 w 348398"/>
              <a:gd name="connsiteY5" fmla="*/ 452700 h 565875"/>
              <a:gd name="connsiteX6" fmla="*/ 0 w 348398"/>
              <a:gd name="connsiteY6" fmla="*/ 452700 h 565875"/>
              <a:gd name="connsiteX7" fmla="*/ 0 w 348398"/>
              <a:gd name="connsiteY7" fmla="*/ 113175 h 56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398" h="565875">
                <a:moveTo>
                  <a:pt x="348398" y="452700"/>
                </a:moveTo>
                <a:lnTo>
                  <a:pt x="174199" y="452700"/>
                </a:lnTo>
                <a:lnTo>
                  <a:pt x="174199" y="565875"/>
                </a:lnTo>
                <a:lnTo>
                  <a:pt x="0" y="282937"/>
                </a:lnTo>
                <a:lnTo>
                  <a:pt x="174199" y="0"/>
                </a:lnTo>
                <a:lnTo>
                  <a:pt x="174199" y="113175"/>
                </a:lnTo>
                <a:lnTo>
                  <a:pt x="348398" y="113175"/>
                </a:lnTo>
                <a:lnTo>
                  <a:pt x="348398" y="452700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104518" tIns="113175" rIns="1" bIns="113175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4734868" y="4841024"/>
            <a:ext cx="2160240" cy="1980000"/>
          </a:xfrm>
          <a:custGeom>
            <a:avLst/>
            <a:gdLst>
              <a:gd name="connsiteX0" fmla="*/ 0 w 1664341"/>
              <a:gd name="connsiteY0" fmla="*/ 832171 h 1664341"/>
              <a:gd name="connsiteX1" fmla="*/ 243738 w 1664341"/>
              <a:gd name="connsiteY1" fmla="*/ 243737 h 1664341"/>
              <a:gd name="connsiteX2" fmla="*/ 832172 w 1664341"/>
              <a:gd name="connsiteY2" fmla="*/ 1 h 1664341"/>
              <a:gd name="connsiteX3" fmla="*/ 1420606 w 1664341"/>
              <a:gd name="connsiteY3" fmla="*/ 243739 h 1664341"/>
              <a:gd name="connsiteX4" fmla="*/ 1664342 w 1664341"/>
              <a:gd name="connsiteY4" fmla="*/ 832173 h 1664341"/>
              <a:gd name="connsiteX5" fmla="*/ 1420605 w 1664341"/>
              <a:gd name="connsiteY5" fmla="*/ 1420607 h 1664341"/>
              <a:gd name="connsiteX6" fmla="*/ 832171 w 1664341"/>
              <a:gd name="connsiteY6" fmla="*/ 1664344 h 1664341"/>
              <a:gd name="connsiteX7" fmla="*/ 243737 w 1664341"/>
              <a:gd name="connsiteY7" fmla="*/ 1420606 h 1664341"/>
              <a:gd name="connsiteX8" fmla="*/ 0 w 1664341"/>
              <a:gd name="connsiteY8" fmla="*/ 832172 h 1664341"/>
              <a:gd name="connsiteX9" fmla="*/ 0 w 1664341"/>
              <a:gd name="connsiteY9" fmla="*/ 832171 h 166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4341" h="1664341">
                <a:moveTo>
                  <a:pt x="0" y="832171"/>
                </a:moveTo>
                <a:cubicBezTo>
                  <a:pt x="0" y="611465"/>
                  <a:pt x="87675" y="399800"/>
                  <a:pt x="243738" y="243737"/>
                </a:cubicBezTo>
                <a:cubicBezTo>
                  <a:pt x="399801" y="87675"/>
                  <a:pt x="611467" y="0"/>
                  <a:pt x="832172" y="1"/>
                </a:cubicBezTo>
                <a:cubicBezTo>
                  <a:pt x="1052878" y="1"/>
                  <a:pt x="1264543" y="87676"/>
                  <a:pt x="1420606" y="243739"/>
                </a:cubicBezTo>
                <a:cubicBezTo>
                  <a:pt x="1576668" y="399802"/>
                  <a:pt x="1664343" y="611468"/>
                  <a:pt x="1664342" y="832173"/>
                </a:cubicBezTo>
                <a:cubicBezTo>
                  <a:pt x="1664342" y="1052879"/>
                  <a:pt x="1576667" y="1264545"/>
                  <a:pt x="1420605" y="1420607"/>
                </a:cubicBezTo>
                <a:cubicBezTo>
                  <a:pt x="1264543" y="1576669"/>
                  <a:pt x="1052876" y="1664344"/>
                  <a:pt x="832171" y="1664344"/>
                </a:cubicBezTo>
                <a:cubicBezTo>
                  <a:pt x="611465" y="1664344"/>
                  <a:pt x="399799" y="1576669"/>
                  <a:pt x="243737" y="1420606"/>
                </a:cubicBezTo>
                <a:cubicBezTo>
                  <a:pt x="87675" y="1264543"/>
                  <a:pt x="0" y="1052877"/>
                  <a:pt x="0" y="832172"/>
                </a:cubicBezTo>
                <a:lnTo>
                  <a:pt x="0" y="832171"/>
                </a:lnTo>
                <a:close/>
              </a:path>
            </a:pathLst>
          </a:custGeom>
          <a:solidFill>
            <a:srgbClr val="FF99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0" vert="horz" wrap="square" lIns="261517" tIns="261517" rIns="261517" bIns="261517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Kidney tissue </a:t>
            </a:r>
          </a:p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analysis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1" name="Freeform 30"/>
          <p:cNvSpPr/>
          <p:nvPr/>
        </p:nvSpPr>
        <p:spPr>
          <a:xfrm rot="21613568">
            <a:off x="3840660" y="3223427"/>
            <a:ext cx="540783" cy="565876"/>
          </a:xfrm>
          <a:custGeom>
            <a:avLst/>
            <a:gdLst>
              <a:gd name="connsiteX0" fmla="*/ 0 w 540782"/>
              <a:gd name="connsiteY0" fmla="*/ 113175 h 565875"/>
              <a:gd name="connsiteX1" fmla="*/ 270391 w 540782"/>
              <a:gd name="connsiteY1" fmla="*/ 113175 h 565875"/>
              <a:gd name="connsiteX2" fmla="*/ 270391 w 540782"/>
              <a:gd name="connsiteY2" fmla="*/ 0 h 565875"/>
              <a:gd name="connsiteX3" fmla="*/ 540782 w 540782"/>
              <a:gd name="connsiteY3" fmla="*/ 282938 h 565875"/>
              <a:gd name="connsiteX4" fmla="*/ 270391 w 540782"/>
              <a:gd name="connsiteY4" fmla="*/ 565875 h 565875"/>
              <a:gd name="connsiteX5" fmla="*/ 270391 w 540782"/>
              <a:gd name="connsiteY5" fmla="*/ 452700 h 565875"/>
              <a:gd name="connsiteX6" fmla="*/ 0 w 540782"/>
              <a:gd name="connsiteY6" fmla="*/ 452700 h 565875"/>
              <a:gd name="connsiteX7" fmla="*/ 0 w 540782"/>
              <a:gd name="connsiteY7" fmla="*/ 113175 h 56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0782" h="565875">
                <a:moveTo>
                  <a:pt x="540782" y="452700"/>
                </a:moveTo>
                <a:lnTo>
                  <a:pt x="270391" y="452700"/>
                </a:lnTo>
                <a:lnTo>
                  <a:pt x="270391" y="565875"/>
                </a:lnTo>
                <a:lnTo>
                  <a:pt x="0" y="282937"/>
                </a:lnTo>
                <a:lnTo>
                  <a:pt x="270391" y="0"/>
                </a:lnTo>
                <a:lnTo>
                  <a:pt x="270391" y="113175"/>
                </a:lnTo>
                <a:lnTo>
                  <a:pt x="540782" y="113175"/>
                </a:lnTo>
                <a:lnTo>
                  <a:pt x="540782" y="452700"/>
                </a:lnTo>
                <a:close/>
              </a:path>
            </a:pathLst>
          </a:cu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162234" tIns="113175" rIns="1" bIns="113175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IN" sz="1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1566516" y="2668836"/>
            <a:ext cx="2124016" cy="1980000"/>
          </a:xfrm>
          <a:custGeom>
            <a:avLst/>
            <a:gdLst>
              <a:gd name="connsiteX0" fmla="*/ 0 w 1664341"/>
              <a:gd name="connsiteY0" fmla="*/ 832171 h 1664341"/>
              <a:gd name="connsiteX1" fmla="*/ 243738 w 1664341"/>
              <a:gd name="connsiteY1" fmla="*/ 243737 h 1664341"/>
              <a:gd name="connsiteX2" fmla="*/ 832172 w 1664341"/>
              <a:gd name="connsiteY2" fmla="*/ 1 h 1664341"/>
              <a:gd name="connsiteX3" fmla="*/ 1420606 w 1664341"/>
              <a:gd name="connsiteY3" fmla="*/ 243739 h 1664341"/>
              <a:gd name="connsiteX4" fmla="*/ 1664342 w 1664341"/>
              <a:gd name="connsiteY4" fmla="*/ 832173 h 1664341"/>
              <a:gd name="connsiteX5" fmla="*/ 1420605 w 1664341"/>
              <a:gd name="connsiteY5" fmla="*/ 1420607 h 1664341"/>
              <a:gd name="connsiteX6" fmla="*/ 832171 w 1664341"/>
              <a:gd name="connsiteY6" fmla="*/ 1664344 h 1664341"/>
              <a:gd name="connsiteX7" fmla="*/ 243737 w 1664341"/>
              <a:gd name="connsiteY7" fmla="*/ 1420606 h 1664341"/>
              <a:gd name="connsiteX8" fmla="*/ 0 w 1664341"/>
              <a:gd name="connsiteY8" fmla="*/ 832172 h 1664341"/>
              <a:gd name="connsiteX9" fmla="*/ 0 w 1664341"/>
              <a:gd name="connsiteY9" fmla="*/ 832171 h 166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4341" h="1664341">
                <a:moveTo>
                  <a:pt x="0" y="832171"/>
                </a:moveTo>
                <a:cubicBezTo>
                  <a:pt x="0" y="611465"/>
                  <a:pt x="87675" y="399800"/>
                  <a:pt x="243738" y="243737"/>
                </a:cubicBezTo>
                <a:cubicBezTo>
                  <a:pt x="399801" y="87675"/>
                  <a:pt x="611467" y="0"/>
                  <a:pt x="832172" y="1"/>
                </a:cubicBezTo>
                <a:cubicBezTo>
                  <a:pt x="1052878" y="1"/>
                  <a:pt x="1264543" y="87676"/>
                  <a:pt x="1420606" y="243739"/>
                </a:cubicBezTo>
                <a:cubicBezTo>
                  <a:pt x="1576668" y="399802"/>
                  <a:pt x="1664343" y="611468"/>
                  <a:pt x="1664342" y="832173"/>
                </a:cubicBezTo>
                <a:cubicBezTo>
                  <a:pt x="1664342" y="1052879"/>
                  <a:pt x="1576667" y="1264545"/>
                  <a:pt x="1420605" y="1420607"/>
                </a:cubicBezTo>
                <a:cubicBezTo>
                  <a:pt x="1264543" y="1576669"/>
                  <a:pt x="1052876" y="1664344"/>
                  <a:pt x="832171" y="1664344"/>
                </a:cubicBezTo>
                <a:cubicBezTo>
                  <a:pt x="611465" y="1664344"/>
                  <a:pt x="399799" y="1576669"/>
                  <a:pt x="243737" y="1420606"/>
                </a:cubicBezTo>
                <a:cubicBezTo>
                  <a:pt x="87675" y="1264543"/>
                  <a:pt x="0" y="1052877"/>
                  <a:pt x="0" y="832172"/>
                </a:cubicBezTo>
                <a:lnTo>
                  <a:pt x="0" y="832171"/>
                </a:lnTo>
                <a:close/>
              </a:path>
            </a:pathLst>
          </a:custGeom>
          <a:solidFill>
            <a:srgbClr val="8064A2">
              <a:lumMod val="60000"/>
              <a:lumOff val="4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0" vert="horz" wrap="square" lIns="261517" tIns="261517" rIns="261517" bIns="261517" numCol="1" spcCol="1270" anchor="ctr" anchorCtr="0">
            <a:noAutofit/>
          </a:bodyPr>
          <a:lstStyle/>
          <a:p>
            <a:pPr marL="0" marR="0" lvl="0" indent="0" algn="ctr" defTabSz="6223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NADPH Oxidase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analysis</a:t>
            </a:r>
            <a:endParaRPr kumimoji="0" lang="en-IN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-0.25755 -0.61782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-30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46745 -0.33773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-16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5E-6 -0.32222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4" grpId="0" animBg="1"/>
      <p:bldP spid="24" grpId="0" animBg="1"/>
      <p:bldP spid="25" grpId="0" animBg="1"/>
      <p:bldP spid="26" grpId="0" animBg="1"/>
      <p:bldP spid="26" grpId="1" animBg="1"/>
      <p:bldP spid="27" grpId="0" animBg="1"/>
      <p:bldP spid="28" grpId="0" animBg="1"/>
      <p:bldP spid="28" grpId="1" animBg="1"/>
      <p:bldP spid="28" grpId="2" animBg="1"/>
      <p:bldP spid="28" grpId="3" animBg="1"/>
      <p:bldP spid="29" grpId="0" animBg="1"/>
      <p:bldP spid="30" grpId="0" animBg="1"/>
      <p:bldP spid="30" grpId="1" animBg="1"/>
      <p:bldP spid="30" grpId="2" animBg="1"/>
      <p:bldP spid="30" grpId="3" animBg="1"/>
      <p:bldP spid="31" grpId="0" animBg="1"/>
      <p:bldP spid="32" grpId="0" animBg="1"/>
      <p:bldP spid="32" grpId="1" animBg="1"/>
      <p:bldP spid="32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3144020" y="1847216"/>
            <a:ext cx="6120680" cy="3638153"/>
            <a:chOff x="4387924" y="3356992"/>
            <a:chExt cx="4000500" cy="2486025"/>
          </a:xfrm>
        </p:grpSpPr>
        <p:pic>
          <p:nvPicPr>
            <p:cNvPr id="55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87924" y="3356992"/>
              <a:ext cx="400050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TextBox 55"/>
            <p:cNvSpPr txBox="1"/>
            <p:nvPr/>
          </p:nvSpPr>
          <p:spPr>
            <a:xfrm>
              <a:off x="6084168" y="4797152"/>
              <a:ext cx="288032" cy="27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l-GR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474441" y="4166089"/>
              <a:ext cx="349206" cy="27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l-GR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631852" y="6000456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Values are expressed as mean± SD: n=6.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α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  Significantly  different from control group (p&lt;0.05);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β</a:t>
            </a:r>
            <a:r>
              <a:rPr lang="en-US" b="1" dirty="0" smtClean="0">
                <a:latin typeface="Adobe Devanagari" pitchFamily="18" charset="0"/>
                <a:cs typeface="Adobe Devanagari" pitchFamily="18" charset="0"/>
              </a:rPr>
              <a:t>  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Significantly different from EG group (p&lt; 0.05)</a:t>
            </a:r>
            <a:endParaRPr lang="en-IN" b="1" dirty="0">
              <a:latin typeface="Adobe Devanagari" pitchFamily="18" charset="0"/>
              <a:cs typeface="Adobe Devanagari" pitchFamily="18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674055" y="892984"/>
            <a:ext cx="3990245" cy="2486025"/>
            <a:chOff x="179512" y="836712"/>
            <a:chExt cx="3867150" cy="2486025"/>
          </a:xfrm>
        </p:grpSpPr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2" y="836712"/>
              <a:ext cx="386715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TextBox 42"/>
            <p:cNvSpPr txBox="1"/>
            <p:nvPr/>
          </p:nvSpPr>
          <p:spPr>
            <a:xfrm>
              <a:off x="1763688" y="1052736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131840" y="1340768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5" name="Title 22"/>
          <p:cNvSpPr txBox="1">
            <a:spLocks/>
          </p:cNvSpPr>
          <p:nvPr/>
        </p:nvSpPr>
        <p:spPr>
          <a:xfrm>
            <a:off x="1703860" y="44624"/>
            <a:ext cx="8424936" cy="56207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dobe Devanagari" pitchFamily="18" charset="0"/>
                <a:ea typeface="+mj-ea"/>
                <a:cs typeface="Adobe Devanagari" pitchFamily="18" charset="0"/>
              </a:rPr>
              <a:t>Results &amp; Discussion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dobe Devanagari" pitchFamily="18" charset="0"/>
              <a:ea typeface="+mj-ea"/>
              <a:cs typeface="Adobe Devanagari" pitchFamily="18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6041430" y="907052"/>
            <a:ext cx="3988800" cy="2486025"/>
            <a:chOff x="4355976" y="836712"/>
            <a:chExt cx="3943350" cy="2486025"/>
          </a:xfrm>
        </p:grpSpPr>
        <p:pic>
          <p:nvPicPr>
            <p:cNvPr id="4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55976" y="836712"/>
              <a:ext cx="394335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TextBox 47"/>
            <p:cNvSpPr txBox="1"/>
            <p:nvPr/>
          </p:nvSpPr>
          <p:spPr>
            <a:xfrm>
              <a:off x="6012160" y="1124744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424505" y="1628800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669572" y="3433451"/>
            <a:ext cx="3988800" cy="2486025"/>
            <a:chOff x="107504" y="3284984"/>
            <a:chExt cx="4038600" cy="2486025"/>
          </a:xfrm>
        </p:grpSpPr>
        <p:pic>
          <p:nvPicPr>
            <p:cNvPr id="51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7504" y="3284984"/>
              <a:ext cx="403860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TextBox 51"/>
            <p:cNvSpPr txBox="1"/>
            <p:nvPr/>
          </p:nvSpPr>
          <p:spPr>
            <a:xfrm>
              <a:off x="1835696" y="3501008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289310" y="3650028"/>
              <a:ext cx="43204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 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080124" y="476672"/>
            <a:ext cx="3613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Adobe Devanagari" pitchFamily="18" charset="0"/>
                <a:cs typeface="Adobe Devanagari" pitchFamily="18" charset="0"/>
              </a:rPr>
              <a:t>Urine &amp; Serum biochemistry</a:t>
            </a:r>
            <a:endParaRPr lang="en-IN" sz="2400" b="1" dirty="0">
              <a:latin typeface="Adobe Devanagari" pitchFamily="18" charset="0"/>
              <a:cs typeface="Adobe Devanagari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959804" y="3485272"/>
            <a:ext cx="3988800" cy="2486025"/>
            <a:chOff x="2197968" y="3573016"/>
            <a:chExt cx="3886200" cy="2486025"/>
          </a:xfrm>
        </p:grpSpPr>
        <p:pic>
          <p:nvPicPr>
            <p:cNvPr id="4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97968" y="3573016"/>
              <a:ext cx="388620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3779912" y="4351036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148064" y="4135012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13355" y="870967"/>
            <a:ext cx="3988800" cy="2486025"/>
            <a:chOff x="395536" y="620688"/>
            <a:chExt cx="3914775" cy="2486025"/>
          </a:xfrm>
        </p:grpSpPr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620688"/>
              <a:ext cx="3914775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2051720" y="764704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19872" y="1052736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203888" y="872173"/>
            <a:ext cx="3988800" cy="2487600"/>
            <a:chOff x="4572000" y="727865"/>
            <a:chExt cx="3962400" cy="3038475"/>
          </a:xfrm>
        </p:grpSpPr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727865"/>
              <a:ext cx="3962400" cy="303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6228184" y="2082117"/>
              <a:ext cx="288032" cy="413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96336" y="1759718"/>
              <a:ext cx="432048" cy="413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941348" y="6079301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Values are expressed as mean± SD: n=6.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α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  Significantly  different from control group (p&lt;0.05);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β</a:t>
            </a:r>
            <a:r>
              <a:rPr lang="en-US" b="1" dirty="0" smtClean="0">
                <a:latin typeface="Adobe Devanagari" pitchFamily="18" charset="0"/>
                <a:cs typeface="Adobe Devanagari" pitchFamily="18" charset="0"/>
              </a:rPr>
              <a:t>  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Significantly different from EG group (p&lt; 0.05)</a:t>
            </a:r>
            <a:endParaRPr lang="en-IN" b="1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69540" y="188640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dobe Devanagari" pitchFamily="18" charset="0"/>
                <a:cs typeface="Adobe Devanagari" pitchFamily="18" charset="0"/>
              </a:rPr>
              <a:t>Oxidant  / Antioxidant  status of renal tissue </a:t>
            </a:r>
            <a:endParaRPr lang="en-IN" sz="2400" b="1" dirty="0">
              <a:latin typeface="Adobe Devanagari" pitchFamily="18" charset="0"/>
              <a:cs typeface="Adobe Devanagari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2104436" y="3356992"/>
            <a:ext cx="3988800" cy="2486025"/>
            <a:chOff x="683568" y="3861048"/>
            <a:chExt cx="3733800" cy="2486025"/>
          </a:xfrm>
        </p:grpSpPr>
        <p:pic>
          <p:nvPicPr>
            <p:cNvPr id="3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3861048"/>
              <a:ext cx="373380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TextBox 39"/>
            <p:cNvSpPr txBox="1"/>
            <p:nvPr/>
          </p:nvSpPr>
          <p:spPr>
            <a:xfrm>
              <a:off x="2123728" y="5013176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91880" y="4653136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097764" y="747300"/>
            <a:ext cx="3988800" cy="2486025"/>
            <a:chOff x="395536" y="908720"/>
            <a:chExt cx="3867150" cy="2486025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908720"/>
              <a:ext cx="386715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TextBox 43"/>
            <p:cNvSpPr txBox="1"/>
            <p:nvPr/>
          </p:nvSpPr>
          <p:spPr>
            <a:xfrm>
              <a:off x="1979712" y="1052736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347864" y="1196752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223502" y="745632"/>
            <a:ext cx="3988800" cy="2486025"/>
            <a:chOff x="4521274" y="836712"/>
            <a:chExt cx="3867150" cy="2486025"/>
          </a:xfrm>
        </p:grpSpPr>
        <p:pic>
          <p:nvPicPr>
            <p:cNvPr id="4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21274" y="836712"/>
              <a:ext cx="386715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TextBox 47"/>
            <p:cNvSpPr txBox="1"/>
            <p:nvPr/>
          </p:nvSpPr>
          <p:spPr>
            <a:xfrm>
              <a:off x="6084168" y="1526988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452320" y="1296896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230356" y="3356992"/>
            <a:ext cx="3988800" cy="2486025"/>
            <a:chOff x="4499992" y="3895303"/>
            <a:chExt cx="4000500" cy="2486025"/>
          </a:xfrm>
        </p:grpSpPr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99992" y="3895303"/>
              <a:ext cx="4000500" cy="248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2" name="TextBox 51"/>
            <p:cNvSpPr txBox="1"/>
            <p:nvPr/>
          </p:nvSpPr>
          <p:spPr>
            <a:xfrm>
              <a:off x="6228184" y="4221088"/>
              <a:ext cx="288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596336" y="4653136"/>
              <a:ext cx="432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025756" y="5930116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Values are expressed as mean± SD: n=6.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α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  Significantly  different from control group (p&lt;0.05);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β</a:t>
            </a:r>
            <a:r>
              <a:rPr lang="en-US" b="1" dirty="0" smtClean="0">
                <a:latin typeface="Adobe Devanagari" pitchFamily="18" charset="0"/>
                <a:cs typeface="Adobe Devanagari" pitchFamily="18" charset="0"/>
              </a:rPr>
              <a:t>  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Significantly different from EG group (p&lt; 0.05)</a:t>
            </a:r>
            <a:endParaRPr lang="en-IN" b="1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53948" y="157355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dobe Devanagari" pitchFamily="18" charset="0"/>
                <a:cs typeface="Adobe Devanagari" pitchFamily="18" charset="0"/>
              </a:rPr>
              <a:t>Mitochondrial  Oxidant / Antioxidant  status</a:t>
            </a:r>
            <a:endParaRPr lang="en-IN" sz="2400" b="1" dirty="0">
              <a:latin typeface="Adobe Devanagari" pitchFamily="18" charset="0"/>
              <a:cs typeface="Adobe Devanagari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48056" y="596317"/>
            <a:ext cx="3988800" cy="2487600"/>
            <a:chOff x="323528" y="620688"/>
            <a:chExt cx="3952875" cy="268605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620688"/>
              <a:ext cx="3952875" cy="2686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1979712" y="1454403"/>
              <a:ext cx="288032" cy="365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347864" y="1340768"/>
              <a:ext cx="432048" cy="365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928985" y="3308835"/>
            <a:ext cx="3988800" cy="2487600"/>
            <a:chOff x="323528" y="3429000"/>
            <a:chExt cx="4210050" cy="3095625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3429000"/>
              <a:ext cx="4210050" cy="3095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2267744" y="4168569"/>
              <a:ext cx="288032" cy="421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35896" y="4044041"/>
              <a:ext cx="432048" cy="421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196529" y="598928"/>
            <a:ext cx="3988800" cy="2487600"/>
            <a:chOff x="4572000" y="606549"/>
            <a:chExt cx="4029075" cy="3038475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606549"/>
              <a:ext cx="4029075" cy="303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6300192" y="1508287"/>
              <a:ext cx="288032" cy="413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68344" y="1254621"/>
              <a:ext cx="432048" cy="413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196529" y="3312171"/>
            <a:ext cx="3988800" cy="2487600"/>
            <a:chOff x="4572000" y="3573016"/>
            <a:chExt cx="3886200" cy="272415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3573016"/>
              <a:ext cx="3886200" cy="272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6156176" y="4390895"/>
              <a:ext cx="288032" cy="37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24328" y="4174871"/>
              <a:ext cx="432048" cy="37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1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872676" y="602128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Values are expressed as mean± SD: n=6.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α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  Significantly  different from control group (p&lt;0.05);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β</a:t>
            </a:r>
            <a:r>
              <a:rPr lang="en-US" b="1" dirty="0" smtClean="0">
                <a:latin typeface="Adobe Devanagari" pitchFamily="18" charset="0"/>
                <a:cs typeface="Adobe Devanagari" pitchFamily="18" charset="0"/>
              </a:rPr>
              <a:t>  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Significantly different from EG group (p&lt; 0.05)</a:t>
            </a:r>
            <a:endParaRPr lang="en-IN" b="1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40828" y="44624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dobe Devanagari" pitchFamily="18" charset="0"/>
                <a:cs typeface="Adobe Devanagari" pitchFamily="18" charset="0"/>
              </a:rPr>
              <a:t>Mitochondrial  ETC  Complexes  and MTT Assay</a:t>
            </a:r>
            <a:endParaRPr lang="en-IN" sz="2400" b="1" dirty="0">
              <a:latin typeface="Adobe Devanagari" pitchFamily="18" charset="0"/>
              <a:cs typeface="Adobe Devanagari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710304" y="1268760"/>
            <a:ext cx="6768752" cy="4051325"/>
            <a:chOff x="1331640" y="1268760"/>
            <a:chExt cx="6768752" cy="4051325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1640" y="1268760"/>
              <a:ext cx="6768752" cy="405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4211960" y="1340768"/>
              <a:ext cx="5040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α</a:t>
              </a:r>
              <a:endParaRPr lang="en-IN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60232" y="234888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l-GR" sz="2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β</a:t>
              </a:r>
              <a:endParaRPr lang="en-IN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124232" y="5733256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Values are expressed as mean± SD: n=6.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α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  Significantly  different from control group (p&lt;0.05); </a:t>
            </a:r>
            <a:r>
              <a:rPr lang="el-GR" b="1" dirty="0" smtClean="0">
                <a:latin typeface="Times New Roman" pitchFamily="18" charset="0"/>
                <a:cs typeface="Adobe Devanagari" pitchFamily="18" charset="0"/>
              </a:rPr>
              <a:t>β</a:t>
            </a:r>
            <a:r>
              <a:rPr lang="en-US" b="1" dirty="0" smtClean="0">
                <a:latin typeface="Adobe Devanagari" pitchFamily="18" charset="0"/>
                <a:cs typeface="Adobe Devanagari" pitchFamily="18" charset="0"/>
              </a:rPr>
              <a:t>  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Significantly different from EG group (p&lt; 0.05)</a:t>
            </a:r>
            <a:endParaRPr lang="en-IN" b="1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22472" y="260648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dobe Devanagari" pitchFamily="18" charset="0"/>
                <a:cs typeface="Adobe Devanagari" pitchFamily="18" charset="0"/>
              </a:rPr>
              <a:t>NADPH  Oxidase  Assay</a:t>
            </a:r>
            <a:endParaRPr lang="en-IN" sz="2800" b="1" dirty="0">
              <a:latin typeface="Adobe Devanagari" pitchFamily="18" charset="0"/>
              <a:cs typeface="Adobe Devanagari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1906204" y="72008"/>
            <a:ext cx="8229600" cy="548680"/>
          </a:xfrm>
          <a:prstGeom prst="rect">
            <a:avLst/>
          </a:prstGeom>
        </p:spPr>
        <p:txBody>
          <a:bodyPr vert="horz" lIns="91440" tIns="45720" rIns="91440" bIns="91440" rtlCol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dobe Devanagari" pitchFamily="18" charset="0"/>
                <a:ea typeface="+mj-ea"/>
                <a:cs typeface="Adobe Devanagari" pitchFamily="18" charset="0"/>
              </a:rPr>
              <a:t>Renal tissue Histology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dobe Devanagari" pitchFamily="18" charset="0"/>
              <a:ea typeface="+mj-ea"/>
              <a:cs typeface="Adobe Devanagari" pitchFamily="18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669076" y="908720"/>
            <a:ext cx="288032" cy="360040"/>
          </a:xfrm>
          <a:prstGeom prst="straightConnector1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294228" y="6003884"/>
            <a:ext cx="9959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dobe Devanagari" pitchFamily="18" charset="0"/>
                <a:cs typeface="Adobe Devanagari" pitchFamily="18" charset="0"/>
              </a:rPr>
              <a:t>Fig1 &amp;2: (H&amp;E stain) Histopathological examination of kidney slides of Control and EG groups seen under a microscope (</a:t>
            </a:r>
            <a:r>
              <a:rPr kumimoji="0" lang="en-IN" sz="18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dobe Devanagari" pitchFamily="18" charset="0"/>
                <a:cs typeface="Adobe Devanagari" pitchFamily="18" charset="0"/>
              </a:rPr>
              <a:t>Leica</a:t>
            </a:r>
            <a:r>
              <a:rPr kumimoji="0" lang="en-IN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dobe Devanagari" pitchFamily="18" charset="0"/>
                <a:cs typeface="Adobe Devanagari" pitchFamily="18" charset="0"/>
              </a:rPr>
              <a:t> DME) at 100 X &amp; 400 X. A  showing crystal deposits &amp; B showing dilated tubules.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22" name="Picture 21" descr="image112 - Copy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4540" y="620688"/>
            <a:ext cx="3840000" cy="2880000"/>
          </a:xfrm>
          <a:prstGeom prst="rect">
            <a:avLst/>
          </a:prstGeom>
        </p:spPr>
      </p:pic>
      <p:pic>
        <p:nvPicPr>
          <p:cNvPr id="23" name="Picture 22" descr="image122 - Cop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5020" y="585024"/>
            <a:ext cx="3884652" cy="2880000"/>
          </a:xfrm>
          <a:prstGeom prst="rect">
            <a:avLst/>
          </a:prstGeom>
        </p:spPr>
      </p:pic>
      <p:pic>
        <p:nvPicPr>
          <p:cNvPr id="24" name="Picture 23" descr="image113 -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92612" y="3645024"/>
            <a:ext cx="2640000" cy="1980000"/>
          </a:xfrm>
          <a:prstGeom prst="rect">
            <a:avLst/>
          </a:prstGeom>
        </p:spPr>
      </p:pic>
      <p:pic>
        <p:nvPicPr>
          <p:cNvPr id="25" name="Picture 24" descr="image121 - Copy-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13092" y="3614872"/>
            <a:ext cx="2640000" cy="1980000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7389156" y="836712"/>
            <a:ext cx="1152128" cy="1008112"/>
          </a:xfrm>
          <a:prstGeom prst="ellips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508836" y="1268760"/>
            <a:ext cx="1152128" cy="1008112"/>
          </a:xfrm>
          <a:prstGeom prst="ellips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525060" y="4334952"/>
            <a:ext cx="864096" cy="21602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29" name="Straight Arrow Connector 28"/>
          <p:cNvCxnSpPr/>
          <p:nvPr/>
        </p:nvCxnSpPr>
        <p:spPr>
          <a:xfrm flipH="1">
            <a:off x="9261364" y="4262944"/>
            <a:ext cx="504056" cy="25667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30" name="TextBox 29"/>
          <p:cNvSpPr txBox="1"/>
          <p:nvPr/>
        </p:nvSpPr>
        <p:spPr>
          <a:xfrm>
            <a:off x="6237028" y="41189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65420" y="40376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68676" y="5589240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dobe Devanagari" pitchFamily="18" charset="0"/>
                <a:cs typeface="Adobe Devanagari" pitchFamily="18" charset="0"/>
              </a:rPr>
              <a:t> Fig.1 Control</a:t>
            </a:r>
            <a:endParaRPr kumimoji="0" lang="en-IN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33172" y="558924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dobe Devanagari" pitchFamily="18" charset="0"/>
                <a:cs typeface="Adobe Devanagari" pitchFamily="18" charset="0"/>
              </a:rPr>
              <a:t> Fig.2 EG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dobe Devanagari" pitchFamily="18" charset="0"/>
              <a:cs typeface="Adobe Devanagari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564620" y="4365104"/>
            <a:ext cx="864096" cy="21602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35" name="Straight Arrow Connector 34"/>
          <p:cNvCxnSpPr/>
          <p:nvPr/>
        </p:nvCxnSpPr>
        <p:spPr>
          <a:xfrm flipH="1">
            <a:off x="4724860" y="4869160"/>
            <a:ext cx="504056" cy="21602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114 -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9802" y="404664"/>
            <a:ext cx="3908572" cy="2880000"/>
          </a:xfrm>
          <a:prstGeom prst="rect">
            <a:avLst/>
          </a:prstGeom>
        </p:spPr>
      </p:pic>
      <p:pic>
        <p:nvPicPr>
          <p:cNvPr id="13" name="Picture 12" descr="image115 - Copy-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6520" y="3501008"/>
            <a:ext cx="2880000" cy="21600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4074056" y="1412776"/>
            <a:ext cx="1008112" cy="792088"/>
          </a:xfrm>
          <a:prstGeom prst="ellips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image123 - 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8274" y="404664"/>
            <a:ext cx="3908572" cy="2880000"/>
          </a:xfrm>
          <a:prstGeom prst="rect">
            <a:avLst/>
          </a:prstGeom>
        </p:spPr>
      </p:pic>
      <p:pic>
        <p:nvPicPr>
          <p:cNvPr id="16" name="Picture 15" descr="image124 - Copy-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84992" y="3501008"/>
            <a:ext cx="2880000" cy="216000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7674456" y="1412776"/>
            <a:ext cx="1008112" cy="792088"/>
          </a:xfrm>
          <a:prstGeom prst="ellips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02320" y="566124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dobe Devanagari" pitchFamily="18" charset="0"/>
                <a:cs typeface="Adobe Devanagari" pitchFamily="18" charset="0"/>
              </a:rPr>
              <a:t>Fig.3 APO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73064" y="566124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dobe Devanagari" pitchFamily="18" charset="0"/>
                <a:cs typeface="Adobe Devanagari" pitchFamily="18" charset="0"/>
              </a:rPr>
              <a:t>Fig.4  EG+APO</a:t>
            </a:r>
            <a:endParaRPr kumimoji="0" lang="en-IN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5784" y="6038850"/>
            <a:ext cx="9621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Fig 3 &amp; 4: (H&amp;E stain) Histopathological examination of kidney slides of  APO group and EG + APO group seen under a microscope (</a:t>
            </a:r>
            <a:r>
              <a:rPr lang="en-IN" b="1" dirty="0" err="1" smtClean="0">
                <a:latin typeface="Adobe Devanagari" pitchFamily="18" charset="0"/>
                <a:cs typeface="Adobe Devanagari" pitchFamily="18" charset="0"/>
              </a:rPr>
              <a:t>Leica</a:t>
            </a:r>
            <a:r>
              <a:rPr lang="en-IN" b="1" dirty="0" smtClean="0">
                <a:latin typeface="Adobe Devanagari" pitchFamily="18" charset="0"/>
                <a:cs typeface="Adobe Devanagari" pitchFamily="18" charset="0"/>
              </a:rPr>
              <a:t> DME) at 100 X &amp; 400 X.</a:t>
            </a:r>
          </a:p>
          <a:p>
            <a:endParaRPr lang="en-IN" b="1" dirty="0">
              <a:latin typeface="Adobe Devanagari" pitchFamily="18" charset="0"/>
              <a:cs typeface="Adobe Devanagari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133064" y="4293096"/>
            <a:ext cx="648072" cy="14401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4306848" y="159023"/>
            <a:ext cx="3168352" cy="461665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en-IN" sz="3200" b="1" dirty="0" smtClean="0">
                <a:latin typeface="Adobe Devanagari" pitchFamily="18" charset="0"/>
                <a:ea typeface="+mj-ea"/>
                <a:cs typeface="Adobe Devanagari" pitchFamily="18" charset="0"/>
              </a:rPr>
              <a:t>Urinary crystals</a:t>
            </a:r>
            <a:endParaRPr lang="en-IN" sz="3200" b="1" dirty="0">
              <a:latin typeface="Adobe Devanagari" pitchFamily="18" charset="0"/>
              <a:ea typeface="+mj-ea"/>
              <a:cs typeface="Adobe Devanagari" pitchFamily="18" charset="0"/>
            </a:endParaRPr>
          </a:p>
        </p:txBody>
      </p:sp>
      <p:grpSp>
        <p:nvGrpSpPr>
          <p:cNvPr id="23" name="Group 39"/>
          <p:cNvGrpSpPr/>
          <p:nvPr/>
        </p:nvGrpSpPr>
        <p:grpSpPr>
          <a:xfrm>
            <a:off x="6107048" y="3279339"/>
            <a:ext cx="3528000" cy="2664000"/>
            <a:chOff x="5066173" y="611065"/>
            <a:chExt cx="3538275" cy="2800882"/>
          </a:xfrm>
        </p:grpSpPr>
        <p:pic>
          <p:nvPicPr>
            <p:cNvPr id="24" name="Picture 5" descr="D:\histology\13-02-14\image098 - Copy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76056" y="675414"/>
              <a:ext cx="3528392" cy="2681578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5066173" y="2996952"/>
              <a:ext cx="432048" cy="41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74644" y="611065"/>
              <a:ext cx="1675394" cy="41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EG + APO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1234440" y="6071200"/>
            <a:ext cx="10165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1" dirty="0" smtClean="0">
                <a:latin typeface="Adobe Devanagari" pitchFamily="18" charset="0"/>
                <a:cs typeface="Adobe Devanagari" pitchFamily="18" charset="0"/>
              </a:rPr>
              <a:t>Fig 5. Crystalluria depicted by polarization micrographs of urine sample from Control (A), EG (B), APO (C), EG+APO (D). Original magnification 100 X. Arrows indicate Bipyramidal calcium oxalate dihydrate (COD) crystals.  </a:t>
            </a:r>
            <a:endParaRPr lang="en-IN" sz="1600" b="1" dirty="0">
              <a:latin typeface="Adobe Devanagari" pitchFamily="18" charset="0"/>
              <a:cs typeface="Adobe Devanagari" pitchFamily="18" charset="0"/>
            </a:endParaRPr>
          </a:p>
        </p:txBody>
      </p:sp>
      <p:pic>
        <p:nvPicPr>
          <p:cNvPr id="28" name="Picture 3" descr="D:\histology\EG group 13-11-14\image161 - Copy.jp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6107048" y="605448"/>
            <a:ext cx="3528000" cy="2646000"/>
          </a:xfrm>
          <a:prstGeom prst="rect">
            <a:avLst/>
          </a:prstGeom>
          <a:noFill/>
        </p:spPr>
      </p:pic>
      <p:cxnSp>
        <p:nvCxnSpPr>
          <p:cNvPr id="29" name="Straight Arrow Connector 28"/>
          <p:cNvCxnSpPr/>
          <p:nvPr/>
        </p:nvCxnSpPr>
        <p:spPr>
          <a:xfrm flipV="1">
            <a:off x="7475200" y="1322472"/>
            <a:ext cx="216024" cy="432048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30" name="Straight Arrow Connector 29"/>
          <p:cNvCxnSpPr/>
          <p:nvPr/>
        </p:nvCxnSpPr>
        <p:spPr>
          <a:xfrm flipV="1">
            <a:off x="7835240" y="1538496"/>
            <a:ext cx="576064" cy="36004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31" name="TextBox 30"/>
          <p:cNvSpPr txBox="1"/>
          <p:nvPr/>
        </p:nvSpPr>
        <p:spPr>
          <a:xfrm>
            <a:off x="7187168" y="1826528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COD</a:t>
            </a:r>
            <a:endParaRPr kumimoji="0" lang="en-IN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07048" y="620688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EG</a:t>
            </a:r>
            <a:endParaRPr kumimoji="0" lang="en-IN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07048" y="2884874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  <a:endParaRPr kumimoji="0" lang="en-IN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362640" y="548680"/>
            <a:ext cx="3528384" cy="2667600"/>
            <a:chOff x="5076056" y="3532946"/>
            <a:chExt cx="3528384" cy="2704366"/>
          </a:xfrm>
        </p:grpSpPr>
        <p:pic>
          <p:nvPicPr>
            <p:cNvPr id="35" name="Picture 2" descr="D:\histology\EG group 13-11-14\image168 - Copy.jpg"/>
            <p:cNvPicPr>
              <a:picLocks noChangeAspect="1" noChangeArrowheads="1"/>
            </p:cNvPicPr>
            <p:nvPr/>
          </p:nvPicPr>
          <p:blipFill>
            <a:blip r:embed="rId4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5076440" y="3573304"/>
              <a:ext cx="3528000" cy="26460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5076056" y="3532946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Control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076056" y="5837202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363024" y="3284984"/>
            <a:ext cx="3528000" cy="2664296"/>
            <a:chOff x="539552" y="3573016"/>
            <a:chExt cx="3528000" cy="2664296"/>
          </a:xfrm>
        </p:grpSpPr>
        <p:pic>
          <p:nvPicPr>
            <p:cNvPr id="39" name="Picture 38" descr="D:\histology\13-02-14\image085 - Copy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9552" y="3573016"/>
              <a:ext cx="3528000" cy="2646000"/>
            </a:xfrm>
            <a:prstGeom prst="rect">
              <a:avLst/>
            </a:prstGeom>
            <a:noFill/>
          </p:spPr>
        </p:pic>
        <p:sp>
          <p:nvSpPr>
            <p:cNvPr id="40" name="TextBox 39"/>
            <p:cNvSpPr txBox="1"/>
            <p:nvPr/>
          </p:nvSpPr>
          <p:spPr>
            <a:xfrm>
              <a:off x="539552" y="3573016"/>
              <a:ext cx="792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APO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39552" y="5837202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  <a:endPara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594469" y="716280"/>
            <a:ext cx="11003171" cy="5181600"/>
            <a:chOff x="594469" y="716280"/>
            <a:chExt cx="11414651" cy="5181600"/>
          </a:xfrm>
        </p:grpSpPr>
        <p:sp>
          <p:nvSpPr>
            <p:cNvPr id="8" name="Rounded Rectangle 7"/>
            <p:cNvSpPr/>
            <p:nvPr/>
          </p:nvSpPr>
          <p:spPr>
            <a:xfrm>
              <a:off x="1203959" y="716280"/>
              <a:ext cx="9366457" cy="51816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1589519" y="914400"/>
              <a:ext cx="1432559" cy="487680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Apocynin</a:t>
              </a:r>
              <a:endParaRPr lang="en-IN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94469" y="2694842"/>
              <a:ext cx="2224933" cy="1696974"/>
              <a:chOff x="365869" y="2694842"/>
              <a:chExt cx="2224933" cy="1696974"/>
            </a:xfrm>
          </p:grpSpPr>
          <p:sp>
            <p:nvSpPr>
              <p:cNvPr id="4" name="Rectangle 3"/>
              <p:cNvSpPr/>
              <p:nvPr/>
            </p:nvSpPr>
            <p:spPr>
              <a:xfrm flipH="1">
                <a:off x="411481" y="3853002"/>
                <a:ext cx="1708277" cy="538814"/>
              </a:xfrm>
              <a:prstGeom prst="rect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NADPH Oxidase</a:t>
                </a:r>
                <a:endParaRPr lang="en-IN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 rot="16200000">
                <a:off x="915518" y="2145193"/>
                <a:ext cx="1125635" cy="2224933"/>
                <a:chOff x="2021131" y="3409102"/>
                <a:chExt cx="1125635" cy="2224933"/>
              </a:xfrm>
            </p:grpSpPr>
            <p:sp>
              <p:nvSpPr>
                <p:cNvPr id="5" name="Curved Left Arrow 4"/>
                <p:cNvSpPr/>
                <p:nvPr/>
              </p:nvSpPr>
              <p:spPr>
                <a:xfrm flipH="1">
                  <a:off x="2021131" y="3631982"/>
                  <a:ext cx="655054" cy="1521358"/>
                </a:xfrm>
                <a:prstGeom prst="curvedLeftArrow">
                  <a:avLst/>
                </a:prstGeom>
                <a:effectLst>
                  <a:outerShdw blurRad="63500" dist="38100" dir="5400000" rotWithShape="0">
                    <a:srgbClr val="000000">
                      <a:alpha val="60000"/>
                    </a:srgbClr>
                  </a:outerShdw>
                </a:effectLst>
              </p:spPr>
              <p:style>
                <a:lnRef idx="0">
                  <a:schemeClr val="accent3"/>
                </a:lnRef>
                <a:fillRef idx="1003">
                  <a:schemeClr val="lt2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 rot="5400000" flipH="1">
                  <a:off x="2684905" y="3550918"/>
                  <a:ext cx="603677" cy="3200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 smtClean="0">
                      <a:cs typeface="Arial" pitchFamily="34" charset="0"/>
                    </a:rPr>
                    <a:t>O</a:t>
                  </a:r>
                  <a:r>
                    <a:rPr lang="en-US" sz="1600" b="1" dirty="0" smtClean="0">
                      <a:cs typeface="Arial" pitchFamily="34" charset="0"/>
                    </a:rPr>
                    <a:t>2</a:t>
                  </a:r>
                  <a:endParaRPr lang="en-IN" sz="2400" b="1" dirty="0">
                    <a:cs typeface="Arial" pitchFamily="34" charset="0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 rot="5400000" flipH="1">
                  <a:off x="2505476" y="5001146"/>
                  <a:ext cx="804112" cy="46166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400" b="1" dirty="0" smtClean="0"/>
                    <a:t>O</a:t>
                  </a:r>
                  <a:r>
                    <a:rPr lang="en-IN" sz="1600" b="1" dirty="0" smtClean="0"/>
                    <a:t>2</a:t>
                  </a:r>
                  <a:r>
                    <a:rPr lang="en-IN" sz="2400" b="1" baseline="30000" dirty="0" smtClean="0"/>
                    <a:t>.-</a:t>
                  </a:r>
                  <a:endParaRPr lang="en-IN" sz="2400" dirty="0"/>
                </a:p>
              </p:txBody>
            </p:sp>
          </p:grpSp>
        </p:grpSp>
        <p:grpSp>
          <p:nvGrpSpPr>
            <p:cNvPr id="22" name="Group 21"/>
            <p:cNvGrpSpPr/>
            <p:nvPr/>
          </p:nvGrpSpPr>
          <p:grpSpPr>
            <a:xfrm>
              <a:off x="4389120" y="1935479"/>
              <a:ext cx="2910840" cy="1935481"/>
              <a:chOff x="3672840" y="1600199"/>
              <a:chExt cx="2910840" cy="1935481"/>
            </a:xfrm>
          </p:grpSpPr>
          <p:pic>
            <p:nvPicPr>
              <p:cNvPr id="1026" name="Picture 2" descr="C:\Users\sony\Desktop\mito.jpg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lum bright="40000"/>
              </a:blip>
              <a:srcRect/>
              <a:stretch>
                <a:fillRect/>
              </a:stretch>
            </p:blipFill>
            <p:spPr bwMode="auto">
              <a:xfrm>
                <a:off x="3672840" y="1600199"/>
                <a:ext cx="2910840" cy="1935481"/>
              </a:xfrm>
              <a:prstGeom prst="rect">
                <a:avLst/>
              </a:prstGeom>
              <a:noFill/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4008120" y="2255520"/>
                <a:ext cx="22098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Mitochondrion</a:t>
                </a:r>
              </a:p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damage </a:t>
                </a:r>
                <a:endParaRPr lang="en-IN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24" name="Straight Arrow Connector 23"/>
            <p:cNvCxnSpPr/>
            <p:nvPr/>
          </p:nvCxnSpPr>
          <p:spPr>
            <a:xfrm>
              <a:off x="2849880" y="2834640"/>
              <a:ext cx="143256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2" name="Group 31"/>
            <p:cNvGrpSpPr/>
            <p:nvPr/>
          </p:nvGrpSpPr>
          <p:grpSpPr>
            <a:xfrm rot="21404912">
              <a:off x="1432096" y="1524012"/>
              <a:ext cx="564776" cy="1234415"/>
              <a:chOff x="1309744" y="1493520"/>
              <a:chExt cx="564776" cy="1234415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 flipH="1">
                <a:off x="1508760" y="1493520"/>
                <a:ext cx="365760" cy="120396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H="1" flipV="1">
                <a:off x="1309744" y="2712695"/>
                <a:ext cx="426720" cy="1524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/>
            <p:cNvGrpSpPr/>
            <p:nvPr/>
          </p:nvGrpSpPr>
          <p:grpSpPr>
            <a:xfrm rot="5400000">
              <a:off x="8816340" y="2796540"/>
              <a:ext cx="3291840" cy="1889760"/>
              <a:chOff x="8732520" y="2804160"/>
              <a:chExt cx="3291840" cy="1889760"/>
            </a:xfrm>
          </p:grpSpPr>
          <p:sp>
            <p:nvSpPr>
              <p:cNvPr id="34" name="Explosion 2 33"/>
              <p:cNvSpPr/>
              <p:nvPr/>
            </p:nvSpPr>
            <p:spPr>
              <a:xfrm>
                <a:off x="8732520" y="2834640"/>
                <a:ext cx="1920240" cy="1859280"/>
              </a:xfrm>
              <a:prstGeom prst="irregularSeal2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isometricOffAxis1Top"/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5" name="Explosion 2 34"/>
              <p:cNvSpPr/>
              <p:nvPr/>
            </p:nvSpPr>
            <p:spPr>
              <a:xfrm>
                <a:off x="10393680" y="2804160"/>
                <a:ext cx="1630680" cy="1851660"/>
              </a:xfrm>
              <a:prstGeom prst="irregularSeal2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isometricOffAxis2Top"/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6" name="Hexagon 35"/>
              <p:cNvSpPr/>
              <p:nvPr/>
            </p:nvSpPr>
            <p:spPr>
              <a:xfrm>
                <a:off x="9494520" y="3596640"/>
                <a:ext cx="381000" cy="304800"/>
              </a:xfrm>
              <a:prstGeom prst="hexagon">
                <a:avLst/>
              </a:prstGeom>
              <a:ln>
                <a:noFill/>
              </a:ln>
              <a:effectLst>
                <a:outerShdw blurRad="127000" dist="38100" dir="2700000" algn="ctr">
                  <a:srgbClr val="000000">
                    <a:alpha val="45000"/>
                  </a:srgbClr>
                </a:outerShdw>
              </a:effectLst>
              <a:scene3d>
                <a:camera prst="perspectiveFront" fov="2700000">
                  <a:rot lat="20376000" lon="1938000" rev="20112001"/>
                </a:camera>
                <a:lightRig rig="soft" dir="t">
                  <a:rot lat="0" lon="0" rev="0"/>
                </a:lightRig>
              </a:scene3d>
              <a:sp3d prstMaterial="translucentPowder">
                <a:bevelT w="203200" h="50800" prst="softRound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7" name="Hexagon 36"/>
              <p:cNvSpPr/>
              <p:nvPr/>
            </p:nvSpPr>
            <p:spPr>
              <a:xfrm>
                <a:off x="11064240" y="3444240"/>
                <a:ext cx="381000" cy="304800"/>
              </a:xfrm>
              <a:prstGeom prst="hexagon">
                <a:avLst/>
              </a:prstGeom>
              <a:ln>
                <a:noFill/>
              </a:ln>
              <a:effectLst>
                <a:outerShdw blurRad="127000" dist="38100" dir="2700000" algn="ctr">
                  <a:srgbClr val="000000">
                    <a:alpha val="45000"/>
                  </a:srgbClr>
                </a:outerShdw>
              </a:effectLst>
              <a:scene3d>
                <a:camera prst="perspectiveFront" fov="2700000">
                  <a:rot lat="20376000" lon="1938000" rev="20112001"/>
                </a:camera>
                <a:lightRig rig="soft" dir="t">
                  <a:rot lat="0" lon="0" rev="0"/>
                </a:lightRig>
              </a:scene3d>
              <a:sp3d prstMaterial="translucentPowder">
                <a:bevelT w="203200" h="50800" prst="softRound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8" name="Hexagon 37"/>
              <p:cNvSpPr/>
              <p:nvPr/>
            </p:nvSpPr>
            <p:spPr>
              <a:xfrm>
                <a:off x="10728960" y="3444240"/>
                <a:ext cx="381000" cy="304800"/>
              </a:xfrm>
              <a:prstGeom prst="hexagon">
                <a:avLst/>
              </a:prstGeom>
              <a:ln>
                <a:noFill/>
              </a:ln>
              <a:effectLst>
                <a:outerShdw blurRad="127000" dist="38100" dir="2700000" algn="ctr">
                  <a:srgbClr val="000000">
                    <a:alpha val="45000"/>
                  </a:srgbClr>
                </a:outerShdw>
              </a:effectLst>
              <a:scene3d>
                <a:camera prst="perspectiveFront" fov="2700000">
                  <a:rot lat="20376000" lon="1938000" rev="20112001"/>
                </a:camera>
                <a:lightRig rig="soft" dir="t">
                  <a:rot lat="0" lon="0" rev="0"/>
                </a:lightRig>
              </a:scene3d>
              <a:sp3d prstMaterial="translucentPowder">
                <a:bevelT w="203200" h="50800" prst="softRound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9" name="Hexagon 38"/>
              <p:cNvSpPr/>
              <p:nvPr/>
            </p:nvSpPr>
            <p:spPr>
              <a:xfrm>
                <a:off x="9768840" y="3596640"/>
                <a:ext cx="381000" cy="304800"/>
              </a:xfrm>
              <a:prstGeom prst="hexagon">
                <a:avLst/>
              </a:prstGeom>
              <a:ln>
                <a:noFill/>
              </a:ln>
              <a:effectLst>
                <a:outerShdw blurRad="127000" dist="38100" dir="2700000" algn="ctr">
                  <a:srgbClr val="000000">
                    <a:alpha val="45000"/>
                  </a:srgbClr>
                </a:outerShdw>
              </a:effectLst>
              <a:scene3d>
                <a:camera prst="perspectiveFront" fov="2700000">
                  <a:rot lat="20376000" lon="1938000" rev="20112001"/>
                </a:camera>
                <a:lightRig rig="soft" dir="t">
                  <a:rot lat="0" lon="0" rev="0"/>
                </a:lightRig>
              </a:scene3d>
              <a:sp3d prstMaterial="translucentPowder">
                <a:bevelT w="203200" h="50800" prst="softRound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0" name="Hexagon 39"/>
              <p:cNvSpPr/>
              <p:nvPr/>
            </p:nvSpPr>
            <p:spPr>
              <a:xfrm>
                <a:off x="9281160" y="3474720"/>
                <a:ext cx="381000" cy="304800"/>
              </a:xfrm>
              <a:prstGeom prst="hexagon">
                <a:avLst/>
              </a:prstGeom>
              <a:ln>
                <a:noFill/>
              </a:ln>
              <a:effectLst>
                <a:outerShdw blurRad="127000" dist="38100" dir="2700000" algn="ctr">
                  <a:srgbClr val="000000">
                    <a:alpha val="45000"/>
                  </a:srgbClr>
                </a:outerShdw>
              </a:effectLst>
              <a:scene3d>
                <a:camera prst="perspectiveFront" fov="2700000">
                  <a:rot lat="20376000" lon="1938000" rev="20112001"/>
                </a:camera>
                <a:lightRig rig="soft" dir="t">
                  <a:rot lat="0" lon="0" rev="0"/>
                </a:lightRig>
              </a:scene3d>
              <a:sp3d prstMaterial="translucentPowder">
                <a:bevelT w="203200" h="50800" prst="softRound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cxnSp>
          <p:nvCxnSpPr>
            <p:cNvPr id="41" name="Straight Arrow Connector 40"/>
            <p:cNvCxnSpPr/>
            <p:nvPr/>
          </p:nvCxnSpPr>
          <p:spPr>
            <a:xfrm>
              <a:off x="7193280" y="3200400"/>
              <a:ext cx="1143000" cy="25908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8412480" y="3307080"/>
              <a:ext cx="1661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Renal injury</a:t>
              </a:r>
              <a:endParaRPr lang="en-IN" b="1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713720" y="3429000"/>
              <a:ext cx="1295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Kidney stones</a:t>
              </a:r>
              <a:endParaRPr lang="en-IN" b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078910" y="777240"/>
              <a:ext cx="17678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Renal cell</a:t>
              </a:r>
              <a:endParaRPr lang="en-IN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804160" y="6035040"/>
            <a:ext cx="192024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Hyperoxaluria</a:t>
            </a:r>
            <a:endParaRPr lang="en-IN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flipH="1" flipV="1">
            <a:off x="1991360" y="4678680"/>
            <a:ext cx="1097280" cy="12801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Explosion 1 41"/>
          <p:cNvSpPr/>
          <p:nvPr/>
        </p:nvSpPr>
        <p:spPr>
          <a:xfrm>
            <a:off x="2727960" y="1920240"/>
            <a:ext cx="1173480" cy="868680"/>
          </a:xfrm>
          <a:prstGeom prst="irregularSeal1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dobe Devanagari" pitchFamily="18" charset="0"/>
                <a:cs typeface="Adobe Devanagari" pitchFamily="18" charset="0"/>
              </a:rPr>
              <a:t>ROS</a:t>
            </a:r>
            <a:endParaRPr lang="en-IN" b="1" dirty="0">
              <a:solidFill>
                <a:schemeClr val="bg1"/>
              </a:solidFill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44" name="Multiply 43"/>
          <p:cNvSpPr/>
          <p:nvPr/>
        </p:nvSpPr>
        <p:spPr>
          <a:xfrm>
            <a:off x="2743200" y="1569720"/>
            <a:ext cx="1127760" cy="1600200"/>
          </a:xfrm>
          <a:prstGeom prst="mathMultiply">
            <a:avLst>
              <a:gd name="adj1" fmla="val 13843"/>
            </a:avLst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Multiply 44"/>
          <p:cNvSpPr/>
          <p:nvPr/>
        </p:nvSpPr>
        <p:spPr>
          <a:xfrm>
            <a:off x="5029200" y="2103120"/>
            <a:ext cx="1127760" cy="1600200"/>
          </a:xfrm>
          <a:prstGeom prst="mathMultiply">
            <a:avLst>
              <a:gd name="adj1" fmla="val 13843"/>
            </a:avLst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Multiply 46"/>
          <p:cNvSpPr/>
          <p:nvPr/>
        </p:nvSpPr>
        <p:spPr>
          <a:xfrm>
            <a:off x="8244840" y="2758440"/>
            <a:ext cx="1127760" cy="1600200"/>
          </a:xfrm>
          <a:prstGeom prst="mathMultiply">
            <a:avLst>
              <a:gd name="adj1" fmla="val 13843"/>
            </a:avLst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Multiply 50"/>
          <p:cNvSpPr/>
          <p:nvPr/>
        </p:nvSpPr>
        <p:spPr>
          <a:xfrm>
            <a:off x="9662160" y="2895600"/>
            <a:ext cx="1127760" cy="1600200"/>
          </a:xfrm>
          <a:prstGeom prst="mathMultiply">
            <a:avLst>
              <a:gd name="adj1" fmla="val 13843"/>
            </a:avLst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TextBox 52"/>
          <p:cNvSpPr txBox="1"/>
          <p:nvPr/>
        </p:nvSpPr>
        <p:spPr>
          <a:xfrm>
            <a:off x="2956560" y="537031"/>
            <a:ext cx="7376160" cy="1349633"/>
          </a:xfrm>
          <a:prstGeom prst="horizontalScroll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solidFill>
                  <a:schemeClr val="bg1"/>
                </a:solidFill>
                <a:latin typeface="Adobe Devanagari" pitchFamily="18" charset="0"/>
                <a:cs typeface="Adobe Devanagari" pitchFamily="18" charset="0"/>
              </a:rPr>
              <a:t>As  NADPH Oxidase inhibitor which can be engaged in the management of nephrolithiasis and other renal disorders wherein  NADPH Oxidase functions are perturbed</a:t>
            </a:r>
            <a:endParaRPr lang="en-IN" sz="2000" b="1" dirty="0">
              <a:solidFill>
                <a:schemeClr val="bg1"/>
              </a:solidFill>
              <a:latin typeface="Adobe Devanagari" pitchFamily="18" charset="0"/>
              <a:cs typeface="Adobe Devanagari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4" grpId="1" animBg="1"/>
      <p:bldP spid="45" grpId="0" animBg="1"/>
      <p:bldP spid="47" grpId="0" animBg="1"/>
      <p:bldP spid="51" grpId="0" animBg="1"/>
      <p:bldP spid="5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719063"/>
            <a:ext cx="108813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Acknowledgment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financial assistance provided by the University Grants Commission, New Delhi is gratefully acknowledged</a:t>
            </a:r>
            <a:r>
              <a:rPr lang="en-US" sz="105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6280" y="1450112"/>
            <a:ext cx="10652759" cy="156966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smtClean="0">
                <a:ln w="11430">
                  <a:noFill/>
                </a:ln>
                <a:solidFill>
                  <a:schemeClr val="accent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dobe Devanagari" pitchFamily="18" charset="0"/>
                <a:cs typeface="Adobe Devanagari" pitchFamily="18" charset="0"/>
              </a:rPr>
              <a:t>Thank You ..</a:t>
            </a:r>
            <a:endParaRPr lang="en-IN" sz="9600" b="1" spc="50" dirty="0">
              <a:ln w="11430">
                <a:noFill/>
              </a:ln>
              <a:solidFill>
                <a:schemeClr val="accent1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Adobe Devanagari" pitchFamily="18" charset="0"/>
              <a:cs typeface="Adobe Devanagari" pitchFamily="18" charset="0"/>
            </a:endParaRPr>
          </a:p>
        </p:txBody>
      </p:sp>
      <p:pic>
        <p:nvPicPr>
          <p:cNvPr id="4" name="Picture 3" descr="save-kidney-creative-design-isolated-white-background-52649457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-1610" b="10908"/>
          <a:stretch>
            <a:fillRect/>
          </a:stretch>
        </p:blipFill>
        <p:spPr>
          <a:xfrm>
            <a:off x="4163633" y="3154680"/>
            <a:ext cx="4142167" cy="3642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1180</TotalTime>
  <Words>949</Words>
  <Application>Microsoft Office PowerPoint</Application>
  <PresentationFormat>Custom</PresentationFormat>
  <Paragraphs>215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Ion</vt:lpstr>
      <vt:lpstr>Nephroprotective efficacy of Apocynin against hyperoxaluria induced nephrolithiasis in male wistar rats</vt:lpstr>
      <vt:lpstr>Background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minu sharma</dc:creator>
  <cp:lastModifiedBy>sony</cp:lastModifiedBy>
  <cp:revision>56</cp:revision>
  <dcterms:created xsi:type="dcterms:W3CDTF">2014-09-12T17:24:29Z</dcterms:created>
  <dcterms:modified xsi:type="dcterms:W3CDTF">2015-10-03T15:20:57Z</dcterms:modified>
</cp:coreProperties>
</file>