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5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ko:Documents:&#25237;&#31295;&#35542;&#25991;:TNM&#21205;&#29289;&#32048;&#32990;&#35542;&#25991;:111118POPC_Chol_TNM-AMCA(chol_conc)%20(&#12496;&#12540;&#12472;&#12519;&#12531;%20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2502;&#12483;&#12463;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まとめ!$O$2:$O$8</c:f>
                <c:numCache>
                  <c:formatCode>General</c:formatCode>
                  <c:ptCount val="7"/>
                  <c:pt idx="0">
                    <c:v>2.3311699525080099E-2</c:v>
                  </c:pt>
                  <c:pt idx="1">
                    <c:v>2.4185613172165699E-3</c:v>
                  </c:pt>
                  <c:pt idx="2">
                    <c:v>0.14186935257334499</c:v>
                  </c:pt>
                  <c:pt idx="3">
                    <c:v>2.58717612518823E-2</c:v>
                  </c:pt>
                  <c:pt idx="4">
                    <c:v>6.4663103185504694E-2</c:v>
                  </c:pt>
                  <c:pt idx="5">
                    <c:v>0.14126885534883299</c:v>
                  </c:pt>
                  <c:pt idx="6">
                    <c:v>0.40513166425665897</c:v>
                  </c:pt>
                </c:numCache>
              </c:numRef>
            </c:plus>
            <c:minus>
              <c:numRef>
                <c:f>まとめ!$O$2:$O$8</c:f>
                <c:numCache>
                  <c:formatCode>General</c:formatCode>
                  <c:ptCount val="7"/>
                  <c:pt idx="0">
                    <c:v>2.3311699525080099E-2</c:v>
                  </c:pt>
                  <c:pt idx="1">
                    <c:v>2.4185613172165699E-3</c:v>
                  </c:pt>
                  <c:pt idx="2">
                    <c:v>0.14186935257334499</c:v>
                  </c:pt>
                  <c:pt idx="3">
                    <c:v>2.58717612518823E-2</c:v>
                  </c:pt>
                  <c:pt idx="4">
                    <c:v>6.4663103185504694E-2</c:v>
                  </c:pt>
                  <c:pt idx="5">
                    <c:v>0.14126885534883299</c:v>
                  </c:pt>
                  <c:pt idx="6">
                    <c:v>0.40513166425665897</c:v>
                  </c:pt>
                </c:numCache>
              </c:numRef>
            </c:minus>
            <c:spPr>
              <a:ln w="22225">
                <a:solidFill>
                  <a:schemeClr val="tx1"/>
                </a:solidFill>
              </a:ln>
            </c:spPr>
          </c:errBars>
          <c:cat>
            <c:numRef>
              <c:f>まとめ!$M$2:$M$8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cat>
          <c:val>
            <c:numRef>
              <c:f>まとめ!$N$2:$N$8</c:f>
              <c:numCache>
                <c:formatCode>General</c:formatCode>
                <c:ptCount val="7"/>
                <c:pt idx="0">
                  <c:v>4.0954400636148497E-2</c:v>
                </c:pt>
                <c:pt idx="1">
                  <c:v>2.4026999180081599E-2</c:v>
                </c:pt>
                <c:pt idx="2">
                  <c:v>0.190231101925049</c:v>
                </c:pt>
                <c:pt idx="3">
                  <c:v>0.33389107220748898</c:v>
                </c:pt>
                <c:pt idx="4">
                  <c:v>0.84212855621164295</c:v>
                </c:pt>
                <c:pt idx="5">
                  <c:v>1.465062429970168</c:v>
                </c:pt>
                <c:pt idx="6">
                  <c:v>1.9176222978482591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1568896"/>
        <c:axId val="111412928"/>
      </c:barChart>
      <c:catAx>
        <c:axId val="11156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lang="ja-JP" sz="1400"/>
            </a:pPr>
            <a:endParaRPr lang="en-US"/>
          </a:p>
        </c:txPr>
        <c:crossAx val="111412928"/>
        <c:crosses val="autoZero"/>
        <c:auto val="1"/>
        <c:lblAlgn val="ctr"/>
        <c:lblOffset val="100"/>
        <c:noMultiLvlLbl val="0"/>
      </c:catAx>
      <c:valAx>
        <c:axId val="111412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lang="ja-JP" sz="1200">
                <a:latin typeface="Arial Unicode MS" pitchFamily="50" charset="-128"/>
                <a:ea typeface="Arial Unicode MS" pitchFamily="50" charset="-128"/>
                <a:cs typeface="Arial Unicode MS" pitchFamily="50" charset="-128"/>
              </a:defRPr>
            </a:pPr>
            <a:endParaRPr lang="en-US"/>
          </a:p>
        </c:txPr>
        <c:crossAx val="111568896"/>
        <c:crosses val="autoZero"/>
        <c:crossBetween val="between"/>
      </c:valAx>
      <c:spPr>
        <a:ln w="25400"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Sheet1!$I$2:$I$3</c:f>
                <c:numCache>
                  <c:formatCode>General</c:formatCode>
                  <c:ptCount val="2"/>
                  <c:pt idx="0">
                    <c:v>2.9757557014076821</c:v>
                  </c:pt>
                  <c:pt idx="1">
                    <c:v>11.006650819111639</c:v>
                  </c:pt>
                </c:numCache>
              </c:numRef>
            </c:plus>
            <c:minus>
              <c:numRef>
                <c:f>Sheet1!$I$2:$I$3</c:f>
                <c:numCache>
                  <c:formatCode>General</c:formatCode>
                  <c:ptCount val="2"/>
                  <c:pt idx="0">
                    <c:v>2.9757557014076821</c:v>
                  </c:pt>
                  <c:pt idx="1">
                    <c:v>11.006650819111639</c:v>
                  </c:pt>
                </c:numCache>
              </c:numRef>
            </c:minus>
            <c:spPr>
              <a:ln w="25400"/>
            </c:spPr>
          </c:errBars>
          <c:cat>
            <c:strRef>
              <c:f>Sheet1!$G$2:$G$3</c:f>
              <c:strCache>
                <c:ptCount val="2"/>
                <c:pt idx="0">
                  <c:v>No treament</c:v>
                </c:pt>
                <c:pt idx="1">
                  <c:v>TNM treatment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4.5325536831885431</c:v>
                </c:pt>
                <c:pt idx="1">
                  <c:v>34.69305946877531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50"/>
        <c:axId val="112008192"/>
        <c:axId val="111415808"/>
      </c:barChart>
      <c:catAx>
        <c:axId val="112008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lang="ja-JP" sz="1400">
                <a:latin typeface="Arial"/>
              </a:defRPr>
            </a:pPr>
            <a:endParaRPr lang="en-US"/>
          </a:p>
        </c:txPr>
        <c:crossAx val="111415808"/>
        <c:crosses val="autoZero"/>
        <c:auto val="1"/>
        <c:lblAlgn val="ctr"/>
        <c:lblOffset val="100"/>
        <c:noMultiLvlLbl val="0"/>
      </c:catAx>
      <c:valAx>
        <c:axId val="111415808"/>
        <c:scaling>
          <c:orientation val="minMax"/>
          <c:max val="6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lang="ja-JP" sz="1200">
                <a:latin typeface="Arial Unicode MS" pitchFamily="50" charset="-128"/>
                <a:ea typeface="Arial Unicode MS" pitchFamily="50" charset="-128"/>
                <a:cs typeface="Arial Unicode MS" pitchFamily="50" charset="-128"/>
              </a:defRPr>
            </a:pPr>
            <a:endParaRPr lang="en-US"/>
          </a:p>
        </c:txPr>
        <c:crossAx val="112008192"/>
        <c:crosses val="autoZero"/>
        <c:crossBetween val="between"/>
        <c:majorUnit val="20"/>
      </c:valAx>
      <c:spPr>
        <a:ln w="19050" cmpd="sng"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287E2-7C48-4732-A59E-740AD569EB68}" type="datetimeFigureOut">
              <a:rPr lang="en-US" smtClean="0"/>
              <a:t>8/21/2015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2B080-85B2-494E-947C-0E26934DF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56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B0A3EE-665F-F340-94CE-0F559990C20C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dirty="0">
              <a:ea typeface="平成明朝" pitchFamily="84" charset="-128"/>
              <a:cs typeface="平成明朝" pitchFamily="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57A7C4-796D-8142-A2FD-9F7F0359DA6B}" type="slidenum">
              <a:rPr lang="en-US" altLang="ja-JP"/>
              <a:pPr/>
              <a:t>3</a:t>
            </a:fld>
            <a:endParaRPr lang="en-US" altLang="ja-JP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8168BA-37E4-874F-A763-895D6E466017}" type="slidenum">
              <a:rPr lang="en-US" altLang="ja-JP"/>
              <a:pPr/>
              <a:t>5</a:t>
            </a:fld>
            <a:endParaRPr lang="en-US" altLang="ja-JP"/>
          </a:p>
        </p:txBody>
      </p:sp>
      <p:sp>
        <p:nvSpPr>
          <p:cNvPr id="430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144949-D0E1-8A4E-92AE-92ED060B3F5D}" type="slidenum">
              <a:rPr lang="en-US" altLang="ja-JP"/>
              <a:pPr/>
              <a:t>6</a:t>
            </a:fld>
            <a:endParaRPr lang="en-US" altLang="ja-JP"/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621B68-52E1-2A4D-8C46-8F072FF4B7FF}" type="slidenum">
              <a:rPr lang="en-US" altLang="ja-JP"/>
              <a:pPr/>
              <a:t>7</a:t>
            </a:fld>
            <a:endParaRPr lang="en-US" altLang="ja-JP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974DFF-EC01-454F-A706-5A85A7C97162}" type="slidenum">
              <a:rPr lang="en-US" altLang="ja-JP"/>
              <a:pPr/>
              <a:t>8</a:t>
            </a:fld>
            <a:endParaRPr lang="en-US" altLang="ja-JP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07E4BC-5078-FF45-AD04-12C0A190E240}" type="slidenum">
              <a:rPr lang="en-US" altLang="ja-JP"/>
              <a:pPr/>
              <a:t>9</a:t>
            </a:fld>
            <a:endParaRPr lang="en-US" altLang="ja-JP"/>
          </a:p>
        </p:txBody>
      </p:sp>
      <p:sp>
        <p:nvSpPr>
          <p:cNvPr id="552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b="1" dirty="0" smtClean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3DE0E0-819E-F042-992E-9FD52BDA0CE7}" type="slidenum">
              <a:rPr lang="en-US" altLang="ja-JP"/>
              <a:pPr/>
              <a:t>10</a:t>
            </a:fld>
            <a:endParaRPr lang="en-US" altLang="ja-JP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DB3A8-1B6E-584E-B586-128B4823316C}" type="slidenum">
              <a:rPr lang="en-US" altLang="ja-JP"/>
              <a:pPr/>
              <a:t>11</a:t>
            </a:fld>
            <a:endParaRPr lang="en-US" altLang="ja-JP"/>
          </a:p>
        </p:txBody>
      </p:sp>
      <p:sp>
        <p:nvSpPr>
          <p:cNvPr id="593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EDCB0-CD1D-F846-89E4-88AEB2886330}" type="slidenum">
              <a:rPr lang="en-US" altLang="ja-JP"/>
              <a:pPr/>
              <a:t>12</a:t>
            </a:fld>
            <a:endParaRPr lang="en-US" altLang="ja-JP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53FECD-2E16-FE4D-802B-5C4AE1B38A5D}" type="slidenum">
              <a:rPr lang="en-US" altLang="ja-JP"/>
              <a:pPr/>
              <a:t>13</a:t>
            </a:fld>
            <a:endParaRPr lang="en-US" altLang="ja-JP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8871A8-AFB1-5641-923C-6EF29E903408}" type="slidenum">
              <a:rPr lang="en-US" altLang="ja-JP"/>
              <a:pPr/>
              <a:t>14</a:t>
            </a:fld>
            <a:endParaRPr lang="en-US" altLang="ja-JP"/>
          </a:p>
        </p:txBody>
      </p:sp>
      <p:sp>
        <p:nvSpPr>
          <p:cNvPr id="675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solidFill>
            <a:srgbClr val="FFFFFF"/>
          </a:solidFill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95C4B8-8114-ED4F-ACAB-8C18A40F91C9}" type="slidenum">
              <a:rPr lang="en-US" altLang="ja-JP"/>
              <a:pPr/>
              <a:t>15</a:t>
            </a:fld>
            <a:endParaRPr lang="en-US" altLang="ja-JP"/>
          </a:p>
        </p:txBody>
      </p:sp>
      <p:sp>
        <p:nvSpPr>
          <p:cNvPr id="696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679A43-2952-E947-B4F1-5118B338AD69}" type="slidenum">
              <a:rPr lang="en-US" altLang="ja-JP"/>
              <a:pPr/>
              <a:t>16</a:t>
            </a:fld>
            <a:endParaRPr lang="en-US" altLang="ja-JP"/>
          </a:p>
        </p:txBody>
      </p:sp>
      <p:sp>
        <p:nvSpPr>
          <p:cNvPr id="285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13.jpeg"/><Relationship Id="rId9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6.gif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3" Type="http://schemas.openxmlformats.org/officeDocument/2006/relationships/image" Target="../media/image31.jpeg"/><Relationship Id="rId21" Type="http://schemas.openxmlformats.org/officeDocument/2006/relationships/image" Target="../media/image5.pn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4.jpeg"/><Relationship Id="rId20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gif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image" Target="../media/image57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9.emf"/><Relationship Id="rId12" Type="http://schemas.openxmlformats.org/officeDocument/2006/relationships/image" Target="../media/image5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5.emf"/><Relationship Id="rId5" Type="http://schemas.openxmlformats.org/officeDocument/2006/relationships/image" Target="../media/image51.emf"/><Relationship Id="rId15" Type="http://schemas.openxmlformats.org/officeDocument/2006/relationships/image" Target="../media/image5.png"/><Relationship Id="rId10" Type="http://schemas.openxmlformats.org/officeDocument/2006/relationships/image" Target="../media/image54.emf"/><Relationship Id="rId4" Type="http://schemas.openxmlformats.org/officeDocument/2006/relationships/image" Target="../media/image50.emf"/><Relationship Id="rId9" Type="http://schemas.openxmlformats.org/officeDocument/2006/relationships/image" Target="../media/image53.emf"/><Relationship Id="rId1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9.png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60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13" Type="http://schemas.openxmlformats.org/officeDocument/2006/relationships/image" Target="../media/image72.jpeg"/><Relationship Id="rId18" Type="http://schemas.openxmlformats.org/officeDocument/2006/relationships/image" Target="../media/image77.jpeg"/><Relationship Id="rId26" Type="http://schemas.openxmlformats.org/officeDocument/2006/relationships/image" Target="../media/image85.jpeg"/><Relationship Id="rId3" Type="http://schemas.openxmlformats.org/officeDocument/2006/relationships/image" Target="../media/image62.jpeg"/><Relationship Id="rId21" Type="http://schemas.openxmlformats.org/officeDocument/2006/relationships/image" Target="../media/image80.jpeg"/><Relationship Id="rId7" Type="http://schemas.openxmlformats.org/officeDocument/2006/relationships/image" Target="../media/image66.jpeg"/><Relationship Id="rId12" Type="http://schemas.openxmlformats.org/officeDocument/2006/relationships/image" Target="../media/image71.jpeg"/><Relationship Id="rId17" Type="http://schemas.openxmlformats.org/officeDocument/2006/relationships/image" Target="../media/image76.jpeg"/><Relationship Id="rId25" Type="http://schemas.openxmlformats.org/officeDocument/2006/relationships/image" Target="../media/image84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5.jpeg"/><Relationship Id="rId20" Type="http://schemas.openxmlformats.org/officeDocument/2006/relationships/image" Target="../media/image79.jpeg"/><Relationship Id="rId29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24" Type="http://schemas.openxmlformats.org/officeDocument/2006/relationships/image" Target="../media/image83.jpeg"/><Relationship Id="rId5" Type="http://schemas.openxmlformats.org/officeDocument/2006/relationships/image" Target="../media/image64.jpeg"/><Relationship Id="rId15" Type="http://schemas.openxmlformats.org/officeDocument/2006/relationships/image" Target="../media/image74.jpeg"/><Relationship Id="rId23" Type="http://schemas.openxmlformats.org/officeDocument/2006/relationships/image" Target="../media/image82.jpeg"/><Relationship Id="rId28" Type="http://schemas.openxmlformats.org/officeDocument/2006/relationships/image" Target="../media/image87.jpeg"/><Relationship Id="rId10" Type="http://schemas.openxmlformats.org/officeDocument/2006/relationships/image" Target="../media/image69.jpeg"/><Relationship Id="rId19" Type="http://schemas.openxmlformats.org/officeDocument/2006/relationships/image" Target="../media/image78.jpeg"/><Relationship Id="rId31" Type="http://schemas.openxmlformats.org/officeDocument/2006/relationships/image" Target="../media/image5.png"/><Relationship Id="rId4" Type="http://schemas.openxmlformats.org/officeDocument/2006/relationships/image" Target="../media/image63.jpeg"/><Relationship Id="rId9" Type="http://schemas.openxmlformats.org/officeDocument/2006/relationships/image" Target="../media/image68.jpeg"/><Relationship Id="rId14" Type="http://schemas.openxmlformats.org/officeDocument/2006/relationships/image" Target="../media/image73.jpeg"/><Relationship Id="rId22" Type="http://schemas.openxmlformats.org/officeDocument/2006/relationships/image" Target="../media/image81.jpeg"/><Relationship Id="rId27" Type="http://schemas.openxmlformats.org/officeDocument/2006/relationships/image" Target="../media/image86.jpeg"/><Relationship Id="rId30" Type="http://schemas.openxmlformats.org/officeDocument/2006/relationships/image" Target="../media/image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gif"/><Relationship Id="rId4" Type="http://schemas.openxmlformats.org/officeDocument/2006/relationships/image" Target="../media/image8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6.gif"/><Relationship Id="rId3" Type="http://schemas.openxmlformats.org/officeDocument/2006/relationships/image" Target="../media/image90.jpeg"/><Relationship Id="rId7" Type="http://schemas.openxmlformats.org/officeDocument/2006/relationships/image" Target="../media/image93.png"/><Relationship Id="rId12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microsoft.com/office/2007/relationships/hdphoto" Target="../media/hdphoto1.wdp"/><Relationship Id="rId9" Type="http://schemas.openxmlformats.org/officeDocument/2006/relationships/image" Target="../media/image95.png"/><Relationship Id="rId1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tiff"/><Relationship Id="rId3" Type="http://schemas.openxmlformats.org/officeDocument/2006/relationships/image" Target="../media/image99.png"/><Relationship Id="rId7" Type="http://schemas.openxmlformats.org/officeDocument/2006/relationships/image" Target="../media/image97.png"/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tiff"/><Relationship Id="rId10" Type="http://schemas.openxmlformats.org/officeDocument/2006/relationships/image" Target="../media/image6.gif"/><Relationship Id="rId4" Type="http://schemas.openxmlformats.org/officeDocument/2006/relationships/image" Target="../media/image96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7992" y="60960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Minoru Yoshida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Chemotherapy-2015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Valencia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Spain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04- 06,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4098" name="Picture 2" descr="E:\Logo Added\Chemotherapy-2015_Day-2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79824"/>
            <a:ext cx="4378570" cy="2587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spect="1" noChangeArrowheads="1"/>
          </p:cNvSpPr>
          <p:nvPr/>
        </p:nvSpPr>
        <p:spPr bwMode="auto">
          <a:xfrm>
            <a:off x="765175" y="2182813"/>
            <a:ext cx="16002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1400">
                <a:solidFill>
                  <a:srgbClr val="FF0609"/>
                </a:solidFill>
              </a:rPr>
              <a:t>Trichostatin A (TSA)</a:t>
            </a:r>
            <a:endParaRPr lang="en-US" altLang="ja-JP" sz="1400"/>
          </a:p>
          <a:p>
            <a:r>
              <a:rPr lang="en-US" altLang="ja-JP" sz="1400">
                <a:solidFill>
                  <a:schemeClr val="accent2"/>
                </a:solidFill>
              </a:rPr>
              <a:t>JBC 1990</a:t>
            </a:r>
            <a:endParaRPr lang="en-US" altLang="ja-JP" sz="1400"/>
          </a:p>
        </p:txBody>
      </p:sp>
      <p:sp>
        <p:nvSpPr>
          <p:cNvPr id="33796" name="Rectangle 3"/>
          <p:cNvSpPr>
            <a:spLocks noChangeAspect="1" noChangeArrowheads="1"/>
          </p:cNvSpPr>
          <p:nvPr/>
        </p:nvSpPr>
        <p:spPr bwMode="auto">
          <a:xfrm>
            <a:off x="4010025" y="2182813"/>
            <a:ext cx="1373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1400">
                <a:solidFill>
                  <a:srgbClr val="FF0609"/>
                </a:solidFill>
              </a:rPr>
              <a:t>Trapoxin B (TPX)</a:t>
            </a:r>
          </a:p>
          <a:p>
            <a:r>
              <a:rPr lang="en-US" altLang="ja-JP" sz="1400">
                <a:solidFill>
                  <a:schemeClr val="accent2"/>
                </a:solidFill>
              </a:rPr>
              <a:t>JBC 1993</a:t>
            </a:r>
          </a:p>
          <a:p>
            <a:r>
              <a:rPr lang="en-US" altLang="ja-JP" sz="1400">
                <a:solidFill>
                  <a:schemeClr val="accent2"/>
                </a:solidFill>
              </a:rPr>
              <a:t>PNAS 2001</a:t>
            </a:r>
            <a:endParaRPr lang="en-US" altLang="ja-JP" sz="1400"/>
          </a:p>
        </p:txBody>
      </p:sp>
      <p:grpSp>
        <p:nvGrpSpPr>
          <p:cNvPr id="33797" name="Group 4"/>
          <p:cNvGrpSpPr>
            <a:grpSpLocks/>
          </p:cNvGrpSpPr>
          <p:nvPr/>
        </p:nvGrpSpPr>
        <p:grpSpPr bwMode="auto">
          <a:xfrm>
            <a:off x="266700" y="3822700"/>
            <a:ext cx="2970213" cy="1265238"/>
            <a:chOff x="3264" y="936"/>
            <a:chExt cx="1871" cy="797"/>
          </a:xfrm>
        </p:grpSpPr>
        <p:sp>
          <p:nvSpPr>
            <p:cNvPr id="34119" name="Rectangle 5"/>
            <p:cNvSpPr>
              <a:spLocks noChangeArrowheads="1"/>
            </p:cNvSpPr>
            <p:nvPr/>
          </p:nvSpPr>
          <p:spPr bwMode="auto">
            <a:xfrm>
              <a:off x="4305" y="1656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20" name="Line 6"/>
            <p:cNvSpPr>
              <a:spLocks noChangeShapeType="1"/>
            </p:cNvSpPr>
            <p:nvPr/>
          </p:nvSpPr>
          <p:spPr bwMode="auto">
            <a:xfrm flipV="1">
              <a:off x="3355" y="975"/>
              <a:ext cx="88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1" name="Line 7"/>
            <p:cNvSpPr>
              <a:spLocks noChangeShapeType="1"/>
            </p:cNvSpPr>
            <p:nvPr/>
          </p:nvSpPr>
          <p:spPr bwMode="auto">
            <a:xfrm flipV="1">
              <a:off x="3369" y="991"/>
              <a:ext cx="7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2" name="Freeform 8"/>
            <p:cNvSpPr>
              <a:spLocks/>
            </p:cNvSpPr>
            <p:nvPr/>
          </p:nvSpPr>
          <p:spPr bwMode="auto">
            <a:xfrm>
              <a:off x="3355" y="1033"/>
              <a:ext cx="160" cy="173"/>
            </a:xfrm>
            <a:custGeom>
              <a:avLst/>
              <a:gdLst>
                <a:gd name="T0" fmla="*/ 0 w 283"/>
                <a:gd name="T1" fmla="*/ 0 h 273"/>
                <a:gd name="T2" fmla="*/ 0 w 283"/>
                <a:gd name="T3" fmla="*/ 1 h 273"/>
                <a:gd name="T4" fmla="*/ 1 w 283"/>
                <a:gd name="T5" fmla="*/ 1 h 273"/>
                <a:gd name="T6" fmla="*/ 1 w 283"/>
                <a:gd name="T7" fmla="*/ 1 h 2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3"/>
                <a:gd name="T13" fmla="*/ 0 h 273"/>
                <a:gd name="T14" fmla="*/ 283 w 283"/>
                <a:gd name="T15" fmla="*/ 273 h 2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3" h="273">
                  <a:moveTo>
                    <a:pt x="0" y="0"/>
                  </a:moveTo>
                  <a:lnTo>
                    <a:pt x="0" y="182"/>
                  </a:lnTo>
                  <a:lnTo>
                    <a:pt x="157" y="273"/>
                  </a:lnTo>
                  <a:lnTo>
                    <a:pt x="283" y="19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3" name="Line 9"/>
            <p:cNvSpPr>
              <a:spLocks noChangeShapeType="1"/>
            </p:cNvSpPr>
            <p:nvPr/>
          </p:nvSpPr>
          <p:spPr bwMode="auto">
            <a:xfrm flipV="1">
              <a:off x="3532" y="1033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4" name="Line 10"/>
            <p:cNvSpPr>
              <a:spLocks noChangeShapeType="1"/>
            </p:cNvSpPr>
            <p:nvPr/>
          </p:nvSpPr>
          <p:spPr bwMode="auto">
            <a:xfrm>
              <a:off x="3443" y="975"/>
              <a:ext cx="89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5" name="Line 11"/>
            <p:cNvSpPr>
              <a:spLocks noChangeShapeType="1"/>
            </p:cNvSpPr>
            <p:nvPr/>
          </p:nvSpPr>
          <p:spPr bwMode="auto">
            <a:xfrm>
              <a:off x="3443" y="1318"/>
              <a:ext cx="89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6" name="Line 12"/>
            <p:cNvSpPr>
              <a:spLocks noChangeShapeType="1"/>
            </p:cNvSpPr>
            <p:nvPr/>
          </p:nvSpPr>
          <p:spPr bwMode="auto">
            <a:xfrm>
              <a:off x="3455" y="1309"/>
              <a:ext cx="82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7" name="Line 13"/>
            <p:cNvSpPr>
              <a:spLocks noChangeShapeType="1"/>
            </p:cNvSpPr>
            <p:nvPr/>
          </p:nvSpPr>
          <p:spPr bwMode="auto">
            <a:xfrm>
              <a:off x="3532" y="1376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8" name="Line 14"/>
            <p:cNvSpPr>
              <a:spLocks noChangeShapeType="1"/>
            </p:cNvSpPr>
            <p:nvPr/>
          </p:nvSpPr>
          <p:spPr bwMode="auto">
            <a:xfrm flipV="1">
              <a:off x="3443" y="1492"/>
              <a:ext cx="89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29" name="Line 15"/>
            <p:cNvSpPr>
              <a:spLocks noChangeShapeType="1"/>
            </p:cNvSpPr>
            <p:nvPr/>
          </p:nvSpPr>
          <p:spPr bwMode="auto">
            <a:xfrm>
              <a:off x="3355" y="1492"/>
              <a:ext cx="88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0" name="Line 16"/>
            <p:cNvSpPr>
              <a:spLocks noChangeShapeType="1"/>
            </p:cNvSpPr>
            <p:nvPr/>
          </p:nvSpPr>
          <p:spPr bwMode="auto">
            <a:xfrm>
              <a:off x="3526" y="1492"/>
              <a:ext cx="91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1" name="Line 17"/>
            <p:cNvSpPr>
              <a:spLocks noChangeShapeType="1"/>
            </p:cNvSpPr>
            <p:nvPr/>
          </p:nvSpPr>
          <p:spPr bwMode="auto">
            <a:xfrm>
              <a:off x="3546" y="1482"/>
              <a:ext cx="77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2" name="Freeform 18"/>
            <p:cNvSpPr>
              <a:spLocks/>
            </p:cNvSpPr>
            <p:nvPr/>
          </p:nvSpPr>
          <p:spPr bwMode="auto">
            <a:xfrm>
              <a:off x="3623" y="1492"/>
              <a:ext cx="174" cy="54"/>
            </a:xfrm>
            <a:custGeom>
              <a:avLst/>
              <a:gdLst>
                <a:gd name="T0" fmla="*/ 0 w 309"/>
                <a:gd name="T1" fmla="*/ 1 h 86"/>
                <a:gd name="T2" fmla="*/ 1 w 309"/>
                <a:gd name="T3" fmla="*/ 0 h 86"/>
                <a:gd name="T4" fmla="*/ 1 w 309"/>
                <a:gd name="T5" fmla="*/ 1 h 86"/>
                <a:gd name="T6" fmla="*/ 0 60000 65536"/>
                <a:gd name="T7" fmla="*/ 0 60000 65536"/>
                <a:gd name="T8" fmla="*/ 0 60000 65536"/>
                <a:gd name="T9" fmla="*/ 0 w 309"/>
                <a:gd name="T10" fmla="*/ 0 h 86"/>
                <a:gd name="T11" fmla="*/ 309 w 309"/>
                <a:gd name="T12" fmla="*/ 86 h 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9" h="86">
                  <a:moveTo>
                    <a:pt x="0" y="86"/>
                  </a:moveTo>
                  <a:lnTo>
                    <a:pt x="152" y="0"/>
                  </a:lnTo>
                  <a:lnTo>
                    <a:pt x="309" y="8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3" name="Line 19"/>
            <p:cNvSpPr>
              <a:spLocks noChangeShapeType="1"/>
            </p:cNvSpPr>
            <p:nvPr/>
          </p:nvSpPr>
          <p:spPr bwMode="auto">
            <a:xfrm>
              <a:off x="3449" y="1206"/>
              <a:ext cx="1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4" name="Freeform 20"/>
            <p:cNvSpPr>
              <a:spLocks/>
            </p:cNvSpPr>
            <p:nvPr/>
          </p:nvSpPr>
          <p:spPr bwMode="auto">
            <a:xfrm>
              <a:off x="3435" y="1203"/>
              <a:ext cx="20" cy="121"/>
            </a:xfrm>
            <a:custGeom>
              <a:avLst/>
              <a:gdLst>
                <a:gd name="T0" fmla="*/ 1 w 35"/>
                <a:gd name="T1" fmla="*/ 1 h 192"/>
                <a:gd name="T2" fmla="*/ 0 w 35"/>
                <a:gd name="T3" fmla="*/ 1 h 192"/>
                <a:gd name="T4" fmla="*/ 1 w 35"/>
                <a:gd name="T5" fmla="*/ 0 h 192"/>
                <a:gd name="T6" fmla="*/ 1 w 35"/>
                <a:gd name="T7" fmla="*/ 0 h 192"/>
                <a:gd name="T8" fmla="*/ 1 w 35"/>
                <a:gd name="T9" fmla="*/ 1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192"/>
                <a:gd name="T17" fmla="*/ 35 w 35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192">
                  <a:moveTo>
                    <a:pt x="35" y="192"/>
                  </a:moveTo>
                  <a:lnTo>
                    <a:pt x="0" y="177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35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5" name="Freeform 21"/>
            <p:cNvSpPr>
              <a:spLocks/>
            </p:cNvSpPr>
            <p:nvPr/>
          </p:nvSpPr>
          <p:spPr bwMode="auto">
            <a:xfrm>
              <a:off x="3435" y="1203"/>
              <a:ext cx="20" cy="121"/>
            </a:xfrm>
            <a:custGeom>
              <a:avLst/>
              <a:gdLst>
                <a:gd name="T0" fmla="*/ 1 w 35"/>
                <a:gd name="T1" fmla="*/ 1 h 192"/>
                <a:gd name="T2" fmla="*/ 1 w 35"/>
                <a:gd name="T3" fmla="*/ 1 h 192"/>
                <a:gd name="T4" fmla="*/ 0 w 35"/>
                <a:gd name="T5" fmla="*/ 1 h 192"/>
                <a:gd name="T6" fmla="*/ 0 w 35"/>
                <a:gd name="T7" fmla="*/ 1 h 192"/>
                <a:gd name="T8" fmla="*/ 1 w 35"/>
                <a:gd name="T9" fmla="*/ 0 h 192"/>
                <a:gd name="T10" fmla="*/ 1 w 35"/>
                <a:gd name="T11" fmla="*/ 0 h 192"/>
                <a:gd name="T12" fmla="*/ 1 w 35"/>
                <a:gd name="T13" fmla="*/ 0 h 192"/>
                <a:gd name="T14" fmla="*/ 1 w 35"/>
                <a:gd name="T15" fmla="*/ 0 h 192"/>
                <a:gd name="T16" fmla="*/ 1 w 35"/>
                <a:gd name="T17" fmla="*/ 1 h 192"/>
                <a:gd name="T18" fmla="*/ 1 w 35"/>
                <a:gd name="T19" fmla="*/ 1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192"/>
                <a:gd name="T32" fmla="*/ 35 w 35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192">
                  <a:moveTo>
                    <a:pt x="35" y="192"/>
                  </a:moveTo>
                  <a:lnTo>
                    <a:pt x="35" y="192"/>
                  </a:lnTo>
                  <a:lnTo>
                    <a:pt x="0" y="177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35" y="19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6" name="Line 22"/>
            <p:cNvSpPr>
              <a:spLocks noChangeShapeType="1"/>
            </p:cNvSpPr>
            <p:nvPr/>
          </p:nvSpPr>
          <p:spPr bwMode="auto">
            <a:xfrm flipV="1">
              <a:off x="3269" y="1148"/>
              <a:ext cx="89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7" name="Freeform 23"/>
            <p:cNvSpPr>
              <a:spLocks/>
            </p:cNvSpPr>
            <p:nvPr/>
          </p:nvSpPr>
          <p:spPr bwMode="auto">
            <a:xfrm>
              <a:off x="3264" y="1145"/>
              <a:ext cx="91" cy="67"/>
            </a:xfrm>
            <a:custGeom>
              <a:avLst/>
              <a:gdLst>
                <a:gd name="T0" fmla="*/ 1 w 162"/>
                <a:gd name="T1" fmla="*/ 1 h 106"/>
                <a:gd name="T2" fmla="*/ 0 w 162"/>
                <a:gd name="T3" fmla="*/ 1 h 106"/>
                <a:gd name="T4" fmla="*/ 1 w 162"/>
                <a:gd name="T5" fmla="*/ 0 h 106"/>
                <a:gd name="T6" fmla="*/ 1 w 162"/>
                <a:gd name="T7" fmla="*/ 1 h 106"/>
                <a:gd name="T8" fmla="*/ 1 w 162"/>
                <a:gd name="T9" fmla="*/ 1 h 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2"/>
                <a:gd name="T16" fmla="*/ 0 h 106"/>
                <a:gd name="T17" fmla="*/ 162 w 162"/>
                <a:gd name="T18" fmla="*/ 106 h 1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2" h="106">
                  <a:moveTo>
                    <a:pt x="20" y="106"/>
                  </a:moveTo>
                  <a:lnTo>
                    <a:pt x="0" y="76"/>
                  </a:lnTo>
                  <a:lnTo>
                    <a:pt x="162" y="0"/>
                  </a:lnTo>
                  <a:lnTo>
                    <a:pt x="162" y="10"/>
                  </a:lnTo>
                  <a:lnTo>
                    <a:pt x="20" y="10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8" name="Freeform 24"/>
            <p:cNvSpPr>
              <a:spLocks/>
            </p:cNvSpPr>
            <p:nvPr/>
          </p:nvSpPr>
          <p:spPr bwMode="auto">
            <a:xfrm>
              <a:off x="3264" y="1145"/>
              <a:ext cx="91" cy="67"/>
            </a:xfrm>
            <a:custGeom>
              <a:avLst/>
              <a:gdLst>
                <a:gd name="T0" fmla="*/ 1 w 162"/>
                <a:gd name="T1" fmla="*/ 1 h 106"/>
                <a:gd name="T2" fmla="*/ 1 w 162"/>
                <a:gd name="T3" fmla="*/ 1 h 106"/>
                <a:gd name="T4" fmla="*/ 0 w 162"/>
                <a:gd name="T5" fmla="*/ 1 h 106"/>
                <a:gd name="T6" fmla="*/ 0 w 162"/>
                <a:gd name="T7" fmla="*/ 1 h 106"/>
                <a:gd name="T8" fmla="*/ 1 w 162"/>
                <a:gd name="T9" fmla="*/ 0 h 106"/>
                <a:gd name="T10" fmla="*/ 1 w 162"/>
                <a:gd name="T11" fmla="*/ 0 h 106"/>
                <a:gd name="T12" fmla="*/ 1 w 162"/>
                <a:gd name="T13" fmla="*/ 1 h 106"/>
                <a:gd name="T14" fmla="*/ 1 w 162"/>
                <a:gd name="T15" fmla="*/ 1 h 106"/>
                <a:gd name="T16" fmla="*/ 1 w 162"/>
                <a:gd name="T17" fmla="*/ 1 h 106"/>
                <a:gd name="T18" fmla="*/ 1 w 162"/>
                <a:gd name="T19" fmla="*/ 1 h 1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2"/>
                <a:gd name="T31" fmla="*/ 0 h 106"/>
                <a:gd name="T32" fmla="*/ 162 w 162"/>
                <a:gd name="T33" fmla="*/ 106 h 1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2" h="106">
                  <a:moveTo>
                    <a:pt x="20" y="106"/>
                  </a:moveTo>
                  <a:lnTo>
                    <a:pt x="20" y="106"/>
                  </a:lnTo>
                  <a:lnTo>
                    <a:pt x="0" y="76"/>
                  </a:lnTo>
                  <a:lnTo>
                    <a:pt x="162" y="0"/>
                  </a:lnTo>
                  <a:lnTo>
                    <a:pt x="162" y="5"/>
                  </a:lnTo>
                  <a:lnTo>
                    <a:pt x="20" y="10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39" name="Freeform 25"/>
            <p:cNvSpPr>
              <a:spLocks/>
            </p:cNvSpPr>
            <p:nvPr/>
          </p:nvSpPr>
          <p:spPr bwMode="auto">
            <a:xfrm>
              <a:off x="3797" y="1492"/>
              <a:ext cx="176" cy="54"/>
            </a:xfrm>
            <a:custGeom>
              <a:avLst/>
              <a:gdLst>
                <a:gd name="T0" fmla="*/ 0 w 313"/>
                <a:gd name="T1" fmla="*/ 1 h 86"/>
                <a:gd name="T2" fmla="*/ 1 w 313"/>
                <a:gd name="T3" fmla="*/ 0 h 86"/>
                <a:gd name="T4" fmla="*/ 1 w 313"/>
                <a:gd name="T5" fmla="*/ 1 h 86"/>
                <a:gd name="T6" fmla="*/ 0 60000 65536"/>
                <a:gd name="T7" fmla="*/ 0 60000 65536"/>
                <a:gd name="T8" fmla="*/ 0 60000 65536"/>
                <a:gd name="T9" fmla="*/ 0 w 313"/>
                <a:gd name="T10" fmla="*/ 0 h 86"/>
                <a:gd name="T11" fmla="*/ 313 w 313"/>
                <a:gd name="T12" fmla="*/ 86 h 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3" h="86">
                  <a:moveTo>
                    <a:pt x="0" y="86"/>
                  </a:moveTo>
                  <a:lnTo>
                    <a:pt x="162" y="0"/>
                  </a:lnTo>
                  <a:lnTo>
                    <a:pt x="313" y="8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0" name="Line 26"/>
            <p:cNvSpPr>
              <a:spLocks noChangeShapeType="1"/>
            </p:cNvSpPr>
            <p:nvPr/>
          </p:nvSpPr>
          <p:spPr bwMode="auto">
            <a:xfrm>
              <a:off x="3891" y="1478"/>
              <a:ext cx="82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1" name="Freeform 27"/>
            <p:cNvSpPr>
              <a:spLocks/>
            </p:cNvSpPr>
            <p:nvPr/>
          </p:nvSpPr>
          <p:spPr bwMode="auto">
            <a:xfrm>
              <a:off x="3973" y="1376"/>
              <a:ext cx="89" cy="170"/>
            </a:xfrm>
            <a:custGeom>
              <a:avLst/>
              <a:gdLst>
                <a:gd name="T0" fmla="*/ 0 w 157"/>
                <a:gd name="T1" fmla="*/ 1 h 269"/>
                <a:gd name="T2" fmla="*/ 1 w 157"/>
                <a:gd name="T3" fmla="*/ 1 h 269"/>
                <a:gd name="T4" fmla="*/ 1 w 157"/>
                <a:gd name="T5" fmla="*/ 0 h 269"/>
                <a:gd name="T6" fmla="*/ 0 60000 65536"/>
                <a:gd name="T7" fmla="*/ 0 60000 65536"/>
                <a:gd name="T8" fmla="*/ 0 60000 65536"/>
                <a:gd name="T9" fmla="*/ 0 w 157"/>
                <a:gd name="T10" fmla="*/ 0 h 269"/>
                <a:gd name="T11" fmla="*/ 157 w 157"/>
                <a:gd name="T12" fmla="*/ 269 h 2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7" h="269">
                  <a:moveTo>
                    <a:pt x="0" y="269"/>
                  </a:moveTo>
                  <a:lnTo>
                    <a:pt x="157" y="183"/>
                  </a:lnTo>
                  <a:lnTo>
                    <a:pt x="15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2" name="Line 28"/>
            <p:cNvSpPr>
              <a:spLocks noChangeShapeType="1"/>
            </p:cNvSpPr>
            <p:nvPr/>
          </p:nvSpPr>
          <p:spPr bwMode="auto">
            <a:xfrm>
              <a:off x="4062" y="1492"/>
              <a:ext cx="88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3" name="Line 29"/>
            <p:cNvSpPr>
              <a:spLocks noChangeShapeType="1"/>
            </p:cNvSpPr>
            <p:nvPr/>
          </p:nvSpPr>
          <p:spPr bwMode="auto">
            <a:xfrm>
              <a:off x="4073" y="1482"/>
              <a:ext cx="77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4" name="Freeform 30"/>
            <p:cNvSpPr>
              <a:spLocks/>
            </p:cNvSpPr>
            <p:nvPr/>
          </p:nvSpPr>
          <p:spPr bwMode="auto">
            <a:xfrm>
              <a:off x="4150" y="1492"/>
              <a:ext cx="176" cy="54"/>
            </a:xfrm>
            <a:custGeom>
              <a:avLst/>
              <a:gdLst>
                <a:gd name="T0" fmla="*/ 0 w 314"/>
                <a:gd name="T1" fmla="*/ 1 h 86"/>
                <a:gd name="T2" fmla="*/ 1 w 314"/>
                <a:gd name="T3" fmla="*/ 0 h 86"/>
                <a:gd name="T4" fmla="*/ 1 w 314"/>
                <a:gd name="T5" fmla="*/ 1 h 86"/>
                <a:gd name="T6" fmla="*/ 0 60000 65536"/>
                <a:gd name="T7" fmla="*/ 0 60000 65536"/>
                <a:gd name="T8" fmla="*/ 0 60000 65536"/>
                <a:gd name="T9" fmla="*/ 0 w 314"/>
                <a:gd name="T10" fmla="*/ 0 h 86"/>
                <a:gd name="T11" fmla="*/ 314 w 314"/>
                <a:gd name="T12" fmla="*/ 86 h 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4" h="86">
                  <a:moveTo>
                    <a:pt x="0" y="86"/>
                  </a:moveTo>
                  <a:lnTo>
                    <a:pt x="162" y="0"/>
                  </a:lnTo>
                  <a:lnTo>
                    <a:pt x="314" y="8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5" name="Line 31"/>
            <p:cNvSpPr>
              <a:spLocks noChangeShapeType="1"/>
            </p:cNvSpPr>
            <p:nvPr/>
          </p:nvSpPr>
          <p:spPr bwMode="auto">
            <a:xfrm flipV="1">
              <a:off x="4241" y="1376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6" name="Freeform 32"/>
            <p:cNvSpPr>
              <a:spLocks/>
            </p:cNvSpPr>
            <p:nvPr/>
          </p:nvSpPr>
          <p:spPr bwMode="auto">
            <a:xfrm>
              <a:off x="4227" y="1372"/>
              <a:ext cx="20" cy="116"/>
            </a:xfrm>
            <a:custGeom>
              <a:avLst/>
              <a:gdLst>
                <a:gd name="T0" fmla="*/ 0 w 35"/>
                <a:gd name="T1" fmla="*/ 0 h 182"/>
                <a:gd name="T2" fmla="*/ 1 w 35"/>
                <a:gd name="T3" fmla="*/ 0 h 182"/>
                <a:gd name="T4" fmla="*/ 1 w 35"/>
                <a:gd name="T5" fmla="*/ 1 h 182"/>
                <a:gd name="T6" fmla="*/ 0 w 35"/>
                <a:gd name="T7" fmla="*/ 0 h 1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182"/>
                <a:gd name="T14" fmla="*/ 35 w 35"/>
                <a:gd name="T15" fmla="*/ 182 h 1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182">
                  <a:moveTo>
                    <a:pt x="0" y="0"/>
                  </a:moveTo>
                  <a:lnTo>
                    <a:pt x="35" y="0"/>
                  </a:lnTo>
                  <a:lnTo>
                    <a:pt x="20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7" name="Freeform 33"/>
            <p:cNvSpPr>
              <a:spLocks/>
            </p:cNvSpPr>
            <p:nvPr/>
          </p:nvSpPr>
          <p:spPr bwMode="auto">
            <a:xfrm>
              <a:off x="4227" y="1372"/>
              <a:ext cx="20" cy="116"/>
            </a:xfrm>
            <a:custGeom>
              <a:avLst/>
              <a:gdLst>
                <a:gd name="T0" fmla="*/ 0 w 35"/>
                <a:gd name="T1" fmla="*/ 0 h 182"/>
                <a:gd name="T2" fmla="*/ 0 w 35"/>
                <a:gd name="T3" fmla="*/ 0 h 182"/>
                <a:gd name="T4" fmla="*/ 1 w 35"/>
                <a:gd name="T5" fmla="*/ 0 h 182"/>
                <a:gd name="T6" fmla="*/ 1 w 35"/>
                <a:gd name="T7" fmla="*/ 0 h 182"/>
                <a:gd name="T8" fmla="*/ 1 w 35"/>
                <a:gd name="T9" fmla="*/ 1 h 182"/>
                <a:gd name="T10" fmla="*/ 1 w 35"/>
                <a:gd name="T11" fmla="*/ 1 h 182"/>
                <a:gd name="T12" fmla="*/ 0 w 35"/>
                <a:gd name="T13" fmla="*/ 0 h 182"/>
                <a:gd name="T14" fmla="*/ 0 w 35"/>
                <a:gd name="T15" fmla="*/ 0 h 1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"/>
                <a:gd name="T25" fmla="*/ 0 h 182"/>
                <a:gd name="T26" fmla="*/ 35 w 35"/>
                <a:gd name="T27" fmla="*/ 182 h 1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" h="182">
                  <a:moveTo>
                    <a:pt x="0" y="0"/>
                  </a:moveTo>
                  <a:lnTo>
                    <a:pt x="0" y="0"/>
                  </a:lnTo>
                  <a:lnTo>
                    <a:pt x="35" y="0"/>
                  </a:lnTo>
                  <a:lnTo>
                    <a:pt x="20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8" name="Line 34"/>
            <p:cNvSpPr>
              <a:spLocks noChangeShapeType="1"/>
            </p:cNvSpPr>
            <p:nvPr/>
          </p:nvSpPr>
          <p:spPr bwMode="auto">
            <a:xfrm flipV="1">
              <a:off x="4326" y="1492"/>
              <a:ext cx="89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49" name="Line 35"/>
            <p:cNvSpPr>
              <a:spLocks noChangeShapeType="1"/>
            </p:cNvSpPr>
            <p:nvPr/>
          </p:nvSpPr>
          <p:spPr bwMode="auto">
            <a:xfrm>
              <a:off x="4332" y="1539"/>
              <a:ext cx="1" cy="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0" name="Line 36"/>
            <p:cNvSpPr>
              <a:spLocks noChangeShapeType="1"/>
            </p:cNvSpPr>
            <p:nvPr/>
          </p:nvSpPr>
          <p:spPr bwMode="auto">
            <a:xfrm>
              <a:off x="4318" y="1539"/>
              <a:ext cx="1" cy="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1" name="Freeform 37"/>
            <p:cNvSpPr>
              <a:spLocks/>
            </p:cNvSpPr>
            <p:nvPr/>
          </p:nvSpPr>
          <p:spPr bwMode="auto">
            <a:xfrm>
              <a:off x="4415" y="1492"/>
              <a:ext cx="265" cy="54"/>
            </a:xfrm>
            <a:custGeom>
              <a:avLst/>
              <a:gdLst>
                <a:gd name="T0" fmla="*/ 0 w 471"/>
                <a:gd name="T1" fmla="*/ 0 h 86"/>
                <a:gd name="T2" fmla="*/ 1 w 471"/>
                <a:gd name="T3" fmla="*/ 1 h 86"/>
                <a:gd name="T4" fmla="*/ 1 w 471"/>
                <a:gd name="T5" fmla="*/ 0 h 86"/>
                <a:gd name="T6" fmla="*/ 1 w 471"/>
                <a:gd name="T7" fmla="*/ 1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1"/>
                <a:gd name="T13" fmla="*/ 0 h 86"/>
                <a:gd name="T14" fmla="*/ 471 w 471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1" h="86">
                  <a:moveTo>
                    <a:pt x="0" y="0"/>
                  </a:moveTo>
                  <a:lnTo>
                    <a:pt x="152" y="86"/>
                  </a:lnTo>
                  <a:lnTo>
                    <a:pt x="309" y="0"/>
                  </a:lnTo>
                  <a:lnTo>
                    <a:pt x="471" y="8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2" name="Line 38"/>
            <p:cNvSpPr>
              <a:spLocks noChangeShapeType="1"/>
            </p:cNvSpPr>
            <p:nvPr/>
          </p:nvSpPr>
          <p:spPr bwMode="auto">
            <a:xfrm flipV="1">
              <a:off x="4415" y="1376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3" name="Freeform 39"/>
            <p:cNvSpPr>
              <a:spLocks/>
            </p:cNvSpPr>
            <p:nvPr/>
          </p:nvSpPr>
          <p:spPr bwMode="auto">
            <a:xfrm>
              <a:off x="4403" y="1372"/>
              <a:ext cx="20" cy="116"/>
            </a:xfrm>
            <a:custGeom>
              <a:avLst/>
              <a:gdLst>
                <a:gd name="T0" fmla="*/ 0 w 35"/>
                <a:gd name="T1" fmla="*/ 0 h 182"/>
                <a:gd name="T2" fmla="*/ 1 w 35"/>
                <a:gd name="T3" fmla="*/ 0 h 182"/>
                <a:gd name="T4" fmla="*/ 1 w 35"/>
                <a:gd name="T5" fmla="*/ 1 h 182"/>
                <a:gd name="T6" fmla="*/ 1 w 35"/>
                <a:gd name="T7" fmla="*/ 1 h 182"/>
                <a:gd name="T8" fmla="*/ 0 w 35"/>
                <a:gd name="T9" fmla="*/ 0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182"/>
                <a:gd name="T17" fmla="*/ 35 w 35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182">
                  <a:moveTo>
                    <a:pt x="0" y="0"/>
                  </a:moveTo>
                  <a:lnTo>
                    <a:pt x="35" y="0"/>
                  </a:lnTo>
                  <a:lnTo>
                    <a:pt x="20" y="182"/>
                  </a:lnTo>
                  <a:lnTo>
                    <a:pt x="15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4" name="Freeform 40"/>
            <p:cNvSpPr>
              <a:spLocks/>
            </p:cNvSpPr>
            <p:nvPr/>
          </p:nvSpPr>
          <p:spPr bwMode="auto">
            <a:xfrm>
              <a:off x="4403" y="1372"/>
              <a:ext cx="20" cy="116"/>
            </a:xfrm>
            <a:custGeom>
              <a:avLst/>
              <a:gdLst>
                <a:gd name="T0" fmla="*/ 0 w 35"/>
                <a:gd name="T1" fmla="*/ 0 h 182"/>
                <a:gd name="T2" fmla="*/ 0 w 35"/>
                <a:gd name="T3" fmla="*/ 0 h 182"/>
                <a:gd name="T4" fmla="*/ 1 w 35"/>
                <a:gd name="T5" fmla="*/ 0 h 182"/>
                <a:gd name="T6" fmla="*/ 1 w 35"/>
                <a:gd name="T7" fmla="*/ 0 h 182"/>
                <a:gd name="T8" fmla="*/ 1 w 35"/>
                <a:gd name="T9" fmla="*/ 1 h 182"/>
                <a:gd name="T10" fmla="*/ 1 w 35"/>
                <a:gd name="T11" fmla="*/ 1 h 182"/>
                <a:gd name="T12" fmla="*/ 1 w 35"/>
                <a:gd name="T13" fmla="*/ 1 h 182"/>
                <a:gd name="T14" fmla="*/ 1 w 35"/>
                <a:gd name="T15" fmla="*/ 1 h 182"/>
                <a:gd name="T16" fmla="*/ 0 w 35"/>
                <a:gd name="T17" fmla="*/ 0 h 182"/>
                <a:gd name="T18" fmla="*/ 0 w 35"/>
                <a:gd name="T19" fmla="*/ 0 h 1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182"/>
                <a:gd name="T32" fmla="*/ 35 w 35"/>
                <a:gd name="T33" fmla="*/ 182 h 1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182">
                  <a:moveTo>
                    <a:pt x="0" y="0"/>
                  </a:moveTo>
                  <a:lnTo>
                    <a:pt x="0" y="0"/>
                  </a:lnTo>
                  <a:lnTo>
                    <a:pt x="35" y="0"/>
                  </a:lnTo>
                  <a:lnTo>
                    <a:pt x="20" y="182"/>
                  </a:lnTo>
                  <a:lnTo>
                    <a:pt x="15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5" name="Line 41"/>
            <p:cNvSpPr>
              <a:spLocks noChangeShapeType="1"/>
            </p:cNvSpPr>
            <p:nvPr/>
          </p:nvSpPr>
          <p:spPr bwMode="auto">
            <a:xfrm flipV="1">
              <a:off x="4591" y="1376"/>
              <a:ext cx="1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6" name="Freeform 42"/>
            <p:cNvSpPr>
              <a:spLocks/>
            </p:cNvSpPr>
            <p:nvPr/>
          </p:nvSpPr>
          <p:spPr bwMode="auto">
            <a:xfrm>
              <a:off x="4580" y="1372"/>
              <a:ext cx="17" cy="116"/>
            </a:xfrm>
            <a:custGeom>
              <a:avLst/>
              <a:gdLst>
                <a:gd name="T0" fmla="*/ 0 w 30"/>
                <a:gd name="T1" fmla="*/ 0 h 182"/>
                <a:gd name="T2" fmla="*/ 1 w 30"/>
                <a:gd name="T3" fmla="*/ 0 h 182"/>
                <a:gd name="T4" fmla="*/ 1 w 30"/>
                <a:gd name="T5" fmla="*/ 1 h 182"/>
                <a:gd name="T6" fmla="*/ 1 w 30"/>
                <a:gd name="T7" fmla="*/ 1 h 182"/>
                <a:gd name="T8" fmla="*/ 0 w 30"/>
                <a:gd name="T9" fmla="*/ 0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82"/>
                <a:gd name="T17" fmla="*/ 30 w 30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82">
                  <a:moveTo>
                    <a:pt x="0" y="0"/>
                  </a:moveTo>
                  <a:lnTo>
                    <a:pt x="30" y="0"/>
                  </a:lnTo>
                  <a:lnTo>
                    <a:pt x="20" y="182"/>
                  </a:lnTo>
                  <a:lnTo>
                    <a:pt x="10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7" name="Freeform 43"/>
            <p:cNvSpPr>
              <a:spLocks/>
            </p:cNvSpPr>
            <p:nvPr/>
          </p:nvSpPr>
          <p:spPr bwMode="auto">
            <a:xfrm>
              <a:off x="4580" y="1372"/>
              <a:ext cx="20" cy="116"/>
            </a:xfrm>
            <a:custGeom>
              <a:avLst/>
              <a:gdLst>
                <a:gd name="T0" fmla="*/ 0 w 35"/>
                <a:gd name="T1" fmla="*/ 0 h 182"/>
                <a:gd name="T2" fmla="*/ 0 w 35"/>
                <a:gd name="T3" fmla="*/ 0 h 182"/>
                <a:gd name="T4" fmla="*/ 1 w 35"/>
                <a:gd name="T5" fmla="*/ 0 h 182"/>
                <a:gd name="T6" fmla="*/ 1 w 35"/>
                <a:gd name="T7" fmla="*/ 0 h 182"/>
                <a:gd name="T8" fmla="*/ 1 w 35"/>
                <a:gd name="T9" fmla="*/ 1 h 182"/>
                <a:gd name="T10" fmla="*/ 1 w 35"/>
                <a:gd name="T11" fmla="*/ 1 h 182"/>
                <a:gd name="T12" fmla="*/ 1 w 35"/>
                <a:gd name="T13" fmla="*/ 1 h 182"/>
                <a:gd name="T14" fmla="*/ 1 w 35"/>
                <a:gd name="T15" fmla="*/ 1 h 182"/>
                <a:gd name="T16" fmla="*/ 0 w 35"/>
                <a:gd name="T17" fmla="*/ 0 h 182"/>
                <a:gd name="T18" fmla="*/ 0 w 35"/>
                <a:gd name="T19" fmla="*/ 0 h 1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182"/>
                <a:gd name="T32" fmla="*/ 35 w 35"/>
                <a:gd name="T33" fmla="*/ 182 h 1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182">
                  <a:moveTo>
                    <a:pt x="0" y="0"/>
                  </a:moveTo>
                  <a:lnTo>
                    <a:pt x="0" y="0"/>
                  </a:lnTo>
                  <a:lnTo>
                    <a:pt x="35" y="0"/>
                  </a:lnTo>
                  <a:lnTo>
                    <a:pt x="20" y="182"/>
                  </a:lnTo>
                  <a:lnTo>
                    <a:pt x="15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8" name="Line 44"/>
            <p:cNvSpPr>
              <a:spLocks noChangeShapeType="1"/>
            </p:cNvSpPr>
            <p:nvPr/>
          </p:nvSpPr>
          <p:spPr bwMode="auto">
            <a:xfrm flipV="1">
              <a:off x="4506" y="1549"/>
              <a:ext cx="1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59" name="Freeform 45"/>
            <p:cNvSpPr>
              <a:spLocks/>
            </p:cNvSpPr>
            <p:nvPr/>
          </p:nvSpPr>
          <p:spPr bwMode="auto">
            <a:xfrm>
              <a:off x="4492" y="1546"/>
              <a:ext cx="19" cy="90"/>
            </a:xfrm>
            <a:custGeom>
              <a:avLst/>
              <a:gdLst>
                <a:gd name="T0" fmla="*/ 1 w 35"/>
                <a:gd name="T1" fmla="*/ 1 h 141"/>
                <a:gd name="T2" fmla="*/ 0 w 35"/>
                <a:gd name="T3" fmla="*/ 1 h 141"/>
                <a:gd name="T4" fmla="*/ 1 w 35"/>
                <a:gd name="T5" fmla="*/ 0 h 141"/>
                <a:gd name="T6" fmla="*/ 1 w 35"/>
                <a:gd name="T7" fmla="*/ 0 h 141"/>
                <a:gd name="T8" fmla="*/ 1 w 35"/>
                <a:gd name="T9" fmla="*/ 1 h 1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141"/>
                <a:gd name="T17" fmla="*/ 35 w 35"/>
                <a:gd name="T18" fmla="*/ 141 h 1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141">
                  <a:moveTo>
                    <a:pt x="35" y="141"/>
                  </a:moveTo>
                  <a:lnTo>
                    <a:pt x="0" y="141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35" y="1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0" name="Freeform 46"/>
            <p:cNvSpPr>
              <a:spLocks/>
            </p:cNvSpPr>
            <p:nvPr/>
          </p:nvSpPr>
          <p:spPr bwMode="auto">
            <a:xfrm>
              <a:off x="4492" y="1546"/>
              <a:ext cx="19" cy="90"/>
            </a:xfrm>
            <a:custGeom>
              <a:avLst/>
              <a:gdLst>
                <a:gd name="T0" fmla="*/ 1 w 35"/>
                <a:gd name="T1" fmla="*/ 1 h 141"/>
                <a:gd name="T2" fmla="*/ 1 w 35"/>
                <a:gd name="T3" fmla="*/ 1 h 141"/>
                <a:gd name="T4" fmla="*/ 0 w 35"/>
                <a:gd name="T5" fmla="*/ 1 h 141"/>
                <a:gd name="T6" fmla="*/ 0 w 35"/>
                <a:gd name="T7" fmla="*/ 1 h 141"/>
                <a:gd name="T8" fmla="*/ 1 w 35"/>
                <a:gd name="T9" fmla="*/ 0 h 141"/>
                <a:gd name="T10" fmla="*/ 1 w 35"/>
                <a:gd name="T11" fmla="*/ 0 h 141"/>
                <a:gd name="T12" fmla="*/ 1 w 35"/>
                <a:gd name="T13" fmla="*/ 0 h 141"/>
                <a:gd name="T14" fmla="*/ 1 w 35"/>
                <a:gd name="T15" fmla="*/ 0 h 141"/>
                <a:gd name="T16" fmla="*/ 1 w 35"/>
                <a:gd name="T17" fmla="*/ 1 h 141"/>
                <a:gd name="T18" fmla="*/ 1 w 35"/>
                <a:gd name="T19" fmla="*/ 1 h 1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"/>
                <a:gd name="T31" fmla="*/ 0 h 141"/>
                <a:gd name="T32" fmla="*/ 35 w 35"/>
                <a:gd name="T33" fmla="*/ 141 h 1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" h="141">
                  <a:moveTo>
                    <a:pt x="35" y="141"/>
                  </a:moveTo>
                  <a:lnTo>
                    <a:pt x="35" y="141"/>
                  </a:lnTo>
                  <a:lnTo>
                    <a:pt x="0" y="141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35" y="14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1" name="Freeform 47"/>
            <p:cNvSpPr>
              <a:spLocks/>
            </p:cNvSpPr>
            <p:nvPr/>
          </p:nvSpPr>
          <p:spPr bwMode="auto">
            <a:xfrm>
              <a:off x="4680" y="1357"/>
              <a:ext cx="88" cy="189"/>
            </a:xfrm>
            <a:custGeom>
              <a:avLst/>
              <a:gdLst>
                <a:gd name="T0" fmla="*/ 0 w 157"/>
                <a:gd name="T1" fmla="*/ 1 h 299"/>
                <a:gd name="T2" fmla="*/ 1 w 157"/>
                <a:gd name="T3" fmla="*/ 1 h 299"/>
                <a:gd name="T4" fmla="*/ 1 w 157"/>
                <a:gd name="T5" fmla="*/ 0 h 299"/>
                <a:gd name="T6" fmla="*/ 0 60000 65536"/>
                <a:gd name="T7" fmla="*/ 0 60000 65536"/>
                <a:gd name="T8" fmla="*/ 0 60000 65536"/>
                <a:gd name="T9" fmla="*/ 0 w 157"/>
                <a:gd name="T10" fmla="*/ 0 h 299"/>
                <a:gd name="T11" fmla="*/ 157 w 157"/>
                <a:gd name="T12" fmla="*/ 299 h 2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7" h="299">
                  <a:moveTo>
                    <a:pt x="0" y="299"/>
                  </a:moveTo>
                  <a:lnTo>
                    <a:pt x="157" y="213"/>
                  </a:lnTo>
                  <a:lnTo>
                    <a:pt x="15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2" name="Line 48"/>
            <p:cNvSpPr>
              <a:spLocks noChangeShapeType="1"/>
            </p:cNvSpPr>
            <p:nvPr/>
          </p:nvSpPr>
          <p:spPr bwMode="auto">
            <a:xfrm>
              <a:off x="4768" y="1492"/>
              <a:ext cx="8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3" name="Line 49"/>
            <p:cNvSpPr>
              <a:spLocks noChangeShapeType="1"/>
            </p:cNvSpPr>
            <p:nvPr/>
          </p:nvSpPr>
          <p:spPr bwMode="auto">
            <a:xfrm>
              <a:off x="4779" y="1482"/>
              <a:ext cx="75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4" name="Line 50"/>
            <p:cNvSpPr>
              <a:spLocks noChangeShapeType="1"/>
            </p:cNvSpPr>
            <p:nvPr/>
          </p:nvSpPr>
          <p:spPr bwMode="auto">
            <a:xfrm flipV="1">
              <a:off x="4854" y="1492"/>
              <a:ext cx="88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5" name="Line 51"/>
            <p:cNvSpPr>
              <a:spLocks noChangeShapeType="1"/>
            </p:cNvSpPr>
            <p:nvPr/>
          </p:nvSpPr>
          <p:spPr bwMode="auto">
            <a:xfrm flipV="1">
              <a:off x="4936" y="1398"/>
              <a:ext cx="1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6" name="Line 52"/>
            <p:cNvSpPr>
              <a:spLocks noChangeShapeType="1"/>
            </p:cNvSpPr>
            <p:nvPr/>
          </p:nvSpPr>
          <p:spPr bwMode="auto">
            <a:xfrm flipV="1">
              <a:off x="4950" y="1398"/>
              <a:ext cx="1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7" name="Line 53"/>
            <p:cNvSpPr>
              <a:spLocks noChangeShapeType="1"/>
            </p:cNvSpPr>
            <p:nvPr/>
          </p:nvSpPr>
          <p:spPr bwMode="auto">
            <a:xfrm>
              <a:off x="4942" y="1492"/>
              <a:ext cx="74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8" name="Line 54"/>
            <p:cNvSpPr>
              <a:spLocks noChangeShapeType="1"/>
            </p:cNvSpPr>
            <p:nvPr/>
          </p:nvSpPr>
          <p:spPr bwMode="auto">
            <a:xfrm flipV="1">
              <a:off x="3526" y="982"/>
              <a:ext cx="77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69" name="Line 55"/>
            <p:cNvSpPr>
              <a:spLocks noChangeShapeType="1"/>
            </p:cNvSpPr>
            <p:nvPr/>
          </p:nvSpPr>
          <p:spPr bwMode="auto">
            <a:xfrm flipV="1">
              <a:off x="3532" y="991"/>
              <a:ext cx="7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70" name="Rectangle 56"/>
            <p:cNvSpPr>
              <a:spLocks noChangeArrowheads="1"/>
            </p:cNvSpPr>
            <p:nvPr/>
          </p:nvSpPr>
          <p:spPr bwMode="auto">
            <a:xfrm>
              <a:off x="3616" y="936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71" name="Rectangle 57"/>
            <p:cNvSpPr>
              <a:spLocks noChangeArrowheads="1"/>
            </p:cNvSpPr>
            <p:nvPr/>
          </p:nvSpPr>
          <p:spPr bwMode="auto">
            <a:xfrm>
              <a:off x="3522" y="1123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72" name="Rectangle 58"/>
            <p:cNvSpPr>
              <a:spLocks noChangeArrowheads="1"/>
            </p:cNvSpPr>
            <p:nvPr/>
          </p:nvSpPr>
          <p:spPr bwMode="auto">
            <a:xfrm>
              <a:off x="4920" y="1325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73" name="Rectangle 59"/>
            <p:cNvSpPr>
              <a:spLocks noChangeArrowheads="1"/>
            </p:cNvSpPr>
            <p:nvPr/>
          </p:nvSpPr>
          <p:spPr bwMode="auto">
            <a:xfrm>
              <a:off x="4476" y="1652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74" name="Rectangle 60"/>
            <p:cNvSpPr>
              <a:spLocks noChangeArrowheads="1"/>
            </p:cNvSpPr>
            <p:nvPr/>
          </p:nvSpPr>
          <p:spPr bwMode="auto">
            <a:xfrm>
              <a:off x="4528" y="1652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175" name="Rectangle 61"/>
            <p:cNvSpPr>
              <a:spLocks noChangeArrowheads="1"/>
            </p:cNvSpPr>
            <p:nvPr/>
          </p:nvSpPr>
          <p:spPr bwMode="auto">
            <a:xfrm>
              <a:off x="5038" y="1540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76" name="Rectangle 62"/>
            <p:cNvSpPr>
              <a:spLocks noChangeArrowheads="1"/>
            </p:cNvSpPr>
            <p:nvPr/>
          </p:nvSpPr>
          <p:spPr bwMode="auto">
            <a:xfrm>
              <a:off x="5089" y="1540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177" name="Rectangle 63"/>
            <p:cNvSpPr>
              <a:spLocks noChangeArrowheads="1"/>
            </p:cNvSpPr>
            <p:nvPr/>
          </p:nvSpPr>
          <p:spPr bwMode="auto">
            <a:xfrm>
              <a:off x="3708" y="1478"/>
              <a:ext cx="3" cy="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78" name="Freeform 64"/>
            <p:cNvSpPr>
              <a:spLocks/>
            </p:cNvSpPr>
            <p:nvPr/>
          </p:nvSpPr>
          <p:spPr bwMode="auto">
            <a:xfrm>
              <a:off x="3708" y="1478"/>
              <a:ext cx="3" cy="4"/>
            </a:xfrm>
            <a:custGeom>
              <a:avLst/>
              <a:gdLst>
                <a:gd name="T0" fmla="*/ 1 w 5"/>
                <a:gd name="T1" fmla="*/ 0 h 5"/>
                <a:gd name="T2" fmla="*/ 1 w 5"/>
                <a:gd name="T3" fmla="*/ 0 h 5"/>
                <a:gd name="T4" fmla="*/ 1 w 5"/>
                <a:gd name="T5" fmla="*/ 2 h 5"/>
                <a:gd name="T6" fmla="*/ 1 w 5"/>
                <a:gd name="T7" fmla="*/ 2 h 5"/>
                <a:gd name="T8" fmla="*/ 0 w 5"/>
                <a:gd name="T9" fmla="*/ 2 h 5"/>
                <a:gd name="T10" fmla="*/ 0 w 5"/>
                <a:gd name="T11" fmla="*/ 2 h 5"/>
                <a:gd name="T12" fmla="*/ 0 w 5"/>
                <a:gd name="T13" fmla="*/ 0 h 5"/>
                <a:gd name="T14" fmla="*/ 0 w 5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"/>
                <a:gd name="T25" fmla="*/ 0 h 5"/>
                <a:gd name="T26" fmla="*/ 5 w 5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" h="5">
                  <a:moveTo>
                    <a:pt x="5" y="0"/>
                  </a:move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79" name="Line 65"/>
            <p:cNvSpPr>
              <a:spLocks noChangeShapeType="1"/>
            </p:cNvSpPr>
            <p:nvPr/>
          </p:nvSpPr>
          <p:spPr bwMode="auto">
            <a:xfrm>
              <a:off x="3706" y="1456"/>
              <a:ext cx="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0" name="Line 66"/>
            <p:cNvSpPr>
              <a:spLocks noChangeShapeType="1"/>
            </p:cNvSpPr>
            <p:nvPr/>
          </p:nvSpPr>
          <p:spPr bwMode="auto">
            <a:xfrm>
              <a:off x="3703" y="1447"/>
              <a:ext cx="11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1" name="Line 67"/>
            <p:cNvSpPr>
              <a:spLocks noChangeShapeType="1"/>
            </p:cNvSpPr>
            <p:nvPr/>
          </p:nvSpPr>
          <p:spPr bwMode="auto">
            <a:xfrm>
              <a:off x="3700" y="1424"/>
              <a:ext cx="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2" name="Line 68"/>
            <p:cNvSpPr>
              <a:spLocks noChangeShapeType="1"/>
            </p:cNvSpPr>
            <p:nvPr/>
          </p:nvSpPr>
          <p:spPr bwMode="auto">
            <a:xfrm>
              <a:off x="3700" y="1411"/>
              <a:ext cx="2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3" name="Line 69"/>
            <p:cNvSpPr>
              <a:spLocks noChangeShapeType="1"/>
            </p:cNvSpPr>
            <p:nvPr/>
          </p:nvSpPr>
          <p:spPr bwMode="auto">
            <a:xfrm>
              <a:off x="3697" y="1402"/>
              <a:ext cx="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4" name="Line 70"/>
            <p:cNvSpPr>
              <a:spLocks noChangeShapeType="1"/>
            </p:cNvSpPr>
            <p:nvPr/>
          </p:nvSpPr>
          <p:spPr bwMode="auto">
            <a:xfrm>
              <a:off x="3697" y="1389"/>
              <a:ext cx="25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5" name="Line 71"/>
            <p:cNvSpPr>
              <a:spLocks noChangeShapeType="1"/>
            </p:cNvSpPr>
            <p:nvPr/>
          </p:nvSpPr>
          <p:spPr bwMode="auto">
            <a:xfrm>
              <a:off x="3694" y="1379"/>
              <a:ext cx="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6" name="Line 72"/>
            <p:cNvSpPr>
              <a:spLocks noChangeShapeType="1"/>
            </p:cNvSpPr>
            <p:nvPr/>
          </p:nvSpPr>
          <p:spPr bwMode="auto">
            <a:xfrm>
              <a:off x="3706" y="1469"/>
              <a:ext cx="5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87" name="Line 73"/>
            <p:cNvSpPr>
              <a:spLocks noChangeShapeType="1"/>
            </p:cNvSpPr>
            <p:nvPr/>
          </p:nvSpPr>
          <p:spPr bwMode="auto">
            <a:xfrm>
              <a:off x="3703" y="1434"/>
              <a:ext cx="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3798" name="AutoShape 74"/>
          <p:cNvSpPr>
            <a:spLocks noChangeArrowheads="1"/>
          </p:cNvSpPr>
          <p:nvPr/>
        </p:nvSpPr>
        <p:spPr bwMode="auto">
          <a:xfrm>
            <a:off x="1651000" y="5791200"/>
            <a:ext cx="317500" cy="377825"/>
          </a:xfrm>
          <a:prstGeom prst="downArrow">
            <a:avLst>
              <a:gd name="adj1" fmla="val 50000"/>
              <a:gd name="adj2" fmla="val 29750"/>
            </a:avLst>
          </a:prstGeom>
          <a:gradFill rotWithShape="0">
            <a:gsLst>
              <a:gs pos="0">
                <a:srgbClr val="FFFFFF"/>
              </a:gs>
              <a:gs pos="100000">
                <a:srgbClr val="FFCF1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799" name="Rectangle 75"/>
          <p:cNvSpPr>
            <a:spLocks noChangeArrowheads="1"/>
          </p:cNvSpPr>
          <p:nvPr/>
        </p:nvSpPr>
        <p:spPr bwMode="auto">
          <a:xfrm>
            <a:off x="957263" y="6246813"/>
            <a:ext cx="1708150" cy="336550"/>
          </a:xfrm>
          <a:prstGeom prst="rect">
            <a:avLst/>
          </a:prstGeom>
          <a:solidFill>
            <a:srgbClr val="FFCF1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/>
              <a:t>CRM1/exportin 1</a:t>
            </a:r>
          </a:p>
        </p:txBody>
      </p:sp>
      <p:sp>
        <p:nvSpPr>
          <p:cNvPr id="33800" name="Rectangle 76"/>
          <p:cNvSpPr>
            <a:spLocks noChangeAspect="1" noChangeArrowheads="1"/>
          </p:cNvSpPr>
          <p:nvPr/>
        </p:nvSpPr>
        <p:spPr bwMode="auto">
          <a:xfrm>
            <a:off x="933450" y="5227638"/>
            <a:ext cx="1625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1400">
                <a:solidFill>
                  <a:srgbClr val="FF0609"/>
                </a:solidFill>
              </a:rPr>
              <a:t>Leptomycin B (LMB)</a:t>
            </a:r>
            <a:endParaRPr lang="en-US" altLang="ja-JP" sz="1400"/>
          </a:p>
          <a:p>
            <a:r>
              <a:rPr lang="en-US" altLang="ja-JP" sz="1400">
                <a:solidFill>
                  <a:schemeClr val="accent2"/>
                </a:solidFill>
              </a:rPr>
              <a:t>JBC 1994</a:t>
            </a:r>
          </a:p>
          <a:p>
            <a:r>
              <a:rPr lang="en-US" altLang="ja-JP" sz="1400">
                <a:solidFill>
                  <a:schemeClr val="accent2"/>
                </a:solidFill>
              </a:rPr>
              <a:t>Cell 1997</a:t>
            </a:r>
            <a:endParaRPr lang="en-US" altLang="ja-JP" sz="1400"/>
          </a:p>
        </p:txBody>
      </p:sp>
      <p:sp>
        <p:nvSpPr>
          <p:cNvPr id="33801" name="AutoShape 198"/>
          <p:cNvSpPr>
            <a:spLocks noChangeArrowheads="1"/>
          </p:cNvSpPr>
          <p:nvPr/>
        </p:nvSpPr>
        <p:spPr bwMode="auto">
          <a:xfrm>
            <a:off x="4451350" y="2925763"/>
            <a:ext cx="317500" cy="377825"/>
          </a:xfrm>
          <a:prstGeom prst="downArrow">
            <a:avLst>
              <a:gd name="adj1" fmla="val 50000"/>
              <a:gd name="adj2" fmla="val 29750"/>
            </a:avLst>
          </a:prstGeom>
          <a:gradFill rotWithShape="0">
            <a:gsLst>
              <a:gs pos="0">
                <a:srgbClr val="FFFFFF"/>
              </a:gs>
              <a:gs pos="100000">
                <a:srgbClr val="FFCF1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02" name="Rectangle 199"/>
          <p:cNvSpPr>
            <a:spLocks noChangeArrowheads="1"/>
          </p:cNvSpPr>
          <p:nvPr/>
        </p:nvSpPr>
        <p:spPr bwMode="auto">
          <a:xfrm>
            <a:off x="4232275" y="3384550"/>
            <a:ext cx="760413" cy="336550"/>
          </a:xfrm>
          <a:prstGeom prst="rect">
            <a:avLst/>
          </a:prstGeom>
          <a:solidFill>
            <a:srgbClr val="FFCF1E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/>
              <a:t>HDAC</a:t>
            </a:r>
          </a:p>
        </p:txBody>
      </p:sp>
      <p:grpSp>
        <p:nvGrpSpPr>
          <p:cNvPr id="33803" name="Group 200"/>
          <p:cNvGrpSpPr>
            <a:grpSpLocks/>
          </p:cNvGrpSpPr>
          <p:nvPr/>
        </p:nvGrpSpPr>
        <p:grpSpPr bwMode="auto">
          <a:xfrm>
            <a:off x="541338" y="785813"/>
            <a:ext cx="2759075" cy="1027112"/>
            <a:chOff x="669" y="809"/>
            <a:chExt cx="1738" cy="647"/>
          </a:xfrm>
        </p:grpSpPr>
        <p:sp>
          <p:nvSpPr>
            <p:cNvPr id="34084" name="Rectangle 201"/>
            <p:cNvSpPr>
              <a:spLocks noChangeAspect="1" noChangeArrowheads="1"/>
            </p:cNvSpPr>
            <p:nvPr/>
          </p:nvSpPr>
          <p:spPr bwMode="auto">
            <a:xfrm>
              <a:off x="2117" y="104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N</a:t>
              </a:r>
            </a:p>
          </p:txBody>
        </p:sp>
        <p:sp>
          <p:nvSpPr>
            <p:cNvPr id="34085" name="Rectangle 202"/>
            <p:cNvSpPr>
              <a:spLocks noChangeAspect="1" noChangeArrowheads="1"/>
            </p:cNvSpPr>
            <p:nvPr/>
          </p:nvSpPr>
          <p:spPr bwMode="auto">
            <a:xfrm>
              <a:off x="2117" y="1120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086" name="Line 203"/>
            <p:cNvSpPr>
              <a:spLocks noChangeAspect="1" noChangeShapeType="1"/>
            </p:cNvSpPr>
            <p:nvPr/>
          </p:nvSpPr>
          <p:spPr bwMode="auto">
            <a:xfrm flipV="1">
              <a:off x="948" y="1063"/>
              <a:ext cx="1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87" name="Line 204"/>
            <p:cNvSpPr>
              <a:spLocks noChangeAspect="1" noChangeShapeType="1"/>
            </p:cNvSpPr>
            <p:nvPr/>
          </p:nvSpPr>
          <p:spPr bwMode="auto">
            <a:xfrm flipV="1">
              <a:off x="972" y="1079"/>
              <a:ext cx="1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88" name="Line 205"/>
            <p:cNvSpPr>
              <a:spLocks noChangeAspect="1" noChangeShapeType="1"/>
            </p:cNvSpPr>
            <p:nvPr/>
          </p:nvSpPr>
          <p:spPr bwMode="auto">
            <a:xfrm>
              <a:off x="948" y="1198"/>
              <a:ext cx="112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89" name="Line 206"/>
            <p:cNvSpPr>
              <a:spLocks noChangeAspect="1" noChangeShapeType="1"/>
            </p:cNvSpPr>
            <p:nvPr/>
          </p:nvSpPr>
          <p:spPr bwMode="auto">
            <a:xfrm flipV="1">
              <a:off x="1068" y="1198"/>
              <a:ext cx="111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0" name="Line 207"/>
            <p:cNvSpPr>
              <a:spLocks noChangeAspect="1" noChangeShapeType="1"/>
            </p:cNvSpPr>
            <p:nvPr/>
          </p:nvSpPr>
          <p:spPr bwMode="auto">
            <a:xfrm flipV="1">
              <a:off x="1060" y="1182"/>
              <a:ext cx="95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1" name="Line 208"/>
            <p:cNvSpPr>
              <a:spLocks noChangeAspect="1" noChangeShapeType="1"/>
            </p:cNvSpPr>
            <p:nvPr/>
          </p:nvSpPr>
          <p:spPr bwMode="auto">
            <a:xfrm flipV="1">
              <a:off x="1179" y="1071"/>
              <a:ext cx="1" cy="1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2" name="Line 209"/>
            <p:cNvSpPr>
              <a:spLocks noChangeAspect="1" noChangeShapeType="1"/>
            </p:cNvSpPr>
            <p:nvPr/>
          </p:nvSpPr>
          <p:spPr bwMode="auto">
            <a:xfrm>
              <a:off x="1060" y="999"/>
              <a:ext cx="119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3" name="Line 210"/>
            <p:cNvSpPr>
              <a:spLocks noChangeAspect="1" noChangeShapeType="1"/>
            </p:cNvSpPr>
            <p:nvPr/>
          </p:nvSpPr>
          <p:spPr bwMode="auto">
            <a:xfrm flipV="1">
              <a:off x="948" y="999"/>
              <a:ext cx="120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4" name="Line 211"/>
            <p:cNvSpPr>
              <a:spLocks noChangeAspect="1" noChangeShapeType="1"/>
            </p:cNvSpPr>
            <p:nvPr/>
          </p:nvSpPr>
          <p:spPr bwMode="auto">
            <a:xfrm flipV="1">
              <a:off x="845" y="1198"/>
              <a:ext cx="103" cy="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5" name="Line 212"/>
            <p:cNvSpPr>
              <a:spLocks noChangeAspect="1" noChangeShapeType="1"/>
            </p:cNvSpPr>
            <p:nvPr/>
          </p:nvSpPr>
          <p:spPr bwMode="auto">
            <a:xfrm>
              <a:off x="669" y="1206"/>
              <a:ext cx="8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6" name="Freeform 213"/>
            <p:cNvSpPr>
              <a:spLocks noChangeAspect="1"/>
            </p:cNvSpPr>
            <p:nvPr/>
          </p:nvSpPr>
          <p:spPr bwMode="auto">
            <a:xfrm>
              <a:off x="1180" y="999"/>
              <a:ext cx="233" cy="66"/>
            </a:xfrm>
            <a:custGeom>
              <a:avLst/>
              <a:gdLst>
                <a:gd name="T0" fmla="*/ 0 w 224"/>
                <a:gd name="T1" fmla="*/ 104 h 64"/>
                <a:gd name="T2" fmla="*/ 212 w 224"/>
                <a:gd name="T3" fmla="*/ 0 h 64"/>
                <a:gd name="T4" fmla="*/ 420 w 224"/>
                <a:gd name="T5" fmla="*/ 104 h 64"/>
                <a:gd name="T6" fmla="*/ 0 60000 65536"/>
                <a:gd name="T7" fmla="*/ 0 60000 65536"/>
                <a:gd name="T8" fmla="*/ 0 60000 65536"/>
                <a:gd name="T9" fmla="*/ 0 w 224"/>
                <a:gd name="T10" fmla="*/ 0 h 64"/>
                <a:gd name="T11" fmla="*/ 224 w 224"/>
                <a:gd name="T12" fmla="*/ 64 h 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4" h="64">
                  <a:moveTo>
                    <a:pt x="0" y="64"/>
                  </a:moveTo>
                  <a:lnTo>
                    <a:pt x="112" y="0"/>
                  </a:lnTo>
                  <a:lnTo>
                    <a:pt x="224" y="6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7" name="Line 214"/>
            <p:cNvSpPr>
              <a:spLocks noChangeAspect="1" noChangeShapeType="1"/>
            </p:cNvSpPr>
            <p:nvPr/>
          </p:nvSpPr>
          <p:spPr bwMode="auto">
            <a:xfrm flipV="1">
              <a:off x="1418" y="999"/>
              <a:ext cx="119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8" name="Line 215"/>
            <p:cNvSpPr>
              <a:spLocks noChangeAspect="1" noChangeShapeType="1"/>
            </p:cNvSpPr>
            <p:nvPr/>
          </p:nvSpPr>
          <p:spPr bwMode="auto">
            <a:xfrm>
              <a:off x="1542" y="999"/>
              <a:ext cx="111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99" name="Line 216"/>
            <p:cNvSpPr>
              <a:spLocks noChangeAspect="1" noChangeShapeType="1"/>
            </p:cNvSpPr>
            <p:nvPr/>
          </p:nvSpPr>
          <p:spPr bwMode="auto">
            <a:xfrm flipV="1">
              <a:off x="1661" y="999"/>
              <a:ext cx="128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0" name="Line 217"/>
            <p:cNvSpPr>
              <a:spLocks noChangeAspect="1" noChangeShapeType="1"/>
            </p:cNvSpPr>
            <p:nvPr/>
          </p:nvSpPr>
          <p:spPr bwMode="auto">
            <a:xfrm>
              <a:off x="1794" y="999"/>
              <a:ext cx="119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1" name="Line 218"/>
            <p:cNvSpPr>
              <a:spLocks noChangeAspect="1" noChangeShapeType="1"/>
            </p:cNvSpPr>
            <p:nvPr/>
          </p:nvSpPr>
          <p:spPr bwMode="auto">
            <a:xfrm>
              <a:off x="1778" y="1023"/>
              <a:ext cx="119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2" name="Line 219"/>
            <p:cNvSpPr>
              <a:spLocks noChangeAspect="1" noChangeShapeType="1"/>
            </p:cNvSpPr>
            <p:nvPr/>
          </p:nvSpPr>
          <p:spPr bwMode="auto">
            <a:xfrm flipV="1">
              <a:off x="1913" y="999"/>
              <a:ext cx="111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3" name="Line 220"/>
            <p:cNvSpPr>
              <a:spLocks noChangeAspect="1" noChangeShapeType="1"/>
            </p:cNvSpPr>
            <p:nvPr/>
          </p:nvSpPr>
          <p:spPr bwMode="auto">
            <a:xfrm flipV="1">
              <a:off x="1661" y="1071"/>
              <a:ext cx="1" cy="1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4" name="Line 221"/>
            <p:cNvSpPr>
              <a:spLocks noChangeAspect="1" noChangeShapeType="1"/>
            </p:cNvSpPr>
            <p:nvPr/>
          </p:nvSpPr>
          <p:spPr bwMode="auto">
            <a:xfrm flipV="1">
              <a:off x="2035" y="888"/>
              <a:ext cx="1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5" name="Line 222"/>
            <p:cNvSpPr>
              <a:spLocks noChangeAspect="1" noChangeShapeType="1"/>
            </p:cNvSpPr>
            <p:nvPr/>
          </p:nvSpPr>
          <p:spPr bwMode="auto">
            <a:xfrm>
              <a:off x="2024" y="999"/>
              <a:ext cx="96" cy="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6" name="Line 223"/>
            <p:cNvSpPr>
              <a:spLocks noChangeAspect="1" noChangeShapeType="1"/>
            </p:cNvSpPr>
            <p:nvPr/>
          </p:nvSpPr>
          <p:spPr bwMode="auto">
            <a:xfrm flipV="1">
              <a:off x="2175" y="999"/>
              <a:ext cx="95" cy="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07" name="Rectangle 224"/>
            <p:cNvSpPr>
              <a:spLocks noChangeAspect="1" noChangeArrowheads="1"/>
            </p:cNvSpPr>
            <p:nvPr/>
          </p:nvSpPr>
          <p:spPr bwMode="auto">
            <a:xfrm>
              <a:off x="1278" y="809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08" name="Rectangle 225"/>
            <p:cNvSpPr>
              <a:spLocks noChangeAspect="1" noChangeArrowheads="1"/>
            </p:cNvSpPr>
            <p:nvPr/>
          </p:nvSpPr>
          <p:spPr bwMode="auto">
            <a:xfrm>
              <a:off x="1999" y="817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09" name="Line 226"/>
            <p:cNvSpPr>
              <a:spLocks noChangeAspect="1" noChangeShapeType="1"/>
            </p:cNvSpPr>
            <p:nvPr/>
          </p:nvSpPr>
          <p:spPr bwMode="auto">
            <a:xfrm flipV="1">
              <a:off x="804" y="1337"/>
              <a:ext cx="0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10" name="Rectangle 227"/>
            <p:cNvSpPr>
              <a:spLocks noChangeAspect="1" noChangeArrowheads="1"/>
            </p:cNvSpPr>
            <p:nvPr/>
          </p:nvSpPr>
          <p:spPr bwMode="auto">
            <a:xfrm>
              <a:off x="780" y="1256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N</a:t>
              </a:r>
            </a:p>
          </p:txBody>
        </p:sp>
        <p:sp>
          <p:nvSpPr>
            <p:cNvPr id="34111" name="Line 228"/>
            <p:cNvSpPr>
              <a:spLocks noChangeAspect="1" noChangeShapeType="1"/>
            </p:cNvSpPr>
            <p:nvPr/>
          </p:nvSpPr>
          <p:spPr bwMode="auto">
            <a:xfrm flipV="1">
              <a:off x="1282" y="888"/>
              <a:ext cx="2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12" name="Line 229"/>
            <p:cNvSpPr>
              <a:spLocks noChangeAspect="1" noChangeShapeType="1"/>
            </p:cNvSpPr>
            <p:nvPr/>
          </p:nvSpPr>
          <p:spPr bwMode="auto">
            <a:xfrm flipV="1">
              <a:off x="1311" y="888"/>
              <a:ext cx="1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13" name="Line 230"/>
            <p:cNvSpPr>
              <a:spLocks noChangeAspect="1" noChangeShapeType="1"/>
            </p:cNvSpPr>
            <p:nvPr/>
          </p:nvSpPr>
          <p:spPr bwMode="auto">
            <a:xfrm flipV="1">
              <a:off x="2008" y="888"/>
              <a:ext cx="1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14" name="Rectangle 231"/>
            <p:cNvSpPr>
              <a:spLocks noChangeAspect="1" noChangeArrowheads="1"/>
            </p:cNvSpPr>
            <p:nvPr/>
          </p:nvSpPr>
          <p:spPr bwMode="auto">
            <a:xfrm>
              <a:off x="2298" y="952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115" name="Rectangle 232"/>
            <p:cNvSpPr>
              <a:spLocks noChangeAspect="1" noChangeArrowheads="1"/>
            </p:cNvSpPr>
            <p:nvPr/>
          </p:nvSpPr>
          <p:spPr bwMode="auto">
            <a:xfrm>
              <a:off x="2361" y="952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116" name="Line 233"/>
            <p:cNvSpPr>
              <a:spLocks noChangeAspect="1" noChangeShapeType="1"/>
            </p:cNvSpPr>
            <p:nvPr/>
          </p:nvSpPr>
          <p:spPr bwMode="auto">
            <a:xfrm>
              <a:off x="1520" y="1020"/>
              <a:ext cx="119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17" name="Line 234"/>
            <p:cNvSpPr>
              <a:spLocks noChangeAspect="1" noChangeShapeType="1"/>
            </p:cNvSpPr>
            <p:nvPr/>
          </p:nvSpPr>
          <p:spPr bwMode="auto">
            <a:xfrm>
              <a:off x="1061" y="1033"/>
              <a:ext cx="101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18" name="AutoShape 235"/>
            <p:cNvSpPr>
              <a:spLocks noChangeArrowheads="1"/>
            </p:cNvSpPr>
            <p:nvPr/>
          </p:nvSpPr>
          <p:spPr bwMode="auto">
            <a:xfrm>
              <a:off x="1396" y="1057"/>
              <a:ext cx="27" cy="15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3804" name="Freeform 236"/>
          <p:cNvSpPr>
            <a:spLocks/>
          </p:cNvSpPr>
          <p:nvPr/>
        </p:nvSpPr>
        <p:spPr bwMode="auto">
          <a:xfrm>
            <a:off x="4341813" y="847725"/>
            <a:ext cx="346075" cy="125413"/>
          </a:xfrm>
          <a:custGeom>
            <a:avLst/>
            <a:gdLst>
              <a:gd name="T0" fmla="*/ 0 w 264"/>
              <a:gd name="T1" fmla="*/ 2147483647 h 96"/>
              <a:gd name="T2" fmla="*/ 2147483647 w 264"/>
              <a:gd name="T3" fmla="*/ 0 h 96"/>
              <a:gd name="T4" fmla="*/ 2147483647 w 264"/>
              <a:gd name="T5" fmla="*/ 0 h 96"/>
              <a:gd name="T6" fmla="*/ 2147483647 w 264"/>
              <a:gd name="T7" fmla="*/ 2147483647 h 96"/>
              <a:gd name="T8" fmla="*/ 0 60000 65536"/>
              <a:gd name="T9" fmla="*/ 0 60000 65536"/>
              <a:gd name="T10" fmla="*/ 0 60000 65536"/>
              <a:gd name="T11" fmla="*/ 0 60000 65536"/>
              <a:gd name="T12" fmla="*/ 0 w 264"/>
              <a:gd name="T13" fmla="*/ 0 h 96"/>
              <a:gd name="T14" fmla="*/ 264 w 264"/>
              <a:gd name="T15" fmla="*/ 96 h 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4" h="96">
                <a:moveTo>
                  <a:pt x="0" y="96"/>
                </a:moveTo>
                <a:lnTo>
                  <a:pt x="64" y="0"/>
                </a:lnTo>
                <a:lnTo>
                  <a:pt x="208" y="0"/>
                </a:lnTo>
                <a:lnTo>
                  <a:pt x="264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05" name="Line 237"/>
          <p:cNvSpPr>
            <a:spLocks noChangeShapeType="1"/>
          </p:cNvSpPr>
          <p:nvPr/>
        </p:nvSpPr>
        <p:spPr bwMode="auto">
          <a:xfrm flipV="1">
            <a:off x="4162425" y="1036638"/>
            <a:ext cx="1270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06" name="Line 238"/>
          <p:cNvSpPr>
            <a:spLocks noChangeShapeType="1"/>
          </p:cNvSpPr>
          <p:nvPr/>
        </p:nvSpPr>
        <p:spPr bwMode="auto">
          <a:xfrm flipV="1">
            <a:off x="4162425" y="1109663"/>
            <a:ext cx="1588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07" name="Line 239"/>
          <p:cNvSpPr>
            <a:spLocks noChangeShapeType="1"/>
          </p:cNvSpPr>
          <p:nvPr/>
        </p:nvSpPr>
        <p:spPr bwMode="auto">
          <a:xfrm>
            <a:off x="4162425" y="1309688"/>
            <a:ext cx="127000" cy="74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08" name="Freeform 240"/>
          <p:cNvSpPr>
            <a:spLocks/>
          </p:cNvSpPr>
          <p:nvPr/>
        </p:nvSpPr>
        <p:spPr bwMode="auto">
          <a:xfrm>
            <a:off x="4351338" y="1446213"/>
            <a:ext cx="263525" cy="127000"/>
          </a:xfrm>
          <a:custGeom>
            <a:avLst/>
            <a:gdLst>
              <a:gd name="T0" fmla="*/ 0 w 200"/>
              <a:gd name="T1" fmla="*/ 0 h 96"/>
              <a:gd name="T2" fmla="*/ 2147483647 w 200"/>
              <a:gd name="T3" fmla="*/ 2147483647 h 96"/>
              <a:gd name="T4" fmla="*/ 2147483647 w 200"/>
              <a:gd name="T5" fmla="*/ 2147483647 h 96"/>
              <a:gd name="T6" fmla="*/ 0 60000 65536"/>
              <a:gd name="T7" fmla="*/ 0 60000 65536"/>
              <a:gd name="T8" fmla="*/ 0 60000 65536"/>
              <a:gd name="T9" fmla="*/ 0 w 200"/>
              <a:gd name="T10" fmla="*/ 0 h 96"/>
              <a:gd name="T11" fmla="*/ 200 w 200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" h="96">
                <a:moveTo>
                  <a:pt x="0" y="0"/>
                </a:moveTo>
                <a:lnTo>
                  <a:pt x="56" y="96"/>
                </a:lnTo>
                <a:lnTo>
                  <a:pt x="200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09" name="Line 241"/>
          <p:cNvSpPr>
            <a:spLocks noChangeShapeType="1"/>
          </p:cNvSpPr>
          <p:nvPr/>
        </p:nvSpPr>
        <p:spPr bwMode="auto">
          <a:xfrm flipV="1">
            <a:off x="4614863" y="1454150"/>
            <a:ext cx="73025" cy="115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0" name="Line 242"/>
          <p:cNvSpPr>
            <a:spLocks noChangeShapeType="1"/>
          </p:cNvSpPr>
          <p:nvPr/>
        </p:nvSpPr>
        <p:spPr bwMode="auto">
          <a:xfrm flipV="1">
            <a:off x="4740275" y="1309688"/>
            <a:ext cx="138113" cy="74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1" name="Line 243"/>
          <p:cNvSpPr>
            <a:spLocks noChangeShapeType="1"/>
          </p:cNvSpPr>
          <p:nvPr/>
        </p:nvSpPr>
        <p:spPr bwMode="auto">
          <a:xfrm>
            <a:off x="4740275" y="1036638"/>
            <a:ext cx="138113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2" name="Line 244"/>
          <p:cNvSpPr>
            <a:spLocks noChangeShapeType="1"/>
          </p:cNvSpPr>
          <p:nvPr/>
        </p:nvSpPr>
        <p:spPr bwMode="auto">
          <a:xfrm flipV="1">
            <a:off x="4878388" y="1109663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3" name="Line 245"/>
          <p:cNvSpPr>
            <a:spLocks noChangeShapeType="1"/>
          </p:cNvSpPr>
          <p:nvPr/>
        </p:nvSpPr>
        <p:spPr bwMode="auto">
          <a:xfrm flipV="1">
            <a:off x="4603750" y="711200"/>
            <a:ext cx="84138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4" name="Line 246"/>
          <p:cNvSpPr>
            <a:spLocks noChangeShapeType="1"/>
          </p:cNvSpPr>
          <p:nvPr/>
        </p:nvSpPr>
        <p:spPr bwMode="auto">
          <a:xfrm flipV="1">
            <a:off x="4625975" y="720725"/>
            <a:ext cx="84138" cy="138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5" name="Line 247"/>
          <p:cNvSpPr>
            <a:spLocks noChangeShapeType="1"/>
          </p:cNvSpPr>
          <p:nvPr/>
        </p:nvSpPr>
        <p:spPr bwMode="auto">
          <a:xfrm>
            <a:off x="4016375" y="1057275"/>
            <a:ext cx="136525" cy="74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6" name="Line 248"/>
          <p:cNvSpPr>
            <a:spLocks noChangeShapeType="1"/>
          </p:cNvSpPr>
          <p:nvPr/>
        </p:nvSpPr>
        <p:spPr bwMode="auto">
          <a:xfrm>
            <a:off x="4037013" y="1027113"/>
            <a:ext cx="136525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7" name="Line 249"/>
          <p:cNvSpPr>
            <a:spLocks noChangeShapeType="1"/>
          </p:cNvSpPr>
          <p:nvPr/>
        </p:nvSpPr>
        <p:spPr bwMode="auto">
          <a:xfrm flipV="1">
            <a:off x="3994150" y="1309688"/>
            <a:ext cx="168275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8" name="Line 250"/>
          <p:cNvSpPr>
            <a:spLocks noChangeShapeType="1"/>
          </p:cNvSpPr>
          <p:nvPr/>
        </p:nvSpPr>
        <p:spPr bwMode="auto">
          <a:xfrm flipV="1">
            <a:off x="3994150" y="1404938"/>
            <a:ext cx="1588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19" name="Line 251"/>
          <p:cNvSpPr>
            <a:spLocks noChangeShapeType="1"/>
          </p:cNvSpPr>
          <p:nvPr/>
        </p:nvSpPr>
        <p:spPr bwMode="auto">
          <a:xfrm flipV="1">
            <a:off x="3825875" y="1593850"/>
            <a:ext cx="168275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0" name="Line 252"/>
          <p:cNvSpPr>
            <a:spLocks noChangeShapeType="1"/>
          </p:cNvSpPr>
          <p:nvPr/>
        </p:nvSpPr>
        <p:spPr bwMode="auto">
          <a:xfrm flipV="1">
            <a:off x="3857625" y="1636713"/>
            <a:ext cx="147638" cy="84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1" name="Line 253"/>
          <p:cNvSpPr>
            <a:spLocks noChangeShapeType="1"/>
          </p:cNvSpPr>
          <p:nvPr/>
        </p:nvSpPr>
        <p:spPr bwMode="auto">
          <a:xfrm flipV="1">
            <a:off x="3825875" y="1689100"/>
            <a:ext cx="1588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2" name="Line 254"/>
          <p:cNvSpPr>
            <a:spLocks noChangeShapeType="1"/>
          </p:cNvSpPr>
          <p:nvPr/>
        </p:nvSpPr>
        <p:spPr bwMode="auto">
          <a:xfrm>
            <a:off x="3825875" y="1889125"/>
            <a:ext cx="168275" cy="93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3" name="Line 255"/>
          <p:cNvSpPr>
            <a:spLocks noChangeShapeType="1"/>
          </p:cNvSpPr>
          <p:nvPr/>
        </p:nvSpPr>
        <p:spPr bwMode="auto">
          <a:xfrm>
            <a:off x="3857625" y="1866900"/>
            <a:ext cx="147638" cy="84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4" name="Freeform 256"/>
          <p:cNvSpPr>
            <a:spLocks/>
          </p:cNvSpPr>
          <p:nvPr/>
        </p:nvSpPr>
        <p:spPr bwMode="auto">
          <a:xfrm>
            <a:off x="3994150" y="1689100"/>
            <a:ext cx="168275" cy="293688"/>
          </a:xfrm>
          <a:custGeom>
            <a:avLst/>
            <a:gdLst>
              <a:gd name="T0" fmla="*/ 0 w 128"/>
              <a:gd name="T1" fmla="*/ 2147483647 h 224"/>
              <a:gd name="T2" fmla="*/ 2147483647 w 128"/>
              <a:gd name="T3" fmla="*/ 2147483647 h 224"/>
              <a:gd name="T4" fmla="*/ 2147483647 w 128"/>
              <a:gd name="T5" fmla="*/ 0 h 224"/>
              <a:gd name="T6" fmla="*/ 0 60000 65536"/>
              <a:gd name="T7" fmla="*/ 0 60000 65536"/>
              <a:gd name="T8" fmla="*/ 0 60000 65536"/>
              <a:gd name="T9" fmla="*/ 0 w 128"/>
              <a:gd name="T10" fmla="*/ 0 h 224"/>
              <a:gd name="T11" fmla="*/ 128 w 128"/>
              <a:gd name="T12" fmla="*/ 224 h 2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" h="224">
                <a:moveTo>
                  <a:pt x="0" y="224"/>
                </a:moveTo>
                <a:lnTo>
                  <a:pt x="128" y="152"/>
                </a:lnTo>
                <a:lnTo>
                  <a:pt x="12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5" name="Line 257"/>
          <p:cNvSpPr>
            <a:spLocks noChangeShapeType="1"/>
          </p:cNvSpPr>
          <p:nvPr/>
        </p:nvSpPr>
        <p:spPr bwMode="auto">
          <a:xfrm flipV="1">
            <a:off x="4121150" y="1720850"/>
            <a:ext cx="1588" cy="157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6" name="Line 258"/>
          <p:cNvSpPr>
            <a:spLocks noChangeShapeType="1"/>
          </p:cNvSpPr>
          <p:nvPr/>
        </p:nvSpPr>
        <p:spPr bwMode="auto">
          <a:xfrm>
            <a:off x="3994150" y="1593850"/>
            <a:ext cx="168275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7" name="Line 259"/>
          <p:cNvSpPr>
            <a:spLocks noChangeShapeType="1"/>
          </p:cNvSpPr>
          <p:nvPr/>
        </p:nvSpPr>
        <p:spPr bwMode="auto">
          <a:xfrm flipV="1">
            <a:off x="4351338" y="1573213"/>
            <a:ext cx="84137" cy="147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8" name="Line 260"/>
          <p:cNvSpPr>
            <a:spLocks noChangeShapeType="1"/>
          </p:cNvSpPr>
          <p:nvPr/>
        </p:nvSpPr>
        <p:spPr bwMode="auto">
          <a:xfrm flipV="1">
            <a:off x="4330700" y="1552575"/>
            <a:ext cx="84138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29" name="Freeform 261"/>
          <p:cNvSpPr>
            <a:spLocks/>
          </p:cNvSpPr>
          <p:nvPr/>
        </p:nvSpPr>
        <p:spPr bwMode="auto">
          <a:xfrm>
            <a:off x="4614863" y="1573213"/>
            <a:ext cx="388937" cy="325437"/>
          </a:xfrm>
          <a:custGeom>
            <a:avLst/>
            <a:gdLst>
              <a:gd name="T0" fmla="*/ 0 w 296"/>
              <a:gd name="T1" fmla="*/ 0 h 248"/>
              <a:gd name="T2" fmla="*/ 2147483647 w 296"/>
              <a:gd name="T3" fmla="*/ 2147483647 h 248"/>
              <a:gd name="T4" fmla="*/ 2147483647 w 296"/>
              <a:gd name="T5" fmla="*/ 2147483647 h 248"/>
              <a:gd name="T6" fmla="*/ 2147483647 w 296"/>
              <a:gd name="T7" fmla="*/ 2147483647 h 248"/>
              <a:gd name="T8" fmla="*/ 0 60000 65536"/>
              <a:gd name="T9" fmla="*/ 0 60000 65536"/>
              <a:gd name="T10" fmla="*/ 0 60000 65536"/>
              <a:gd name="T11" fmla="*/ 0 60000 65536"/>
              <a:gd name="T12" fmla="*/ 0 w 296"/>
              <a:gd name="T13" fmla="*/ 0 h 248"/>
              <a:gd name="T14" fmla="*/ 296 w 296"/>
              <a:gd name="T15" fmla="*/ 248 h 2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6" h="248">
                <a:moveTo>
                  <a:pt x="0" y="0"/>
                </a:moveTo>
                <a:lnTo>
                  <a:pt x="72" y="128"/>
                </a:lnTo>
                <a:lnTo>
                  <a:pt x="224" y="128"/>
                </a:lnTo>
                <a:lnTo>
                  <a:pt x="296" y="24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0" name="Line 262"/>
          <p:cNvSpPr>
            <a:spLocks noChangeShapeType="1"/>
          </p:cNvSpPr>
          <p:nvPr/>
        </p:nvSpPr>
        <p:spPr bwMode="auto">
          <a:xfrm>
            <a:off x="4951413" y="1741488"/>
            <a:ext cx="84137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1" name="Freeform 263"/>
          <p:cNvSpPr>
            <a:spLocks/>
          </p:cNvSpPr>
          <p:nvPr/>
        </p:nvSpPr>
        <p:spPr bwMode="auto">
          <a:xfrm>
            <a:off x="5003800" y="1741488"/>
            <a:ext cx="284163" cy="157162"/>
          </a:xfrm>
          <a:custGeom>
            <a:avLst/>
            <a:gdLst>
              <a:gd name="T0" fmla="*/ 0 w 216"/>
              <a:gd name="T1" fmla="*/ 2147483647 h 120"/>
              <a:gd name="T2" fmla="*/ 2147483647 w 216"/>
              <a:gd name="T3" fmla="*/ 2147483647 h 120"/>
              <a:gd name="T4" fmla="*/ 2147483647 w 216"/>
              <a:gd name="T5" fmla="*/ 0 h 120"/>
              <a:gd name="T6" fmla="*/ 0 60000 65536"/>
              <a:gd name="T7" fmla="*/ 0 60000 65536"/>
              <a:gd name="T8" fmla="*/ 0 60000 65536"/>
              <a:gd name="T9" fmla="*/ 0 w 216"/>
              <a:gd name="T10" fmla="*/ 0 h 120"/>
              <a:gd name="T11" fmla="*/ 216 w 216"/>
              <a:gd name="T12" fmla="*/ 120 h 1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" h="120">
                <a:moveTo>
                  <a:pt x="0" y="120"/>
                </a:moveTo>
                <a:lnTo>
                  <a:pt x="144" y="120"/>
                </a:lnTo>
                <a:lnTo>
                  <a:pt x="21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2" name="Line 264"/>
          <p:cNvSpPr>
            <a:spLocks noChangeShapeType="1"/>
          </p:cNvSpPr>
          <p:nvPr/>
        </p:nvSpPr>
        <p:spPr bwMode="auto">
          <a:xfrm flipV="1">
            <a:off x="5160963" y="1730375"/>
            <a:ext cx="84137" cy="147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3" name="Line 265"/>
          <p:cNvSpPr>
            <a:spLocks noChangeShapeType="1"/>
          </p:cNvSpPr>
          <p:nvPr/>
        </p:nvSpPr>
        <p:spPr bwMode="auto">
          <a:xfrm>
            <a:off x="5192713" y="1573213"/>
            <a:ext cx="95250" cy="168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4" name="Line 266"/>
          <p:cNvSpPr>
            <a:spLocks noChangeShapeType="1"/>
          </p:cNvSpPr>
          <p:nvPr/>
        </p:nvSpPr>
        <p:spPr bwMode="auto">
          <a:xfrm>
            <a:off x="5003800" y="1573213"/>
            <a:ext cx="2000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5" name="Line 267"/>
          <p:cNvSpPr>
            <a:spLocks noChangeShapeType="1"/>
          </p:cNvSpPr>
          <p:nvPr/>
        </p:nvSpPr>
        <p:spPr bwMode="auto">
          <a:xfrm>
            <a:off x="5014913" y="1604963"/>
            <a:ext cx="1682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6" name="Line 268"/>
          <p:cNvSpPr>
            <a:spLocks noChangeShapeType="1"/>
          </p:cNvSpPr>
          <p:nvPr/>
        </p:nvSpPr>
        <p:spPr bwMode="auto">
          <a:xfrm flipV="1">
            <a:off x="4908550" y="1573213"/>
            <a:ext cx="95250" cy="157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7" name="Line 269"/>
          <p:cNvSpPr>
            <a:spLocks noChangeShapeType="1"/>
          </p:cNvSpPr>
          <p:nvPr/>
        </p:nvSpPr>
        <p:spPr bwMode="auto">
          <a:xfrm>
            <a:off x="4878388" y="1289050"/>
            <a:ext cx="136525" cy="84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8" name="Line 270"/>
          <p:cNvSpPr>
            <a:spLocks noChangeShapeType="1"/>
          </p:cNvSpPr>
          <p:nvPr/>
        </p:nvSpPr>
        <p:spPr bwMode="auto">
          <a:xfrm>
            <a:off x="4856163" y="1320800"/>
            <a:ext cx="136525" cy="84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39" name="Freeform 271"/>
          <p:cNvSpPr>
            <a:spLocks/>
          </p:cNvSpPr>
          <p:nvPr/>
        </p:nvSpPr>
        <p:spPr bwMode="auto">
          <a:xfrm>
            <a:off x="4110038" y="690563"/>
            <a:ext cx="179387" cy="252412"/>
          </a:xfrm>
          <a:custGeom>
            <a:avLst/>
            <a:gdLst>
              <a:gd name="T0" fmla="*/ 0 w 136"/>
              <a:gd name="T1" fmla="*/ 2147483647 h 192"/>
              <a:gd name="T2" fmla="*/ 0 w 136"/>
              <a:gd name="T3" fmla="*/ 2147483647 h 192"/>
              <a:gd name="T4" fmla="*/ 2147483647 w 136"/>
              <a:gd name="T5" fmla="*/ 0 h 192"/>
              <a:gd name="T6" fmla="*/ 0 60000 65536"/>
              <a:gd name="T7" fmla="*/ 0 60000 65536"/>
              <a:gd name="T8" fmla="*/ 0 60000 65536"/>
              <a:gd name="T9" fmla="*/ 0 w 136"/>
              <a:gd name="T10" fmla="*/ 0 h 192"/>
              <a:gd name="T11" fmla="*/ 136 w 136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" h="192">
                <a:moveTo>
                  <a:pt x="0" y="192"/>
                </a:moveTo>
                <a:lnTo>
                  <a:pt x="0" y="40"/>
                </a:lnTo>
                <a:lnTo>
                  <a:pt x="13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0" name="Line 272"/>
          <p:cNvSpPr>
            <a:spLocks noChangeShapeType="1"/>
          </p:cNvSpPr>
          <p:nvPr/>
        </p:nvSpPr>
        <p:spPr bwMode="auto">
          <a:xfrm>
            <a:off x="4405313" y="836613"/>
            <a:ext cx="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1" name="Line 273"/>
          <p:cNvSpPr>
            <a:spLocks noChangeShapeType="1"/>
          </p:cNvSpPr>
          <p:nvPr/>
        </p:nvSpPr>
        <p:spPr bwMode="auto">
          <a:xfrm>
            <a:off x="4394200" y="827088"/>
            <a:ext cx="11113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2" name="Line 274"/>
          <p:cNvSpPr>
            <a:spLocks noChangeShapeType="1"/>
          </p:cNvSpPr>
          <p:nvPr/>
        </p:nvSpPr>
        <p:spPr bwMode="auto">
          <a:xfrm>
            <a:off x="4394200" y="804863"/>
            <a:ext cx="15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3" name="Line 275"/>
          <p:cNvSpPr>
            <a:spLocks noChangeShapeType="1"/>
          </p:cNvSpPr>
          <p:nvPr/>
        </p:nvSpPr>
        <p:spPr bwMode="auto">
          <a:xfrm>
            <a:off x="4373563" y="795338"/>
            <a:ext cx="95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4" name="Line 276"/>
          <p:cNvSpPr>
            <a:spLocks noChangeShapeType="1"/>
          </p:cNvSpPr>
          <p:nvPr/>
        </p:nvSpPr>
        <p:spPr bwMode="auto">
          <a:xfrm flipV="1">
            <a:off x="4362450" y="774700"/>
            <a:ext cx="11113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5" name="Line 277"/>
          <p:cNvSpPr>
            <a:spLocks noChangeShapeType="1"/>
          </p:cNvSpPr>
          <p:nvPr/>
        </p:nvSpPr>
        <p:spPr bwMode="auto">
          <a:xfrm flipV="1">
            <a:off x="4351338" y="763588"/>
            <a:ext cx="22225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6" name="Line 278"/>
          <p:cNvSpPr>
            <a:spLocks noChangeShapeType="1"/>
          </p:cNvSpPr>
          <p:nvPr/>
        </p:nvSpPr>
        <p:spPr bwMode="auto">
          <a:xfrm flipV="1">
            <a:off x="4341813" y="742950"/>
            <a:ext cx="20637" cy="20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7" name="Line 279"/>
          <p:cNvSpPr>
            <a:spLocks noChangeShapeType="1"/>
          </p:cNvSpPr>
          <p:nvPr/>
        </p:nvSpPr>
        <p:spPr bwMode="auto">
          <a:xfrm flipV="1">
            <a:off x="4330700" y="731838"/>
            <a:ext cx="1111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8" name="Line 280"/>
          <p:cNvSpPr>
            <a:spLocks noChangeShapeType="1"/>
          </p:cNvSpPr>
          <p:nvPr/>
        </p:nvSpPr>
        <p:spPr bwMode="auto">
          <a:xfrm flipV="1">
            <a:off x="4310063" y="711200"/>
            <a:ext cx="20637" cy="20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49" name="Line 281"/>
          <p:cNvSpPr>
            <a:spLocks noChangeShapeType="1"/>
          </p:cNvSpPr>
          <p:nvPr/>
        </p:nvSpPr>
        <p:spPr bwMode="auto">
          <a:xfrm flipV="1">
            <a:off x="4289425" y="690563"/>
            <a:ext cx="31750" cy="3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50" name="Line 282"/>
          <p:cNvSpPr>
            <a:spLocks noChangeShapeType="1"/>
          </p:cNvSpPr>
          <p:nvPr/>
        </p:nvSpPr>
        <p:spPr bwMode="auto">
          <a:xfrm>
            <a:off x="4110038" y="942975"/>
            <a:ext cx="179387" cy="61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51" name="Rectangle 283"/>
          <p:cNvSpPr>
            <a:spLocks noChangeArrowheads="1"/>
          </p:cNvSpPr>
          <p:nvPr/>
        </p:nvSpPr>
        <p:spPr bwMode="auto">
          <a:xfrm>
            <a:off x="4302125" y="989013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N</a:t>
            </a:r>
          </a:p>
        </p:txBody>
      </p:sp>
      <p:sp>
        <p:nvSpPr>
          <p:cNvPr id="33852" name="Rectangle 284"/>
          <p:cNvSpPr>
            <a:spLocks noChangeArrowheads="1"/>
          </p:cNvSpPr>
          <p:nvPr/>
        </p:nvSpPr>
        <p:spPr bwMode="auto">
          <a:xfrm>
            <a:off x="4554538" y="989013"/>
            <a:ext cx="146050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HN</a:t>
            </a:r>
          </a:p>
        </p:txBody>
      </p:sp>
      <p:sp>
        <p:nvSpPr>
          <p:cNvPr id="33853" name="Rectangle 285"/>
          <p:cNvSpPr>
            <a:spLocks noChangeArrowheads="1"/>
          </p:cNvSpPr>
          <p:nvPr/>
        </p:nvSpPr>
        <p:spPr bwMode="auto">
          <a:xfrm>
            <a:off x="4311650" y="1320800"/>
            <a:ext cx="146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NH</a:t>
            </a:r>
          </a:p>
        </p:txBody>
      </p:sp>
      <p:sp>
        <p:nvSpPr>
          <p:cNvPr id="33854" name="Rectangle 286"/>
          <p:cNvSpPr>
            <a:spLocks noChangeArrowheads="1"/>
          </p:cNvSpPr>
          <p:nvPr/>
        </p:nvSpPr>
        <p:spPr bwMode="auto">
          <a:xfrm>
            <a:off x="4560888" y="1327150"/>
            <a:ext cx="146050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HN</a:t>
            </a:r>
          </a:p>
        </p:txBody>
      </p:sp>
      <p:sp>
        <p:nvSpPr>
          <p:cNvPr id="33855" name="Rectangle 287"/>
          <p:cNvSpPr>
            <a:spLocks noChangeArrowheads="1"/>
          </p:cNvSpPr>
          <p:nvPr/>
        </p:nvSpPr>
        <p:spPr bwMode="auto">
          <a:xfrm>
            <a:off x="4703763" y="631825"/>
            <a:ext cx="793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O</a:t>
            </a:r>
          </a:p>
        </p:txBody>
      </p:sp>
      <p:sp>
        <p:nvSpPr>
          <p:cNvPr id="33856" name="Rectangle 288"/>
          <p:cNvSpPr>
            <a:spLocks noChangeArrowheads="1"/>
          </p:cNvSpPr>
          <p:nvPr/>
        </p:nvSpPr>
        <p:spPr bwMode="auto">
          <a:xfrm>
            <a:off x="3917950" y="968375"/>
            <a:ext cx="793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O</a:t>
            </a:r>
          </a:p>
        </p:txBody>
      </p:sp>
      <p:sp>
        <p:nvSpPr>
          <p:cNvPr id="33857" name="Rectangle 289"/>
          <p:cNvSpPr>
            <a:spLocks noChangeArrowheads="1"/>
          </p:cNvSpPr>
          <p:nvPr/>
        </p:nvSpPr>
        <p:spPr bwMode="auto">
          <a:xfrm>
            <a:off x="4275138" y="1720850"/>
            <a:ext cx="793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O</a:t>
            </a:r>
          </a:p>
        </p:txBody>
      </p:sp>
      <p:sp>
        <p:nvSpPr>
          <p:cNvPr id="33858" name="Rectangle 290"/>
          <p:cNvSpPr>
            <a:spLocks noChangeArrowheads="1"/>
          </p:cNvSpPr>
          <p:nvPr/>
        </p:nvSpPr>
        <p:spPr bwMode="auto">
          <a:xfrm>
            <a:off x="5027613" y="1366838"/>
            <a:ext cx="793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O</a:t>
            </a:r>
          </a:p>
        </p:txBody>
      </p:sp>
      <p:sp>
        <p:nvSpPr>
          <p:cNvPr id="33859" name="AutoShape 291"/>
          <p:cNvSpPr>
            <a:spLocks noChangeArrowheads="1"/>
          </p:cNvSpPr>
          <p:nvPr/>
        </p:nvSpPr>
        <p:spPr bwMode="auto">
          <a:xfrm rot="3689015">
            <a:off x="4056062" y="1273176"/>
            <a:ext cx="34925" cy="177800"/>
          </a:xfrm>
          <a:prstGeom prst="triangle">
            <a:avLst>
              <a:gd name="adj" fmla="val 4864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0" name="AutoShape 292"/>
          <p:cNvSpPr>
            <a:spLocks noChangeArrowheads="1"/>
          </p:cNvSpPr>
          <p:nvPr/>
        </p:nvSpPr>
        <p:spPr bwMode="auto">
          <a:xfrm rot="3481593" flipV="1">
            <a:off x="4945062" y="969963"/>
            <a:ext cx="36513" cy="179388"/>
          </a:xfrm>
          <a:prstGeom prst="triangle">
            <a:avLst>
              <a:gd name="adj" fmla="val 4864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1" name="AutoShape 293"/>
          <p:cNvSpPr>
            <a:spLocks noChangeArrowheads="1"/>
          </p:cNvSpPr>
          <p:nvPr/>
        </p:nvSpPr>
        <p:spPr bwMode="auto">
          <a:xfrm rot="-1656862">
            <a:off x="4649788" y="1573213"/>
            <a:ext cx="36512" cy="177800"/>
          </a:xfrm>
          <a:prstGeom prst="triangle">
            <a:avLst>
              <a:gd name="adj" fmla="val 4864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2" name="Line 294"/>
          <p:cNvSpPr>
            <a:spLocks noChangeShapeType="1"/>
          </p:cNvSpPr>
          <p:nvPr/>
        </p:nvSpPr>
        <p:spPr bwMode="auto">
          <a:xfrm>
            <a:off x="6043613" y="835025"/>
            <a:ext cx="1587" cy="168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3" name="Line 295"/>
          <p:cNvSpPr>
            <a:spLocks noChangeShapeType="1"/>
          </p:cNvSpPr>
          <p:nvPr/>
        </p:nvSpPr>
        <p:spPr bwMode="auto">
          <a:xfrm flipV="1">
            <a:off x="5894388" y="1116013"/>
            <a:ext cx="1587" cy="157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4" name="Line 296"/>
          <p:cNvSpPr>
            <a:spLocks noChangeShapeType="1"/>
          </p:cNvSpPr>
          <p:nvPr/>
        </p:nvSpPr>
        <p:spPr bwMode="auto">
          <a:xfrm flipV="1">
            <a:off x="5857875" y="1116013"/>
            <a:ext cx="1588" cy="157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5" name="Line 297"/>
          <p:cNvSpPr>
            <a:spLocks noChangeShapeType="1"/>
          </p:cNvSpPr>
          <p:nvPr/>
        </p:nvSpPr>
        <p:spPr bwMode="auto">
          <a:xfrm flipV="1">
            <a:off x="4873625" y="1011238"/>
            <a:ext cx="165100" cy="10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6" name="Line 298"/>
          <p:cNvSpPr>
            <a:spLocks noChangeShapeType="1"/>
          </p:cNvSpPr>
          <p:nvPr/>
        </p:nvSpPr>
        <p:spPr bwMode="auto">
          <a:xfrm flipH="1" flipV="1">
            <a:off x="5041900" y="1011238"/>
            <a:ext cx="163513" cy="10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7" name="Line 299"/>
          <p:cNvSpPr>
            <a:spLocks noChangeShapeType="1"/>
          </p:cNvSpPr>
          <p:nvPr/>
        </p:nvSpPr>
        <p:spPr bwMode="auto">
          <a:xfrm flipV="1">
            <a:off x="5210175" y="1009650"/>
            <a:ext cx="163513" cy="100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8" name="Line 300"/>
          <p:cNvSpPr>
            <a:spLocks noChangeShapeType="1"/>
          </p:cNvSpPr>
          <p:nvPr/>
        </p:nvSpPr>
        <p:spPr bwMode="auto">
          <a:xfrm flipH="1" flipV="1">
            <a:off x="5378450" y="1009650"/>
            <a:ext cx="163513" cy="100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69" name="Line 301"/>
          <p:cNvSpPr>
            <a:spLocks noChangeShapeType="1"/>
          </p:cNvSpPr>
          <p:nvPr/>
        </p:nvSpPr>
        <p:spPr bwMode="auto">
          <a:xfrm flipV="1">
            <a:off x="5546725" y="1006475"/>
            <a:ext cx="163513" cy="10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70" name="Line 302"/>
          <p:cNvSpPr>
            <a:spLocks noChangeShapeType="1"/>
          </p:cNvSpPr>
          <p:nvPr/>
        </p:nvSpPr>
        <p:spPr bwMode="auto">
          <a:xfrm flipH="1" flipV="1">
            <a:off x="5715000" y="1006475"/>
            <a:ext cx="163513" cy="10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71" name="Line 303"/>
          <p:cNvSpPr>
            <a:spLocks noChangeShapeType="1"/>
          </p:cNvSpPr>
          <p:nvPr/>
        </p:nvSpPr>
        <p:spPr bwMode="auto">
          <a:xfrm flipV="1">
            <a:off x="5883275" y="1006475"/>
            <a:ext cx="163513" cy="10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33872" name="Group 304"/>
          <p:cNvGrpSpPr>
            <a:grpSpLocks/>
          </p:cNvGrpSpPr>
          <p:nvPr/>
        </p:nvGrpSpPr>
        <p:grpSpPr bwMode="auto">
          <a:xfrm>
            <a:off x="6069013" y="912813"/>
            <a:ext cx="128587" cy="92075"/>
            <a:chOff x="2556" y="1006"/>
            <a:chExt cx="98" cy="71"/>
          </a:xfrm>
        </p:grpSpPr>
        <p:sp>
          <p:nvSpPr>
            <p:cNvPr id="34076" name="Line 305"/>
            <p:cNvSpPr>
              <a:spLocks noChangeShapeType="1"/>
            </p:cNvSpPr>
            <p:nvPr/>
          </p:nvSpPr>
          <p:spPr bwMode="auto">
            <a:xfrm rot="5806025">
              <a:off x="2556" y="1076"/>
              <a:ext cx="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7" name="Line 306"/>
            <p:cNvSpPr>
              <a:spLocks noChangeShapeType="1"/>
            </p:cNvSpPr>
            <p:nvPr/>
          </p:nvSpPr>
          <p:spPr bwMode="auto">
            <a:xfrm rot="5806025">
              <a:off x="2562" y="1064"/>
              <a:ext cx="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8" name="Line 307"/>
            <p:cNvSpPr>
              <a:spLocks noChangeShapeType="1"/>
            </p:cNvSpPr>
            <p:nvPr/>
          </p:nvSpPr>
          <p:spPr bwMode="auto">
            <a:xfrm rot="5806025" flipV="1">
              <a:off x="2577" y="1055"/>
              <a:ext cx="8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9" name="Line 308"/>
            <p:cNvSpPr>
              <a:spLocks noChangeShapeType="1"/>
            </p:cNvSpPr>
            <p:nvPr/>
          </p:nvSpPr>
          <p:spPr bwMode="auto">
            <a:xfrm rot="5806025" flipV="1">
              <a:off x="2581" y="1052"/>
              <a:ext cx="16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80" name="Line 309"/>
            <p:cNvSpPr>
              <a:spLocks noChangeShapeType="1"/>
            </p:cNvSpPr>
            <p:nvPr/>
          </p:nvSpPr>
          <p:spPr bwMode="auto">
            <a:xfrm rot="5806025" flipV="1">
              <a:off x="2594" y="1042"/>
              <a:ext cx="16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81" name="Line 310"/>
            <p:cNvSpPr>
              <a:spLocks noChangeShapeType="1"/>
            </p:cNvSpPr>
            <p:nvPr/>
          </p:nvSpPr>
          <p:spPr bwMode="auto">
            <a:xfrm rot="5806025" flipV="1">
              <a:off x="2611" y="1035"/>
              <a:ext cx="8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82" name="Line 311"/>
            <p:cNvSpPr>
              <a:spLocks noChangeShapeType="1"/>
            </p:cNvSpPr>
            <p:nvPr/>
          </p:nvSpPr>
          <p:spPr bwMode="auto">
            <a:xfrm rot="5806025" flipV="1">
              <a:off x="2621" y="1021"/>
              <a:ext cx="16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83" name="Line 312"/>
            <p:cNvSpPr>
              <a:spLocks noChangeShapeType="1"/>
            </p:cNvSpPr>
            <p:nvPr/>
          </p:nvSpPr>
          <p:spPr bwMode="auto">
            <a:xfrm rot="5806025" flipV="1">
              <a:off x="2630" y="1006"/>
              <a:ext cx="24" cy="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3873" name="Line 313"/>
          <p:cNvSpPr>
            <a:spLocks noChangeShapeType="1"/>
          </p:cNvSpPr>
          <p:nvPr/>
        </p:nvSpPr>
        <p:spPr bwMode="auto">
          <a:xfrm flipH="1" flipV="1">
            <a:off x="6045200" y="833438"/>
            <a:ext cx="136525" cy="2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74" name="Rectangle 314"/>
          <p:cNvSpPr>
            <a:spLocks noChangeArrowheads="1"/>
          </p:cNvSpPr>
          <p:nvPr/>
        </p:nvSpPr>
        <p:spPr bwMode="auto">
          <a:xfrm>
            <a:off x="5838825" y="1289050"/>
            <a:ext cx="793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O</a:t>
            </a:r>
          </a:p>
        </p:txBody>
      </p:sp>
      <p:sp>
        <p:nvSpPr>
          <p:cNvPr id="33875" name="Rectangle 315"/>
          <p:cNvSpPr>
            <a:spLocks noChangeArrowheads="1"/>
          </p:cNvSpPr>
          <p:nvPr/>
        </p:nvSpPr>
        <p:spPr bwMode="auto">
          <a:xfrm>
            <a:off x="6197600" y="825500"/>
            <a:ext cx="79375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800"/>
              <a:t>O</a:t>
            </a:r>
          </a:p>
        </p:txBody>
      </p:sp>
      <p:sp>
        <p:nvSpPr>
          <p:cNvPr id="33876" name="AutoShape 316"/>
          <p:cNvSpPr>
            <a:spLocks noChangeArrowheads="1"/>
          </p:cNvSpPr>
          <p:nvPr/>
        </p:nvSpPr>
        <p:spPr bwMode="auto">
          <a:xfrm>
            <a:off x="176213" y="484188"/>
            <a:ext cx="8748712" cy="24114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77" name="Rectangle 317"/>
          <p:cNvSpPr>
            <a:spLocks noChangeAspect="1" noChangeArrowheads="1"/>
          </p:cNvSpPr>
          <p:nvPr/>
        </p:nvSpPr>
        <p:spPr bwMode="auto">
          <a:xfrm>
            <a:off x="6931025" y="2182813"/>
            <a:ext cx="15621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altLang="ja-JP" sz="1400">
                <a:solidFill>
                  <a:srgbClr val="FF0609"/>
                </a:solidFill>
              </a:rPr>
              <a:t>FK228 (romidepsin)</a:t>
            </a:r>
            <a:endParaRPr lang="en-US" altLang="ja-JP" sz="1400"/>
          </a:p>
          <a:p>
            <a:r>
              <a:rPr lang="en-US" altLang="ja-JP" sz="1400">
                <a:solidFill>
                  <a:schemeClr val="accent2"/>
                </a:solidFill>
              </a:rPr>
              <a:t>ECR 1998</a:t>
            </a:r>
          </a:p>
          <a:p>
            <a:r>
              <a:rPr lang="en-US" altLang="ja-JP" sz="1400">
                <a:solidFill>
                  <a:schemeClr val="accent2"/>
                </a:solidFill>
              </a:rPr>
              <a:t>Cancer Res 2002</a:t>
            </a:r>
            <a:endParaRPr lang="en-US" altLang="ja-JP" sz="1400"/>
          </a:p>
        </p:txBody>
      </p:sp>
      <p:grpSp>
        <p:nvGrpSpPr>
          <p:cNvPr id="33878" name="Group 318"/>
          <p:cNvGrpSpPr>
            <a:grpSpLocks/>
          </p:cNvGrpSpPr>
          <p:nvPr/>
        </p:nvGrpSpPr>
        <p:grpSpPr bwMode="auto">
          <a:xfrm>
            <a:off x="6804025" y="563563"/>
            <a:ext cx="1709738" cy="1514475"/>
            <a:chOff x="4286" y="476"/>
            <a:chExt cx="1077" cy="954"/>
          </a:xfrm>
        </p:grpSpPr>
        <p:sp>
          <p:nvSpPr>
            <p:cNvPr id="34011" name="Line 319"/>
            <p:cNvSpPr>
              <a:spLocks noChangeShapeType="1"/>
            </p:cNvSpPr>
            <p:nvPr/>
          </p:nvSpPr>
          <p:spPr bwMode="auto">
            <a:xfrm>
              <a:off x="4436" y="612"/>
              <a:ext cx="38" cy="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2" name="Line 320"/>
            <p:cNvSpPr>
              <a:spLocks noChangeShapeType="1"/>
            </p:cNvSpPr>
            <p:nvPr/>
          </p:nvSpPr>
          <p:spPr bwMode="auto">
            <a:xfrm flipH="1" flipV="1">
              <a:off x="4303" y="597"/>
              <a:ext cx="141" cy="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3" name="Line 321"/>
            <p:cNvSpPr>
              <a:spLocks noChangeShapeType="1"/>
            </p:cNvSpPr>
            <p:nvPr/>
          </p:nvSpPr>
          <p:spPr bwMode="auto">
            <a:xfrm flipH="1">
              <a:off x="4436" y="515"/>
              <a:ext cx="112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4" name="Line 322"/>
            <p:cNvSpPr>
              <a:spLocks noChangeShapeType="1"/>
            </p:cNvSpPr>
            <p:nvPr/>
          </p:nvSpPr>
          <p:spPr bwMode="auto">
            <a:xfrm flipH="1">
              <a:off x="4474" y="701"/>
              <a:ext cx="141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5" name="Line 323"/>
            <p:cNvSpPr>
              <a:spLocks noChangeShapeType="1"/>
            </p:cNvSpPr>
            <p:nvPr/>
          </p:nvSpPr>
          <p:spPr bwMode="auto">
            <a:xfrm flipH="1">
              <a:off x="4617" y="605"/>
              <a:ext cx="72" cy="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6" name="Line 324"/>
            <p:cNvSpPr>
              <a:spLocks noChangeShapeType="1"/>
            </p:cNvSpPr>
            <p:nvPr/>
          </p:nvSpPr>
          <p:spPr bwMode="auto">
            <a:xfrm flipH="1" flipV="1">
              <a:off x="4863" y="645"/>
              <a:ext cx="153" cy="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7" name="Line 325"/>
            <p:cNvSpPr>
              <a:spLocks noChangeShapeType="1"/>
            </p:cNvSpPr>
            <p:nvPr/>
          </p:nvSpPr>
          <p:spPr bwMode="auto">
            <a:xfrm>
              <a:off x="5008" y="649"/>
              <a:ext cx="75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8" name="Line 326"/>
            <p:cNvSpPr>
              <a:spLocks noChangeShapeType="1"/>
            </p:cNvSpPr>
            <p:nvPr/>
          </p:nvSpPr>
          <p:spPr bwMode="auto">
            <a:xfrm flipH="1">
              <a:off x="4993" y="553"/>
              <a:ext cx="6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19" name="Line 327"/>
            <p:cNvSpPr>
              <a:spLocks noChangeShapeType="1"/>
            </p:cNvSpPr>
            <p:nvPr/>
          </p:nvSpPr>
          <p:spPr bwMode="auto">
            <a:xfrm flipH="1">
              <a:off x="5016" y="560"/>
              <a:ext cx="67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0" name="Line 328"/>
            <p:cNvSpPr>
              <a:spLocks noChangeShapeType="1"/>
            </p:cNvSpPr>
            <p:nvPr/>
          </p:nvSpPr>
          <p:spPr bwMode="auto">
            <a:xfrm flipH="1" flipV="1">
              <a:off x="5120" y="768"/>
              <a:ext cx="29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1" name="Line 329"/>
            <p:cNvSpPr>
              <a:spLocks noChangeShapeType="1"/>
            </p:cNvSpPr>
            <p:nvPr/>
          </p:nvSpPr>
          <p:spPr bwMode="auto">
            <a:xfrm>
              <a:off x="4407" y="894"/>
              <a:ext cx="29" cy="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2" name="Line 330"/>
            <p:cNvSpPr>
              <a:spLocks noChangeShapeType="1"/>
            </p:cNvSpPr>
            <p:nvPr/>
          </p:nvSpPr>
          <p:spPr bwMode="auto">
            <a:xfrm flipH="1">
              <a:off x="4436" y="961"/>
              <a:ext cx="112" cy="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3" name="Line 331"/>
            <p:cNvSpPr>
              <a:spLocks noChangeShapeType="1"/>
            </p:cNvSpPr>
            <p:nvPr/>
          </p:nvSpPr>
          <p:spPr bwMode="auto">
            <a:xfrm flipV="1">
              <a:off x="4436" y="983"/>
              <a:ext cx="119" cy="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4" name="Line 332"/>
            <p:cNvSpPr>
              <a:spLocks noChangeShapeType="1"/>
            </p:cNvSpPr>
            <p:nvPr/>
          </p:nvSpPr>
          <p:spPr bwMode="auto">
            <a:xfrm flipH="1">
              <a:off x="5148" y="857"/>
              <a:ext cx="141" cy="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5" name="Line 333"/>
            <p:cNvSpPr>
              <a:spLocks noChangeShapeType="1"/>
            </p:cNvSpPr>
            <p:nvPr/>
          </p:nvSpPr>
          <p:spPr bwMode="auto">
            <a:xfrm flipH="1">
              <a:off x="5148" y="827"/>
              <a:ext cx="156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6" name="Line 334"/>
            <p:cNvSpPr>
              <a:spLocks noChangeShapeType="1"/>
            </p:cNvSpPr>
            <p:nvPr/>
          </p:nvSpPr>
          <p:spPr bwMode="auto">
            <a:xfrm flipV="1">
              <a:off x="5120" y="879"/>
              <a:ext cx="29" cy="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7" name="Line 335"/>
            <p:cNvSpPr>
              <a:spLocks noChangeShapeType="1"/>
            </p:cNvSpPr>
            <p:nvPr/>
          </p:nvSpPr>
          <p:spPr bwMode="auto">
            <a:xfrm>
              <a:off x="5112" y="1013"/>
              <a:ext cx="8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8" name="Line 336"/>
            <p:cNvSpPr>
              <a:spLocks noChangeShapeType="1"/>
            </p:cNvSpPr>
            <p:nvPr/>
          </p:nvSpPr>
          <p:spPr bwMode="auto">
            <a:xfrm flipV="1">
              <a:off x="4563" y="1058"/>
              <a:ext cx="37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29" name="Line 337"/>
            <p:cNvSpPr>
              <a:spLocks noChangeShapeType="1"/>
            </p:cNvSpPr>
            <p:nvPr/>
          </p:nvSpPr>
          <p:spPr bwMode="auto">
            <a:xfrm>
              <a:off x="4837" y="1229"/>
              <a:ext cx="1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0" name="Line 338"/>
            <p:cNvSpPr>
              <a:spLocks noChangeShapeType="1"/>
            </p:cNvSpPr>
            <p:nvPr/>
          </p:nvSpPr>
          <p:spPr bwMode="auto">
            <a:xfrm flipV="1">
              <a:off x="4726" y="1229"/>
              <a:ext cx="119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1" name="Freeform 339"/>
            <p:cNvSpPr>
              <a:spLocks/>
            </p:cNvSpPr>
            <p:nvPr/>
          </p:nvSpPr>
          <p:spPr bwMode="auto">
            <a:xfrm>
              <a:off x="4422" y="998"/>
              <a:ext cx="252" cy="275"/>
            </a:xfrm>
            <a:custGeom>
              <a:avLst/>
              <a:gdLst>
                <a:gd name="T0" fmla="*/ 79 w 272"/>
                <a:gd name="T1" fmla="*/ 91 h 296"/>
                <a:gd name="T2" fmla="*/ 44 w 272"/>
                <a:gd name="T3" fmla="*/ 68 h 296"/>
                <a:gd name="T4" fmla="*/ 0 w 272"/>
                <a:gd name="T5" fmla="*/ 58 h 296"/>
                <a:gd name="T6" fmla="*/ 6 w 272"/>
                <a:gd name="T7" fmla="*/ 0 h 2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2"/>
                <a:gd name="T13" fmla="*/ 0 h 296"/>
                <a:gd name="T14" fmla="*/ 272 w 272"/>
                <a:gd name="T15" fmla="*/ 296 h 2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2" h="296">
                  <a:moveTo>
                    <a:pt x="272" y="296"/>
                  </a:moveTo>
                  <a:lnTo>
                    <a:pt x="152" y="224"/>
                  </a:lnTo>
                  <a:lnTo>
                    <a:pt x="0" y="184"/>
                  </a:lnTo>
                  <a:lnTo>
                    <a:pt x="1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2" name="Line 340"/>
            <p:cNvSpPr>
              <a:spLocks noChangeShapeType="1"/>
            </p:cNvSpPr>
            <p:nvPr/>
          </p:nvSpPr>
          <p:spPr bwMode="auto">
            <a:xfrm flipH="1">
              <a:off x="4600" y="1035"/>
              <a:ext cx="143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3" name="Line 341"/>
            <p:cNvSpPr>
              <a:spLocks noChangeShapeType="1"/>
            </p:cNvSpPr>
            <p:nvPr/>
          </p:nvSpPr>
          <p:spPr bwMode="auto">
            <a:xfrm flipH="1">
              <a:off x="4600" y="1015"/>
              <a:ext cx="136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4" name="Line 342"/>
            <p:cNvSpPr>
              <a:spLocks noChangeShapeType="1"/>
            </p:cNvSpPr>
            <p:nvPr/>
          </p:nvSpPr>
          <p:spPr bwMode="auto">
            <a:xfrm>
              <a:off x="4704" y="909"/>
              <a:ext cx="34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5" name="Line 343"/>
            <p:cNvSpPr>
              <a:spLocks noChangeShapeType="1"/>
            </p:cNvSpPr>
            <p:nvPr/>
          </p:nvSpPr>
          <p:spPr bwMode="auto">
            <a:xfrm flipV="1">
              <a:off x="4703" y="872"/>
              <a:ext cx="68" cy="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6" name="Line 344"/>
            <p:cNvSpPr>
              <a:spLocks noChangeShapeType="1"/>
            </p:cNvSpPr>
            <p:nvPr/>
          </p:nvSpPr>
          <p:spPr bwMode="auto">
            <a:xfrm>
              <a:off x="4771" y="871"/>
              <a:ext cx="89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7" name="Line 345"/>
            <p:cNvSpPr>
              <a:spLocks noChangeShapeType="1"/>
            </p:cNvSpPr>
            <p:nvPr/>
          </p:nvSpPr>
          <p:spPr bwMode="auto">
            <a:xfrm flipH="1" flipV="1">
              <a:off x="4622" y="701"/>
              <a:ext cx="45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8" name="Line 346"/>
            <p:cNvSpPr>
              <a:spLocks noChangeShapeType="1"/>
            </p:cNvSpPr>
            <p:nvPr/>
          </p:nvSpPr>
          <p:spPr bwMode="auto">
            <a:xfrm flipH="1" flipV="1">
              <a:off x="4607" y="709"/>
              <a:ext cx="45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39" name="Line 347"/>
            <p:cNvSpPr>
              <a:spLocks noChangeShapeType="1"/>
            </p:cNvSpPr>
            <p:nvPr/>
          </p:nvSpPr>
          <p:spPr bwMode="auto">
            <a:xfrm>
              <a:off x="5008" y="1001"/>
              <a:ext cx="104" cy="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0" name="Line 348"/>
            <p:cNvSpPr>
              <a:spLocks noChangeShapeType="1"/>
            </p:cNvSpPr>
            <p:nvPr/>
          </p:nvSpPr>
          <p:spPr bwMode="auto">
            <a:xfrm>
              <a:off x="5010" y="978"/>
              <a:ext cx="102" cy="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1" name="Line 349"/>
            <p:cNvSpPr>
              <a:spLocks noChangeShapeType="1"/>
            </p:cNvSpPr>
            <p:nvPr/>
          </p:nvSpPr>
          <p:spPr bwMode="auto">
            <a:xfrm>
              <a:off x="4800" y="1117"/>
              <a:ext cx="30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2" name="Line 350"/>
            <p:cNvSpPr>
              <a:spLocks noChangeShapeType="1"/>
            </p:cNvSpPr>
            <p:nvPr/>
          </p:nvSpPr>
          <p:spPr bwMode="auto">
            <a:xfrm>
              <a:off x="4815" y="1110"/>
              <a:ext cx="37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3" name="Line 351"/>
            <p:cNvSpPr>
              <a:spLocks noChangeShapeType="1"/>
            </p:cNvSpPr>
            <p:nvPr/>
          </p:nvSpPr>
          <p:spPr bwMode="auto">
            <a:xfrm flipH="1" flipV="1">
              <a:off x="4988" y="1229"/>
              <a:ext cx="30" cy="1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4" name="Line 352"/>
            <p:cNvSpPr>
              <a:spLocks noChangeShapeType="1"/>
            </p:cNvSpPr>
            <p:nvPr/>
          </p:nvSpPr>
          <p:spPr bwMode="auto">
            <a:xfrm flipH="1">
              <a:off x="4899" y="1356"/>
              <a:ext cx="119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5" name="Line 353"/>
            <p:cNvSpPr>
              <a:spLocks noChangeShapeType="1"/>
            </p:cNvSpPr>
            <p:nvPr/>
          </p:nvSpPr>
          <p:spPr bwMode="auto">
            <a:xfrm flipH="1">
              <a:off x="5018" y="1356"/>
              <a:ext cx="1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6" name="Line 354"/>
            <p:cNvSpPr>
              <a:spLocks noChangeShapeType="1"/>
            </p:cNvSpPr>
            <p:nvPr/>
          </p:nvSpPr>
          <p:spPr bwMode="auto">
            <a:xfrm flipH="1">
              <a:off x="5289" y="738"/>
              <a:ext cx="74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47" name="Rectangle 355"/>
            <p:cNvSpPr>
              <a:spLocks noChangeArrowheads="1"/>
            </p:cNvSpPr>
            <p:nvPr/>
          </p:nvSpPr>
          <p:spPr bwMode="auto">
            <a:xfrm>
              <a:off x="4697" y="477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048" name="Rectangle 356"/>
            <p:cNvSpPr>
              <a:spLocks noChangeArrowheads="1"/>
            </p:cNvSpPr>
            <p:nvPr/>
          </p:nvSpPr>
          <p:spPr bwMode="auto">
            <a:xfrm>
              <a:off x="4697" y="54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N</a:t>
              </a:r>
            </a:p>
          </p:txBody>
        </p:sp>
        <p:sp>
          <p:nvSpPr>
            <p:cNvPr id="34049" name="Rectangle 357"/>
            <p:cNvSpPr>
              <a:spLocks noChangeArrowheads="1"/>
            </p:cNvSpPr>
            <p:nvPr/>
          </p:nvSpPr>
          <p:spPr bwMode="auto">
            <a:xfrm>
              <a:off x="5059" y="476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050" name="Rectangle 358"/>
            <p:cNvSpPr>
              <a:spLocks noChangeArrowheads="1"/>
            </p:cNvSpPr>
            <p:nvPr/>
          </p:nvSpPr>
          <p:spPr bwMode="auto">
            <a:xfrm>
              <a:off x="4560" y="919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051" name="Rectangle 359"/>
            <p:cNvSpPr>
              <a:spLocks noChangeArrowheads="1"/>
            </p:cNvSpPr>
            <p:nvPr/>
          </p:nvSpPr>
          <p:spPr bwMode="auto">
            <a:xfrm>
              <a:off x="4671" y="1268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052" name="Rectangle 360"/>
            <p:cNvSpPr>
              <a:spLocks noChangeArrowheads="1"/>
            </p:cNvSpPr>
            <p:nvPr/>
          </p:nvSpPr>
          <p:spPr bwMode="auto">
            <a:xfrm>
              <a:off x="4929" y="763"/>
              <a:ext cx="43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S</a:t>
              </a:r>
            </a:p>
          </p:txBody>
        </p:sp>
        <p:sp>
          <p:nvSpPr>
            <p:cNvPr id="34053" name="Rectangle 361"/>
            <p:cNvSpPr>
              <a:spLocks noChangeArrowheads="1"/>
            </p:cNvSpPr>
            <p:nvPr/>
          </p:nvSpPr>
          <p:spPr bwMode="auto">
            <a:xfrm>
              <a:off x="4863" y="912"/>
              <a:ext cx="43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S</a:t>
              </a:r>
            </a:p>
          </p:txBody>
        </p:sp>
        <p:sp>
          <p:nvSpPr>
            <p:cNvPr id="34054" name="Rectangle 362"/>
            <p:cNvSpPr>
              <a:spLocks noChangeArrowheads="1"/>
            </p:cNvSpPr>
            <p:nvPr/>
          </p:nvSpPr>
          <p:spPr bwMode="auto">
            <a:xfrm>
              <a:off x="4642" y="771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055" name="Rectangle 363"/>
            <p:cNvSpPr>
              <a:spLocks noChangeArrowheads="1"/>
            </p:cNvSpPr>
            <p:nvPr/>
          </p:nvSpPr>
          <p:spPr bwMode="auto">
            <a:xfrm>
              <a:off x="4943" y="935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056" name="Rectangle 364"/>
            <p:cNvSpPr>
              <a:spLocks noChangeArrowheads="1"/>
            </p:cNvSpPr>
            <p:nvPr/>
          </p:nvSpPr>
          <p:spPr bwMode="auto">
            <a:xfrm>
              <a:off x="4760" y="1031"/>
              <a:ext cx="50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4057" name="Rectangle 365"/>
            <p:cNvSpPr>
              <a:spLocks noChangeArrowheads="1"/>
            </p:cNvSpPr>
            <p:nvPr/>
          </p:nvSpPr>
          <p:spPr bwMode="auto">
            <a:xfrm>
              <a:off x="5088" y="679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N</a:t>
              </a:r>
            </a:p>
          </p:txBody>
        </p:sp>
        <p:sp>
          <p:nvSpPr>
            <p:cNvPr id="34058" name="Rectangle 366"/>
            <p:cNvSpPr>
              <a:spLocks noChangeArrowheads="1"/>
            </p:cNvSpPr>
            <p:nvPr/>
          </p:nvSpPr>
          <p:spPr bwMode="auto">
            <a:xfrm>
              <a:off x="5102" y="112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N</a:t>
              </a:r>
            </a:p>
          </p:txBody>
        </p:sp>
        <p:sp>
          <p:nvSpPr>
            <p:cNvPr id="34059" name="Rectangle 367"/>
            <p:cNvSpPr>
              <a:spLocks noChangeArrowheads="1"/>
            </p:cNvSpPr>
            <p:nvPr/>
          </p:nvSpPr>
          <p:spPr bwMode="auto">
            <a:xfrm>
              <a:off x="4341" y="799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N</a:t>
              </a:r>
            </a:p>
          </p:txBody>
        </p:sp>
        <p:sp>
          <p:nvSpPr>
            <p:cNvPr id="34060" name="Rectangle 368"/>
            <p:cNvSpPr>
              <a:spLocks noChangeArrowheads="1"/>
            </p:cNvSpPr>
            <p:nvPr/>
          </p:nvSpPr>
          <p:spPr bwMode="auto">
            <a:xfrm>
              <a:off x="5141" y="679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061" name="Rectangle 369"/>
            <p:cNvSpPr>
              <a:spLocks noChangeArrowheads="1"/>
            </p:cNvSpPr>
            <p:nvPr/>
          </p:nvSpPr>
          <p:spPr bwMode="auto">
            <a:xfrm>
              <a:off x="5160" y="112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062" name="Rectangle 370"/>
            <p:cNvSpPr>
              <a:spLocks noChangeArrowheads="1"/>
            </p:cNvSpPr>
            <p:nvPr/>
          </p:nvSpPr>
          <p:spPr bwMode="auto">
            <a:xfrm>
              <a:off x="4286" y="799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4063" name="Line 371"/>
            <p:cNvSpPr>
              <a:spLocks noChangeShapeType="1"/>
            </p:cNvSpPr>
            <p:nvPr/>
          </p:nvSpPr>
          <p:spPr bwMode="auto">
            <a:xfrm flipH="1" flipV="1">
              <a:off x="4414" y="813"/>
              <a:ext cx="22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64" name="Line 372"/>
            <p:cNvSpPr>
              <a:spLocks noChangeShapeType="1"/>
            </p:cNvSpPr>
            <p:nvPr/>
          </p:nvSpPr>
          <p:spPr bwMode="auto">
            <a:xfrm flipH="1" flipV="1">
              <a:off x="4444" y="775"/>
              <a:ext cx="7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65" name="Line 373"/>
            <p:cNvSpPr>
              <a:spLocks noChangeShapeType="1"/>
            </p:cNvSpPr>
            <p:nvPr/>
          </p:nvSpPr>
          <p:spPr bwMode="auto">
            <a:xfrm flipH="1" flipV="1">
              <a:off x="4459" y="753"/>
              <a:ext cx="7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66" name="Line 374"/>
            <p:cNvSpPr>
              <a:spLocks noChangeShapeType="1"/>
            </p:cNvSpPr>
            <p:nvPr/>
          </p:nvSpPr>
          <p:spPr bwMode="auto">
            <a:xfrm flipH="1">
              <a:off x="4451" y="768"/>
              <a:ext cx="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67" name="Line 375"/>
            <p:cNvSpPr>
              <a:spLocks noChangeShapeType="1"/>
            </p:cNvSpPr>
            <p:nvPr/>
          </p:nvSpPr>
          <p:spPr bwMode="auto">
            <a:xfrm flipH="1" flipV="1">
              <a:off x="4436" y="790"/>
              <a:ext cx="15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68" name="Line 376"/>
            <p:cNvSpPr>
              <a:spLocks noChangeShapeType="1"/>
            </p:cNvSpPr>
            <p:nvPr/>
          </p:nvSpPr>
          <p:spPr bwMode="auto">
            <a:xfrm flipH="1" flipV="1">
              <a:off x="4429" y="798"/>
              <a:ext cx="15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69" name="Line 377"/>
            <p:cNvSpPr>
              <a:spLocks noChangeShapeType="1"/>
            </p:cNvSpPr>
            <p:nvPr/>
          </p:nvSpPr>
          <p:spPr bwMode="auto">
            <a:xfrm flipH="1" flipV="1">
              <a:off x="4407" y="820"/>
              <a:ext cx="22" cy="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0" name="Line 378"/>
            <p:cNvSpPr>
              <a:spLocks noChangeShapeType="1"/>
            </p:cNvSpPr>
            <p:nvPr/>
          </p:nvSpPr>
          <p:spPr bwMode="auto">
            <a:xfrm flipV="1">
              <a:off x="4912" y="848"/>
              <a:ext cx="32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1" name="AutoShape 379"/>
            <p:cNvSpPr>
              <a:spLocks noChangeArrowheads="1"/>
            </p:cNvSpPr>
            <p:nvPr/>
          </p:nvSpPr>
          <p:spPr bwMode="auto">
            <a:xfrm rot="-3518335">
              <a:off x="4603" y="1178"/>
              <a:ext cx="27" cy="127"/>
            </a:xfrm>
            <a:prstGeom prst="triangle">
              <a:avLst>
                <a:gd name="adj" fmla="val 48648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2" name="AutoShape 380"/>
            <p:cNvSpPr>
              <a:spLocks noChangeArrowheads="1"/>
            </p:cNvSpPr>
            <p:nvPr/>
          </p:nvSpPr>
          <p:spPr bwMode="auto">
            <a:xfrm rot="-7144341">
              <a:off x="5018" y="1145"/>
              <a:ext cx="30" cy="116"/>
            </a:xfrm>
            <a:prstGeom prst="triangle">
              <a:avLst>
                <a:gd name="adj" fmla="val 48648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3" name="Line 381"/>
            <p:cNvSpPr>
              <a:spLocks noChangeShapeType="1"/>
            </p:cNvSpPr>
            <p:nvPr/>
          </p:nvSpPr>
          <p:spPr bwMode="auto">
            <a:xfrm>
              <a:off x="4828" y="737"/>
              <a:ext cx="93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4" name="AutoShape 382"/>
            <p:cNvSpPr>
              <a:spLocks noChangeArrowheads="1"/>
            </p:cNvSpPr>
            <p:nvPr/>
          </p:nvSpPr>
          <p:spPr bwMode="auto">
            <a:xfrm rot="6824572">
              <a:off x="4798" y="565"/>
              <a:ext cx="28" cy="116"/>
            </a:xfrm>
            <a:prstGeom prst="triangle">
              <a:avLst>
                <a:gd name="adj" fmla="val 48648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75" name="Line 383"/>
            <p:cNvSpPr>
              <a:spLocks noChangeShapeType="1"/>
            </p:cNvSpPr>
            <p:nvPr/>
          </p:nvSpPr>
          <p:spPr bwMode="auto">
            <a:xfrm flipH="1">
              <a:off x="4833" y="643"/>
              <a:ext cx="19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3879" name="AutoShape 384"/>
          <p:cNvSpPr>
            <a:spLocks noChangeArrowheads="1"/>
          </p:cNvSpPr>
          <p:nvPr/>
        </p:nvSpPr>
        <p:spPr bwMode="auto">
          <a:xfrm>
            <a:off x="4522788" y="5791200"/>
            <a:ext cx="317500" cy="377825"/>
          </a:xfrm>
          <a:prstGeom prst="downArrow">
            <a:avLst>
              <a:gd name="adj1" fmla="val 50000"/>
              <a:gd name="adj2" fmla="val 29750"/>
            </a:avLst>
          </a:prstGeom>
          <a:gradFill rotWithShape="0">
            <a:gsLst>
              <a:gs pos="0">
                <a:srgbClr val="FFFFFF"/>
              </a:gs>
              <a:gs pos="100000">
                <a:srgbClr val="FFCF1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3880" name="Rectangle 385"/>
          <p:cNvSpPr>
            <a:spLocks noChangeAspect="1" noChangeArrowheads="1"/>
          </p:cNvSpPr>
          <p:nvPr/>
        </p:nvSpPr>
        <p:spPr bwMode="auto">
          <a:xfrm>
            <a:off x="3873500" y="5227638"/>
            <a:ext cx="16160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>
                <a:solidFill>
                  <a:srgbClr val="FF0609"/>
                </a:solidFill>
              </a:rPr>
              <a:t>Spliceostatin A</a:t>
            </a:r>
            <a:endParaRPr lang="en-US" altLang="ja-JP" sz="1400"/>
          </a:p>
          <a:p>
            <a:pPr algn="ctr"/>
            <a:r>
              <a:rPr lang="en-US" altLang="ja-JP" sz="1400">
                <a:solidFill>
                  <a:schemeClr val="accent2"/>
                </a:solidFill>
              </a:rPr>
              <a:t>Nat Chem Biol 2007</a:t>
            </a:r>
            <a:endParaRPr lang="en-US" altLang="ja-JP" sz="1400"/>
          </a:p>
        </p:txBody>
      </p:sp>
      <p:sp>
        <p:nvSpPr>
          <p:cNvPr id="33881" name="Rectangle 386"/>
          <p:cNvSpPr>
            <a:spLocks noChangeArrowheads="1"/>
          </p:cNvSpPr>
          <p:nvPr/>
        </p:nvSpPr>
        <p:spPr bwMode="auto">
          <a:xfrm>
            <a:off x="3829050" y="6246813"/>
            <a:ext cx="1704975" cy="336550"/>
          </a:xfrm>
          <a:prstGeom prst="rect">
            <a:avLst/>
          </a:prstGeom>
          <a:solidFill>
            <a:srgbClr val="FFCF1E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600"/>
              <a:t>Spliceosome</a:t>
            </a: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6049963" y="3530600"/>
          <a:ext cx="3009900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S ChemDraw Drawing" r:id="rId4" imgW="4661280" imgH="2415960" progId="ChemDraw.Document.6.0">
                  <p:embed/>
                </p:oleObj>
              </mc:Choice>
              <mc:Fallback>
                <p:oleObj name="CS ChemDraw Drawing" r:id="rId4" imgW="4661280" imgH="24159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9963" y="3530600"/>
                        <a:ext cx="3009900" cy="155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82" name="Group 388"/>
          <p:cNvGrpSpPr>
            <a:grpSpLocks/>
          </p:cNvGrpSpPr>
          <p:nvPr/>
        </p:nvGrpSpPr>
        <p:grpSpPr bwMode="auto">
          <a:xfrm>
            <a:off x="6694488" y="5227638"/>
            <a:ext cx="1704975" cy="1355725"/>
            <a:chOff x="4217" y="3304"/>
            <a:chExt cx="1074" cy="854"/>
          </a:xfrm>
        </p:grpSpPr>
        <p:sp>
          <p:nvSpPr>
            <p:cNvPr id="34008" name="AutoShape 389"/>
            <p:cNvSpPr>
              <a:spLocks noChangeArrowheads="1"/>
            </p:cNvSpPr>
            <p:nvPr/>
          </p:nvSpPr>
          <p:spPr bwMode="auto">
            <a:xfrm>
              <a:off x="4654" y="3659"/>
              <a:ext cx="200" cy="238"/>
            </a:xfrm>
            <a:prstGeom prst="downArrow">
              <a:avLst>
                <a:gd name="adj1" fmla="val 50000"/>
                <a:gd name="adj2" fmla="val 2975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CF1E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09" name="Rectangle 390"/>
            <p:cNvSpPr>
              <a:spLocks noChangeAspect="1" noChangeArrowheads="1"/>
            </p:cNvSpPr>
            <p:nvPr/>
          </p:nvSpPr>
          <p:spPr bwMode="auto">
            <a:xfrm>
              <a:off x="4237" y="3304"/>
              <a:ext cx="1044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400">
                  <a:solidFill>
                    <a:srgbClr val="FF0609"/>
                  </a:solidFill>
                </a:rPr>
                <a:t>Theonellamide</a:t>
              </a:r>
              <a:endParaRPr lang="en-US" altLang="ja-JP" sz="1400"/>
            </a:p>
            <a:p>
              <a:pPr algn="ctr"/>
              <a:r>
                <a:rPr lang="en-US" altLang="ja-JP" sz="1400">
                  <a:solidFill>
                    <a:schemeClr val="accent2"/>
                  </a:solidFill>
                </a:rPr>
                <a:t>Nat Chem Biol, 2010</a:t>
              </a:r>
            </a:p>
          </p:txBody>
        </p:sp>
        <p:sp>
          <p:nvSpPr>
            <p:cNvPr id="34010" name="Rectangle 391"/>
            <p:cNvSpPr>
              <a:spLocks noChangeArrowheads="1"/>
            </p:cNvSpPr>
            <p:nvPr/>
          </p:nvSpPr>
          <p:spPr bwMode="auto">
            <a:xfrm>
              <a:off x="4217" y="3946"/>
              <a:ext cx="1074" cy="212"/>
            </a:xfrm>
            <a:prstGeom prst="rect">
              <a:avLst/>
            </a:prstGeom>
            <a:solidFill>
              <a:srgbClr val="FFCF1E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/>
                <a:t>3</a:t>
              </a:r>
              <a:r>
                <a:rPr lang="en-US" altLang="ja-JP" sz="1600">
                  <a:latin typeface="Symbol" charset="2"/>
                  <a:sym typeface="Symbol" charset="2"/>
                </a:rPr>
                <a:t></a:t>
              </a:r>
              <a:r>
                <a:rPr lang="en-US" altLang="ja-JP" sz="1600"/>
                <a:t>-hydroxysterol</a:t>
              </a:r>
            </a:p>
          </p:txBody>
        </p:sp>
      </p:grpSp>
      <p:grpSp>
        <p:nvGrpSpPr>
          <p:cNvPr id="33884" name="図形グループ 395"/>
          <p:cNvGrpSpPr>
            <a:grpSpLocks/>
          </p:cNvGrpSpPr>
          <p:nvPr/>
        </p:nvGrpSpPr>
        <p:grpSpPr bwMode="auto">
          <a:xfrm>
            <a:off x="3370263" y="4064000"/>
            <a:ext cx="2605087" cy="847725"/>
            <a:chOff x="3370263" y="4064000"/>
            <a:chExt cx="2605245" cy="847725"/>
          </a:xfrm>
        </p:grpSpPr>
        <p:sp>
          <p:nvSpPr>
            <p:cNvPr id="33885" name="Rectangle 78"/>
            <p:cNvSpPr>
              <a:spLocks noChangeArrowheads="1"/>
            </p:cNvSpPr>
            <p:nvPr/>
          </p:nvSpPr>
          <p:spPr bwMode="auto">
            <a:xfrm>
              <a:off x="5432222" y="4335107"/>
              <a:ext cx="78901" cy="12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3886" name="Line 79"/>
            <p:cNvSpPr>
              <a:spLocks noChangeShapeType="1"/>
            </p:cNvSpPr>
            <p:nvPr/>
          </p:nvSpPr>
          <p:spPr bwMode="auto">
            <a:xfrm flipV="1">
              <a:off x="5324390" y="4401163"/>
              <a:ext cx="103887" cy="564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87" name="Line 80"/>
            <p:cNvSpPr>
              <a:spLocks noChangeShapeType="1"/>
            </p:cNvSpPr>
            <p:nvPr/>
          </p:nvSpPr>
          <p:spPr bwMode="auto">
            <a:xfrm flipV="1">
              <a:off x="5323075" y="4464467"/>
              <a:ext cx="1315" cy="165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88" name="Line 81"/>
            <p:cNvSpPr>
              <a:spLocks noChangeShapeType="1"/>
            </p:cNvSpPr>
            <p:nvPr/>
          </p:nvSpPr>
          <p:spPr bwMode="auto">
            <a:xfrm flipH="1" flipV="1">
              <a:off x="5324390" y="4628233"/>
              <a:ext cx="148598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89" name="Line 82"/>
            <p:cNvSpPr>
              <a:spLocks noChangeShapeType="1"/>
            </p:cNvSpPr>
            <p:nvPr/>
          </p:nvSpPr>
          <p:spPr bwMode="auto">
            <a:xfrm flipH="1">
              <a:off x="5475617" y="4630985"/>
              <a:ext cx="147283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0" name="Line 83"/>
            <p:cNvSpPr>
              <a:spLocks noChangeShapeType="1"/>
            </p:cNvSpPr>
            <p:nvPr/>
          </p:nvSpPr>
          <p:spPr bwMode="auto">
            <a:xfrm>
              <a:off x="5622900" y="4460339"/>
              <a:ext cx="1315" cy="165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1" name="Line 84"/>
            <p:cNvSpPr>
              <a:spLocks noChangeShapeType="1"/>
            </p:cNvSpPr>
            <p:nvPr/>
          </p:nvSpPr>
          <p:spPr bwMode="auto">
            <a:xfrm flipH="1" flipV="1">
              <a:off x="5509808" y="4392906"/>
              <a:ext cx="105202" cy="577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2" name="Line 85"/>
            <p:cNvSpPr>
              <a:spLocks noChangeShapeType="1"/>
            </p:cNvSpPr>
            <p:nvPr/>
          </p:nvSpPr>
          <p:spPr bwMode="auto">
            <a:xfrm>
              <a:off x="5174477" y="4376392"/>
              <a:ext cx="147283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3" name="Freeform 86"/>
            <p:cNvSpPr>
              <a:spLocks/>
            </p:cNvSpPr>
            <p:nvPr/>
          </p:nvSpPr>
          <p:spPr bwMode="auto">
            <a:xfrm>
              <a:off x="5158696" y="4364007"/>
              <a:ext cx="164378" cy="96332"/>
            </a:xfrm>
            <a:custGeom>
              <a:avLst/>
              <a:gdLst>
                <a:gd name="T0" fmla="*/ 0 w 258"/>
                <a:gd name="T1" fmla="*/ 698 h 138"/>
                <a:gd name="T2" fmla="*/ 0 w 258"/>
                <a:gd name="T3" fmla="*/ 0 h 138"/>
                <a:gd name="T4" fmla="*/ 0 w 258"/>
                <a:gd name="T5" fmla="*/ 698 h 138"/>
                <a:gd name="T6" fmla="*/ 0 w 258"/>
                <a:gd name="T7" fmla="*/ 698 h 138"/>
                <a:gd name="T8" fmla="*/ 0 w 258"/>
                <a:gd name="T9" fmla="*/ 698 h 138"/>
                <a:gd name="T10" fmla="*/ 0 w 258"/>
                <a:gd name="T11" fmla="*/ 698 h 1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"/>
                <a:gd name="T19" fmla="*/ 0 h 138"/>
                <a:gd name="T20" fmla="*/ 258 w 258"/>
                <a:gd name="T21" fmla="*/ 138 h 1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" h="138">
                  <a:moveTo>
                    <a:pt x="0" y="31"/>
                  </a:moveTo>
                  <a:lnTo>
                    <a:pt x="45" y="0"/>
                  </a:lnTo>
                  <a:lnTo>
                    <a:pt x="258" y="130"/>
                  </a:lnTo>
                  <a:lnTo>
                    <a:pt x="258" y="135"/>
                  </a:lnTo>
                  <a:lnTo>
                    <a:pt x="254" y="138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4" name="Line 87"/>
            <p:cNvSpPr>
              <a:spLocks noChangeShapeType="1"/>
            </p:cNvSpPr>
            <p:nvPr/>
          </p:nvSpPr>
          <p:spPr bwMode="auto">
            <a:xfrm flipV="1">
              <a:off x="5023249" y="4376392"/>
              <a:ext cx="149913" cy="825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5" name="Freeform 88"/>
            <p:cNvSpPr>
              <a:spLocks/>
            </p:cNvSpPr>
            <p:nvPr/>
          </p:nvSpPr>
          <p:spPr bwMode="auto">
            <a:xfrm>
              <a:off x="5021934" y="4364007"/>
              <a:ext cx="165693" cy="99085"/>
            </a:xfrm>
            <a:custGeom>
              <a:avLst/>
              <a:gdLst>
                <a:gd name="T0" fmla="*/ 0 w 256"/>
                <a:gd name="T1" fmla="*/ 708 h 140"/>
                <a:gd name="T2" fmla="*/ 0 w 256"/>
                <a:gd name="T3" fmla="*/ 708 h 140"/>
                <a:gd name="T4" fmla="*/ 0 w 256"/>
                <a:gd name="T5" fmla="*/ 0 h 140"/>
                <a:gd name="T6" fmla="*/ 0 w 256"/>
                <a:gd name="T7" fmla="*/ 708 h 140"/>
                <a:gd name="T8" fmla="*/ 0 w 256"/>
                <a:gd name="T9" fmla="*/ 708 h 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6"/>
                <a:gd name="T16" fmla="*/ 0 h 140"/>
                <a:gd name="T17" fmla="*/ 256 w 256"/>
                <a:gd name="T18" fmla="*/ 140 h 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6" h="140">
                  <a:moveTo>
                    <a:pt x="0" y="140"/>
                  </a:moveTo>
                  <a:lnTo>
                    <a:pt x="0" y="130"/>
                  </a:lnTo>
                  <a:lnTo>
                    <a:pt x="256" y="0"/>
                  </a:lnTo>
                  <a:lnTo>
                    <a:pt x="211" y="31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6" name="Line 89"/>
            <p:cNvSpPr>
              <a:spLocks noChangeShapeType="1"/>
            </p:cNvSpPr>
            <p:nvPr/>
          </p:nvSpPr>
          <p:spPr bwMode="auto">
            <a:xfrm flipV="1">
              <a:off x="5045604" y="4391530"/>
              <a:ext cx="139393" cy="756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7" name="Line 90"/>
            <p:cNvSpPr>
              <a:spLocks noChangeShapeType="1"/>
            </p:cNvSpPr>
            <p:nvPr/>
          </p:nvSpPr>
          <p:spPr bwMode="auto">
            <a:xfrm>
              <a:off x="4874651" y="4376392"/>
              <a:ext cx="147283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8" name="Line 91"/>
            <p:cNvSpPr>
              <a:spLocks noChangeShapeType="1"/>
            </p:cNvSpPr>
            <p:nvPr/>
          </p:nvSpPr>
          <p:spPr bwMode="auto">
            <a:xfrm flipV="1">
              <a:off x="4724738" y="4376392"/>
              <a:ext cx="147283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99" name="Line 92"/>
            <p:cNvSpPr>
              <a:spLocks noChangeShapeType="1"/>
            </p:cNvSpPr>
            <p:nvPr/>
          </p:nvSpPr>
          <p:spPr bwMode="auto">
            <a:xfrm flipV="1">
              <a:off x="4720793" y="4358502"/>
              <a:ext cx="126242" cy="688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0" name="Line 93"/>
            <p:cNvSpPr>
              <a:spLocks noChangeShapeType="1"/>
            </p:cNvSpPr>
            <p:nvPr/>
          </p:nvSpPr>
          <p:spPr bwMode="auto">
            <a:xfrm>
              <a:off x="4564305" y="4380521"/>
              <a:ext cx="157803" cy="770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1" name="Rectangle 94"/>
            <p:cNvSpPr>
              <a:spLocks noChangeArrowheads="1"/>
            </p:cNvSpPr>
            <p:nvPr/>
          </p:nvSpPr>
          <p:spPr bwMode="auto">
            <a:xfrm>
              <a:off x="4231604" y="4330978"/>
              <a:ext cx="80217" cy="12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3902" name="Line 95"/>
            <p:cNvSpPr>
              <a:spLocks noChangeShapeType="1"/>
            </p:cNvSpPr>
            <p:nvPr/>
          </p:nvSpPr>
          <p:spPr bwMode="auto">
            <a:xfrm flipV="1">
              <a:off x="4125087" y="4401163"/>
              <a:ext cx="103887" cy="564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3" name="Line 96"/>
            <p:cNvSpPr>
              <a:spLocks noChangeShapeType="1"/>
            </p:cNvSpPr>
            <p:nvPr/>
          </p:nvSpPr>
          <p:spPr bwMode="auto">
            <a:xfrm>
              <a:off x="4415708" y="4460339"/>
              <a:ext cx="1315" cy="165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4" name="Freeform 97"/>
            <p:cNvSpPr>
              <a:spLocks/>
            </p:cNvSpPr>
            <p:nvPr/>
          </p:nvSpPr>
          <p:spPr bwMode="auto">
            <a:xfrm>
              <a:off x="4307876" y="4397035"/>
              <a:ext cx="107832" cy="63304"/>
            </a:xfrm>
            <a:custGeom>
              <a:avLst/>
              <a:gdLst>
                <a:gd name="T0" fmla="*/ 0 w 169"/>
                <a:gd name="T1" fmla="*/ 696 h 91"/>
                <a:gd name="T2" fmla="*/ 0 w 169"/>
                <a:gd name="T3" fmla="*/ 696 h 91"/>
                <a:gd name="T4" fmla="*/ 0 w 169"/>
                <a:gd name="T5" fmla="*/ 696 h 91"/>
                <a:gd name="T6" fmla="*/ 0 w 169"/>
                <a:gd name="T7" fmla="*/ 696 h 91"/>
                <a:gd name="T8" fmla="*/ 0 w 169"/>
                <a:gd name="T9" fmla="*/ 0 h 91"/>
                <a:gd name="T10" fmla="*/ 0 w 169"/>
                <a:gd name="T11" fmla="*/ 696 h 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9"/>
                <a:gd name="T19" fmla="*/ 0 h 91"/>
                <a:gd name="T20" fmla="*/ 169 w 169"/>
                <a:gd name="T21" fmla="*/ 91 h 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9" h="91">
                  <a:moveTo>
                    <a:pt x="169" y="84"/>
                  </a:moveTo>
                  <a:lnTo>
                    <a:pt x="169" y="89"/>
                  </a:lnTo>
                  <a:lnTo>
                    <a:pt x="165" y="91"/>
                  </a:lnTo>
                  <a:lnTo>
                    <a:pt x="0" y="7"/>
                  </a:lnTo>
                  <a:lnTo>
                    <a:pt x="4" y="0"/>
                  </a:lnTo>
                  <a:lnTo>
                    <a:pt x="169" y="8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5" name="Line 98"/>
            <p:cNvSpPr>
              <a:spLocks noChangeShapeType="1"/>
            </p:cNvSpPr>
            <p:nvPr/>
          </p:nvSpPr>
          <p:spPr bwMode="auto">
            <a:xfrm flipH="1">
              <a:off x="4418338" y="4376392"/>
              <a:ext cx="148598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6" name="Freeform 99"/>
            <p:cNvSpPr>
              <a:spLocks/>
            </p:cNvSpPr>
            <p:nvPr/>
          </p:nvSpPr>
          <p:spPr bwMode="auto">
            <a:xfrm>
              <a:off x="4415708" y="4359878"/>
              <a:ext cx="159118" cy="100461"/>
            </a:xfrm>
            <a:custGeom>
              <a:avLst/>
              <a:gdLst>
                <a:gd name="T0" fmla="*/ 0 w 248"/>
                <a:gd name="T1" fmla="*/ 0 h 144"/>
                <a:gd name="T2" fmla="*/ 0 w 248"/>
                <a:gd name="T3" fmla="*/ 698 h 144"/>
                <a:gd name="T4" fmla="*/ 0 w 248"/>
                <a:gd name="T5" fmla="*/ 698 h 144"/>
                <a:gd name="T6" fmla="*/ 0 w 248"/>
                <a:gd name="T7" fmla="*/ 698 h 144"/>
                <a:gd name="T8" fmla="*/ 0 w 248"/>
                <a:gd name="T9" fmla="*/ 698 h 144"/>
                <a:gd name="T10" fmla="*/ 0 w 248"/>
                <a:gd name="T11" fmla="*/ 698 h 144"/>
                <a:gd name="T12" fmla="*/ 0 w 248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144"/>
                <a:gd name="T23" fmla="*/ 248 w 248"/>
                <a:gd name="T24" fmla="*/ 144 h 1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144">
                  <a:moveTo>
                    <a:pt x="222" y="0"/>
                  </a:moveTo>
                  <a:lnTo>
                    <a:pt x="235" y="21"/>
                  </a:lnTo>
                  <a:lnTo>
                    <a:pt x="248" y="42"/>
                  </a:lnTo>
                  <a:lnTo>
                    <a:pt x="6" y="144"/>
                  </a:lnTo>
                  <a:lnTo>
                    <a:pt x="0" y="141"/>
                  </a:lnTo>
                  <a:lnTo>
                    <a:pt x="0" y="136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7" name="Freeform 100"/>
            <p:cNvSpPr>
              <a:spLocks/>
            </p:cNvSpPr>
            <p:nvPr/>
          </p:nvSpPr>
          <p:spPr bwMode="auto">
            <a:xfrm>
              <a:off x="4415708" y="4624104"/>
              <a:ext cx="159118" cy="100461"/>
            </a:xfrm>
            <a:custGeom>
              <a:avLst/>
              <a:gdLst>
                <a:gd name="T0" fmla="*/ 0 w 248"/>
                <a:gd name="T1" fmla="*/ 698 h 144"/>
                <a:gd name="T2" fmla="*/ 0 w 248"/>
                <a:gd name="T3" fmla="*/ 698 h 144"/>
                <a:gd name="T4" fmla="*/ 0 w 248"/>
                <a:gd name="T5" fmla="*/ 698 h 144"/>
                <a:gd name="T6" fmla="*/ 0 w 248"/>
                <a:gd name="T7" fmla="*/ 698 h 144"/>
                <a:gd name="T8" fmla="*/ 0 w 248"/>
                <a:gd name="T9" fmla="*/ 698 h 144"/>
                <a:gd name="T10" fmla="*/ 0 w 248"/>
                <a:gd name="T11" fmla="*/ 0 h 144"/>
                <a:gd name="T12" fmla="*/ 0 w 248"/>
                <a:gd name="T13" fmla="*/ 698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144"/>
                <a:gd name="T23" fmla="*/ 248 w 248"/>
                <a:gd name="T24" fmla="*/ 144 h 1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144">
                  <a:moveTo>
                    <a:pt x="248" y="102"/>
                  </a:moveTo>
                  <a:lnTo>
                    <a:pt x="235" y="123"/>
                  </a:lnTo>
                  <a:lnTo>
                    <a:pt x="222" y="144"/>
                  </a:lnTo>
                  <a:lnTo>
                    <a:pt x="0" y="8"/>
                  </a:lnTo>
                  <a:lnTo>
                    <a:pt x="0" y="3"/>
                  </a:lnTo>
                  <a:lnTo>
                    <a:pt x="6" y="0"/>
                  </a:lnTo>
                  <a:lnTo>
                    <a:pt x="248" y="10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8" name="Line 101"/>
            <p:cNvSpPr>
              <a:spLocks noChangeShapeType="1"/>
            </p:cNvSpPr>
            <p:nvPr/>
          </p:nvSpPr>
          <p:spPr bwMode="auto">
            <a:xfrm flipH="1" flipV="1">
              <a:off x="4418338" y="4628233"/>
              <a:ext cx="148598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09" name="Rectangle 102"/>
            <p:cNvSpPr>
              <a:spLocks noChangeArrowheads="1"/>
            </p:cNvSpPr>
            <p:nvPr/>
          </p:nvSpPr>
          <p:spPr bwMode="auto">
            <a:xfrm>
              <a:off x="3935724" y="4670894"/>
              <a:ext cx="72326" cy="12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N</a:t>
              </a:r>
            </a:p>
          </p:txBody>
        </p:sp>
        <p:sp>
          <p:nvSpPr>
            <p:cNvPr id="33910" name="Rectangle 103"/>
            <p:cNvSpPr>
              <a:spLocks noChangeArrowheads="1"/>
            </p:cNvSpPr>
            <p:nvPr/>
          </p:nvSpPr>
          <p:spPr bwMode="auto">
            <a:xfrm>
              <a:off x="3935724" y="4772731"/>
              <a:ext cx="72326" cy="12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H</a:t>
              </a:r>
            </a:p>
          </p:txBody>
        </p:sp>
        <p:sp>
          <p:nvSpPr>
            <p:cNvPr id="33911" name="Line 104"/>
            <p:cNvSpPr>
              <a:spLocks noChangeShapeType="1"/>
            </p:cNvSpPr>
            <p:nvPr/>
          </p:nvSpPr>
          <p:spPr bwMode="auto">
            <a:xfrm flipV="1">
              <a:off x="4022515" y="4628233"/>
              <a:ext cx="99942" cy="550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2" name="Freeform 105"/>
            <p:cNvSpPr>
              <a:spLocks/>
            </p:cNvSpPr>
            <p:nvPr/>
          </p:nvSpPr>
          <p:spPr bwMode="auto">
            <a:xfrm>
              <a:off x="4011995" y="4624104"/>
              <a:ext cx="110462" cy="74314"/>
            </a:xfrm>
            <a:custGeom>
              <a:avLst/>
              <a:gdLst>
                <a:gd name="T0" fmla="*/ 0 w 173"/>
                <a:gd name="T1" fmla="*/ 701 h 106"/>
                <a:gd name="T2" fmla="*/ 0 w 173"/>
                <a:gd name="T3" fmla="*/ 701 h 106"/>
                <a:gd name="T4" fmla="*/ 0 w 173"/>
                <a:gd name="T5" fmla="*/ 0 h 106"/>
                <a:gd name="T6" fmla="*/ 0 w 173"/>
                <a:gd name="T7" fmla="*/ 701 h 106"/>
                <a:gd name="T8" fmla="*/ 0 w 173"/>
                <a:gd name="T9" fmla="*/ 701 h 106"/>
                <a:gd name="T10" fmla="*/ 0 w 173"/>
                <a:gd name="T11" fmla="*/ 701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3"/>
                <a:gd name="T19" fmla="*/ 0 h 106"/>
                <a:gd name="T20" fmla="*/ 173 w 173"/>
                <a:gd name="T21" fmla="*/ 106 h 1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3" h="106">
                  <a:moveTo>
                    <a:pt x="27" y="106"/>
                  </a:moveTo>
                  <a:lnTo>
                    <a:pt x="0" y="65"/>
                  </a:lnTo>
                  <a:lnTo>
                    <a:pt x="169" y="0"/>
                  </a:lnTo>
                  <a:lnTo>
                    <a:pt x="173" y="3"/>
                  </a:lnTo>
                  <a:lnTo>
                    <a:pt x="173" y="8"/>
                  </a:lnTo>
                  <a:lnTo>
                    <a:pt x="27" y="10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3" name="Freeform 106"/>
            <p:cNvSpPr>
              <a:spLocks/>
            </p:cNvSpPr>
            <p:nvPr/>
          </p:nvSpPr>
          <p:spPr bwMode="auto">
            <a:xfrm>
              <a:off x="3964654" y="4359878"/>
              <a:ext cx="157803" cy="100461"/>
            </a:xfrm>
            <a:custGeom>
              <a:avLst/>
              <a:gdLst>
                <a:gd name="T0" fmla="*/ 0 w 247"/>
                <a:gd name="T1" fmla="*/ 698 h 144"/>
                <a:gd name="T2" fmla="*/ 0 w 247"/>
                <a:gd name="T3" fmla="*/ 698 h 144"/>
                <a:gd name="T4" fmla="*/ 0 w 247"/>
                <a:gd name="T5" fmla="*/ 0 h 144"/>
                <a:gd name="T6" fmla="*/ 0 w 247"/>
                <a:gd name="T7" fmla="*/ 698 h 144"/>
                <a:gd name="T8" fmla="*/ 0 w 247"/>
                <a:gd name="T9" fmla="*/ 698 h 144"/>
                <a:gd name="T10" fmla="*/ 0 w 247"/>
                <a:gd name="T11" fmla="*/ 698 h 144"/>
                <a:gd name="T12" fmla="*/ 0 w 247"/>
                <a:gd name="T13" fmla="*/ 698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7"/>
                <a:gd name="T22" fmla="*/ 0 h 144"/>
                <a:gd name="T23" fmla="*/ 247 w 247"/>
                <a:gd name="T24" fmla="*/ 144 h 1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7" h="144">
                  <a:moveTo>
                    <a:pt x="0" y="42"/>
                  </a:moveTo>
                  <a:lnTo>
                    <a:pt x="13" y="21"/>
                  </a:lnTo>
                  <a:lnTo>
                    <a:pt x="27" y="0"/>
                  </a:lnTo>
                  <a:lnTo>
                    <a:pt x="247" y="136"/>
                  </a:lnTo>
                  <a:lnTo>
                    <a:pt x="247" y="141"/>
                  </a:lnTo>
                  <a:lnTo>
                    <a:pt x="243" y="144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4" name="Line 107"/>
            <p:cNvSpPr>
              <a:spLocks noChangeShapeType="1"/>
            </p:cNvSpPr>
            <p:nvPr/>
          </p:nvSpPr>
          <p:spPr bwMode="auto">
            <a:xfrm>
              <a:off x="3823946" y="4628233"/>
              <a:ext cx="101257" cy="550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5" name="Line 108"/>
            <p:cNvSpPr>
              <a:spLocks noChangeShapeType="1"/>
            </p:cNvSpPr>
            <p:nvPr/>
          </p:nvSpPr>
          <p:spPr bwMode="auto">
            <a:xfrm>
              <a:off x="3524121" y="4628233"/>
              <a:ext cx="148598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6" name="Line 109"/>
            <p:cNvSpPr>
              <a:spLocks noChangeShapeType="1"/>
            </p:cNvSpPr>
            <p:nvPr/>
          </p:nvSpPr>
          <p:spPr bwMode="auto">
            <a:xfrm>
              <a:off x="3556996" y="4617223"/>
              <a:ext cx="127557" cy="688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7" name="Line 110"/>
            <p:cNvSpPr>
              <a:spLocks noChangeShapeType="1"/>
            </p:cNvSpPr>
            <p:nvPr/>
          </p:nvSpPr>
          <p:spPr bwMode="auto">
            <a:xfrm>
              <a:off x="3521491" y="4460339"/>
              <a:ext cx="0" cy="165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8" name="Line 111"/>
            <p:cNvSpPr>
              <a:spLocks noChangeShapeType="1"/>
            </p:cNvSpPr>
            <p:nvPr/>
          </p:nvSpPr>
          <p:spPr bwMode="auto">
            <a:xfrm>
              <a:off x="3370263" y="4383273"/>
              <a:ext cx="147283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19" name="Rectangle 112"/>
            <p:cNvSpPr>
              <a:spLocks noChangeArrowheads="1"/>
            </p:cNvSpPr>
            <p:nvPr/>
          </p:nvSpPr>
          <p:spPr bwMode="auto">
            <a:xfrm>
              <a:off x="3635898" y="4314464"/>
              <a:ext cx="78901" cy="12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grpSp>
          <p:nvGrpSpPr>
            <p:cNvPr id="33920" name="Group 113"/>
            <p:cNvGrpSpPr>
              <a:grpSpLocks/>
            </p:cNvGrpSpPr>
            <p:nvPr/>
          </p:nvGrpSpPr>
          <p:grpSpPr bwMode="auto">
            <a:xfrm>
              <a:off x="3535956" y="4384649"/>
              <a:ext cx="101257" cy="68809"/>
              <a:chOff x="916" y="2963"/>
              <a:chExt cx="160" cy="98"/>
            </a:xfrm>
          </p:grpSpPr>
          <p:sp>
            <p:nvSpPr>
              <p:cNvPr id="33992" name="Line 114"/>
              <p:cNvSpPr>
                <a:spLocks noChangeShapeType="1"/>
              </p:cNvSpPr>
              <p:nvPr/>
            </p:nvSpPr>
            <p:spPr bwMode="auto">
              <a:xfrm flipH="1" flipV="1">
                <a:off x="1047" y="2967"/>
                <a:ext cx="24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93" name="Freeform 115"/>
              <p:cNvSpPr>
                <a:spLocks/>
              </p:cNvSpPr>
              <p:nvPr/>
            </p:nvSpPr>
            <p:spPr bwMode="auto">
              <a:xfrm>
                <a:off x="1043" y="2963"/>
                <a:ext cx="33" cy="45"/>
              </a:xfrm>
              <a:custGeom>
                <a:avLst/>
                <a:gdLst>
                  <a:gd name="T0" fmla="*/ 6 w 33"/>
                  <a:gd name="T1" fmla="*/ 0 h 45"/>
                  <a:gd name="T2" fmla="*/ 33 w 33"/>
                  <a:gd name="T3" fmla="*/ 42 h 45"/>
                  <a:gd name="T4" fmla="*/ 25 w 33"/>
                  <a:gd name="T5" fmla="*/ 45 h 45"/>
                  <a:gd name="T6" fmla="*/ 0 w 33"/>
                  <a:gd name="T7" fmla="*/ 5 h 45"/>
                  <a:gd name="T8" fmla="*/ 6 w 33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5"/>
                  <a:gd name="T17" fmla="*/ 33 w 33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5">
                    <a:moveTo>
                      <a:pt x="6" y="0"/>
                    </a:moveTo>
                    <a:lnTo>
                      <a:pt x="33" y="42"/>
                    </a:lnTo>
                    <a:lnTo>
                      <a:pt x="25" y="45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94" name="Freeform 116"/>
              <p:cNvSpPr>
                <a:spLocks/>
              </p:cNvSpPr>
              <p:nvPr/>
            </p:nvSpPr>
            <p:spPr bwMode="auto">
              <a:xfrm>
                <a:off x="1021" y="2978"/>
                <a:ext cx="30" cy="39"/>
              </a:xfrm>
              <a:custGeom>
                <a:avLst/>
                <a:gdLst>
                  <a:gd name="T0" fmla="*/ 8 w 30"/>
                  <a:gd name="T1" fmla="*/ 0 h 39"/>
                  <a:gd name="T2" fmla="*/ 30 w 30"/>
                  <a:gd name="T3" fmla="*/ 36 h 39"/>
                  <a:gd name="T4" fmla="*/ 23 w 30"/>
                  <a:gd name="T5" fmla="*/ 39 h 39"/>
                  <a:gd name="T6" fmla="*/ 0 w 30"/>
                  <a:gd name="T7" fmla="*/ 5 h 39"/>
                  <a:gd name="T8" fmla="*/ 8 w 30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9"/>
                  <a:gd name="T17" fmla="*/ 30 w 3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9">
                    <a:moveTo>
                      <a:pt x="8" y="0"/>
                    </a:moveTo>
                    <a:lnTo>
                      <a:pt x="30" y="36"/>
                    </a:lnTo>
                    <a:lnTo>
                      <a:pt x="23" y="39"/>
                    </a:lnTo>
                    <a:lnTo>
                      <a:pt x="0" y="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95" name="Line 117"/>
              <p:cNvSpPr>
                <a:spLocks noChangeShapeType="1"/>
              </p:cNvSpPr>
              <p:nvPr/>
            </p:nvSpPr>
            <p:spPr bwMode="auto">
              <a:xfrm flipH="1" flipV="1">
                <a:off x="1027" y="2982"/>
                <a:ext cx="19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96" name="Line 118"/>
              <p:cNvSpPr>
                <a:spLocks noChangeShapeType="1"/>
              </p:cNvSpPr>
              <p:nvPr/>
            </p:nvSpPr>
            <p:spPr bwMode="auto">
              <a:xfrm flipH="1" flipV="1">
                <a:off x="1005" y="2996"/>
                <a:ext cx="16" cy="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97" name="Freeform 119"/>
              <p:cNvSpPr>
                <a:spLocks/>
              </p:cNvSpPr>
              <p:nvPr/>
            </p:nvSpPr>
            <p:spPr bwMode="auto">
              <a:xfrm>
                <a:off x="1001" y="2992"/>
                <a:ext cx="27" cy="34"/>
              </a:xfrm>
              <a:custGeom>
                <a:avLst/>
                <a:gdLst>
                  <a:gd name="T0" fmla="*/ 6 w 27"/>
                  <a:gd name="T1" fmla="*/ 0 h 34"/>
                  <a:gd name="T2" fmla="*/ 27 w 27"/>
                  <a:gd name="T3" fmla="*/ 31 h 34"/>
                  <a:gd name="T4" fmla="*/ 18 w 27"/>
                  <a:gd name="T5" fmla="*/ 34 h 34"/>
                  <a:gd name="T6" fmla="*/ 0 w 27"/>
                  <a:gd name="T7" fmla="*/ 5 h 34"/>
                  <a:gd name="T8" fmla="*/ 6 w 27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34"/>
                  <a:gd name="T17" fmla="*/ 27 w 27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34">
                    <a:moveTo>
                      <a:pt x="6" y="0"/>
                    </a:moveTo>
                    <a:lnTo>
                      <a:pt x="27" y="31"/>
                    </a:lnTo>
                    <a:lnTo>
                      <a:pt x="18" y="34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98" name="Freeform 120"/>
              <p:cNvSpPr>
                <a:spLocks/>
              </p:cNvSpPr>
              <p:nvPr/>
            </p:nvSpPr>
            <p:spPr bwMode="auto">
              <a:xfrm>
                <a:off x="979" y="3007"/>
                <a:ext cx="24" cy="28"/>
              </a:xfrm>
              <a:custGeom>
                <a:avLst/>
                <a:gdLst>
                  <a:gd name="T0" fmla="*/ 8 w 24"/>
                  <a:gd name="T1" fmla="*/ 0 h 28"/>
                  <a:gd name="T2" fmla="*/ 24 w 24"/>
                  <a:gd name="T3" fmla="*/ 25 h 28"/>
                  <a:gd name="T4" fmla="*/ 15 w 24"/>
                  <a:gd name="T5" fmla="*/ 28 h 28"/>
                  <a:gd name="T6" fmla="*/ 0 w 24"/>
                  <a:gd name="T7" fmla="*/ 4 h 28"/>
                  <a:gd name="T8" fmla="*/ 8 w 24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8"/>
                  <a:gd name="T17" fmla="*/ 24 w 2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8">
                    <a:moveTo>
                      <a:pt x="8" y="0"/>
                    </a:moveTo>
                    <a:lnTo>
                      <a:pt x="24" y="25"/>
                    </a:lnTo>
                    <a:lnTo>
                      <a:pt x="15" y="28"/>
                    </a:lnTo>
                    <a:lnTo>
                      <a:pt x="0" y="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99" name="Line 121"/>
              <p:cNvSpPr>
                <a:spLocks noChangeShapeType="1"/>
              </p:cNvSpPr>
              <p:nvPr/>
            </p:nvSpPr>
            <p:spPr bwMode="auto">
              <a:xfrm flipH="1" flipV="1">
                <a:off x="984" y="3011"/>
                <a:ext cx="13" cy="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000" name="Line 122"/>
              <p:cNvSpPr>
                <a:spLocks noChangeShapeType="1"/>
              </p:cNvSpPr>
              <p:nvPr/>
            </p:nvSpPr>
            <p:spPr bwMode="auto">
              <a:xfrm flipH="1" flipV="1">
                <a:off x="964" y="3025"/>
                <a:ext cx="9" cy="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001" name="Freeform 123"/>
              <p:cNvSpPr>
                <a:spLocks/>
              </p:cNvSpPr>
              <p:nvPr/>
            </p:nvSpPr>
            <p:spPr bwMode="auto">
              <a:xfrm>
                <a:off x="959" y="3021"/>
                <a:ext cx="19" cy="23"/>
              </a:xfrm>
              <a:custGeom>
                <a:avLst/>
                <a:gdLst>
                  <a:gd name="T0" fmla="*/ 6 w 19"/>
                  <a:gd name="T1" fmla="*/ 0 h 23"/>
                  <a:gd name="T2" fmla="*/ 19 w 19"/>
                  <a:gd name="T3" fmla="*/ 19 h 23"/>
                  <a:gd name="T4" fmla="*/ 10 w 19"/>
                  <a:gd name="T5" fmla="*/ 23 h 23"/>
                  <a:gd name="T6" fmla="*/ 0 w 19"/>
                  <a:gd name="T7" fmla="*/ 5 h 23"/>
                  <a:gd name="T8" fmla="*/ 6 w 19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23"/>
                  <a:gd name="T17" fmla="*/ 19 w 19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23">
                    <a:moveTo>
                      <a:pt x="6" y="0"/>
                    </a:moveTo>
                    <a:lnTo>
                      <a:pt x="19" y="19"/>
                    </a:lnTo>
                    <a:lnTo>
                      <a:pt x="10" y="23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002" name="Freeform 124"/>
              <p:cNvSpPr>
                <a:spLocks/>
              </p:cNvSpPr>
              <p:nvPr/>
            </p:nvSpPr>
            <p:spPr bwMode="auto">
              <a:xfrm>
                <a:off x="937" y="3035"/>
                <a:ext cx="16" cy="18"/>
              </a:xfrm>
              <a:custGeom>
                <a:avLst/>
                <a:gdLst>
                  <a:gd name="T0" fmla="*/ 7 w 16"/>
                  <a:gd name="T1" fmla="*/ 0 h 18"/>
                  <a:gd name="T2" fmla="*/ 16 w 16"/>
                  <a:gd name="T3" fmla="*/ 15 h 18"/>
                  <a:gd name="T4" fmla="*/ 9 w 16"/>
                  <a:gd name="T5" fmla="*/ 18 h 18"/>
                  <a:gd name="T6" fmla="*/ 0 w 16"/>
                  <a:gd name="T7" fmla="*/ 5 h 18"/>
                  <a:gd name="T8" fmla="*/ 7 w 16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8"/>
                  <a:gd name="T17" fmla="*/ 16 w 16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8">
                    <a:moveTo>
                      <a:pt x="7" y="0"/>
                    </a:moveTo>
                    <a:lnTo>
                      <a:pt x="16" y="15"/>
                    </a:lnTo>
                    <a:lnTo>
                      <a:pt x="9" y="18"/>
                    </a:lnTo>
                    <a:lnTo>
                      <a:pt x="0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003" name="Line 125"/>
              <p:cNvSpPr>
                <a:spLocks noChangeShapeType="1"/>
              </p:cNvSpPr>
              <p:nvPr/>
            </p:nvSpPr>
            <p:spPr bwMode="auto">
              <a:xfrm flipH="1" flipV="1">
                <a:off x="942" y="3039"/>
                <a:ext cx="6" cy="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004" name="Line 126"/>
              <p:cNvSpPr>
                <a:spLocks noChangeShapeType="1"/>
              </p:cNvSpPr>
              <p:nvPr/>
            </p:nvSpPr>
            <p:spPr bwMode="auto">
              <a:xfrm flipH="1" flipV="1">
                <a:off x="922" y="3054"/>
                <a:ext cx="1" cy="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005" name="Freeform 127"/>
              <p:cNvSpPr>
                <a:spLocks/>
              </p:cNvSpPr>
              <p:nvPr/>
            </p:nvSpPr>
            <p:spPr bwMode="auto">
              <a:xfrm>
                <a:off x="916" y="3050"/>
                <a:ext cx="13" cy="11"/>
              </a:xfrm>
              <a:custGeom>
                <a:avLst/>
                <a:gdLst>
                  <a:gd name="T0" fmla="*/ 7 w 13"/>
                  <a:gd name="T1" fmla="*/ 0 h 11"/>
                  <a:gd name="T2" fmla="*/ 13 w 13"/>
                  <a:gd name="T3" fmla="*/ 9 h 11"/>
                  <a:gd name="T4" fmla="*/ 5 w 13"/>
                  <a:gd name="T5" fmla="*/ 11 h 11"/>
                  <a:gd name="T6" fmla="*/ 0 w 13"/>
                  <a:gd name="T7" fmla="*/ 5 h 11"/>
                  <a:gd name="T8" fmla="*/ 7 w 13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1"/>
                  <a:gd name="T17" fmla="*/ 13 w 13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1">
                    <a:moveTo>
                      <a:pt x="7" y="0"/>
                    </a:moveTo>
                    <a:lnTo>
                      <a:pt x="13" y="9"/>
                    </a:lnTo>
                    <a:lnTo>
                      <a:pt x="5" y="11"/>
                    </a:lnTo>
                    <a:lnTo>
                      <a:pt x="0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33921" name="Line 128"/>
            <p:cNvSpPr>
              <a:spLocks noChangeShapeType="1"/>
            </p:cNvSpPr>
            <p:nvPr/>
          </p:nvSpPr>
          <p:spPr bwMode="auto">
            <a:xfrm>
              <a:off x="3672719" y="4197489"/>
              <a:ext cx="1315" cy="1183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22" name="Line 129"/>
            <p:cNvSpPr>
              <a:spLocks noChangeShapeType="1"/>
            </p:cNvSpPr>
            <p:nvPr/>
          </p:nvSpPr>
          <p:spPr bwMode="auto">
            <a:xfrm flipH="1">
              <a:off x="3681924" y="4113542"/>
              <a:ext cx="147283" cy="825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23" name="Rectangle 130"/>
            <p:cNvSpPr>
              <a:spLocks noChangeArrowheads="1"/>
            </p:cNvSpPr>
            <p:nvPr/>
          </p:nvSpPr>
          <p:spPr bwMode="auto">
            <a:xfrm>
              <a:off x="3489930" y="4064000"/>
              <a:ext cx="78901" cy="12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3924" name="Line 131"/>
            <p:cNvSpPr>
              <a:spLocks noChangeShapeType="1"/>
            </p:cNvSpPr>
            <p:nvPr/>
          </p:nvSpPr>
          <p:spPr bwMode="auto">
            <a:xfrm>
              <a:off x="3564887" y="4141066"/>
              <a:ext cx="110462" cy="605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25" name="Line 132"/>
            <p:cNvSpPr>
              <a:spLocks noChangeShapeType="1"/>
            </p:cNvSpPr>
            <p:nvPr/>
          </p:nvSpPr>
          <p:spPr bwMode="auto">
            <a:xfrm>
              <a:off x="3575407" y="4120423"/>
              <a:ext cx="110462" cy="605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26" name="Line 133"/>
            <p:cNvSpPr>
              <a:spLocks noChangeShapeType="1"/>
            </p:cNvSpPr>
            <p:nvPr/>
          </p:nvSpPr>
          <p:spPr bwMode="auto">
            <a:xfrm flipH="1">
              <a:off x="5624215" y="4376392"/>
              <a:ext cx="148598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27" name="Freeform 134"/>
            <p:cNvSpPr>
              <a:spLocks/>
            </p:cNvSpPr>
            <p:nvPr/>
          </p:nvSpPr>
          <p:spPr bwMode="auto">
            <a:xfrm>
              <a:off x="5622900" y="4359878"/>
              <a:ext cx="159118" cy="100461"/>
            </a:xfrm>
            <a:custGeom>
              <a:avLst/>
              <a:gdLst>
                <a:gd name="T0" fmla="*/ 0 w 247"/>
                <a:gd name="T1" fmla="*/ 0 h 144"/>
                <a:gd name="T2" fmla="*/ 0 w 247"/>
                <a:gd name="T3" fmla="*/ 698 h 144"/>
                <a:gd name="T4" fmla="*/ 0 w 247"/>
                <a:gd name="T5" fmla="*/ 698 h 144"/>
                <a:gd name="T6" fmla="*/ 0 w 247"/>
                <a:gd name="T7" fmla="*/ 698 h 144"/>
                <a:gd name="T8" fmla="*/ 0 w 247"/>
                <a:gd name="T9" fmla="*/ 698 h 144"/>
                <a:gd name="T10" fmla="*/ 0 w 247"/>
                <a:gd name="T11" fmla="*/ 698 h 144"/>
                <a:gd name="T12" fmla="*/ 0 w 247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7"/>
                <a:gd name="T22" fmla="*/ 0 h 144"/>
                <a:gd name="T23" fmla="*/ 247 w 247"/>
                <a:gd name="T24" fmla="*/ 144 h 1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7" h="144">
                  <a:moveTo>
                    <a:pt x="220" y="0"/>
                  </a:moveTo>
                  <a:lnTo>
                    <a:pt x="234" y="21"/>
                  </a:lnTo>
                  <a:lnTo>
                    <a:pt x="247" y="42"/>
                  </a:lnTo>
                  <a:lnTo>
                    <a:pt x="4" y="144"/>
                  </a:lnTo>
                  <a:lnTo>
                    <a:pt x="0" y="141"/>
                  </a:lnTo>
                  <a:lnTo>
                    <a:pt x="0" y="136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28" name="Freeform 135"/>
            <p:cNvSpPr>
              <a:spLocks/>
            </p:cNvSpPr>
            <p:nvPr/>
          </p:nvSpPr>
          <p:spPr bwMode="auto">
            <a:xfrm>
              <a:off x="5471672" y="4710803"/>
              <a:ext cx="153858" cy="121104"/>
            </a:xfrm>
            <a:custGeom>
              <a:avLst/>
              <a:gdLst>
                <a:gd name="T0" fmla="*/ 0 w 240"/>
                <a:gd name="T1" fmla="*/ 696 h 174"/>
                <a:gd name="T2" fmla="*/ 0 w 240"/>
                <a:gd name="T3" fmla="*/ 696 h 174"/>
                <a:gd name="T4" fmla="*/ 0 w 240"/>
                <a:gd name="T5" fmla="*/ 696 h 174"/>
                <a:gd name="T6" fmla="*/ 0 w 240"/>
                <a:gd name="T7" fmla="*/ 0 h 174"/>
                <a:gd name="T8" fmla="*/ 0 w 240"/>
                <a:gd name="T9" fmla="*/ 696 h 174"/>
                <a:gd name="T10" fmla="*/ 0 w 240"/>
                <a:gd name="T11" fmla="*/ 696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0"/>
                <a:gd name="T19" fmla="*/ 0 h 174"/>
                <a:gd name="T20" fmla="*/ 240 w 240"/>
                <a:gd name="T21" fmla="*/ 174 h 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0" h="174">
                  <a:moveTo>
                    <a:pt x="240" y="174"/>
                  </a:moveTo>
                  <a:lnTo>
                    <a:pt x="155" y="165"/>
                  </a:lnTo>
                  <a:lnTo>
                    <a:pt x="0" y="3"/>
                  </a:lnTo>
                  <a:lnTo>
                    <a:pt x="3" y="0"/>
                  </a:lnTo>
                  <a:lnTo>
                    <a:pt x="11" y="1"/>
                  </a:lnTo>
                  <a:lnTo>
                    <a:pt x="240" y="17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29" name="Line 136"/>
            <p:cNvSpPr>
              <a:spLocks noChangeShapeType="1"/>
            </p:cNvSpPr>
            <p:nvPr/>
          </p:nvSpPr>
          <p:spPr bwMode="auto">
            <a:xfrm flipH="1" flipV="1">
              <a:off x="5475617" y="4712179"/>
              <a:ext cx="119667" cy="1155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33930" name="Group 137"/>
            <p:cNvGrpSpPr>
              <a:grpSpLocks/>
            </p:cNvGrpSpPr>
            <p:nvPr/>
          </p:nvGrpSpPr>
          <p:grpSpPr bwMode="auto">
            <a:xfrm>
              <a:off x="5050864" y="4670894"/>
              <a:ext cx="156488" cy="121104"/>
              <a:chOff x="3290" y="3372"/>
              <a:chExt cx="244" cy="174"/>
            </a:xfrm>
          </p:grpSpPr>
          <p:sp>
            <p:nvSpPr>
              <p:cNvPr id="33990" name="Rectangle 138"/>
              <p:cNvSpPr>
                <a:spLocks noChangeArrowheads="1"/>
              </p:cNvSpPr>
              <p:nvPr/>
            </p:nvSpPr>
            <p:spPr bwMode="auto">
              <a:xfrm>
                <a:off x="3290" y="3372"/>
                <a:ext cx="115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800"/>
                  <a:t>H</a:t>
                </a:r>
              </a:p>
            </p:txBody>
          </p:sp>
          <p:sp>
            <p:nvSpPr>
              <p:cNvPr id="33991" name="Rectangle 139"/>
              <p:cNvSpPr>
                <a:spLocks noChangeArrowheads="1"/>
              </p:cNvSpPr>
              <p:nvPr/>
            </p:nvSpPr>
            <p:spPr bwMode="auto">
              <a:xfrm>
                <a:off x="3409" y="3372"/>
                <a:ext cx="125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800"/>
                  <a:t>O</a:t>
                </a:r>
              </a:p>
            </p:txBody>
          </p:sp>
        </p:grpSp>
        <p:grpSp>
          <p:nvGrpSpPr>
            <p:cNvPr id="33931" name="Group 140"/>
            <p:cNvGrpSpPr>
              <a:grpSpLocks/>
            </p:cNvGrpSpPr>
            <p:nvPr/>
          </p:nvGrpSpPr>
          <p:grpSpPr bwMode="auto">
            <a:xfrm>
              <a:off x="5204722" y="4632361"/>
              <a:ext cx="106517" cy="71561"/>
              <a:chOff x="3529" y="3317"/>
              <a:chExt cx="167" cy="102"/>
            </a:xfrm>
          </p:grpSpPr>
          <p:sp>
            <p:nvSpPr>
              <p:cNvPr id="33976" name="Line 141"/>
              <p:cNvSpPr>
                <a:spLocks noChangeShapeType="1"/>
              </p:cNvSpPr>
              <p:nvPr/>
            </p:nvSpPr>
            <p:spPr bwMode="auto">
              <a:xfrm>
                <a:off x="3535" y="3376"/>
                <a:ext cx="24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7" name="Freeform 142"/>
              <p:cNvSpPr>
                <a:spLocks/>
              </p:cNvSpPr>
              <p:nvPr/>
            </p:nvSpPr>
            <p:spPr bwMode="auto">
              <a:xfrm>
                <a:off x="3529" y="3373"/>
                <a:ext cx="35" cy="46"/>
              </a:xfrm>
              <a:custGeom>
                <a:avLst/>
                <a:gdLst>
                  <a:gd name="T0" fmla="*/ 27 w 35"/>
                  <a:gd name="T1" fmla="*/ 46 h 46"/>
                  <a:gd name="T2" fmla="*/ 0 w 35"/>
                  <a:gd name="T3" fmla="*/ 3 h 46"/>
                  <a:gd name="T4" fmla="*/ 9 w 35"/>
                  <a:gd name="T5" fmla="*/ 0 h 46"/>
                  <a:gd name="T6" fmla="*/ 35 w 35"/>
                  <a:gd name="T7" fmla="*/ 40 h 46"/>
                  <a:gd name="T8" fmla="*/ 27 w 35"/>
                  <a:gd name="T9" fmla="*/ 4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46"/>
                  <a:gd name="T17" fmla="*/ 35 w 3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46">
                    <a:moveTo>
                      <a:pt x="27" y="46"/>
                    </a:moveTo>
                    <a:lnTo>
                      <a:pt x="0" y="3"/>
                    </a:lnTo>
                    <a:lnTo>
                      <a:pt x="9" y="0"/>
                    </a:lnTo>
                    <a:lnTo>
                      <a:pt x="35" y="40"/>
                    </a:lnTo>
                    <a:lnTo>
                      <a:pt x="27" y="4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8" name="Freeform 143"/>
              <p:cNvSpPr>
                <a:spLocks/>
              </p:cNvSpPr>
              <p:nvPr/>
            </p:nvSpPr>
            <p:spPr bwMode="auto">
              <a:xfrm>
                <a:off x="3555" y="3364"/>
                <a:ext cx="31" cy="39"/>
              </a:xfrm>
              <a:custGeom>
                <a:avLst/>
                <a:gdLst>
                  <a:gd name="T0" fmla="*/ 23 w 31"/>
                  <a:gd name="T1" fmla="*/ 39 h 39"/>
                  <a:gd name="T2" fmla="*/ 0 w 31"/>
                  <a:gd name="T3" fmla="*/ 3 h 39"/>
                  <a:gd name="T4" fmla="*/ 8 w 31"/>
                  <a:gd name="T5" fmla="*/ 0 h 39"/>
                  <a:gd name="T6" fmla="*/ 31 w 31"/>
                  <a:gd name="T7" fmla="*/ 34 h 39"/>
                  <a:gd name="T8" fmla="*/ 23 w 31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39"/>
                  <a:gd name="T17" fmla="*/ 31 w 31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39">
                    <a:moveTo>
                      <a:pt x="23" y="39"/>
                    </a:moveTo>
                    <a:lnTo>
                      <a:pt x="0" y="3"/>
                    </a:lnTo>
                    <a:lnTo>
                      <a:pt x="8" y="0"/>
                    </a:lnTo>
                    <a:lnTo>
                      <a:pt x="31" y="34"/>
                    </a:lnTo>
                    <a:lnTo>
                      <a:pt x="23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9" name="Line 144"/>
              <p:cNvSpPr>
                <a:spLocks noChangeShapeType="1"/>
              </p:cNvSpPr>
              <p:nvPr/>
            </p:nvSpPr>
            <p:spPr bwMode="auto">
              <a:xfrm>
                <a:off x="3561" y="3367"/>
                <a:ext cx="19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0" name="Line 145"/>
              <p:cNvSpPr>
                <a:spLocks noChangeShapeType="1"/>
              </p:cNvSpPr>
              <p:nvPr/>
            </p:nvSpPr>
            <p:spPr bwMode="auto">
              <a:xfrm>
                <a:off x="3587" y="3357"/>
                <a:ext cx="16" cy="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1" name="Freeform 146"/>
              <p:cNvSpPr>
                <a:spLocks/>
              </p:cNvSpPr>
              <p:nvPr/>
            </p:nvSpPr>
            <p:spPr bwMode="auto">
              <a:xfrm>
                <a:off x="3580" y="3354"/>
                <a:ext cx="27" cy="34"/>
              </a:xfrm>
              <a:custGeom>
                <a:avLst/>
                <a:gdLst>
                  <a:gd name="T0" fmla="*/ 21 w 27"/>
                  <a:gd name="T1" fmla="*/ 34 h 34"/>
                  <a:gd name="T2" fmla="*/ 0 w 27"/>
                  <a:gd name="T3" fmla="*/ 3 h 34"/>
                  <a:gd name="T4" fmla="*/ 9 w 27"/>
                  <a:gd name="T5" fmla="*/ 0 h 34"/>
                  <a:gd name="T6" fmla="*/ 27 w 27"/>
                  <a:gd name="T7" fmla="*/ 29 h 34"/>
                  <a:gd name="T8" fmla="*/ 21 w 27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34"/>
                  <a:gd name="T17" fmla="*/ 27 w 27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34">
                    <a:moveTo>
                      <a:pt x="21" y="34"/>
                    </a:moveTo>
                    <a:lnTo>
                      <a:pt x="0" y="3"/>
                    </a:lnTo>
                    <a:lnTo>
                      <a:pt x="9" y="0"/>
                    </a:lnTo>
                    <a:lnTo>
                      <a:pt x="27" y="29"/>
                    </a:lnTo>
                    <a:lnTo>
                      <a:pt x="21" y="3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2" name="Freeform 147"/>
              <p:cNvSpPr>
                <a:spLocks/>
              </p:cNvSpPr>
              <p:nvPr/>
            </p:nvSpPr>
            <p:spPr bwMode="auto">
              <a:xfrm>
                <a:off x="3606" y="3345"/>
                <a:ext cx="24" cy="28"/>
              </a:xfrm>
              <a:custGeom>
                <a:avLst/>
                <a:gdLst>
                  <a:gd name="T0" fmla="*/ 16 w 24"/>
                  <a:gd name="T1" fmla="*/ 28 h 28"/>
                  <a:gd name="T2" fmla="*/ 0 w 24"/>
                  <a:gd name="T3" fmla="*/ 3 h 28"/>
                  <a:gd name="T4" fmla="*/ 9 w 24"/>
                  <a:gd name="T5" fmla="*/ 0 h 28"/>
                  <a:gd name="T6" fmla="*/ 24 w 24"/>
                  <a:gd name="T7" fmla="*/ 24 h 28"/>
                  <a:gd name="T8" fmla="*/ 16 w 24"/>
                  <a:gd name="T9" fmla="*/ 2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8"/>
                  <a:gd name="T17" fmla="*/ 24 w 2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8">
                    <a:moveTo>
                      <a:pt x="16" y="28"/>
                    </a:moveTo>
                    <a:lnTo>
                      <a:pt x="0" y="3"/>
                    </a:lnTo>
                    <a:lnTo>
                      <a:pt x="9" y="0"/>
                    </a:lnTo>
                    <a:lnTo>
                      <a:pt x="24" y="24"/>
                    </a:lnTo>
                    <a:lnTo>
                      <a:pt x="16" y="2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3" name="Line 148"/>
              <p:cNvSpPr>
                <a:spLocks noChangeShapeType="1"/>
              </p:cNvSpPr>
              <p:nvPr/>
            </p:nvSpPr>
            <p:spPr bwMode="auto">
              <a:xfrm>
                <a:off x="3612" y="3347"/>
                <a:ext cx="13" cy="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4" name="Line 149"/>
              <p:cNvSpPr>
                <a:spLocks noChangeShapeType="1"/>
              </p:cNvSpPr>
              <p:nvPr/>
            </p:nvSpPr>
            <p:spPr bwMode="auto">
              <a:xfrm>
                <a:off x="3637" y="3339"/>
                <a:ext cx="10" cy="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5" name="Freeform 150"/>
              <p:cNvSpPr>
                <a:spLocks/>
              </p:cNvSpPr>
              <p:nvPr/>
            </p:nvSpPr>
            <p:spPr bwMode="auto">
              <a:xfrm>
                <a:off x="3632" y="3335"/>
                <a:ext cx="20" cy="23"/>
              </a:xfrm>
              <a:custGeom>
                <a:avLst/>
                <a:gdLst>
                  <a:gd name="T0" fmla="*/ 13 w 20"/>
                  <a:gd name="T1" fmla="*/ 23 h 23"/>
                  <a:gd name="T2" fmla="*/ 0 w 20"/>
                  <a:gd name="T3" fmla="*/ 4 h 23"/>
                  <a:gd name="T4" fmla="*/ 9 w 20"/>
                  <a:gd name="T5" fmla="*/ 0 h 23"/>
                  <a:gd name="T6" fmla="*/ 20 w 20"/>
                  <a:gd name="T7" fmla="*/ 18 h 23"/>
                  <a:gd name="T8" fmla="*/ 13 w 20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3"/>
                  <a:gd name="T17" fmla="*/ 20 w 20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3">
                    <a:moveTo>
                      <a:pt x="13" y="23"/>
                    </a:moveTo>
                    <a:lnTo>
                      <a:pt x="0" y="4"/>
                    </a:lnTo>
                    <a:lnTo>
                      <a:pt x="9" y="0"/>
                    </a:lnTo>
                    <a:lnTo>
                      <a:pt x="20" y="18"/>
                    </a:lnTo>
                    <a:lnTo>
                      <a:pt x="13" y="2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6" name="Freeform 151"/>
              <p:cNvSpPr>
                <a:spLocks/>
              </p:cNvSpPr>
              <p:nvPr/>
            </p:nvSpPr>
            <p:spPr bwMode="auto">
              <a:xfrm>
                <a:off x="3658" y="3326"/>
                <a:ext cx="16" cy="18"/>
              </a:xfrm>
              <a:custGeom>
                <a:avLst/>
                <a:gdLst>
                  <a:gd name="T0" fmla="*/ 9 w 16"/>
                  <a:gd name="T1" fmla="*/ 18 h 18"/>
                  <a:gd name="T2" fmla="*/ 0 w 16"/>
                  <a:gd name="T3" fmla="*/ 3 h 18"/>
                  <a:gd name="T4" fmla="*/ 8 w 16"/>
                  <a:gd name="T5" fmla="*/ 0 h 18"/>
                  <a:gd name="T6" fmla="*/ 16 w 16"/>
                  <a:gd name="T7" fmla="*/ 12 h 18"/>
                  <a:gd name="T8" fmla="*/ 9 w 16"/>
                  <a:gd name="T9" fmla="*/ 18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8"/>
                  <a:gd name="T17" fmla="*/ 16 w 16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8">
                    <a:moveTo>
                      <a:pt x="9" y="18"/>
                    </a:moveTo>
                    <a:lnTo>
                      <a:pt x="0" y="3"/>
                    </a:lnTo>
                    <a:lnTo>
                      <a:pt x="8" y="0"/>
                    </a:lnTo>
                    <a:lnTo>
                      <a:pt x="16" y="12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7" name="Line 152"/>
              <p:cNvSpPr>
                <a:spLocks noChangeShapeType="1"/>
              </p:cNvSpPr>
              <p:nvPr/>
            </p:nvSpPr>
            <p:spPr bwMode="auto">
              <a:xfrm>
                <a:off x="3663" y="3329"/>
                <a:ext cx="6" cy="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8" name="Line 153"/>
              <p:cNvSpPr>
                <a:spLocks noChangeShapeType="1"/>
              </p:cNvSpPr>
              <p:nvPr/>
            </p:nvSpPr>
            <p:spPr bwMode="auto">
              <a:xfrm>
                <a:off x="3689" y="3320"/>
                <a:ext cx="1" cy="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89" name="Freeform 154"/>
              <p:cNvSpPr>
                <a:spLocks/>
              </p:cNvSpPr>
              <p:nvPr/>
            </p:nvSpPr>
            <p:spPr bwMode="auto">
              <a:xfrm>
                <a:off x="3683" y="3317"/>
                <a:ext cx="13" cy="11"/>
              </a:xfrm>
              <a:custGeom>
                <a:avLst/>
                <a:gdLst>
                  <a:gd name="T0" fmla="*/ 6 w 13"/>
                  <a:gd name="T1" fmla="*/ 11 h 11"/>
                  <a:gd name="T2" fmla="*/ 0 w 13"/>
                  <a:gd name="T3" fmla="*/ 3 h 11"/>
                  <a:gd name="T4" fmla="*/ 8 w 13"/>
                  <a:gd name="T5" fmla="*/ 0 h 11"/>
                  <a:gd name="T6" fmla="*/ 13 w 13"/>
                  <a:gd name="T7" fmla="*/ 6 h 11"/>
                  <a:gd name="T8" fmla="*/ 6 w 13"/>
                  <a:gd name="T9" fmla="*/ 11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1"/>
                  <a:gd name="T17" fmla="*/ 13 w 13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1">
                    <a:moveTo>
                      <a:pt x="6" y="11"/>
                    </a:moveTo>
                    <a:lnTo>
                      <a:pt x="0" y="3"/>
                    </a:lnTo>
                    <a:lnTo>
                      <a:pt x="8" y="0"/>
                    </a:lnTo>
                    <a:lnTo>
                      <a:pt x="13" y="6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33932" name="Rectangle 155"/>
            <p:cNvSpPr>
              <a:spLocks noChangeArrowheads="1"/>
            </p:cNvSpPr>
            <p:nvPr/>
          </p:nvSpPr>
          <p:spPr bwMode="auto">
            <a:xfrm>
              <a:off x="5311239" y="4789245"/>
              <a:ext cx="80217" cy="12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grpSp>
          <p:nvGrpSpPr>
            <p:cNvPr id="33933" name="Group 156"/>
            <p:cNvGrpSpPr>
              <a:grpSpLocks/>
            </p:cNvGrpSpPr>
            <p:nvPr/>
          </p:nvGrpSpPr>
          <p:grpSpPr bwMode="auto">
            <a:xfrm>
              <a:off x="5373045" y="4719060"/>
              <a:ext cx="90737" cy="88075"/>
              <a:chOff x="3793" y="3442"/>
              <a:chExt cx="142" cy="125"/>
            </a:xfrm>
          </p:grpSpPr>
          <p:sp>
            <p:nvSpPr>
              <p:cNvPr id="33962" name="Line 157"/>
              <p:cNvSpPr>
                <a:spLocks noChangeShapeType="1"/>
              </p:cNvSpPr>
              <p:nvPr/>
            </p:nvSpPr>
            <p:spPr bwMode="auto">
              <a:xfrm>
                <a:off x="3798" y="3533"/>
                <a:ext cx="34" cy="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63" name="Freeform 158"/>
              <p:cNvSpPr>
                <a:spLocks/>
              </p:cNvSpPr>
              <p:nvPr/>
            </p:nvSpPr>
            <p:spPr bwMode="auto">
              <a:xfrm>
                <a:off x="3793" y="3529"/>
                <a:ext cx="43" cy="38"/>
              </a:xfrm>
              <a:custGeom>
                <a:avLst/>
                <a:gdLst>
                  <a:gd name="T0" fmla="*/ 38 w 43"/>
                  <a:gd name="T1" fmla="*/ 38 h 38"/>
                  <a:gd name="T2" fmla="*/ 0 w 43"/>
                  <a:gd name="T3" fmla="*/ 5 h 38"/>
                  <a:gd name="T4" fmla="*/ 8 w 43"/>
                  <a:gd name="T5" fmla="*/ 0 h 38"/>
                  <a:gd name="T6" fmla="*/ 43 w 43"/>
                  <a:gd name="T7" fmla="*/ 33 h 38"/>
                  <a:gd name="T8" fmla="*/ 38 w 43"/>
                  <a:gd name="T9" fmla="*/ 38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8"/>
                  <a:gd name="T17" fmla="*/ 43 w 43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8">
                    <a:moveTo>
                      <a:pt x="38" y="38"/>
                    </a:moveTo>
                    <a:lnTo>
                      <a:pt x="0" y="5"/>
                    </a:lnTo>
                    <a:lnTo>
                      <a:pt x="8" y="0"/>
                    </a:lnTo>
                    <a:lnTo>
                      <a:pt x="43" y="33"/>
                    </a:lnTo>
                    <a:lnTo>
                      <a:pt x="38" y="3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64" name="Freeform 159"/>
              <p:cNvSpPr>
                <a:spLocks/>
              </p:cNvSpPr>
              <p:nvPr/>
            </p:nvSpPr>
            <p:spPr bwMode="auto">
              <a:xfrm>
                <a:off x="3815" y="3515"/>
                <a:ext cx="39" cy="34"/>
              </a:xfrm>
              <a:custGeom>
                <a:avLst/>
                <a:gdLst>
                  <a:gd name="T0" fmla="*/ 33 w 39"/>
                  <a:gd name="T1" fmla="*/ 34 h 34"/>
                  <a:gd name="T2" fmla="*/ 0 w 39"/>
                  <a:gd name="T3" fmla="*/ 4 h 34"/>
                  <a:gd name="T4" fmla="*/ 6 w 39"/>
                  <a:gd name="T5" fmla="*/ 0 h 34"/>
                  <a:gd name="T6" fmla="*/ 39 w 39"/>
                  <a:gd name="T7" fmla="*/ 27 h 34"/>
                  <a:gd name="T8" fmla="*/ 33 w 39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4"/>
                  <a:gd name="T17" fmla="*/ 39 w 39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4">
                    <a:moveTo>
                      <a:pt x="33" y="34"/>
                    </a:moveTo>
                    <a:lnTo>
                      <a:pt x="0" y="4"/>
                    </a:lnTo>
                    <a:lnTo>
                      <a:pt x="6" y="0"/>
                    </a:lnTo>
                    <a:lnTo>
                      <a:pt x="39" y="27"/>
                    </a:lnTo>
                    <a:lnTo>
                      <a:pt x="33" y="3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65" name="Line 160"/>
              <p:cNvSpPr>
                <a:spLocks noChangeShapeType="1"/>
              </p:cNvSpPr>
              <p:nvPr/>
            </p:nvSpPr>
            <p:spPr bwMode="auto">
              <a:xfrm>
                <a:off x="3820" y="3518"/>
                <a:ext cx="29" cy="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66" name="Line 161"/>
              <p:cNvSpPr>
                <a:spLocks noChangeShapeType="1"/>
              </p:cNvSpPr>
              <p:nvPr/>
            </p:nvSpPr>
            <p:spPr bwMode="auto">
              <a:xfrm>
                <a:off x="3841" y="3504"/>
                <a:ext cx="24" cy="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67" name="Freeform 162"/>
              <p:cNvSpPr>
                <a:spLocks/>
              </p:cNvSpPr>
              <p:nvPr/>
            </p:nvSpPr>
            <p:spPr bwMode="auto">
              <a:xfrm>
                <a:off x="3836" y="3500"/>
                <a:ext cx="34" cy="30"/>
              </a:xfrm>
              <a:custGeom>
                <a:avLst/>
                <a:gdLst>
                  <a:gd name="T0" fmla="*/ 28 w 34"/>
                  <a:gd name="T1" fmla="*/ 30 h 30"/>
                  <a:gd name="T2" fmla="*/ 0 w 34"/>
                  <a:gd name="T3" fmla="*/ 5 h 30"/>
                  <a:gd name="T4" fmla="*/ 7 w 34"/>
                  <a:gd name="T5" fmla="*/ 0 h 30"/>
                  <a:gd name="T6" fmla="*/ 34 w 34"/>
                  <a:gd name="T7" fmla="*/ 23 h 30"/>
                  <a:gd name="T8" fmla="*/ 28 w 34"/>
                  <a:gd name="T9" fmla="*/ 3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30"/>
                  <a:gd name="T17" fmla="*/ 34 w 34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30">
                    <a:moveTo>
                      <a:pt x="28" y="30"/>
                    </a:moveTo>
                    <a:lnTo>
                      <a:pt x="0" y="5"/>
                    </a:lnTo>
                    <a:lnTo>
                      <a:pt x="7" y="0"/>
                    </a:lnTo>
                    <a:lnTo>
                      <a:pt x="34" y="23"/>
                    </a:lnTo>
                    <a:lnTo>
                      <a:pt x="28" y="3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68" name="Freeform 163"/>
              <p:cNvSpPr>
                <a:spLocks/>
              </p:cNvSpPr>
              <p:nvPr/>
            </p:nvSpPr>
            <p:spPr bwMode="auto">
              <a:xfrm>
                <a:off x="3857" y="3485"/>
                <a:ext cx="29" cy="26"/>
              </a:xfrm>
              <a:custGeom>
                <a:avLst/>
                <a:gdLst>
                  <a:gd name="T0" fmla="*/ 24 w 29"/>
                  <a:gd name="T1" fmla="*/ 26 h 26"/>
                  <a:gd name="T2" fmla="*/ 0 w 29"/>
                  <a:gd name="T3" fmla="*/ 6 h 26"/>
                  <a:gd name="T4" fmla="*/ 7 w 29"/>
                  <a:gd name="T5" fmla="*/ 0 h 26"/>
                  <a:gd name="T6" fmla="*/ 29 w 29"/>
                  <a:gd name="T7" fmla="*/ 19 h 26"/>
                  <a:gd name="T8" fmla="*/ 24 w 29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6"/>
                  <a:gd name="T17" fmla="*/ 29 w 29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6">
                    <a:moveTo>
                      <a:pt x="24" y="26"/>
                    </a:moveTo>
                    <a:lnTo>
                      <a:pt x="0" y="6"/>
                    </a:lnTo>
                    <a:lnTo>
                      <a:pt x="7" y="0"/>
                    </a:lnTo>
                    <a:lnTo>
                      <a:pt x="29" y="19"/>
                    </a:lnTo>
                    <a:lnTo>
                      <a:pt x="24" y="2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69" name="Line 164"/>
              <p:cNvSpPr>
                <a:spLocks noChangeShapeType="1"/>
              </p:cNvSpPr>
              <p:nvPr/>
            </p:nvSpPr>
            <p:spPr bwMode="auto">
              <a:xfrm>
                <a:off x="3862" y="3489"/>
                <a:ext cx="20" cy="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0" name="Line 165"/>
              <p:cNvSpPr>
                <a:spLocks noChangeShapeType="1"/>
              </p:cNvSpPr>
              <p:nvPr/>
            </p:nvSpPr>
            <p:spPr bwMode="auto">
              <a:xfrm>
                <a:off x="3884" y="3474"/>
                <a:ext cx="14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1" name="Freeform 166"/>
              <p:cNvSpPr>
                <a:spLocks/>
              </p:cNvSpPr>
              <p:nvPr/>
            </p:nvSpPr>
            <p:spPr bwMode="auto">
              <a:xfrm>
                <a:off x="3878" y="3470"/>
                <a:ext cx="24" cy="21"/>
              </a:xfrm>
              <a:custGeom>
                <a:avLst/>
                <a:gdLst>
                  <a:gd name="T0" fmla="*/ 19 w 24"/>
                  <a:gd name="T1" fmla="*/ 21 h 21"/>
                  <a:gd name="T2" fmla="*/ 0 w 24"/>
                  <a:gd name="T3" fmla="*/ 5 h 21"/>
                  <a:gd name="T4" fmla="*/ 8 w 24"/>
                  <a:gd name="T5" fmla="*/ 0 h 21"/>
                  <a:gd name="T6" fmla="*/ 24 w 24"/>
                  <a:gd name="T7" fmla="*/ 15 h 21"/>
                  <a:gd name="T8" fmla="*/ 19 w 24"/>
                  <a:gd name="T9" fmla="*/ 21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1"/>
                  <a:gd name="T17" fmla="*/ 24 w 24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1">
                    <a:moveTo>
                      <a:pt x="19" y="21"/>
                    </a:moveTo>
                    <a:lnTo>
                      <a:pt x="0" y="5"/>
                    </a:lnTo>
                    <a:lnTo>
                      <a:pt x="8" y="0"/>
                    </a:lnTo>
                    <a:lnTo>
                      <a:pt x="24" y="15"/>
                    </a:lnTo>
                    <a:lnTo>
                      <a:pt x="19" y="2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2" name="Freeform 167"/>
              <p:cNvSpPr>
                <a:spLocks/>
              </p:cNvSpPr>
              <p:nvPr/>
            </p:nvSpPr>
            <p:spPr bwMode="auto">
              <a:xfrm>
                <a:off x="3900" y="3456"/>
                <a:ext cx="18" cy="16"/>
              </a:xfrm>
              <a:custGeom>
                <a:avLst/>
                <a:gdLst>
                  <a:gd name="T0" fmla="*/ 13 w 18"/>
                  <a:gd name="T1" fmla="*/ 16 h 16"/>
                  <a:gd name="T2" fmla="*/ 0 w 18"/>
                  <a:gd name="T3" fmla="*/ 5 h 16"/>
                  <a:gd name="T4" fmla="*/ 8 w 18"/>
                  <a:gd name="T5" fmla="*/ 0 h 16"/>
                  <a:gd name="T6" fmla="*/ 18 w 18"/>
                  <a:gd name="T7" fmla="*/ 11 h 16"/>
                  <a:gd name="T8" fmla="*/ 13 w 18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6"/>
                  <a:gd name="T17" fmla="*/ 18 w 18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6">
                    <a:moveTo>
                      <a:pt x="13" y="16"/>
                    </a:moveTo>
                    <a:lnTo>
                      <a:pt x="0" y="5"/>
                    </a:lnTo>
                    <a:lnTo>
                      <a:pt x="8" y="0"/>
                    </a:lnTo>
                    <a:lnTo>
                      <a:pt x="18" y="11"/>
                    </a:lnTo>
                    <a:lnTo>
                      <a:pt x="13" y="1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3" name="Line 168"/>
              <p:cNvSpPr>
                <a:spLocks noChangeShapeType="1"/>
              </p:cNvSpPr>
              <p:nvPr/>
            </p:nvSpPr>
            <p:spPr bwMode="auto">
              <a:xfrm>
                <a:off x="3905" y="3460"/>
                <a:ext cx="9" cy="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4" name="Line 169"/>
              <p:cNvSpPr>
                <a:spLocks noChangeShapeType="1"/>
              </p:cNvSpPr>
              <p:nvPr/>
            </p:nvSpPr>
            <p:spPr bwMode="auto">
              <a:xfrm>
                <a:off x="3927" y="3445"/>
                <a:ext cx="3" cy="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75" name="Freeform 170"/>
              <p:cNvSpPr>
                <a:spLocks/>
              </p:cNvSpPr>
              <p:nvPr/>
            </p:nvSpPr>
            <p:spPr bwMode="auto">
              <a:xfrm>
                <a:off x="3922" y="3442"/>
                <a:ext cx="13" cy="12"/>
              </a:xfrm>
              <a:custGeom>
                <a:avLst/>
                <a:gdLst>
                  <a:gd name="T0" fmla="*/ 7 w 13"/>
                  <a:gd name="T1" fmla="*/ 12 h 12"/>
                  <a:gd name="T2" fmla="*/ 0 w 13"/>
                  <a:gd name="T3" fmla="*/ 4 h 12"/>
                  <a:gd name="T4" fmla="*/ 6 w 13"/>
                  <a:gd name="T5" fmla="*/ 0 h 12"/>
                  <a:gd name="T6" fmla="*/ 13 w 13"/>
                  <a:gd name="T7" fmla="*/ 5 h 12"/>
                  <a:gd name="T8" fmla="*/ 7 w 13"/>
                  <a:gd name="T9" fmla="*/ 12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2"/>
                  <a:gd name="T17" fmla="*/ 13 w 13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2">
                    <a:moveTo>
                      <a:pt x="7" y="12"/>
                    </a:moveTo>
                    <a:lnTo>
                      <a:pt x="0" y="4"/>
                    </a:lnTo>
                    <a:lnTo>
                      <a:pt x="6" y="0"/>
                    </a:lnTo>
                    <a:lnTo>
                      <a:pt x="13" y="5"/>
                    </a:lnTo>
                    <a:lnTo>
                      <a:pt x="7" y="1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33934" name="Line 171"/>
            <p:cNvSpPr>
              <a:spLocks noChangeShapeType="1"/>
            </p:cNvSpPr>
            <p:nvPr/>
          </p:nvSpPr>
          <p:spPr bwMode="auto">
            <a:xfrm>
              <a:off x="5398031" y="4829154"/>
              <a:ext cx="197254" cy="13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35" name="Line 172"/>
            <p:cNvSpPr>
              <a:spLocks noChangeShapeType="1"/>
            </p:cNvSpPr>
            <p:nvPr/>
          </p:nvSpPr>
          <p:spPr bwMode="auto">
            <a:xfrm>
              <a:off x="4873336" y="4208499"/>
              <a:ext cx="1315" cy="165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36" name="Rectangle 173"/>
            <p:cNvSpPr>
              <a:spLocks noChangeArrowheads="1"/>
            </p:cNvSpPr>
            <p:nvPr/>
          </p:nvSpPr>
          <p:spPr bwMode="auto">
            <a:xfrm>
              <a:off x="3793701" y="4403916"/>
              <a:ext cx="80217" cy="122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800"/>
                <a:t>O</a:t>
              </a:r>
            </a:p>
          </p:txBody>
        </p:sp>
        <p:sp>
          <p:nvSpPr>
            <p:cNvPr id="33937" name="Line 174"/>
            <p:cNvSpPr>
              <a:spLocks noChangeShapeType="1"/>
            </p:cNvSpPr>
            <p:nvPr/>
          </p:nvSpPr>
          <p:spPr bwMode="auto">
            <a:xfrm>
              <a:off x="3813426" y="4509881"/>
              <a:ext cx="0" cy="12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38" name="Line 175"/>
            <p:cNvSpPr>
              <a:spLocks noChangeShapeType="1"/>
            </p:cNvSpPr>
            <p:nvPr/>
          </p:nvSpPr>
          <p:spPr bwMode="auto">
            <a:xfrm>
              <a:off x="3834467" y="4509881"/>
              <a:ext cx="0" cy="12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33939" name="Group 176"/>
            <p:cNvGrpSpPr>
              <a:grpSpLocks/>
            </p:cNvGrpSpPr>
            <p:nvPr/>
          </p:nvGrpSpPr>
          <p:grpSpPr bwMode="auto">
            <a:xfrm>
              <a:off x="5735978" y="4501624"/>
              <a:ext cx="78764" cy="123856"/>
              <a:chOff x="4358" y="3130"/>
              <a:chExt cx="123" cy="178"/>
            </a:xfrm>
          </p:grpSpPr>
          <p:sp>
            <p:nvSpPr>
              <p:cNvPr id="33960" name="Rectangle 177"/>
              <p:cNvSpPr>
                <a:spLocks noChangeArrowheads="1"/>
              </p:cNvSpPr>
              <p:nvPr/>
            </p:nvSpPr>
            <p:spPr bwMode="auto">
              <a:xfrm>
                <a:off x="4358" y="3132"/>
                <a:ext cx="123" cy="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800"/>
                  <a:t>O</a:t>
                </a:r>
              </a:p>
            </p:txBody>
          </p:sp>
          <p:sp>
            <p:nvSpPr>
              <p:cNvPr id="33961" name="Rectangle 178"/>
              <p:cNvSpPr>
                <a:spLocks noChangeArrowheads="1"/>
              </p:cNvSpPr>
              <p:nvPr/>
            </p:nvSpPr>
            <p:spPr bwMode="auto">
              <a:xfrm>
                <a:off x="4473" y="3130"/>
                <a:ext cx="0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endParaRPr lang="en-US" altLang="ja-JP" sz="800"/>
              </a:p>
            </p:txBody>
          </p:sp>
        </p:grpSp>
        <p:grpSp>
          <p:nvGrpSpPr>
            <p:cNvPr id="33940" name="Group 179"/>
            <p:cNvGrpSpPr>
              <a:grpSpLocks/>
            </p:cNvGrpSpPr>
            <p:nvPr/>
          </p:nvGrpSpPr>
          <p:grpSpPr bwMode="auto">
            <a:xfrm>
              <a:off x="5634735" y="4464467"/>
              <a:ext cx="103887" cy="68809"/>
              <a:chOff x="4201" y="3077"/>
              <a:chExt cx="162" cy="99"/>
            </a:xfrm>
          </p:grpSpPr>
          <p:sp>
            <p:nvSpPr>
              <p:cNvPr id="33946" name="Line 180"/>
              <p:cNvSpPr>
                <a:spLocks noChangeShapeType="1"/>
              </p:cNvSpPr>
              <p:nvPr/>
            </p:nvSpPr>
            <p:spPr bwMode="auto">
              <a:xfrm flipV="1">
                <a:off x="4334" y="3134"/>
                <a:ext cx="24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47" name="Freeform 181"/>
              <p:cNvSpPr>
                <a:spLocks/>
              </p:cNvSpPr>
              <p:nvPr/>
            </p:nvSpPr>
            <p:spPr bwMode="auto">
              <a:xfrm>
                <a:off x="4330" y="3131"/>
                <a:ext cx="33" cy="45"/>
              </a:xfrm>
              <a:custGeom>
                <a:avLst/>
                <a:gdLst>
                  <a:gd name="T0" fmla="*/ 33 w 33"/>
                  <a:gd name="T1" fmla="*/ 3 h 45"/>
                  <a:gd name="T2" fmla="*/ 6 w 33"/>
                  <a:gd name="T3" fmla="*/ 45 h 45"/>
                  <a:gd name="T4" fmla="*/ 0 w 33"/>
                  <a:gd name="T5" fmla="*/ 40 h 45"/>
                  <a:gd name="T6" fmla="*/ 25 w 33"/>
                  <a:gd name="T7" fmla="*/ 0 h 45"/>
                  <a:gd name="T8" fmla="*/ 33 w 33"/>
                  <a:gd name="T9" fmla="*/ 3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5"/>
                  <a:gd name="T17" fmla="*/ 33 w 33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5">
                    <a:moveTo>
                      <a:pt x="33" y="3"/>
                    </a:moveTo>
                    <a:lnTo>
                      <a:pt x="6" y="45"/>
                    </a:lnTo>
                    <a:lnTo>
                      <a:pt x="0" y="40"/>
                    </a:lnTo>
                    <a:lnTo>
                      <a:pt x="25" y="0"/>
                    </a:lnTo>
                    <a:lnTo>
                      <a:pt x="33" y="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48" name="Freeform 182"/>
              <p:cNvSpPr>
                <a:spLocks/>
              </p:cNvSpPr>
              <p:nvPr/>
            </p:nvSpPr>
            <p:spPr bwMode="auto">
              <a:xfrm>
                <a:off x="4308" y="3122"/>
                <a:ext cx="31" cy="39"/>
              </a:xfrm>
              <a:custGeom>
                <a:avLst/>
                <a:gdLst>
                  <a:gd name="T0" fmla="*/ 31 w 31"/>
                  <a:gd name="T1" fmla="*/ 3 h 39"/>
                  <a:gd name="T2" fmla="*/ 8 w 31"/>
                  <a:gd name="T3" fmla="*/ 39 h 39"/>
                  <a:gd name="T4" fmla="*/ 0 w 31"/>
                  <a:gd name="T5" fmla="*/ 34 h 39"/>
                  <a:gd name="T6" fmla="*/ 23 w 31"/>
                  <a:gd name="T7" fmla="*/ 0 h 39"/>
                  <a:gd name="T8" fmla="*/ 31 w 31"/>
                  <a:gd name="T9" fmla="*/ 3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39"/>
                  <a:gd name="T17" fmla="*/ 31 w 31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39">
                    <a:moveTo>
                      <a:pt x="31" y="3"/>
                    </a:moveTo>
                    <a:lnTo>
                      <a:pt x="8" y="39"/>
                    </a:lnTo>
                    <a:lnTo>
                      <a:pt x="0" y="34"/>
                    </a:lnTo>
                    <a:lnTo>
                      <a:pt x="23" y="0"/>
                    </a:lnTo>
                    <a:lnTo>
                      <a:pt x="31" y="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49" name="Line 183"/>
              <p:cNvSpPr>
                <a:spLocks noChangeShapeType="1"/>
              </p:cNvSpPr>
              <p:nvPr/>
            </p:nvSpPr>
            <p:spPr bwMode="auto">
              <a:xfrm flipV="1">
                <a:off x="4314" y="3125"/>
                <a:ext cx="19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0" name="Line 184"/>
              <p:cNvSpPr>
                <a:spLocks noChangeShapeType="1"/>
              </p:cNvSpPr>
              <p:nvPr/>
            </p:nvSpPr>
            <p:spPr bwMode="auto">
              <a:xfrm flipV="1">
                <a:off x="4292" y="3116"/>
                <a:ext cx="16" cy="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1" name="Freeform 185"/>
              <p:cNvSpPr>
                <a:spLocks/>
              </p:cNvSpPr>
              <p:nvPr/>
            </p:nvSpPr>
            <p:spPr bwMode="auto">
              <a:xfrm>
                <a:off x="4287" y="3113"/>
                <a:ext cx="27" cy="34"/>
              </a:xfrm>
              <a:custGeom>
                <a:avLst/>
                <a:gdLst>
                  <a:gd name="T0" fmla="*/ 27 w 27"/>
                  <a:gd name="T1" fmla="*/ 3 h 34"/>
                  <a:gd name="T2" fmla="*/ 7 w 27"/>
                  <a:gd name="T3" fmla="*/ 34 h 34"/>
                  <a:gd name="T4" fmla="*/ 0 w 27"/>
                  <a:gd name="T5" fmla="*/ 29 h 34"/>
                  <a:gd name="T6" fmla="*/ 19 w 27"/>
                  <a:gd name="T7" fmla="*/ 0 h 34"/>
                  <a:gd name="T8" fmla="*/ 27 w 27"/>
                  <a:gd name="T9" fmla="*/ 3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34"/>
                  <a:gd name="T17" fmla="*/ 27 w 27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34">
                    <a:moveTo>
                      <a:pt x="27" y="3"/>
                    </a:moveTo>
                    <a:lnTo>
                      <a:pt x="7" y="34"/>
                    </a:lnTo>
                    <a:lnTo>
                      <a:pt x="0" y="29"/>
                    </a:lnTo>
                    <a:lnTo>
                      <a:pt x="19" y="0"/>
                    </a:lnTo>
                    <a:lnTo>
                      <a:pt x="27" y="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2" name="Freeform 186"/>
              <p:cNvSpPr>
                <a:spLocks/>
              </p:cNvSpPr>
              <p:nvPr/>
            </p:nvSpPr>
            <p:spPr bwMode="auto">
              <a:xfrm>
                <a:off x="4266" y="3104"/>
                <a:ext cx="23" cy="27"/>
              </a:xfrm>
              <a:custGeom>
                <a:avLst/>
                <a:gdLst>
                  <a:gd name="T0" fmla="*/ 23 w 23"/>
                  <a:gd name="T1" fmla="*/ 3 h 27"/>
                  <a:gd name="T2" fmla="*/ 7 w 23"/>
                  <a:gd name="T3" fmla="*/ 27 h 27"/>
                  <a:gd name="T4" fmla="*/ 0 w 23"/>
                  <a:gd name="T5" fmla="*/ 23 h 27"/>
                  <a:gd name="T6" fmla="*/ 15 w 23"/>
                  <a:gd name="T7" fmla="*/ 0 h 27"/>
                  <a:gd name="T8" fmla="*/ 23 w 23"/>
                  <a:gd name="T9" fmla="*/ 3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7"/>
                  <a:gd name="T17" fmla="*/ 23 w 2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7">
                    <a:moveTo>
                      <a:pt x="23" y="3"/>
                    </a:moveTo>
                    <a:lnTo>
                      <a:pt x="7" y="27"/>
                    </a:lnTo>
                    <a:lnTo>
                      <a:pt x="0" y="23"/>
                    </a:lnTo>
                    <a:lnTo>
                      <a:pt x="15" y="0"/>
                    </a:lnTo>
                    <a:lnTo>
                      <a:pt x="23" y="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3" name="Line 187"/>
              <p:cNvSpPr>
                <a:spLocks noChangeShapeType="1"/>
              </p:cNvSpPr>
              <p:nvPr/>
            </p:nvSpPr>
            <p:spPr bwMode="auto">
              <a:xfrm flipV="1">
                <a:off x="4270" y="3107"/>
                <a:ext cx="13" cy="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4" name="Line 188"/>
              <p:cNvSpPr>
                <a:spLocks noChangeShapeType="1"/>
              </p:cNvSpPr>
              <p:nvPr/>
            </p:nvSpPr>
            <p:spPr bwMode="auto">
              <a:xfrm flipV="1">
                <a:off x="4250" y="3098"/>
                <a:ext cx="9" cy="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5" name="Freeform 189"/>
              <p:cNvSpPr>
                <a:spLocks/>
              </p:cNvSpPr>
              <p:nvPr/>
            </p:nvSpPr>
            <p:spPr bwMode="auto">
              <a:xfrm>
                <a:off x="4245" y="3095"/>
                <a:ext cx="19" cy="22"/>
              </a:xfrm>
              <a:custGeom>
                <a:avLst/>
                <a:gdLst>
                  <a:gd name="T0" fmla="*/ 19 w 19"/>
                  <a:gd name="T1" fmla="*/ 3 h 22"/>
                  <a:gd name="T2" fmla="*/ 6 w 19"/>
                  <a:gd name="T3" fmla="*/ 22 h 22"/>
                  <a:gd name="T4" fmla="*/ 0 w 19"/>
                  <a:gd name="T5" fmla="*/ 17 h 22"/>
                  <a:gd name="T6" fmla="*/ 11 w 19"/>
                  <a:gd name="T7" fmla="*/ 0 h 22"/>
                  <a:gd name="T8" fmla="*/ 19 w 19"/>
                  <a:gd name="T9" fmla="*/ 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22"/>
                  <a:gd name="T17" fmla="*/ 19 w 19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22">
                    <a:moveTo>
                      <a:pt x="19" y="3"/>
                    </a:moveTo>
                    <a:lnTo>
                      <a:pt x="6" y="22"/>
                    </a:lnTo>
                    <a:lnTo>
                      <a:pt x="0" y="17"/>
                    </a:lnTo>
                    <a:lnTo>
                      <a:pt x="11" y="0"/>
                    </a:lnTo>
                    <a:lnTo>
                      <a:pt x="19" y="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6" name="Freeform 190"/>
              <p:cNvSpPr>
                <a:spLocks/>
              </p:cNvSpPr>
              <p:nvPr/>
            </p:nvSpPr>
            <p:spPr bwMode="auto">
              <a:xfrm>
                <a:off x="4223" y="3085"/>
                <a:ext cx="16" cy="18"/>
              </a:xfrm>
              <a:custGeom>
                <a:avLst/>
                <a:gdLst>
                  <a:gd name="T0" fmla="*/ 16 w 16"/>
                  <a:gd name="T1" fmla="*/ 3 h 18"/>
                  <a:gd name="T2" fmla="*/ 8 w 16"/>
                  <a:gd name="T3" fmla="*/ 18 h 18"/>
                  <a:gd name="T4" fmla="*/ 0 w 16"/>
                  <a:gd name="T5" fmla="*/ 13 h 18"/>
                  <a:gd name="T6" fmla="*/ 9 w 16"/>
                  <a:gd name="T7" fmla="*/ 0 h 18"/>
                  <a:gd name="T8" fmla="*/ 16 w 16"/>
                  <a:gd name="T9" fmla="*/ 3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8"/>
                  <a:gd name="T17" fmla="*/ 16 w 16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8">
                    <a:moveTo>
                      <a:pt x="16" y="3"/>
                    </a:moveTo>
                    <a:lnTo>
                      <a:pt x="8" y="18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7" name="Line 191"/>
              <p:cNvSpPr>
                <a:spLocks noChangeShapeType="1"/>
              </p:cNvSpPr>
              <p:nvPr/>
            </p:nvSpPr>
            <p:spPr bwMode="auto">
              <a:xfrm flipV="1">
                <a:off x="4228" y="3088"/>
                <a:ext cx="6" cy="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8" name="Line 192"/>
              <p:cNvSpPr>
                <a:spLocks noChangeShapeType="1"/>
              </p:cNvSpPr>
              <p:nvPr/>
            </p:nvSpPr>
            <p:spPr bwMode="auto">
              <a:xfrm flipV="1">
                <a:off x="4207" y="3080"/>
                <a:ext cx="2" cy="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959" name="Freeform 193"/>
              <p:cNvSpPr>
                <a:spLocks/>
              </p:cNvSpPr>
              <p:nvPr/>
            </p:nvSpPr>
            <p:spPr bwMode="auto">
              <a:xfrm>
                <a:off x="4201" y="3077"/>
                <a:ext cx="13" cy="11"/>
              </a:xfrm>
              <a:custGeom>
                <a:avLst/>
                <a:gdLst>
                  <a:gd name="T0" fmla="*/ 13 w 13"/>
                  <a:gd name="T1" fmla="*/ 3 h 11"/>
                  <a:gd name="T2" fmla="*/ 8 w 13"/>
                  <a:gd name="T3" fmla="*/ 11 h 11"/>
                  <a:gd name="T4" fmla="*/ 0 w 13"/>
                  <a:gd name="T5" fmla="*/ 6 h 11"/>
                  <a:gd name="T6" fmla="*/ 6 w 13"/>
                  <a:gd name="T7" fmla="*/ 0 h 11"/>
                  <a:gd name="T8" fmla="*/ 13 w 13"/>
                  <a:gd name="T9" fmla="*/ 3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11"/>
                  <a:gd name="T17" fmla="*/ 13 w 13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11">
                    <a:moveTo>
                      <a:pt x="13" y="3"/>
                    </a:moveTo>
                    <a:lnTo>
                      <a:pt x="8" y="11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33941" name="Line 194"/>
            <p:cNvSpPr>
              <a:spLocks noChangeShapeType="1"/>
            </p:cNvSpPr>
            <p:nvPr/>
          </p:nvSpPr>
          <p:spPr bwMode="auto">
            <a:xfrm>
              <a:off x="4123772" y="4454834"/>
              <a:ext cx="0" cy="1747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42" name="Line 195"/>
            <p:cNvSpPr>
              <a:spLocks noChangeShapeType="1"/>
            </p:cNvSpPr>
            <p:nvPr/>
          </p:nvSpPr>
          <p:spPr bwMode="auto">
            <a:xfrm flipH="1">
              <a:off x="4267110" y="4633737"/>
              <a:ext cx="147283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43" name="Line 196"/>
            <p:cNvSpPr>
              <a:spLocks noChangeShapeType="1"/>
            </p:cNvSpPr>
            <p:nvPr/>
          </p:nvSpPr>
          <p:spPr bwMode="auto">
            <a:xfrm flipH="1" flipV="1">
              <a:off x="4119827" y="4630985"/>
              <a:ext cx="148598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44" name="Line 197"/>
            <p:cNvSpPr>
              <a:spLocks noChangeShapeType="1"/>
            </p:cNvSpPr>
            <p:nvPr/>
          </p:nvSpPr>
          <p:spPr bwMode="auto">
            <a:xfrm flipH="1">
              <a:off x="3681924" y="4629609"/>
              <a:ext cx="147283" cy="81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45" name="Line 129"/>
            <p:cNvSpPr>
              <a:spLocks noChangeShapeType="1"/>
            </p:cNvSpPr>
            <p:nvPr/>
          </p:nvSpPr>
          <p:spPr bwMode="auto">
            <a:xfrm flipH="1">
              <a:off x="5828225" y="4469140"/>
              <a:ext cx="147283" cy="825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396" name="図 39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  <p:pic>
        <p:nvPicPr>
          <p:cNvPr id="397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72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目の絵_2のコピ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8725" y="247650"/>
            <a:ext cx="79216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7716" name="AutoShape 4"/>
          <p:cNvSpPr>
            <a:spLocks noChangeArrowheads="1"/>
          </p:cNvSpPr>
          <p:nvPr/>
        </p:nvSpPr>
        <p:spPr bwMode="auto">
          <a:xfrm rot="16200000">
            <a:off x="3799681" y="-1339056"/>
            <a:ext cx="1296988" cy="7702550"/>
          </a:xfrm>
          <a:prstGeom prst="can">
            <a:avLst>
              <a:gd name="adj" fmla="val 20071"/>
            </a:avLst>
          </a:prstGeom>
          <a:gradFill rotWithShape="1">
            <a:gsLst>
              <a:gs pos="0">
                <a:srgbClr val="FFFF99"/>
              </a:gs>
              <a:gs pos="50000">
                <a:schemeClr val="bg1"/>
              </a:gs>
              <a:gs pos="100000">
                <a:srgbClr val="FFFF99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ja-JP" altLang="en-US"/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715963" y="2252663"/>
            <a:ext cx="1073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 b="1">
                <a:latin typeface="Arial" charset="0"/>
                <a:ea typeface="ヒラギノ丸ゴ Pro W4" charset="-128"/>
                <a:cs typeface="ヒラギノ丸ゴ Pro W4" charset="-128"/>
              </a:rPr>
              <a:t>Gene</a:t>
            </a:r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3582988" y="2254250"/>
            <a:ext cx="1409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 b="1">
                <a:latin typeface="Arial" charset="0"/>
                <a:ea typeface="ヒラギノ丸ゴ Pro W4" charset="-128"/>
                <a:cs typeface="ヒラギノ丸ゴ Pro W4" charset="-128"/>
              </a:rPr>
              <a:t>Protein</a:t>
            </a:r>
          </a:p>
        </p:txBody>
      </p:sp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6275388" y="2252663"/>
            <a:ext cx="20018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 b="1">
                <a:latin typeface="Arial" charset="0"/>
                <a:ea typeface="ヒラギノ丸ゴ Pro W4" charset="-128"/>
                <a:cs typeface="ヒラギノ丸ゴ Pro W4" charset="-128"/>
              </a:rPr>
              <a:t>Phenotype</a:t>
            </a:r>
          </a:p>
        </p:txBody>
      </p:sp>
      <p:sp>
        <p:nvSpPr>
          <p:cNvPr id="39943" name="AutoShape 8"/>
          <p:cNvSpPr>
            <a:spLocks noChangeArrowheads="1"/>
          </p:cNvSpPr>
          <p:nvPr/>
        </p:nvSpPr>
        <p:spPr bwMode="auto">
          <a:xfrm>
            <a:off x="2211388" y="2382838"/>
            <a:ext cx="1152525" cy="215900"/>
          </a:xfrm>
          <a:prstGeom prst="rightArrow">
            <a:avLst>
              <a:gd name="adj1" fmla="val 50000"/>
              <a:gd name="adj2" fmla="val 13345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9944" name="AutoShape 9"/>
          <p:cNvSpPr>
            <a:spLocks noChangeArrowheads="1"/>
          </p:cNvSpPr>
          <p:nvPr/>
        </p:nvSpPr>
        <p:spPr bwMode="auto">
          <a:xfrm>
            <a:off x="5021263" y="2381250"/>
            <a:ext cx="1152525" cy="215900"/>
          </a:xfrm>
          <a:prstGeom prst="rightArrow">
            <a:avLst>
              <a:gd name="adj1" fmla="val 50000"/>
              <a:gd name="adj2" fmla="val 13345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9945" name="Text Box 10"/>
          <p:cNvSpPr txBox="1">
            <a:spLocks noChangeArrowheads="1"/>
          </p:cNvSpPr>
          <p:nvPr/>
        </p:nvSpPr>
        <p:spPr bwMode="auto">
          <a:xfrm>
            <a:off x="4614863" y="547688"/>
            <a:ext cx="1765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 b="1">
                <a:latin typeface="Arial" charset="0"/>
                <a:ea typeface="ヒラギノ丸ゴ Pro W4" charset="-128"/>
                <a:cs typeface="ヒラギノ丸ゴ Pro W4" charset="-128"/>
              </a:rPr>
              <a:t>Chemical</a:t>
            </a:r>
          </a:p>
        </p:txBody>
      </p:sp>
      <p:sp>
        <p:nvSpPr>
          <p:cNvPr id="39946" name="AutoShape 11"/>
          <p:cNvSpPr>
            <a:spLocks noChangeArrowheads="1"/>
          </p:cNvSpPr>
          <p:nvPr/>
        </p:nvSpPr>
        <p:spPr bwMode="auto">
          <a:xfrm rot="7703710">
            <a:off x="4315619" y="1416844"/>
            <a:ext cx="1247775" cy="207963"/>
          </a:xfrm>
          <a:prstGeom prst="rightArrow">
            <a:avLst>
              <a:gd name="adj1" fmla="val 50000"/>
              <a:gd name="adj2" fmla="val 150000"/>
            </a:avLst>
          </a:prstGeom>
          <a:gradFill rotWithShape="1">
            <a:gsLst>
              <a:gs pos="0">
                <a:srgbClr val="FFFFFF"/>
              </a:gs>
              <a:gs pos="100000">
                <a:srgbClr val="EF1F1D"/>
              </a:gs>
            </a:gsLst>
            <a:lin ang="0" scaled="1"/>
          </a:gradFill>
          <a:ln w="9525">
            <a:solidFill>
              <a:srgbClr val="EF1F1D"/>
            </a:solidFill>
            <a:miter lim="800000"/>
            <a:headEnd/>
            <a:tailEnd/>
          </a:ln>
        </p:spPr>
        <p:txBody>
          <a:bodyPr rot="10800000" vert="eaVert" wrap="none" anchor="ctr">
            <a:prstTxWarp prst="textNoShape">
              <a:avLst/>
            </a:prstTxWarp>
          </a:bodyPr>
          <a:lstStyle/>
          <a:p>
            <a:pPr algn="ctr"/>
            <a:endParaRPr lang="en-US" sz="1800">
              <a:latin typeface="Arial" charset="0"/>
              <a:ea typeface="ヒラギノ丸ゴ Pro W4" charset="-128"/>
              <a:cs typeface="ヒラギノ丸ゴ Pro W4" charset="-128"/>
            </a:endParaRPr>
          </a:p>
        </p:txBody>
      </p:sp>
      <p:sp>
        <p:nvSpPr>
          <p:cNvPr id="39947" name="AutoShape 12"/>
          <p:cNvSpPr>
            <a:spLocks noChangeArrowheads="1"/>
          </p:cNvSpPr>
          <p:nvPr/>
        </p:nvSpPr>
        <p:spPr bwMode="auto">
          <a:xfrm rot="1412854">
            <a:off x="3309938" y="1819275"/>
            <a:ext cx="2087562" cy="1341438"/>
          </a:xfrm>
          <a:prstGeom prst="irregularSeal2">
            <a:avLst/>
          </a:prstGeom>
          <a:noFill/>
          <a:ln w="9525">
            <a:solidFill>
              <a:srgbClr val="EF1F1D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800">
              <a:latin typeface="Arial" charset="0"/>
              <a:ea typeface="ヒラギノ丸ゴ Pro W4" charset="-128"/>
              <a:cs typeface="ヒラギノ丸ゴ Pro W4" charset="-128"/>
            </a:endParaRPr>
          </a:p>
        </p:txBody>
      </p:sp>
      <p:sp>
        <p:nvSpPr>
          <p:cNvPr id="39948" name="Text Box 24"/>
          <p:cNvSpPr txBox="1">
            <a:spLocks noChangeArrowheads="1"/>
          </p:cNvSpPr>
          <p:nvPr/>
        </p:nvSpPr>
        <p:spPr bwMode="auto">
          <a:xfrm>
            <a:off x="722313" y="666750"/>
            <a:ext cx="3543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 b="1">
                <a:solidFill>
                  <a:schemeClr val="accent2"/>
                </a:solidFill>
                <a:latin typeface="Arial" charset="0"/>
                <a:ea typeface="ヒラギノ丸ゴ Pro W4" charset="-128"/>
                <a:cs typeface="ヒラギノ丸ゴ Pro W4" charset="-128"/>
              </a:rPr>
              <a:t>Physical interaction</a:t>
            </a:r>
          </a:p>
        </p:txBody>
      </p:sp>
      <p:sp>
        <p:nvSpPr>
          <p:cNvPr id="39949" name="Line 26"/>
          <p:cNvSpPr>
            <a:spLocks noChangeShapeType="1"/>
          </p:cNvSpPr>
          <p:nvPr/>
        </p:nvSpPr>
        <p:spPr bwMode="auto">
          <a:xfrm flipH="1">
            <a:off x="6454775" y="774700"/>
            <a:ext cx="1184275" cy="59848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39950" name="Group 40"/>
          <p:cNvGrpSpPr>
            <a:grpSpLocks/>
          </p:cNvGrpSpPr>
          <p:nvPr/>
        </p:nvGrpSpPr>
        <p:grpSpPr bwMode="auto">
          <a:xfrm>
            <a:off x="596900" y="3487738"/>
            <a:ext cx="7967663" cy="2971800"/>
            <a:chOff x="463" y="2197"/>
            <a:chExt cx="5019" cy="1872"/>
          </a:xfrm>
        </p:grpSpPr>
        <p:pic>
          <p:nvPicPr>
            <p:cNvPr id="39952" name="Picture 3" descr="目の絵_2のコピー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30" y="2197"/>
              <a:ext cx="499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53" name="Text Box 25"/>
            <p:cNvSpPr txBox="1">
              <a:spLocks noChangeArrowheads="1"/>
            </p:cNvSpPr>
            <p:nvPr/>
          </p:nvSpPr>
          <p:spPr bwMode="auto">
            <a:xfrm>
              <a:off x="660" y="2571"/>
              <a:ext cx="214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800" b="1">
                  <a:solidFill>
                    <a:schemeClr val="accent2"/>
                  </a:solidFill>
                  <a:latin typeface="Arial" charset="0"/>
                  <a:ea typeface="ヒラギノ丸ゴ Pro W4" charset="-128"/>
                  <a:cs typeface="ヒラギノ丸ゴ Pro W4" charset="-128"/>
                </a:rPr>
                <a:t>Genetic interaction</a:t>
              </a:r>
            </a:p>
          </p:txBody>
        </p:sp>
        <p:pic>
          <p:nvPicPr>
            <p:cNvPr id="39954" name="Picture 28" descr="目の絵_2のコピー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52" y="2234"/>
              <a:ext cx="499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67741" name="AutoShape 29"/>
            <p:cNvSpPr>
              <a:spLocks noChangeArrowheads="1"/>
            </p:cNvSpPr>
            <p:nvPr/>
          </p:nvSpPr>
          <p:spPr bwMode="auto">
            <a:xfrm rot="16200000">
              <a:off x="2480" y="1198"/>
              <a:ext cx="817" cy="4852"/>
            </a:xfrm>
            <a:prstGeom prst="can">
              <a:avLst>
                <a:gd name="adj" fmla="val 20071"/>
              </a:avLst>
            </a:prstGeom>
            <a:gradFill rotWithShape="1">
              <a:gsLst>
                <a:gs pos="0">
                  <a:srgbClr val="FFFF99"/>
                </a:gs>
                <a:gs pos="50000">
                  <a:schemeClr val="bg1"/>
                </a:gs>
                <a:gs pos="100000">
                  <a:srgbClr val="FFFF99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9956" name="Text Box 30"/>
            <p:cNvSpPr txBox="1">
              <a:spLocks noChangeArrowheads="1"/>
            </p:cNvSpPr>
            <p:nvPr/>
          </p:nvSpPr>
          <p:spPr bwMode="auto">
            <a:xfrm>
              <a:off x="529" y="3497"/>
              <a:ext cx="67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800" b="1">
                  <a:latin typeface="Arial" charset="0"/>
                  <a:ea typeface="ヒラギノ丸ゴ Pro W4" charset="-128"/>
                  <a:cs typeface="ヒラギノ丸ゴ Pro W4" charset="-128"/>
                </a:rPr>
                <a:t>Gene</a:t>
              </a:r>
            </a:p>
          </p:txBody>
        </p:sp>
        <p:sp>
          <p:nvSpPr>
            <p:cNvPr id="39957" name="Text Box 31"/>
            <p:cNvSpPr txBox="1">
              <a:spLocks noChangeArrowheads="1"/>
            </p:cNvSpPr>
            <p:nvPr/>
          </p:nvSpPr>
          <p:spPr bwMode="auto">
            <a:xfrm>
              <a:off x="2335" y="3498"/>
              <a:ext cx="8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800" b="1">
                  <a:latin typeface="Arial" charset="0"/>
                  <a:ea typeface="ヒラギノ丸ゴ Pro W4" charset="-128"/>
                  <a:cs typeface="ヒラギノ丸ゴ Pro W4" charset="-128"/>
                </a:rPr>
                <a:t>Protein</a:t>
              </a:r>
            </a:p>
          </p:txBody>
        </p:sp>
        <p:sp>
          <p:nvSpPr>
            <p:cNvPr id="39958" name="Text Box 32"/>
            <p:cNvSpPr txBox="1">
              <a:spLocks noChangeArrowheads="1"/>
            </p:cNvSpPr>
            <p:nvPr/>
          </p:nvSpPr>
          <p:spPr bwMode="auto">
            <a:xfrm>
              <a:off x="4031" y="3497"/>
              <a:ext cx="126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800" b="1">
                  <a:latin typeface="Arial" charset="0"/>
                  <a:ea typeface="ヒラギノ丸ゴ Pro W4" charset="-128"/>
                  <a:cs typeface="ヒラギノ丸ゴ Pro W4" charset="-128"/>
                </a:rPr>
                <a:t>Phenotype</a:t>
              </a:r>
            </a:p>
          </p:txBody>
        </p:sp>
        <p:sp>
          <p:nvSpPr>
            <p:cNvPr id="39959" name="AutoShape 33"/>
            <p:cNvSpPr>
              <a:spLocks noChangeArrowheads="1"/>
            </p:cNvSpPr>
            <p:nvPr/>
          </p:nvSpPr>
          <p:spPr bwMode="auto">
            <a:xfrm>
              <a:off x="1471" y="3579"/>
              <a:ext cx="726" cy="136"/>
            </a:xfrm>
            <a:prstGeom prst="rightArrow">
              <a:avLst>
                <a:gd name="adj1" fmla="val 50000"/>
                <a:gd name="adj2" fmla="val 133456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960" name="AutoShape 34"/>
            <p:cNvSpPr>
              <a:spLocks noChangeArrowheads="1"/>
            </p:cNvSpPr>
            <p:nvPr/>
          </p:nvSpPr>
          <p:spPr bwMode="auto">
            <a:xfrm>
              <a:off x="3241" y="3578"/>
              <a:ext cx="726" cy="136"/>
            </a:xfrm>
            <a:prstGeom prst="rightArrow">
              <a:avLst>
                <a:gd name="adj1" fmla="val 50000"/>
                <a:gd name="adj2" fmla="val 133456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961" name="Text Box 35"/>
            <p:cNvSpPr txBox="1">
              <a:spLocks noChangeArrowheads="1"/>
            </p:cNvSpPr>
            <p:nvPr/>
          </p:nvSpPr>
          <p:spPr bwMode="auto">
            <a:xfrm>
              <a:off x="2985" y="2423"/>
              <a:ext cx="111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800" b="1">
                  <a:latin typeface="Arial" charset="0"/>
                  <a:ea typeface="ヒラギノ丸ゴ Pro W4" charset="-128"/>
                  <a:cs typeface="ヒラギノ丸ゴ Pro W4" charset="-128"/>
                </a:rPr>
                <a:t>Chemical</a:t>
              </a:r>
            </a:p>
          </p:txBody>
        </p:sp>
        <p:sp>
          <p:nvSpPr>
            <p:cNvPr id="39962" name="AutoShape 36"/>
            <p:cNvSpPr>
              <a:spLocks noChangeArrowheads="1"/>
            </p:cNvSpPr>
            <p:nvPr/>
          </p:nvSpPr>
          <p:spPr bwMode="auto">
            <a:xfrm rot="7703710">
              <a:off x="2797" y="2970"/>
              <a:ext cx="786" cy="131"/>
            </a:xfrm>
            <a:prstGeom prst="rightArrow">
              <a:avLst>
                <a:gd name="adj1" fmla="val 50000"/>
                <a:gd name="adj2" fmla="val 150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EF1F1D"/>
                </a:gs>
              </a:gsLst>
              <a:lin ang="0" scaled="1"/>
            </a:gradFill>
            <a:ln w="9525">
              <a:solidFill>
                <a:srgbClr val="EF1F1D"/>
              </a:solidFill>
              <a:miter lim="800000"/>
              <a:headEnd/>
              <a:tailEnd/>
            </a:ln>
          </p:spPr>
          <p:txBody>
            <a:bodyPr rot="10800000" vert="eaVert"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800">
                <a:latin typeface="Arial" charset="0"/>
                <a:ea typeface="ヒラギノ丸ゴ Pro W4" charset="-128"/>
                <a:cs typeface="ヒラギノ丸ゴ Pro W4" charset="-128"/>
              </a:endParaRPr>
            </a:p>
          </p:txBody>
        </p:sp>
        <p:sp>
          <p:nvSpPr>
            <p:cNvPr id="39963" name="AutoShape 37"/>
            <p:cNvSpPr>
              <a:spLocks noChangeArrowheads="1"/>
            </p:cNvSpPr>
            <p:nvPr/>
          </p:nvSpPr>
          <p:spPr bwMode="auto">
            <a:xfrm rot="1412854">
              <a:off x="2163" y="3224"/>
              <a:ext cx="1315" cy="845"/>
            </a:xfrm>
            <a:prstGeom prst="irregularSeal2">
              <a:avLst/>
            </a:prstGeom>
            <a:noFill/>
            <a:ln w="9525">
              <a:solidFill>
                <a:srgbClr val="EF1F1D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800">
                <a:latin typeface="Arial" charset="0"/>
                <a:ea typeface="ヒラギノ丸ゴ Pro W4" charset="-128"/>
                <a:cs typeface="ヒラギノ丸ゴ Pro W4" charset="-128"/>
              </a:endParaRPr>
            </a:p>
          </p:txBody>
        </p:sp>
        <p:sp>
          <p:nvSpPr>
            <p:cNvPr id="39964" name="Line 38"/>
            <p:cNvSpPr>
              <a:spLocks noChangeShapeType="1"/>
            </p:cNvSpPr>
            <p:nvPr/>
          </p:nvSpPr>
          <p:spPr bwMode="auto">
            <a:xfrm flipH="1">
              <a:off x="4619" y="2566"/>
              <a:ext cx="300" cy="16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965" name="Oval 22"/>
            <p:cNvSpPr>
              <a:spLocks noChangeArrowheads="1"/>
            </p:cNvSpPr>
            <p:nvPr/>
          </p:nvSpPr>
          <p:spPr bwMode="auto">
            <a:xfrm rot="-3448601">
              <a:off x="3512" y="1787"/>
              <a:ext cx="1302" cy="263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9951" name="Oval 23"/>
          <p:cNvSpPr>
            <a:spLocks noChangeArrowheads="1"/>
          </p:cNvSpPr>
          <p:nvPr/>
        </p:nvSpPr>
        <p:spPr bwMode="auto">
          <a:xfrm rot="2688099" flipH="1">
            <a:off x="3929063" y="0"/>
            <a:ext cx="2016125" cy="3529013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30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2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4936" y="996315"/>
            <a:ext cx="4968875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15900"/>
            <a:ext cx="9144000" cy="692150"/>
          </a:xfrm>
        </p:spPr>
        <p:txBody>
          <a:bodyPr/>
          <a:lstStyle/>
          <a:p>
            <a:r>
              <a:rPr lang="en-US" altLang="ja-JP" sz="2800" b="1" dirty="0" smtClean="0">
                <a:latin typeface="Calibri"/>
                <a:cs typeface="Calibri"/>
              </a:rPr>
              <a:t>Structure and activity of theonellamides, marine antifungals</a:t>
            </a:r>
            <a:endParaRPr lang="en-US" altLang="ja-JP" sz="2800" b="1" dirty="0">
              <a:latin typeface="Calibri"/>
              <a:cs typeface="Calibri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230438" y="6204585"/>
            <a:ext cx="66246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 sz="1400" b="1"/>
              <a:t>Isolation:  	Matsunaga, S., </a:t>
            </a:r>
            <a:r>
              <a:rPr lang="en-US" altLang="ja-JP" sz="1400" b="1" i="1"/>
              <a:t>et al.</a:t>
            </a:r>
            <a:r>
              <a:rPr lang="en-US" altLang="ja-JP" sz="1400" b="1"/>
              <a:t> (1989) J. Am. Chem. Soc. 111, 2582-2588.</a:t>
            </a:r>
          </a:p>
          <a:p>
            <a:r>
              <a:rPr lang="en-US" altLang="ja-JP" sz="1400" b="1"/>
              <a:t>	Matsunaga, S. &amp; Fusetani, N. (1995) J. Org. Chem. 60, 1177-1181.</a:t>
            </a:r>
          </a:p>
        </p:txBody>
      </p:sp>
      <p:graphicFrame>
        <p:nvGraphicFramePr>
          <p:cNvPr id="2059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362393"/>
              </p:ext>
            </p:extLst>
          </p:nvPr>
        </p:nvGraphicFramePr>
        <p:xfrm>
          <a:off x="848255" y="3779626"/>
          <a:ext cx="3708400" cy="2273302"/>
        </p:xfrm>
        <a:graphic>
          <a:graphicData uri="http://schemas.openxmlformats.org/drawingml/2006/table">
            <a:tbl>
              <a:tblPr/>
              <a:tblGrid>
                <a:gridCol w="828675"/>
                <a:gridCol w="503237"/>
                <a:gridCol w="504825"/>
                <a:gridCol w="503238"/>
                <a:gridCol w="504825"/>
                <a:gridCol w="863600"/>
              </a:tblGrid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</a:t>
                      </a:r>
                      <a:r>
                        <a:rPr kumimoji="1" lang="en-US" altLang="ja-JP" sz="12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</a:t>
                      </a:r>
                      <a:r>
                        <a:rPr kumimoji="1" lang="en-US" altLang="ja-JP" sz="12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</a:t>
                      </a:r>
                      <a:r>
                        <a:rPr kumimoji="1" lang="en-US" altLang="ja-JP" sz="12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</a:t>
                      </a:r>
                      <a:r>
                        <a:rPr kumimoji="1" lang="en-US" altLang="ja-JP" sz="12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R</a:t>
                      </a:r>
                      <a:r>
                        <a:rPr kumimoji="1" lang="en-US" altLang="ja-JP" sz="12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TNM-A: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Me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ＭＳ Ｐゴシック" charset="-128"/>
                          <a:cs typeface="ＭＳ Ｐゴシック" charset="-128"/>
                        </a:rPr>
                        <a:t>b</a:t>
                      </a: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-D-Gal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TNM-B: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OH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Me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TNM-C: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TNM-D: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ＭＳ Ｐゴシック" charset="-128"/>
                          <a:cs typeface="ＭＳ Ｐゴシック" charset="-128"/>
                        </a:rPr>
                        <a:t>b</a:t>
                      </a: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-D-Ara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TNM-E: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ＭＳ Ｐゴシック" charset="-128"/>
                          <a:cs typeface="ＭＳ Ｐゴシック" charset="-128"/>
                        </a:rPr>
                        <a:t>b</a:t>
                      </a: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-D-Gal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TNM-F: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Br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図形グループ 1"/>
          <p:cNvGrpSpPr/>
          <p:nvPr/>
        </p:nvGrpSpPr>
        <p:grpSpPr>
          <a:xfrm>
            <a:off x="6533364" y="1139458"/>
            <a:ext cx="2120793" cy="2046704"/>
            <a:chOff x="601967" y="1593215"/>
            <a:chExt cx="2120793" cy="2046704"/>
          </a:xfrm>
        </p:grpSpPr>
        <p:pic>
          <p:nvPicPr>
            <p:cNvPr id="7" name="Picture 60" descr="theonella swinhoei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0392" y="1593215"/>
              <a:ext cx="1944687" cy="1651000"/>
            </a:xfrm>
            <a:prstGeom prst="rect">
              <a:avLst/>
            </a:prstGeom>
            <a:noFill/>
          </p:spPr>
        </p:pic>
        <p:sp>
          <p:nvSpPr>
            <p:cNvPr id="8" name="Text Box 61"/>
            <p:cNvSpPr txBox="1">
              <a:spLocks noChangeArrowheads="1"/>
            </p:cNvSpPr>
            <p:nvPr/>
          </p:nvSpPr>
          <p:spPr bwMode="auto">
            <a:xfrm>
              <a:off x="601967" y="3301365"/>
              <a:ext cx="21207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 b="1" i="1" dirty="0" err="1" smtClean="0"/>
                <a:t>Theonella</a:t>
              </a:r>
              <a:r>
                <a:rPr lang="en-US" altLang="ja-JP" sz="1600" b="1" i="1" dirty="0" smtClean="0"/>
                <a:t> </a:t>
              </a:r>
              <a:r>
                <a:rPr lang="en-US" altLang="ja-JP" sz="1600" b="1" i="1" dirty="0" err="1"/>
                <a:t>swinhoei</a:t>
              </a:r>
              <a:endParaRPr lang="en-US" altLang="ja-JP" sz="1600" b="1" i="1" dirty="0"/>
            </a:p>
          </p:txBody>
        </p:sp>
      </p:grpSp>
      <p:sp>
        <p:nvSpPr>
          <p:cNvPr id="3" name="正方形/長方形 2"/>
          <p:cNvSpPr/>
          <p:nvPr/>
        </p:nvSpPr>
        <p:spPr>
          <a:xfrm>
            <a:off x="6274197" y="3750617"/>
            <a:ext cx="8456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>
                <a:latin typeface="Arial" charset="0"/>
                <a:ea typeface="ＭＳ Ｐゴシック" charset="-128"/>
                <a:cs typeface="ＭＳ Ｐゴシック" charset="-128"/>
              </a:rPr>
              <a:t>TNM-A</a:t>
            </a:r>
            <a:endParaRPr lang="ja-JP" altLang="en-US" sz="1600" dirty="0"/>
          </a:p>
        </p:txBody>
      </p:sp>
      <p:sp>
        <p:nvSpPr>
          <p:cNvPr id="11" name="正方形/長方形 10"/>
          <p:cNvSpPr/>
          <p:nvPr/>
        </p:nvSpPr>
        <p:spPr>
          <a:xfrm>
            <a:off x="7491280" y="3754851"/>
            <a:ext cx="12905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 err="1" smtClean="0">
                <a:latin typeface="Arial" charset="0"/>
                <a:ea typeface="ＭＳ Ｐゴシック" charset="-128"/>
                <a:cs typeface="ＭＳ Ｐゴシック" charset="-128"/>
              </a:rPr>
              <a:t>Miconazole</a:t>
            </a:r>
            <a:endParaRPr lang="ja-JP" altLang="en-US" sz="16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826000" y="4191000"/>
            <a:ext cx="151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i="1" dirty="0" smtClean="0"/>
              <a:t>A. </a:t>
            </a:r>
            <a:r>
              <a:rPr lang="en-US" altLang="ja-JP" sz="1400" b="1" i="1" dirty="0" err="1" smtClean="0"/>
              <a:t>fumigatas</a:t>
            </a:r>
            <a:endParaRPr kumimoji="1" lang="ja-JP" altLang="en-US" sz="1400" b="1" i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838700" y="4635500"/>
            <a:ext cx="151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i="1" dirty="0" smtClean="0"/>
              <a:t>C. </a:t>
            </a:r>
            <a:r>
              <a:rPr lang="en-US" altLang="ja-JP" sz="1400" b="1" i="1" dirty="0" err="1" smtClean="0"/>
              <a:t>albicans</a:t>
            </a:r>
            <a:endParaRPr kumimoji="1" lang="ja-JP" altLang="en-US" sz="1400" b="1" i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851400" y="5080000"/>
            <a:ext cx="1663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i="1" dirty="0" smtClean="0"/>
              <a:t>C. </a:t>
            </a:r>
            <a:r>
              <a:rPr lang="en-US" altLang="ja-JP" sz="1400" b="1" i="1" dirty="0" err="1" smtClean="0"/>
              <a:t>neoformans</a:t>
            </a:r>
            <a:endParaRPr kumimoji="1" lang="ja-JP" altLang="en-US" sz="1400" b="1" i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864100" y="5524500"/>
            <a:ext cx="1663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i="1" dirty="0" smtClean="0"/>
              <a:t>S. </a:t>
            </a:r>
            <a:r>
              <a:rPr lang="en-US" altLang="ja-JP" sz="1400" b="1" i="1" dirty="0" smtClean="0"/>
              <a:t>pombe</a:t>
            </a:r>
            <a:endParaRPr kumimoji="1" lang="ja-JP" altLang="en-US" sz="1400" b="1" i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153150" y="41910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3.13</a:t>
            </a:r>
            <a:endParaRPr kumimoji="1" lang="ja-JP" altLang="en-US" sz="14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607300" y="41910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1.56</a:t>
            </a:r>
            <a:endParaRPr kumimoji="1" lang="ja-JP" altLang="en-US" sz="14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153150" y="46228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6.25</a:t>
            </a:r>
            <a:endParaRPr kumimoji="1" lang="ja-JP" altLang="en-US" sz="14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607300" y="46355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3.13</a:t>
            </a:r>
            <a:endParaRPr kumimoji="1" lang="ja-JP" altLang="en-US" sz="14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153150" y="50800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3.13</a:t>
            </a:r>
            <a:endParaRPr kumimoji="1" lang="ja-JP" altLang="en-US" sz="1400" b="1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607300" y="50800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0.20</a:t>
            </a:r>
            <a:endParaRPr kumimoji="1" lang="ja-JP" altLang="en-US" sz="1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53150" y="55245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0.50</a:t>
            </a:r>
            <a:endParaRPr kumimoji="1" lang="ja-JP" altLang="en-US" sz="1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607300" y="5524501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/>
              <a:t>0.25</a:t>
            </a:r>
            <a:endParaRPr kumimoji="1" lang="ja-JP" altLang="en-US" sz="1400" b="1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4838700" y="3771900"/>
            <a:ext cx="39751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4838700" y="4127500"/>
            <a:ext cx="39751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4838700" y="5969000"/>
            <a:ext cx="39751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/>
          <p:cNvSpPr/>
          <p:nvPr/>
        </p:nvSpPr>
        <p:spPr>
          <a:xfrm>
            <a:off x="4864100" y="3361151"/>
            <a:ext cx="4102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600" b="1" dirty="0" smtClean="0">
                <a:latin typeface="Arial" charset="0"/>
                <a:ea typeface="ＭＳ Ｐゴシック" charset="-128"/>
                <a:cs typeface="ＭＳ Ｐゴシック" charset="-128"/>
              </a:rPr>
              <a:t>MIC (</a:t>
            </a:r>
            <a:r>
              <a:rPr lang="en-US" altLang="ja-JP" sz="1600" b="1" dirty="0" smtClean="0">
                <a:latin typeface="Symbol" charset="2"/>
                <a:ea typeface="ＭＳ Ｐゴシック" charset="-128"/>
                <a:cs typeface="Symbol" charset="2"/>
              </a:rPr>
              <a:t>m</a:t>
            </a:r>
            <a:r>
              <a:rPr lang="en-US" altLang="ja-JP" sz="1600" b="1" dirty="0" smtClean="0">
                <a:latin typeface="Arial" charset="0"/>
                <a:ea typeface="ＭＳ Ｐゴシック" charset="-128"/>
                <a:cs typeface="ＭＳ Ｐゴシック" charset="-128"/>
              </a:rPr>
              <a:t>g/ml)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92217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38125" y="5851525"/>
            <a:ext cx="38528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kumimoji="0" lang="en-US" altLang="ja-JP" sz="1000">
                <a:solidFill>
                  <a:srgbClr val="000000"/>
                </a:solidFill>
                <a:latin typeface="Verdana" charset="0"/>
              </a:rPr>
              <a:t>Colored scanning electron micrograph (SEM) of dividing Schizosaccharomyces pombe cells. Matsuyama et al. have cloned and partially characterized all protein-encoding open reading frames (the ORFeome) of fission yeast (p 841). Credit: Steve Gschmeissner/Science Photo Library.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1763" y="0"/>
            <a:ext cx="5202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0" y="2579688"/>
            <a:ext cx="3970338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1600">
                <a:solidFill>
                  <a:srgbClr val="FF0603"/>
                </a:solidFill>
                <a:latin typeface="Arial" charset="0"/>
                <a:ea typeface="ヒラギノ丸ゴ Pro W4" charset="-128"/>
                <a:cs typeface="ヒラギノ丸ゴ Pro W4" charset="-128"/>
              </a:rPr>
              <a:t>ORFeome and localizome data are</a:t>
            </a:r>
          </a:p>
          <a:p>
            <a:pPr algn="ctr">
              <a:lnSpc>
                <a:spcPct val="80000"/>
              </a:lnSpc>
            </a:pPr>
            <a:r>
              <a:rPr lang="en-US" altLang="ja-JP" sz="1600">
                <a:latin typeface="Arial" charset="0"/>
                <a:ea typeface="ヒラギノ丸ゴ Pro W4" charset="-128"/>
                <a:cs typeface="ヒラギノ丸ゴ Pro W4" charset="-128"/>
              </a:rPr>
              <a:t>available at</a:t>
            </a:r>
          </a:p>
          <a:p>
            <a:pPr algn="ctr">
              <a:lnSpc>
                <a:spcPct val="80000"/>
              </a:lnSpc>
            </a:pPr>
            <a:endParaRPr lang="en-US" altLang="ja-JP" sz="1600">
              <a:latin typeface="Arial" charset="0"/>
              <a:ea typeface="ヒラギノ丸ゴ Pro W4" charset="-128"/>
              <a:cs typeface="ヒラギノ丸ゴ Pro W4" charset="-128"/>
            </a:endParaRPr>
          </a:p>
          <a:p>
            <a:pPr algn="ctr">
              <a:lnSpc>
                <a:spcPct val="80000"/>
              </a:lnSpc>
            </a:pPr>
            <a:r>
              <a:rPr lang="en-US" altLang="ja-JP" sz="1600">
                <a:latin typeface="Arial" charset="0"/>
              </a:rPr>
              <a:t>http://www.riken.jp/SPD/index.html</a:t>
            </a:r>
            <a:endParaRPr lang="en-US" altLang="ja-JP" sz="1600">
              <a:latin typeface="Arial" charset="0"/>
              <a:ea typeface="ヒラギノ丸ゴ Pro W4" charset="-128"/>
              <a:cs typeface="ヒラギノ丸ゴ Pro W4" charset="-128"/>
            </a:endParaRPr>
          </a:p>
          <a:p>
            <a:pPr algn="ctr">
              <a:lnSpc>
                <a:spcPct val="80000"/>
              </a:lnSpc>
            </a:pPr>
            <a:endParaRPr lang="en-US" altLang="ja-JP" sz="1600">
              <a:latin typeface="Arial" charset="0"/>
              <a:ea typeface="ヒラギノ丸ゴ Pro W4" charset="-128"/>
              <a:cs typeface="ヒラギノ丸ゴ Pro W4" charset="-128"/>
            </a:endParaRPr>
          </a:p>
          <a:p>
            <a:pPr algn="ctr">
              <a:lnSpc>
                <a:spcPct val="80000"/>
              </a:lnSpc>
            </a:pPr>
            <a:endParaRPr lang="en-US" altLang="ja-JP" sz="1600">
              <a:latin typeface="Arial" charset="0"/>
              <a:ea typeface="ヒラギノ丸ゴ Pro W4" charset="-128"/>
              <a:cs typeface="ヒラギノ丸ゴ Pro W4" charset="-128"/>
            </a:endParaRPr>
          </a:p>
          <a:p>
            <a:pPr algn="ctr">
              <a:lnSpc>
                <a:spcPct val="80000"/>
              </a:lnSpc>
            </a:pPr>
            <a:r>
              <a:rPr lang="en-US" altLang="ja-JP" sz="1600">
                <a:solidFill>
                  <a:srgbClr val="FF0603"/>
                </a:solidFill>
                <a:latin typeface="Arial" charset="0"/>
                <a:ea typeface="ヒラギノ丸ゴ Pro W4" charset="-128"/>
                <a:cs typeface="ヒラギノ丸ゴ Pro W4" charset="-128"/>
              </a:rPr>
              <a:t>ORF clones are available from</a:t>
            </a:r>
            <a:endParaRPr lang="en-US" altLang="ja-JP" sz="1600">
              <a:latin typeface="Arial" charset="0"/>
              <a:ea typeface="ヒラギノ丸ゴ Pro W4" charset="-128"/>
              <a:cs typeface="ヒラギノ丸ゴ Pro W4" charset="-128"/>
            </a:endParaRPr>
          </a:p>
          <a:p>
            <a:pPr algn="ctr">
              <a:lnSpc>
                <a:spcPct val="80000"/>
              </a:lnSpc>
            </a:pPr>
            <a:r>
              <a:rPr lang="en-US" altLang="ja-JP" sz="1600">
                <a:latin typeface="Arial" charset="0"/>
                <a:ea typeface="ヒラギノ丸ゴ Pro W4" charset="-128"/>
                <a:cs typeface="ヒラギノ丸ゴ Pro W4" charset="-128"/>
              </a:rPr>
              <a:t>RIKEN BioResource Center</a:t>
            </a:r>
          </a:p>
          <a:p>
            <a:pPr algn="ctr">
              <a:lnSpc>
                <a:spcPct val="80000"/>
              </a:lnSpc>
            </a:pPr>
            <a:endParaRPr lang="en-US" altLang="ja-JP" sz="1600">
              <a:latin typeface="Arial" charset="0"/>
              <a:ea typeface="ヒラギノ丸ゴ Pro W4" charset="-128"/>
              <a:cs typeface="ヒラギノ丸ゴ Pro W4" charset="-128"/>
            </a:endParaRPr>
          </a:p>
          <a:p>
            <a:pPr algn="ctr">
              <a:lnSpc>
                <a:spcPct val="80000"/>
              </a:lnSpc>
            </a:pPr>
            <a:r>
              <a:rPr lang="en-US" altLang="ja-JP" sz="1600">
                <a:latin typeface="Arial" charset="0"/>
                <a:ea typeface="ヒラギノ丸ゴ Pro W4" charset="-128"/>
                <a:cs typeface="ヒラギノ丸ゴ Pro W4" charset="-128"/>
              </a:rPr>
              <a:t>http://www.brc.riken.jp/lab/dna/en/yoshidayeast_en.html</a:t>
            </a:r>
          </a:p>
        </p:txBody>
      </p: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921125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376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75" descr="TNM-A_BODI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2825" y="4568825"/>
            <a:ext cx="2071688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28" name="Text Box 4"/>
          <p:cNvSpPr txBox="1">
            <a:spLocks noChangeArrowheads="1"/>
          </p:cNvSpPr>
          <p:nvPr/>
        </p:nvSpPr>
        <p:spPr bwMode="auto">
          <a:xfrm>
            <a:off x="23813" y="119063"/>
            <a:ext cx="91201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latin typeface="Calibri"/>
                <a:ea typeface="ＤＦＰ太丸ゴシック体" charset="-128"/>
                <a:cs typeface="Calibri"/>
              </a:rPr>
              <a:t>Strategy for target identification of </a:t>
            </a:r>
            <a:r>
              <a:rPr lang="en-US" altLang="ja-JP" sz="2800" b="1" dirty="0" err="1">
                <a:latin typeface="Calibri"/>
                <a:ea typeface="ＤＦＰ太丸ゴシック体" charset="-128"/>
                <a:cs typeface="Calibri"/>
              </a:rPr>
              <a:t>theonellamide</a:t>
            </a:r>
            <a:r>
              <a:rPr lang="en-US" altLang="ja-JP" sz="2800" b="1" dirty="0">
                <a:latin typeface="Calibri"/>
                <a:ea typeface="ＤＦＰ太丸ゴシック体" charset="-128"/>
                <a:cs typeface="Calibri"/>
              </a:rPr>
              <a:t> F</a:t>
            </a:r>
          </a:p>
        </p:txBody>
      </p:sp>
      <p:pic>
        <p:nvPicPr>
          <p:cNvPr id="44036" name="Picture 3" descr="32TNMFhits_B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263" y="3035300"/>
            <a:ext cx="39592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29" name="Text Box 5"/>
          <p:cNvSpPr txBox="1">
            <a:spLocks noChangeArrowheads="1"/>
          </p:cNvSpPr>
          <p:nvPr/>
        </p:nvSpPr>
        <p:spPr bwMode="auto">
          <a:xfrm>
            <a:off x="0" y="2908300"/>
            <a:ext cx="984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ja-JP" sz="1400">
                <a:solidFill>
                  <a:srgbClr val="FFF80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Resistant</a:t>
            </a:r>
          </a:p>
        </p:txBody>
      </p:sp>
      <p:sp>
        <p:nvSpPr>
          <p:cNvPr id="410630" name="Text Box 6"/>
          <p:cNvSpPr txBox="1">
            <a:spLocks noChangeArrowheads="1"/>
          </p:cNvSpPr>
          <p:nvPr/>
        </p:nvSpPr>
        <p:spPr bwMode="auto">
          <a:xfrm>
            <a:off x="12700" y="6416675"/>
            <a:ext cx="96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ja-JP" sz="1400">
                <a:solidFill>
                  <a:srgbClr val="000099"/>
                </a:solidFill>
                <a:latin typeface="Arial" charset="0"/>
                <a:ea typeface="ＭＳ Ｐゴシック" charset="-128"/>
                <a:cs typeface="ＭＳ Ｐゴシック" charset="-128"/>
              </a:rPr>
              <a:t>Sensitive</a:t>
            </a:r>
          </a:p>
        </p:txBody>
      </p:sp>
      <p:sp>
        <p:nvSpPr>
          <p:cNvPr id="44039" name="Line 9"/>
          <p:cNvSpPr>
            <a:spLocks noChangeShapeType="1"/>
          </p:cNvSpPr>
          <p:nvPr/>
        </p:nvSpPr>
        <p:spPr bwMode="auto">
          <a:xfrm>
            <a:off x="2014538" y="2516188"/>
            <a:ext cx="0" cy="32385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44040" name="Group 10"/>
          <p:cNvGrpSpPr>
            <a:grpSpLocks/>
          </p:cNvGrpSpPr>
          <p:nvPr/>
        </p:nvGrpSpPr>
        <p:grpSpPr bwMode="auto">
          <a:xfrm>
            <a:off x="3200400" y="717550"/>
            <a:ext cx="3024188" cy="2060575"/>
            <a:chOff x="22" y="1352"/>
            <a:chExt cx="1905" cy="1298"/>
          </a:xfrm>
        </p:grpSpPr>
        <p:sp>
          <p:nvSpPr>
            <p:cNvPr id="44073" name="Rectangle 11"/>
            <p:cNvSpPr>
              <a:spLocks noChangeArrowheads="1"/>
            </p:cNvSpPr>
            <p:nvPr/>
          </p:nvSpPr>
          <p:spPr bwMode="auto">
            <a:xfrm>
              <a:off x="22" y="1352"/>
              <a:ext cx="190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400">
                  <a:ea typeface="ヒラギノ角ゴ Pro W6" charset="-128"/>
                  <a:cs typeface="ヒラギノ角ゴ Pro W6" charset="-128"/>
                </a:rPr>
                <a:t>The fission yeast expression library</a:t>
              </a:r>
            </a:p>
          </p:txBody>
        </p:sp>
        <p:grpSp>
          <p:nvGrpSpPr>
            <p:cNvPr id="44074" name="Group 12"/>
            <p:cNvGrpSpPr>
              <a:grpSpLocks/>
            </p:cNvGrpSpPr>
            <p:nvPr/>
          </p:nvGrpSpPr>
          <p:grpSpPr bwMode="auto">
            <a:xfrm>
              <a:off x="170" y="1543"/>
              <a:ext cx="1672" cy="1107"/>
              <a:chOff x="755" y="687"/>
              <a:chExt cx="1672" cy="1101"/>
            </a:xfrm>
          </p:grpSpPr>
          <p:sp>
            <p:nvSpPr>
              <p:cNvPr id="44075" name="AutoShape 13"/>
              <p:cNvSpPr>
                <a:spLocks noChangeArrowheads="1"/>
              </p:cNvSpPr>
              <p:nvPr/>
            </p:nvSpPr>
            <p:spPr bwMode="auto">
              <a:xfrm>
                <a:off x="779" y="1156"/>
                <a:ext cx="1455" cy="632"/>
              </a:xfrm>
              <a:prstGeom prst="roundRect">
                <a:avLst>
                  <a:gd name="adj" fmla="val 43333"/>
                </a:avLst>
              </a:prstGeom>
              <a:solidFill>
                <a:srgbClr val="B3B3B3">
                  <a:alpha val="20000"/>
                </a:srgb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76" name="Oval 14"/>
              <p:cNvSpPr>
                <a:spLocks noChangeAspect="1" noChangeArrowheads="1"/>
              </p:cNvSpPr>
              <p:nvPr/>
            </p:nvSpPr>
            <p:spPr bwMode="auto">
              <a:xfrm>
                <a:off x="1255" y="1195"/>
                <a:ext cx="569" cy="567"/>
              </a:xfrm>
              <a:prstGeom prst="ellipse">
                <a:avLst/>
              </a:prstGeom>
              <a:solidFill>
                <a:schemeClr val="bg2">
                  <a:alpha val="49019"/>
                </a:schemeClr>
              </a:solidFill>
              <a:ln w="28575">
                <a:solidFill>
                  <a:schemeClr val="bg2">
                    <a:alpha val="70195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77" name="Line 15"/>
              <p:cNvSpPr>
                <a:spLocks noChangeShapeType="1"/>
              </p:cNvSpPr>
              <p:nvPr/>
            </p:nvSpPr>
            <p:spPr bwMode="auto">
              <a:xfrm>
                <a:off x="1303" y="1483"/>
                <a:ext cx="45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78" name="Line 16"/>
              <p:cNvSpPr>
                <a:spLocks noChangeShapeType="1"/>
              </p:cNvSpPr>
              <p:nvPr/>
            </p:nvSpPr>
            <p:spPr bwMode="auto">
              <a:xfrm>
                <a:off x="1272" y="1356"/>
                <a:ext cx="49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79" name="Line 17"/>
              <p:cNvSpPr>
                <a:spLocks noChangeShapeType="1"/>
              </p:cNvSpPr>
              <p:nvPr/>
            </p:nvSpPr>
            <p:spPr bwMode="auto">
              <a:xfrm>
                <a:off x="1388" y="1609"/>
                <a:ext cx="3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80" name="Rectangle 18"/>
              <p:cNvSpPr>
                <a:spLocks noChangeArrowheads="1"/>
              </p:cNvSpPr>
              <p:nvPr/>
            </p:nvSpPr>
            <p:spPr bwMode="auto">
              <a:xfrm>
                <a:off x="1018" y="1448"/>
                <a:ext cx="227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000"/>
                  <a:t>Chr. II</a:t>
                </a:r>
              </a:p>
            </p:txBody>
          </p:sp>
          <p:sp>
            <p:nvSpPr>
              <p:cNvPr id="44081" name="Rectangle 19"/>
              <p:cNvSpPr>
                <a:spLocks noChangeArrowheads="1"/>
              </p:cNvSpPr>
              <p:nvPr/>
            </p:nvSpPr>
            <p:spPr bwMode="auto">
              <a:xfrm>
                <a:off x="962" y="1310"/>
                <a:ext cx="20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000"/>
                  <a:t>Chr. I</a:t>
                </a:r>
              </a:p>
            </p:txBody>
          </p:sp>
          <p:sp>
            <p:nvSpPr>
              <p:cNvPr id="44082" name="Rectangle 20"/>
              <p:cNvSpPr>
                <a:spLocks noChangeArrowheads="1"/>
              </p:cNvSpPr>
              <p:nvPr/>
            </p:nvSpPr>
            <p:spPr bwMode="auto">
              <a:xfrm>
                <a:off x="1095" y="1569"/>
                <a:ext cx="249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000"/>
                  <a:t>Chr. III</a:t>
                </a:r>
              </a:p>
            </p:txBody>
          </p:sp>
          <p:sp>
            <p:nvSpPr>
              <p:cNvPr id="44083" name="Oval 21"/>
              <p:cNvSpPr>
                <a:spLocks noChangeArrowheads="1"/>
              </p:cNvSpPr>
              <p:nvPr/>
            </p:nvSpPr>
            <p:spPr bwMode="auto">
              <a:xfrm>
                <a:off x="1619" y="1342"/>
                <a:ext cx="48" cy="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84" name="Oval 22"/>
              <p:cNvSpPr>
                <a:spLocks noChangeArrowheads="1"/>
              </p:cNvSpPr>
              <p:nvPr/>
            </p:nvSpPr>
            <p:spPr bwMode="auto">
              <a:xfrm>
                <a:off x="1487" y="1458"/>
                <a:ext cx="47" cy="4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85" name="Oval 23"/>
              <p:cNvSpPr>
                <a:spLocks noChangeArrowheads="1"/>
              </p:cNvSpPr>
              <p:nvPr/>
            </p:nvSpPr>
            <p:spPr bwMode="auto">
              <a:xfrm>
                <a:off x="1534" y="1589"/>
                <a:ext cx="47" cy="4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86" name="Rectangle 24"/>
              <p:cNvSpPr>
                <a:spLocks noChangeArrowheads="1"/>
              </p:cNvSpPr>
              <p:nvPr/>
            </p:nvSpPr>
            <p:spPr bwMode="auto">
              <a:xfrm>
                <a:off x="1581" y="1458"/>
                <a:ext cx="95" cy="47"/>
              </a:xfrm>
              <a:prstGeom prst="rect">
                <a:avLst/>
              </a:prstGeom>
              <a:solidFill>
                <a:srgbClr val="F3FFD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87" name="Text Box 25"/>
              <p:cNvSpPr txBox="1">
                <a:spLocks noChangeArrowheads="1"/>
              </p:cNvSpPr>
              <p:nvPr/>
            </p:nvSpPr>
            <p:spPr bwMode="auto">
              <a:xfrm>
                <a:off x="1510" y="1502"/>
                <a:ext cx="302" cy="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900" i="1">
                    <a:ea typeface="ＭＳ Ｐゴシック" charset="-128"/>
                    <a:cs typeface="ＭＳ Ｐゴシック" charset="-128"/>
                  </a:rPr>
                  <a:t>leu1</a:t>
                </a:r>
                <a:r>
                  <a:rPr lang="en-US" altLang="ja-JP" sz="900">
                    <a:ea typeface="ＭＳ Ｐゴシック" charset="-128"/>
                    <a:cs typeface="ＭＳ Ｐゴシック" charset="-128"/>
                  </a:rPr>
                  <a:t> locus</a:t>
                </a:r>
              </a:p>
            </p:txBody>
          </p:sp>
          <p:sp>
            <p:nvSpPr>
              <p:cNvPr id="44088" name="Text Box 26"/>
              <p:cNvSpPr txBox="1">
                <a:spLocks noChangeArrowheads="1"/>
              </p:cNvSpPr>
              <p:nvPr/>
            </p:nvSpPr>
            <p:spPr bwMode="auto">
              <a:xfrm>
                <a:off x="1584" y="1376"/>
                <a:ext cx="124" cy="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800">
                    <a:ea typeface="ＭＳ Ｐゴシック" charset="-128"/>
                    <a:cs typeface="ＭＳ Ｐゴシック" charset="-128"/>
                  </a:rPr>
                  <a:t>cen1</a:t>
                </a:r>
              </a:p>
            </p:txBody>
          </p:sp>
          <p:sp>
            <p:nvSpPr>
              <p:cNvPr id="44089" name="Line 27"/>
              <p:cNvSpPr>
                <a:spLocks noChangeShapeType="1"/>
              </p:cNvSpPr>
              <p:nvPr/>
            </p:nvSpPr>
            <p:spPr bwMode="auto">
              <a:xfrm>
                <a:off x="2244" y="884"/>
                <a:ext cx="183" cy="0"/>
              </a:xfrm>
              <a:prstGeom prst="line">
                <a:avLst/>
              </a:prstGeom>
              <a:noFill/>
              <a:ln w="38100">
                <a:solidFill>
                  <a:srgbClr val="F3F1E4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90" name="Rectangle 28"/>
              <p:cNvSpPr>
                <a:spLocks noChangeArrowheads="1"/>
              </p:cNvSpPr>
              <p:nvPr/>
            </p:nvSpPr>
            <p:spPr bwMode="auto">
              <a:xfrm>
                <a:off x="1530" y="814"/>
                <a:ext cx="114" cy="14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91" name="Rectangle 29"/>
              <p:cNvSpPr>
                <a:spLocks noChangeArrowheads="1"/>
              </p:cNvSpPr>
              <p:nvPr/>
            </p:nvSpPr>
            <p:spPr bwMode="auto">
              <a:xfrm>
                <a:off x="1645" y="814"/>
                <a:ext cx="712" cy="141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92" name="Text Box 30"/>
              <p:cNvSpPr txBox="1">
                <a:spLocks noChangeArrowheads="1"/>
              </p:cNvSpPr>
              <p:nvPr/>
            </p:nvSpPr>
            <p:spPr bwMode="auto">
              <a:xfrm>
                <a:off x="1494" y="984"/>
                <a:ext cx="203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200">
                    <a:ea typeface="ＭＳ Ｐゴシック" charset="-128"/>
                    <a:cs typeface="ＭＳ Ｐゴシック" charset="-128"/>
                  </a:rPr>
                  <a:t>T</a:t>
                </a:r>
                <a:r>
                  <a:rPr lang="en-US" altLang="ja-JP" sz="800" i="1">
                    <a:ea typeface="ＭＳ Ｐゴシック" charset="-128"/>
                    <a:cs typeface="ＭＳ Ｐゴシック" charset="-128"/>
                  </a:rPr>
                  <a:t>ADH</a:t>
                </a:r>
                <a:endParaRPr lang="en-US" altLang="ja-JP" sz="900" i="1"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4093" name="Text Box 31"/>
              <p:cNvSpPr txBox="1">
                <a:spLocks noChangeArrowheads="1"/>
              </p:cNvSpPr>
              <p:nvPr/>
            </p:nvSpPr>
            <p:spPr bwMode="auto">
              <a:xfrm>
                <a:off x="1869" y="813"/>
                <a:ext cx="278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600" i="1">
                    <a:ea typeface="ＭＳ Ｐゴシック" charset="-128"/>
                    <a:cs typeface="ＭＳ Ｐゴシック" charset="-128"/>
                  </a:rPr>
                  <a:t>leu1</a:t>
                </a:r>
                <a:r>
                  <a:rPr lang="en-US" altLang="ja-JP" sz="1600" i="1" baseline="30000">
                    <a:ea typeface="ＭＳ Ｐゴシック" charset="-128"/>
                    <a:cs typeface="ＭＳ Ｐゴシック" charset="-128"/>
                  </a:rPr>
                  <a:t>+</a:t>
                </a:r>
                <a:endParaRPr lang="en-US" altLang="ja-JP" sz="1600"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4094" name="Rectangle 32"/>
              <p:cNvSpPr>
                <a:spLocks noChangeArrowheads="1"/>
              </p:cNvSpPr>
              <p:nvPr/>
            </p:nvSpPr>
            <p:spPr bwMode="auto">
              <a:xfrm>
                <a:off x="1080" y="814"/>
                <a:ext cx="359" cy="14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95" name="Text Box 33"/>
              <p:cNvSpPr txBox="1">
                <a:spLocks noChangeArrowheads="1"/>
              </p:cNvSpPr>
              <p:nvPr/>
            </p:nvSpPr>
            <p:spPr bwMode="auto">
              <a:xfrm>
                <a:off x="1171" y="832"/>
                <a:ext cx="203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200">
                    <a:ea typeface="ＭＳ Ｐゴシック" charset="-128"/>
                    <a:cs typeface="ＭＳ Ｐゴシック" charset="-128"/>
                  </a:rPr>
                  <a:t>ORF</a:t>
                </a:r>
                <a:endParaRPr lang="en-US" altLang="ja-JP" sz="1600"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4096" name="Rectangle 34"/>
              <p:cNvSpPr>
                <a:spLocks noChangeArrowheads="1"/>
              </p:cNvSpPr>
              <p:nvPr/>
            </p:nvSpPr>
            <p:spPr bwMode="auto">
              <a:xfrm>
                <a:off x="1509" y="814"/>
                <a:ext cx="23" cy="141"/>
              </a:xfrm>
              <a:prstGeom prst="rect">
                <a:avLst/>
              </a:prstGeom>
              <a:solidFill>
                <a:srgbClr val="FFCC99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97" name="Rectangle 35"/>
              <p:cNvSpPr>
                <a:spLocks noChangeArrowheads="1"/>
              </p:cNvSpPr>
              <p:nvPr/>
            </p:nvSpPr>
            <p:spPr bwMode="auto">
              <a:xfrm>
                <a:off x="1473" y="814"/>
                <a:ext cx="34" cy="141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98" name="Rectangle 36"/>
              <p:cNvSpPr>
                <a:spLocks noChangeArrowheads="1"/>
              </p:cNvSpPr>
              <p:nvPr/>
            </p:nvSpPr>
            <p:spPr bwMode="auto">
              <a:xfrm>
                <a:off x="1438" y="814"/>
                <a:ext cx="35" cy="141"/>
              </a:xfrm>
              <a:prstGeom prst="rect">
                <a:avLst/>
              </a:prstGeom>
              <a:solidFill>
                <a:srgbClr val="FFFF99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099" name="AutoShape 37"/>
              <p:cNvSpPr>
                <a:spLocks noChangeArrowheads="1"/>
              </p:cNvSpPr>
              <p:nvPr/>
            </p:nvSpPr>
            <p:spPr bwMode="auto">
              <a:xfrm>
                <a:off x="763" y="773"/>
                <a:ext cx="314" cy="234"/>
              </a:xfrm>
              <a:prstGeom prst="rightArrow">
                <a:avLst>
                  <a:gd name="adj1" fmla="val 50000"/>
                  <a:gd name="adj2" fmla="val 33547"/>
                </a:avLst>
              </a:prstGeom>
              <a:solidFill>
                <a:srgbClr val="CCFF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100" name="Text Box 38"/>
              <p:cNvSpPr txBox="1">
                <a:spLocks noChangeArrowheads="1"/>
              </p:cNvSpPr>
              <p:nvPr/>
            </p:nvSpPr>
            <p:spPr bwMode="auto">
              <a:xfrm>
                <a:off x="773" y="838"/>
                <a:ext cx="261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200">
                    <a:solidFill>
                      <a:srgbClr val="800040"/>
                    </a:solidFill>
                    <a:ea typeface="ＭＳ Ｐゴシック" charset="-128"/>
                    <a:cs typeface="ＭＳ Ｐゴシック" charset="-128"/>
                  </a:rPr>
                  <a:t>P</a:t>
                </a:r>
                <a:r>
                  <a:rPr lang="en-US" altLang="ja-JP" sz="1200" i="1">
                    <a:solidFill>
                      <a:srgbClr val="800040"/>
                    </a:solidFill>
                    <a:ea typeface="ＭＳ Ｐゴシック" charset="-128"/>
                    <a:cs typeface="ＭＳ Ｐゴシック" charset="-128"/>
                  </a:rPr>
                  <a:t>nmt1</a:t>
                </a:r>
                <a:endParaRPr lang="en-US" altLang="ja-JP" sz="1600" baseline="-25000">
                  <a:solidFill>
                    <a:srgbClr val="800040"/>
                  </a:solidFill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4101" name="Text Box 39"/>
              <p:cNvSpPr txBox="1">
                <a:spLocks noChangeArrowheads="1"/>
              </p:cNvSpPr>
              <p:nvPr/>
            </p:nvSpPr>
            <p:spPr bwMode="auto">
              <a:xfrm>
                <a:off x="1281" y="687"/>
                <a:ext cx="250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000">
                    <a:ea typeface="ＭＳ Ｐゴシック" charset="-128"/>
                    <a:cs typeface="ＭＳ Ｐゴシック" charset="-128"/>
                  </a:rPr>
                  <a:t>FLAG</a:t>
                </a:r>
                <a:r>
                  <a:rPr lang="en-US" altLang="ja-JP" sz="1000" baseline="-25000">
                    <a:ea typeface="ＭＳ Ｐゴシック" charset="-128"/>
                    <a:cs typeface="ＭＳ Ｐゴシック" charset="-128"/>
                  </a:rPr>
                  <a:t>2</a:t>
                </a:r>
                <a:endParaRPr lang="en-US" altLang="ja-JP" sz="1000"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4102" name="Text Box 40"/>
              <p:cNvSpPr txBox="1">
                <a:spLocks noChangeArrowheads="1"/>
              </p:cNvSpPr>
              <p:nvPr/>
            </p:nvSpPr>
            <p:spPr bwMode="auto">
              <a:xfrm>
                <a:off x="1575" y="687"/>
                <a:ext cx="144" cy="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000">
                    <a:ea typeface="ＭＳ Ｐゴシック" charset="-128"/>
                    <a:cs typeface="ＭＳ Ｐゴシック" charset="-128"/>
                  </a:rPr>
                  <a:t>His</a:t>
                </a:r>
                <a:r>
                  <a:rPr lang="en-US" altLang="ja-JP" sz="1000" baseline="-25000">
                    <a:ea typeface="ＭＳ Ｐゴシック" charset="-128"/>
                    <a:cs typeface="ＭＳ Ｐゴシック" charset="-128"/>
                  </a:rPr>
                  <a:t>6</a:t>
                </a:r>
              </a:p>
            </p:txBody>
          </p:sp>
          <p:sp>
            <p:nvSpPr>
              <p:cNvPr id="44103" name="Line 41"/>
              <p:cNvSpPr>
                <a:spLocks noChangeShapeType="1"/>
              </p:cNvSpPr>
              <p:nvPr/>
            </p:nvSpPr>
            <p:spPr bwMode="auto">
              <a:xfrm flipH="1" flipV="1">
                <a:off x="755" y="1079"/>
                <a:ext cx="829" cy="3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104" name="Line 42"/>
              <p:cNvSpPr>
                <a:spLocks noChangeShapeType="1"/>
              </p:cNvSpPr>
              <p:nvPr/>
            </p:nvSpPr>
            <p:spPr bwMode="auto">
              <a:xfrm flipV="1">
                <a:off x="1676" y="1035"/>
                <a:ext cx="735" cy="4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4105" name="Text Box 43"/>
              <p:cNvSpPr txBox="1">
                <a:spLocks noChangeArrowheads="1"/>
              </p:cNvSpPr>
              <p:nvPr/>
            </p:nvSpPr>
            <p:spPr bwMode="auto">
              <a:xfrm>
                <a:off x="1505" y="1622"/>
                <a:ext cx="124" cy="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800">
                    <a:ea typeface="ＭＳ Ｐゴシック" charset="-128"/>
                    <a:cs typeface="ＭＳ Ｐゴシック" charset="-128"/>
                  </a:rPr>
                  <a:t>cen3</a:t>
                </a:r>
              </a:p>
            </p:txBody>
          </p:sp>
        </p:grpSp>
      </p:grpSp>
      <p:grpSp>
        <p:nvGrpSpPr>
          <p:cNvPr id="44041" name="Group 44"/>
          <p:cNvGrpSpPr>
            <a:grpSpLocks/>
          </p:cNvGrpSpPr>
          <p:nvPr/>
        </p:nvGrpSpPr>
        <p:grpSpPr bwMode="auto">
          <a:xfrm>
            <a:off x="6332538" y="1543050"/>
            <a:ext cx="2239962" cy="1000125"/>
            <a:chOff x="3859" y="1181"/>
            <a:chExt cx="1411" cy="630"/>
          </a:xfrm>
        </p:grpSpPr>
        <p:sp>
          <p:nvSpPr>
            <p:cNvPr id="44061" name="Rectangle 45"/>
            <p:cNvSpPr>
              <a:spLocks noChangeArrowheads="1"/>
            </p:cNvSpPr>
            <p:nvPr/>
          </p:nvSpPr>
          <p:spPr bwMode="auto">
            <a:xfrm>
              <a:off x="3859" y="1480"/>
              <a:ext cx="957" cy="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62" name="Text Box 46"/>
            <p:cNvSpPr txBox="1">
              <a:spLocks noChangeArrowheads="1"/>
            </p:cNvSpPr>
            <p:nvPr/>
          </p:nvSpPr>
          <p:spPr bwMode="auto">
            <a:xfrm>
              <a:off x="4202" y="1499"/>
              <a:ext cx="2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/>
                <a:t>ORF</a:t>
              </a:r>
            </a:p>
          </p:txBody>
        </p:sp>
        <p:sp>
          <p:nvSpPr>
            <p:cNvPr id="44063" name="Rectangle 47"/>
            <p:cNvSpPr>
              <a:spLocks noChangeArrowheads="1"/>
            </p:cNvSpPr>
            <p:nvPr/>
          </p:nvSpPr>
          <p:spPr bwMode="auto">
            <a:xfrm>
              <a:off x="4997" y="1480"/>
              <a:ext cx="61" cy="194"/>
            </a:xfrm>
            <a:prstGeom prst="rect">
              <a:avLst/>
            </a:prstGeom>
            <a:solidFill>
              <a:srgbClr val="FFCC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64" name="Rectangle 48"/>
            <p:cNvSpPr>
              <a:spLocks noChangeArrowheads="1"/>
            </p:cNvSpPr>
            <p:nvPr/>
          </p:nvSpPr>
          <p:spPr bwMode="auto">
            <a:xfrm>
              <a:off x="4908" y="1480"/>
              <a:ext cx="91" cy="194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65" name="Rectangle 49"/>
            <p:cNvSpPr>
              <a:spLocks noChangeArrowheads="1"/>
            </p:cNvSpPr>
            <p:nvPr/>
          </p:nvSpPr>
          <p:spPr bwMode="auto">
            <a:xfrm>
              <a:off x="4816" y="1480"/>
              <a:ext cx="92" cy="194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66" name="Text Box 50"/>
            <p:cNvSpPr txBox="1">
              <a:spLocks noChangeArrowheads="1"/>
            </p:cNvSpPr>
            <p:nvPr/>
          </p:nvSpPr>
          <p:spPr bwMode="auto">
            <a:xfrm>
              <a:off x="4763" y="1677"/>
              <a:ext cx="34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400"/>
                <a:t>FLAG</a:t>
              </a:r>
              <a:r>
                <a:rPr lang="en-US" altLang="ja-JP" sz="1400" baseline="-25000"/>
                <a:t>2</a:t>
              </a:r>
              <a:endParaRPr lang="en-US" altLang="ja-JP" sz="1400"/>
            </a:p>
          </p:txBody>
        </p:sp>
        <p:sp>
          <p:nvSpPr>
            <p:cNvPr id="44067" name="Text Box 51"/>
            <p:cNvSpPr txBox="1">
              <a:spLocks noChangeArrowheads="1"/>
            </p:cNvSpPr>
            <p:nvPr/>
          </p:nvSpPr>
          <p:spPr bwMode="auto">
            <a:xfrm>
              <a:off x="5072" y="1296"/>
              <a:ext cx="19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400"/>
                <a:t>His</a:t>
              </a:r>
              <a:r>
                <a:rPr lang="en-US" altLang="ja-JP" sz="1400" baseline="-25000"/>
                <a:t>6</a:t>
              </a:r>
            </a:p>
          </p:txBody>
        </p:sp>
        <p:sp>
          <p:nvSpPr>
            <p:cNvPr id="44068" name="Line 52"/>
            <p:cNvSpPr>
              <a:spLocks noChangeShapeType="1"/>
            </p:cNvSpPr>
            <p:nvPr/>
          </p:nvSpPr>
          <p:spPr bwMode="auto">
            <a:xfrm flipV="1">
              <a:off x="5037" y="1419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69" name="Rectangle 53"/>
            <p:cNvSpPr>
              <a:spLocks noChangeArrowheads="1"/>
            </p:cNvSpPr>
            <p:nvPr/>
          </p:nvSpPr>
          <p:spPr bwMode="auto">
            <a:xfrm>
              <a:off x="4614" y="1181"/>
              <a:ext cx="401" cy="189"/>
            </a:xfrm>
            <a:prstGeom prst="rect">
              <a:avLst/>
            </a:prstGeom>
            <a:solidFill>
              <a:srgbClr val="FFF70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70" name="Text Box 54"/>
            <p:cNvSpPr txBox="1">
              <a:spLocks noChangeArrowheads="1"/>
            </p:cNvSpPr>
            <p:nvPr/>
          </p:nvSpPr>
          <p:spPr bwMode="auto">
            <a:xfrm>
              <a:off x="4688" y="1203"/>
              <a:ext cx="24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/>
                <a:t>YFP</a:t>
              </a:r>
            </a:p>
          </p:txBody>
        </p:sp>
        <p:sp>
          <p:nvSpPr>
            <p:cNvPr id="44071" name="Line 55"/>
            <p:cNvSpPr>
              <a:spLocks noChangeShapeType="1"/>
            </p:cNvSpPr>
            <p:nvPr/>
          </p:nvSpPr>
          <p:spPr bwMode="auto">
            <a:xfrm flipV="1">
              <a:off x="4813" y="1378"/>
              <a:ext cx="206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72" name="Line 56"/>
            <p:cNvSpPr>
              <a:spLocks noChangeShapeType="1"/>
            </p:cNvSpPr>
            <p:nvPr/>
          </p:nvSpPr>
          <p:spPr bwMode="auto">
            <a:xfrm flipH="1" flipV="1">
              <a:off x="4611" y="1378"/>
              <a:ext cx="209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44042" name="Group 57"/>
          <p:cNvGrpSpPr>
            <a:grpSpLocks/>
          </p:cNvGrpSpPr>
          <p:nvPr/>
        </p:nvGrpSpPr>
        <p:grpSpPr bwMode="auto">
          <a:xfrm>
            <a:off x="727075" y="1725613"/>
            <a:ext cx="2239963" cy="817562"/>
            <a:chOff x="458" y="1296"/>
            <a:chExt cx="1411" cy="515"/>
          </a:xfrm>
        </p:grpSpPr>
        <p:sp>
          <p:nvSpPr>
            <p:cNvPr id="44053" name="Rectangle 58"/>
            <p:cNvSpPr>
              <a:spLocks noChangeArrowheads="1"/>
            </p:cNvSpPr>
            <p:nvPr/>
          </p:nvSpPr>
          <p:spPr bwMode="auto">
            <a:xfrm>
              <a:off x="458" y="1480"/>
              <a:ext cx="957" cy="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54" name="Text Box 59"/>
            <p:cNvSpPr txBox="1">
              <a:spLocks noChangeArrowheads="1"/>
            </p:cNvSpPr>
            <p:nvPr/>
          </p:nvSpPr>
          <p:spPr bwMode="auto">
            <a:xfrm>
              <a:off x="801" y="1499"/>
              <a:ext cx="27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/>
                <a:t>ORF</a:t>
              </a:r>
            </a:p>
          </p:txBody>
        </p:sp>
        <p:sp>
          <p:nvSpPr>
            <p:cNvPr id="44055" name="Rectangle 60"/>
            <p:cNvSpPr>
              <a:spLocks noChangeArrowheads="1"/>
            </p:cNvSpPr>
            <p:nvPr/>
          </p:nvSpPr>
          <p:spPr bwMode="auto">
            <a:xfrm>
              <a:off x="1596" y="1480"/>
              <a:ext cx="61" cy="194"/>
            </a:xfrm>
            <a:prstGeom prst="rect">
              <a:avLst/>
            </a:prstGeom>
            <a:solidFill>
              <a:srgbClr val="FFCC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56" name="Rectangle 61"/>
            <p:cNvSpPr>
              <a:spLocks noChangeArrowheads="1"/>
            </p:cNvSpPr>
            <p:nvPr/>
          </p:nvSpPr>
          <p:spPr bwMode="auto">
            <a:xfrm>
              <a:off x="1507" y="1480"/>
              <a:ext cx="91" cy="194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57" name="Rectangle 62"/>
            <p:cNvSpPr>
              <a:spLocks noChangeArrowheads="1"/>
            </p:cNvSpPr>
            <p:nvPr/>
          </p:nvSpPr>
          <p:spPr bwMode="auto">
            <a:xfrm>
              <a:off x="1415" y="1480"/>
              <a:ext cx="92" cy="194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58" name="Text Box 63"/>
            <p:cNvSpPr txBox="1">
              <a:spLocks noChangeArrowheads="1"/>
            </p:cNvSpPr>
            <p:nvPr/>
          </p:nvSpPr>
          <p:spPr bwMode="auto">
            <a:xfrm>
              <a:off x="1362" y="1677"/>
              <a:ext cx="34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400"/>
                <a:t>FLAG</a:t>
              </a:r>
              <a:r>
                <a:rPr lang="en-US" altLang="ja-JP" sz="1400" baseline="-25000"/>
                <a:t>2</a:t>
              </a:r>
              <a:endParaRPr lang="en-US" altLang="ja-JP" sz="1400"/>
            </a:p>
          </p:txBody>
        </p:sp>
        <p:sp>
          <p:nvSpPr>
            <p:cNvPr id="44059" name="Text Box 64"/>
            <p:cNvSpPr txBox="1">
              <a:spLocks noChangeArrowheads="1"/>
            </p:cNvSpPr>
            <p:nvPr/>
          </p:nvSpPr>
          <p:spPr bwMode="auto">
            <a:xfrm>
              <a:off x="1671" y="1296"/>
              <a:ext cx="19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400"/>
                <a:t>His</a:t>
              </a:r>
              <a:r>
                <a:rPr lang="en-US" altLang="ja-JP" sz="1400" baseline="-25000"/>
                <a:t>6</a:t>
              </a:r>
            </a:p>
          </p:txBody>
        </p:sp>
        <p:sp>
          <p:nvSpPr>
            <p:cNvPr id="44060" name="Line 65"/>
            <p:cNvSpPr>
              <a:spLocks noChangeShapeType="1"/>
            </p:cNvSpPr>
            <p:nvPr/>
          </p:nvSpPr>
          <p:spPr bwMode="auto">
            <a:xfrm flipV="1">
              <a:off x="1636" y="1419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44043" name="Line 66"/>
          <p:cNvSpPr>
            <a:spLocks noChangeShapeType="1"/>
          </p:cNvSpPr>
          <p:nvPr/>
        </p:nvSpPr>
        <p:spPr bwMode="auto">
          <a:xfrm>
            <a:off x="7099300" y="2516188"/>
            <a:ext cx="0" cy="32385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4044" name="Freeform 67"/>
          <p:cNvSpPr>
            <a:spLocks/>
          </p:cNvSpPr>
          <p:nvPr/>
        </p:nvSpPr>
        <p:spPr bwMode="auto">
          <a:xfrm>
            <a:off x="2143125" y="1352550"/>
            <a:ext cx="714375" cy="412750"/>
          </a:xfrm>
          <a:custGeom>
            <a:avLst/>
            <a:gdLst>
              <a:gd name="T0" fmla="*/ 2147483647 w 450"/>
              <a:gd name="T1" fmla="*/ 2147483647 h 260"/>
              <a:gd name="T2" fmla="*/ 2147483647 w 450"/>
              <a:gd name="T3" fmla="*/ 2147483647 h 260"/>
              <a:gd name="T4" fmla="*/ 2147483647 w 450"/>
              <a:gd name="T5" fmla="*/ 2147483647 h 260"/>
              <a:gd name="T6" fmla="*/ 0 w 450"/>
              <a:gd name="T7" fmla="*/ 2147483647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450"/>
              <a:gd name="T13" fmla="*/ 0 h 260"/>
              <a:gd name="T14" fmla="*/ 450 w 450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0" h="260">
                <a:moveTo>
                  <a:pt x="450" y="10"/>
                </a:moveTo>
                <a:cubicBezTo>
                  <a:pt x="381" y="5"/>
                  <a:pt x="312" y="0"/>
                  <a:pt x="250" y="10"/>
                </a:cubicBezTo>
                <a:cubicBezTo>
                  <a:pt x="188" y="20"/>
                  <a:pt x="117" y="31"/>
                  <a:pt x="75" y="73"/>
                </a:cubicBezTo>
                <a:cubicBezTo>
                  <a:pt x="33" y="115"/>
                  <a:pt x="16" y="187"/>
                  <a:pt x="0" y="2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4045" name="Freeform 68"/>
          <p:cNvSpPr>
            <a:spLocks/>
          </p:cNvSpPr>
          <p:nvPr/>
        </p:nvSpPr>
        <p:spPr bwMode="auto">
          <a:xfrm flipH="1">
            <a:off x="6319838" y="1352550"/>
            <a:ext cx="714375" cy="412750"/>
          </a:xfrm>
          <a:custGeom>
            <a:avLst/>
            <a:gdLst>
              <a:gd name="T0" fmla="*/ 2147483647 w 450"/>
              <a:gd name="T1" fmla="*/ 2147483647 h 260"/>
              <a:gd name="T2" fmla="*/ 2147483647 w 450"/>
              <a:gd name="T3" fmla="*/ 2147483647 h 260"/>
              <a:gd name="T4" fmla="*/ 2147483647 w 450"/>
              <a:gd name="T5" fmla="*/ 2147483647 h 260"/>
              <a:gd name="T6" fmla="*/ 0 w 450"/>
              <a:gd name="T7" fmla="*/ 2147483647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450"/>
              <a:gd name="T13" fmla="*/ 0 h 260"/>
              <a:gd name="T14" fmla="*/ 450 w 450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0" h="260">
                <a:moveTo>
                  <a:pt x="450" y="10"/>
                </a:moveTo>
                <a:cubicBezTo>
                  <a:pt x="381" y="5"/>
                  <a:pt x="312" y="0"/>
                  <a:pt x="250" y="10"/>
                </a:cubicBezTo>
                <a:cubicBezTo>
                  <a:pt x="188" y="20"/>
                  <a:pt x="117" y="31"/>
                  <a:pt x="75" y="73"/>
                </a:cubicBezTo>
                <a:cubicBezTo>
                  <a:pt x="33" y="115"/>
                  <a:pt x="16" y="187"/>
                  <a:pt x="0" y="2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44046" name="Group 70"/>
          <p:cNvGrpSpPr>
            <a:grpSpLocks/>
          </p:cNvGrpSpPr>
          <p:nvPr/>
        </p:nvGrpSpPr>
        <p:grpSpPr bwMode="auto">
          <a:xfrm>
            <a:off x="4906963" y="3446463"/>
            <a:ext cx="3641725" cy="1193800"/>
            <a:chOff x="3227" y="2558"/>
            <a:chExt cx="2090" cy="752"/>
          </a:xfrm>
        </p:grpSpPr>
        <p:pic>
          <p:nvPicPr>
            <p:cNvPr id="44050" name="Picture 7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4" y="2558"/>
              <a:ext cx="673" cy="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51" name="Picture 7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227" y="2567"/>
              <a:ext cx="677" cy="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52" name="Picture 7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959" y="2582"/>
              <a:ext cx="629" cy="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47" name="Text Box 74"/>
          <p:cNvSpPr txBox="1">
            <a:spLocks noChangeArrowheads="1"/>
          </p:cNvSpPr>
          <p:nvPr/>
        </p:nvSpPr>
        <p:spPr bwMode="auto">
          <a:xfrm>
            <a:off x="4821238" y="3168650"/>
            <a:ext cx="40465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>
                <a:latin typeface="Arial" charset="0"/>
                <a:ea typeface="ヒラギノ丸ゴ Pro W4" charset="-128"/>
                <a:cs typeface="ヒラギノ丸ゴ Pro W4" charset="-128"/>
              </a:rPr>
              <a:t>Global analysis of localization</a:t>
            </a:r>
            <a:r>
              <a:rPr lang="ja-JP" altLang="en-US" sz="1400">
                <a:latin typeface="Arial" charset="0"/>
                <a:ea typeface="ヒラギノ丸ゴ Pro W4" charset="-128"/>
                <a:cs typeface="ヒラギノ丸ゴ Pro W4" charset="-128"/>
              </a:rPr>
              <a:t>（</a:t>
            </a:r>
            <a:r>
              <a:rPr lang="en-US" altLang="ja-JP" sz="1400">
                <a:latin typeface="Arial" charset="0"/>
                <a:ea typeface="ヒラギノ丸ゴ Pro W4" charset="-128"/>
                <a:cs typeface="ヒラギノ丸ゴ Pro W4" charset="-128"/>
              </a:rPr>
              <a:t>Localizome</a:t>
            </a:r>
            <a:r>
              <a:rPr lang="ja-JP" altLang="en-US" sz="1400">
                <a:latin typeface="Arial" charset="0"/>
                <a:ea typeface="ヒラギノ丸ゴ Pro W4" charset="-128"/>
                <a:cs typeface="ヒラギノ丸ゴ Pro W4" charset="-128"/>
              </a:rPr>
              <a:t>）</a:t>
            </a:r>
            <a:endParaRPr lang="ja-JP" altLang="en-US" sz="140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48" name="Text Box 76"/>
          <p:cNvSpPr txBox="1">
            <a:spLocks noChangeArrowheads="1"/>
          </p:cNvSpPr>
          <p:nvPr/>
        </p:nvSpPr>
        <p:spPr bwMode="auto">
          <a:xfrm>
            <a:off x="5414963" y="6321425"/>
            <a:ext cx="2574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000"/>
              <a:t>TNM-BODIPY-FL</a:t>
            </a:r>
          </a:p>
        </p:txBody>
      </p:sp>
      <p:pic>
        <p:nvPicPr>
          <p:cNvPr id="44049" name="Picture 7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10425" y="4816475"/>
            <a:ext cx="1474788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図 7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4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117600"/>
            <a:ext cx="607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 descr="p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2611438"/>
            <a:ext cx="70389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5627688" y="6218238"/>
            <a:ext cx="3522662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200">
                <a:ea typeface="ＭＳ Ｐゴシック" charset="-128"/>
                <a:cs typeface="ＭＳ Ｐゴシック" charset="-128"/>
              </a:rPr>
              <a:t>212 GO categories x 11 compounds</a:t>
            </a:r>
          </a:p>
          <a:p>
            <a:r>
              <a:rPr lang="en-US" altLang="ja-JP" sz="1200">
                <a:ea typeface="ＭＳ Ｐゴシック" charset="-128"/>
                <a:cs typeface="ＭＳ Ｐゴシック" charset="-128"/>
              </a:rPr>
              <a:t>Log</a:t>
            </a:r>
            <a:r>
              <a:rPr lang="en-US" altLang="ja-JP" sz="1200" baseline="-25000">
                <a:ea typeface="ＭＳ Ｐゴシック" charset="-128"/>
                <a:cs typeface="ＭＳ Ｐゴシック" charset="-128"/>
              </a:rPr>
              <a:t>2</a:t>
            </a:r>
            <a:r>
              <a:rPr lang="en-US" altLang="ja-JP" sz="1200">
                <a:ea typeface="ＭＳ Ｐゴシック" charset="-128"/>
                <a:cs typeface="ＭＳ Ｐゴシック" charset="-128"/>
              </a:rPr>
              <a:t> of fold enrichment with p &lt; 0.02, otherwise 0</a:t>
            </a:r>
          </a:p>
          <a:p>
            <a:r>
              <a:rPr lang="en-US" altLang="ja-JP" sz="1200">
                <a:ea typeface="ＭＳ Ｐゴシック" charset="-128"/>
                <a:cs typeface="ＭＳ Ｐゴシック" charset="-128"/>
              </a:rPr>
              <a:t>Pearson correlation (centered), average linkage</a:t>
            </a:r>
          </a:p>
        </p:txBody>
      </p:sp>
      <p:pic>
        <p:nvPicPr>
          <p:cNvPr id="48133" name="Picture 5" descr="p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1182688"/>
            <a:ext cx="884238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6261100" y="2570163"/>
            <a:ext cx="1174750" cy="3200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BFA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Anisomycin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Cycloheximide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FCZ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Cispentacin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FK463</a:t>
            </a:r>
            <a:endParaRPr lang="en-US" altLang="ja-JP" sz="1200">
              <a:solidFill>
                <a:srgbClr val="F50919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155000"/>
              </a:lnSpc>
            </a:pPr>
            <a:r>
              <a:rPr lang="en-US" altLang="ja-JP" sz="1200">
                <a:solidFill>
                  <a:srgbClr val="F50919"/>
                </a:solidFill>
                <a:ea typeface="ＭＳ Ｐゴシック" charset="-128"/>
                <a:cs typeface="ＭＳ Ｐゴシック" charset="-128"/>
              </a:rPr>
              <a:t>TNM-F</a:t>
            </a:r>
            <a:endParaRPr lang="en-US" altLang="ja-JP" sz="1200"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Nystatin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TBZ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Tunicamycin</a:t>
            </a:r>
          </a:p>
          <a:p>
            <a:pPr>
              <a:lnSpc>
                <a:spcPct val="155000"/>
              </a:lnSpc>
            </a:pPr>
            <a:r>
              <a:rPr lang="en-US" altLang="ja-JP" sz="1200">
                <a:ea typeface="ＭＳ Ｐゴシック" charset="-128"/>
                <a:cs typeface="ＭＳ Ｐゴシック" charset="-128"/>
              </a:rPr>
              <a:t>TSA</a:t>
            </a:r>
          </a:p>
        </p:txBody>
      </p:sp>
      <p:pic>
        <p:nvPicPr>
          <p:cNvPr id="48135" name="Picture 7" descr="p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45375" y="2587625"/>
            <a:ext cx="1447800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4322763" y="3994150"/>
            <a:ext cx="1152525" cy="6477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6118225" y="3994150"/>
            <a:ext cx="171450" cy="6477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32906" name="Text Box 10"/>
          <p:cNvSpPr txBox="1">
            <a:spLocks noChangeArrowheads="1"/>
          </p:cNvSpPr>
          <p:nvPr/>
        </p:nvSpPr>
        <p:spPr bwMode="auto">
          <a:xfrm>
            <a:off x="20638" y="130175"/>
            <a:ext cx="91201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latin typeface="Calibri"/>
                <a:ea typeface="Century Gothic" charset="0"/>
                <a:cs typeface="Calibri"/>
              </a:rPr>
              <a:t>2D-clustering analysis of GO terms of hit genes</a:t>
            </a:r>
          </a:p>
        </p:txBody>
      </p:sp>
      <p:sp>
        <p:nvSpPr>
          <p:cNvPr id="48139" name="Text Box 12"/>
          <p:cNvSpPr txBox="1">
            <a:spLocks noChangeArrowheads="1"/>
          </p:cNvSpPr>
          <p:nvPr/>
        </p:nvSpPr>
        <p:spPr bwMode="auto">
          <a:xfrm>
            <a:off x="357188" y="6161088"/>
            <a:ext cx="50625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800">
                <a:latin typeface="Arial" charset="0"/>
              </a:rPr>
              <a:t>FK463: an inhibitor of 1,3-</a:t>
            </a:r>
            <a:r>
              <a:rPr lang="en-US" altLang="ja-JP" sz="1800">
                <a:latin typeface="Symbol" charset="2"/>
                <a:sym typeface="Symbol" charset="2"/>
              </a:rPr>
              <a:t></a:t>
            </a:r>
            <a:r>
              <a:rPr lang="en-US" altLang="ja-JP" sz="1800">
                <a:latin typeface="Arial" charset="0"/>
              </a:rPr>
              <a:t>-glucan synthase</a:t>
            </a:r>
          </a:p>
        </p:txBody>
      </p:sp>
      <p:pic>
        <p:nvPicPr>
          <p:cNvPr id="12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2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432408" y="4566231"/>
            <a:ext cx="114676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ja-JP" sz="1600" b="1">
                <a:ea typeface="ＭＳ Ｐゴシック" charset="-128"/>
                <a:cs typeface="ＭＳ Ｐゴシック" charset="-128"/>
              </a:rPr>
              <a:t>FK463</a:t>
            </a:r>
          </a:p>
          <a:p>
            <a:pPr algn="r"/>
            <a:r>
              <a:rPr lang="en-US" altLang="ja-JP" sz="1600" b="1">
                <a:ea typeface="ＭＳ Ｐゴシック" charset="-128"/>
                <a:cs typeface="ＭＳ Ｐゴシック" charset="-128"/>
              </a:rPr>
              <a:t>(20 </a:t>
            </a:r>
            <a:r>
              <a:rPr lang="en-US" altLang="ja-JP" sz="1600" b="1">
                <a:latin typeface="Symbol" charset="2"/>
                <a:ea typeface="ＭＳ Ｐゴシック" charset="-128"/>
                <a:cs typeface="ＭＳ Ｐゴシック" charset="-128"/>
              </a:rPr>
              <a:t>m</a:t>
            </a:r>
            <a:r>
              <a:rPr lang="en-US" altLang="ja-JP" sz="1600" b="1">
                <a:ea typeface="ＭＳ Ｐゴシック" charset="-128"/>
                <a:cs typeface="ＭＳ Ｐゴシック" charset="-128"/>
              </a:rPr>
              <a:t>g/ml)</a:t>
            </a:r>
          </a:p>
        </p:txBody>
      </p:sp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5537808" y="6119977"/>
            <a:ext cx="23869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 dirty="0">
                <a:ea typeface="ＭＳ Ｐゴシック" charset="-128"/>
                <a:cs typeface="ＭＳ Ｐゴシック" charset="-128"/>
              </a:rPr>
              <a:t>(In YE + 1.2 M </a:t>
            </a:r>
            <a:r>
              <a:rPr lang="en-US" altLang="ja-JP" sz="1600" b="1" dirty="0" err="1">
                <a:ea typeface="ＭＳ Ｐゴシック" charset="-128"/>
                <a:cs typeface="ＭＳ Ｐゴシック" charset="-128"/>
              </a:rPr>
              <a:t>sorbitol</a:t>
            </a:r>
            <a:r>
              <a:rPr lang="en-US" altLang="ja-JP" sz="1600" b="1" dirty="0">
                <a:ea typeface="ＭＳ Ｐゴシック" charset="-128"/>
                <a:cs typeface="ＭＳ Ｐゴシック" charset="-128"/>
              </a:rPr>
              <a:t>)</a:t>
            </a:r>
          </a:p>
        </p:txBody>
      </p:sp>
      <p:sp>
        <p:nvSpPr>
          <p:cNvPr id="52229" name="Text Box 6"/>
          <p:cNvSpPr txBox="1">
            <a:spLocks noChangeArrowheads="1"/>
          </p:cNvSpPr>
          <p:nvPr/>
        </p:nvSpPr>
        <p:spPr bwMode="auto">
          <a:xfrm>
            <a:off x="858451" y="2837444"/>
            <a:ext cx="800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>
                <a:ea typeface="ＭＳ Ｐゴシック" charset="-128"/>
                <a:cs typeface="ＭＳ Ｐゴシック" charset="-128"/>
              </a:rPr>
              <a:t>DMSO</a:t>
            </a:r>
          </a:p>
        </p:txBody>
      </p:sp>
      <p:sp>
        <p:nvSpPr>
          <p:cNvPr id="52231" name="Text Box 8"/>
          <p:cNvSpPr txBox="1">
            <a:spLocks noChangeArrowheads="1"/>
          </p:cNvSpPr>
          <p:nvPr/>
        </p:nvSpPr>
        <p:spPr bwMode="auto">
          <a:xfrm>
            <a:off x="5309208" y="1657929"/>
            <a:ext cx="17275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>
                <a:ea typeface="ＭＳ Ｐゴシック" charset="-128"/>
                <a:cs typeface="ＭＳ Ｐゴシック" charset="-128"/>
              </a:rPr>
              <a:t>TNM-F (5 </a:t>
            </a:r>
            <a:r>
              <a:rPr lang="en-US" altLang="ja-JP" sz="1600" b="1">
                <a:latin typeface="Symbol" charset="2"/>
                <a:ea typeface="ＭＳ Ｐゴシック" charset="-128"/>
                <a:cs typeface="ＭＳ Ｐゴシック" charset="-128"/>
              </a:rPr>
              <a:t>m</a:t>
            </a:r>
            <a:r>
              <a:rPr lang="en-US" altLang="ja-JP" sz="1600" b="1">
                <a:ea typeface="ＭＳ Ｐゴシック" charset="-128"/>
                <a:cs typeface="ＭＳ Ｐゴシック" charset="-128"/>
              </a:rPr>
              <a:t>g/ml)</a:t>
            </a:r>
          </a:p>
        </p:txBody>
      </p:sp>
      <p:sp>
        <p:nvSpPr>
          <p:cNvPr id="52232" name="Text Box 9"/>
          <p:cNvSpPr txBox="1">
            <a:spLocks noChangeArrowheads="1"/>
          </p:cNvSpPr>
          <p:nvPr/>
        </p:nvSpPr>
        <p:spPr bwMode="auto">
          <a:xfrm>
            <a:off x="2839058" y="1657929"/>
            <a:ext cx="800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 dirty="0">
                <a:ea typeface="ＭＳ Ｐゴシック" charset="-128"/>
                <a:cs typeface="ＭＳ Ｐゴシック" charset="-128"/>
              </a:rPr>
              <a:t>DMSO</a:t>
            </a:r>
          </a:p>
        </p:txBody>
      </p:sp>
      <p:pic>
        <p:nvPicPr>
          <p:cNvPr id="52233" name="Picture 10" descr="x_dT-04_w1D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9608" y="2183394"/>
            <a:ext cx="140652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Picture 11" descr="x_20T-14_w1DI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9608" y="4084425"/>
            <a:ext cx="140652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5" name="Picture 12" descr="scale_bar_10um_blac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9121" y="5820356"/>
            <a:ext cx="388937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6" name="Text Box 13"/>
          <p:cNvSpPr txBox="1">
            <a:spLocks noChangeArrowheads="1"/>
          </p:cNvSpPr>
          <p:nvPr/>
        </p:nvSpPr>
        <p:spPr bwMode="auto">
          <a:xfrm>
            <a:off x="7080858" y="5788606"/>
            <a:ext cx="7705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 dirty="0">
                <a:ea typeface="ＭＳ Ｐゴシック" charset="-128"/>
                <a:cs typeface="ＭＳ Ｐゴシック" charset="-128"/>
              </a:rPr>
              <a:t>10 </a:t>
            </a:r>
            <a:r>
              <a:rPr lang="en-US" altLang="ja-JP" sz="1600" b="1" dirty="0">
                <a:latin typeface="Symbol" charset="2"/>
                <a:ea typeface="ＭＳ Ｐゴシック" charset="-128"/>
                <a:cs typeface="ＭＳ Ｐゴシック" charset="-128"/>
              </a:rPr>
              <a:t>m</a:t>
            </a:r>
            <a:r>
              <a:rPr lang="en-US" altLang="ja-JP" sz="1600" b="1" dirty="0">
                <a:ea typeface="ＭＳ Ｐゴシック" charset="-128"/>
                <a:cs typeface="ＭＳ Ｐゴシック" charset="-128"/>
              </a:rPr>
              <a:t>m</a:t>
            </a:r>
          </a:p>
        </p:txBody>
      </p:sp>
      <p:pic>
        <p:nvPicPr>
          <p:cNvPr id="52237" name="Picture 14" descr="x_dd-10_w1DI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8133" y="2181806"/>
            <a:ext cx="1406525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8" name="Picture 15" descr="x_20d-13_w1DI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88133" y="4084425"/>
            <a:ext cx="140652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40" name="Line 17"/>
          <p:cNvSpPr>
            <a:spLocks noChangeShapeType="1"/>
          </p:cNvSpPr>
          <p:nvPr/>
        </p:nvSpPr>
        <p:spPr bwMode="auto">
          <a:xfrm>
            <a:off x="4842483" y="2115131"/>
            <a:ext cx="25923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 sz="1600"/>
          </a:p>
        </p:txBody>
      </p:sp>
      <p:pic>
        <p:nvPicPr>
          <p:cNvPr id="52242" name="Picture 19" descr="x_dT-04_w2NUA200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39471" y="2188156"/>
            <a:ext cx="1406525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3" name="Picture 20" descr="x_20T-14_w2NUA200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9471" y="4084425"/>
            <a:ext cx="140652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5" descr="x_dd-10_w2NUA200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16200000">
            <a:off x="3149567" y="2293571"/>
            <a:ext cx="1600201" cy="1395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6" descr="x_20d-13_w2NUA200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6200000">
            <a:off x="3142943" y="4191701"/>
            <a:ext cx="1617663" cy="1399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1880208" y="2115131"/>
            <a:ext cx="25923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 sz="1600"/>
          </a:p>
        </p:txBody>
      </p:sp>
      <p:sp>
        <p:nvSpPr>
          <p:cNvPr id="24" name="正方形/長方形 23"/>
          <p:cNvSpPr/>
          <p:nvPr/>
        </p:nvSpPr>
        <p:spPr bwMode="auto">
          <a:xfrm>
            <a:off x="1727808" y="4015368"/>
            <a:ext cx="5867400" cy="1752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4699608" y="2191329"/>
            <a:ext cx="2895600" cy="3505200"/>
          </a:xfrm>
          <a:prstGeom prst="rect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0" y="23711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 err="1">
                <a:latin typeface="Calibri"/>
                <a:ea typeface="ＭＳ Ｐゴシック" charset="-128"/>
                <a:cs typeface="Calibri"/>
              </a:rPr>
              <a:t>Theonellamide</a:t>
            </a:r>
            <a:r>
              <a:rPr lang="en-US" altLang="ja-JP" sz="2800" b="1" dirty="0">
                <a:latin typeface="Calibri"/>
                <a:ea typeface="ＭＳ Ｐゴシック" charset="-128"/>
                <a:cs typeface="Calibri"/>
              </a:rPr>
              <a:t> F counteracts FK463 (</a:t>
            </a:r>
            <a:r>
              <a:rPr lang="en-US" altLang="ja-JP" sz="2800" b="1" dirty="0" err="1">
                <a:latin typeface="Calibri"/>
                <a:ea typeface="ＭＳ Ｐゴシック" charset="-128"/>
                <a:cs typeface="Calibri"/>
              </a:rPr>
              <a:t>Micafungin</a:t>
            </a:r>
            <a:r>
              <a:rPr lang="en-US" altLang="ja-JP" sz="2800" b="1" dirty="0">
                <a:latin typeface="Calibri"/>
                <a:ea typeface="ＭＳ Ｐゴシック" charset="-128"/>
                <a:cs typeface="Calibri"/>
              </a:rPr>
              <a:t>)</a:t>
            </a: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  <p:pic>
        <p:nvPicPr>
          <p:cNvPr id="27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57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36"/>
          <p:cNvGrpSpPr>
            <a:grpSpLocks/>
          </p:cNvGrpSpPr>
          <p:nvPr/>
        </p:nvGrpSpPr>
        <p:grpSpPr bwMode="auto">
          <a:xfrm>
            <a:off x="850900" y="1166813"/>
            <a:ext cx="7289800" cy="5505450"/>
            <a:chOff x="627" y="735"/>
            <a:chExt cx="4592" cy="3468"/>
          </a:xfrm>
        </p:grpSpPr>
        <p:sp>
          <p:nvSpPr>
            <p:cNvPr id="54276" name="Text Box 3"/>
            <p:cNvSpPr txBox="1">
              <a:spLocks noChangeAspect="1" noChangeArrowheads="1"/>
            </p:cNvSpPr>
            <p:nvPr/>
          </p:nvSpPr>
          <p:spPr bwMode="auto">
            <a:xfrm>
              <a:off x="2460" y="735"/>
              <a:ext cx="57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 b="1">
                  <a:ea typeface="ＭＳ Ｐゴシック" charset="-128"/>
                  <a:cs typeface="ＭＳ Ｐゴシック" charset="-128"/>
                </a:rPr>
                <a:t>Rho1</a:t>
              </a:r>
              <a:r>
                <a:rPr lang="en-US" altLang="ja-JP" sz="1600" b="1" baseline="30000">
                  <a:ea typeface="ＭＳ Ｐゴシック" charset="-128"/>
                  <a:cs typeface="ＭＳ Ｐゴシック" charset="-128"/>
                </a:rPr>
                <a:t>WT</a:t>
              </a:r>
            </a:p>
          </p:txBody>
        </p:sp>
        <p:pic>
          <p:nvPicPr>
            <p:cNvPr id="54277" name="Picture 4" descr="x_115TF-11_w2NU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26" y="3223"/>
              <a:ext cx="1089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78" name="Picture 5" descr="x_115TF-11_w1DIC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26" y="2491"/>
              <a:ext cx="1089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79" name="Picture 6" descr="x_115d-13_w2NUA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125" y="1701"/>
              <a:ext cx="1086" cy="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0" name="Picture 7" descr="x_115d-13_w1DIC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125" y="968"/>
              <a:ext cx="1086" cy="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1" name="Text Box 8"/>
            <p:cNvSpPr txBox="1">
              <a:spLocks noChangeAspect="1" noChangeArrowheads="1"/>
            </p:cNvSpPr>
            <p:nvPr/>
          </p:nvSpPr>
          <p:spPr bwMode="auto">
            <a:xfrm>
              <a:off x="1359" y="735"/>
              <a:ext cx="5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 b="1">
                  <a:ea typeface="ＭＳ Ｐゴシック" charset="-128"/>
                  <a:cs typeface="ＭＳ Ｐゴシック" charset="-128"/>
                </a:rPr>
                <a:t>control</a:t>
              </a:r>
            </a:p>
          </p:txBody>
        </p:sp>
        <p:sp>
          <p:nvSpPr>
            <p:cNvPr id="54282" name="Text Box 9"/>
            <p:cNvSpPr txBox="1">
              <a:spLocks noChangeAspect="1" noChangeArrowheads="1"/>
            </p:cNvSpPr>
            <p:nvPr/>
          </p:nvSpPr>
          <p:spPr bwMode="auto">
            <a:xfrm>
              <a:off x="638" y="1551"/>
              <a:ext cx="5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 b="1">
                  <a:ea typeface="ＭＳ Ｐゴシック" charset="-128"/>
                  <a:cs typeface="ＭＳ Ｐゴシック" charset="-128"/>
                </a:rPr>
                <a:t>DMSO</a:t>
              </a:r>
            </a:p>
          </p:txBody>
        </p:sp>
        <p:sp>
          <p:nvSpPr>
            <p:cNvPr id="54283" name="Text Box 10"/>
            <p:cNvSpPr txBox="1">
              <a:spLocks noChangeAspect="1" noChangeArrowheads="1"/>
            </p:cNvSpPr>
            <p:nvPr/>
          </p:nvSpPr>
          <p:spPr bwMode="auto">
            <a:xfrm>
              <a:off x="627" y="3067"/>
              <a:ext cx="51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 b="1">
                  <a:ea typeface="ＭＳ Ｐゴシック" charset="-128"/>
                  <a:cs typeface="ＭＳ Ｐゴシック" charset="-128"/>
                </a:rPr>
                <a:t>TNM-F</a:t>
              </a:r>
            </a:p>
          </p:txBody>
        </p:sp>
        <p:pic>
          <p:nvPicPr>
            <p:cNvPr id="54284" name="Picture 11" descr="x_106TF3_w2NUA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96" y="3223"/>
              <a:ext cx="871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5" name="Picture 12" descr="x_106TF3_w1DIC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96" y="2491"/>
              <a:ext cx="871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6" name="Picture 13" descr="x_119TF-30_w1DIC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277" y="2491"/>
              <a:ext cx="872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7" name="Picture 14" descr="x_119TF-30_w2NUA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277" y="3223"/>
              <a:ext cx="872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8" name="Text Box 15"/>
            <p:cNvSpPr txBox="1">
              <a:spLocks noChangeAspect="1" noChangeArrowheads="1"/>
            </p:cNvSpPr>
            <p:nvPr/>
          </p:nvSpPr>
          <p:spPr bwMode="auto">
            <a:xfrm>
              <a:off x="3513" y="735"/>
              <a:ext cx="6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 b="1">
                  <a:ea typeface="ＭＳ Ｐゴシック" charset="-128"/>
                  <a:cs typeface="ＭＳ Ｐゴシック" charset="-128"/>
                </a:rPr>
                <a:t>Rho1</a:t>
              </a:r>
              <a:r>
                <a:rPr lang="en-US" altLang="ja-JP" sz="1600" b="1" baseline="30000">
                  <a:ea typeface="ＭＳ Ｐゴシック" charset="-128"/>
                  <a:cs typeface="ＭＳ Ｐゴシック" charset="-128"/>
                </a:rPr>
                <a:t>T20N</a:t>
              </a:r>
            </a:p>
          </p:txBody>
        </p:sp>
        <p:pic>
          <p:nvPicPr>
            <p:cNvPr id="54289" name="Picture 16" descr="x_122d-24_w2NUA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220" y="1699"/>
              <a:ext cx="871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0" name="Picture 17" descr="x_122d-24_w1DIC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220" y="968"/>
              <a:ext cx="871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91" name="Text Box 18"/>
            <p:cNvSpPr txBox="1">
              <a:spLocks noChangeAspect="1" noChangeArrowheads="1"/>
            </p:cNvSpPr>
            <p:nvPr/>
          </p:nvSpPr>
          <p:spPr bwMode="auto">
            <a:xfrm>
              <a:off x="4335" y="735"/>
              <a:ext cx="6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 b="1">
                  <a:ea typeface="ＭＳ Ｐゴシック" charset="-128"/>
                  <a:cs typeface="ＭＳ Ｐゴシック" charset="-128"/>
                </a:rPr>
                <a:t>Rho1</a:t>
              </a:r>
              <a:r>
                <a:rPr lang="en-US" altLang="ja-JP" sz="1600" b="1" baseline="30000">
                  <a:ea typeface="ＭＳ Ｐゴシック" charset="-128"/>
                  <a:cs typeface="ＭＳ Ｐゴシック" charset="-128"/>
                </a:rPr>
                <a:t>Q64L</a:t>
              </a:r>
            </a:p>
          </p:txBody>
        </p:sp>
        <p:pic>
          <p:nvPicPr>
            <p:cNvPr id="54292" name="Picture 19" descr="x_122TF-19_w1DIC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4220" y="2491"/>
              <a:ext cx="871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3" name="Picture 20" descr="x_122TF-19_w2NUA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4220" y="3224"/>
              <a:ext cx="871" cy="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4" name="Picture 21" descr="x_30-106d-06_w1DIC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196" y="968"/>
              <a:ext cx="871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5" name="Picture 22" descr="x_30-106d-06_w2NUA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196" y="1699"/>
              <a:ext cx="871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6" name="Picture 23" descr="x_30-119d-03_w1DIC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3277" y="968"/>
              <a:ext cx="872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7" name="Picture 24" descr="x_30-119d-03_w2NUA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3277" y="1699"/>
              <a:ext cx="872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8" name="Picture 25" descr="scaleBAR_10um_black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4835" y="3979"/>
              <a:ext cx="278" cy="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99" name="Text Box 26"/>
            <p:cNvSpPr txBox="1">
              <a:spLocks noChangeAspect="1" noChangeArrowheads="1"/>
            </p:cNvSpPr>
            <p:nvPr/>
          </p:nvSpPr>
          <p:spPr bwMode="auto">
            <a:xfrm>
              <a:off x="4737" y="3991"/>
              <a:ext cx="48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 b="1">
                  <a:latin typeface="Arial" charset="0"/>
                  <a:ea typeface="ＭＳ Ｐゴシック" charset="-128"/>
                  <a:cs typeface="ＭＳ Ｐゴシック" charset="-128"/>
                </a:rPr>
                <a:t>10 </a:t>
              </a:r>
              <a:r>
                <a:rPr lang="en-US" altLang="ja-JP" sz="1600" b="1">
                  <a:latin typeface="Symbol" charset="2"/>
                  <a:ea typeface="ＭＳ Ｐゴシック" charset="-128"/>
                  <a:cs typeface="ＭＳ Ｐゴシック" charset="-128"/>
                </a:rPr>
                <a:t>m</a:t>
              </a:r>
              <a:r>
                <a:rPr lang="en-US" altLang="ja-JP" sz="1600" b="1">
                  <a:latin typeface="Arial" charset="0"/>
                  <a:ea typeface="ＭＳ Ｐゴシック" charset="-128"/>
                  <a:cs typeface="ＭＳ Ｐゴシック" charset="-128"/>
                </a:rPr>
                <a:t>m</a:t>
              </a:r>
            </a:p>
          </p:txBody>
        </p:sp>
        <p:sp>
          <p:nvSpPr>
            <p:cNvPr id="54300" name="Line 27"/>
            <p:cNvSpPr>
              <a:spLocks noChangeAspect="1" noChangeShapeType="1"/>
            </p:cNvSpPr>
            <p:nvPr/>
          </p:nvSpPr>
          <p:spPr bwMode="auto">
            <a:xfrm rot="5400000">
              <a:off x="473" y="1682"/>
              <a:ext cx="1362" cy="0"/>
            </a:xfrm>
            <a:prstGeom prst="line">
              <a:avLst/>
            </a:prstGeom>
            <a:noFill/>
            <a:ln w="12700">
              <a:solidFill>
                <a:srgbClr val="00004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301" name="Line 28"/>
            <p:cNvSpPr>
              <a:spLocks noChangeAspect="1" noChangeShapeType="1"/>
            </p:cNvSpPr>
            <p:nvPr/>
          </p:nvSpPr>
          <p:spPr bwMode="auto">
            <a:xfrm rot="5400000">
              <a:off x="473" y="3227"/>
              <a:ext cx="1361" cy="0"/>
            </a:xfrm>
            <a:prstGeom prst="line">
              <a:avLst/>
            </a:prstGeom>
            <a:noFill/>
            <a:ln w="12700">
              <a:solidFill>
                <a:srgbClr val="00004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1051677" name="Text Box 29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latin typeface="Calibri"/>
                <a:ea typeface="ＭＳ Ｐゴシック" charset="-128"/>
                <a:cs typeface="Calibri"/>
              </a:rPr>
              <a:t>TNM-induced cell wall synthesis is mediated by Rho1</a:t>
            </a:r>
          </a:p>
        </p:txBody>
      </p:sp>
      <p:pic>
        <p:nvPicPr>
          <p:cNvPr id="30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445000" y="1971675"/>
            <a:ext cx="3816350" cy="4464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4300538" y="1912938"/>
            <a:ext cx="3816350" cy="4464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156075" y="1828800"/>
            <a:ext cx="3816350" cy="4464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25" name="AutoShape 5"/>
          <p:cNvSpPr>
            <a:spLocks noChangeArrowheads="1"/>
          </p:cNvSpPr>
          <p:nvPr/>
        </p:nvSpPr>
        <p:spPr bwMode="auto">
          <a:xfrm>
            <a:off x="4084638" y="1755775"/>
            <a:ext cx="3744912" cy="446563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09588" y="4214813"/>
            <a:ext cx="2787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800" b="1">
                <a:ea typeface="ＭＳ Ｐゴシック" charset="-128"/>
                <a:cs typeface="ＭＳ Ｐゴシック" charset="-128"/>
              </a:rPr>
              <a:t>Subcellular localization </a:t>
            </a:r>
          </a:p>
          <a:p>
            <a:pPr algn="ctr"/>
            <a:r>
              <a:rPr lang="en-US" altLang="ja-JP" sz="1800" b="1">
                <a:ea typeface="ＭＳ Ｐゴシック" charset="-128"/>
                <a:cs typeface="ＭＳ Ｐゴシック" charset="-128"/>
              </a:rPr>
              <a:t>of the target</a:t>
            </a:r>
          </a:p>
        </p:txBody>
      </p:sp>
      <p:sp>
        <p:nvSpPr>
          <p:cNvPr id="1323015" name="AutoShape 7"/>
          <p:cNvSpPr>
            <a:spLocks noChangeAspect="1" noChangeArrowheads="1"/>
          </p:cNvSpPr>
          <p:nvPr/>
        </p:nvSpPr>
        <p:spPr bwMode="auto">
          <a:xfrm>
            <a:off x="1292225" y="3348038"/>
            <a:ext cx="1365250" cy="717550"/>
          </a:xfrm>
          <a:prstGeom prst="roundRect">
            <a:avLst>
              <a:gd name="adj" fmla="val 46931"/>
            </a:avLst>
          </a:prstGeom>
          <a:gradFill rotWithShape="1">
            <a:gsLst>
              <a:gs pos="0">
                <a:srgbClr val="00FFFF">
                  <a:alpha val="80000"/>
                </a:srgbClr>
              </a:gs>
              <a:gs pos="50000">
                <a:srgbClr val="00FFFF">
                  <a:gamma/>
                  <a:tint val="0"/>
                  <a:invGamma/>
                </a:srgbClr>
              </a:gs>
              <a:gs pos="100000">
                <a:srgbClr val="00FFFF">
                  <a:alpha val="80000"/>
                </a:srgbClr>
              </a:gs>
            </a:gsLst>
            <a:lin ang="0" scaled="1"/>
          </a:gradFill>
          <a:ln w="38100">
            <a:solidFill>
              <a:srgbClr val="00FF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ja-JP" altLang="en-US"/>
          </a:p>
        </p:txBody>
      </p:sp>
      <p:grpSp>
        <p:nvGrpSpPr>
          <p:cNvPr id="56330" name="Group 8"/>
          <p:cNvGrpSpPr>
            <a:grpSpLocks/>
          </p:cNvGrpSpPr>
          <p:nvPr/>
        </p:nvGrpSpPr>
        <p:grpSpPr bwMode="auto">
          <a:xfrm>
            <a:off x="4362450" y="2554288"/>
            <a:ext cx="3060700" cy="476250"/>
            <a:chOff x="2748" y="1233"/>
            <a:chExt cx="1928" cy="300"/>
          </a:xfrm>
        </p:grpSpPr>
        <p:grpSp>
          <p:nvGrpSpPr>
            <p:cNvPr id="56449" name="Group 9"/>
            <p:cNvGrpSpPr>
              <a:grpSpLocks/>
            </p:cNvGrpSpPr>
            <p:nvPr/>
          </p:nvGrpSpPr>
          <p:grpSpPr bwMode="auto">
            <a:xfrm>
              <a:off x="4105" y="1233"/>
              <a:ext cx="571" cy="300"/>
              <a:chOff x="4897" y="2176"/>
              <a:chExt cx="571" cy="300"/>
            </a:xfrm>
          </p:grpSpPr>
          <p:sp>
            <p:nvSpPr>
              <p:cNvPr id="56459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4897" y="2176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60" name="Freeform 11"/>
              <p:cNvSpPr>
                <a:spLocks/>
              </p:cNvSpPr>
              <p:nvPr/>
            </p:nvSpPr>
            <p:spPr bwMode="auto">
              <a:xfrm>
                <a:off x="4955" y="2243"/>
                <a:ext cx="454" cy="52"/>
              </a:xfrm>
              <a:custGeom>
                <a:avLst/>
                <a:gdLst>
                  <a:gd name="T0" fmla="*/ 0 w 454"/>
                  <a:gd name="T1" fmla="*/ 52 h 52"/>
                  <a:gd name="T2" fmla="*/ 227 w 454"/>
                  <a:gd name="T3" fmla="*/ 7 h 52"/>
                  <a:gd name="T4" fmla="*/ 454 w 454"/>
                  <a:gd name="T5" fmla="*/ 7 h 52"/>
                  <a:gd name="T6" fmla="*/ 0 60000 65536"/>
                  <a:gd name="T7" fmla="*/ 0 60000 65536"/>
                  <a:gd name="T8" fmla="*/ 0 60000 65536"/>
                  <a:gd name="T9" fmla="*/ 0 w 454"/>
                  <a:gd name="T10" fmla="*/ 0 h 52"/>
                  <a:gd name="T11" fmla="*/ 454 w 454"/>
                  <a:gd name="T12" fmla="*/ 52 h 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" h="52">
                    <a:moveTo>
                      <a:pt x="0" y="52"/>
                    </a:moveTo>
                    <a:cubicBezTo>
                      <a:pt x="75" y="33"/>
                      <a:pt x="151" y="14"/>
                      <a:pt x="227" y="7"/>
                    </a:cubicBezTo>
                    <a:cubicBezTo>
                      <a:pt x="303" y="0"/>
                      <a:pt x="378" y="3"/>
                      <a:pt x="454" y="7"/>
                    </a:cubicBezTo>
                  </a:path>
                </a:pathLst>
              </a:custGeom>
              <a:noFill/>
              <a:ln w="101600" cap="rnd">
                <a:solidFill>
                  <a:srgbClr val="00CC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61" name="Freeform 12"/>
              <p:cNvSpPr>
                <a:spLocks/>
              </p:cNvSpPr>
              <p:nvPr/>
            </p:nvSpPr>
            <p:spPr bwMode="auto">
              <a:xfrm rot="10800000">
                <a:off x="4951" y="2355"/>
                <a:ext cx="454" cy="52"/>
              </a:xfrm>
              <a:custGeom>
                <a:avLst/>
                <a:gdLst>
                  <a:gd name="T0" fmla="*/ 0 w 454"/>
                  <a:gd name="T1" fmla="*/ 52 h 52"/>
                  <a:gd name="T2" fmla="*/ 227 w 454"/>
                  <a:gd name="T3" fmla="*/ 7 h 52"/>
                  <a:gd name="T4" fmla="*/ 454 w 454"/>
                  <a:gd name="T5" fmla="*/ 7 h 52"/>
                  <a:gd name="T6" fmla="*/ 0 60000 65536"/>
                  <a:gd name="T7" fmla="*/ 0 60000 65536"/>
                  <a:gd name="T8" fmla="*/ 0 60000 65536"/>
                  <a:gd name="T9" fmla="*/ 0 w 454"/>
                  <a:gd name="T10" fmla="*/ 0 h 52"/>
                  <a:gd name="T11" fmla="*/ 454 w 454"/>
                  <a:gd name="T12" fmla="*/ 52 h 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" h="52">
                    <a:moveTo>
                      <a:pt x="0" y="52"/>
                    </a:moveTo>
                    <a:cubicBezTo>
                      <a:pt x="75" y="33"/>
                      <a:pt x="151" y="14"/>
                      <a:pt x="227" y="7"/>
                    </a:cubicBezTo>
                    <a:cubicBezTo>
                      <a:pt x="303" y="0"/>
                      <a:pt x="378" y="3"/>
                      <a:pt x="454" y="7"/>
                    </a:cubicBezTo>
                  </a:path>
                </a:pathLst>
              </a:custGeom>
              <a:noFill/>
              <a:ln w="101600" cap="rnd">
                <a:solidFill>
                  <a:srgbClr val="00CC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450" name="Group 13"/>
            <p:cNvGrpSpPr>
              <a:grpSpLocks noChangeAspect="1"/>
            </p:cNvGrpSpPr>
            <p:nvPr/>
          </p:nvGrpSpPr>
          <p:grpSpPr bwMode="auto">
            <a:xfrm>
              <a:off x="2748" y="1233"/>
              <a:ext cx="571" cy="300"/>
              <a:chOff x="2925" y="1610"/>
              <a:chExt cx="952" cy="499"/>
            </a:xfrm>
          </p:grpSpPr>
          <p:sp>
            <p:nvSpPr>
              <p:cNvPr id="56456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2925" y="1610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57" name="Freeform 15"/>
              <p:cNvSpPr>
                <a:spLocks noChangeAspect="1"/>
              </p:cNvSpPr>
              <p:nvPr/>
            </p:nvSpPr>
            <p:spPr bwMode="auto">
              <a:xfrm rot="629792">
                <a:off x="3029" y="1706"/>
                <a:ext cx="765" cy="166"/>
              </a:xfrm>
              <a:custGeom>
                <a:avLst/>
                <a:gdLst>
                  <a:gd name="T0" fmla="*/ 0 w 998"/>
                  <a:gd name="T1" fmla="*/ 138687 h 106"/>
                  <a:gd name="T2" fmla="*/ 6 w 998"/>
                  <a:gd name="T3" fmla="*/ 19134 h 106"/>
                  <a:gd name="T4" fmla="*/ 14 w 998"/>
                  <a:gd name="T5" fmla="*/ 19134 h 106"/>
                  <a:gd name="T6" fmla="*/ 0 60000 65536"/>
                  <a:gd name="T7" fmla="*/ 0 60000 65536"/>
                  <a:gd name="T8" fmla="*/ 0 60000 65536"/>
                  <a:gd name="T9" fmla="*/ 0 w 998"/>
                  <a:gd name="T10" fmla="*/ 0 h 106"/>
                  <a:gd name="T11" fmla="*/ 998 w 998"/>
                  <a:gd name="T12" fmla="*/ 106 h 1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98" h="106">
                    <a:moveTo>
                      <a:pt x="0" y="106"/>
                    </a:moveTo>
                    <a:cubicBezTo>
                      <a:pt x="121" y="68"/>
                      <a:pt x="242" y="30"/>
                      <a:pt x="408" y="15"/>
                    </a:cubicBezTo>
                    <a:cubicBezTo>
                      <a:pt x="574" y="0"/>
                      <a:pt x="786" y="7"/>
                      <a:pt x="998" y="15"/>
                    </a:cubicBezTo>
                  </a:path>
                </a:pathLst>
              </a:custGeom>
              <a:noFill/>
              <a:ln w="3175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58" name="Freeform 16"/>
              <p:cNvSpPr>
                <a:spLocks noChangeAspect="1"/>
              </p:cNvSpPr>
              <p:nvPr/>
            </p:nvSpPr>
            <p:spPr bwMode="auto">
              <a:xfrm rot="-10325801">
                <a:off x="3016" y="1842"/>
                <a:ext cx="734" cy="147"/>
              </a:xfrm>
              <a:custGeom>
                <a:avLst/>
                <a:gdLst>
                  <a:gd name="T0" fmla="*/ 0 w 998"/>
                  <a:gd name="T1" fmla="*/ 19849 h 106"/>
                  <a:gd name="T2" fmla="*/ 3 w 998"/>
                  <a:gd name="T3" fmla="*/ 2760 h 106"/>
                  <a:gd name="T4" fmla="*/ 7 w 998"/>
                  <a:gd name="T5" fmla="*/ 2760 h 106"/>
                  <a:gd name="T6" fmla="*/ 0 60000 65536"/>
                  <a:gd name="T7" fmla="*/ 0 60000 65536"/>
                  <a:gd name="T8" fmla="*/ 0 60000 65536"/>
                  <a:gd name="T9" fmla="*/ 0 w 998"/>
                  <a:gd name="T10" fmla="*/ 0 h 106"/>
                  <a:gd name="T11" fmla="*/ 998 w 998"/>
                  <a:gd name="T12" fmla="*/ 106 h 1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98" h="106">
                    <a:moveTo>
                      <a:pt x="0" y="106"/>
                    </a:moveTo>
                    <a:cubicBezTo>
                      <a:pt x="121" y="68"/>
                      <a:pt x="242" y="30"/>
                      <a:pt x="408" y="15"/>
                    </a:cubicBezTo>
                    <a:cubicBezTo>
                      <a:pt x="574" y="0"/>
                      <a:pt x="786" y="7"/>
                      <a:pt x="998" y="15"/>
                    </a:cubicBezTo>
                  </a:path>
                </a:pathLst>
              </a:custGeom>
              <a:noFill/>
              <a:ln w="3175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451" name="Group 17"/>
            <p:cNvGrpSpPr>
              <a:grpSpLocks/>
            </p:cNvGrpSpPr>
            <p:nvPr/>
          </p:nvGrpSpPr>
          <p:grpSpPr bwMode="auto">
            <a:xfrm>
              <a:off x="3432" y="1233"/>
              <a:ext cx="571" cy="300"/>
              <a:chOff x="4259" y="1089"/>
              <a:chExt cx="571" cy="300"/>
            </a:xfrm>
          </p:grpSpPr>
          <p:sp>
            <p:nvSpPr>
              <p:cNvPr id="1323026" name="AutoShape 18"/>
              <p:cNvSpPr>
                <a:spLocks noChangeAspect="1" noChangeArrowheads="1"/>
              </p:cNvSpPr>
              <p:nvPr/>
            </p:nvSpPr>
            <p:spPr bwMode="auto">
              <a:xfrm>
                <a:off x="4259" y="1089"/>
                <a:ext cx="571" cy="300"/>
              </a:xfrm>
              <a:prstGeom prst="roundRect">
                <a:avLst>
                  <a:gd name="adj" fmla="val 46931"/>
                </a:avLst>
              </a:prstGeom>
              <a:gradFill rotWithShape="1">
                <a:gsLst>
                  <a:gs pos="0">
                    <a:srgbClr val="00CC00">
                      <a:alpha val="39999"/>
                    </a:srgbClr>
                  </a:gs>
                  <a:gs pos="50000">
                    <a:schemeClr val="bg1"/>
                  </a:gs>
                  <a:gs pos="100000">
                    <a:srgbClr val="00CC00">
                      <a:alpha val="39999"/>
                    </a:srgbClr>
                  </a:gs>
                </a:gsLst>
                <a:lin ang="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ja-JP" altLang="en-US"/>
              </a:p>
            </p:txBody>
          </p:sp>
          <p:sp>
            <p:nvSpPr>
              <p:cNvPr id="56455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4273" y="1097"/>
                <a:ext cx="544" cy="278"/>
              </a:xfrm>
              <a:prstGeom prst="roundRect">
                <a:avLst>
                  <a:gd name="adj" fmla="val 46931"/>
                </a:avLst>
              </a:pr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56331" name="Group 20"/>
          <p:cNvGrpSpPr>
            <a:grpSpLocks/>
          </p:cNvGrpSpPr>
          <p:nvPr/>
        </p:nvGrpSpPr>
        <p:grpSpPr bwMode="auto">
          <a:xfrm>
            <a:off x="4362450" y="3717925"/>
            <a:ext cx="3060700" cy="476250"/>
            <a:chOff x="2748" y="2008"/>
            <a:chExt cx="1928" cy="300"/>
          </a:xfrm>
        </p:grpSpPr>
        <p:grpSp>
          <p:nvGrpSpPr>
            <p:cNvPr id="56422" name="Group 21"/>
            <p:cNvGrpSpPr>
              <a:grpSpLocks noChangeAspect="1"/>
            </p:cNvGrpSpPr>
            <p:nvPr/>
          </p:nvGrpSpPr>
          <p:grpSpPr bwMode="auto">
            <a:xfrm>
              <a:off x="2748" y="2008"/>
              <a:ext cx="571" cy="300"/>
              <a:chOff x="3923" y="1154"/>
              <a:chExt cx="952" cy="499"/>
            </a:xfrm>
          </p:grpSpPr>
          <p:sp>
            <p:nvSpPr>
              <p:cNvPr id="56440" name="AutoShape 22"/>
              <p:cNvSpPr>
                <a:spLocks noChangeAspect="1" noChangeArrowheads="1"/>
              </p:cNvSpPr>
              <p:nvPr/>
            </p:nvSpPr>
            <p:spPr bwMode="auto">
              <a:xfrm>
                <a:off x="3923" y="1154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1" name="Oval 23"/>
              <p:cNvSpPr>
                <a:spLocks noChangeAspect="1" noChangeArrowheads="1"/>
              </p:cNvSpPr>
              <p:nvPr/>
            </p:nvSpPr>
            <p:spPr bwMode="auto">
              <a:xfrm rot="2678105">
                <a:off x="4603" y="1229"/>
                <a:ext cx="146" cy="44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2" name="Oval 24"/>
              <p:cNvSpPr>
                <a:spLocks noChangeAspect="1" noChangeArrowheads="1"/>
              </p:cNvSpPr>
              <p:nvPr/>
            </p:nvSpPr>
            <p:spPr bwMode="auto">
              <a:xfrm rot="2388334">
                <a:off x="4709" y="1357"/>
                <a:ext cx="9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3" name="Oval 25"/>
              <p:cNvSpPr>
                <a:spLocks noChangeAspect="1" noChangeArrowheads="1"/>
              </p:cNvSpPr>
              <p:nvPr/>
            </p:nvSpPr>
            <p:spPr bwMode="auto">
              <a:xfrm rot="-220721">
                <a:off x="4671" y="1448"/>
                <a:ext cx="9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4" name="Oval 26"/>
              <p:cNvSpPr>
                <a:spLocks noChangeAspect="1" noChangeArrowheads="1"/>
              </p:cNvSpPr>
              <p:nvPr/>
            </p:nvSpPr>
            <p:spPr bwMode="auto">
              <a:xfrm rot="-220721">
                <a:off x="4671" y="1541"/>
                <a:ext cx="9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5" name="Oval 27"/>
              <p:cNvSpPr>
                <a:spLocks noChangeAspect="1" noChangeArrowheads="1"/>
              </p:cNvSpPr>
              <p:nvPr/>
            </p:nvSpPr>
            <p:spPr bwMode="auto">
              <a:xfrm rot="18921895" flipH="1">
                <a:off x="4059" y="1442"/>
                <a:ext cx="146" cy="44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6" name="Oval 28"/>
              <p:cNvSpPr>
                <a:spLocks noChangeAspect="1" noChangeArrowheads="1"/>
              </p:cNvSpPr>
              <p:nvPr/>
            </p:nvSpPr>
            <p:spPr bwMode="auto">
              <a:xfrm rot="19211666" flipH="1">
                <a:off x="4065" y="1215"/>
                <a:ext cx="9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7" name="Oval 29"/>
              <p:cNvSpPr>
                <a:spLocks noChangeAspect="1" noChangeArrowheads="1"/>
              </p:cNvSpPr>
              <p:nvPr/>
            </p:nvSpPr>
            <p:spPr bwMode="auto">
              <a:xfrm rot="220721" flipH="1">
                <a:off x="4013" y="1352"/>
                <a:ext cx="9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48" name="Oval 30"/>
              <p:cNvSpPr>
                <a:spLocks noChangeAspect="1" noChangeArrowheads="1"/>
              </p:cNvSpPr>
              <p:nvPr/>
            </p:nvSpPr>
            <p:spPr bwMode="auto">
              <a:xfrm rot="220721" flipH="1">
                <a:off x="4062" y="1564"/>
                <a:ext cx="9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423" name="Group 31"/>
            <p:cNvGrpSpPr>
              <a:grpSpLocks/>
            </p:cNvGrpSpPr>
            <p:nvPr/>
          </p:nvGrpSpPr>
          <p:grpSpPr bwMode="auto">
            <a:xfrm>
              <a:off x="4105" y="2008"/>
              <a:ext cx="571" cy="300"/>
              <a:chOff x="1604" y="2206"/>
              <a:chExt cx="571" cy="300"/>
            </a:xfrm>
          </p:grpSpPr>
          <p:sp>
            <p:nvSpPr>
              <p:cNvPr id="56438" name="AutoShape 32"/>
              <p:cNvSpPr>
                <a:spLocks noChangeAspect="1" noChangeArrowheads="1"/>
              </p:cNvSpPr>
              <p:nvPr/>
            </p:nvSpPr>
            <p:spPr bwMode="auto">
              <a:xfrm>
                <a:off x="1604" y="2206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39" name="Oval 33"/>
              <p:cNvSpPr>
                <a:spLocks noChangeAspect="1" noChangeArrowheads="1"/>
              </p:cNvSpPr>
              <p:nvPr/>
            </p:nvSpPr>
            <p:spPr bwMode="auto">
              <a:xfrm>
                <a:off x="1777" y="2250"/>
                <a:ext cx="217" cy="219"/>
              </a:xfrm>
              <a:prstGeom prst="ellipse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424" name="Group 34"/>
            <p:cNvGrpSpPr>
              <a:grpSpLocks/>
            </p:cNvGrpSpPr>
            <p:nvPr/>
          </p:nvGrpSpPr>
          <p:grpSpPr bwMode="auto">
            <a:xfrm>
              <a:off x="3432" y="2008"/>
              <a:ext cx="571" cy="300"/>
              <a:chOff x="4259" y="1815"/>
              <a:chExt cx="571" cy="300"/>
            </a:xfrm>
          </p:grpSpPr>
          <p:grpSp>
            <p:nvGrpSpPr>
              <p:cNvPr id="56425" name="Group 35"/>
              <p:cNvGrpSpPr>
                <a:grpSpLocks/>
              </p:cNvGrpSpPr>
              <p:nvPr/>
            </p:nvGrpSpPr>
            <p:grpSpPr bwMode="auto">
              <a:xfrm>
                <a:off x="4259" y="1815"/>
                <a:ext cx="571" cy="300"/>
                <a:chOff x="4259" y="1089"/>
                <a:chExt cx="571" cy="300"/>
              </a:xfrm>
            </p:grpSpPr>
            <p:sp>
              <p:nvSpPr>
                <p:cNvPr id="1323044" name="AutoShape 36"/>
                <p:cNvSpPr>
                  <a:spLocks noChangeAspect="1" noChangeArrowheads="1"/>
                </p:cNvSpPr>
                <p:nvPr/>
              </p:nvSpPr>
              <p:spPr bwMode="auto">
                <a:xfrm>
                  <a:off x="4259" y="1089"/>
                  <a:ext cx="571" cy="300"/>
                </a:xfrm>
                <a:prstGeom prst="roundRect">
                  <a:avLst>
                    <a:gd name="adj" fmla="val 46931"/>
                  </a:avLst>
                </a:prstGeom>
                <a:gradFill rotWithShape="1">
                  <a:gsLst>
                    <a:gs pos="0">
                      <a:srgbClr val="00CC00">
                        <a:alpha val="39999"/>
                      </a:srgbClr>
                    </a:gs>
                    <a:gs pos="50000">
                      <a:schemeClr val="bg1"/>
                    </a:gs>
                    <a:gs pos="100000">
                      <a:srgbClr val="00CC00">
                        <a:alpha val="39999"/>
                      </a:srgbClr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ja-JP" altLang="en-US"/>
                </a:p>
              </p:txBody>
            </p:sp>
            <p:sp>
              <p:nvSpPr>
                <p:cNvPr id="56437" name="AutoShape 37"/>
                <p:cNvSpPr>
                  <a:spLocks noChangeAspect="1" noChangeArrowheads="1"/>
                </p:cNvSpPr>
                <p:nvPr/>
              </p:nvSpPr>
              <p:spPr bwMode="auto">
                <a:xfrm>
                  <a:off x="4273" y="1097"/>
                  <a:ext cx="544" cy="278"/>
                </a:xfrm>
                <a:prstGeom prst="roundRect">
                  <a:avLst>
                    <a:gd name="adj" fmla="val 46931"/>
                  </a:avLst>
                </a:prstGeom>
                <a:noFill/>
                <a:ln w="38100">
                  <a:solidFill>
                    <a:srgbClr val="00CC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56426" name="Oval 38"/>
              <p:cNvSpPr>
                <a:spLocks noChangeAspect="1" noChangeArrowheads="1"/>
              </p:cNvSpPr>
              <p:nvPr/>
            </p:nvSpPr>
            <p:spPr bwMode="auto">
              <a:xfrm rot="2678105">
                <a:off x="4664" y="1874"/>
                <a:ext cx="87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27" name="Oval 39"/>
              <p:cNvSpPr>
                <a:spLocks noChangeAspect="1" noChangeArrowheads="1"/>
              </p:cNvSpPr>
              <p:nvPr/>
            </p:nvSpPr>
            <p:spPr bwMode="auto">
              <a:xfrm rot="2388334">
                <a:off x="4727" y="1951"/>
                <a:ext cx="55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28" name="Oval 40"/>
              <p:cNvSpPr>
                <a:spLocks noChangeAspect="1" noChangeArrowheads="1"/>
              </p:cNvSpPr>
              <p:nvPr/>
            </p:nvSpPr>
            <p:spPr bwMode="auto">
              <a:xfrm rot="-220721">
                <a:off x="4705" y="2006"/>
                <a:ext cx="54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29" name="Oval 41"/>
              <p:cNvSpPr>
                <a:spLocks noChangeAspect="1" noChangeArrowheads="1"/>
              </p:cNvSpPr>
              <p:nvPr/>
            </p:nvSpPr>
            <p:spPr bwMode="auto">
              <a:xfrm rot="-220721">
                <a:off x="4705" y="2062"/>
                <a:ext cx="54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30" name="Oval 42"/>
              <p:cNvSpPr>
                <a:spLocks noChangeAspect="1" noChangeArrowheads="1"/>
              </p:cNvSpPr>
              <p:nvPr/>
            </p:nvSpPr>
            <p:spPr bwMode="auto">
              <a:xfrm rot="18921895" flipH="1">
                <a:off x="4338" y="2002"/>
                <a:ext cx="87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31" name="Oval 43"/>
              <p:cNvSpPr>
                <a:spLocks noChangeAspect="1" noChangeArrowheads="1"/>
              </p:cNvSpPr>
              <p:nvPr/>
            </p:nvSpPr>
            <p:spPr bwMode="auto">
              <a:xfrm rot="19211666" flipH="1">
                <a:off x="4341" y="1866"/>
                <a:ext cx="55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32" name="Oval 44"/>
              <p:cNvSpPr>
                <a:spLocks noChangeAspect="1" noChangeArrowheads="1"/>
              </p:cNvSpPr>
              <p:nvPr/>
            </p:nvSpPr>
            <p:spPr bwMode="auto">
              <a:xfrm rot="220721" flipH="1">
                <a:off x="4310" y="1948"/>
                <a:ext cx="55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33" name="Oval 45"/>
              <p:cNvSpPr>
                <a:spLocks noChangeAspect="1" noChangeArrowheads="1"/>
              </p:cNvSpPr>
              <p:nvPr/>
            </p:nvSpPr>
            <p:spPr bwMode="auto">
              <a:xfrm rot="220721" flipH="1">
                <a:off x="4339" y="2075"/>
                <a:ext cx="55" cy="28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56332" name="Group 46"/>
          <p:cNvGrpSpPr>
            <a:grpSpLocks/>
          </p:cNvGrpSpPr>
          <p:nvPr/>
        </p:nvGrpSpPr>
        <p:grpSpPr bwMode="auto">
          <a:xfrm>
            <a:off x="4362450" y="4883150"/>
            <a:ext cx="3060700" cy="477838"/>
            <a:chOff x="2748" y="2762"/>
            <a:chExt cx="1928" cy="301"/>
          </a:xfrm>
        </p:grpSpPr>
        <p:grpSp>
          <p:nvGrpSpPr>
            <p:cNvPr id="56405" name="Group 47"/>
            <p:cNvGrpSpPr>
              <a:grpSpLocks/>
            </p:cNvGrpSpPr>
            <p:nvPr/>
          </p:nvGrpSpPr>
          <p:grpSpPr bwMode="auto">
            <a:xfrm>
              <a:off x="2748" y="2763"/>
              <a:ext cx="571" cy="300"/>
              <a:chOff x="4897" y="2176"/>
              <a:chExt cx="571" cy="300"/>
            </a:xfrm>
          </p:grpSpPr>
          <p:sp>
            <p:nvSpPr>
              <p:cNvPr id="56419" name="AutoShape 48"/>
              <p:cNvSpPr>
                <a:spLocks noChangeAspect="1" noChangeArrowheads="1"/>
              </p:cNvSpPr>
              <p:nvPr/>
            </p:nvSpPr>
            <p:spPr bwMode="auto">
              <a:xfrm>
                <a:off x="4897" y="2176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20" name="Freeform 49"/>
              <p:cNvSpPr>
                <a:spLocks/>
              </p:cNvSpPr>
              <p:nvPr/>
            </p:nvSpPr>
            <p:spPr bwMode="auto">
              <a:xfrm>
                <a:off x="4955" y="2243"/>
                <a:ext cx="454" cy="52"/>
              </a:xfrm>
              <a:custGeom>
                <a:avLst/>
                <a:gdLst>
                  <a:gd name="T0" fmla="*/ 0 w 454"/>
                  <a:gd name="T1" fmla="*/ 52 h 52"/>
                  <a:gd name="T2" fmla="*/ 227 w 454"/>
                  <a:gd name="T3" fmla="*/ 7 h 52"/>
                  <a:gd name="T4" fmla="*/ 454 w 454"/>
                  <a:gd name="T5" fmla="*/ 7 h 52"/>
                  <a:gd name="T6" fmla="*/ 0 60000 65536"/>
                  <a:gd name="T7" fmla="*/ 0 60000 65536"/>
                  <a:gd name="T8" fmla="*/ 0 60000 65536"/>
                  <a:gd name="T9" fmla="*/ 0 w 454"/>
                  <a:gd name="T10" fmla="*/ 0 h 52"/>
                  <a:gd name="T11" fmla="*/ 454 w 454"/>
                  <a:gd name="T12" fmla="*/ 52 h 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" h="52">
                    <a:moveTo>
                      <a:pt x="0" y="52"/>
                    </a:moveTo>
                    <a:cubicBezTo>
                      <a:pt x="75" y="33"/>
                      <a:pt x="151" y="14"/>
                      <a:pt x="227" y="7"/>
                    </a:cubicBezTo>
                    <a:cubicBezTo>
                      <a:pt x="303" y="0"/>
                      <a:pt x="378" y="3"/>
                      <a:pt x="454" y="7"/>
                    </a:cubicBezTo>
                  </a:path>
                </a:pathLst>
              </a:custGeom>
              <a:noFill/>
              <a:ln w="101600" cap="rnd">
                <a:solidFill>
                  <a:srgbClr val="00CC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21" name="Freeform 50"/>
              <p:cNvSpPr>
                <a:spLocks/>
              </p:cNvSpPr>
              <p:nvPr/>
            </p:nvSpPr>
            <p:spPr bwMode="auto">
              <a:xfrm rot="10800000">
                <a:off x="4951" y="2355"/>
                <a:ext cx="454" cy="52"/>
              </a:xfrm>
              <a:custGeom>
                <a:avLst/>
                <a:gdLst>
                  <a:gd name="T0" fmla="*/ 0 w 454"/>
                  <a:gd name="T1" fmla="*/ 52 h 52"/>
                  <a:gd name="T2" fmla="*/ 227 w 454"/>
                  <a:gd name="T3" fmla="*/ 7 h 52"/>
                  <a:gd name="T4" fmla="*/ 454 w 454"/>
                  <a:gd name="T5" fmla="*/ 7 h 52"/>
                  <a:gd name="T6" fmla="*/ 0 60000 65536"/>
                  <a:gd name="T7" fmla="*/ 0 60000 65536"/>
                  <a:gd name="T8" fmla="*/ 0 60000 65536"/>
                  <a:gd name="T9" fmla="*/ 0 w 454"/>
                  <a:gd name="T10" fmla="*/ 0 h 52"/>
                  <a:gd name="T11" fmla="*/ 454 w 454"/>
                  <a:gd name="T12" fmla="*/ 52 h 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4" h="52">
                    <a:moveTo>
                      <a:pt x="0" y="52"/>
                    </a:moveTo>
                    <a:cubicBezTo>
                      <a:pt x="75" y="33"/>
                      <a:pt x="151" y="14"/>
                      <a:pt x="227" y="7"/>
                    </a:cubicBezTo>
                    <a:cubicBezTo>
                      <a:pt x="303" y="0"/>
                      <a:pt x="378" y="3"/>
                      <a:pt x="454" y="7"/>
                    </a:cubicBezTo>
                  </a:path>
                </a:pathLst>
              </a:custGeom>
              <a:noFill/>
              <a:ln w="101600" cap="rnd">
                <a:solidFill>
                  <a:srgbClr val="00CC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406" name="Group 51"/>
            <p:cNvGrpSpPr>
              <a:grpSpLocks noChangeAspect="1"/>
            </p:cNvGrpSpPr>
            <p:nvPr/>
          </p:nvGrpSpPr>
          <p:grpSpPr bwMode="auto">
            <a:xfrm>
              <a:off x="3432" y="2762"/>
              <a:ext cx="571" cy="300"/>
              <a:chOff x="3923" y="2071"/>
              <a:chExt cx="952" cy="499"/>
            </a:xfrm>
          </p:grpSpPr>
          <p:sp>
            <p:nvSpPr>
              <p:cNvPr id="56412" name="AutoShape 52"/>
              <p:cNvSpPr>
                <a:spLocks noChangeAspect="1" noChangeArrowheads="1"/>
              </p:cNvSpPr>
              <p:nvPr/>
            </p:nvSpPr>
            <p:spPr bwMode="auto">
              <a:xfrm>
                <a:off x="3923" y="2071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13" name="Oval 53"/>
              <p:cNvSpPr>
                <a:spLocks noChangeAspect="1" noChangeArrowheads="1"/>
              </p:cNvSpPr>
              <p:nvPr/>
            </p:nvSpPr>
            <p:spPr bwMode="auto">
              <a:xfrm>
                <a:off x="3989" y="2242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14" name="Oval 54"/>
              <p:cNvSpPr>
                <a:spLocks noChangeAspect="1" noChangeArrowheads="1"/>
              </p:cNvSpPr>
              <p:nvPr/>
            </p:nvSpPr>
            <p:spPr bwMode="auto">
              <a:xfrm>
                <a:off x="4149" y="2371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15" name="Oval 55"/>
              <p:cNvSpPr>
                <a:spLocks noChangeAspect="1" noChangeArrowheads="1"/>
              </p:cNvSpPr>
              <p:nvPr/>
            </p:nvSpPr>
            <p:spPr bwMode="auto">
              <a:xfrm>
                <a:off x="4194" y="2144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16" name="Oval 56"/>
              <p:cNvSpPr>
                <a:spLocks noChangeAspect="1" noChangeArrowheads="1"/>
              </p:cNvSpPr>
              <p:nvPr/>
            </p:nvSpPr>
            <p:spPr bwMode="auto">
              <a:xfrm>
                <a:off x="4512" y="2371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17" name="Oval 57"/>
              <p:cNvSpPr>
                <a:spLocks noChangeAspect="1" noChangeArrowheads="1"/>
              </p:cNvSpPr>
              <p:nvPr/>
            </p:nvSpPr>
            <p:spPr bwMode="auto">
              <a:xfrm>
                <a:off x="4693" y="2325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18" name="Oval 58"/>
              <p:cNvSpPr>
                <a:spLocks noChangeAspect="1" noChangeArrowheads="1"/>
              </p:cNvSpPr>
              <p:nvPr/>
            </p:nvSpPr>
            <p:spPr bwMode="auto">
              <a:xfrm>
                <a:off x="4661" y="2144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407" name="Group 59"/>
            <p:cNvGrpSpPr>
              <a:grpSpLocks/>
            </p:cNvGrpSpPr>
            <p:nvPr/>
          </p:nvGrpSpPr>
          <p:grpSpPr bwMode="auto">
            <a:xfrm>
              <a:off x="4105" y="2762"/>
              <a:ext cx="571" cy="300"/>
              <a:chOff x="4259" y="1089"/>
              <a:chExt cx="571" cy="300"/>
            </a:xfrm>
          </p:grpSpPr>
          <p:sp>
            <p:nvSpPr>
              <p:cNvPr id="1323068" name="AutoShape 60"/>
              <p:cNvSpPr>
                <a:spLocks noChangeAspect="1" noChangeArrowheads="1"/>
              </p:cNvSpPr>
              <p:nvPr/>
            </p:nvSpPr>
            <p:spPr bwMode="auto">
              <a:xfrm>
                <a:off x="4259" y="1089"/>
                <a:ext cx="571" cy="300"/>
              </a:xfrm>
              <a:prstGeom prst="roundRect">
                <a:avLst>
                  <a:gd name="adj" fmla="val 46931"/>
                </a:avLst>
              </a:prstGeom>
              <a:gradFill rotWithShape="1">
                <a:gsLst>
                  <a:gs pos="0">
                    <a:srgbClr val="00CC00">
                      <a:alpha val="39999"/>
                    </a:srgbClr>
                  </a:gs>
                  <a:gs pos="50000">
                    <a:schemeClr val="bg1"/>
                  </a:gs>
                  <a:gs pos="100000">
                    <a:srgbClr val="00CC00">
                      <a:alpha val="39999"/>
                    </a:srgbClr>
                  </a:gs>
                </a:gsLst>
                <a:lin ang="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ja-JP" altLang="en-US"/>
              </a:p>
            </p:txBody>
          </p:sp>
          <p:sp>
            <p:nvSpPr>
              <p:cNvPr id="56411" name="AutoShape 61"/>
              <p:cNvSpPr>
                <a:spLocks noChangeAspect="1" noChangeArrowheads="1"/>
              </p:cNvSpPr>
              <p:nvPr/>
            </p:nvSpPr>
            <p:spPr bwMode="auto">
              <a:xfrm>
                <a:off x="4273" y="1097"/>
                <a:ext cx="544" cy="278"/>
              </a:xfrm>
              <a:prstGeom prst="roundRect">
                <a:avLst>
                  <a:gd name="adj" fmla="val 46931"/>
                </a:avLst>
              </a:pr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56333" name="Group 62"/>
          <p:cNvGrpSpPr>
            <a:grpSpLocks/>
          </p:cNvGrpSpPr>
          <p:nvPr/>
        </p:nvGrpSpPr>
        <p:grpSpPr bwMode="auto">
          <a:xfrm>
            <a:off x="4362450" y="3136900"/>
            <a:ext cx="3060700" cy="476250"/>
            <a:chOff x="2748" y="1616"/>
            <a:chExt cx="1928" cy="300"/>
          </a:xfrm>
        </p:grpSpPr>
        <p:grpSp>
          <p:nvGrpSpPr>
            <p:cNvPr id="56380" name="Group 63"/>
            <p:cNvGrpSpPr>
              <a:grpSpLocks noChangeAspect="1"/>
            </p:cNvGrpSpPr>
            <p:nvPr/>
          </p:nvGrpSpPr>
          <p:grpSpPr bwMode="auto">
            <a:xfrm>
              <a:off x="2748" y="1616"/>
              <a:ext cx="571" cy="300"/>
              <a:chOff x="3923" y="2071"/>
              <a:chExt cx="952" cy="499"/>
            </a:xfrm>
          </p:grpSpPr>
          <p:sp>
            <p:nvSpPr>
              <p:cNvPr id="56398" name="AutoShape 64"/>
              <p:cNvSpPr>
                <a:spLocks noChangeAspect="1" noChangeArrowheads="1"/>
              </p:cNvSpPr>
              <p:nvPr/>
            </p:nvSpPr>
            <p:spPr bwMode="auto">
              <a:xfrm>
                <a:off x="3923" y="2071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99" name="Oval 65"/>
              <p:cNvSpPr>
                <a:spLocks noChangeAspect="1" noChangeArrowheads="1"/>
              </p:cNvSpPr>
              <p:nvPr/>
            </p:nvSpPr>
            <p:spPr bwMode="auto">
              <a:xfrm>
                <a:off x="3989" y="2242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00" name="Oval 66"/>
              <p:cNvSpPr>
                <a:spLocks noChangeAspect="1" noChangeArrowheads="1"/>
              </p:cNvSpPr>
              <p:nvPr/>
            </p:nvSpPr>
            <p:spPr bwMode="auto">
              <a:xfrm>
                <a:off x="4149" y="2371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01" name="Oval 67"/>
              <p:cNvSpPr>
                <a:spLocks noChangeAspect="1" noChangeArrowheads="1"/>
              </p:cNvSpPr>
              <p:nvPr/>
            </p:nvSpPr>
            <p:spPr bwMode="auto">
              <a:xfrm>
                <a:off x="4194" y="2144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02" name="Oval 68"/>
              <p:cNvSpPr>
                <a:spLocks noChangeAspect="1" noChangeArrowheads="1"/>
              </p:cNvSpPr>
              <p:nvPr/>
            </p:nvSpPr>
            <p:spPr bwMode="auto">
              <a:xfrm>
                <a:off x="4512" y="2371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03" name="Oval 69"/>
              <p:cNvSpPr>
                <a:spLocks noChangeAspect="1" noChangeArrowheads="1"/>
              </p:cNvSpPr>
              <p:nvPr/>
            </p:nvSpPr>
            <p:spPr bwMode="auto">
              <a:xfrm>
                <a:off x="4693" y="2325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404" name="Oval 70"/>
              <p:cNvSpPr>
                <a:spLocks noChangeAspect="1" noChangeArrowheads="1"/>
              </p:cNvSpPr>
              <p:nvPr/>
            </p:nvSpPr>
            <p:spPr bwMode="auto">
              <a:xfrm>
                <a:off x="4661" y="2144"/>
                <a:ext cx="136" cy="136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381" name="Group 71"/>
            <p:cNvGrpSpPr>
              <a:grpSpLocks/>
            </p:cNvGrpSpPr>
            <p:nvPr/>
          </p:nvGrpSpPr>
          <p:grpSpPr bwMode="auto">
            <a:xfrm>
              <a:off x="3432" y="1616"/>
              <a:ext cx="571" cy="300"/>
              <a:chOff x="4259" y="1458"/>
              <a:chExt cx="571" cy="300"/>
            </a:xfrm>
          </p:grpSpPr>
          <p:sp>
            <p:nvSpPr>
              <p:cNvPr id="56396" name="AutoShape 72"/>
              <p:cNvSpPr>
                <a:spLocks noChangeAspect="1" noChangeArrowheads="1"/>
              </p:cNvSpPr>
              <p:nvPr/>
            </p:nvSpPr>
            <p:spPr bwMode="auto">
              <a:xfrm>
                <a:off x="4259" y="1458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rgbClr val="00CC00">
                  <a:alpha val="70195"/>
                </a:srgb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97" name="Oval 73"/>
              <p:cNvSpPr>
                <a:spLocks noChangeAspect="1" noChangeArrowheads="1"/>
              </p:cNvSpPr>
              <p:nvPr/>
            </p:nvSpPr>
            <p:spPr bwMode="auto">
              <a:xfrm>
                <a:off x="4432" y="1502"/>
                <a:ext cx="217" cy="21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382" name="Group 74"/>
            <p:cNvGrpSpPr>
              <a:grpSpLocks/>
            </p:cNvGrpSpPr>
            <p:nvPr/>
          </p:nvGrpSpPr>
          <p:grpSpPr bwMode="auto">
            <a:xfrm>
              <a:off x="4105" y="1616"/>
              <a:ext cx="571" cy="300"/>
              <a:chOff x="4259" y="1815"/>
              <a:chExt cx="571" cy="300"/>
            </a:xfrm>
          </p:grpSpPr>
          <p:grpSp>
            <p:nvGrpSpPr>
              <p:cNvPr id="56383" name="Group 75"/>
              <p:cNvGrpSpPr>
                <a:grpSpLocks/>
              </p:cNvGrpSpPr>
              <p:nvPr/>
            </p:nvGrpSpPr>
            <p:grpSpPr bwMode="auto">
              <a:xfrm>
                <a:off x="4259" y="1815"/>
                <a:ext cx="571" cy="300"/>
                <a:chOff x="4259" y="1089"/>
                <a:chExt cx="571" cy="300"/>
              </a:xfrm>
            </p:grpSpPr>
            <p:sp>
              <p:nvSpPr>
                <p:cNvPr id="1323084" name="AutoShape 76"/>
                <p:cNvSpPr>
                  <a:spLocks noChangeAspect="1" noChangeArrowheads="1"/>
                </p:cNvSpPr>
                <p:nvPr/>
              </p:nvSpPr>
              <p:spPr bwMode="auto">
                <a:xfrm>
                  <a:off x="4259" y="1089"/>
                  <a:ext cx="571" cy="300"/>
                </a:xfrm>
                <a:prstGeom prst="roundRect">
                  <a:avLst>
                    <a:gd name="adj" fmla="val 46931"/>
                  </a:avLst>
                </a:prstGeom>
                <a:gradFill rotWithShape="1">
                  <a:gsLst>
                    <a:gs pos="0">
                      <a:srgbClr val="00CC00">
                        <a:alpha val="39999"/>
                      </a:srgbClr>
                    </a:gs>
                    <a:gs pos="50000">
                      <a:schemeClr val="bg1"/>
                    </a:gs>
                    <a:gs pos="100000">
                      <a:srgbClr val="00CC00">
                        <a:alpha val="39999"/>
                      </a:srgbClr>
                    </a:gs>
                  </a:gsLst>
                  <a:lin ang="0" scaled="1"/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ja-JP" altLang="en-US"/>
                </a:p>
              </p:txBody>
            </p:sp>
            <p:sp>
              <p:nvSpPr>
                <p:cNvPr id="56395" name="AutoShape 77"/>
                <p:cNvSpPr>
                  <a:spLocks noChangeAspect="1" noChangeArrowheads="1"/>
                </p:cNvSpPr>
                <p:nvPr/>
              </p:nvSpPr>
              <p:spPr bwMode="auto">
                <a:xfrm>
                  <a:off x="4273" y="1097"/>
                  <a:ext cx="544" cy="278"/>
                </a:xfrm>
                <a:prstGeom prst="roundRect">
                  <a:avLst>
                    <a:gd name="adj" fmla="val 46931"/>
                  </a:avLst>
                </a:prstGeom>
                <a:noFill/>
                <a:ln w="38100">
                  <a:solidFill>
                    <a:srgbClr val="00CC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56384" name="Oval 78"/>
              <p:cNvSpPr>
                <a:spLocks noChangeAspect="1" noChangeArrowheads="1"/>
              </p:cNvSpPr>
              <p:nvPr/>
            </p:nvSpPr>
            <p:spPr bwMode="auto">
              <a:xfrm rot="2678105">
                <a:off x="4664" y="1874"/>
                <a:ext cx="87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85" name="Oval 79"/>
              <p:cNvSpPr>
                <a:spLocks noChangeAspect="1" noChangeArrowheads="1"/>
              </p:cNvSpPr>
              <p:nvPr/>
            </p:nvSpPr>
            <p:spPr bwMode="auto">
              <a:xfrm rot="2388334">
                <a:off x="4727" y="1951"/>
                <a:ext cx="55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86" name="Oval 80"/>
              <p:cNvSpPr>
                <a:spLocks noChangeAspect="1" noChangeArrowheads="1"/>
              </p:cNvSpPr>
              <p:nvPr/>
            </p:nvSpPr>
            <p:spPr bwMode="auto">
              <a:xfrm rot="-220721">
                <a:off x="4705" y="2006"/>
                <a:ext cx="54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87" name="Oval 81"/>
              <p:cNvSpPr>
                <a:spLocks noChangeAspect="1" noChangeArrowheads="1"/>
              </p:cNvSpPr>
              <p:nvPr/>
            </p:nvSpPr>
            <p:spPr bwMode="auto">
              <a:xfrm rot="-220721">
                <a:off x="4705" y="2062"/>
                <a:ext cx="54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88" name="Oval 82"/>
              <p:cNvSpPr>
                <a:spLocks noChangeAspect="1" noChangeArrowheads="1"/>
              </p:cNvSpPr>
              <p:nvPr/>
            </p:nvSpPr>
            <p:spPr bwMode="auto">
              <a:xfrm rot="18921895" flipH="1">
                <a:off x="4338" y="2002"/>
                <a:ext cx="87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89" name="Oval 83"/>
              <p:cNvSpPr>
                <a:spLocks noChangeAspect="1" noChangeArrowheads="1"/>
              </p:cNvSpPr>
              <p:nvPr/>
            </p:nvSpPr>
            <p:spPr bwMode="auto">
              <a:xfrm rot="19211666" flipH="1">
                <a:off x="4341" y="1866"/>
                <a:ext cx="55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90" name="Oval 84"/>
              <p:cNvSpPr>
                <a:spLocks noChangeAspect="1" noChangeArrowheads="1"/>
              </p:cNvSpPr>
              <p:nvPr/>
            </p:nvSpPr>
            <p:spPr bwMode="auto">
              <a:xfrm rot="220721" flipH="1">
                <a:off x="4310" y="1948"/>
                <a:ext cx="55" cy="27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91" name="Oval 85"/>
              <p:cNvSpPr>
                <a:spLocks noChangeAspect="1" noChangeArrowheads="1"/>
              </p:cNvSpPr>
              <p:nvPr/>
            </p:nvSpPr>
            <p:spPr bwMode="auto">
              <a:xfrm rot="220721" flipH="1">
                <a:off x="4339" y="2075"/>
                <a:ext cx="55" cy="28"/>
              </a:xfrm>
              <a:prstGeom prst="ellipse">
                <a:avLst/>
              </a:pr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56334" name="Group 86"/>
          <p:cNvGrpSpPr>
            <a:grpSpLocks/>
          </p:cNvGrpSpPr>
          <p:nvPr/>
        </p:nvGrpSpPr>
        <p:grpSpPr bwMode="auto">
          <a:xfrm>
            <a:off x="4362450" y="1973263"/>
            <a:ext cx="3060700" cy="476250"/>
            <a:chOff x="2748" y="845"/>
            <a:chExt cx="1928" cy="300"/>
          </a:xfrm>
        </p:grpSpPr>
        <p:grpSp>
          <p:nvGrpSpPr>
            <p:cNvPr id="56371" name="Group 87"/>
            <p:cNvGrpSpPr>
              <a:grpSpLocks noChangeAspect="1"/>
            </p:cNvGrpSpPr>
            <p:nvPr/>
          </p:nvGrpSpPr>
          <p:grpSpPr bwMode="auto">
            <a:xfrm>
              <a:off x="2748" y="845"/>
              <a:ext cx="571" cy="300"/>
              <a:chOff x="2925" y="727"/>
              <a:chExt cx="952" cy="499"/>
            </a:xfrm>
          </p:grpSpPr>
          <p:sp>
            <p:nvSpPr>
              <p:cNvPr id="56378" name="AutoShape 88"/>
              <p:cNvSpPr>
                <a:spLocks noChangeAspect="1" noChangeArrowheads="1"/>
              </p:cNvSpPr>
              <p:nvPr/>
            </p:nvSpPr>
            <p:spPr bwMode="auto">
              <a:xfrm>
                <a:off x="2925" y="727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79" name="Oval 89"/>
              <p:cNvSpPr>
                <a:spLocks noChangeAspect="1" noChangeArrowheads="1"/>
              </p:cNvSpPr>
              <p:nvPr/>
            </p:nvSpPr>
            <p:spPr bwMode="auto">
              <a:xfrm>
                <a:off x="3213" y="801"/>
                <a:ext cx="363" cy="363"/>
              </a:xfrm>
              <a:prstGeom prst="ellipse">
                <a:avLst/>
              </a:prstGeom>
              <a:solidFill>
                <a:srgbClr val="00CC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372" name="Group 90"/>
            <p:cNvGrpSpPr>
              <a:grpSpLocks noChangeAspect="1"/>
            </p:cNvGrpSpPr>
            <p:nvPr/>
          </p:nvGrpSpPr>
          <p:grpSpPr bwMode="auto">
            <a:xfrm>
              <a:off x="3432" y="845"/>
              <a:ext cx="571" cy="300"/>
              <a:chOff x="2925" y="3187"/>
              <a:chExt cx="952" cy="499"/>
            </a:xfrm>
          </p:grpSpPr>
          <p:sp>
            <p:nvSpPr>
              <p:cNvPr id="56376" name="AutoShape 91"/>
              <p:cNvSpPr>
                <a:spLocks noChangeAspect="1" noChangeArrowheads="1"/>
              </p:cNvSpPr>
              <p:nvPr/>
            </p:nvSpPr>
            <p:spPr bwMode="auto">
              <a:xfrm>
                <a:off x="2925" y="3187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77" name="AutoShape 92"/>
              <p:cNvSpPr>
                <a:spLocks noChangeAspect="1" noChangeArrowheads="1"/>
              </p:cNvSpPr>
              <p:nvPr/>
            </p:nvSpPr>
            <p:spPr bwMode="auto">
              <a:xfrm>
                <a:off x="2949" y="3201"/>
                <a:ext cx="907" cy="462"/>
              </a:xfrm>
              <a:prstGeom prst="roundRect">
                <a:avLst>
                  <a:gd name="adj" fmla="val 46931"/>
                </a:avLst>
              </a:pr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373" name="Group 93"/>
            <p:cNvGrpSpPr>
              <a:grpSpLocks/>
            </p:cNvGrpSpPr>
            <p:nvPr/>
          </p:nvGrpSpPr>
          <p:grpSpPr bwMode="auto">
            <a:xfrm>
              <a:off x="4105" y="845"/>
              <a:ext cx="571" cy="300"/>
              <a:chOff x="4259" y="1458"/>
              <a:chExt cx="571" cy="300"/>
            </a:xfrm>
          </p:grpSpPr>
          <p:sp>
            <p:nvSpPr>
              <p:cNvPr id="56374" name="AutoShape 94"/>
              <p:cNvSpPr>
                <a:spLocks noChangeAspect="1" noChangeArrowheads="1"/>
              </p:cNvSpPr>
              <p:nvPr/>
            </p:nvSpPr>
            <p:spPr bwMode="auto">
              <a:xfrm>
                <a:off x="4259" y="1458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rgbClr val="00CC00">
                  <a:alpha val="70195"/>
                </a:srgb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75" name="Oval 95"/>
              <p:cNvSpPr>
                <a:spLocks noChangeAspect="1" noChangeArrowheads="1"/>
              </p:cNvSpPr>
              <p:nvPr/>
            </p:nvSpPr>
            <p:spPr bwMode="auto">
              <a:xfrm>
                <a:off x="4432" y="1502"/>
                <a:ext cx="217" cy="21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56335" name="Group 96"/>
          <p:cNvGrpSpPr>
            <a:grpSpLocks/>
          </p:cNvGrpSpPr>
          <p:nvPr/>
        </p:nvGrpSpPr>
        <p:grpSpPr bwMode="auto">
          <a:xfrm>
            <a:off x="4364038" y="5467350"/>
            <a:ext cx="3059112" cy="477838"/>
            <a:chOff x="2749" y="3108"/>
            <a:chExt cx="1927" cy="301"/>
          </a:xfrm>
        </p:grpSpPr>
        <p:grpSp>
          <p:nvGrpSpPr>
            <p:cNvPr id="56359" name="Group 97"/>
            <p:cNvGrpSpPr>
              <a:grpSpLocks/>
            </p:cNvGrpSpPr>
            <p:nvPr/>
          </p:nvGrpSpPr>
          <p:grpSpPr bwMode="auto">
            <a:xfrm>
              <a:off x="2749" y="3108"/>
              <a:ext cx="571" cy="300"/>
              <a:chOff x="3624" y="2178"/>
              <a:chExt cx="571" cy="300"/>
            </a:xfrm>
          </p:grpSpPr>
          <p:sp>
            <p:nvSpPr>
              <p:cNvPr id="56369" name="AutoShape 98"/>
              <p:cNvSpPr>
                <a:spLocks noChangeAspect="1" noChangeArrowheads="1"/>
              </p:cNvSpPr>
              <p:nvPr/>
            </p:nvSpPr>
            <p:spPr bwMode="auto">
              <a:xfrm>
                <a:off x="3624" y="2178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rgbClr val="00CC00">
                  <a:alpha val="70195"/>
                </a:srgb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70" name="Oval 99"/>
              <p:cNvSpPr>
                <a:spLocks noChangeAspect="1" noChangeArrowheads="1"/>
              </p:cNvSpPr>
              <p:nvPr/>
            </p:nvSpPr>
            <p:spPr bwMode="auto">
              <a:xfrm>
                <a:off x="3797" y="2222"/>
                <a:ext cx="217" cy="21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360" name="Group 100"/>
            <p:cNvGrpSpPr>
              <a:grpSpLocks/>
            </p:cNvGrpSpPr>
            <p:nvPr/>
          </p:nvGrpSpPr>
          <p:grpSpPr bwMode="auto">
            <a:xfrm>
              <a:off x="3432" y="3108"/>
              <a:ext cx="571" cy="300"/>
              <a:chOff x="2925" y="3294"/>
              <a:chExt cx="571" cy="300"/>
            </a:xfrm>
          </p:grpSpPr>
          <p:sp>
            <p:nvSpPr>
              <p:cNvPr id="56362" name="AutoShape 101"/>
              <p:cNvSpPr>
                <a:spLocks noChangeAspect="1" noChangeArrowheads="1"/>
              </p:cNvSpPr>
              <p:nvPr/>
            </p:nvSpPr>
            <p:spPr bwMode="auto">
              <a:xfrm>
                <a:off x="2925" y="3294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63" name="Freeform 102"/>
              <p:cNvSpPr>
                <a:spLocks/>
              </p:cNvSpPr>
              <p:nvPr/>
            </p:nvSpPr>
            <p:spPr bwMode="auto">
              <a:xfrm rot="388214">
                <a:off x="2971" y="3467"/>
                <a:ext cx="181" cy="91"/>
              </a:xfrm>
              <a:custGeom>
                <a:avLst/>
                <a:gdLst>
                  <a:gd name="T0" fmla="*/ 0 w 181"/>
                  <a:gd name="T1" fmla="*/ 3 h 106"/>
                  <a:gd name="T2" fmla="*/ 91 w 181"/>
                  <a:gd name="T3" fmla="*/ 3 h 106"/>
                  <a:gd name="T4" fmla="*/ 181 w 181"/>
                  <a:gd name="T5" fmla="*/ 9 h 106"/>
                  <a:gd name="T6" fmla="*/ 0 60000 65536"/>
                  <a:gd name="T7" fmla="*/ 0 60000 65536"/>
                  <a:gd name="T8" fmla="*/ 0 60000 65536"/>
                  <a:gd name="T9" fmla="*/ 0 w 181"/>
                  <a:gd name="T10" fmla="*/ 0 h 106"/>
                  <a:gd name="T11" fmla="*/ 181 w 181"/>
                  <a:gd name="T12" fmla="*/ 106 h 1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1" h="106">
                    <a:moveTo>
                      <a:pt x="0" y="15"/>
                    </a:moveTo>
                    <a:cubicBezTo>
                      <a:pt x="30" y="7"/>
                      <a:pt x="61" y="0"/>
                      <a:pt x="91" y="15"/>
                    </a:cubicBezTo>
                    <a:cubicBezTo>
                      <a:pt x="121" y="30"/>
                      <a:pt x="151" y="68"/>
                      <a:pt x="181" y="106"/>
                    </a:cubicBezTo>
                  </a:path>
                </a:pathLst>
              </a:cu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64" name="Freeform 103"/>
              <p:cNvSpPr>
                <a:spLocks/>
              </p:cNvSpPr>
              <p:nvPr/>
            </p:nvSpPr>
            <p:spPr bwMode="auto">
              <a:xfrm rot="21211786" flipV="1">
                <a:off x="2979" y="3347"/>
                <a:ext cx="181" cy="91"/>
              </a:xfrm>
              <a:custGeom>
                <a:avLst/>
                <a:gdLst>
                  <a:gd name="T0" fmla="*/ 0 w 181"/>
                  <a:gd name="T1" fmla="*/ 3 h 106"/>
                  <a:gd name="T2" fmla="*/ 91 w 181"/>
                  <a:gd name="T3" fmla="*/ 3 h 106"/>
                  <a:gd name="T4" fmla="*/ 181 w 181"/>
                  <a:gd name="T5" fmla="*/ 9 h 106"/>
                  <a:gd name="T6" fmla="*/ 0 60000 65536"/>
                  <a:gd name="T7" fmla="*/ 0 60000 65536"/>
                  <a:gd name="T8" fmla="*/ 0 60000 65536"/>
                  <a:gd name="T9" fmla="*/ 0 w 181"/>
                  <a:gd name="T10" fmla="*/ 0 h 106"/>
                  <a:gd name="T11" fmla="*/ 181 w 181"/>
                  <a:gd name="T12" fmla="*/ 106 h 1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1" h="106">
                    <a:moveTo>
                      <a:pt x="0" y="15"/>
                    </a:moveTo>
                    <a:cubicBezTo>
                      <a:pt x="30" y="7"/>
                      <a:pt x="61" y="0"/>
                      <a:pt x="91" y="15"/>
                    </a:cubicBezTo>
                    <a:cubicBezTo>
                      <a:pt x="121" y="30"/>
                      <a:pt x="151" y="68"/>
                      <a:pt x="181" y="106"/>
                    </a:cubicBezTo>
                  </a:path>
                </a:pathLst>
              </a:cu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56365" name="Group 104"/>
              <p:cNvGrpSpPr>
                <a:grpSpLocks/>
              </p:cNvGrpSpPr>
              <p:nvPr/>
            </p:nvGrpSpPr>
            <p:grpSpPr bwMode="auto">
              <a:xfrm flipH="1">
                <a:off x="3256" y="3347"/>
                <a:ext cx="181" cy="211"/>
                <a:chOff x="3107" y="3483"/>
                <a:chExt cx="181" cy="211"/>
              </a:xfrm>
            </p:grpSpPr>
            <p:sp>
              <p:nvSpPr>
                <p:cNvPr id="56367" name="Freeform 105"/>
                <p:cNvSpPr>
                  <a:spLocks/>
                </p:cNvSpPr>
                <p:nvPr/>
              </p:nvSpPr>
              <p:spPr bwMode="auto">
                <a:xfrm rot="388214">
                  <a:off x="3107" y="3603"/>
                  <a:ext cx="181" cy="91"/>
                </a:xfrm>
                <a:custGeom>
                  <a:avLst/>
                  <a:gdLst>
                    <a:gd name="T0" fmla="*/ 0 w 181"/>
                    <a:gd name="T1" fmla="*/ 3 h 106"/>
                    <a:gd name="T2" fmla="*/ 91 w 181"/>
                    <a:gd name="T3" fmla="*/ 3 h 106"/>
                    <a:gd name="T4" fmla="*/ 181 w 181"/>
                    <a:gd name="T5" fmla="*/ 9 h 106"/>
                    <a:gd name="T6" fmla="*/ 0 60000 65536"/>
                    <a:gd name="T7" fmla="*/ 0 60000 65536"/>
                    <a:gd name="T8" fmla="*/ 0 60000 65536"/>
                    <a:gd name="T9" fmla="*/ 0 w 181"/>
                    <a:gd name="T10" fmla="*/ 0 h 106"/>
                    <a:gd name="T11" fmla="*/ 181 w 181"/>
                    <a:gd name="T12" fmla="*/ 106 h 1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1" h="106">
                      <a:moveTo>
                        <a:pt x="0" y="15"/>
                      </a:moveTo>
                      <a:cubicBezTo>
                        <a:pt x="30" y="7"/>
                        <a:pt x="61" y="0"/>
                        <a:pt x="91" y="15"/>
                      </a:cubicBezTo>
                      <a:cubicBezTo>
                        <a:pt x="121" y="30"/>
                        <a:pt x="151" y="68"/>
                        <a:pt x="181" y="106"/>
                      </a:cubicBezTo>
                    </a:path>
                  </a:pathLst>
                </a:custGeom>
                <a:noFill/>
                <a:ln w="38100">
                  <a:solidFill>
                    <a:srgbClr val="00CC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56368" name="Freeform 106"/>
                <p:cNvSpPr>
                  <a:spLocks/>
                </p:cNvSpPr>
                <p:nvPr/>
              </p:nvSpPr>
              <p:spPr bwMode="auto">
                <a:xfrm rot="21211786" flipV="1">
                  <a:off x="3107" y="3483"/>
                  <a:ext cx="181" cy="91"/>
                </a:xfrm>
                <a:custGeom>
                  <a:avLst/>
                  <a:gdLst>
                    <a:gd name="T0" fmla="*/ 0 w 181"/>
                    <a:gd name="T1" fmla="*/ 3 h 106"/>
                    <a:gd name="T2" fmla="*/ 91 w 181"/>
                    <a:gd name="T3" fmla="*/ 3 h 106"/>
                    <a:gd name="T4" fmla="*/ 181 w 181"/>
                    <a:gd name="T5" fmla="*/ 9 h 106"/>
                    <a:gd name="T6" fmla="*/ 0 60000 65536"/>
                    <a:gd name="T7" fmla="*/ 0 60000 65536"/>
                    <a:gd name="T8" fmla="*/ 0 60000 65536"/>
                    <a:gd name="T9" fmla="*/ 0 w 181"/>
                    <a:gd name="T10" fmla="*/ 0 h 106"/>
                    <a:gd name="T11" fmla="*/ 181 w 181"/>
                    <a:gd name="T12" fmla="*/ 106 h 10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1" h="106">
                      <a:moveTo>
                        <a:pt x="0" y="15"/>
                      </a:moveTo>
                      <a:cubicBezTo>
                        <a:pt x="30" y="7"/>
                        <a:pt x="61" y="0"/>
                        <a:pt x="91" y="15"/>
                      </a:cubicBezTo>
                      <a:cubicBezTo>
                        <a:pt x="121" y="30"/>
                        <a:pt x="151" y="68"/>
                        <a:pt x="181" y="106"/>
                      </a:cubicBezTo>
                    </a:path>
                  </a:pathLst>
                </a:custGeom>
                <a:noFill/>
                <a:ln w="38100">
                  <a:solidFill>
                    <a:srgbClr val="00CC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56366" name="Oval 107"/>
              <p:cNvSpPr>
                <a:spLocks noChangeAspect="1" noChangeArrowheads="1"/>
              </p:cNvSpPr>
              <p:nvPr/>
            </p:nvSpPr>
            <p:spPr bwMode="auto">
              <a:xfrm>
                <a:off x="3098" y="3338"/>
                <a:ext cx="217" cy="219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6361" name="AutoShape 108"/>
            <p:cNvSpPr>
              <a:spLocks noChangeAspect="1" noChangeArrowheads="1"/>
            </p:cNvSpPr>
            <p:nvPr/>
          </p:nvSpPr>
          <p:spPr bwMode="auto">
            <a:xfrm>
              <a:off x="4105" y="3109"/>
              <a:ext cx="571" cy="300"/>
            </a:xfrm>
            <a:prstGeom prst="roundRect">
              <a:avLst>
                <a:gd name="adj" fmla="val 4693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6336" name="Oval 109"/>
          <p:cNvSpPr>
            <a:spLocks noChangeAspect="1" noChangeArrowheads="1"/>
          </p:cNvSpPr>
          <p:nvPr/>
        </p:nvSpPr>
        <p:spPr bwMode="auto">
          <a:xfrm>
            <a:off x="6797675" y="5532438"/>
            <a:ext cx="344488" cy="34766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37" name="Oval 110"/>
          <p:cNvSpPr>
            <a:spLocks noChangeArrowheads="1"/>
          </p:cNvSpPr>
          <p:nvPr/>
        </p:nvSpPr>
        <p:spPr bwMode="auto">
          <a:xfrm>
            <a:off x="6897688" y="5708650"/>
            <a:ext cx="142875" cy="144463"/>
          </a:xfrm>
          <a:prstGeom prst="ellipse">
            <a:avLst/>
          </a:prstGeom>
          <a:solidFill>
            <a:srgbClr val="00CC00"/>
          </a:solidFill>
          <a:ln w="9525">
            <a:solidFill>
              <a:srgbClr val="00CC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56338" name="Group 111"/>
          <p:cNvGrpSpPr>
            <a:grpSpLocks/>
          </p:cNvGrpSpPr>
          <p:nvPr/>
        </p:nvGrpSpPr>
        <p:grpSpPr bwMode="auto">
          <a:xfrm>
            <a:off x="4364038" y="4300538"/>
            <a:ext cx="3059112" cy="477837"/>
            <a:chOff x="2749" y="2392"/>
            <a:chExt cx="1927" cy="301"/>
          </a:xfrm>
        </p:grpSpPr>
        <p:grpSp>
          <p:nvGrpSpPr>
            <p:cNvPr id="56349" name="Group 112"/>
            <p:cNvGrpSpPr>
              <a:grpSpLocks noChangeAspect="1"/>
            </p:cNvGrpSpPr>
            <p:nvPr/>
          </p:nvGrpSpPr>
          <p:grpSpPr bwMode="auto">
            <a:xfrm>
              <a:off x="2749" y="2393"/>
              <a:ext cx="571" cy="300"/>
              <a:chOff x="2925" y="3187"/>
              <a:chExt cx="952" cy="499"/>
            </a:xfrm>
          </p:grpSpPr>
          <p:sp>
            <p:nvSpPr>
              <p:cNvPr id="56357" name="AutoShape 113"/>
              <p:cNvSpPr>
                <a:spLocks noChangeAspect="1" noChangeArrowheads="1"/>
              </p:cNvSpPr>
              <p:nvPr/>
            </p:nvSpPr>
            <p:spPr bwMode="auto">
              <a:xfrm>
                <a:off x="2925" y="3187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58" name="AutoShape 114"/>
              <p:cNvSpPr>
                <a:spLocks noChangeAspect="1" noChangeArrowheads="1"/>
              </p:cNvSpPr>
              <p:nvPr/>
            </p:nvSpPr>
            <p:spPr bwMode="auto">
              <a:xfrm>
                <a:off x="2949" y="3201"/>
                <a:ext cx="907" cy="462"/>
              </a:xfrm>
              <a:prstGeom prst="roundRect">
                <a:avLst>
                  <a:gd name="adj" fmla="val 46931"/>
                </a:avLst>
              </a:prstGeom>
              <a:noFill/>
              <a:ln w="381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350" name="Group 115"/>
            <p:cNvGrpSpPr>
              <a:grpSpLocks noChangeAspect="1"/>
            </p:cNvGrpSpPr>
            <p:nvPr/>
          </p:nvGrpSpPr>
          <p:grpSpPr bwMode="auto">
            <a:xfrm>
              <a:off x="4105" y="2392"/>
              <a:ext cx="571" cy="300"/>
              <a:chOff x="2925" y="1610"/>
              <a:chExt cx="952" cy="499"/>
            </a:xfrm>
          </p:grpSpPr>
          <p:sp>
            <p:nvSpPr>
              <p:cNvPr id="56354" name="AutoShape 116"/>
              <p:cNvSpPr>
                <a:spLocks noChangeAspect="1" noChangeArrowheads="1"/>
              </p:cNvSpPr>
              <p:nvPr/>
            </p:nvSpPr>
            <p:spPr bwMode="auto">
              <a:xfrm>
                <a:off x="2925" y="1610"/>
                <a:ext cx="952" cy="499"/>
              </a:xfrm>
              <a:prstGeom prst="roundRect">
                <a:avLst>
                  <a:gd name="adj" fmla="val 46931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55" name="Freeform 117"/>
              <p:cNvSpPr>
                <a:spLocks noChangeAspect="1"/>
              </p:cNvSpPr>
              <p:nvPr/>
            </p:nvSpPr>
            <p:spPr bwMode="auto">
              <a:xfrm rot="629792">
                <a:off x="3029" y="1706"/>
                <a:ext cx="765" cy="166"/>
              </a:xfrm>
              <a:custGeom>
                <a:avLst/>
                <a:gdLst>
                  <a:gd name="T0" fmla="*/ 0 w 998"/>
                  <a:gd name="T1" fmla="*/ 138687 h 106"/>
                  <a:gd name="T2" fmla="*/ 6 w 998"/>
                  <a:gd name="T3" fmla="*/ 19134 h 106"/>
                  <a:gd name="T4" fmla="*/ 14 w 998"/>
                  <a:gd name="T5" fmla="*/ 19134 h 106"/>
                  <a:gd name="T6" fmla="*/ 0 60000 65536"/>
                  <a:gd name="T7" fmla="*/ 0 60000 65536"/>
                  <a:gd name="T8" fmla="*/ 0 60000 65536"/>
                  <a:gd name="T9" fmla="*/ 0 w 998"/>
                  <a:gd name="T10" fmla="*/ 0 h 106"/>
                  <a:gd name="T11" fmla="*/ 998 w 998"/>
                  <a:gd name="T12" fmla="*/ 106 h 1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98" h="106">
                    <a:moveTo>
                      <a:pt x="0" y="106"/>
                    </a:moveTo>
                    <a:cubicBezTo>
                      <a:pt x="121" y="68"/>
                      <a:pt x="242" y="30"/>
                      <a:pt x="408" y="15"/>
                    </a:cubicBezTo>
                    <a:cubicBezTo>
                      <a:pt x="574" y="0"/>
                      <a:pt x="786" y="7"/>
                      <a:pt x="998" y="15"/>
                    </a:cubicBezTo>
                  </a:path>
                </a:pathLst>
              </a:custGeom>
              <a:noFill/>
              <a:ln w="3175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56" name="Freeform 118"/>
              <p:cNvSpPr>
                <a:spLocks noChangeAspect="1"/>
              </p:cNvSpPr>
              <p:nvPr/>
            </p:nvSpPr>
            <p:spPr bwMode="auto">
              <a:xfrm rot="-10325801">
                <a:off x="3016" y="1842"/>
                <a:ext cx="734" cy="147"/>
              </a:xfrm>
              <a:custGeom>
                <a:avLst/>
                <a:gdLst>
                  <a:gd name="T0" fmla="*/ 0 w 998"/>
                  <a:gd name="T1" fmla="*/ 19849 h 106"/>
                  <a:gd name="T2" fmla="*/ 3 w 998"/>
                  <a:gd name="T3" fmla="*/ 2760 h 106"/>
                  <a:gd name="T4" fmla="*/ 7 w 998"/>
                  <a:gd name="T5" fmla="*/ 2760 h 106"/>
                  <a:gd name="T6" fmla="*/ 0 60000 65536"/>
                  <a:gd name="T7" fmla="*/ 0 60000 65536"/>
                  <a:gd name="T8" fmla="*/ 0 60000 65536"/>
                  <a:gd name="T9" fmla="*/ 0 w 998"/>
                  <a:gd name="T10" fmla="*/ 0 h 106"/>
                  <a:gd name="T11" fmla="*/ 998 w 998"/>
                  <a:gd name="T12" fmla="*/ 106 h 1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98" h="106">
                    <a:moveTo>
                      <a:pt x="0" y="106"/>
                    </a:moveTo>
                    <a:cubicBezTo>
                      <a:pt x="121" y="68"/>
                      <a:pt x="242" y="30"/>
                      <a:pt x="408" y="15"/>
                    </a:cubicBezTo>
                    <a:cubicBezTo>
                      <a:pt x="574" y="0"/>
                      <a:pt x="786" y="7"/>
                      <a:pt x="998" y="15"/>
                    </a:cubicBezTo>
                  </a:path>
                </a:pathLst>
              </a:custGeom>
              <a:noFill/>
              <a:ln w="3175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6351" name="Group 119"/>
            <p:cNvGrpSpPr>
              <a:grpSpLocks/>
            </p:cNvGrpSpPr>
            <p:nvPr/>
          </p:nvGrpSpPr>
          <p:grpSpPr bwMode="auto">
            <a:xfrm>
              <a:off x="3432" y="2393"/>
              <a:ext cx="571" cy="300"/>
              <a:chOff x="4259" y="1458"/>
              <a:chExt cx="571" cy="300"/>
            </a:xfrm>
          </p:grpSpPr>
          <p:sp>
            <p:nvSpPr>
              <p:cNvPr id="56352" name="AutoShape 120"/>
              <p:cNvSpPr>
                <a:spLocks noChangeAspect="1" noChangeArrowheads="1"/>
              </p:cNvSpPr>
              <p:nvPr/>
            </p:nvSpPr>
            <p:spPr bwMode="auto">
              <a:xfrm>
                <a:off x="4259" y="1458"/>
                <a:ext cx="571" cy="300"/>
              </a:xfrm>
              <a:prstGeom prst="roundRect">
                <a:avLst>
                  <a:gd name="adj" fmla="val 46931"/>
                </a:avLst>
              </a:prstGeom>
              <a:solidFill>
                <a:srgbClr val="00CC00">
                  <a:alpha val="70195"/>
                </a:srgb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6353" name="Oval 121"/>
              <p:cNvSpPr>
                <a:spLocks noChangeAspect="1" noChangeArrowheads="1"/>
              </p:cNvSpPr>
              <p:nvPr/>
            </p:nvSpPr>
            <p:spPr bwMode="auto">
              <a:xfrm>
                <a:off x="4432" y="1502"/>
                <a:ext cx="217" cy="21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56339" name="Text Box 122"/>
          <p:cNvSpPr txBox="1">
            <a:spLocks noChangeArrowheads="1"/>
          </p:cNvSpPr>
          <p:nvPr/>
        </p:nvSpPr>
        <p:spPr bwMode="auto">
          <a:xfrm>
            <a:off x="4013200" y="1168400"/>
            <a:ext cx="386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800" b="1">
                <a:ea typeface="ＭＳ Ｐゴシック" charset="-128"/>
                <a:cs typeface="ＭＳ Ｐゴシック" charset="-128"/>
              </a:rPr>
              <a:t>Localizome</a:t>
            </a:r>
          </a:p>
          <a:p>
            <a:pPr algn="ctr"/>
            <a:r>
              <a:rPr lang="en-US" altLang="ja-JP" sz="1800" b="1">
                <a:ea typeface="ＭＳ Ｐゴシック" charset="-128"/>
                <a:cs typeface="ＭＳ Ｐゴシック" charset="-128"/>
              </a:rPr>
              <a:t>(Catalogue of protein localization)</a:t>
            </a:r>
          </a:p>
        </p:txBody>
      </p:sp>
      <p:sp>
        <p:nvSpPr>
          <p:cNvPr id="56340" name="AutoShape 123"/>
          <p:cNvSpPr>
            <a:spLocks noChangeArrowheads="1"/>
          </p:cNvSpPr>
          <p:nvPr/>
        </p:nvSpPr>
        <p:spPr bwMode="auto">
          <a:xfrm>
            <a:off x="2903538" y="3576638"/>
            <a:ext cx="935037" cy="2520950"/>
          </a:xfrm>
          <a:prstGeom prst="curvedLeftArrow">
            <a:avLst>
              <a:gd name="adj1" fmla="val 33514"/>
              <a:gd name="adj2" fmla="val 87436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41" name="Text Box 124"/>
          <p:cNvSpPr txBox="1">
            <a:spLocks noChangeArrowheads="1"/>
          </p:cNvSpPr>
          <p:nvPr/>
        </p:nvSpPr>
        <p:spPr bwMode="auto">
          <a:xfrm>
            <a:off x="801688" y="5548313"/>
            <a:ext cx="213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800" b="1">
                <a:ea typeface="ＭＳ Ｐゴシック" charset="-128"/>
                <a:cs typeface="ＭＳ Ｐゴシック" charset="-128"/>
              </a:rPr>
              <a:t>Target candidates</a:t>
            </a:r>
          </a:p>
        </p:txBody>
      </p:sp>
      <p:grpSp>
        <p:nvGrpSpPr>
          <p:cNvPr id="56342" name="Group 125"/>
          <p:cNvGrpSpPr>
            <a:grpSpLocks/>
          </p:cNvGrpSpPr>
          <p:nvPr/>
        </p:nvGrpSpPr>
        <p:grpSpPr bwMode="auto">
          <a:xfrm>
            <a:off x="1758950" y="2047875"/>
            <a:ext cx="781050" cy="581025"/>
            <a:chOff x="1127" y="714"/>
            <a:chExt cx="492" cy="366"/>
          </a:xfrm>
        </p:grpSpPr>
        <p:sp>
          <p:nvSpPr>
            <p:cNvPr id="56346" name="AutoShape 126"/>
            <p:cNvSpPr>
              <a:spLocks noChangeArrowheads="1"/>
            </p:cNvSpPr>
            <p:nvPr/>
          </p:nvSpPr>
          <p:spPr bwMode="auto">
            <a:xfrm>
              <a:off x="1127" y="943"/>
              <a:ext cx="247" cy="13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347" name="Line 127"/>
            <p:cNvSpPr>
              <a:spLocks noChangeShapeType="1"/>
            </p:cNvSpPr>
            <p:nvPr/>
          </p:nvSpPr>
          <p:spPr bwMode="auto">
            <a:xfrm flipV="1">
              <a:off x="1372" y="852"/>
              <a:ext cx="91" cy="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3136" name="AutoShape 128"/>
            <p:cNvSpPr>
              <a:spLocks noChangeArrowheads="1"/>
            </p:cNvSpPr>
            <p:nvPr/>
          </p:nvSpPr>
          <p:spPr bwMode="auto">
            <a:xfrm>
              <a:off x="1360" y="714"/>
              <a:ext cx="259" cy="246"/>
            </a:xfrm>
            <a:prstGeom prst="star5">
              <a:avLst/>
            </a:prstGeom>
            <a:gradFill rotWithShape="0">
              <a:gsLst>
                <a:gs pos="0">
                  <a:srgbClr val="00FFFF">
                    <a:gamma/>
                    <a:tint val="0"/>
                    <a:invGamma/>
                  </a:srgbClr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00FFFF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ja-JP" altLang="en-US"/>
            </a:p>
          </p:txBody>
        </p:sp>
      </p:grpSp>
      <p:sp>
        <p:nvSpPr>
          <p:cNvPr id="56343" name="AutoShape 129"/>
          <p:cNvSpPr>
            <a:spLocks noChangeArrowheads="1"/>
          </p:cNvSpPr>
          <p:nvPr/>
        </p:nvSpPr>
        <p:spPr bwMode="auto">
          <a:xfrm rot="5400000">
            <a:off x="1736725" y="2835275"/>
            <a:ext cx="444500" cy="330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44" name="Rectangle 130"/>
          <p:cNvSpPr>
            <a:spLocks noChangeArrowheads="1"/>
          </p:cNvSpPr>
          <p:nvPr/>
        </p:nvSpPr>
        <p:spPr bwMode="auto">
          <a:xfrm>
            <a:off x="584200" y="1600200"/>
            <a:ext cx="271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800" b="1">
                <a:ea typeface="ＭＳ Ｐゴシック" charset="-128"/>
                <a:cs typeface="ＭＳ Ｐゴシック" charset="-128"/>
              </a:rPr>
              <a:t>Fluorescent compound</a:t>
            </a:r>
          </a:p>
        </p:txBody>
      </p:sp>
      <p:sp>
        <p:nvSpPr>
          <p:cNvPr id="132" name="Text Box 29"/>
          <p:cNvSpPr txBox="1">
            <a:spLocks noChangeArrowheads="1"/>
          </p:cNvSpPr>
          <p:nvPr/>
        </p:nvSpPr>
        <p:spPr bwMode="auto">
          <a:xfrm>
            <a:off x="0" y="20955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latin typeface="Calibri"/>
                <a:ea typeface="Century Gothic" charset="0"/>
                <a:cs typeface="Calibri"/>
              </a:rPr>
              <a:t>A screen for the target protein using localizome</a:t>
            </a:r>
          </a:p>
        </p:txBody>
      </p:sp>
      <p:pic>
        <p:nvPicPr>
          <p:cNvPr id="133" name="図 1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  <p:pic>
        <p:nvPicPr>
          <p:cNvPr id="134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36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Text Box 2"/>
          <p:cNvSpPr txBox="1">
            <a:spLocks noChangeArrowheads="1"/>
          </p:cNvSpPr>
          <p:nvPr/>
        </p:nvSpPr>
        <p:spPr bwMode="auto">
          <a:xfrm>
            <a:off x="20638" y="212725"/>
            <a:ext cx="9120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 err="1">
                <a:latin typeface="Calibri"/>
                <a:ea typeface="ＤＦＰ太丸ゴシック体" charset="-128"/>
                <a:cs typeface="Calibri"/>
              </a:rPr>
              <a:t>Subcellular</a:t>
            </a:r>
            <a:r>
              <a:rPr lang="en-US" altLang="ja-JP" sz="2800" b="1" dirty="0">
                <a:latin typeface="Calibri"/>
                <a:ea typeface="ＤＦＰ太丸ゴシック体" charset="-128"/>
                <a:cs typeface="Calibri"/>
              </a:rPr>
              <a:t> localization of </a:t>
            </a:r>
            <a:r>
              <a:rPr lang="en-US" altLang="ja-JP" sz="2800" b="1" dirty="0" err="1">
                <a:latin typeface="Calibri"/>
                <a:ea typeface="ＤＦＰ太丸ゴシック体" charset="-128"/>
                <a:cs typeface="Calibri"/>
              </a:rPr>
              <a:t>theonellamide</a:t>
            </a:r>
            <a:r>
              <a:rPr lang="en-US" altLang="ja-JP" sz="2800" b="1" dirty="0">
                <a:latin typeface="Calibri"/>
                <a:ea typeface="ＤＦＰ太丸ゴシック体" charset="-128"/>
                <a:cs typeface="Calibri"/>
              </a:rPr>
              <a:t> target</a:t>
            </a:r>
          </a:p>
        </p:txBody>
      </p:sp>
      <p:pic>
        <p:nvPicPr>
          <p:cNvPr id="58371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1350" y="857250"/>
            <a:ext cx="1384300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Text Box 15"/>
          <p:cNvSpPr txBox="1">
            <a:spLocks noChangeArrowheads="1"/>
          </p:cNvSpPr>
          <p:nvPr/>
        </p:nvSpPr>
        <p:spPr bwMode="auto">
          <a:xfrm>
            <a:off x="7150100" y="3365500"/>
            <a:ext cx="1066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600"/>
              <a:t>TNM-BF</a:t>
            </a:r>
          </a:p>
        </p:txBody>
      </p:sp>
      <p:sp>
        <p:nvSpPr>
          <p:cNvPr id="58373" name="Text Box 16"/>
          <p:cNvSpPr txBox="1">
            <a:spLocks noChangeArrowheads="1"/>
          </p:cNvSpPr>
          <p:nvPr/>
        </p:nvSpPr>
        <p:spPr bwMode="auto">
          <a:xfrm>
            <a:off x="7061200" y="6426200"/>
            <a:ext cx="124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600"/>
              <a:t>Pma1-YFP</a:t>
            </a:r>
          </a:p>
        </p:txBody>
      </p:sp>
      <p:pic>
        <p:nvPicPr>
          <p:cNvPr id="58374" name="Picture 17" descr="TNM-A_BODI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875" y="1104900"/>
            <a:ext cx="6019800" cy="501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5" name="Text Box 19"/>
          <p:cNvSpPr txBox="1">
            <a:spLocks noChangeArrowheads="1"/>
          </p:cNvSpPr>
          <p:nvPr/>
        </p:nvSpPr>
        <p:spPr bwMode="auto">
          <a:xfrm>
            <a:off x="596900" y="5622925"/>
            <a:ext cx="2574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000"/>
              <a:t>TNM-BODIPY-FL</a:t>
            </a:r>
          </a:p>
        </p:txBody>
      </p:sp>
      <p:pic>
        <p:nvPicPr>
          <p:cNvPr id="8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3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257300"/>
            <a:ext cx="1862137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3738" y="1257300"/>
            <a:ext cx="190817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5870575" y="1254125"/>
          <a:ext cx="2157413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S ChemDraw Drawing" r:id="rId6" imgW="2157840" imgH="1095840" progId="ChemDraw.Document.6.0">
                  <p:embed/>
                </p:oleObj>
              </mc:Choice>
              <mc:Fallback>
                <p:oleObj name="CS ChemDraw Drawing" r:id="rId6" imgW="2157840" imgH="109584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1254125"/>
                        <a:ext cx="2157413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950" y="3292475"/>
            <a:ext cx="2157413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87675" y="3206750"/>
            <a:ext cx="215741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70575" y="3206750"/>
            <a:ext cx="215741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7950" y="5013325"/>
            <a:ext cx="215741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987675" y="5014913"/>
            <a:ext cx="215741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70575" y="5013325"/>
            <a:ext cx="215741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7" name="Line 11"/>
          <p:cNvSpPr>
            <a:spLocks noChangeShapeType="1"/>
          </p:cNvSpPr>
          <p:nvPr/>
        </p:nvSpPr>
        <p:spPr bwMode="auto">
          <a:xfrm>
            <a:off x="2484438" y="18018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5364163" y="18018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>
            <a:off x="8172450" y="18018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>
            <a:off x="5437188" y="186690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>
            <a:off x="8245475" y="186690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>
            <a:off x="2484438" y="37861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5365750" y="37861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>
            <a:off x="8172450" y="37861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>
            <a:off x="2484438" y="55927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>
            <a:off x="5365750" y="55927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44181" name="Text Box 21"/>
          <p:cNvSpPr txBox="1">
            <a:spLocks noChangeArrowheads="1"/>
          </p:cNvSpPr>
          <p:nvPr/>
        </p:nvSpPr>
        <p:spPr bwMode="auto">
          <a:xfrm>
            <a:off x="0" y="220663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 err="1">
                <a:solidFill>
                  <a:srgbClr val="00001E"/>
                </a:solidFill>
                <a:latin typeface="Calibri"/>
                <a:ea typeface="ＭＳ Ｐゴシック" charset="-128"/>
                <a:cs typeface="Calibri"/>
              </a:rPr>
              <a:t>Ergosterol</a:t>
            </a:r>
            <a:r>
              <a:rPr lang="en-US" altLang="ja-JP" sz="2800" b="1" dirty="0">
                <a:solidFill>
                  <a:srgbClr val="00001E"/>
                </a:solidFill>
                <a:latin typeface="Calibri"/>
                <a:ea typeface="ＭＳ Ｐゴシック" charset="-128"/>
                <a:cs typeface="Calibri"/>
              </a:rPr>
              <a:t> biosynthesis</a:t>
            </a:r>
          </a:p>
        </p:txBody>
      </p:sp>
      <p:sp>
        <p:nvSpPr>
          <p:cNvPr id="60438" name="Text Box 22"/>
          <p:cNvSpPr txBox="1">
            <a:spLocks noChangeArrowheads="1"/>
          </p:cNvSpPr>
          <p:nvPr/>
        </p:nvSpPr>
        <p:spPr bwMode="auto">
          <a:xfrm>
            <a:off x="1339850" y="2260600"/>
            <a:ext cx="955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squalene</a:t>
            </a:r>
          </a:p>
        </p:txBody>
      </p:sp>
      <p:sp>
        <p:nvSpPr>
          <p:cNvPr id="60439" name="Text Box 23"/>
          <p:cNvSpPr txBox="1">
            <a:spLocks noChangeArrowheads="1"/>
          </p:cNvSpPr>
          <p:nvPr/>
        </p:nvSpPr>
        <p:spPr bwMode="auto">
          <a:xfrm>
            <a:off x="3851275" y="2260600"/>
            <a:ext cx="2011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Squalene-2,3-epoxide</a:t>
            </a:r>
          </a:p>
        </p:txBody>
      </p:sp>
      <p:sp>
        <p:nvSpPr>
          <p:cNvPr id="60440" name="Text Box 24"/>
          <p:cNvSpPr txBox="1">
            <a:spLocks noChangeArrowheads="1"/>
          </p:cNvSpPr>
          <p:nvPr/>
        </p:nvSpPr>
        <p:spPr bwMode="auto">
          <a:xfrm>
            <a:off x="7037388" y="2276475"/>
            <a:ext cx="10334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lanosterol</a:t>
            </a:r>
          </a:p>
        </p:txBody>
      </p:sp>
      <p:sp>
        <p:nvSpPr>
          <p:cNvPr id="60441" name="Text Box 25"/>
          <p:cNvSpPr txBox="1">
            <a:spLocks noChangeArrowheads="1"/>
          </p:cNvSpPr>
          <p:nvPr/>
        </p:nvSpPr>
        <p:spPr bwMode="auto">
          <a:xfrm>
            <a:off x="1331913" y="4132263"/>
            <a:ext cx="1122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zymosterol</a:t>
            </a:r>
          </a:p>
        </p:txBody>
      </p:sp>
      <p:sp>
        <p:nvSpPr>
          <p:cNvPr id="60442" name="Text Box 26"/>
          <p:cNvSpPr txBox="1">
            <a:spLocks noChangeArrowheads="1"/>
          </p:cNvSpPr>
          <p:nvPr/>
        </p:nvSpPr>
        <p:spPr bwMode="auto">
          <a:xfrm>
            <a:off x="4333875" y="4132263"/>
            <a:ext cx="10334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fecosterol</a:t>
            </a:r>
          </a:p>
        </p:txBody>
      </p:sp>
      <p:sp>
        <p:nvSpPr>
          <p:cNvPr id="60443" name="Text Box 27"/>
          <p:cNvSpPr txBox="1">
            <a:spLocks noChangeArrowheads="1"/>
          </p:cNvSpPr>
          <p:nvPr/>
        </p:nvSpPr>
        <p:spPr bwMode="auto">
          <a:xfrm>
            <a:off x="7164388" y="4132263"/>
            <a:ext cx="925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episterol</a:t>
            </a:r>
          </a:p>
        </p:txBody>
      </p:sp>
      <p:sp>
        <p:nvSpPr>
          <p:cNvPr id="60444" name="Text Box 28"/>
          <p:cNvSpPr txBox="1">
            <a:spLocks noChangeArrowheads="1"/>
          </p:cNvSpPr>
          <p:nvPr/>
        </p:nvSpPr>
        <p:spPr bwMode="auto">
          <a:xfrm>
            <a:off x="395288" y="6237288"/>
            <a:ext cx="2239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5,7,24(28)-ergostatrienol</a:t>
            </a:r>
          </a:p>
        </p:txBody>
      </p:sp>
      <p:sp>
        <p:nvSpPr>
          <p:cNvPr id="60445" name="Text Box 29"/>
          <p:cNvSpPr txBox="1">
            <a:spLocks noChangeArrowheads="1"/>
          </p:cNvSpPr>
          <p:nvPr/>
        </p:nvSpPr>
        <p:spPr bwMode="auto">
          <a:xfrm>
            <a:off x="3276600" y="6237288"/>
            <a:ext cx="2693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5,7,22,24(28)-ergostatetraenol</a:t>
            </a:r>
          </a:p>
        </p:txBody>
      </p:sp>
      <p:sp>
        <p:nvSpPr>
          <p:cNvPr id="60446" name="Text Box 30"/>
          <p:cNvSpPr txBox="1">
            <a:spLocks noChangeArrowheads="1"/>
          </p:cNvSpPr>
          <p:nvPr/>
        </p:nvSpPr>
        <p:spPr bwMode="auto">
          <a:xfrm>
            <a:off x="7164388" y="6237288"/>
            <a:ext cx="1054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ergosterol</a:t>
            </a:r>
          </a:p>
        </p:txBody>
      </p:sp>
      <p:sp>
        <p:nvSpPr>
          <p:cNvPr id="60447" name="Text Box 31"/>
          <p:cNvSpPr txBox="1">
            <a:spLocks noChangeArrowheads="1"/>
          </p:cNvSpPr>
          <p:nvPr/>
        </p:nvSpPr>
        <p:spPr bwMode="auto">
          <a:xfrm>
            <a:off x="5286375" y="5284788"/>
            <a:ext cx="1004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solidFill>
                  <a:srgbClr val="1C9508"/>
                </a:solidFill>
                <a:ea typeface="ＭＳ Ｐゴシック" charset="-128"/>
                <a:cs typeface="ＭＳ Ｐゴシック" charset="-128"/>
              </a:rPr>
              <a:t>Sts1/Erg4</a:t>
            </a:r>
          </a:p>
        </p:txBody>
      </p:sp>
      <p:sp>
        <p:nvSpPr>
          <p:cNvPr id="60448" name="Text Box 32"/>
          <p:cNvSpPr txBox="1">
            <a:spLocks noChangeArrowheads="1"/>
          </p:cNvSpPr>
          <p:nvPr/>
        </p:nvSpPr>
        <p:spPr bwMode="auto">
          <a:xfrm>
            <a:off x="2411413" y="5284788"/>
            <a:ext cx="579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Erg5</a:t>
            </a:r>
          </a:p>
        </p:txBody>
      </p:sp>
      <p:sp>
        <p:nvSpPr>
          <p:cNvPr id="60449" name="Text Box 33"/>
          <p:cNvSpPr txBox="1">
            <a:spLocks noChangeArrowheads="1"/>
          </p:cNvSpPr>
          <p:nvPr/>
        </p:nvSpPr>
        <p:spPr bwMode="auto">
          <a:xfrm>
            <a:off x="2428875" y="3484563"/>
            <a:ext cx="579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ea typeface="ＭＳ Ｐゴシック" charset="-128"/>
                <a:cs typeface="ＭＳ Ｐゴシック" charset="-128"/>
              </a:rPr>
              <a:t>Erg6</a:t>
            </a:r>
          </a:p>
        </p:txBody>
      </p:sp>
      <p:sp>
        <p:nvSpPr>
          <p:cNvPr id="60450" name="Text Box 34"/>
          <p:cNvSpPr txBox="1">
            <a:spLocks noChangeArrowheads="1"/>
          </p:cNvSpPr>
          <p:nvPr/>
        </p:nvSpPr>
        <p:spPr bwMode="auto">
          <a:xfrm>
            <a:off x="5289550" y="3484563"/>
            <a:ext cx="579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Erg2</a:t>
            </a:r>
            <a:endParaRPr lang="en-US" altLang="ja-JP" sz="1400" b="1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0451" name="Text Box 35"/>
          <p:cNvSpPr txBox="1">
            <a:spLocks noChangeArrowheads="1"/>
          </p:cNvSpPr>
          <p:nvPr/>
        </p:nvSpPr>
        <p:spPr bwMode="auto">
          <a:xfrm>
            <a:off x="7845425" y="3484563"/>
            <a:ext cx="1271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 b="1">
                <a:solidFill>
                  <a:srgbClr val="F50919"/>
                </a:solidFill>
                <a:ea typeface="ＭＳ Ｐゴシック" charset="-128"/>
                <a:cs typeface="ＭＳ Ｐゴシック" charset="-128"/>
              </a:rPr>
              <a:t>Erg31, Erg32</a:t>
            </a:r>
          </a:p>
        </p:txBody>
      </p:sp>
      <p:pic>
        <p:nvPicPr>
          <p:cNvPr id="36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図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2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79" name="Text Box 7"/>
          <p:cNvSpPr txBox="1">
            <a:spLocks noChangeArrowheads="1"/>
          </p:cNvSpPr>
          <p:nvPr/>
        </p:nvSpPr>
        <p:spPr bwMode="auto">
          <a:xfrm>
            <a:off x="20638" y="212725"/>
            <a:ext cx="9120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latin typeface="Calibri"/>
                <a:ea typeface="ＤＦＰ太丸ゴシック体" charset="-128"/>
                <a:cs typeface="Calibri"/>
              </a:rPr>
              <a:t>Theonellamide recognizes </a:t>
            </a:r>
            <a:r>
              <a:rPr lang="en-US" altLang="ja-JP" sz="2800" b="1" dirty="0" smtClean="0">
                <a:latin typeface="Calibri"/>
                <a:ea typeface="ＤＦＰ太丸ゴシック体" charset="-128"/>
                <a:cs typeface="Calibri"/>
              </a:rPr>
              <a:t>ergosterol &amp; cholesterol</a:t>
            </a:r>
            <a:endParaRPr lang="en-US" altLang="ja-JP" sz="2800" b="1" dirty="0">
              <a:latin typeface="Calibri"/>
              <a:ea typeface="ＤＦＰ太丸ゴシック体" charset="-128"/>
              <a:cs typeface="Calibri"/>
            </a:endParaRPr>
          </a:p>
        </p:txBody>
      </p:sp>
      <p:grpSp>
        <p:nvGrpSpPr>
          <p:cNvPr id="64515" name="Group 13"/>
          <p:cNvGrpSpPr>
            <a:grpSpLocks/>
          </p:cNvGrpSpPr>
          <p:nvPr/>
        </p:nvGrpSpPr>
        <p:grpSpPr bwMode="auto">
          <a:xfrm>
            <a:off x="963613" y="812800"/>
            <a:ext cx="7632700" cy="6045200"/>
            <a:chOff x="752" y="512"/>
            <a:chExt cx="4808" cy="3808"/>
          </a:xfrm>
        </p:grpSpPr>
        <p:grpSp>
          <p:nvGrpSpPr>
            <p:cNvPr id="64516" name="Group 11"/>
            <p:cNvGrpSpPr>
              <a:grpSpLocks/>
            </p:cNvGrpSpPr>
            <p:nvPr/>
          </p:nvGrpSpPr>
          <p:grpSpPr bwMode="auto">
            <a:xfrm>
              <a:off x="752" y="701"/>
              <a:ext cx="3975" cy="3619"/>
              <a:chOff x="898" y="775"/>
              <a:chExt cx="3545" cy="3373"/>
            </a:xfrm>
          </p:grpSpPr>
          <p:pic>
            <p:nvPicPr>
              <p:cNvPr id="64518" name="Picture 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98" y="775"/>
                <a:ext cx="3545" cy="3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4519" name="Text Box 5"/>
              <p:cNvSpPr txBox="1">
                <a:spLocks noChangeArrowheads="1"/>
              </p:cNvSpPr>
              <p:nvPr/>
            </p:nvSpPr>
            <p:spPr bwMode="auto">
              <a:xfrm>
                <a:off x="2242" y="1021"/>
                <a:ext cx="831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altLang="ja-JP" sz="1200" b="1">
                    <a:latin typeface="Arial" charset="0"/>
                    <a:ea typeface="ＭＳ Ｐゴシック" charset="-128"/>
                    <a:cs typeface="ＭＳ Ｐゴシック" charset="-128"/>
                  </a:rPr>
                  <a:t>: TNM-BODIPY-FL</a:t>
                </a:r>
              </a:p>
            </p:txBody>
          </p:sp>
          <p:sp>
            <p:nvSpPr>
              <p:cNvPr id="64520" name="Text Box 6"/>
              <p:cNvSpPr txBox="1">
                <a:spLocks noChangeArrowheads="1"/>
              </p:cNvSpPr>
              <p:nvPr/>
            </p:nvSpPr>
            <p:spPr bwMode="auto">
              <a:xfrm>
                <a:off x="2112" y="3987"/>
                <a:ext cx="1412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200" b="1">
                    <a:latin typeface="Arial" charset="0"/>
                    <a:ea typeface="ＭＳ Ｐゴシック" charset="-128"/>
                    <a:cs typeface="ＭＳ Ｐゴシック" charset="-128"/>
                  </a:rPr>
                  <a:t>Blocking reagent: 1% skim milk.</a:t>
                </a:r>
              </a:p>
            </p:txBody>
          </p:sp>
          <p:sp>
            <p:nvSpPr>
              <p:cNvPr id="64521" name="Rectangle 8"/>
              <p:cNvSpPr>
                <a:spLocks noChangeArrowheads="1"/>
              </p:cNvSpPr>
              <p:nvPr/>
            </p:nvSpPr>
            <p:spPr bwMode="auto">
              <a:xfrm>
                <a:off x="2242" y="827"/>
                <a:ext cx="617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sz="1200" b="1">
                    <a:latin typeface="Arial" charset="0"/>
                    <a:ea typeface="ＭＳ Ｐゴシック" charset="-128"/>
                    <a:cs typeface="ＭＳ Ｐゴシック" charset="-128"/>
                  </a:rPr>
                  <a:t>: BODIPY-FL</a:t>
                </a:r>
              </a:p>
            </p:txBody>
          </p:sp>
        </p:grpSp>
        <p:sp>
          <p:nvSpPr>
            <p:cNvPr id="64517" name="Rectangle 12"/>
            <p:cNvSpPr>
              <a:spLocks noChangeArrowheads="1"/>
            </p:cNvSpPr>
            <p:nvPr/>
          </p:nvSpPr>
          <p:spPr bwMode="auto">
            <a:xfrm>
              <a:off x="4648" y="512"/>
              <a:ext cx="912" cy="346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10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9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8128000" cy="889000"/>
          </a:xfrm>
          <a:ln>
            <a:miter lim="800000"/>
            <a:headEnd/>
            <a:tailEnd/>
          </a:ln>
          <a:effectLst/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altLang="ja-JP" sz="2800" b="1" dirty="0" smtClean="0">
                <a:latin typeface="Calibri"/>
                <a:ea typeface="Century Gothic" charset="0"/>
                <a:cs typeface="Calibri"/>
              </a:rPr>
              <a:t>3</a:t>
            </a:r>
            <a:r>
              <a:rPr lang="en-US" altLang="ja-JP" sz="2800" b="1" dirty="0" smtClean="0">
                <a:latin typeface="Calibri"/>
                <a:cs typeface="Calibri"/>
                <a:sym typeface="Symbol" charset="2"/>
              </a:rPr>
              <a:t></a:t>
            </a:r>
            <a:r>
              <a:rPr lang="en-US" altLang="ja-JP" sz="2800" b="1" dirty="0" smtClean="0">
                <a:latin typeface="Calibri"/>
                <a:ea typeface="Century Gothic" charset="0"/>
                <a:cs typeface="Calibri"/>
              </a:rPr>
              <a:t>-hydroxyl group: structural feature required for TNM binding</a:t>
            </a:r>
          </a:p>
        </p:txBody>
      </p:sp>
      <p:pic>
        <p:nvPicPr>
          <p:cNvPr id="6656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6975" y="3989388"/>
            <a:ext cx="335280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282575" y="1398588"/>
          <a:ext cx="4495800" cy="464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r:id="rId5" imgW="5041270" imgH="5371429" progId="">
                  <p:embed/>
                </p:oleObj>
              </mc:Choice>
              <mc:Fallback>
                <p:oleObj r:id="rId5" imgW="5041270" imgH="53714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" y="1398588"/>
                        <a:ext cx="4495800" cy="464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30775" y="1177925"/>
            <a:ext cx="35814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4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7"/>
          <p:cNvSpPr>
            <a:spLocks noChangeArrowheads="1"/>
          </p:cNvSpPr>
          <p:nvPr/>
        </p:nvSpPr>
        <p:spPr bwMode="auto">
          <a:xfrm>
            <a:off x="0" y="3357563"/>
            <a:ext cx="9144000" cy="35004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68612" name="Group 9"/>
          <p:cNvGrpSpPr>
            <a:grpSpLocks/>
          </p:cNvGrpSpPr>
          <p:nvPr/>
        </p:nvGrpSpPr>
        <p:grpSpPr bwMode="auto">
          <a:xfrm>
            <a:off x="7581900" y="3502025"/>
            <a:ext cx="1311275" cy="2908300"/>
            <a:chOff x="4671" y="2206"/>
            <a:chExt cx="826" cy="1832"/>
          </a:xfrm>
        </p:grpSpPr>
        <p:pic>
          <p:nvPicPr>
            <p:cNvPr id="68648" name="Picture 10" descr="TB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94" y="3131"/>
              <a:ext cx="402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49" name="Picture 11" descr="TB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71" y="3131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50" name="Picture 12" descr="TB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71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51" name="Picture 13" descr="TB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94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grpSp>
        <p:nvGrpSpPr>
          <p:cNvPr id="68613" name="Group 14"/>
          <p:cNvGrpSpPr>
            <a:grpSpLocks/>
          </p:cNvGrpSpPr>
          <p:nvPr/>
        </p:nvGrpSpPr>
        <p:grpSpPr bwMode="auto">
          <a:xfrm>
            <a:off x="6137275" y="3502025"/>
            <a:ext cx="1312863" cy="2908300"/>
            <a:chOff x="3780" y="2206"/>
            <a:chExt cx="827" cy="1832"/>
          </a:xfrm>
        </p:grpSpPr>
        <p:pic>
          <p:nvPicPr>
            <p:cNvPr id="68644" name="Picture 15" descr="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204" y="3131"/>
              <a:ext cx="402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45" name="Picture 16" descr="4_TB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780" y="3131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46" name="Picture 17" descr="4_DIC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780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47" name="Picture 18" descr="4_Filipin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204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grpSp>
        <p:nvGrpSpPr>
          <p:cNvPr id="68614" name="Group 19"/>
          <p:cNvGrpSpPr>
            <a:grpSpLocks/>
          </p:cNvGrpSpPr>
          <p:nvPr/>
        </p:nvGrpSpPr>
        <p:grpSpPr bwMode="auto">
          <a:xfrm>
            <a:off x="4694238" y="3502025"/>
            <a:ext cx="1312862" cy="2908300"/>
            <a:chOff x="2924" y="2206"/>
            <a:chExt cx="827" cy="1832"/>
          </a:xfrm>
        </p:grpSpPr>
        <p:pic>
          <p:nvPicPr>
            <p:cNvPr id="68640" name="Picture 20" descr="3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348" y="3131"/>
              <a:ext cx="402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41" name="Picture 21" descr="3_TB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924" y="3131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42" name="Picture 22" descr="3_DIC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2924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43" name="Picture 23" descr="3_Filipin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348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grpSp>
        <p:nvGrpSpPr>
          <p:cNvPr id="68615" name="Group 24"/>
          <p:cNvGrpSpPr>
            <a:grpSpLocks/>
          </p:cNvGrpSpPr>
          <p:nvPr/>
        </p:nvGrpSpPr>
        <p:grpSpPr bwMode="auto">
          <a:xfrm>
            <a:off x="1801813" y="3502025"/>
            <a:ext cx="1312862" cy="2908300"/>
            <a:chOff x="1183" y="2206"/>
            <a:chExt cx="827" cy="1832"/>
          </a:xfrm>
        </p:grpSpPr>
        <p:pic>
          <p:nvPicPr>
            <p:cNvPr id="68636" name="Picture 25" descr="2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1607" y="3131"/>
              <a:ext cx="402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37" name="Picture 26" descr="2_TB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183" y="3131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38" name="Picture 27" descr="2_DIC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183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39" name="Picture 28" descr="2_Filipin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1607" y="2206"/>
              <a:ext cx="403" cy="90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grpSp>
        <p:nvGrpSpPr>
          <p:cNvPr id="68616" name="Group 29"/>
          <p:cNvGrpSpPr>
            <a:grpSpLocks/>
          </p:cNvGrpSpPr>
          <p:nvPr/>
        </p:nvGrpSpPr>
        <p:grpSpPr bwMode="auto">
          <a:xfrm>
            <a:off x="3244850" y="3500438"/>
            <a:ext cx="1317625" cy="2922587"/>
            <a:chOff x="2044" y="2205"/>
            <a:chExt cx="830" cy="1841"/>
          </a:xfrm>
        </p:grpSpPr>
        <p:pic>
          <p:nvPicPr>
            <p:cNvPr id="68632" name="Picture 30" descr="6_TB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2044" y="3137"/>
              <a:ext cx="404" cy="909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33" name="Picture 31" descr="5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2470" y="3137"/>
              <a:ext cx="404" cy="909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34" name="Picture 32" descr="5_DIC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2044" y="2205"/>
              <a:ext cx="404" cy="909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35" name="Picture 33" descr="5_Filipin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2470" y="2205"/>
              <a:ext cx="404" cy="909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68617" name="Text Box 34"/>
          <p:cNvSpPr txBox="1">
            <a:spLocks noChangeArrowheads="1"/>
          </p:cNvSpPr>
          <p:nvPr/>
        </p:nvSpPr>
        <p:spPr bwMode="auto">
          <a:xfrm>
            <a:off x="4284663" y="6583363"/>
            <a:ext cx="38401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200" b="1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TNM-BODIPY-FL (1.3 </a:t>
            </a:r>
            <a:r>
              <a:rPr lang="en-US" altLang="ja-JP" sz="1200" b="1">
                <a:solidFill>
                  <a:schemeClr val="bg1"/>
                </a:solidFill>
                <a:latin typeface="Symbol" charset="2"/>
                <a:ea typeface="ＭＳ Ｐゴシック" charset="-128"/>
                <a:cs typeface="ＭＳ Ｐゴシック" charset="-128"/>
              </a:rPr>
              <a:t>m</a:t>
            </a:r>
            <a:r>
              <a:rPr lang="en-US" altLang="ja-JP" sz="1200" b="1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M, 30 min) &amp; filipin (5 </a:t>
            </a:r>
            <a:r>
              <a:rPr lang="en-US" altLang="ja-JP" sz="1200" b="1">
                <a:solidFill>
                  <a:schemeClr val="bg1"/>
                </a:solidFill>
                <a:latin typeface="Symbol" charset="2"/>
                <a:ea typeface="ＭＳ Ｐゴシック" charset="-128"/>
                <a:cs typeface="ＭＳ Ｐゴシック" charset="-128"/>
              </a:rPr>
              <a:t>m</a:t>
            </a:r>
            <a:r>
              <a:rPr lang="en-US" altLang="ja-JP" sz="1200" b="1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g/ml)</a:t>
            </a:r>
          </a:p>
        </p:txBody>
      </p:sp>
      <p:grpSp>
        <p:nvGrpSpPr>
          <p:cNvPr id="68618" name="Group 35"/>
          <p:cNvGrpSpPr>
            <a:grpSpLocks/>
          </p:cNvGrpSpPr>
          <p:nvPr/>
        </p:nvGrpSpPr>
        <p:grpSpPr bwMode="auto">
          <a:xfrm>
            <a:off x="346075" y="3497263"/>
            <a:ext cx="1325563" cy="2913062"/>
            <a:chOff x="218" y="2203"/>
            <a:chExt cx="835" cy="1835"/>
          </a:xfrm>
        </p:grpSpPr>
        <p:pic>
          <p:nvPicPr>
            <p:cNvPr id="68625" name="Picture 36" descr="1"/>
            <p:cNvPicPr>
              <a:picLocks noChangeAspect="1"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650" y="3131"/>
              <a:ext cx="402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26" name="Picture 37" descr="1_TB"/>
            <p:cNvPicPr>
              <a:picLocks noChangeAspect="1"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226" y="3131"/>
              <a:ext cx="403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27" name="Picture 38" descr="1_DIC"/>
            <p:cNvPicPr>
              <a:picLocks noChangeAspect="1"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226" y="2206"/>
              <a:ext cx="403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68628" name="Picture 39" descr="1_Filipin"/>
            <p:cNvPicPr>
              <a:picLocks noChangeAspect="1"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650" y="2206"/>
              <a:ext cx="403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68629" name="Text Box 40"/>
            <p:cNvSpPr txBox="1">
              <a:spLocks noChangeArrowheads="1"/>
            </p:cNvSpPr>
            <p:nvPr/>
          </p:nvSpPr>
          <p:spPr bwMode="auto">
            <a:xfrm>
              <a:off x="218" y="2203"/>
              <a:ext cx="25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000" b="1">
                  <a:latin typeface="Arial" charset="0"/>
                  <a:ea typeface="ＭＳ Ｐゴシック" charset="-128"/>
                  <a:cs typeface="ＭＳ Ｐゴシック" charset="-128"/>
                </a:rPr>
                <a:t>DIC</a:t>
              </a:r>
            </a:p>
          </p:txBody>
        </p:sp>
        <p:sp>
          <p:nvSpPr>
            <p:cNvPr id="68630" name="Text Box 41"/>
            <p:cNvSpPr txBox="1">
              <a:spLocks noChangeArrowheads="1"/>
            </p:cNvSpPr>
            <p:nvPr/>
          </p:nvSpPr>
          <p:spPr bwMode="auto">
            <a:xfrm>
              <a:off x="613" y="2205"/>
              <a:ext cx="35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000" b="1">
                  <a:solidFill>
                    <a:schemeClr val="folHlink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Filipin</a:t>
              </a:r>
            </a:p>
          </p:txBody>
        </p:sp>
        <p:sp>
          <p:nvSpPr>
            <p:cNvPr id="68631" name="Text Box 42"/>
            <p:cNvSpPr txBox="1">
              <a:spLocks noChangeArrowheads="1"/>
            </p:cNvSpPr>
            <p:nvPr/>
          </p:nvSpPr>
          <p:spPr bwMode="auto">
            <a:xfrm>
              <a:off x="218" y="3109"/>
              <a:ext cx="37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000" b="1">
                  <a:solidFill>
                    <a:srgbClr val="FF0000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TNM-B</a:t>
              </a:r>
            </a:p>
          </p:txBody>
        </p:sp>
      </p:grpSp>
      <p:pic>
        <p:nvPicPr>
          <p:cNvPr id="68619" name="Picture 43" descr="ScaleBar_5um_3_white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8388350" y="6480175"/>
            <a:ext cx="309563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20" name="Text Box 44"/>
          <p:cNvSpPr txBox="1">
            <a:spLocks noChangeArrowheads="1"/>
          </p:cNvSpPr>
          <p:nvPr/>
        </p:nvSpPr>
        <p:spPr bwMode="auto">
          <a:xfrm>
            <a:off x="8316913" y="6546850"/>
            <a:ext cx="476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000" b="1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5 </a:t>
            </a:r>
            <a:r>
              <a:rPr lang="en-US" altLang="ja-JP" sz="1000" b="1">
                <a:solidFill>
                  <a:schemeClr val="bg1"/>
                </a:solidFill>
                <a:latin typeface="Symbol" charset="2"/>
                <a:ea typeface="ＭＳ Ｐゴシック" charset="-128"/>
                <a:cs typeface="ＭＳ Ｐゴシック" charset="-128"/>
              </a:rPr>
              <a:t>m</a:t>
            </a:r>
            <a:r>
              <a:rPr lang="en-US" altLang="ja-JP" sz="1000" b="1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m</a:t>
            </a:r>
          </a:p>
        </p:txBody>
      </p:sp>
      <p:pic>
        <p:nvPicPr>
          <p:cNvPr id="68621" name="Picture 45" descr="filipinIIIのコピー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1489075" y="1068388"/>
            <a:ext cx="21859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22" name="Text Box 46"/>
          <p:cNvSpPr txBox="1">
            <a:spLocks noChangeArrowheads="1"/>
          </p:cNvSpPr>
          <p:nvPr/>
        </p:nvSpPr>
        <p:spPr bwMode="auto">
          <a:xfrm>
            <a:off x="2124075" y="2270125"/>
            <a:ext cx="85407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300" b="1">
                <a:latin typeface="Arial" charset="0"/>
                <a:ea typeface="ＭＳ Ｐゴシック" charset="-128"/>
                <a:cs typeface="ＭＳ Ｐゴシック" charset="-128"/>
              </a:rPr>
              <a:t>Filipin III</a:t>
            </a:r>
          </a:p>
        </p:txBody>
      </p:sp>
      <p:pic>
        <p:nvPicPr>
          <p:cNvPr id="68623" name="Picture 47" descr="TNM-A_BODIPY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4773613" y="469900"/>
            <a:ext cx="3292475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24" name="Text Box 48"/>
          <p:cNvSpPr txBox="1">
            <a:spLocks noChangeArrowheads="1"/>
          </p:cNvSpPr>
          <p:nvPr/>
        </p:nvSpPr>
        <p:spPr bwMode="auto">
          <a:xfrm>
            <a:off x="7051675" y="2232025"/>
            <a:ext cx="81756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300" b="1">
                <a:latin typeface="Arial" charset="0"/>
                <a:ea typeface="ＭＳ Ｐゴシック" charset="-128"/>
                <a:cs typeface="ＭＳ Ｐゴシック" charset="-128"/>
              </a:rPr>
              <a:t>TNM-BF</a:t>
            </a:r>
          </a:p>
        </p:txBody>
      </p:sp>
      <p:pic>
        <p:nvPicPr>
          <p:cNvPr id="44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図 44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  <p:sp>
        <p:nvSpPr>
          <p:cNvPr id="1043462" name="Text Box 6"/>
          <p:cNvSpPr txBox="1">
            <a:spLocks noChangeArrowheads="1"/>
          </p:cNvSpPr>
          <p:nvPr/>
        </p:nvSpPr>
        <p:spPr bwMode="auto">
          <a:xfrm>
            <a:off x="0" y="4445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latin typeface="Calibri"/>
                <a:ea typeface="Century Gothic" charset="0"/>
                <a:cs typeface="Calibri"/>
              </a:rPr>
              <a:t>Co-localization with </a:t>
            </a:r>
            <a:r>
              <a:rPr lang="en-US" altLang="ja-JP" sz="2800" b="1" dirty="0" err="1">
                <a:latin typeface="Calibri"/>
                <a:ea typeface="Century Gothic" charset="0"/>
                <a:cs typeface="Calibri"/>
              </a:rPr>
              <a:t>filipin</a:t>
            </a:r>
            <a:r>
              <a:rPr lang="en-US" altLang="ja-JP" sz="2800" b="1" dirty="0">
                <a:latin typeface="Calibri"/>
                <a:ea typeface="Century Gothic" charset="0"/>
                <a:cs typeface="Calibri"/>
              </a:rPr>
              <a:t>, a probe for sterols</a:t>
            </a:r>
          </a:p>
        </p:txBody>
      </p:sp>
    </p:spTree>
    <p:extLst>
      <p:ext uri="{BB962C8B-B14F-4D97-AF65-F5344CB8AC3E}">
        <p14:creationId xmlns:p14="http://schemas.microsoft.com/office/powerpoint/2010/main" val="239349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AutoShape 2"/>
          <p:cNvSpPr>
            <a:spLocks noChangeArrowheads="1"/>
          </p:cNvSpPr>
          <p:nvPr/>
        </p:nvSpPr>
        <p:spPr bwMode="auto">
          <a:xfrm>
            <a:off x="2197100" y="5089525"/>
            <a:ext cx="325438" cy="280988"/>
          </a:xfrm>
          <a:prstGeom prst="hexagon">
            <a:avLst>
              <a:gd name="adj" fmla="val 28955"/>
              <a:gd name="vf" fmla="val 115470"/>
            </a:avLst>
          </a:prstGeom>
          <a:solidFill>
            <a:srgbClr val="F511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75" name="AutoShape 3"/>
          <p:cNvSpPr>
            <a:spLocks noChangeArrowheads="1"/>
          </p:cNvSpPr>
          <p:nvPr/>
        </p:nvSpPr>
        <p:spPr bwMode="auto">
          <a:xfrm>
            <a:off x="3222625" y="4741863"/>
            <a:ext cx="325438" cy="280987"/>
          </a:xfrm>
          <a:prstGeom prst="hexagon">
            <a:avLst>
              <a:gd name="adj" fmla="val 28955"/>
              <a:gd name="vf" fmla="val 115470"/>
            </a:avLst>
          </a:prstGeom>
          <a:solidFill>
            <a:srgbClr val="F511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6024563" y="5791200"/>
            <a:ext cx="1022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200" b="1">
                <a:latin typeface="Helvetica" charset="0"/>
              </a:rPr>
              <a:t>: ergosterol</a:t>
            </a:r>
          </a:p>
        </p:txBody>
      </p:sp>
      <p:sp>
        <p:nvSpPr>
          <p:cNvPr id="284678" name="Oval 6"/>
          <p:cNvSpPr>
            <a:spLocks noChangeAspect="1" noChangeArrowheads="1"/>
          </p:cNvSpPr>
          <p:nvPr/>
        </p:nvSpPr>
        <p:spPr bwMode="auto">
          <a:xfrm>
            <a:off x="5935663" y="5851525"/>
            <a:ext cx="42862" cy="169863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79" name="AutoShape 7"/>
          <p:cNvSpPr>
            <a:spLocks noChangeAspect="1" noChangeArrowheads="1"/>
          </p:cNvSpPr>
          <p:nvPr/>
        </p:nvSpPr>
        <p:spPr bwMode="auto">
          <a:xfrm>
            <a:off x="5867400" y="6099175"/>
            <a:ext cx="179388" cy="179388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000" b="1">
              <a:latin typeface="Helvetica" charset="0"/>
            </a:endParaRPr>
          </a:p>
        </p:txBody>
      </p:sp>
      <p:sp>
        <p:nvSpPr>
          <p:cNvPr id="284680" name="Text Box 8"/>
          <p:cNvSpPr txBox="1">
            <a:spLocks noChangeArrowheads="1"/>
          </p:cNvSpPr>
          <p:nvPr/>
        </p:nvSpPr>
        <p:spPr bwMode="auto">
          <a:xfrm>
            <a:off x="6024563" y="6032500"/>
            <a:ext cx="29194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200" b="1">
                <a:latin typeface="Helvetica" charset="0"/>
              </a:rPr>
              <a:t>: upstream regulator of GS machinery</a:t>
            </a:r>
          </a:p>
        </p:txBody>
      </p:sp>
      <p:sp>
        <p:nvSpPr>
          <p:cNvPr id="284682" name="Freeform 10"/>
          <p:cNvSpPr>
            <a:spLocks/>
          </p:cNvSpPr>
          <p:nvPr/>
        </p:nvSpPr>
        <p:spPr bwMode="auto">
          <a:xfrm rot="1899659">
            <a:off x="1843088" y="2586038"/>
            <a:ext cx="6056312" cy="3698875"/>
          </a:xfrm>
          <a:custGeom>
            <a:avLst/>
            <a:gdLst/>
            <a:ahLst/>
            <a:cxnLst>
              <a:cxn ang="0">
                <a:pos x="0" y="1497"/>
              </a:cxn>
              <a:cxn ang="0">
                <a:pos x="454" y="998"/>
              </a:cxn>
              <a:cxn ang="0">
                <a:pos x="1225" y="499"/>
              </a:cxn>
              <a:cxn ang="0">
                <a:pos x="2178" y="136"/>
              </a:cxn>
              <a:cxn ang="0">
                <a:pos x="2994" y="0"/>
              </a:cxn>
            </a:cxnLst>
            <a:rect l="0" t="0" r="r" b="b"/>
            <a:pathLst>
              <a:path w="2994" h="1497">
                <a:moveTo>
                  <a:pt x="0" y="1497"/>
                </a:moveTo>
                <a:cubicBezTo>
                  <a:pt x="125" y="1330"/>
                  <a:pt x="250" y="1164"/>
                  <a:pt x="454" y="998"/>
                </a:cubicBezTo>
                <a:cubicBezTo>
                  <a:pt x="658" y="832"/>
                  <a:pt x="938" y="643"/>
                  <a:pt x="1225" y="499"/>
                </a:cubicBezTo>
                <a:cubicBezTo>
                  <a:pt x="1512" y="355"/>
                  <a:pt x="1883" y="219"/>
                  <a:pt x="2178" y="136"/>
                </a:cubicBezTo>
                <a:cubicBezTo>
                  <a:pt x="2473" y="53"/>
                  <a:pt x="2733" y="26"/>
                  <a:pt x="2994" y="0"/>
                </a:cubicBezTo>
              </a:path>
            </a:pathLst>
          </a:custGeom>
          <a:noFill/>
          <a:ln w="762000">
            <a:solidFill>
              <a:srgbClr val="DDDDDD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83" name="Oval 11"/>
          <p:cNvSpPr>
            <a:spLocks noChangeArrowheads="1"/>
          </p:cNvSpPr>
          <p:nvPr/>
        </p:nvSpPr>
        <p:spPr bwMode="auto">
          <a:xfrm rot="18036995">
            <a:off x="4464844" y="3355182"/>
            <a:ext cx="1062037" cy="755650"/>
          </a:xfrm>
          <a:prstGeom prst="ellipse">
            <a:avLst/>
          </a:prstGeom>
          <a:gradFill rotWithShape="1">
            <a:gsLst>
              <a:gs pos="0">
                <a:srgbClr val="0066FF"/>
              </a:gs>
              <a:gs pos="100000">
                <a:srgbClr val="DDDDD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284684" name="Picture 12" descr="TNM-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975" y="1195388"/>
            <a:ext cx="2320925" cy="1271587"/>
          </a:xfrm>
          <a:prstGeom prst="rect">
            <a:avLst/>
          </a:prstGeom>
          <a:noFill/>
        </p:spPr>
      </p:pic>
      <p:sp>
        <p:nvSpPr>
          <p:cNvPr id="284685" name="AutoShape 13"/>
          <p:cNvSpPr>
            <a:spLocks noChangeArrowheads="1"/>
          </p:cNvSpPr>
          <p:nvPr/>
        </p:nvSpPr>
        <p:spPr bwMode="auto">
          <a:xfrm rot="4721498">
            <a:off x="1665288" y="3371850"/>
            <a:ext cx="1739900" cy="644525"/>
          </a:xfrm>
          <a:custGeom>
            <a:avLst/>
            <a:gdLst>
              <a:gd name="G0" fmla="+- 15048 0 0"/>
              <a:gd name="G1" fmla="+- 5148 0 0"/>
              <a:gd name="G2" fmla="+- 21600 0 5148"/>
              <a:gd name="G3" fmla="+- 10800 0 5148"/>
              <a:gd name="G4" fmla="+- 21600 0 15048"/>
              <a:gd name="G5" fmla="*/ G4 G3 10800"/>
              <a:gd name="G6" fmla="+- 21600 0 G5"/>
              <a:gd name="T0" fmla="*/ 15048 w 21600"/>
              <a:gd name="T1" fmla="*/ 0 h 21600"/>
              <a:gd name="T2" fmla="*/ 0 w 21600"/>
              <a:gd name="T3" fmla="*/ 10800 h 21600"/>
              <a:gd name="T4" fmla="*/ 15048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5048" y="0"/>
                </a:moveTo>
                <a:lnTo>
                  <a:pt x="15048" y="5148"/>
                </a:lnTo>
                <a:lnTo>
                  <a:pt x="3375" y="5148"/>
                </a:lnTo>
                <a:lnTo>
                  <a:pt x="3375" y="16452"/>
                </a:lnTo>
                <a:lnTo>
                  <a:pt x="15048" y="16452"/>
                </a:lnTo>
                <a:lnTo>
                  <a:pt x="15048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148"/>
                </a:moveTo>
                <a:lnTo>
                  <a:pt x="1350" y="16452"/>
                </a:lnTo>
                <a:lnTo>
                  <a:pt x="2700" y="16452"/>
                </a:lnTo>
                <a:lnTo>
                  <a:pt x="2700" y="5148"/>
                </a:lnTo>
                <a:close/>
              </a:path>
              <a:path w="21600" h="21600">
                <a:moveTo>
                  <a:pt x="0" y="5148"/>
                </a:moveTo>
                <a:lnTo>
                  <a:pt x="0" y="16452"/>
                </a:lnTo>
                <a:lnTo>
                  <a:pt x="675" y="16452"/>
                </a:lnTo>
                <a:lnTo>
                  <a:pt x="675" y="5148"/>
                </a:lnTo>
                <a:close/>
              </a:path>
            </a:pathLst>
          </a:custGeom>
          <a:gradFill rotWithShape="1">
            <a:gsLst>
              <a:gs pos="0">
                <a:srgbClr val="808080"/>
              </a:gs>
              <a:gs pos="100000">
                <a:srgbClr val="333333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86" name="Freeform 14"/>
          <p:cNvSpPr>
            <a:spLocks/>
          </p:cNvSpPr>
          <p:nvPr/>
        </p:nvSpPr>
        <p:spPr bwMode="auto">
          <a:xfrm rot="2070894">
            <a:off x="2259013" y="3519488"/>
            <a:ext cx="5218112" cy="3622675"/>
          </a:xfrm>
          <a:custGeom>
            <a:avLst/>
            <a:gdLst/>
            <a:ahLst/>
            <a:cxnLst>
              <a:cxn ang="0">
                <a:pos x="0" y="1497"/>
              </a:cxn>
              <a:cxn ang="0">
                <a:pos x="454" y="998"/>
              </a:cxn>
              <a:cxn ang="0">
                <a:pos x="1225" y="499"/>
              </a:cxn>
              <a:cxn ang="0">
                <a:pos x="2178" y="136"/>
              </a:cxn>
              <a:cxn ang="0">
                <a:pos x="2994" y="0"/>
              </a:cxn>
            </a:cxnLst>
            <a:rect l="0" t="0" r="r" b="b"/>
            <a:pathLst>
              <a:path w="2994" h="1497">
                <a:moveTo>
                  <a:pt x="0" y="1497"/>
                </a:moveTo>
                <a:cubicBezTo>
                  <a:pt x="125" y="1330"/>
                  <a:pt x="250" y="1164"/>
                  <a:pt x="454" y="998"/>
                </a:cubicBezTo>
                <a:cubicBezTo>
                  <a:pt x="658" y="832"/>
                  <a:pt x="938" y="643"/>
                  <a:pt x="1225" y="499"/>
                </a:cubicBezTo>
                <a:cubicBezTo>
                  <a:pt x="1512" y="355"/>
                  <a:pt x="1883" y="219"/>
                  <a:pt x="2178" y="136"/>
                </a:cubicBezTo>
                <a:cubicBezTo>
                  <a:pt x="2473" y="53"/>
                  <a:pt x="2733" y="26"/>
                  <a:pt x="2994" y="0"/>
                </a:cubicBezTo>
              </a:path>
            </a:pathLst>
          </a:cu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87" name="Freeform 15"/>
          <p:cNvSpPr>
            <a:spLocks/>
          </p:cNvSpPr>
          <p:nvPr/>
        </p:nvSpPr>
        <p:spPr bwMode="auto">
          <a:xfrm rot="2070894">
            <a:off x="2252663" y="3405188"/>
            <a:ext cx="5200650" cy="3625850"/>
          </a:xfrm>
          <a:custGeom>
            <a:avLst/>
            <a:gdLst/>
            <a:ahLst/>
            <a:cxnLst>
              <a:cxn ang="0">
                <a:pos x="0" y="1497"/>
              </a:cxn>
              <a:cxn ang="0">
                <a:pos x="454" y="998"/>
              </a:cxn>
              <a:cxn ang="0">
                <a:pos x="1225" y="499"/>
              </a:cxn>
              <a:cxn ang="0">
                <a:pos x="2178" y="136"/>
              </a:cxn>
              <a:cxn ang="0">
                <a:pos x="2994" y="0"/>
              </a:cxn>
            </a:cxnLst>
            <a:rect l="0" t="0" r="r" b="b"/>
            <a:pathLst>
              <a:path w="2994" h="1497">
                <a:moveTo>
                  <a:pt x="0" y="1497"/>
                </a:moveTo>
                <a:cubicBezTo>
                  <a:pt x="125" y="1330"/>
                  <a:pt x="250" y="1164"/>
                  <a:pt x="454" y="998"/>
                </a:cubicBezTo>
                <a:cubicBezTo>
                  <a:pt x="658" y="832"/>
                  <a:pt x="938" y="643"/>
                  <a:pt x="1225" y="499"/>
                </a:cubicBezTo>
                <a:cubicBezTo>
                  <a:pt x="1512" y="355"/>
                  <a:pt x="1883" y="219"/>
                  <a:pt x="2178" y="136"/>
                </a:cubicBezTo>
                <a:cubicBezTo>
                  <a:pt x="2473" y="53"/>
                  <a:pt x="2733" y="26"/>
                  <a:pt x="2994" y="0"/>
                </a:cubicBezTo>
              </a:path>
            </a:pathLst>
          </a:custGeom>
          <a:noFill/>
          <a:ln w="31750">
            <a:solidFill>
              <a:schemeClr val="bg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88" name="Line 16"/>
          <p:cNvSpPr>
            <a:spLocks noChangeShapeType="1"/>
          </p:cNvSpPr>
          <p:nvPr/>
        </p:nvSpPr>
        <p:spPr bwMode="auto">
          <a:xfrm flipH="1" flipV="1">
            <a:off x="3819525" y="4578350"/>
            <a:ext cx="192088" cy="2905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89" name="AutoShape 17"/>
          <p:cNvSpPr>
            <a:spLocks noChangeArrowheads="1"/>
          </p:cNvSpPr>
          <p:nvPr/>
        </p:nvSpPr>
        <p:spPr bwMode="auto">
          <a:xfrm>
            <a:off x="4287838" y="4259263"/>
            <a:ext cx="966787" cy="5508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ja-JP" sz="1400" b="1">
                <a:latin typeface="Helvetica" charset="0"/>
              </a:rPr>
              <a:t>GS</a:t>
            </a:r>
          </a:p>
        </p:txBody>
      </p:sp>
      <p:sp>
        <p:nvSpPr>
          <p:cNvPr id="284690" name="AutoShape 18"/>
          <p:cNvSpPr>
            <a:spLocks noChangeArrowheads="1"/>
          </p:cNvSpPr>
          <p:nvPr/>
        </p:nvSpPr>
        <p:spPr bwMode="auto">
          <a:xfrm>
            <a:off x="3706813" y="4757738"/>
            <a:ext cx="774700" cy="387350"/>
          </a:xfrm>
          <a:prstGeom prst="hexagon">
            <a:avLst>
              <a:gd name="adj" fmla="val 23528"/>
              <a:gd name="vf" fmla="val 115470"/>
            </a:avLst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ja-JP" sz="1400" b="1">
                <a:latin typeface="Helvetica" charset="0"/>
              </a:rPr>
              <a:t>Rho1</a:t>
            </a:r>
          </a:p>
        </p:txBody>
      </p:sp>
      <p:sp>
        <p:nvSpPr>
          <p:cNvPr id="284691" name="Freeform 19"/>
          <p:cNvSpPr>
            <a:spLocks/>
          </p:cNvSpPr>
          <p:nvPr/>
        </p:nvSpPr>
        <p:spPr bwMode="auto">
          <a:xfrm rot="203067">
            <a:off x="4510088" y="4857750"/>
            <a:ext cx="292100" cy="225425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91" y="91"/>
              </a:cxn>
              <a:cxn ang="0">
                <a:pos x="136" y="0"/>
              </a:cxn>
            </a:cxnLst>
            <a:rect l="0" t="0" r="r" b="b"/>
            <a:pathLst>
              <a:path w="136" h="106">
                <a:moveTo>
                  <a:pt x="0" y="91"/>
                </a:moveTo>
                <a:cubicBezTo>
                  <a:pt x="34" y="98"/>
                  <a:pt x="68" y="106"/>
                  <a:pt x="91" y="91"/>
                </a:cubicBezTo>
                <a:cubicBezTo>
                  <a:pt x="114" y="76"/>
                  <a:pt x="125" y="38"/>
                  <a:pt x="13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2" name="Oval 20"/>
          <p:cNvSpPr>
            <a:spLocks noChangeAspect="1" noChangeArrowheads="1"/>
          </p:cNvSpPr>
          <p:nvPr/>
        </p:nvSpPr>
        <p:spPr bwMode="auto">
          <a:xfrm rot="-763681">
            <a:off x="3206750" y="4652963"/>
            <a:ext cx="57150" cy="228600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3" name="Oval 21"/>
          <p:cNvSpPr>
            <a:spLocks noChangeAspect="1" noChangeArrowheads="1"/>
          </p:cNvSpPr>
          <p:nvPr/>
        </p:nvSpPr>
        <p:spPr bwMode="auto">
          <a:xfrm rot="-763681">
            <a:off x="3295650" y="4611688"/>
            <a:ext cx="57150" cy="227012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4" name="Oval 22"/>
          <p:cNvSpPr>
            <a:spLocks noChangeAspect="1" noChangeArrowheads="1"/>
          </p:cNvSpPr>
          <p:nvPr/>
        </p:nvSpPr>
        <p:spPr bwMode="auto">
          <a:xfrm rot="-763681">
            <a:off x="3375025" y="4575175"/>
            <a:ext cx="57150" cy="228600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5" name="Oval 23"/>
          <p:cNvSpPr>
            <a:spLocks noChangeAspect="1" noChangeArrowheads="1"/>
          </p:cNvSpPr>
          <p:nvPr/>
        </p:nvSpPr>
        <p:spPr bwMode="auto">
          <a:xfrm rot="-763681">
            <a:off x="3541713" y="4570413"/>
            <a:ext cx="57150" cy="228600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6" name="Oval 24"/>
          <p:cNvSpPr>
            <a:spLocks noChangeAspect="1" noChangeArrowheads="1"/>
          </p:cNvSpPr>
          <p:nvPr/>
        </p:nvSpPr>
        <p:spPr bwMode="auto">
          <a:xfrm rot="824612">
            <a:off x="6770688" y="4732338"/>
            <a:ext cx="57150" cy="227012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7" name="Oval 25"/>
          <p:cNvSpPr>
            <a:spLocks noChangeAspect="1" noChangeArrowheads="1"/>
          </p:cNvSpPr>
          <p:nvPr/>
        </p:nvSpPr>
        <p:spPr bwMode="auto">
          <a:xfrm rot="824612">
            <a:off x="6958013" y="4778375"/>
            <a:ext cx="58737" cy="228600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8" name="Oval 26"/>
          <p:cNvSpPr>
            <a:spLocks noChangeAspect="1" noChangeArrowheads="1"/>
          </p:cNvSpPr>
          <p:nvPr/>
        </p:nvSpPr>
        <p:spPr bwMode="auto">
          <a:xfrm rot="824612">
            <a:off x="7146925" y="4826000"/>
            <a:ext cx="58738" cy="228600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699" name="AutoShape 27"/>
          <p:cNvSpPr>
            <a:spLocks noChangeArrowheads="1"/>
          </p:cNvSpPr>
          <p:nvPr/>
        </p:nvSpPr>
        <p:spPr bwMode="auto">
          <a:xfrm rot="-1354140">
            <a:off x="2422525" y="4683125"/>
            <a:ext cx="385763" cy="38735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 b="1">
              <a:latin typeface="Helvetica" charset="0"/>
            </a:endParaRPr>
          </a:p>
        </p:txBody>
      </p:sp>
      <p:grpSp>
        <p:nvGrpSpPr>
          <p:cNvPr id="284700" name="Group 28"/>
          <p:cNvGrpSpPr>
            <a:grpSpLocks/>
          </p:cNvGrpSpPr>
          <p:nvPr/>
        </p:nvGrpSpPr>
        <p:grpSpPr bwMode="auto">
          <a:xfrm rot="-825490">
            <a:off x="2197100" y="4949825"/>
            <a:ext cx="231775" cy="268288"/>
            <a:chOff x="2237" y="2754"/>
            <a:chExt cx="109" cy="126"/>
          </a:xfrm>
        </p:grpSpPr>
        <p:sp>
          <p:nvSpPr>
            <p:cNvPr id="284701" name="Oval 29"/>
            <p:cNvSpPr>
              <a:spLocks noChangeAspect="1" noChangeArrowheads="1"/>
            </p:cNvSpPr>
            <p:nvPr/>
          </p:nvSpPr>
          <p:spPr bwMode="auto">
            <a:xfrm rot="-763681">
              <a:off x="2237" y="2773"/>
              <a:ext cx="27" cy="107"/>
            </a:xfrm>
            <a:prstGeom prst="ellipse">
              <a:avLst/>
            </a:prstGeom>
            <a:solidFill>
              <a:srgbClr val="FF6600"/>
            </a:solidFill>
            <a:ln w="1587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02" name="Oval 30"/>
            <p:cNvSpPr>
              <a:spLocks noChangeAspect="1" noChangeArrowheads="1"/>
            </p:cNvSpPr>
            <p:nvPr/>
          </p:nvSpPr>
          <p:spPr bwMode="auto">
            <a:xfrm rot="-763681">
              <a:off x="2281" y="2763"/>
              <a:ext cx="27" cy="107"/>
            </a:xfrm>
            <a:prstGeom prst="ellipse">
              <a:avLst/>
            </a:prstGeom>
            <a:solidFill>
              <a:srgbClr val="FF6600"/>
            </a:solidFill>
            <a:ln w="1587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03" name="Oval 31"/>
            <p:cNvSpPr>
              <a:spLocks noChangeAspect="1" noChangeArrowheads="1"/>
            </p:cNvSpPr>
            <p:nvPr/>
          </p:nvSpPr>
          <p:spPr bwMode="auto">
            <a:xfrm rot="-763681">
              <a:off x="2319" y="2754"/>
              <a:ext cx="27" cy="107"/>
            </a:xfrm>
            <a:prstGeom prst="ellipse">
              <a:avLst/>
            </a:prstGeom>
            <a:solidFill>
              <a:srgbClr val="FF6600"/>
            </a:solidFill>
            <a:ln w="1587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84704" name="Oval 32"/>
          <p:cNvSpPr>
            <a:spLocks noChangeAspect="1" noChangeArrowheads="1"/>
          </p:cNvSpPr>
          <p:nvPr/>
        </p:nvSpPr>
        <p:spPr bwMode="auto">
          <a:xfrm rot="-1589171">
            <a:off x="1897063" y="4991100"/>
            <a:ext cx="57150" cy="227013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05" name="Oval 33"/>
          <p:cNvSpPr>
            <a:spLocks noChangeAspect="1" noChangeArrowheads="1"/>
          </p:cNvSpPr>
          <p:nvPr/>
        </p:nvSpPr>
        <p:spPr bwMode="auto">
          <a:xfrm rot="-1589171">
            <a:off x="1971675" y="4953000"/>
            <a:ext cx="55563" cy="227013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06" name="Oval 34"/>
          <p:cNvSpPr>
            <a:spLocks noChangeAspect="1" noChangeArrowheads="1"/>
          </p:cNvSpPr>
          <p:nvPr/>
        </p:nvSpPr>
        <p:spPr bwMode="auto">
          <a:xfrm rot="824612">
            <a:off x="6611938" y="4606925"/>
            <a:ext cx="57150" cy="228600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07" name="Oval 35"/>
          <p:cNvSpPr>
            <a:spLocks noChangeAspect="1" noChangeArrowheads="1"/>
          </p:cNvSpPr>
          <p:nvPr/>
        </p:nvSpPr>
        <p:spPr bwMode="auto">
          <a:xfrm rot="824612">
            <a:off x="6664325" y="4670425"/>
            <a:ext cx="57150" cy="230188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08" name="Text Box 36"/>
          <p:cNvSpPr txBox="1">
            <a:spLocks noChangeArrowheads="1"/>
          </p:cNvSpPr>
          <p:nvPr/>
        </p:nvSpPr>
        <p:spPr bwMode="auto">
          <a:xfrm rot="-3508383">
            <a:off x="4949825" y="3695700"/>
            <a:ext cx="9239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000" b="1" i="1">
                <a:latin typeface="Symbol" charset="2"/>
              </a:rPr>
              <a:t>b</a:t>
            </a:r>
            <a:r>
              <a:rPr lang="en-US" altLang="ja-JP" sz="1000" b="1">
                <a:latin typeface="Helvetica" charset="0"/>
              </a:rPr>
              <a:t>-1,3-glucan</a:t>
            </a:r>
          </a:p>
        </p:txBody>
      </p:sp>
      <p:grpSp>
        <p:nvGrpSpPr>
          <p:cNvPr id="284709" name="Group 37"/>
          <p:cNvGrpSpPr>
            <a:grpSpLocks/>
          </p:cNvGrpSpPr>
          <p:nvPr/>
        </p:nvGrpSpPr>
        <p:grpSpPr bwMode="auto">
          <a:xfrm>
            <a:off x="4768850" y="3459163"/>
            <a:ext cx="536575" cy="801687"/>
            <a:chOff x="2879" y="1656"/>
            <a:chExt cx="252" cy="376"/>
          </a:xfrm>
        </p:grpSpPr>
        <p:sp>
          <p:nvSpPr>
            <p:cNvPr id="284710" name="AutoShape 38"/>
            <p:cNvSpPr>
              <a:spLocks noChangeAspect="1" noChangeArrowheads="1"/>
            </p:cNvSpPr>
            <p:nvPr/>
          </p:nvSpPr>
          <p:spPr bwMode="auto">
            <a:xfrm rot="-3508383">
              <a:off x="2879" y="1946"/>
              <a:ext cx="73" cy="7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1" name="Line 39"/>
            <p:cNvSpPr>
              <a:spLocks noChangeShapeType="1"/>
            </p:cNvSpPr>
            <p:nvPr/>
          </p:nvSpPr>
          <p:spPr bwMode="auto">
            <a:xfrm rot="-3508383">
              <a:off x="2902" y="1938"/>
              <a:ext cx="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2" name="AutoShape 40"/>
            <p:cNvSpPr>
              <a:spLocks noChangeAspect="1" noChangeArrowheads="1"/>
            </p:cNvSpPr>
            <p:nvPr/>
          </p:nvSpPr>
          <p:spPr bwMode="auto">
            <a:xfrm rot="-3508383">
              <a:off x="2925" y="1872"/>
              <a:ext cx="73" cy="7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3" name="Line 41"/>
            <p:cNvSpPr>
              <a:spLocks noChangeShapeType="1"/>
            </p:cNvSpPr>
            <p:nvPr/>
          </p:nvSpPr>
          <p:spPr bwMode="auto">
            <a:xfrm rot="-3508383">
              <a:off x="2948" y="1864"/>
              <a:ext cx="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4" name="AutoShape 42"/>
            <p:cNvSpPr>
              <a:spLocks noChangeAspect="1" noChangeArrowheads="1"/>
            </p:cNvSpPr>
            <p:nvPr/>
          </p:nvSpPr>
          <p:spPr bwMode="auto">
            <a:xfrm rot="-3508383">
              <a:off x="2968" y="1801"/>
              <a:ext cx="73" cy="7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5" name="Line 43"/>
            <p:cNvSpPr>
              <a:spLocks noChangeShapeType="1"/>
            </p:cNvSpPr>
            <p:nvPr/>
          </p:nvSpPr>
          <p:spPr bwMode="auto">
            <a:xfrm rot="-3508383">
              <a:off x="2991" y="1793"/>
              <a:ext cx="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6" name="AutoShape 44"/>
            <p:cNvSpPr>
              <a:spLocks noChangeAspect="1" noChangeArrowheads="1"/>
            </p:cNvSpPr>
            <p:nvPr/>
          </p:nvSpPr>
          <p:spPr bwMode="auto">
            <a:xfrm rot="-3508383">
              <a:off x="3012" y="1730"/>
              <a:ext cx="73" cy="7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7" name="Line 45"/>
            <p:cNvSpPr>
              <a:spLocks noChangeShapeType="1"/>
            </p:cNvSpPr>
            <p:nvPr/>
          </p:nvSpPr>
          <p:spPr bwMode="auto">
            <a:xfrm rot="-3508383">
              <a:off x="3034" y="1722"/>
              <a:ext cx="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8" name="AutoShape 46"/>
            <p:cNvSpPr>
              <a:spLocks noChangeAspect="1" noChangeArrowheads="1"/>
            </p:cNvSpPr>
            <p:nvPr/>
          </p:nvSpPr>
          <p:spPr bwMode="auto">
            <a:xfrm rot="-3508383">
              <a:off x="3057" y="1656"/>
              <a:ext cx="73" cy="7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19" name="Line 47"/>
            <p:cNvSpPr>
              <a:spLocks noChangeShapeType="1"/>
            </p:cNvSpPr>
            <p:nvPr/>
          </p:nvSpPr>
          <p:spPr bwMode="auto">
            <a:xfrm rot="-3508383">
              <a:off x="2858" y="2010"/>
              <a:ext cx="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84720" name="Freeform 48"/>
          <p:cNvSpPr>
            <a:spLocks/>
          </p:cNvSpPr>
          <p:nvPr/>
        </p:nvSpPr>
        <p:spPr bwMode="auto">
          <a:xfrm rot="1670171">
            <a:off x="2854325" y="4967288"/>
            <a:ext cx="1114425" cy="500062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91" y="91"/>
              </a:cxn>
              <a:cxn ang="0">
                <a:pos x="136" y="0"/>
              </a:cxn>
            </a:cxnLst>
            <a:rect l="0" t="0" r="r" b="b"/>
            <a:pathLst>
              <a:path w="136" h="106">
                <a:moveTo>
                  <a:pt x="0" y="91"/>
                </a:moveTo>
                <a:cubicBezTo>
                  <a:pt x="34" y="98"/>
                  <a:pt x="68" y="106"/>
                  <a:pt x="91" y="91"/>
                </a:cubicBezTo>
                <a:cubicBezTo>
                  <a:pt x="114" y="76"/>
                  <a:pt x="125" y="38"/>
                  <a:pt x="136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21" name="Rectangle 49"/>
          <p:cNvSpPr>
            <a:spLocks noChangeArrowheads="1"/>
          </p:cNvSpPr>
          <p:nvPr/>
        </p:nvSpPr>
        <p:spPr bwMode="auto">
          <a:xfrm>
            <a:off x="419100" y="3668713"/>
            <a:ext cx="1063625" cy="23193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22" name="Rectangle 50"/>
          <p:cNvSpPr>
            <a:spLocks noChangeArrowheads="1"/>
          </p:cNvSpPr>
          <p:nvPr/>
        </p:nvSpPr>
        <p:spPr bwMode="auto">
          <a:xfrm>
            <a:off x="7673975" y="3441700"/>
            <a:ext cx="1063625" cy="23193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23" name="Text Box 51"/>
          <p:cNvSpPr txBox="1">
            <a:spLocks noChangeArrowheads="1"/>
          </p:cNvSpPr>
          <p:nvPr/>
        </p:nvSpPr>
        <p:spPr bwMode="auto">
          <a:xfrm>
            <a:off x="7651750" y="4875213"/>
            <a:ext cx="6591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1200" b="1" dirty="0" smtClean="0">
                <a:solidFill>
                  <a:srgbClr val="333333"/>
                </a:solidFill>
                <a:latin typeface="Helvetica" charset="0"/>
              </a:rPr>
              <a:t>細胞膜</a:t>
            </a:r>
            <a:endParaRPr lang="en-US" altLang="ja-JP" sz="1200" b="1" dirty="0">
              <a:solidFill>
                <a:srgbClr val="333333"/>
              </a:solidFill>
              <a:latin typeface="Helvetica" charset="0"/>
            </a:endParaRPr>
          </a:p>
        </p:txBody>
      </p:sp>
      <p:sp>
        <p:nvSpPr>
          <p:cNvPr id="284724" name="Text Box 52"/>
          <p:cNvSpPr txBox="1">
            <a:spLocks noChangeArrowheads="1"/>
          </p:cNvSpPr>
          <p:nvPr/>
        </p:nvSpPr>
        <p:spPr bwMode="auto">
          <a:xfrm>
            <a:off x="7653338" y="3952875"/>
            <a:ext cx="6591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1200" b="1" dirty="0" smtClean="0">
                <a:solidFill>
                  <a:srgbClr val="333333"/>
                </a:solidFill>
                <a:latin typeface="Helvetica" charset="0"/>
              </a:rPr>
              <a:t>細胞壁</a:t>
            </a:r>
            <a:endParaRPr lang="en-US" altLang="ja-JP" sz="1200" b="1" dirty="0">
              <a:solidFill>
                <a:srgbClr val="333333"/>
              </a:solidFill>
              <a:latin typeface="Helvetica" charset="0"/>
            </a:endParaRPr>
          </a:p>
        </p:txBody>
      </p:sp>
      <p:sp>
        <p:nvSpPr>
          <p:cNvPr id="284725" name="Oval 53"/>
          <p:cNvSpPr>
            <a:spLocks noChangeAspect="1" noChangeArrowheads="1"/>
          </p:cNvSpPr>
          <p:nvPr/>
        </p:nvSpPr>
        <p:spPr bwMode="auto">
          <a:xfrm rot="824612">
            <a:off x="6088063" y="4525963"/>
            <a:ext cx="57150" cy="228600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26" name="Oval 54"/>
          <p:cNvSpPr>
            <a:spLocks noChangeAspect="1" noChangeArrowheads="1"/>
          </p:cNvSpPr>
          <p:nvPr/>
        </p:nvSpPr>
        <p:spPr bwMode="auto">
          <a:xfrm rot="824612">
            <a:off x="5718175" y="4478338"/>
            <a:ext cx="57150" cy="227012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27" name="Oval 55"/>
          <p:cNvSpPr>
            <a:spLocks noChangeAspect="1" noChangeArrowheads="1"/>
          </p:cNvSpPr>
          <p:nvPr/>
        </p:nvSpPr>
        <p:spPr bwMode="auto">
          <a:xfrm rot="824612">
            <a:off x="6153150" y="4505325"/>
            <a:ext cx="58738" cy="227013"/>
          </a:xfrm>
          <a:prstGeom prst="ellipse">
            <a:avLst/>
          </a:prstGeom>
          <a:solidFill>
            <a:srgbClr val="FF6600"/>
          </a:solidFill>
          <a:ln w="15875">
            <a:solidFill>
              <a:srgbClr val="99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28" name="Rectangle 56"/>
          <p:cNvSpPr>
            <a:spLocks noChangeArrowheads="1"/>
          </p:cNvSpPr>
          <p:nvPr/>
        </p:nvSpPr>
        <p:spPr bwMode="auto">
          <a:xfrm rot="855352">
            <a:off x="6230938" y="4467225"/>
            <a:ext cx="368300" cy="377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29" name="Oval 57"/>
          <p:cNvSpPr>
            <a:spLocks noChangeArrowheads="1"/>
          </p:cNvSpPr>
          <p:nvPr/>
        </p:nvSpPr>
        <p:spPr bwMode="auto">
          <a:xfrm rot="749212">
            <a:off x="6226175" y="4368800"/>
            <a:ext cx="103188" cy="539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0" name="Oval 58"/>
          <p:cNvSpPr>
            <a:spLocks noChangeArrowheads="1"/>
          </p:cNvSpPr>
          <p:nvPr/>
        </p:nvSpPr>
        <p:spPr bwMode="auto">
          <a:xfrm rot="749212">
            <a:off x="6494463" y="4430713"/>
            <a:ext cx="101600" cy="539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1" name="Oval 59"/>
          <p:cNvSpPr>
            <a:spLocks noChangeArrowheads="1"/>
          </p:cNvSpPr>
          <p:nvPr/>
        </p:nvSpPr>
        <p:spPr bwMode="auto">
          <a:xfrm>
            <a:off x="6034088" y="5092700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2" name="Oval 60"/>
          <p:cNvSpPr>
            <a:spLocks noChangeArrowheads="1"/>
          </p:cNvSpPr>
          <p:nvPr/>
        </p:nvSpPr>
        <p:spPr bwMode="auto">
          <a:xfrm>
            <a:off x="6219825" y="5278438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3" name="Oval 61"/>
          <p:cNvSpPr>
            <a:spLocks noChangeArrowheads="1"/>
          </p:cNvSpPr>
          <p:nvPr/>
        </p:nvSpPr>
        <p:spPr bwMode="auto">
          <a:xfrm>
            <a:off x="7042150" y="5360988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4" name="Oval 62"/>
          <p:cNvSpPr>
            <a:spLocks noChangeArrowheads="1"/>
          </p:cNvSpPr>
          <p:nvPr/>
        </p:nvSpPr>
        <p:spPr bwMode="auto">
          <a:xfrm>
            <a:off x="5422900" y="5164138"/>
            <a:ext cx="84138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5" name="Oval 63"/>
          <p:cNvSpPr>
            <a:spLocks noChangeArrowheads="1"/>
          </p:cNvSpPr>
          <p:nvPr/>
        </p:nvSpPr>
        <p:spPr bwMode="auto">
          <a:xfrm>
            <a:off x="5824538" y="5380038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6" name="Oval 64"/>
          <p:cNvSpPr>
            <a:spLocks noChangeArrowheads="1"/>
          </p:cNvSpPr>
          <p:nvPr/>
        </p:nvSpPr>
        <p:spPr bwMode="auto">
          <a:xfrm>
            <a:off x="5916613" y="6408738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7" name="Oval 65"/>
          <p:cNvSpPr>
            <a:spLocks noChangeArrowheads="1"/>
          </p:cNvSpPr>
          <p:nvPr/>
        </p:nvSpPr>
        <p:spPr bwMode="auto">
          <a:xfrm>
            <a:off x="6513513" y="5133975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8" name="Oval 66"/>
          <p:cNvSpPr>
            <a:spLocks noChangeArrowheads="1"/>
          </p:cNvSpPr>
          <p:nvPr/>
        </p:nvSpPr>
        <p:spPr bwMode="auto">
          <a:xfrm>
            <a:off x="6324600" y="4778375"/>
            <a:ext cx="82550" cy="84138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39" name="Oval 67"/>
          <p:cNvSpPr>
            <a:spLocks noChangeArrowheads="1"/>
          </p:cNvSpPr>
          <p:nvPr/>
        </p:nvSpPr>
        <p:spPr bwMode="auto">
          <a:xfrm>
            <a:off x="6413500" y="4470400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40" name="Oval 68"/>
          <p:cNvSpPr>
            <a:spLocks noChangeArrowheads="1"/>
          </p:cNvSpPr>
          <p:nvPr/>
        </p:nvSpPr>
        <p:spPr bwMode="auto">
          <a:xfrm>
            <a:off x="7085013" y="4462463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41" name="Oval 69"/>
          <p:cNvSpPr>
            <a:spLocks noChangeArrowheads="1"/>
          </p:cNvSpPr>
          <p:nvPr/>
        </p:nvSpPr>
        <p:spPr bwMode="auto">
          <a:xfrm>
            <a:off x="6754813" y="4394200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42" name="Oval 70"/>
          <p:cNvSpPr>
            <a:spLocks noChangeArrowheads="1"/>
          </p:cNvSpPr>
          <p:nvPr/>
        </p:nvSpPr>
        <p:spPr bwMode="auto">
          <a:xfrm>
            <a:off x="6005513" y="4214813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43" name="Oval 71"/>
          <p:cNvSpPr>
            <a:spLocks noChangeArrowheads="1"/>
          </p:cNvSpPr>
          <p:nvPr/>
        </p:nvSpPr>
        <p:spPr bwMode="auto">
          <a:xfrm>
            <a:off x="6737350" y="3635375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44" name="Oval 72"/>
          <p:cNvSpPr>
            <a:spLocks noChangeArrowheads="1"/>
          </p:cNvSpPr>
          <p:nvPr/>
        </p:nvSpPr>
        <p:spPr bwMode="auto">
          <a:xfrm>
            <a:off x="6477000" y="4297363"/>
            <a:ext cx="82550" cy="82550"/>
          </a:xfrm>
          <a:prstGeom prst="ellipse">
            <a:avLst/>
          </a:prstGeom>
          <a:solidFill>
            <a:srgbClr val="FFF80A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284745" name="Picture 73" descr="amphotericinBのコピー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9550" y="1423988"/>
            <a:ext cx="2225675" cy="852487"/>
          </a:xfrm>
          <a:prstGeom prst="rect">
            <a:avLst/>
          </a:prstGeom>
          <a:noFill/>
        </p:spPr>
      </p:pic>
      <p:sp>
        <p:nvSpPr>
          <p:cNvPr id="284746" name="Text Box 74"/>
          <p:cNvSpPr txBox="1">
            <a:spLocks noChangeArrowheads="1"/>
          </p:cNvSpPr>
          <p:nvPr/>
        </p:nvSpPr>
        <p:spPr bwMode="auto">
          <a:xfrm>
            <a:off x="5670550" y="2589213"/>
            <a:ext cx="1697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/>
              <a:t>Amphotericin B</a:t>
            </a:r>
          </a:p>
        </p:txBody>
      </p:sp>
      <p:sp>
        <p:nvSpPr>
          <p:cNvPr id="284747" name="AutoShape 75"/>
          <p:cNvSpPr>
            <a:spLocks noChangeArrowheads="1"/>
          </p:cNvSpPr>
          <p:nvPr/>
        </p:nvSpPr>
        <p:spPr bwMode="auto">
          <a:xfrm rot="5400000">
            <a:off x="5715000" y="3459163"/>
            <a:ext cx="1239838" cy="398462"/>
          </a:xfrm>
          <a:custGeom>
            <a:avLst/>
            <a:gdLst>
              <a:gd name="G0" fmla="+- 16224 0 0"/>
              <a:gd name="G1" fmla="+- 6023 0 0"/>
              <a:gd name="G2" fmla="+- 21600 0 6023"/>
              <a:gd name="G3" fmla="+- 10800 0 6023"/>
              <a:gd name="G4" fmla="+- 21600 0 16224"/>
              <a:gd name="G5" fmla="*/ G4 G3 10800"/>
              <a:gd name="G6" fmla="+- 21600 0 G5"/>
              <a:gd name="T0" fmla="*/ 16224 w 21600"/>
              <a:gd name="T1" fmla="*/ 0 h 21600"/>
              <a:gd name="T2" fmla="*/ 0 w 21600"/>
              <a:gd name="T3" fmla="*/ 10800 h 21600"/>
              <a:gd name="T4" fmla="*/ 16224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24" y="0"/>
                </a:moveTo>
                <a:lnTo>
                  <a:pt x="16224" y="6023"/>
                </a:lnTo>
                <a:lnTo>
                  <a:pt x="3375" y="6023"/>
                </a:lnTo>
                <a:lnTo>
                  <a:pt x="3375" y="15577"/>
                </a:lnTo>
                <a:lnTo>
                  <a:pt x="16224" y="15577"/>
                </a:lnTo>
                <a:lnTo>
                  <a:pt x="16224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6023"/>
                </a:moveTo>
                <a:lnTo>
                  <a:pt x="1350" y="15577"/>
                </a:lnTo>
                <a:lnTo>
                  <a:pt x="2700" y="15577"/>
                </a:lnTo>
                <a:lnTo>
                  <a:pt x="2700" y="6023"/>
                </a:lnTo>
                <a:close/>
              </a:path>
              <a:path w="21600" h="21600">
                <a:moveTo>
                  <a:pt x="0" y="6023"/>
                </a:moveTo>
                <a:lnTo>
                  <a:pt x="0" y="15577"/>
                </a:lnTo>
                <a:lnTo>
                  <a:pt x="675" y="15577"/>
                </a:lnTo>
                <a:lnTo>
                  <a:pt x="675" y="6023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48" name="Text Box 76"/>
          <p:cNvSpPr txBox="1">
            <a:spLocks noChangeArrowheads="1"/>
          </p:cNvSpPr>
          <p:nvPr/>
        </p:nvSpPr>
        <p:spPr bwMode="auto">
          <a:xfrm>
            <a:off x="330200" y="2698750"/>
            <a:ext cx="1787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/>
              <a:t>Theonellamide F</a:t>
            </a:r>
          </a:p>
        </p:txBody>
      </p:sp>
      <p:grpSp>
        <p:nvGrpSpPr>
          <p:cNvPr id="284749" name="Group 77"/>
          <p:cNvGrpSpPr>
            <a:grpSpLocks/>
          </p:cNvGrpSpPr>
          <p:nvPr/>
        </p:nvGrpSpPr>
        <p:grpSpPr bwMode="auto">
          <a:xfrm>
            <a:off x="4297363" y="2968625"/>
            <a:ext cx="398462" cy="1150938"/>
            <a:chOff x="2707" y="1870"/>
            <a:chExt cx="251" cy="725"/>
          </a:xfrm>
        </p:grpSpPr>
        <p:sp>
          <p:nvSpPr>
            <p:cNvPr id="284750" name="Rectangle 78"/>
            <p:cNvSpPr>
              <a:spLocks noChangeArrowheads="1"/>
            </p:cNvSpPr>
            <p:nvPr/>
          </p:nvSpPr>
          <p:spPr bwMode="auto">
            <a:xfrm>
              <a:off x="2707" y="2512"/>
              <a:ext cx="251" cy="83"/>
            </a:xfrm>
            <a:prstGeom prst="rect">
              <a:avLst/>
            </a:prstGeom>
            <a:solidFill>
              <a:srgbClr val="38383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751" name="Rectangle 79"/>
            <p:cNvSpPr>
              <a:spLocks noChangeArrowheads="1"/>
            </p:cNvSpPr>
            <p:nvPr/>
          </p:nvSpPr>
          <p:spPr bwMode="auto">
            <a:xfrm>
              <a:off x="2800" y="1870"/>
              <a:ext cx="65" cy="67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84752" name="Text Box 80"/>
          <p:cNvSpPr txBox="1">
            <a:spLocks noChangeArrowheads="1"/>
          </p:cNvSpPr>
          <p:nvPr/>
        </p:nvSpPr>
        <p:spPr bwMode="auto">
          <a:xfrm>
            <a:off x="4098925" y="2614613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b="1"/>
              <a:t>FK463</a:t>
            </a:r>
          </a:p>
        </p:txBody>
      </p:sp>
      <p:sp>
        <p:nvSpPr>
          <p:cNvPr id="284753" name="Oval 81"/>
          <p:cNvSpPr>
            <a:spLocks noChangeArrowheads="1"/>
          </p:cNvSpPr>
          <p:nvPr/>
        </p:nvSpPr>
        <p:spPr bwMode="auto">
          <a:xfrm rot="3648352">
            <a:off x="5999956" y="2053432"/>
            <a:ext cx="103187" cy="539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54" name="Oval 82"/>
          <p:cNvSpPr>
            <a:spLocks noChangeArrowheads="1"/>
          </p:cNvSpPr>
          <p:nvPr/>
        </p:nvSpPr>
        <p:spPr bwMode="auto">
          <a:xfrm rot="3648352">
            <a:off x="6433344" y="2043907"/>
            <a:ext cx="103187" cy="539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55" name="Oval 83"/>
          <p:cNvSpPr>
            <a:spLocks noChangeArrowheads="1"/>
          </p:cNvSpPr>
          <p:nvPr/>
        </p:nvSpPr>
        <p:spPr bwMode="auto">
          <a:xfrm rot="3648352">
            <a:off x="6866731" y="2034382"/>
            <a:ext cx="103187" cy="539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56" name="Text Box 84"/>
          <p:cNvSpPr txBox="1">
            <a:spLocks noChangeArrowheads="1"/>
          </p:cNvSpPr>
          <p:nvPr/>
        </p:nvSpPr>
        <p:spPr bwMode="auto">
          <a:xfrm>
            <a:off x="6024563" y="6311900"/>
            <a:ext cx="9382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200" b="1">
                <a:latin typeface="Helvetica" charset="0"/>
              </a:rPr>
              <a:t>: ions, etc.</a:t>
            </a:r>
          </a:p>
        </p:txBody>
      </p:sp>
      <p:sp>
        <p:nvSpPr>
          <p:cNvPr id="284757" name="AutoShape 85"/>
          <p:cNvSpPr>
            <a:spLocks noChangeArrowheads="1"/>
          </p:cNvSpPr>
          <p:nvPr/>
        </p:nvSpPr>
        <p:spPr bwMode="auto">
          <a:xfrm>
            <a:off x="2422525" y="2303463"/>
            <a:ext cx="325438" cy="280987"/>
          </a:xfrm>
          <a:prstGeom prst="hexagon">
            <a:avLst>
              <a:gd name="adj" fmla="val 28955"/>
              <a:gd name="vf" fmla="val 115470"/>
            </a:avLst>
          </a:prstGeom>
          <a:solidFill>
            <a:srgbClr val="F511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58" name="AutoShape 86"/>
          <p:cNvSpPr>
            <a:spLocks noChangeArrowheads="1"/>
          </p:cNvSpPr>
          <p:nvPr/>
        </p:nvSpPr>
        <p:spPr bwMode="auto">
          <a:xfrm>
            <a:off x="1866900" y="2352675"/>
            <a:ext cx="325438" cy="280988"/>
          </a:xfrm>
          <a:prstGeom prst="hexagon">
            <a:avLst>
              <a:gd name="adj" fmla="val 28955"/>
              <a:gd name="vf" fmla="val 115470"/>
            </a:avLst>
          </a:prstGeom>
          <a:solidFill>
            <a:srgbClr val="F511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59" name="Freeform 87"/>
          <p:cNvSpPr>
            <a:spLocks/>
          </p:cNvSpPr>
          <p:nvPr/>
        </p:nvSpPr>
        <p:spPr bwMode="auto">
          <a:xfrm rot="1670171">
            <a:off x="3441700" y="5000625"/>
            <a:ext cx="339725" cy="211138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91" y="91"/>
              </a:cxn>
              <a:cxn ang="0">
                <a:pos x="136" y="0"/>
              </a:cxn>
            </a:cxnLst>
            <a:rect l="0" t="0" r="r" b="b"/>
            <a:pathLst>
              <a:path w="136" h="106">
                <a:moveTo>
                  <a:pt x="0" y="91"/>
                </a:moveTo>
                <a:cubicBezTo>
                  <a:pt x="34" y="98"/>
                  <a:pt x="68" y="106"/>
                  <a:pt x="91" y="91"/>
                </a:cubicBezTo>
                <a:cubicBezTo>
                  <a:pt x="114" y="76"/>
                  <a:pt x="125" y="38"/>
                  <a:pt x="136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60" name="Freeform 88"/>
          <p:cNvSpPr>
            <a:spLocks/>
          </p:cNvSpPr>
          <p:nvPr/>
        </p:nvSpPr>
        <p:spPr bwMode="auto">
          <a:xfrm rot="203067">
            <a:off x="2446338" y="5133975"/>
            <a:ext cx="254000" cy="376238"/>
          </a:xfrm>
          <a:custGeom>
            <a:avLst/>
            <a:gdLst/>
            <a:ahLst/>
            <a:cxnLst>
              <a:cxn ang="0">
                <a:pos x="0" y="91"/>
              </a:cxn>
              <a:cxn ang="0">
                <a:pos x="91" y="91"/>
              </a:cxn>
              <a:cxn ang="0">
                <a:pos x="136" y="0"/>
              </a:cxn>
            </a:cxnLst>
            <a:rect l="0" t="0" r="r" b="b"/>
            <a:pathLst>
              <a:path w="136" h="106">
                <a:moveTo>
                  <a:pt x="0" y="91"/>
                </a:moveTo>
                <a:cubicBezTo>
                  <a:pt x="34" y="98"/>
                  <a:pt x="68" y="106"/>
                  <a:pt x="91" y="91"/>
                </a:cubicBezTo>
                <a:cubicBezTo>
                  <a:pt x="114" y="76"/>
                  <a:pt x="125" y="38"/>
                  <a:pt x="136" y="0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61" name="Line 89"/>
          <p:cNvSpPr>
            <a:spLocks noChangeShapeType="1"/>
          </p:cNvSpPr>
          <p:nvPr/>
        </p:nvSpPr>
        <p:spPr bwMode="auto">
          <a:xfrm>
            <a:off x="4279900" y="5257800"/>
            <a:ext cx="82550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62" name="Line 90"/>
          <p:cNvSpPr>
            <a:spLocks noChangeShapeType="1"/>
          </p:cNvSpPr>
          <p:nvPr/>
        </p:nvSpPr>
        <p:spPr bwMode="auto">
          <a:xfrm flipV="1">
            <a:off x="4267200" y="5721350"/>
            <a:ext cx="203200" cy="38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84763" name="Text Box 91"/>
          <p:cNvSpPr txBox="1">
            <a:spLocks noChangeArrowheads="1"/>
          </p:cNvSpPr>
          <p:nvPr/>
        </p:nvSpPr>
        <p:spPr bwMode="auto">
          <a:xfrm>
            <a:off x="3650548" y="5778500"/>
            <a:ext cx="154227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500" b="1" dirty="0" smtClean="0">
                <a:latin typeface="Helvetica" charset="0"/>
              </a:rPr>
              <a:t>Vacuole fusion</a:t>
            </a:r>
            <a:endParaRPr lang="en-US" altLang="ja-JP" sz="1500" b="1" dirty="0">
              <a:latin typeface="Helvetica" charset="0"/>
            </a:endParaRPr>
          </a:p>
        </p:txBody>
      </p:sp>
      <p:sp>
        <p:nvSpPr>
          <p:cNvPr id="92" name="テキスト ボックス 68"/>
          <p:cNvSpPr txBox="1">
            <a:spLocks noChangeArrowheads="1"/>
          </p:cNvSpPr>
          <p:nvPr/>
        </p:nvSpPr>
        <p:spPr bwMode="auto">
          <a:xfrm>
            <a:off x="520980" y="6270382"/>
            <a:ext cx="42487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latin typeface="Arial"/>
                <a:ea typeface="Times" charset="0"/>
                <a:cs typeface="Arial"/>
              </a:rPr>
              <a:t>Nishimura et al. </a:t>
            </a:r>
            <a:r>
              <a:rPr lang="en-US" altLang="ja-JP" sz="1600" i="1" dirty="0">
                <a:latin typeface="Arial"/>
                <a:ea typeface="Times" charset="0"/>
                <a:cs typeface="Arial"/>
              </a:rPr>
              <a:t>Nature Chem. Biol.</a:t>
            </a:r>
            <a:r>
              <a:rPr lang="en-US" altLang="ja-JP" sz="1600" dirty="0">
                <a:latin typeface="Arial"/>
                <a:ea typeface="Times" charset="0"/>
                <a:cs typeface="Arial"/>
              </a:rPr>
              <a:t>, 2010</a:t>
            </a:r>
            <a:endParaRPr lang="ja-JP" altLang="en-US" sz="1600" dirty="0">
              <a:latin typeface="Arial"/>
              <a:ea typeface="Times" charset="0"/>
              <a:cs typeface="Arial"/>
            </a:endParaRPr>
          </a:p>
        </p:txBody>
      </p:sp>
      <p:sp>
        <p:nvSpPr>
          <p:cNvPr id="93" name="Text Box 66"/>
          <p:cNvSpPr txBox="1">
            <a:spLocks noChangeArrowheads="1"/>
          </p:cNvSpPr>
          <p:nvPr/>
        </p:nvSpPr>
        <p:spPr bwMode="auto">
          <a:xfrm>
            <a:off x="1651000" y="0"/>
            <a:ext cx="5803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3200" b="1" dirty="0" smtClean="0">
                <a:latin typeface="Calibri"/>
                <a:ea typeface="ＭＳ Ｐゴシック" charset="-128"/>
                <a:cs typeface="Calibri"/>
              </a:rPr>
              <a:t>Theonellamide as a novel class of sterol-binding molecules</a:t>
            </a:r>
            <a:endParaRPr lang="en-US" altLang="ja-JP" sz="3200" b="1" dirty="0">
              <a:latin typeface="Calibri"/>
              <a:ea typeface="ＭＳ Ｐゴシック" charset="-128"/>
              <a:cs typeface="Calibri"/>
            </a:endParaRPr>
          </a:p>
        </p:txBody>
      </p:sp>
      <p:pic>
        <p:nvPicPr>
          <p:cNvPr id="94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図 9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9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グラフ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22719"/>
              </p:ext>
            </p:extLst>
          </p:nvPr>
        </p:nvGraphicFramePr>
        <p:xfrm>
          <a:off x="1037105" y="712638"/>
          <a:ext cx="3142800" cy="2710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0" name="テキスト ボックス 59"/>
          <p:cNvSpPr txBox="1"/>
          <p:nvPr/>
        </p:nvSpPr>
        <p:spPr>
          <a:xfrm rot="16200000">
            <a:off x="-75227" y="1820439"/>
            <a:ext cx="21643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relative fluorescence unit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grpSp>
        <p:nvGrpSpPr>
          <p:cNvPr id="2" name="図形グループ 1"/>
          <p:cNvGrpSpPr/>
          <p:nvPr/>
        </p:nvGrpSpPr>
        <p:grpSpPr>
          <a:xfrm>
            <a:off x="5347926" y="656903"/>
            <a:ext cx="2678381" cy="2963006"/>
            <a:chOff x="1502456" y="3665199"/>
            <a:chExt cx="2678381" cy="2963006"/>
          </a:xfrm>
        </p:grpSpPr>
        <p:sp>
          <p:nvSpPr>
            <p:cNvPr id="56" name="テキスト ボックス 55"/>
            <p:cNvSpPr txBox="1"/>
            <p:nvPr/>
          </p:nvSpPr>
          <p:spPr>
            <a:xfrm>
              <a:off x="1714536" y="3665199"/>
              <a:ext cx="11849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Arial"/>
                  <a:cs typeface="Arial"/>
                </a:rPr>
                <a:t>TNM-AMCA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57" name="テキスト ボックス 56"/>
            <p:cNvSpPr txBox="1"/>
            <p:nvPr/>
          </p:nvSpPr>
          <p:spPr>
            <a:xfrm>
              <a:off x="2835409" y="3665199"/>
              <a:ext cx="1345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Arial"/>
                  <a:cs typeface="Arial"/>
                </a:rPr>
                <a:t>EGFP-</a:t>
              </a:r>
              <a:r>
                <a:rPr kumimoji="1" lang="en-US" altLang="ja-JP" sz="1400" dirty="0" err="1" smtClean="0">
                  <a:latin typeface="Arial"/>
                  <a:cs typeface="Arial"/>
                </a:rPr>
                <a:t>Lysenin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3189920" y="6320428"/>
              <a:ext cx="691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/>
                  <a:cs typeface="Arial"/>
                </a:rPr>
                <a:t>m</a:t>
              </a:r>
              <a:r>
                <a:rPr kumimoji="1" lang="en-US" altLang="ja-JP" sz="1400" dirty="0" smtClean="0">
                  <a:latin typeface="Arial"/>
                  <a:cs typeface="Arial"/>
                </a:rPr>
                <a:t>erge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59" name="テキスト ボックス 58"/>
            <p:cNvSpPr txBox="1"/>
            <p:nvPr/>
          </p:nvSpPr>
          <p:spPr>
            <a:xfrm>
              <a:off x="1502456" y="6320428"/>
              <a:ext cx="1598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Arial"/>
                  <a:cs typeface="Arial"/>
                </a:rPr>
                <a:t>r</a:t>
              </a:r>
              <a:r>
                <a:rPr kumimoji="1" lang="en-US" altLang="ja-JP" sz="1400" dirty="0" err="1" smtClean="0">
                  <a:latin typeface="Arial"/>
                  <a:cs typeface="Arial"/>
                </a:rPr>
                <a:t>hodamine</a:t>
              </a:r>
              <a:r>
                <a:rPr kumimoji="1" lang="en-US" altLang="ja-JP" sz="1400" dirty="0" smtClean="0">
                  <a:latin typeface="Arial"/>
                  <a:cs typeface="Arial"/>
                </a:rPr>
                <a:t>-DOPE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pic>
          <p:nvPicPr>
            <p:cNvPr id="61" name="図 60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89762" y="3960242"/>
              <a:ext cx="1204395" cy="1174680"/>
            </a:xfrm>
            <a:prstGeom prst="rect">
              <a:avLst/>
            </a:prstGeom>
          </p:spPr>
        </p:pic>
        <p:pic>
          <p:nvPicPr>
            <p:cNvPr id="62" name="図 6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8693" y="3960242"/>
              <a:ext cx="1204395" cy="1174680"/>
            </a:xfrm>
            <a:prstGeom prst="rect">
              <a:avLst/>
            </a:prstGeom>
          </p:spPr>
        </p:pic>
        <p:pic>
          <p:nvPicPr>
            <p:cNvPr id="63" name="図 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28693" y="5166089"/>
              <a:ext cx="1204395" cy="1174680"/>
            </a:xfrm>
            <a:prstGeom prst="rect">
              <a:avLst/>
            </a:prstGeom>
          </p:spPr>
        </p:pic>
        <p:pic>
          <p:nvPicPr>
            <p:cNvPr id="64" name="図 6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89762" y="5150875"/>
              <a:ext cx="1204395" cy="1190556"/>
            </a:xfrm>
            <a:prstGeom prst="rect">
              <a:avLst/>
            </a:prstGeom>
          </p:spPr>
        </p:pic>
        <p:cxnSp>
          <p:nvCxnSpPr>
            <p:cNvPr id="65" name="直線コネクタ 64"/>
            <p:cNvCxnSpPr/>
            <p:nvPr/>
          </p:nvCxnSpPr>
          <p:spPr>
            <a:xfrm>
              <a:off x="3647547" y="6270745"/>
              <a:ext cx="453616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8" name="テキスト ボックス 67"/>
          <p:cNvSpPr txBox="1"/>
          <p:nvPr/>
        </p:nvSpPr>
        <p:spPr>
          <a:xfrm>
            <a:off x="2172297" y="3383668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cholesterol (%)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1469696" y="322676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0</a:t>
            </a:r>
            <a:endParaRPr kumimoji="1" lang="ja-JP" altLang="en-US" sz="12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812596" y="322676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10</a:t>
            </a:r>
            <a:endParaRPr kumimoji="1" lang="ja-JP" altLang="en-US" sz="12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203121" y="322676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20</a:t>
            </a:r>
            <a:endParaRPr kumimoji="1" lang="ja-JP" altLang="en-US" sz="12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2574596" y="322676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30</a:t>
            </a:r>
            <a:endParaRPr kumimoji="1" lang="ja-JP" altLang="en-US" sz="12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936546" y="322676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40</a:t>
            </a:r>
            <a:endParaRPr kumimoji="1" lang="ja-JP" altLang="en-US" sz="12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3308021" y="322676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50</a:t>
            </a:r>
            <a:endParaRPr kumimoji="1" lang="ja-JP" altLang="en-US" sz="12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3689021" y="322676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60</a:t>
            </a:r>
            <a:endParaRPr kumimoji="1" lang="ja-JP" altLang="en-US" sz="1200" dirty="0"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grpSp>
        <p:nvGrpSpPr>
          <p:cNvPr id="3" name="図形グループ 2"/>
          <p:cNvGrpSpPr/>
          <p:nvPr/>
        </p:nvGrpSpPr>
        <p:grpSpPr>
          <a:xfrm>
            <a:off x="1104875" y="3818010"/>
            <a:ext cx="2922337" cy="2916503"/>
            <a:chOff x="1298915" y="3518113"/>
            <a:chExt cx="2922337" cy="2916503"/>
          </a:xfrm>
        </p:grpSpPr>
        <p:pic>
          <p:nvPicPr>
            <p:cNvPr id="36" name="図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50236" y="3820988"/>
              <a:ext cx="1271016" cy="1271016"/>
            </a:xfrm>
            <a:prstGeom prst="rect">
              <a:avLst/>
            </a:prstGeom>
          </p:spPr>
        </p:pic>
        <p:pic>
          <p:nvPicPr>
            <p:cNvPr id="37" name="図 3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17752" y="3820988"/>
              <a:ext cx="1271016" cy="1271016"/>
            </a:xfrm>
            <a:prstGeom prst="rect">
              <a:avLst/>
            </a:prstGeom>
          </p:spPr>
        </p:pic>
        <p:pic>
          <p:nvPicPr>
            <p:cNvPr id="38" name="図 3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17752" y="5163600"/>
              <a:ext cx="1271016" cy="1271016"/>
            </a:xfrm>
            <a:prstGeom prst="rect">
              <a:avLst/>
            </a:prstGeom>
          </p:spPr>
        </p:pic>
        <p:pic>
          <p:nvPicPr>
            <p:cNvPr id="39" name="図 3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50236" y="5163600"/>
              <a:ext cx="1271016" cy="1271016"/>
            </a:xfrm>
            <a:prstGeom prst="rect">
              <a:avLst/>
            </a:prstGeom>
          </p:spPr>
        </p:pic>
        <p:sp>
          <p:nvSpPr>
            <p:cNvPr id="40" name="テキスト ボックス 39"/>
            <p:cNvSpPr txBox="1"/>
            <p:nvPr/>
          </p:nvSpPr>
          <p:spPr>
            <a:xfrm>
              <a:off x="3262583" y="3518113"/>
              <a:ext cx="7235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/>
                  <a:cs typeface="Arial"/>
                </a:rPr>
                <a:t>20 min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 rot="16200000">
              <a:off x="1091036" y="4364642"/>
              <a:ext cx="7235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Arial"/>
                  <a:cs typeface="Arial"/>
                </a:rPr>
                <a:t>control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 rot="16200000">
              <a:off x="1076739" y="5685442"/>
              <a:ext cx="7521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Arial"/>
                  <a:cs typeface="Arial"/>
                </a:rPr>
                <a:t>TNM-A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cxnSp>
          <p:nvCxnSpPr>
            <p:cNvPr id="43" name="直線コネクタ 42"/>
            <p:cNvCxnSpPr/>
            <p:nvPr/>
          </p:nvCxnSpPr>
          <p:spPr>
            <a:xfrm>
              <a:off x="3586252" y="6342696"/>
              <a:ext cx="596900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テキスト ボックス 43"/>
            <p:cNvSpPr txBox="1"/>
            <p:nvPr/>
          </p:nvSpPr>
          <p:spPr>
            <a:xfrm>
              <a:off x="1950585" y="3518113"/>
              <a:ext cx="6236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dirty="0" smtClean="0">
                  <a:latin typeface="Arial"/>
                  <a:cs typeface="Arial"/>
                </a:rPr>
                <a:t>0 min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4" name="図形グループ 3"/>
          <p:cNvGrpSpPr/>
          <p:nvPr/>
        </p:nvGrpSpPr>
        <p:grpSpPr>
          <a:xfrm>
            <a:off x="5184245" y="3877709"/>
            <a:ext cx="2703637" cy="2507550"/>
            <a:chOff x="4997569" y="3664551"/>
            <a:chExt cx="2703637" cy="2507550"/>
          </a:xfrm>
        </p:grpSpPr>
        <p:graphicFrame>
          <p:nvGraphicFramePr>
            <p:cNvPr id="45" name="グラフ 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02012342"/>
                </p:ext>
              </p:extLst>
            </p:nvPr>
          </p:nvGraphicFramePr>
          <p:xfrm>
            <a:off x="5255161" y="3664551"/>
            <a:ext cx="2446045" cy="25075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sp>
          <p:nvSpPr>
            <p:cNvPr id="46" name="テキスト ボックス 45"/>
            <p:cNvSpPr txBox="1"/>
            <p:nvPr/>
          </p:nvSpPr>
          <p:spPr>
            <a:xfrm rot="16200000">
              <a:off x="4208731" y="4666548"/>
              <a:ext cx="1885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latin typeface="Arial"/>
                  <a:cs typeface="Arial"/>
                </a:rPr>
                <a:t>p</a:t>
              </a:r>
              <a:r>
                <a:rPr kumimoji="1" lang="en-US" altLang="ja-JP" sz="1400" dirty="0" smtClean="0">
                  <a:latin typeface="Arial"/>
                  <a:cs typeface="Arial"/>
                </a:rPr>
                <a:t>hase separation (%)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</p:grpSp>
      <p:sp>
        <p:nvSpPr>
          <p:cNvPr id="47" name="テキスト ボックス 46"/>
          <p:cNvSpPr txBox="1"/>
          <p:nvPr/>
        </p:nvSpPr>
        <p:spPr>
          <a:xfrm>
            <a:off x="5960720" y="6193025"/>
            <a:ext cx="723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/>
                <a:cs typeface="Arial"/>
              </a:rPr>
              <a:t>c</a:t>
            </a:r>
            <a:r>
              <a:rPr kumimoji="1" lang="en-US" altLang="ja-JP" sz="1400" dirty="0" smtClean="0">
                <a:latin typeface="Arial"/>
                <a:cs typeface="Arial"/>
              </a:rPr>
              <a:t>ontrol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886215" y="6193025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"/>
                <a:cs typeface="Arial"/>
              </a:rPr>
              <a:t>TNM-A</a:t>
            </a:r>
            <a:endParaRPr kumimoji="1" lang="ja-JP" altLang="en-US" sz="1400" dirty="0">
              <a:latin typeface="Arial"/>
              <a:cs typeface="Arial"/>
            </a:endParaRPr>
          </a:p>
        </p:txBody>
      </p:sp>
      <p:sp>
        <p:nvSpPr>
          <p:cNvPr id="50" name="Text Box 66"/>
          <p:cNvSpPr txBox="1">
            <a:spLocks noChangeArrowheads="1"/>
          </p:cNvSpPr>
          <p:nvPr/>
        </p:nvSpPr>
        <p:spPr bwMode="auto">
          <a:xfrm>
            <a:off x="0" y="168275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ja-JP" sz="2800" b="1" dirty="0" smtClean="0">
                <a:latin typeface="Calibri"/>
                <a:ea typeface="ＭＳ Ｐゴシック" charset="-128"/>
                <a:cs typeface="Calibri"/>
              </a:rPr>
              <a:t>Theonellamides induce membrane </a:t>
            </a:r>
            <a:r>
              <a:rPr lang="en-US" altLang="ja-JP" sz="2800" b="1" dirty="0">
                <a:latin typeface="Calibri"/>
                <a:ea typeface="ＭＳ Ｐゴシック" charset="-128"/>
                <a:cs typeface="Calibri"/>
              </a:rPr>
              <a:t>phase separation</a:t>
            </a:r>
          </a:p>
        </p:txBody>
      </p:sp>
      <p:sp>
        <p:nvSpPr>
          <p:cNvPr id="49" name="テキスト ボックス 68"/>
          <p:cNvSpPr txBox="1">
            <a:spLocks noChangeArrowheads="1"/>
          </p:cNvSpPr>
          <p:nvPr/>
        </p:nvSpPr>
        <p:spPr bwMode="auto">
          <a:xfrm>
            <a:off x="6189388" y="6511757"/>
            <a:ext cx="29415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1600" dirty="0" err="1" smtClean="0">
                <a:latin typeface="Arial"/>
                <a:ea typeface="Times" charset="0"/>
                <a:cs typeface="Arial"/>
              </a:rPr>
              <a:t>Arita</a:t>
            </a:r>
            <a:r>
              <a:rPr lang="en-US" altLang="ja-JP" sz="1600" dirty="0" smtClean="0">
                <a:latin typeface="Arial"/>
                <a:ea typeface="Times" charset="0"/>
                <a:cs typeface="Arial"/>
              </a:rPr>
              <a:t> et </a:t>
            </a:r>
            <a:r>
              <a:rPr lang="en-US" altLang="ja-JP" sz="1600" dirty="0">
                <a:latin typeface="Arial"/>
                <a:ea typeface="Times" charset="0"/>
                <a:cs typeface="Arial"/>
              </a:rPr>
              <a:t>al. </a:t>
            </a:r>
            <a:r>
              <a:rPr lang="en-US" altLang="ja-JP" sz="1600" i="1" dirty="0" smtClean="0">
                <a:latin typeface="Arial"/>
                <a:ea typeface="Times" charset="0"/>
                <a:cs typeface="Arial"/>
              </a:rPr>
              <a:t>Chem</a:t>
            </a:r>
            <a:r>
              <a:rPr lang="en-US" altLang="ja-JP" sz="1600" i="1" dirty="0">
                <a:latin typeface="Arial"/>
                <a:ea typeface="Times" charset="0"/>
                <a:cs typeface="Arial"/>
              </a:rPr>
              <a:t>. Biol.</a:t>
            </a:r>
            <a:r>
              <a:rPr lang="en-US" altLang="ja-JP" sz="1600" dirty="0">
                <a:latin typeface="Arial"/>
                <a:ea typeface="Times" charset="0"/>
                <a:cs typeface="Arial"/>
              </a:rPr>
              <a:t>, </a:t>
            </a:r>
            <a:r>
              <a:rPr lang="en-US" altLang="ja-JP" sz="1600" dirty="0" smtClean="0">
                <a:latin typeface="Arial"/>
                <a:ea typeface="Times" charset="0"/>
                <a:cs typeface="Arial"/>
              </a:rPr>
              <a:t>2015</a:t>
            </a:r>
            <a:endParaRPr lang="ja-JP" altLang="en-US" sz="1600" dirty="0">
              <a:latin typeface="Arial"/>
              <a:ea typeface="Times" charset="0"/>
              <a:cs typeface="Arial"/>
            </a:endParaRPr>
          </a:p>
        </p:txBody>
      </p:sp>
      <p:pic>
        <p:nvPicPr>
          <p:cNvPr id="51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379795" cy="7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図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0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テキスト ボックス 68"/>
          <p:cNvSpPr txBox="1">
            <a:spLocks noChangeArrowheads="1"/>
          </p:cNvSpPr>
          <p:nvPr/>
        </p:nvSpPr>
        <p:spPr bwMode="auto">
          <a:xfrm>
            <a:off x="6189388" y="6524457"/>
            <a:ext cx="29415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1600" dirty="0" err="1" smtClean="0">
                <a:latin typeface="Arial"/>
                <a:ea typeface="Times" charset="0"/>
                <a:cs typeface="Arial"/>
              </a:rPr>
              <a:t>Arita</a:t>
            </a:r>
            <a:r>
              <a:rPr lang="en-US" altLang="ja-JP" sz="1600" dirty="0" smtClean="0">
                <a:latin typeface="Arial"/>
                <a:ea typeface="Times" charset="0"/>
                <a:cs typeface="Arial"/>
              </a:rPr>
              <a:t> et </a:t>
            </a:r>
            <a:r>
              <a:rPr lang="en-US" altLang="ja-JP" sz="1600" dirty="0">
                <a:latin typeface="Arial"/>
                <a:ea typeface="Times" charset="0"/>
                <a:cs typeface="Arial"/>
              </a:rPr>
              <a:t>al. </a:t>
            </a:r>
            <a:r>
              <a:rPr lang="en-US" altLang="ja-JP" sz="1600" i="1" dirty="0" smtClean="0">
                <a:latin typeface="Arial"/>
                <a:ea typeface="Times" charset="0"/>
                <a:cs typeface="Arial"/>
              </a:rPr>
              <a:t>Chem</a:t>
            </a:r>
            <a:r>
              <a:rPr lang="en-US" altLang="ja-JP" sz="1600" i="1" dirty="0">
                <a:latin typeface="Arial"/>
                <a:ea typeface="Times" charset="0"/>
                <a:cs typeface="Arial"/>
              </a:rPr>
              <a:t>. Biol.</a:t>
            </a:r>
            <a:r>
              <a:rPr lang="en-US" altLang="ja-JP" sz="1600" dirty="0">
                <a:latin typeface="Arial"/>
                <a:ea typeface="Times" charset="0"/>
                <a:cs typeface="Arial"/>
              </a:rPr>
              <a:t>, </a:t>
            </a:r>
            <a:r>
              <a:rPr lang="en-US" altLang="ja-JP" sz="1600" dirty="0" smtClean="0">
                <a:latin typeface="Arial"/>
                <a:ea typeface="Times" charset="0"/>
                <a:cs typeface="Arial"/>
              </a:rPr>
              <a:t>2015</a:t>
            </a:r>
            <a:endParaRPr lang="ja-JP" altLang="en-US" sz="1600" dirty="0">
              <a:latin typeface="Arial"/>
              <a:ea typeface="Times" charset="0"/>
              <a:cs typeface="Arial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1765987" y="2819219"/>
            <a:ext cx="6002790" cy="1341771"/>
          </a:xfrm>
          <a:prstGeom prst="downArrow">
            <a:avLst>
              <a:gd name="adj1" fmla="val 77323"/>
              <a:gd name="adj2" fmla="val 19032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460648" y="-301563"/>
            <a:ext cx="5389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10 um</a:t>
            </a:r>
            <a:endParaRPr kumimoji="1" lang="ja-JP" altLang="en-US" sz="1000" dirty="0">
              <a:solidFill>
                <a:schemeClr val="bg1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2478477" y="2874608"/>
            <a:ext cx="1782860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2000" b="1" dirty="0" err="1" smtClean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theonellamide</a:t>
            </a:r>
            <a:endParaRPr kumimoji="1" lang="ja-JP" altLang="en-US" sz="2000" b="1" dirty="0">
              <a:solidFill>
                <a:srgbClr val="000000"/>
              </a:solidFill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0370" y="2758756"/>
            <a:ext cx="2465604" cy="13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図形グループ 12"/>
          <p:cNvGrpSpPr/>
          <p:nvPr/>
        </p:nvGrpSpPr>
        <p:grpSpPr>
          <a:xfrm>
            <a:off x="1209460" y="-495932"/>
            <a:ext cx="6584655" cy="3254688"/>
            <a:chOff x="1209460" y="-495932"/>
            <a:chExt cx="6584655" cy="3254688"/>
          </a:xfrm>
        </p:grpSpPr>
        <p:pic>
          <p:nvPicPr>
            <p:cNvPr id="95" name="図 9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V="1">
              <a:off x="5814115" y="778756"/>
              <a:ext cx="1980000" cy="1980000"/>
            </a:xfrm>
            <a:prstGeom prst="rect">
              <a:avLst/>
            </a:prstGeom>
            <a:effectLst/>
          </p:spPr>
        </p:pic>
        <p:cxnSp>
          <p:nvCxnSpPr>
            <p:cNvPr id="14" name="直線コネクタ 13"/>
            <p:cNvCxnSpPr/>
            <p:nvPr/>
          </p:nvCxnSpPr>
          <p:spPr>
            <a:xfrm>
              <a:off x="4012077" y="-495932"/>
              <a:ext cx="716280" cy="0"/>
            </a:xfrm>
            <a:prstGeom prst="line">
              <a:avLst/>
            </a:prstGeom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3" name="図 1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0118" y="778756"/>
              <a:ext cx="1980000" cy="1980000"/>
            </a:xfrm>
            <a:prstGeom prst="rect">
              <a:avLst/>
            </a:prstGeom>
            <a:ln w="31750">
              <a:noFill/>
            </a:ln>
          </p:spPr>
        </p:pic>
        <p:sp>
          <p:nvSpPr>
            <p:cNvPr id="104" name="テキスト ボックス 103"/>
            <p:cNvSpPr txBox="1"/>
            <p:nvPr/>
          </p:nvSpPr>
          <p:spPr>
            <a:xfrm>
              <a:off x="2164098" y="216845"/>
              <a:ext cx="1132041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kumimoji="1" lang="en-US" altLang="ja-JP" sz="1700" b="1" dirty="0" smtClean="0">
                  <a:solidFill>
                    <a:srgbClr val="000000"/>
                  </a:solidFill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Liposome</a:t>
              </a:r>
            </a:p>
          </p:txBody>
        </p:sp>
        <p:sp>
          <p:nvSpPr>
            <p:cNvPr id="109" name="テキスト ボックス 108"/>
            <p:cNvSpPr txBox="1"/>
            <p:nvPr/>
          </p:nvSpPr>
          <p:spPr>
            <a:xfrm>
              <a:off x="1209460" y="1591785"/>
              <a:ext cx="524503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ja-JP" sz="17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w/o</a:t>
              </a:r>
              <a:endParaRPr kumimoji="1" lang="ja-JP" altLang="en-US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pic>
          <p:nvPicPr>
            <p:cNvPr id="115" name="図 114" descr="0min_TMN3-GP(-0.59-0.16).ti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81504" y="778756"/>
              <a:ext cx="1980000" cy="1980000"/>
            </a:xfrm>
            <a:prstGeom prst="rect">
              <a:avLst/>
            </a:prstGeom>
          </p:spPr>
        </p:pic>
        <p:sp>
          <p:nvSpPr>
            <p:cNvPr id="121" name="テキスト ボックス 120"/>
            <p:cNvSpPr txBox="1"/>
            <p:nvPr/>
          </p:nvSpPr>
          <p:spPr>
            <a:xfrm>
              <a:off x="3939385" y="216845"/>
              <a:ext cx="1664238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kumimoji="1" lang="en-US" altLang="ja-JP" sz="1700" b="1" dirty="0" smtClean="0">
                  <a:solidFill>
                    <a:srgbClr val="000000"/>
                  </a:solidFill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Cell membrane</a:t>
              </a:r>
              <a:endParaRPr kumimoji="1" lang="ja-JP" altLang="en-US" sz="1700" b="1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cxnSp>
          <p:nvCxnSpPr>
            <p:cNvPr id="5" name="直線コネクタ 4"/>
            <p:cNvCxnSpPr/>
            <p:nvPr/>
          </p:nvCxnSpPr>
          <p:spPr>
            <a:xfrm flipV="1">
              <a:off x="1866118" y="610015"/>
              <a:ext cx="1728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線コネクタ 125"/>
            <p:cNvCxnSpPr/>
            <p:nvPr/>
          </p:nvCxnSpPr>
          <p:spPr>
            <a:xfrm flipV="1">
              <a:off x="3907504" y="610015"/>
              <a:ext cx="1728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テキスト ボックス 105"/>
            <p:cNvSpPr txBox="1"/>
            <p:nvPr/>
          </p:nvSpPr>
          <p:spPr>
            <a:xfrm>
              <a:off x="5926305" y="216845"/>
              <a:ext cx="1762021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kumimoji="1" lang="en-US" altLang="ja-JP" sz="1700" b="1" dirty="0" smtClean="0">
                  <a:solidFill>
                    <a:srgbClr val="000000"/>
                  </a:solidFill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Cell morphology</a:t>
              </a:r>
              <a:endParaRPr kumimoji="1" lang="ja-JP" altLang="en-US" sz="1700" b="1" dirty="0">
                <a:solidFill>
                  <a:srgbClr val="000000"/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cxnSp>
          <p:nvCxnSpPr>
            <p:cNvPr id="108" name="直線コネクタ 107"/>
            <p:cNvCxnSpPr/>
            <p:nvPr/>
          </p:nvCxnSpPr>
          <p:spPr>
            <a:xfrm flipV="1">
              <a:off x="5963033" y="610015"/>
              <a:ext cx="1728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図形グループ 16"/>
          <p:cNvGrpSpPr/>
          <p:nvPr/>
        </p:nvGrpSpPr>
        <p:grpSpPr>
          <a:xfrm>
            <a:off x="1209460" y="4176439"/>
            <a:ext cx="6584656" cy="2348017"/>
            <a:chOff x="1209460" y="4176439"/>
            <a:chExt cx="6584656" cy="2348017"/>
          </a:xfrm>
        </p:grpSpPr>
        <p:pic>
          <p:nvPicPr>
            <p:cNvPr id="96" name="図 9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 flipV="1">
              <a:off x="5814116" y="4544456"/>
              <a:ext cx="1980000" cy="1980000"/>
            </a:xfrm>
            <a:prstGeom prst="rect">
              <a:avLst/>
            </a:prstGeom>
            <a:effectLst/>
          </p:spPr>
        </p:pic>
        <p:pic>
          <p:nvPicPr>
            <p:cNvPr id="105" name="図 10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41776" y="4546114"/>
              <a:ext cx="1976685" cy="1976685"/>
            </a:xfrm>
            <a:prstGeom prst="rect">
              <a:avLst/>
            </a:prstGeom>
            <a:ln w="31750">
              <a:noFill/>
            </a:ln>
          </p:spPr>
        </p:pic>
        <p:pic>
          <p:nvPicPr>
            <p:cNvPr id="110" name="図 109" descr="30min_TMN3-GP(-0.59-0.16).ti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81504" y="4544456"/>
              <a:ext cx="1980000" cy="1980000"/>
            </a:xfrm>
            <a:prstGeom prst="rect">
              <a:avLst/>
            </a:prstGeom>
          </p:spPr>
        </p:pic>
        <p:sp>
          <p:nvSpPr>
            <p:cNvPr id="122" name="テキスト ボックス 121"/>
            <p:cNvSpPr txBox="1"/>
            <p:nvPr/>
          </p:nvSpPr>
          <p:spPr>
            <a:xfrm>
              <a:off x="1781962" y="4188961"/>
              <a:ext cx="1931044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kumimoji="1" lang="en-US" altLang="ja-JP" sz="1700" b="1" i="1" dirty="0" smtClean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phase separation</a:t>
              </a:r>
              <a:endParaRPr kumimoji="1" lang="ja-JP" altLang="en-US" sz="1700" b="1" i="1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123" name="テキスト ボックス 122"/>
            <p:cNvSpPr txBox="1"/>
            <p:nvPr/>
          </p:nvSpPr>
          <p:spPr>
            <a:xfrm>
              <a:off x="3844493" y="4188961"/>
              <a:ext cx="1991401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kumimoji="1" lang="en-US" altLang="ja-JP" sz="1700" b="1" i="1" dirty="0" smtClean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order perturbation</a:t>
              </a:r>
              <a:endParaRPr kumimoji="1" lang="ja-JP" altLang="en-US" sz="1700" b="1" i="1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6177181" y="4176439"/>
              <a:ext cx="1324814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kumimoji="1" lang="en-US" altLang="ja-JP" sz="1700" b="1" i="1" dirty="0" smtClean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contraction</a:t>
              </a:r>
              <a:endParaRPr kumimoji="1" lang="ja-JP" altLang="en-US" sz="1700" b="1" i="1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111" name="テキスト ボックス 110"/>
            <p:cNvSpPr txBox="1"/>
            <p:nvPr/>
          </p:nvSpPr>
          <p:spPr>
            <a:xfrm>
              <a:off x="1209460" y="5337266"/>
              <a:ext cx="402674" cy="3539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ja-JP" sz="17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w/</a:t>
              </a:r>
              <a:endParaRPr kumimoji="1" lang="ja-JP" altLang="en-US" sz="1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  <p:grpSp>
        <p:nvGrpSpPr>
          <p:cNvPr id="25" name="図形グループ 24"/>
          <p:cNvGrpSpPr/>
          <p:nvPr/>
        </p:nvGrpSpPr>
        <p:grpSpPr>
          <a:xfrm>
            <a:off x="1194005" y="2331652"/>
            <a:ext cx="6908585" cy="4199379"/>
            <a:chOff x="1194005" y="2331652"/>
            <a:chExt cx="6908585" cy="4199379"/>
          </a:xfrm>
        </p:grpSpPr>
        <p:grpSp>
          <p:nvGrpSpPr>
            <p:cNvPr id="10" name="図形グループ 9"/>
            <p:cNvGrpSpPr/>
            <p:nvPr/>
          </p:nvGrpSpPr>
          <p:grpSpPr>
            <a:xfrm>
              <a:off x="1194005" y="2331652"/>
              <a:ext cx="6908585" cy="4199379"/>
              <a:chOff x="6257567" y="-2487404"/>
              <a:chExt cx="6908585" cy="4199379"/>
            </a:xfrm>
          </p:grpSpPr>
          <p:sp>
            <p:nvSpPr>
              <p:cNvPr id="7" name="正方形/長方形 6"/>
              <p:cNvSpPr/>
              <p:nvPr/>
            </p:nvSpPr>
            <p:spPr bwMode="auto">
              <a:xfrm>
                <a:off x="6257567" y="-2487404"/>
                <a:ext cx="6890473" cy="418853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9" name="正方形/長方形 18"/>
              <p:cNvSpPr/>
              <p:nvPr/>
            </p:nvSpPr>
            <p:spPr>
              <a:xfrm>
                <a:off x="8828277" y="-1640152"/>
                <a:ext cx="4325656" cy="3352127"/>
              </a:xfrm>
              <a:prstGeom prst="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0" name="正方形/長方形 19"/>
              <p:cNvSpPr/>
              <p:nvPr/>
            </p:nvSpPr>
            <p:spPr>
              <a:xfrm>
                <a:off x="6263460" y="-1643164"/>
                <a:ext cx="2242267" cy="3352127"/>
              </a:xfrm>
              <a:prstGeom prst="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1" name="正方形/長方形 20"/>
              <p:cNvSpPr/>
              <p:nvPr/>
            </p:nvSpPr>
            <p:spPr>
              <a:xfrm>
                <a:off x="6263460" y="-1678559"/>
                <a:ext cx="2242267" cy="89670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4" name="正方形/長方形 23"/>
              <p:cNvSpPr/>
              <p:nvPr/>
            </p:nvSpPr>
            <p:spPr>
              <a:xfrm>
                <a:off x="8812444" y="-1678559"/>
                <a:ext cx="4353708" cy="89670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9375021" y="1329121"/>
                <a:ext cx="3478837" cy="353943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700" dirty="0" smtClean="0"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energy-dependent cell contraction</a:t>
                </a:r>
                <a:endParaRPr kumimoji="1" lang="ja-JP" altLang="en-US" sz="1700" dirty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1" name="テキスト ボックス 30"/>
              <p:cNvSpPr txBox="1"/>
              <p:nvPr/>
            </p:nvSpPr>
            <p:spPr>
              <a:xfrm>
                <a:off x="9827145" y="179131"/>
                <a:ext cx="3004349" cy="353943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700" dirty="0" err="1" smtClean="0"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dysregulation</a:t>
                </a:r>
                <a:r>
                  <a:rPr kumimoji="1" lang="en-US" altLang="ja-JP" sz="1700" dirty="0" smtClean="0"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 of cytoskeleton</a:t>
                </a:r>
                <a:endParaRPr kumimoji="1" lang="ja-JP" altLang="en-US" sz="1700" dirty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2" name="正方形/長方形 31"/>
              <p:cNvSpPr/>
              <p:nvPr/>
            </p:nvSpPr>
            <p:spPr>
              <a:xfrm>
                <a:off x="8995362" y="-1707311"/>
                <a:ext cx="518400" cy="9936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3" name="正方形/長方形 32"/>
              <p:cNvSpPr/>
              <p:nvPr/>
            </p:nvSpPr>
            <p:spPr>
              <a:xfrm>
                <a:off x="11042369" y="-1717074"/>
                <a:ext cx="345600" cy="9936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4" name="正方形/長方形 33"/>
              <p:cNvSpPr/>
              <p:nvPr/>
            </p:nvSpPr>
            <p:spPr>
              <a:xfrm>
                <a:off x="11939025" y="-1717074"/>
                <a:ext cx="691200" cy="9936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5" name="テキスト ボックス 34"/>
              <p:cNvSpPr txBox="1"/>
              <p:nvPr/>
            </p:nvSpPr>
            <p:spPr>
              <a:xfrm>
                <a:off x="6889579" y="-1191839"/>
                <a:ext cx="1616148" cy="353943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700" dirty="0" smtClean="0"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cell membrane</a:t>
                </a:r>
                <a:endParaRPr kumimoji="1" lang="ja-JP" altLang="en-US" sz="1700" dirty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6" name="フリーフォーム 35"/>
              <p:cNvSpPr/>
              <p:nvPr/>
            </p:nvSpPr>
            <p:spPr>
              <a:xfrm>
                <a:off x="7879238" y="-2315799"/>
                <a:ext cx="1451242" cy="519143"/>
              </a:xfrm>
              <a:custGeom>
                <a:avLst/>
                <a:gdLst>
                  <a:gd name="connsiteX0" fmla="*/ 0 w 1425677"/>
                  <a:gd name="connsiteY0" fmla="*/ 640735 h 640735"/>
                  <a:gd name="connsiteX1" fmla="*/ 727587 w 1425677"/>
                  <a:gd name="connsiteY1" fmla="*/ 1639 h 640735"/>
                  <a:gd name="connsiteX2" fmla="*/ 1425677 w 1425677"/>
                  <a:gd name="connsiteY2" fmla="*/ 630903 h 640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5677" h="640735">
                    <a:moveTo>
                      <a:pt x="0" y="640735"/>
                    </a:moveTo>
                    <a:cubicBezTo>
                      <a:pt x="244987" y="322006"/>
                      <a:pt x="489974" y="3278"/>
                      <a:pt x="727587" y="1639"/>
                    </a:cubicBezTo>
                    <a:cubicBezTo>
                      <a:pt x="965200" y="0"/>
                      <a:pt x="1195438" y="315451"/>
                      <a:pt x="1425677" y="630903"/>
                    </a:cubicBezTo>
                  </a:path>
                </a:pathLst>
              </a:cu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37" name="下矢印 36"/>
              <p:cNvSpPr/>
              <p:nvPr/>
            </p:nvSpPr>
            <p:spPr>
              <a:xfrm>
                <a:off x="10738490" y="688917"/>
                <a:ext cx="658376" cy="566338"/>
              </a:xfrm>
              <a:prstGeom prst="downArrow">
                <a:avLst/>
              </a:prstGeom>
              <a:noFill/>
              <a:ln w="25400">
                <a:solidFill>
                  <a:schemeClr val="tx1"/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6918247" y="393824"/>
                <a:ext cx="1399742" cy="353943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700" dirty="0" smtClean="0"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cytoskeleton</a:t>
                </a:r>
                <a:endParaRPr kumimoji="1" lang="ja-JP" altLang="en-US" sz="1700" dirty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cxnSp>
            <p:nvCxnSpPr>
              <p:cNvPr id="40" name="直線矢印コネクタ 39"/>
              <p:cNvCxnSpPr/>
              <p:nvPr/>
            </p:nvCxnSpPr>
            <p:spPr>
              <a:xfrm flipV="1">
                <a:off x="7582682" y="-733068"/>
                <a:ext cx="94390" cy="109236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109"/>
              <p:cNvSpPr>
                <a:spLocks noChangeArrowheads="1"/>
              </p:cNvSpPr>
              <p:nvPr/>
            </p:nvSpPr>
            <p:spPr bwMode="auto">
              <a:xfrm rot="2411909">
                <a:off x="6938399" y="-27812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2" name="Oval 115"/>
              <p:cNvSpPr>
                <a:spLocks noChangeArrowheads="1"/>
              </p:cNvSpPr>
              <p:nvPr/>
            </p:nvSpPr>
            <p:spPr bwMode="auto">
              <a:xfrm rot="2411909">
                <a:off x="6580259" y="26099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3" name="Oval 102"/>
              <p:cNvSpPr>
                <a:spLocks noChangeArrowheads="1"/>
              </p:cNvSpPr>
              <p:nvPr/>
            </p:nvSpPr>
            <p:spPr bwMode="auto">
              <a:xfrm rot="2411909">
                <a:off x="6991739" y="-52958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4" name="Oval 103"/>
              <p:cNvSpPr>
                <a:spLocks noChangeArrowheads="1"/>
              </p:cNvSpPr>
              <p:nvPr/>
            </p:nvSpPr>
            <p:spPr bwMode="auto">
              <a:xfrm rot="2411909">
                <a:off x="7267963" y="-78294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5" name="Oval 104"/>
              <p:cNvSpPr>
                <a:spLocks noChangeArrowheads="1"/>
              </p:cNvSpPr>
              <p:nvPr/>
            </p:nvSpPr>
            <p:spPr bwMode="auto">
              <a:xfrm rot="2411909">
                <a:off x="7165093" y="-52958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6" name="Oval 105"/>
              <p:cNvSpPr>
                <a:spLocks noChangeArrowheads="1"/>
              </p:cNvSpPr>
              <p:nvPr/>
            </p:nvSpPr>
            <p:spPr bwMode="auto">
              <a:xfrm rot="2411909">
                <a:off x="6961259" y="-41528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7" name="Oval 106"/>
              <p:cNvSpPr>
                <a:spLocks noChangeArrowheads="1"/>
              </p:cNvSpPr>
              <p:nvPr/>
            </p:nvSpPr>
            <p:spPr bwMode="auto">
              <a:xfrm rot="2411909">
                <a:off x="7144139" y="-77342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8" name="Oval 107"/>
              <p:cNvSpPr>
                <a:spLocks noChangeArrowheads="1"/>
              </p:cNvSpPr>
              <p:nvPr/>
            </p:nvSpPr>
            <p:spPr bwMode="auto">
              <a:xfrm rot="2411909">
                <a:off x="7157473" y="-65150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49" name="Oval 108"/>
              <p:cNvSpPr>
                <a:spLocks noChangeArrowheads="1"/>
              </p:cNvSpPr>
              <p:nvPr/>
            </p:nvSpPr>
            <p:spPr bwMode="auto">
              <a:xfrm rot="2411909">
                <a:off x="6662173" y="-24757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0" name="Oval 110"/>
              <p:cNvSpPr>
                <a:spLocks noChangeArrowheads="1"/>
              </p:cNvSpPr>
              <p:nvPr/>
            </p:nvSpPr>
            <p:spPr bwMode="auto">
              <a:xfrm rot="2411909">
                <a:off x="6835529" y="-24757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1" name="Oval 111"/>
              <p:cNvSpPr>
                <a:spLocks noChangeArrowheads="1"/>
              </p:cNvSpPr>
              <p:nvPr/>
            </p:nvSpPr>
            <p:spPr bwMode="auto">
              <a:xfrm rot="2411909">
                <a:off x="6631693" y="8954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2" name="Oval 112"/>
              <p:cNvSpPr>
                <a:spLocks noChangeArrowheads="1"/>
              </p:cNvSpPr>
              <p:nvPr/>
            </p:nvSpPr>
            <p:spPr bwMode="auto">
              <a:xfrm rot="2411909">
                <a:off x="6816479" y="-268597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3" name="Oval 113"/>
              <p:cNvSpPr>
                <a:spLocks noChangeArrowheads="1"/>
              </p:cNvSpPr>
              <p:nvPr/>
            </p:nvSpPr>
            <p:spPr bwMode="auto">
              <a:xfrm rot="2411909">
                <a:off x="6827909" y="-146677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4" name="Oval 108"/>
              <p:cNvSpPr>
                <a:spLocks noChangeArrowheads="1"/>
              </p:cNvSpPr>
              <p:nvPr/>
            </p:nvSpPr>
            <p:spPr bwMode="auto">
              <a:xfrm rot="20321527">
                <a:off x="6454620" y="-520949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5" name="Oval 110"/>
              <p:cNvSpPr>
                <a:spLocks noChangeArrowheads="1"/>
              </p:cNvSpPr>
              <p:nvPr/>
            </p:nvSpPr>
            <p:spPr bwMode="auto">
              <a:xfrm rot="20321527">
                <a:off x="6537322" y="-673306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6" name="Oval 111"/>
              <p:cNvSpPr>
                <a:spLocks noChangeArrowheads="1"/>
              </p:cNvSpPr>
              <p:nvPr/>
            </p:nvSpPr>
            <p:spPr bwMode="auto">
              <a:xfrm rot="20321527">
                <a:off x="6540534" y="-439632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7" name="Oval 112"/>
              <p:cNvSpPr>
                <a:spLocks noChangeArrowheads="1"/>
              </p:cNvSpPr>
              <p:nvPr/>
            </p:nvSpPr>
            <p:spPr bwMode="auto">
              <a:xfrm rot="20321527">
                <a:off x="6313930" y="-772890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8" name="Oval 113"/>
              <p:cNvSpPr>
                <a:spLocks noChangeArrowheads="1"/>
              </p:cNvSpPr>
              <p:nvPr/>
            </p:nvSpPr>
            <p:spPr bwMode="auto">
              <a:xfrm rot="20321527">
                <a:off x="6426534" y="-72477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59" name="Oval 115"/>
              <p:cNvSpPr>
                <a:spLocks noChangeArrowheads="1"/>
              </p:cNvSpPr>
              <p:nvPr/>
            </p:nvSpPr>
            <p:spPr bwMode="auto">
              <a:xfrm rot="20321527">
                <a:off x="6666679" y="-312636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0" name="Oval 110"/>
              <p:cNvSpPr>
                <a:spLocks noChangeArrowheads="1"/>
              </p:cNvSpPr>
              <p:nvPr/>
            </p:nvSpPr>
            <p:spPr bwMode="auto">
              <a:xfrm rot="2411909">
                <a:off x="6435640" y="41139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1" name="Oval 112"/>
              <p:cNvSpPr>
                <a:spLocks noChangeArrowheads="1"/>
              </p:cNvSpPr>
              <p:nvPr/>
            </p:nvSpPr>
            <p:spPr bwMode="auto">
              <a:xfrm rot="2411909">
                <a:off x="6416590" y="16755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2" name="Oval 113"/>
              <p:cNvSpPr>
                <a:spLocks noChangeArrowheads="1"/>
              </p:cNvSpPr>
              <p:nvPr/>
            </p:nvSpPr>
            <p:spPr bwMode="auto">
              <a:xfrm rot="2411909">
                <a:off x="6428020" y="28947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5" name="Oval 109"/>
              <p:cNvSpPr>
                <a:spLocks noChangeArrowheads="1"/>
              </p:cNvSpPr>
              <p:nvPr/>
            </p:nvSpPr>
            <p:spPr bwMode="auto">
              <a:xfrm rot="2411909">
                <a:off x="9506906" y="-81039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6" name="Oval 115"/>
              <p:cNvSpPr>
                <a:spLocks noChangeArrowheads="1"/>
              </p:cNvSpPr>
              <p:nvPr/>
            </p:nvSpPr>
            <p:spPr bwMode="auto">
              <a:xfrm rot="2411909">
                <a:off x="9077975" y="30469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7" name="Oval 102"/>
              <p:cNvSpPr>
                <a:spLocks noChangeArrowheads="1"/>
              </p:cNvSpPr>
              <p:nvPr/>
            </p:nvSpPr>
            <p:spPr bwMode="auto">
              <a:xfrm rot="2411909">
                <a:off x="9383270" y="-55666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8" name="Oval 103"/>
              <p:cNvSpPr>
                <a:spLocks noChangeArrowheads="1"/>
              </p:cNvSpPr>
              <p:nvPr/>
            </p:nvSpPr>
            <p:spPr bwMode="auto">
              <a:xfrm rot="2411909">
                <a:off x="9659494" y="-81003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69" name="Oval 104"/>
              <p:cNvSpPr>
                <a:spLocks noChangeArrowheads="1"/>
              </p:cNvSpPr>
              <p:nvPr/>
            </p:nvSpPr>
            <p:spPr bwMode="auto">
              <a:xfrm rot="2411909">
                <a:off x="9556624" y="-55666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0" name="Oval 105"/>
              <p:cNvSpPr>
                <a:spLocks noChangeArrowheads="1"/>
              </p:cNvSpPr>
              <p:nvPr/>
            </p:nvSpPr>
            <p:spPr bwMode="auto">
              <a:xfrm rot="2411909">
                <a:off x="9529766" y="-218199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1" name="Oval 106"/>
              <p:cNvSpPr>
                <a:spLocks noChangeArrowheads="1"/>
              </p:cNvSpPr>
              <p:nvPr/>
            </p:nvSpPr>
            <p:spPr bwMode="auto">
              <a:xfrm rot="2411909">
                <a:off x="9535670" y="-80050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2" name="Oval 107"/>
              <p:cNvSpPr>
                <a:spLocks noChangeArrowheads="1"/>
              </p:cNvSpPr>
              <p:nvPr/>
            </p:nvSpPr>
            <p:spPr bwMode="auto">
              <a:xfrm rot="2411909">
                <a:off x="9549004" y="-67858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3" name="Oval 108"/>
              <p:cNvSpPr>
                <a:spLocks noChangeArrowheads="1"/>
              </p:cNvSpPr>
              <p:nvPr/>
            </p:nvSpPr>
            <p:spPr bwMode="auto">
              <a:xfrm rot="2411909">
                <a:off x="9395858" y="64426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4" name="Oval 110"/>
              <p:cNvSpPr>
                <a:spLocks noChangeArrowheads="1"/>
              </p:cNvSpPr>
              <p:nvPr/>
            </p:nvSpPr>
            <p:spPr bwMode="auto">
              <a:xfrm rot="2411909">
                <a:off x="9569213" y="64426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5" name="Oval 111"/>
              <p:cNvSpPr>
                <a:spLocks noChangeArrowheads="1"/>
              </p:cNvSpPr>
              <p:nvPr/>
            </p:nvSpPr>
            <p:spPr bwMode="auto">
              <a:xfrm rot="2411909">
                <a:off x="9365378" y="75856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6" name="Oval 112"/>
              <p:cNvSpPr>
                <a:spLocks noChangeArrowheads="1"/>
              </p:cNvSpPr>
              <p:nvPr/>
            </p:nvSpPr>
            <p:spPr bwMode="auto">
              <a:xfrm rot="2411909">
                <a:off x="9384986" y="-7151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7" name="Oval 113"/>
              <p:cNvSpPr>
                <a:spLocks noChangeArrowheads="1"/>
              </p:cNvSpPr>
              <p:nvPr/>
            </p:nvSpPr>
            <p:spPr bwMode="auto">
              <a:xfrm rot="2411909">
                <a:off x="9561593" y="52234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8" name="Oval 108"/>
              <p:cNvSpPr>
                <a:spLocks noChangeArrowheads="1"/>
              </p:cNvSpPr>
              <p:nvPr/>
            </p:nvSpPr>
            <p:spPr bwMode="auto">
              <a:xfrm rot="20321527">
                <a:off x="9023127" y="-323865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79" name="Oval 110"/>
              <p:cNvSpPr>
                <a:spLocks noChangeArrowheads="1"/>
              </p:cNvSpPr>
              <p:nvPr/>
            </p:nvSpPr>
            <p:spPr bwMode="auto">
              <a:xfrm rot="20321527">
                <a:off x="9070433" y="-700391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0" name="Oval 111"/>
              <p:cNvSpPr>
                <a:spLocks noChangeArrowheads="1"/>
              </p:cNvSpPr>
              <p:nvPr/>
            </p:nvSpPr>
            <p:spPr bwMode="auto">
              <a:xfrm rot="20321527">
                <a:off x="9109041" y="-24254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1" name="Oval 112"/>
              <p:cNvSpPr>
                <a:spLocks noChangeArrowheads="1"/>
              </p:cNvSpPr>
              <p:nvPr/>
            </p:nvSpPr>
            <p:spPr bwMode="auto">
              <a:xfrm rot="20321527">
                <a:off x="8847041" y="-799976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2" name="Oval 113"/>
              <p:cNvSpPr>
                <a:spLocks noChangeArrowheads="1"/>
              </p:cNvSpPr>
              <p:nvPr/>
            </p:nvSpPr>
            <p:spPr bwMode="auto">
              <a:xfrm rot="20321527">
                <a:off x="8959646" y="-751858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3" name="Oval 115"/>
              <p:cNvSpPr>
                <a:spLocks noChangeArrowheads="1"/>
              </p:cNvSpPr>
              <p:nvPr/>
            </p:nvSpPr>
            <p:spPr bwMode="auto">
              <a:xfrm rot="20321527">
                <a:off x="9235186" y="-115552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4" name="Oval 110"/>
              <p:cNvSpPr>
                <a:spLocks noChangeArrowheads="1"/>
              </p:cNvSpPr>
              <p:nvPr/>
            </p:nvSpPr>
            <p:spPr bwMode="auto">
              <a:xfrm rot="2411909">
                <a:off x="8933356" y="45510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5" name="Oval 112"/>
              <p:cNvSpPr>
                <a:spLocks noChangeArrowheads="1"/>
              </p:cNvSpPr>
              <p:nvPr/>
            </p:nvSpPr>
            <p:spPr bwMode="auto">
              <a:xfrm rot="2411909">
                <a:off x="8914306" y="21126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6" name="Oval 113"/>
              <p:cNvSpPr>
                <a:spLocks noChangeArrowheads="1"/>
              </p:cNvSpPr>
              <p:nvPr/>
            </p:nvSpPr>
            <p:spPr bwMode="auto">
              <a:xfrm rot="2411909">
                <a:off x="8925736" y="333183"/>
                <a:ext cx="260986" cy="25908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Calibri" pitchFamily="34" charset="0"/>
                </a:endParaRPr>
              </a:p>
            </p:txBody>
          </p:sp>
          <p:sp>
            <p:nvSpPr>
              <p:cNvPr id="88" name="フリーフォーム 87"/>
              <p:cNvSpPr/>
              <p:nvPr/>
            </p:nvSpPr>
            <p:spPr>
              <a:xfrm rot="20507876">
                <a:off x="9909723" y="-573701"/>
                <a:ext cx="566338" cy="460154"/>
              </a:xfrm>
              <a:custGeom>
                <a:avLst/>
                <a:gdLst>
                  <a:gd name="connsiteX0" fmla="*/ 471948 w 471948"/>
                  <a:gd name="connsiteY0" fmla="*/ 0 h 570271"/>
                  <a:gd name="connsiteX1" fmla="*/ 344129 w 471948"/>
                  <a:gd name="connsiteY1" fmla="*/ 462116 h 570271"/>
                  <a:gd name="connsiteX2" fmla="*/ 0 w 471948"/>
                  <a:gd name="connsiteY2" fmla="*/ 570271 h 570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948" h="570271">
                    <a:moveTo>
                      <a:pt x="471948" y="0"/>
                    </a:moveTo>
                    <a:cubicBezTo>
                      <a:pt x="447367" y="183535"/>
                      <a:pt x="422787" y="367071"/>
                      <a:pt x="344129" y="462116"/>
                    </a:cubicBezTo>
                    <a:cubicBezTo>
                      <a:pt x="265471" y="557161"/>
                      <a:pt x="132735" y="563716"/>
                      <a:pt x="0" y="570271"/>
                    </a:cubicBezTo>
                  </a:path>
                </a:pathLst>
              </a:custGeom>
              <a:ln>
                <a:solidFill>
                  <a:schemeClr val="tx1"/>
                </a:solidFill>
                <a:prstDash val="sys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9" name="正方形/長方形 88"/>
              <p:cNvSpPr/>
              <p:nvPr/>
            </p:nvSpPr>
            <p:spPr>
              <a:xfrm>
                <a:off x="10063107" y="-1710668"/>
                <a:ext cx="365759" cy="9936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63" name="テキスト ボックス 62"/>
              <p:cNvSpPr txBox="1"/>
              <p:nvPr/>
            </p:nvSpPr>
            <p:spPr>
              <a:xfrm>
                <a:off x="10063505" y="-1092898"/>
                <a:ext cx="428322" cy="35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700" i="1" dirty="0" smtClean="0"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Lo</a:t>
                </a:r>
                <a:endParaRPr kumimoji="1" lang="ja-JP" altLang="en-US" sz="1700" i="1" dirty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64" name="テキスト ボックス 63"/>
              <p:cNvSpPr txBox="1"/>
              <p:nvPr/>
            </p:nvSpPr>
            <p:spPr>
              <a:xfrm>
                <a:off x="10586739" y="-1092898"/>
                <a:ext cx="428322" cy="35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700" i="1" dirty="0" smtClean="0"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Ld</a:t>
                </a:r>
                <a:endParaRPr kumimoji="1" lang="ja-JP" altLang="en-US" sz="1700" i="1" dirty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</p:grpSp>
        <p:sp>
          <p:nvSpPr>
            <p:cNvPr id="23" name="正方形/長方形 22"/>
            <p:cNvSpPr/>
            <p:nvPr/>
          </p:nvSpPr>
          <p:spPr>
            <a:xfrm>
              <a:off x="3943853" y="2402661"/>
              <a:ext cx="16722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err="1">
                  <a:latin typeface="Calibri"/>
                  <a:ea typeface="ＭＳ Ｐゴシック" charset="-128"/>
                  <a:cs typeface="Calibri"/>
                </a:rPr>
                <a:t>Theonellamides</a:t>
              </a:r>
              <a:r>
                <a:rPr lang="en-US" altLang="ja-JP" dirty="0">
                  <a:latin typeface="Calibri"/>
                  <a:ea typeface="ＭＳ Ｐゴシック" charset="-128"/>
                  <a:cs typeface="Calibri"/>
                </a:rPr>
                <a:t> </a:t>
              </a:r>
              <a:endParaRPr lang="ja-JP" altLang="en-US" dirty="0">
                <a:latin typeface="Calibri"/>
                <a:cs typeface="Calibri"/>
              </a:endParaRPr>
            </a:p>
          </p:txBody>
        </p:sp>
      </p:grpSp>
      <p:pic>
        <p:nvPicPr>
          <p:cNvPr id="113" name="図 1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9" y="80375"/>
            <a:ext cx="581961" cy="720000"/>
          </a:xfrm>
          <a:prstGeom prst="rect">
            <a:avLst/>
          </a:prstGeom>
        </p:spPr>
      </p:pic>
      <p:pic>
        <p:nvPicPr>
          <p:cNvPr id="114" name="Picture 2" descr="C:\Users\y_tsuchiya\Documents\RIKENロゴ\symbol1_300-since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0" y="80375"/>
            <a:ext cx="424800" cy="8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1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Chemotherapy-2016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Website: chemotherapy.conferenceseries.com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Dallas,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June 06-07, 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679</Words>
  <Application>Microsoft Office PowerPoint</Application>
  <PresentationFormat>On-screen Show (4:3)</PresentationFormat>
  <Paragraphs>320</Paragraphs>
  <Slides>19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Equity</vt:lpstr>
      <vt:lpstr>CS ChemDraw Drawing</vt:lpstr>
      <vt:lpstr>Chemotherapy-2015 Valencia,  Spain August 04- 06, 2015</vt:lpstr>
      <vt:lpstr>PowerPoint Presentation</vt:lpstr>
      <vt:lpstr>PowerPoint Presentation</vt:lpstr>
      <vt:lpstr>Structure and activity of theonellamides, marine antifungals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3-hydroxyl group: structural feature required for TNM binding</vt:lpstr>
      <vt:lpstr>PowerPoint Presentation</vt:lpstr>
      <vt:lpstr>PowerPoint Presentation</vt:lpstr>
      <vt:lpstr>PowerPoint Presentation</vt:lpstr>
      <vt:lpstr>PowerPoint Presentation</vt:lpstr>
      <vt:lpstr>Meet the eminent gathering once again at Chemotherapy-2016 Dallas, USA June 06-07, 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 Therapy-2014 Chicago,  USA August 4 - 6,  2014</dc:title>
  <dc:creator>omics-ws304</dc:creator>
  <cp:lastModifiedBy>Chemotherapy</cp:lastModifiedBy>
  <cp:revision>142</cp:revision>
  <dcterms:created xsi:type="dcterms:W3CDTF">2014-10-01T14:08:07Z</dcterms:created>
  <dcterms:modified xsi:type="dcterms:W3CDTF">2015-08-21T07:48:34Z</dcterms:modified>
</cp:coreProperties>
</file>