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84" r:id="rId1"/>
  </p:sldMasterIdLst>
  <p:notesMasterIdLst>
    <p:notesMasterId r:id="rId20"/>
  </p:notesMasterIdLst>
  <p:sldIdLst>
    <p:sldId id="293" r:id="rId2"/>
    <p:sldId id="287" r:id="rId3"/>
    <p:sldId id="288" r:id="rId4"/>
    <p:sldId id="257" r:id="rId5"/>
    <p:sldId id="264" r:id="rId6"/>
    <p:sldId id="289" r:id="rId7"/>
    <p:sldId id="292" r:id="rId8"/>
    <p:sldId id="295" r:id="rId9"/>
    <p:sldId id="272" r:id="rId10"/>
    <p:sldId id="266" r:id="rId11"/>
    <p:sldId id="273" r:id="rId12"/>
    <p:sldId id="274" r:id="rId13"/>
    <p:sldId id="275" r:id="rId14"/>
    <p:sldId id="276" r:id="rId15"/>
    <p:sldId id="277" r:id="rId16"/>
    <p:sldId id="282" r:id="rId17"/>
    <p:sldId id="284" r:id="rId18"/>
    <p:sldId id="29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873" autoAdjust="0"/>
  </p:normalViewPr>
  <p:slideViewPr>
    <p:cSldViewPr>
      <p:cViewPr varScale="1">
        <p:scale>
          <a:sx n="80" d="100"/>
          <a:sy n="80" d="100"/>
        </p:scale>
        <p:origin x="-8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9D4C78-5676-40EF-BA82-7CF7CD36E111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C8CA9334-C568-4072-B9CE-4800BE9DDF3D}">
      <dgm:prSet phldrT="[Text]" custT="1"/>
      <dgm:spPr/>
      <dgm:t>
        <a:bodyPr/>
        <a:lstStyle/>
        <a:p>
          <a:pPr rtl="1"/>
          <a:r>
            <a:rPr lang="en-US" sz="1800" b="1" dirty="0" smtClean="0">
              <a:solidFill>
                <a:srgbClr val="002060"/>
              </a:solidFill>
              <a:latin typeface="Garamond" pitchFamily="18" charset="0"/>
            </a:rPr>
            <a:t>Prevalence</a:t>
          </a:r>
          <a:endParaRPr lang="ar-SA" sz="1800" b="1" dirty="0">
            <a:solidFill>
              <a:srgbClr val="002060"/>
            </a:solidFill>
            <a:latin typeface="Garamond" pitchFamily="18" charset="0"/>
          </a:endParaRPr>
        </a:p>
      </dgm:t>
    </dgm:pt>
    <dgm:pt modelId="{F0796F21-DD9B-4385-ABB9-2BAAF06CE9BB}" type="parTrans" cxnId="{0E177059-8D22-4DE3-B3F3-4AB467FA7320}">
      <dgm:prSet/>
      <dgm:spPr/>
      <dgm:t>
        <a:bodyPr/>
        <a:lstStyle/>
        <a:p>
          <a:pPr rtl="1"/>
          <a:endParaRPr lang="ar-SA"/>
        </a:p>
      </dgm:t>
    </dgm:pt>
    <dgm:pt modelId="{5E69AAC1-C870-4B8F-BA78-6FE75D3071CB}" type="sibTrans" cxnId="{0E177059-8D22-4DE3-B3F3-4AB467FA7320}">
      <dgm:prSet/>
      <dgm:spPr/>
      <dgm:t>
        <a:bodyPr/>
        <a:lstStyle/>
        <a:p>
          <a:pPr rtl="1"/>
          <a:endParaRPr lang="ar-SA"/>
        </a:p>
      </dgm:t>
    </dgm:pt>
    <dgm:pt modelId="{D7007F95-EF66-4500-93FA-D295028D639E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rgbClr val="002060"/>
              </a:solidFill>
              <a:latin typeface="Garamond" pitchFamily="18" charset="0"/>
            </a:rPr>
            <a:t>Importance of osteoporosis</a:t>
          </a:r>
          <a:endParaRPr lang="ar-SA" b="1" dirty="0">
            <a:solidFill>
              <a:srgbClr val="002060"/>
            </a:solidFill>
            <a:latin typeface="Garamond" pitchFamily="18" charset="0"/>
          </a:endParaRPr>
        </a:p>
      </dgm:t>
    </dgm:pt>
    <dgm:pt modelId="{9751F3EA-B5D4-481F-951F-84B8E57D0D29}" type="parTrans" cxnId="{8AC6B74F-D12B-4E64-B63C-FC9910AA15D5}">
      <dgm:prSet/>
      <dgm:spPr/>
      <dgm:t>
        <a:bodyPr/>
        <a:lstStyle/>
        <a:p>
          <a:pPr rtl="1"/>
          <a:endParaRPr lang="ar-SA"/>
        </a:p>
      </dgm:t>
    </dgm:pt>
    <dgm:pt modelId="{60A7A6D6-BA31-45D7-8F34-B9A31F109E19}" type="sibTrans" cxnId="{8AC6B74F-D12B-4E64-B63C-FC9910AA15D5}">
      <dgm:prSet/>
      <dgm:spPr/>
      <dgm:t>
        <a:bodyPr/>
        <a:lstStyle/>
        <a:p>
          <a:pPr rtl="1"/>
          <a:endParaRPr lang="ar-SA"/>
        </a:p>
      </dgm:t>
    </dgm:pt>
    <dgm:pt modelId="{A3C54B32-7A2E-4277-B793-777686FCDF25}">
      <dgm:prSet phldrT="[Text]" custT="1"/>
      <dgm:spPr/>
      <dgm:t>
        <a:bodyPr/>
        <a:lstStyle/>
        <a:p>
          <a:pPr rtl="1"/>
          <a:r>
            <a:rPr lang="en-US" sz="2000" b="1" dirty="0" smtClean="0">
              <a:solidFill>
                <a:srgbClr val="002060"/>
              </a:solidFill>
              <a:latin typeface="Garamond" pitchFamily="18" charset="0"/>
            </a:rPr>
            <a:t>Burden</a:t>
          </a:r>
          <a:endParaRPr lang="ar-SA" sz="2000" b="1" dirty="0">
            <a:solidFill>
              <a:srgbClr val="002060"/>
            </a:solidFill>
            <a:latin typeface="Garamond" pitchFamily="18" charset="0"/>
          </a:endParaRPr>
        </a:p>
      </dgm:t>
    </dgm:pt>
    <dgm:pt modelId="{058317FA-C34F-4D6D-ADE2-31F7339829A8}" type="sibTrans" cxnId="{D11B1EFA-23A1-4D9F-B0A8-D6FBC20F10CA}">
      <dgm:prSet/>
      <dgm:spPr/>
      <dgm:t>
        <a:bodyPr/>
        <a:lstStyle/>
        <a:p>
          <a:pPr rtl="1"/>
          <a:endParaRPr lang="ar-SA"/>
        </a:p>
      </dgm:t>
    </dgm:pt>
    <dgm:pt modelId="{4647D517-F7B5-400A-98C6-4C47DDF5A3C3}" type="parTrans" cxnId="{D11B1EFA-23A1-4D9F-B0A8-D6FBC20F10CA}">
      <dgm:prSet/>
      <dgm:spPr/>
      <dgm:t>
        <a:bodyPr/>
        <a:lstStyle/>
        <a:p>
          <a:pPr rtl="1"/>
          <a:endParaRPr lang="ar-SA"/>
        </a:p>
      </dgm:t>
    </dgm:pt>
    <dgm:pt modelId="{D032272A-12DC-4A82-8EF3-3EAF4F91044B}">
      <dgm:prSet phldrT="[Text]"/>
      <dgm:spPr/>
      <dgm:t>
        <a:bodyPr/>
        <a:lstStyle/>
        <a:p>
          <a:pPr rtl="1"/>
          <a:r>
            <a:rPr lang="en-US" b="1" dirty="0" smtClean="0">
              <a:solidFill>
                <a:srgbClr val="002060"/>
              </a:solidFill>
              <a:latin typeface="Garamond" pitchFamily="18" charset="0"/>
            </a:rPr>
            <a:t>Fracture</a:t>
          </a:r>
          <a:endParaRPr lang="ar-SA" b="1" dirty="0">
            <a:solidFill>
              <a:srgbClr val="002060"/>
            </a:solidFill>
            <a:latin typeface="Garamond" pitchFamily="18" charset="0"/>
          </a:endParaRPr>
        </a:p>
      </dgm:t>
    </dgm:pt>
    <dgm:pt modelId="{74FC19EE-438E-44E3-9FB5-986F70DE8144}" type="parTrans" cxnId="{99EBCD1D-229A-4618-9B31-30B57803987E}">
      <dgm:prSet/>
      <dgm:spPr/>
      <dgm:t>
        <a:bodyPr/>
        <a:lstStyle/>
        <a:p>
          <a:pPr rtl="1"/>
          <a:endParaRPr lang="ar-SA"/>
        </a:p>
      </dgm:t>
    </dgm:pt>
    <dgm:pt modelId="{71EAAA59-DD03-44B2-93B1-0E08ED148B40}" type="sibTrans" cxnId="{99EBCD1D-229A-4618-9B31-30B57803987E}">
      <dgm:prSet/>
      <dgm:spPr/>
      <dgm:t>
        <a:bodyPr/>
        <a:lstStyle/>
        <a:p>
          <a:pPr rtl="1"/>
          <a:endParaRPr lang="ar-SA"/>
        </a:p>
      </dgm:t>
    </dgm:pt>
    <dgm:pt modelId="{50EAA923-0ED9-44AD-8118-5B1888B6A308}" type="pres">
      <dgm:prSet presAssocID="{189D4C78-5676-40EF-BA82-7CF7CD36E111}" presName="Name0" presStyleCnt="0">
        <dgm:presLayoutVars>
          <dgm:dir/>
          <dgm:resizeHandles val="exact"/>
        </dgm:presLayoutVars>
      </dgm:prSet>
      <dgm:spPr/>
    </dgm:pt>
    <dgm:pt modelId="{586EF66D-B87A-453E-99FA-B4A3047D954D}" type="pres">
      <dgm:prSet presAssocID="{189D4C78-5676-40EF-BA82-7CF7CD36E111}" presName="vNodes" presStyleCnt="0"/>
      <dgm:spPr/>
    </dgm:pt>
    <dgm:pt modelId="{501877B0-0545-425E-8153-7E8693019E56}" type="pres">
      <dgm:prSet presAssocID="{C8CA9334-C568-4072-B9CE-4800BE9DDF3D}" presName="node" presStyleLbl="node1" presStyleIdx="0" presStyleCnt="4" custScaleX="12928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C720383-BE1F-488A-A07D-CCCBC30BAEE2}" type="pres">
      <dgm:prSet presAssocID="{5E69AAC1-C870-4B8F-BA78-6FE75D3071CB}" presName="spacerT" presStyleCnt="0"/>
      <dgm:spPr/>
    </dgm:pt>
    <dgm:pt modelId="{E50495E9-C01A-4153-90D1-E6C7C70E1D71}" type="pres">
      <dgm:prSet presAssocID="{5E69AAC1-C870-4B8F-BA78-6FE75D3071CB}" presName="sibTrans" presStyleLbl="sibTrans2D1" presStyleIdx="0" presStyleCnt="3"/>
      <dgm:spPr/>
      <dgm:t>
        <a:bodyPr/>
        <a:lstStyle/>
        <a:p>
          <a:pPr rtl="1"/>
          <a:endParaRPr lang="ar-SA"/>
        </a:p>
      </dgm:t>
    </dgm:pt>
    <dgm:pt modelId="{39D40983-9562-4DE4-B8A5-A56AF718BFE5}" type="pres">
      <dgm:prSet presAssocID="{5E69AAC1-C870-4B8F-BA78-6FE75D3071CB}" presName="spacerB" presStyleCnt="0"/>
      <dgm:spPr/>
    </dgm:pt>
    <dgm:pt modelId="{BEAD2F1A-C766-4F61-943B-59D6A86D95FB}" type="pres">
      <dgm:prSet presAssocID="{D032272A-12DC-4A82-8EF3-3EAF4F91044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6F24307-05C0-4042-9ADF-A96D00E56BB0}" type="pres">
      <dgm:prSet presAssocID="{71EAAA59-DD03-44B2-93B1-0E08ED148B40}" presName="spacerT" presStyleCnt="0"/>
      <dgm:spPr/>
    </dgm:pt>
    <dgm:pt modelId="{ADCA7E58-714E-42C3-9D98-B4FBB28C869E}" type="pres">
      <dgm:prSet presAssocID="{71EAAA59-DD03-44B2-93B1-0E08ED148B40}" presName="sibTrans" presStyleLbl="sibTrans2D1" presStyleIdx="1" presStyleCnt="3"/>
      <dgm:spPr/>
      <dgm:t>
        <a:bodyPr/>
        <a:lstStyle/>
        <a:p>
          <a:pPr rtl="1"/>
          <a:endParaRPr lang="ar-SA"/>
        </a:p>
      </dgm:t>
    </dgm:pt>
    <dgm:pt modelId="{260C9E4D-3CA0-4964-8919-555A31C6BA8B}" type="pres">
      <dgm:prSet presAssocID="{71EAAA59-DD03-44B2-93B1-0E08ED148B40}" presName="spacerB" presStyleCnt="0"/>
      <dgm:spPr/>
    </dgm:pt>
    <dgm:pt modelId="{920DFF75-1C01-43DB-9EF2-B98CA5FB25C7}" type="pres">
      <dgm:prSet presAssocID="{A3C54B32-7A2E-4277-B793-777686FCDF2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D449721-C0E7-4FA0-AA04-D86D00F1CA6A}" type="pres">
      <dgm:prSet presAssocID="{189D4C78-5676-40EF-BA82-7CF7CD36E111}" presName="sibTransLas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6C6C6507-3716-4B39-AC89-DBCF5B342F1A}" type="pres">
      <dgm:prSet presAssocID="{189D4C78-5676-40EF-BA82-7CF7CD36E111}" presName="connectorText" presStyleLbl="sibTrans2D1" presStyleIdx="2" presStyleCnt="3"/>
      <dgm:spPr/>
      <dgm:t>
        <a:bodyPr/>
        <a:lstStyle/>
        <a:p>
          <a:pPr rtl="1"/>
          <a:endParaRPr lang="ar-SA"/>
        </a:p>
      </dgm:t>
    </dgm:pt>
    <dgm:pt modelId="{6C249F68-6F96-4FF5-BAB1-371A0F314165}" type="pres">
      <dgm:prSet presAssocID="{189D4C78-5676-40EF-BA82-7CF7CD36E111}" presName="las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C586BC9-8935-467F-A116-D678DB0CF4E1}" type="presOf" srcId="{5E69AAC1-C870-4B8F-BA78-6FE75D3071CB}" destId="{E50495E9-C01A-4153-90D1-E6C7C70E1D71}" srcOrd="0" destOrd="0" presId="urn:microsoft.com/office/officeart/2005/8/layout/equation2"/>
    <dgm:cxn modelId="{D11B1EFA-23A1-4D9F-B0A8-D6FBC20F10CA}" srcId="{189D4C78-5676-40EF-BA82-7CF7CD36E111}" destId="{A3C54B32-7A2E-4277-B793-777686FCDF25}" srcOrd="2" destOrd="0" parTransId="{4647D517-F7B5-400A-98C6-4C47DDF5A3C3}" sibTransId="{058317FA-C34F-4D6D-ADE2-31F7339829A8}"/>
    <dgm:cxn modelId="{8AC6B74F-D12B-4E64-B63C-FC9910AA15D5}" srcId="{189D4C78-5676-40EF-BA82-7CF7CD36E111}" destId="{D7007F95-EF66-4500-93FA-D295028D639E}" srcOrd="3" destOrd="0" parTransId="{9751F3EA-B5D4-481F-951F-84B8E57D0D29}" sibTransId="{60A7A6D6-BA31-45D7-8F34-B9A31F109E19}"/>
    <dgm:cxn modelId="{63867F2B-D837-4F33-A0E0-C4429F802D6B}" type="presOf" srcId="{058317FA-C34F-4D6D-ADE2-31F7339829A8}" destId="{6C6C6507-3716-4B39-AC89-DBCF5B342F1A}" srcOrd="1" destOrd="0" presId="urn:microsoft.com/office/officeart/2005/8/layout/equation2"/>
    <dgm:cxn modelId="{C3920EEF-1F41-4227-BD0A-FCD4F7EE2579}" type="presOf" srcId="{C8CA9334-C568-4072-B9CE-4800BE9DDF3D}" destId="{501877B0-0545-425E-8153-7E8693019E56}" srcOrd="0" destOrd="0" presId="urn:microsoft.com/office/officeart/2005/8/layout/equation2"/>
    <dgm:cxn modelId="{700DA66E-6F32-4727-810C-A24DE792F55A}" type="presOf" srcId="{D7007F95-EF66-4500-93FA-D295028D639E}" destId="{6C249F68-6F96-4FF5-BAB1-371A0F314165}" srcOrd="0" destOrd="0" presId="urn:microsoft.com/office/officeart/2005/8/layout/equation2"/>
    <dgm:cxn modelId="{0E177059-8D22-4DE3-B3F3-4AB467FA7320}" srcId="{189D4C78-5676-40EF-BA82-7CF7CD36E111}" destId="{C8CA9334-C568-4072-B9CE-4800BE9DDF3D}" srcOrd="0" destOrd="0" parTransId="{F0796F21-DD9B-4385-ABB9-2BAAF06CE9BB}" sibTransId="{5E69AAC1-C870-4B8F-BA78-6FE75D3071CB}"/>
    <dgm:cxn modelId="{164C06CD-E7D1-4604-88F4-FA2FD65B7DAC}" type="presOf" srcId="{D032272A-12DC-4A82-8EF3-3EAF4F91044B}" destId="{BEAD2F1A-C766-4F61-943B-59D6A86D95FB}" srcOrd="0" destOrd="0" presId="urn:microsoft.com/office/officeart/2005/8/layout/equation2"/>
    <dgm:cxn modelId="{99EBCD1D-229A-4618-9B31-30B57803987E}" srcId="{189D4C78-5676-40EF-BA82-7CF7CD36E111}" destId="{D032272A-12DC-4A82-8EF3-3EAF4F91044B}" srcOrd="1" destOrd="0" parTransId="{74FC19EE-438E-44E3-9FB5-986F70DE8144}" sibTransId="{71EAAA59-DD03-44B2-93B1-0E08ED148B40}"/>
    <dgm:cxn modelId="{3A574515-1C11-4F61-9921-E85B72BA628C}" type="presOf" srcId="{058317FA-C34F-4D6D-ADE2-31F7339829A8}" destId="{CD449721-C0E7-4FA0-AA04-D86D00F1CA6A}" srcOrd="0" destOrd="0" presId="urn:microsoft.com/office/officeart/2005/8/layout/equation2"/>
    <dgm:cxn modelId="{0D7D1CF6-A55E-4D36-9745-1A29A62D5DA4}" type="presOf" srcId="{A3C54B32-7A2E-4277-B793-777686FCDF25}" destId="{920DFF75-1C01-43DB-9EF2-B98CA5FB25C7}" srcOrd="0" destOrd="0" presId="urn:microsoft.com/office/officeart/2005/8/layout/equation2"/>
    <dgm:cxn modelId="{AB2D34F6-D98C-4C46-907F-9F11B6D385EB}" type="presOf" srcId="{189D4C78-5676-40EF-BA82-7CF7CD36E111}" destId="{50EAA923-0ED9-44AD-8118-5B1888B6A308}" srcOrd="0" destOrd="0" presId="urn:microsoft.com/office/officeart/2005/8/layout/equation2"/>
    <dgm:cxn modelId="{C38B75CC-42B7-4224-B68C-2921DF1863DC}" type="presOf" srcId="{71EAAA59-DD03-44B2-93B1-0E08ED148B40}" destId="{ADCA7E58-714E-42C3-9D98-B4FBB28C869E}" srcOrd="0" destOrd="0" presId="urn:microsoft.com/office/officeart/2005/8/layout/equation2"/>
    <dgm:cxn modelId="{53B93C56-8113-4CD7-AF77-8E5A837BC820}" type="presParOf" srcId="{50EAA923-0ED9-44AD-8118-5B1888B6A308}" destId="{586EF66D-B87A-453E-99FA-B4A3047D954D}" srcOrd="0" destOrd="0" presId="urn:microsoft.com/office/officeart/2005/8/layout/equation2"/>
    <dgm:cxn modelId="{D7043AE6-6C6A-4425-8F34-EFEBAA3A0481}" type="presParOf" srcId="{586EF66D-B87A-453E-99FA-B4A3047D954D}" destId="{501877B0-0545-425E-8153-7E8693019E56}" srcOrd="0" destOrd="0" presId="urn:microsoft.com/office/officeart/2005/8/layout/equation2"/>
    <dgm:cxn modelId="{E6B3588D-F2A5-47A5-A04D-16FA9B7BF929}" type="presParOf" srcId="{586EF66D-B87A-453E-99FA-B4A3047D954D}" destId="{3C720383-BE1F-488A-A07D-CCCBC30BAEE2}" srcOrd="1" destOrd="0" presId="urn:microsoft.com/office/officeart/2005/8/layout/equation2"/>
    <dgm:cxn modelId="{975C9857-D849-407D-B530-2910874FE00E}" type="presParOf" srcId="{586EF66D-B87A-453E-99FA-B4A3047D954D}" destId="{E50495E9-C01A-4153-90D1-E6C7C70E1D71}" srcOrd="2" destOrd="0" presId="urn:microsoft.com/office/officeart/2005/8/layout/equation2"/>
    <dgm:cxn modelId="{A18C3320-F5F8-4795-A5FB-88F740474FCF}" type="presParOf" srcId="{586EF66D-B87A-453E-99FA-B4A3047D954D}" destId="{39D40983-9562-4DE4-B8A5-A56AF718BFE5}" srcOrd="3" destOrd="0" presId="urn:microsoft.com/office/officeart/2005/8/layout/equation2"/>
    <dgm:cxn modelId="{308B4268-293B-4724-AF43-3D7D0536B36A}" type="presParOf" srcId="{586EF66D-B87A-453E-99FA-B4A3047D954D}" destId="{BEAD2F1A-C766-4F61-943B-59D6A86D95FB}" srcOrd="4" destOrd="0" presId="urn:microsoft.com/office/officeart/2005/8/layout/equation2"/>
    <dgm:cxn modelId="{44EFFCD0-AE03-4D63-9F0E-5C7A793CDBCB}" type="presParOf" srcId="{586EF66D-B87A-453E-99FA-B4A3047D954D}" destId="{96F24307-05C0-4042-9ADF-A96D00E56BB0}" srcOrd="5" destOrd="0" presId="urn:microsoft.com/office/officeart/2005/8/layout/equation2"/>
    <dgm:cxn modelId="{FE86335A-6F7F-4764-AD64-0D4EA9DE1117}" type="presParOf" srcId="{586EF66D-B87A-453E-99FA-B4A3047D954D}" destId="{ADCA7E58-714E-42C3-9D98-B4FBB28C869E}" srcOrd="6" destOrd="0" presId="urn:microsoft.com/office/officeart/2005/8/layout/equation2"/>
    <dgm:cxn modelId="{57951EE6-C8E5-4393-A51D-93DB89EA4910}" type="presParOf" srcId="{586EF66D-B87A-453E-99FA-B4A3047D954D}" destId="{260C9E4D-3CA0-4964-8919-555A31C6BA8B}" srcOrd="7" destOrd="0" presId="urn:microsoft.com/office/officeart/2005/8/layout/equation2"/>
    <dgm:cxn modelId="{76147166-0B7A-4C7D-8A0F-E3377EA06E63}" type="presParOf" srcId="{586EF66D-B87A-453E-99FA-B4A3047D954D}" destId="{920DFF75-1C01-43DB-9EF2-B98CA5FB25C7}" srcOrd="8" destOrd="0" presId="urn:microsoft.com/office/officeart/2005/8/layout/equation2"/>
    <dgm:cxn modelId="{31A14882-CD45-456D-98A6-E1BEF8BE73C6}" type="presParOf" srcId="{50EAA923-0ED9-44AD-8118-5B1888B6A308}" destId="{CD449721-C0E7-4FA0-AA04-D86D00F1CA6A}" srcOrd="1" destOrd="0" presId="urn:microsoft.com/office/officeart/2005/8/layout/equation2"/>
    <dgm:cxn modelId="{0F87DE4B-DBEE-4E0F-AE26-1DACEE3E8695}" type="presParOf" srcId="{CD449721-C0E7-4FA0-AA04-D86D00F1CA6A}" destId="{6C6C6507-3716-4B39-AC89-DBCF5B342F1A}" srcOrd="0" destOrd="0" presId="urn:microsoft.com/office/officeart/2005/8/layout/equation2"/>
    <dgm:cxn modelId="{41969682-8A11-454F-96A3-0F3CC821DB3C}" type="presParOf" srcId="{50EAA923-0ED9-44AD-8118-5B1888B6A308}" destId="{6C249F68-6F96-4FF5-BAB1-371A0F314165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DB317-57DA-4690-9A13-958BD187975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2B6A11E-0452-418B-B3DA-02B42D152396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2400" b="1" dirty="0" smtClean="0">
              <a:latin typeface="Garamond" pitchFamily="18" charset="0"/>
            </a:rPr>
            <a:t>Osteoporosis: Men 4.8% , Women 7.7%</a:t>
          </a:r>
          <a:endParaRPr lang="ar-SA" sz="2400" b="1" dirty="0">
            <a:latin typeface="Garamond" pitchFamily="18" charset="0"/>
          </a:endParaRPr>
        </a:p>
      </dgm:t>
    </dgm:pt>
    <dgm:pt modelId="{0DE4FBB4-4551-436D-81B3-EF0C673F82EC}" type="parTrans" cxnId="{BB84A299-2E23-4309-A713-1C82CD4A1B1D}">
      <dgm:prSet/>
      <dgm:spPr/>
      <dgm:t>
        <a:bodyPr/>
        <a:lstStyle/>
        <a:p>
          <a:pPr rtl="1"/>
          <a:endParaRPr lang="ar-SA"/>
        </a:p>
      </dgm:t>
    </dgm:pt>
    <dgm:pt modelId="{75462159-B8A7-4E60-A0AA-274287327D44}" type="sibTrans" cxnId="{BB84A299-2E23-4309-A713-1C82CD4A1B1D}">
      <dgm:prSet/>
      <dgm:spPr/>
      <dgm:t>
        <a:bodyPr/>
        <a:lstStyle/>
        <a:p>
          <a:pPr rtl="1"/>
          <a:endParaRPr lang="ar-SA"/>
        </a:p>
      </dgm:t>
    </dgm:pt>
    <dgm:pt modelId="{58041482-9C5C-4B2F-8FDC-DC24F786D002}">
      <dgm:prSet phldrT="[Text]" custT="1"/>
      <dgm:spPr/>
      <dgm:t>
        <a:bodyPr/>
        <a:lstStyle/>
        <a:p>
          <a:pPr rtl="0"/>
          <a:r>
            <a:rPr lang="en-US" sz="2000" b="1" dirty="0" smtClean="0">
              <a:solidFill>
                <a:schemeClr val="tx1"/>
              </a:solidFill>
            </a:rPr>
            <a:t>Over 60</a:t>
          </a:r>
        </a:p>
        <a:p>
          <a:pPr rtl="0"/>
          <a:r>
            <a:rPr lang="en-US" sz="2000" b="1" dirty="0" smtClean="0">
              <a:solidFill>
                <a:schemeClr val="tx1"/>
              </a:solidFill>
            </a:rPr>
            <a:t>years</a:t>
          </a:r>
          <a:endParaRPr lang="ar-SA" sz="2000" b="1" dirty="0">
            <a:solidFill>
              <a:schemeClr val="tx1"/>
            </a:solidFill>
          </a:endParaRPr>
        </a:p>
      </dgm:t>
    </dgm:pt>
    <dgm:pt modelId="{ACD55F35-A7B6-4A68-8241-DAF40012E8B2}" type="parTrans" cxnId="{C233CC96-5C69-4169-B115-C78334F5BD14}">
      <dgm:prSet/>
      <dgm:spPr/>
      <dgm:t>
        <a:bodyPr/>
        <a:lstStyle/>
        <a:p>
          <a:pPr rtl="1"/>
          <a:endParaRPr lang="ar-SA"/>
        </a:p>
      </dgm:t>
    </dgm:pt>
    <dgm:pt modelId="{7AD2EAE6-642E-45F4-9DAC-8CD85793EFE3}" type="sibTrans" cxnId="{C233CC96-5C69-4169-B115-C78334F5BD14}">
      <dgm:prSet/>
      <dgm:spPr/>
      <dgm:t>
        <a:bodyPr/>
        <a:lstStyle/>
        <a:p>
          <a:pPr rtl="1"/>
          <a:endParaRPr lang="ar-SA"/>
        </a:p>
      </dgm:t>
    </dgm:pt>
    <dgm:pt modelId="{B977E8C2-DEFF-4B75-95E0-E759C373D4AF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2400" b="1" dirty="0" smtClean="0">
              <a:latin typeface="Garamond" panose="02020404030301010803" pitchFamily="18" charset="0"/>
            </a:rPr>
            <a:t>Women 56.3%</a:t>
          </a:r>
          <a:endParaRPr lang="ar-SA" sz="2400" b="1" dirty="0">
            <a:latin typeface="Garamond" panose="02020404030301010803" pitchFamily="18" charset="0"/>
          </a:endParaRPr>
        </a:p>
      </dgm:t>
    </dgm:pt>
    <dgm:pt modelId="{F792C8A3-73F0-400D-BF39-99E1FC71C9B0}" type="sibTrans" cxnId="{216FE574-EABD-4168-94F0-94AAAF754BAD}">
      <dgm:prSet/>
      <dgm:spPr/>
      <dgm:t>
        <a:bodyPr/>
        <a:lstStyle/>
        <a:p>
          <a:pPr rtl="1"/>
          <a:endParaRPr lang="ar-SA"/>
        </a:p>
      </dgm:t>
    </dgm:pt>
    <dgm:pt modelId="{B19132FB-AE15-4162-88CC-9F70A37F1105}" type="parTrans" cxnId="{216FE574-EABD-4168-94F0-94AAAF754BAD}">
      <dgm:prSet/>
      <dgm:spPr/>
      <dgm:t>
        <a:bodyPr/>
        <a:lstStyle/>
        <a:p>
          <a:pPr rtl="1"/>
          <a:endParaRPr lang="ar-SA"/>
        </a:p>
      </dgm:t>
    </dgm:pt>
    <dgm:pt modelId="{C6F9724F-9540-4133-8779-8D60A50F9419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2400" b="1" dirty="0" smtClean="0">
              <a:latin typeface="Garamond" pitchFamily="18" charset="0"/>
            </a:rPr>
            <a:t>Osteopenia: Men 36.8%, women 39.3%</a:t>
          </a:r>
          <a:endParaRPr lang="ar-SA" sz="2400" b="1" dirty="0">
            <a:latin typeface="Garamond" pitchFamily="18" charset="0"/>
          </a:endParaRPr>
        </a:p>
      </dgm:t>
    </dgm:pt>
    <dgm:pt modelId="{24794450-99F7-449A-84A2-2F7AB2F244DB}" type="parTrans" cxnId="{66B8CCA3-D364-4BA1-AADC-A6FCD32AC6E5}">
      <dgm:prSet/>
      <dgm:spPr/>
      <dgm:t>
        <a:bodyPr/>
        <a:lstStyle/>
        <a:p>
          <a:endParaRPr lang="en-US"/>
        </a:p>
      </dgm:t>
    </dgm:pt>
    <dgm:pt modelId="{DDEFFFBE-11D6-4907-98B0-A0BFC6B5E5B2}" type="sibTrans" cxnId="{66B8CCA3-D364-4BA1-AADC-A6FCD32AC6E5}">
      <dgm:prSet/>
      <dgm:spPr/>
      <dgm:t>
        <a:bodyPr/>
        <a:lstStyle/>
        <a:p>
          <a:endParaRPr lang="en-US"/>
        </a:p>
      </dgm:t>
    </dgm:pt>
    <dgm:pt modelId="{B44F14D0-FDE4-4949-A5E8-CC124F4ACC68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1400" b="1" dirty="0" smtClean="0">
              <a:latin typeface="Garamond" pitchFamily="18" charset="0"/>
            </a:rPr>
            <a:t>(ORC, 2011)</a:t>
          </a:r>
          <a:endParaRPr lang="ar-SA" sz="1400" b="1" dirty="0">
            <a:latin typeface="Garamond" pitchFamily="18" charset="0"/>
          </a:endParaRPr>
        </a:p>
      </dgm:t>
    </dgm:pt>
    <dgm:pt modelId="{174D53C8-E6C4-4E89-9844-D8167A154D35}" type="parTrans" cxnId="{DE36FBBC-97E3-4D2D-A7F5-19891B16B5D5}">
      <dgm:prSet/>
      <dgm:spPr/>
      <dgm:t>
        <a:bodyPr/>
        <a:lstStyle/>
        <a:p>
          <a:endParaRPr lang="en-US"/>
        </a:p>
      </dgm:t>
    </dgm:pt>
    <dgm:pt modelId="{079EA05C-E122-4D6A-9642-147B06F8F086}" type="sibTrans" cxnId="{DE36FBBC-97E3-4D2D-A7F5-19891B16B5D5}">
      <dgm:prSet/>
      <dgm:spPr/>
      <dgm:t>
        <a:bodyPr/>
        <a:lstStyle/>
        <a:p>
          <a:endParaRPr lang="en-US"/>
        </a:p>
      </dgm:t>
    </dgm:pt>
    <dgm:pt modelId="{84EE8218-0DC8-4AFD-9FBC-BFAFE4C2F1AF}">
      <dgm:prSet phldrT="[Text]"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Overall PREVALENCE</a:t>
          </a:r>
          <a:endParaRPr lang="ar-SA" b="1" dirty="0">
            <a:solidFill>
              <a:schemeClr val="tx1"/>
            </a:solidFill>
          </a:endParaRPr>
        </a:p>
      </dgm:t>
    </dgm:pt>
    <dgm:pt modelId="{3A705CBF-2269-48EB-AD60-D48DC23F7981}" type="sibTrans" cxnId="{35687346-4705-4796-BA93-859E7B7E9779}">
      <dgm:prSet/>
      <dgm:spPr/>
      <dgm:t>
        <a:bodyPr/>
        <a:lstStyle/>
        <a:p>
          <a:pPr rtl="1"/>
          <a:endParaRPr lang="ar-SA"/>
        </a:p>
      </dgm:t>
    </dgm:pt>
    <dgm:pt modelId="{A51AC405-3E66-4660-A255-C6E7D2022A8E}" type="parTrans" cxnId="{35687346-4705-4796-BA93-859E7B7E9779}">
      <dgm:prSet/>
      <dgm:spPr/>
      <dgm:t>
        <a:bodyPr/>
        <a:lstStyle/>
        <a:p>
          <a:pPr rtl="1"/>
          <a:endParaRPr lang="ar-SA"/>
        </a:p>
      </dgm:t>
    </dgm:pt>
    <dgm:pt modelId="{B878AA6F-8AD4-4ADC-8AF4-A117812BA9D5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2400" b="1" dirty="0" smtClean="0">
              <a:latin typeface="Garamond" panose="02020404030301010803" pitchFamily="18" charset="0"/>
            </a:rPr>
            <a:t>Men 16.7% </a:t>
          </a:r>
          <a:endParaRPr lang="ar-SA" sz="2400" b="1" dirty="0">
            <a:latin typeface="Garamond" panose="02020404030301010803" pitchFamily="18" charset="0"/>
          </a:endParaRPr>
        </a:p>
      </dgm:t>
    </dgm:pt>
    <dgm:pt modelId="{756A6F6A-1420-45A8-9DC4-890F2E4B92D6}" type="parTrans" cxnId="{BF98FC4D-C968-4F29-AC13-DCBEAB2BA000}">
      <dgm:prSet/>
      <dgm:spPr/>
      <dgm:t>
        <a:bodyPr/>
        <a:lstStyle/>
        <a:p>
          <a:endParaRPr lang="en-US"/>
        </a:p>
      </dgm:t>
    </dgm:pt>
    <dgm:pt modelId="{5CF11AF5-0494-49C4-A09B-A9DB8599F825}" type="sibTrans" cxnId="{BF98FC4D-C968-4F29-AC13-DCBEAB2BA000}">
      <dgm:prSet/>
      <dgm:spPr/>
      <dgm:t>
        <a:bodyPr/>
        <a:lstStyle/>
        <a:p>
          <a:endParaRPr lang="en-US"/>
        </a:p>
      </dgm:t>
    </dgm:pt>
    <dgm:pt modelId="{E06D82B3-E8C1-4184-A1A7-6A9E292D8374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l" rtl="0"/>
          <a:r>
            <a:rPr lang="en-US" sz="1400" b="1" dirty="0" smtClean="0">
              <a:latin typeface="Garamond" panose="02020404030301010803" pitchFamily="18" charset="0"/>
            </a:rPr>
            <a:t>(Iranian Multicenter Osteoporosis Study, 2012)</a:t>
          </a:r>
          <a:endParaRPr lang="ar-SA" sz="1400" b="1" dirty="0">
            <a:latin typeface="Garamond" panose="02020404030301010803" pitchFamily="18" charset="0"/>
          </a:endParaRPr>
        </a:p>
      </dgm:t>
    </dgm:pt>
    <dgm:pt modelId="{794F986F-E03C-4249-93DE-F060702175F5}" type="parTrans" cxnId="{F294A0CA-9800-422C-AE45-9E29FE6C6291}">
      <dgm:prSet/>
      <dgm:spPr/>
      <dgm:t>
        <a:bodyPr/>
        <a:lstStyle/>
        <a:p>
          <a:endParaRPr lang="en-US"/>
        </a:p>
      </dgm:t>
    </dgm:pt>
    <dgm:pt modelId="{1C819778-A4C0-4822-BB68-58B14CA81236}" type="sibTrans" cxnId="{F294A0CA-9800-422C-AE45-9E29FE6C6291}">
      <dgm:prSet/>
      <dgm:spPr/>
      <dgm:t>
        <a:bodyPr/>
        <a:lstStyle/>
        <a:p>
          <a:endParaRPr lang="en-US"/>
        </a:p>
      </dgm:t>
    </dgm:pt>
    <dgm:pt modelId="{AD3338DF-883D-488F-9E93-8AD6BD91550A}" type="pres">
      <dgm:prSet presAssocID="{DBADB317-57DA-4690-9A13-958BD187975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8E72860-EB5F-4C33-88FD-7EB286BA6276}" type="pres">
      <dgm:prSet presAssocID="{84EE8218-0DC8-4AFD-9FBC-BFAFE4C2F1AF}" presName="composite" presStyleCnt="0"/>
      <dgm:spPr/>
    </dgm:pt>
    <dgm:pt modelId="{2BF22AE0-04C8-4785-8F95-F9C111281BB3}" type="pres">
      <dgm:prSet presAssocID="{84EE8218-0DC8-4AFD-9FBC-BFAFE4C2F1AF}" presName="parentText" presStyleLbl="alignNode1" presStyleIdx="0" presStyleCnt="2" custAng="0" custScaleX="86452" custScaleY="132776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0CDB64F-F1B6-49B5-91C4-1BB3FCB796C3}" type="pres">
      <dgm:prSet presAssocID="{84EE8218-0DC8-4AFD-9FBC-BFAFE4C2F1AF}" presName="descendantText" presStyleLbl="alignAcc1" presStyleIdx="0" presStyleCnt="2" custScaleX="79923" custScaleY="10000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4F88214-77EF-4089-8087-5246C0854D40}" type="pres">
      <dgm:prSet presAssocID="{3A705CBF-2269-48EB-AD60-D48DC23F7981}" presName="sp" presStyleCnt="0"/>
      <dgm:spPr/>
    </dgm:pt>
    <dgm:pt modelId="{970245D2-6404-46F6-8F10-6C9653C9A3CD}" type="pres">
      <dgm:prSet presAssocID="{58041482-9C5C-4B2F-8FDC-DC24F786D002}" presName="composite" presStyleCnt="0"/>
      <dgm:spPr/>
    </dgm:pt>
    <dgm:pt modelId="{906266BB-6BAF-440C-BD3B-3F72549D3D87}" type="pres">
      <dgm:prSet presAssocID="{58041482-9C5C-4B2F-8FDC-DC24F786D002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479778-F332-4253-8D7B-32DE94ECB1F6}" type="pres">
      <dgm:prSet presAssocID="{58041482-9C5C-4B2F-8FDC-DC24F786D002}" presName="descendantText" presStyleLbl="alignAcc1" presStyleIdx="1" presStyleCnt="2" custScaleX="77752" custScaleY="10131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294A0CA-9800-422C-AE45-9E29FE6C6291}" srcId="{58041482-9C5C-4B2F-8FDC-DC24F786D002}" destId="{E06D82B3-E8C1-4184-A1A7-6A9E292D8374}" srcOrd="2" destOrd="0" parTransId="{794F986F-E03C-4249-93DE-F060702175F5}" sibTransId="{1C819778-A4C0-4822-BB68-58B14CA81236}"/>
    <dgm:cxn modelId="{36A55094-493E-4178-9207-90623A619F99}" type="presOf" srcId="{C6F9724F-9540-4133-8779-8D60A50F9419}" destId="{E0CDB64F-F1B6-49B5-91C4-1BB3FCB796C3}" srcOrd="0" destOrd="1" presId="urn:microsoft.com/office/officeart/2005/8/layout/chevron2"/>
    <dgm:cxn modelId="{35687346-4705-4796-BA93-859E7B7E9779}" srcId="{DBADB317-57DA-4690-9A13-958BD1879757}" destId="{84EE8218-0DC8-4AFD-9FBC-BFAFE4C2F1AF}" srcOrd="0" destOrd="0" parTransId="{A51AC405-3E66-4660-A255-C6E7D2022A8E}" sibTransId="{3A705CBF-2269-48EB-AD60-D48DC23F7981}"/>
    <dgm:cxn modelId="{8765B48B-08C5-4520-8D13-BA9C7F4142C1}" type="presOf" srcId="{B44F14D0-FDE4-4949-A5E8-CC124F4ACC68}" destId="{E0CDB64F-F1B6-49B5-91C4-1BB3FCB796C3}" srcOrd="0" destOrd="2" presId="urn:microsoft.com/office/officeart/2005/8/layout/chevron2"/>
    <dgm:cxn modelId="{216FE574-EABD-4168-94F0-94AAAF754BAD}" srcId="{58041482-9C5C-4B2F-8FDC-DC24F786D002}" destId="{B977E8C2-DEFF-4B75-95E0-E759C373D4AF}" srcOrd="0" destOrd="0" parTransId="{B19132FB-AE15-4162-88CC-9F70A37F1105}" sibTransId="{F792C8A3-73F0-400D-BF39-99E1FC71C9B0}"/>
    <dgm:cxn modelId="{DE36FBBC-97E3-4D2D-A7F5-19891B16B5D5}" srcId="{84EE8218-0DC8-4AFD-9FBC-BFAFE4C2F1AF}" destId="{B44F14D0-FDE4-4949-A5E8-CC124F4ACC68}" srcOrd="2" destOrd="0" parTransId="{174D53C8-E6C4-4E89-9844-D8167A154D35}" sibTransId="{079EA05C-E122-4D6A-9642-147B06F8F086}"/>
    <dgm:cxn modelId="{023C6F92-B7DE-4025-877A-E76CF78E13AE}" type="presOf" srcId="{B977E8C2-DEFF-4B75-95E0-E759C373D4AF}" destId="{34479778-F332-4253-8D7B-32DE94ECB1F6}" srcOrd="0" destOrd="0" presId="urn:microsoft.com/office/officeart/2005/8/layout/chevron2"/>
    <dgm:cxn modelId="{66B8CCA3-D364-4BA1-AADC-A6FCD32AC6E5}" srcId="{84EE8218-0DC8-4AFD-9FBC-BFAFE4C2F1AF}" destId="{C6F9724F-9540-4133-8779-8D60A50F9419}" srcOrd="1" destOrd="0" parTransId="{24794450-99F7-449A-84A2-2F7AB2F244DB}" sibTransId="{DDEFFFBE-11D6-4907-98B0-A0BFC6B5E5B2}"/>
    <dgm:cxn modelId="{BB84A299-2E23-4309-A713-1C82CD4A1B1D}" srcId="{84EE8218-0DC8-4AFD-9FBC-BFAFE4C2F1AF}" destId="{42B6A11E-0452-418B-B3DA-02B42D152396}" srcOrd="0" destOrd="0" parTransId="{0DE4FBB4-4551-436D-81B3-EF0C673F82EC}" sibTransId="{75462159-B8A7-4E60-A0AA-274287327D44}"/>
    <dgm:cxn modelId="{C233CC96-5C69-4169-B115-C78334F5BD14}" srcId="{DBADB317-57DA-4690-9A13-958BD1879757}" destId="{58041482-9C5C-4B2F-8FDC-DC24F786D002}" srcOrd="1" destOrd="0" parTransId="{ACD55F35-A7B6-4A68-8241-DAF40012E8B2}" sibTransId="{7AD2EAE6-642E-45F4-9DAC-8CD85793EFE3}"/>
    <dgm:cxn modelId="{BF98FC4D-C968-4F29-AC13-DCBEAB2BA000}" srcId="{58041482-9C5C-4B2F-8FDC-DC24F786D002}" destId="{B878AA6F-8AD4-4ADC-8AF4-A117812BA9D5}" srcOrd="1" destOrd="0" parTransId="{756A6F6A-1420-45A8-9DC4-890F2E4B92D6}" sibTransId="{5CF11AF5-0494-49C4-A09B-A9DB8599F825}"/>
    <dgm:cxn modelId="{E4E5697A-416F-408D-A011-AA0D4EE942B8}" type="presOf" srcId="{84EE8218-0DC8-4AFD-9FBC-BFAFE4C2F1AF}" destId="{2BF22AE0-04C8-4785-8F95-F9C111281BB3}" srcOrd="0" destOrd="0" presId="urn:microsoft.com/office/officeart/2005/8/layout/chevron2"/>
    <dgm:cxn modelId="{E63369A3-8715-4B9B-81F8-3A6F68D79E56}" type="presOf" srcId="{B878AA6F-8AD4-4ADC-8AF4-A117812BA9D5}" destId="{34479778-F332-4253-8D7B-32DE94ECB1F6}" srcOrd="0" destOrd="1" presId="urn:microsoft.com/office/officeart/2005/8/layout/chevron2"/>
    <dgm:cxn modelId="{6A04F5C8-619B-4316-86FC-CD213AC1A0E1}" type="presOf" srcId="{DBADB317-57DA-4690-9A13-958BD1879757}" destId="{AD3338DF-883D-488F-9E93-8AD6BD91550A}" srcOrd="0" destOrd="0" presId="urn:microsoft.com/office/officeart/2005/8/layout/chevron2"/>
    <dgm:cxn modelId="{360E92C0-9DC5-4834-AD57-DBDB1FF88E96}" type="presOf" srcId="{42B6A11E-0452-418B-B3DA-02B42D152396}" destId="{E0CDB64F-F1B6-49B5-91C4-1BB3FCB796C3}" srcOrd="0" destOrd="0" presId="urn:microsoft.com/office/officeart/2005/8/layout/chevron2"/>
    <dgm:cxn modelId="{16E7B887-96CB-4498-B8AF-3AE73129BFC1}" type="presOf" srcId="{58041482-9C5C-4B2F-8FDC-DC24F786D002}" destId="{906266BB-6BAF-440C-BD3B-3F72549D3D87}" srcOrd="0" destOrd="0" presId="urn:microsoft.com/office/officeart/2005/8/layout/chevron2"/>
    <dgm:cxn modelId="{91CB26D0-7CD9-4819-A8BE-1FD02F00B734}" type="presOf" srcId="{E06D82B3-E8C1-4184-A1A7-6A9E292D8374}" destId="{34479778-F332-4253-8D7B-32DE94ECB1F6}" srcOrd="0" destOrd="2" presId="urn:microsoft.com/office/officeart/2005/8/layout/chevron2"/>
    <dgm:cxn modelId="{DA31102B-E80C-429D-90D0-E717232B0577}" type="presParOf" srcId="{AD3338DF-883D-488F-9E93-8AD6BD91550A}" destId="{48E72860-EB5F-4C33-88FD-7EB286BA6276}" srcOrd="0" destOrd="0" presId="urn:microsoft.com/office/officeart/2005/8/layout/chevron2"/>
    <dgm:cxn modelId="{B0B03BD2-5787-4A39-8BD5-09BDCD4BBEA9}" type="presParOf" srcId="{48E72860-EB5F-4C33-88FD-7EB286BA6276}" destId="{2BF22AE0-04C8-4785-8F95-F9C111281BB3}" srcOrd="0" destOrd="0" presId="urn:microsoft.com/office/officeart/2005/8/layout/chevron2"/>
    <dgm:cxn modelId="{DA450173-D9CF-46DA-B579-01F72B842E82}" type="presParOf" srcId="{48E72860-EB5F-4C33-88FD-7EB286BA6276}" destId="{E0CDB64F-F1B6-49B5-91C4-1BB3FCB796C3}" srcOrd="1" destOrd="0" presId="urn:microsoft.com/office/officeart/2005/8/layout/chevron2"/>
    <dgm:cxn modelId="{351EB272-CFC9-4D50-AF62-78D99E882A22}" type="presParOf" srcId="{AD3338DF-883D-488F-9E93-8AD6BD91550A}" destId="{94F88214-77EF-4089-8087-5246C0854D40}" srcOrd="1" destOrd="0" presId="urn:microsoft.com/office/officeart/2005/8/layout/chevron2"/>
    <dgm:cxn modelId="{6AE8B63F-50E2-4DCA-8EE6-F39E48D6C7B1}" type="presParOf" srcId="{AD3338DF-883D-488F-9E93-8AD6BD91550A}" destId="{970245D2-6404-46F6-8F10-6C9653C9A3CD}" srcOrd="2" destOrd="0" presId="urn:microsoft.com/office/officeart/2005/8/layout/chevron2"/>
    <dgm:cxn modelId="{DD0C5328-3A90-4C84-9935-4496DF0F30CE}" type="presParOf" srcId="{970245D2-6404-46F6-8F10-6C9653C9A3CD}" destId="{906266BB-6BAF-440C-BD3B-3F72549D3D87}" srcOrd="0" destOrd="0" presId="urn:microsoft.com/office/officeart/2005/8/layout/chevron2"/>
    <dgm:cxn modelId="{AD5CB9B9-3CFA-40D5-BF7B-1F6B898452E9}" type="presParOf" srcId="{970245D2-6404-46F6-8F10-6C9653C9A3CD}" destId="{34479778-F332-4253-8D7B-32DE94ECB1F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877B0-0545-425E-8153-7E8693019E56}">
      <dsp:nvSpPr>
        <dsp:cNvPr id="0" name=""/>
        <dsp:cNvSpPr/>
      </dsp:nvSpPr>
      <dsp:spPr>
        <a:xfrm>
          <a:off x="1597028" y="752"/>
          <a:ext cx="1647025" cy="1273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  <a:latin typeface="Garamond" pitchFamily="18" charset="0"/>
            </a:rPr>
            <a:t>Prevalence</a:t>
          </a:r>
          <a:endParaRPr lang="ar-SA" sz="1800" b="1" kern="1200" dirty="0">
            <a:solidFill>
              <a:srgbClr val="002060"/>
            </a:solidFill>
            <a:latin typeface="Garamond" pitchFamily="18" charset="0"/>
          </a:endParaRPr>
        </a:p>
      </dsp:txBody>
      <dsp:txXfrm>
        <a:off x="1838229" y="187320"/>
        <a:ext cx="1164623" cy="900832"/>
      </dsp:txXfrm>
    </dsp:sp>
    <dsp:sp modelId="{E50495E9-C01A-4153-90D1-E6C7C70E1D71}">
      <dsp:nvSpPr>
        <dsp:cNvPr id="0" name=""/>
        <dsp:cNvSpPr/>
      </dsp:nvSpPr>
      <dsp:spPr>
        <a:xfrm>
          <a:off x="2051089" y="1378167"/>
          <a:ext cx="738901" cy="73890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>
        <a:off x="2149030" y="1660723"/>
        <a:ext cx="543019" cy="173789"/>
      </dsp:txXfrm>
    </dsp:sp>
    <dsp:sp modelId="{BEAD2F1A-C766-4F61-943B-59D6A86D95FB}">
      <dsp:nvSpPr>
        <dsp:cNvPr id="0" name=""/>
        <dsp:cNvSpPr/>
      </dsp:nvSpPr>
      <dsp:spPr>
        <a:xfrm>
          <a:off x="1783556" y="2220515"/>
          <a:ext cx="1273968" cy="1273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2060"/>
              </a:solidFill>
              <a:latin typeface="Garamond" pitchFamily="18" charset="0"/>
            </a:rPr>
            <a:t>Fracture</a:t>
          </a:r>
          <a:endParaRPr lang="ar-SA" sz="1800" b="1" kern="1200" dirty="0">
            <a:solidFill>
              <a:srgbClr val="002060"/>
            </a:solidFill>
            <a:latin typeface="Garamond" pitchFamily="18" charset="0"/>
          </a:endParaRPr>
        </a:p>
      </dsp:txBody>
      <dsp:txXfrm>
        <a:off x="1970124" y="2407083"/>
        <a:ext cx="900832" cy="900832"/>
      </dsp:txXfrm>
    </dsp:sp>
    <dsp:sp modelId="{ADCA7E58-714E-42C3-9D98-B4FBB28C869E}">
      <dsp:nvSpPr>
        <dsp:cNvPr id="0" name=""/>
        <dsp:cNvSpPr/>
      </dsp:nvSpPr>
      <dsp:spPr>
        <a:xfrm>
          <a:off x="2051089" y="3597930"/>
          <a:ext cx="738901" cy="73890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300" kern="1200"/>
        </a:p>
      </dsp:txBody>
      <dsp:txXfrm>
        <a:off x="2149030" y="3880486"/>
        <a:ext cx="543019" cy="173789"/>
      </dsp:txXfrm>
    </dsp:sp>
    <dsp:sp modelId="{920DFF75-1C01-43DB-9EF2-B98CA5FB25C7}">
      <dsp:nvSpPr>
        <dsp:cNvPr id="0" name=""/>
        <dsp:cNvSpPr/>
      </dsp:nvSpPr>
      <dsp:spPr>
        <a:xfrm>
          <a:off x="1783556" y="4440278"/>
          <a:ext cx="1273968" cy="12739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Garamond" pitchFamily="18" charset="0"/>
            </a:rPr>
            <a:t>Burden</a:t>
          </a:r>
          <a:endParaRPr lang="ar-SA" sz="2000" b="1" kern="1200" dirty="0">
            <a:solidFill>
              <a:srgbClr val="002060"/>
            </a:solidFill>
            <a:latin typeface="Garamond" pitchFamily="18" charset="0"/>
          </a:endParaRPr>
        </a:p>
      </dsp:txBody>
      <dsp:txXfrm>
        <a:off x="1970124" y="4626846"/>
        <a:ext cx="900832" cy="900832"/>
      </dsp:txXfrm>
    </dsp:sp>
    <dsp:sp modelId="{CD449721-C0E7-4FA0-AA04-D86D00F1CA6A}">
      <dsp:nvSpPr>
        <dsp:cNvPr id="0" name=""/>
        <dsp:cNvSpPr/>
      </dsp:nvSpPr>
      <dsp:spPr>
        <a:xfrm>
          <a:off x="3435148" y="2620541"/>
          <a:ext cx="405122" cy="4739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400" kern="1200"/>
        </a:p>
      </dsp:txBody>
      <dsp:txXfrm>
        <a:off x="3435148" y="2715324"/>
        <a:ext cx="283585" cy="284350"/>
      </dsp:txXfrm>
    </dsp:sp>
    <dsp:sp modelId="{6C249F68-6F96-4FF5-BAB1-371A0F314165}">
      <dsp:nvSpPr>
        <dsp:cNvPr id="0" name=""/>
        <dsp:cNvSpPr/>
      </dsp:nvSpPr>
      <dsp:spPr>
        <a:xfrm>
          <a:off x="4008434" y="1583531"/>
          <a:ext cx="2547937" cy="2547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rgbClr val="002060"/>
              </a:solidFill>
              <a:latin typeface="Garamond" pitchFamily="18" charset="0"/>
            </a:rPr>
            <a:t>Importance of osteoporosis</a:t>
          </a:r>
          <a:endParaRPr lang="ar-SA" sz="2500" b="1" kern="1200" dirty="0">
            <a:solidFill>
              <a:srgbClr val="002060"/>
            </a:solidFill>
            <a:latin typeface="Garamond" pitchFamily="18" charset="0"/>
          </a:endParaRPr>
        </a:p>
      </dsp:txBody>
      <dsp:txXfrm>
        <a:off x="4381571" y="1956668"/>
        <a:ext cx="1801663" cy="180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22AE0-04C8-4785-8F95-F9C111281BB3}">
      <dsp:nvSpPr>
        <dsp:cNvPr id="0" name=""/>
        <dsp:cNvSpPr/>
      </dsp:nvSpPr>
      <dsp:spPr>
        <a:xfrm rot="5400000">
          <a:off x="-602076" y="1105007"/>
          <a:ext cx="3341743" cy="11394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tx1"/>
              </a:solidFill>
            </a:rPr>
            <a:t>Overall PREVALENCE</a:t>
          </a:r>
          <a:endParaRPr lang="ar-SA" sz="1500" b="1" kern="1200" dirty="0">
            <a:solidFill>
              <a:schemeClr val="tx1"/>
            </a:solidFill>
          </a:endParaRPr>
        </a:p>
      </dsp:txBody>
      <dsp:txXfrm rot="-5400000">
        <a:off x="499062" y="573602"/>
        <a:ext cx="1139465" cy="2202278"/>
      </dsp:txXfrm>
    </dsp:sp>
    <dsp:sp modelId="{E0CDB64F-F1B6-49B5-91C4-1BB3FCB796C3}">
      <dsp:nvSpPr>
        <dsp:cNvPr id="0" name=""/>
        <dsp:cNvSpPr/>
      </dsp:nvSpPr>
      <dsp:spPr>
        <a:xfrm rot="5400000">
          <a:off x="4016181" y="-1236231"/>
          <a:ext cx="1756996" cy="506211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Garamond" pitchFamily="18" charset="0"/>
            </a:rPr>
            <a:t>Osteoporosis: Men 4.8% , Women 7.7%</a:t>
          </a:r>
          <a:endParaRPr lang="ar-SA" sz="2400" b="1" kern="1200" dirty="0">
            <a:latin typeface="Garamond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Garamond" pitchFamily="18" charset="0"/>
            </a:rPr>
            <a:t>Osteopenia: Men 36.8%, women 39.3%</a:t>
          </a:r>
          <a:endParaRPr lang="ar-SA" sz="2400" b="1" kern="1200" dirty="0">
            <a:latin typeface="Garamond" pitchFamily="18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Garamond" pitchFamily="18" charset="0"/>
            </a:rPr>
            <a:t>(ORC, 2011)</a:t>
          </a:r>
          <a:endParaRPr lang="ar-SA" sz="1400" b="1" kern="1200" dirty="0">
            <a:latin typeface="Garamond" pitchFamily="18" charset="0"/>
          </a:endParaRPr>
        </a:p>
      </dsp:txBody>
      <dsp:txXfrm rot="-5400000">
        <a:off x="2363623" y="502096"/>
        <a:ext cx="4976344" cy="1585458"/>
      </dsp:txXfrm>
    </dsp:sp>
    <dsp:sp modelId="{906266BB-6BAF-440C-BD3B-3F72549D3D87}">
      <dsp:nvSpPr>
        <dsp:cNvPr id="0" name=""/>
        <dsp:cNvSpPr/>
      </dsp:nvSpPr>
      <dsp:spPr>
        <a:xfrm rot="5400000">
          <a:off x="-100334" y="3717501"/>
          <a:ext cx="2516827" cy="13180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Over 60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years</a:t>
          </a:r>
          <a:endParaRPr lang="ar-SA" sz="2000" b="1" kern="1200" dirty="0">
            <a:solidFill>
              <a:schemeClr val="tx1"/>
            </a:solidFill>
          </a:endParaRPr>
        </a:p>
      </dsp:txBody>
      <dsp:txXfrm rot="-5400000">
        <a:off x="499064" y="3777119"/>
        <a:ext cx="1318032" cy="1198795"/>
      </dsp:txXfrm>
    </dsp:sp>
    <dsp:sp modelId="{34479778-F332-4253-8D7B-32DE94ECB1F6}">
      <dsp:nvSpPr>
        <dsp:cNvPr id="0" name=""/>
        <dsp:cNvSpPr/>
      </dsp:nvSpPr>
      <dsp:spPr>
        <a:xfrm rot="5400000">
          <a:off x="4007854" y="1601183"/>
          <a:ext cx="1780171" cy="4790837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Garamond" panose="02020404030301010803" pitchFamily="18" charset="0"/>
            </a:rPr>
            <a:t>Women 56.3%</a:t>
          </a:r>
          <a:endParaRPr lang="ar-SA" sz="2400" b="1" kern="1200" dirty="0">
            <a:latin typeface="Garamond" panose="02020404030301010803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Garamond" panose="02020404030301010803" pitchFamily="18" charset="0"/>
            </a:rPr>
            <a:t>Men 16.7% </a:t>
          </a:r>
          <a:endParaRPr lang="ar-SA" sz="2400" b="1" kern="1200" dirty="0">
            <a:latin typeface="Garamond" panose="02020404030301010803" pitchFamily="18" charset="0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Garamond" panose="02020404030301010803" pitchFamily="18" charset="0"/>
            </a:rPr>
            <a:t>(Iranian Multicenter Osteoporosis Study, 2012)</a:t>
          </a:r>
          <a:endParaRPr lang="ar-SA" sz="1400" b="1" kern="1200" dirty="0">
            <a:latin typeface="Garamond" panose="02020404030301010803" pitchFamily="18" charset="0"/>
          </a:endParaRPr>
        </a:p>
      </dsp:txBody>
      <dsp:txXfrm rot="-5400000">
        <a:off x="2502522" y="3193417"/>
        <a:ext cx="4703936" cy="1606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A08F5-F9F2-45BD-B17C-A36ED26FDA90}" type="datetimeFigureOut">
              <a:rPr lang="en-US" smtClean="0"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92508-A054-4495-BC52-5FD4D785A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0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92508-A054-4495-BC52-5FD4D785AD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62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E9962F0-731E-4EB8-8CA0-FB54DC8DD893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D589B-35BF-40F0-B102-4EF89D8CE7D2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F3C19-C885-4A7B-88FE-5CB3762EF187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20F48-DB22-4CCA-830E-F3A62C0F4F30}" type="datetime1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047F-FF06-4A58-BF0E-964769098F23}" type="datetime1">
              <a:rPr lang="en-US" smtClean="0"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6065-A288-42FA-B162-E26E8AE30BE0}" type="datetime1">
              <a:rPr lang="en-US" smtClean="0"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EEE4-942D-41BE-988C-75A958491D43}" type="datetime1">
              <a:rPr lang="en-US" smtClean="0"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E33D638-4A10-4138-9BA0-AC5A35922015}" type="datetime1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2208F37-D3B5-4E5B-8B2A-016F5F282E3C}" type="datetime1">
              <a:rPr lang="en-US" smtClean="0"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A03B8-A59A-4A74-A356-E90ED204CD08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07141-F0FD-4F1A-AB93-9E75DD5530AC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CF5D597-990D-45B2-A461-0C90555726A8}" type="datetime1">
              <a:rPr lang="en-US" smtClean="0"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3DDE63C-4F0B-481E-941D-16D3E450DA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emri.tums.ac.ir/pages/mainPage.asp?I=38791034I01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836467" y="913892"/>
            <a:ext cx="3580854" cy="1599957"/>
          </a:xfrm>
        </p:spPr>
        <p:txBody>
          <a:bodyPr/>
          <a:lstStyle/>
          <a:p>
            <a:r>
              <a:rPr lang="en-US" b="1" dirty="0"/>
              <a:t>Lifestyle and related factors in older adults with osteoporosis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Tehran University of Medical Sciences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456855" y="2968714"/>
            <a:ext cx="4648822" cy="3126384"/>
          </a:xfrm>
        </p:spPr>
        <p:txBody>
          <a:bodyPr>
            <a:normAutofit/>
          </a:bodyPr>
          <a:lstStyle/>
          <a:p>
            <a:r>
              <a:rPr lang="en-US" b="1" dirty="0"/>
              <a:t>Assistant professor </a:t>
            </a:r>
            <a:r>
              <a:rPr lang="en-US" b="1" dirty="0" err="1"/>
              <a:t>Dr</a:t>
            </a:r>
            <a:r>
              <a:rPr lang="en-US" b="1" dirty="0"/>
              <a:t>, </a:t>
            </a:r>
            <a:r>
              <a:rPr lang="en-US" b="1" dirty="0" err="1"/>
              <a:t>Minoo</a:t>
            </a:r>
            <a:r>
              <a:rPr lang="en-US" b="1" dirty="0"/>
              <a:t> </a:t>
            </a:r>
            <a:r>
              <a:rPr lang="en-US" b="1" dirty="0" err="1"/>
              <a:t>Pakgohar</a:t>
            </a:r>
            <a:endParaRPr lang="en-US" b="1" dirty="0"/>
          </a:p>
          <a:p>
            <a:r>
              <a:rPr lang="en-US" dirty="0"/>
              <a:t>School of Nursing and </a:t>
            </a:r>
            <a:r>
              <a:rPr lang="en-US" dirty="0" smtClean="0"/>
              <a:t>Midwifery,</a:t>
            </a:r>
          </a:p>
          <a:p>
            <a:r>
              <a:rPr lang="en-US" dirty="0" smtClean="0"/>
              <a:t> </a:t>
            </a:r>
            <a:r>
              <a:rPr lang="en-US" dirty="0"/>
              <a:t>Tehran University of Medical Sciences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Tehran, Iran.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Nursing &amp; </a:t>
            </a:r>
            <a:r>
              <a:rPr lang="en-US" dirty="0" smtClean="0"/>
              <a:t>Healthcare</a:t>
            </a:r>
            <a:r>
              <a:rPr lang="en-US" dirty="0"/>
              <a:t>, </a:t>
            </a:r>
          </a:p>
          <a:p>
            <a:r>
              <a:rPr lang="en-US" dirty="0"/>
              <a:t>October 05 - 07, 2015</a:t>
            </a:r>
          </a:p>
          <a:p>
            <a:r>
              <a:rPr lang="en-US" dirty="0"/>
              <a:t>San Francisco, USA</a:t>
            </a:r>
          </a:p>
          <a:p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800"/>
            <a:ext cx="1143001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7837C-0841-47A4-BAC1-8EB0A26381C8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8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858673"/>
              </p:ext>
            </p:extLst>
          </p:nvPr>
        </p:nvGraphicFramePr>
        <p:xfrm>
          <a:off x="612775" y="381000"/>
          <a:ext cx="81534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D2803B-E01C-443B-B1C4-A558E0A7F325}" type="slidenum">
              <a:rPr lang="ar-SA" smtClean="0"/>
              <a:pPr>
                <a:defRPr/>
              </a:pPr>
              <a:t>2</a:t>
            </a:fld>
            <a:endParaRPr lang="ar-SA"/>
          </a:p>
        </p:txBody>
      </p:sp>
      <p:pic>
        <p:nvPicPr>
          <p:cNvPr id="6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989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B2168-DA8B-43F2-9053-4ECFDA7B3375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8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/>
          </a:bodyPr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Importance of Osteoporosis</a:t>
            </a:r>
            <a:endParaRPr lang="ar-S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62056653"/>
              </p:ext>
            </p:extLst>
          </p:nvPr>
        </p:nvGraphicFramePr>
        <p:xfrm>
          <a:off x="533400" y="1066800"/>
          <a:ext cx="7924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A7EE369-F6A1-4794-B683-E6C19C21F7CC}" type="slidenum">
              <a:rPr lang="ar-SA" smtClean="0"/>
              <a:pPr>
                <a:defRPr/>
              </a:pPr>
              <a:t>3</a:t>
            </a:fld>
            <a:endParaRPr lang="ar-SA"/>
          </a:p>
        </p:txBody>
      </p:sp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989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48881-B601-4E87-8B62-1B376D916AAF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1"/>
            <a:ext cx="6965245" cy="914400"/>
          </a:xfrm>
        </p:spPr>
        <p:txBody>
          <a:bodyPr/>
          <a:lstStyle/>
          <a:p>
            <a:r>
              <a:rPr lang="en-US" dirty="0" smtClean="0"/>
              <a:t>Background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6858000" cy="4419600"/>
          </a:xfrm>
        </p:spPr>
        <p:txBody>
          <a:bodyPr>
            <a:normAutofit/>
          </a:bodyPr>
          <a:lstStyle/>
          <a:p>
            <a:r>
              <a:rPr lang="en-US" dirty="0"/>
              <a:t>Osteoporosis is a chronic disease and the most common metabolic bone disease. </a:t>
            </a:r>
            <a:endParaRPr lang="en-US" dirty="0" smtClean="0"/>
          </a:p>
          <a:p>
            <a:r>
              <a:rPr lang="en-US" dirty="0" smtClean="0"/>
              <a:t>Complications </a:t>
            </a:r>
            <a:r>
              <a:rPr lang="en-US" dirty="0"/>
              <a:t>of </a:t>
            </a:r>
            <a:r>
              <a:rPr lang="en-US" dirty="0" smtClean="0"/>
              <a:t>osteoporosis affect the </a:t>
            </a:r>
            <a:r>
              <a:rPr lang="en-US" dirty="0"/>
              <a:t>quality of life.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It </a:t>
            </a:r>
            <a:r>
              <a:rPr lang="en-US" dirty="0">
                <a:solidFill>
                  <a:srgbClr val="FF0000"/>
                </a:solidFill>
              </a:rPr>
              <a:t>has been estimated that between 20 to 50 percent of bone density is influenced by </a:t>
            </a:r>
            <a:r>
              <a:rPr lang="en-US" dirty="0" smtClean="0">
                <a:solidFill>
                  <a:srgbClr val="FF0000"/>
                </a:solidFill>
              </a:rPr>
              <a:t>lifestyle </a:t>
            </a:r>
            <a:r>
              <a:rPr lang="en-US" sz="1400" dirty="0" smtClean="0"/>
              <a:t>(Morgan,2011). </a:t>
            </a:r>
          </a:p>
          <a:p>
            <a:r>
              <a:rPr lang="en-US" dirty="0" smtClean="0"/>
              <a:t>The </a:t>
            </a:r>
            <a:r>
              <a:rPr lang="en-US" dirty="0"/>
              <a:t>present  study aimed to </a:t>
            </a:r>
            <a:r>
              <a:rPr lang="en-US" dirty="0" smtClean="0"/>
              <a:t>determine:</a:t>
            </a:r>
          </a:p>
          <a:p>
            <a:pPr marL="0" indent="0">
              <a:buNone/>
            </a:pPr>
            <a:r>
              <a:rPr lang="en-US" dirty="0" smtClean="0"/>
              <a:t>           1) the lifestyle of osteoporotic </a:t>
            </a:r>
            <a:r>
              <a:rPr lang="en-US" dirty="0"/>
              <a:t>older </a:t>
            </a:r>
            <a:r>
              <a:rPr lang="en-US" dirty="0" smtClean="0"/>
              <a:t>adults,</a:t>
            </a:r>
          </a:p>
          <a:p>
            <a:pPr marL="0" indent="0">
              <a:buNone/>
            </a:pPr>
            <a:r>
              <a:rPr lang="en-US" dirty="0" smtClean="0"/>
              <a:t>           2) the factors associated with osteoporosis.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82" y="76200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2B5C6-B51A-4E46-A71C-06B9E3B178CD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4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design: cross-sectional study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Sample size: 300 </a:t>
            </a:r>
            <a:r>
              <a:rPr lang="en-US" dirty="0"/>
              <a:t>osteoporotic elderly </a:t>
            </a:r>
            <a:endParaRPr lang="en-US" dirty="0" smtClean="0"/>
          </a:p>
          <a:p>
            <a:r>
              <a:rPr lang="en-US" dirty="0" smtClean="0"/>
              <a:t>Setting: Bone </a:t>
            </a:r>
            <a:r>
              <a:rPr lang="en-US" dirty="0"/>
              <a:t>densitometry centers of Tehran University of Medical </a:t>
            </a:r>
            <a:r>
              <a:rPr lang="en-US" dirty="0" smtClean="0"/>
              <a:t>Sciences</a:t>
            </a:r>
          </a:p>
          <a:p>
            <a:r>
              <a:rPr lang="en-US" dirty="0" smtClean="0"/>
              <a:t>Inclusion criteria : </a:t>
            </a:r>
          </a:p>
          <a:p>
            <a:pPr marL="0" indent="0">
              <a:buNone/>
            </a:pPr>
            <a:r>
              <a:rPr lang="en-US" dirty="0" smtClean="0"/>
              <a:t>        Age ≥ 60</a:t>
            </a:r>
          </a:p>
          <a:p>
            <a:pPr marL="0" indent="0">
              <a:buNone/>
            </a:pPr>
            <a:r>
              <a:rPr lang="en-US" dirty="0" smtClean="0"/>
              <a:t>        T-score</a:t>
            </a:r>
            <a:r>
              <a:rPr lang="en-US" dirty="0"/>
              <a:t>&lt;-2.5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82" y="76200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B7EB2-37B7-4C04-935B-A4FC947327C5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7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85800"/>
            <a:ext cx="6965245" cy="51816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latin typeface="+mn-lt"/>
              </a:rPr>
              <a:t/>
            </a:r>
            <a:br>
              <a:rPr lang="en-US" sz="2800" dirty="0" smtClean="0">
                <a:latin typeface="+mn-lt"/>
              </a:rPr>
            </a:b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 smtClean="0">
                <a:latin typeface="+mn-lt"/>
              </a:rPr>
              <a:t>Data </a:t>
            </a:r>
            <a:r>
              <a:rPr lang="en-US" sz="2800" dirty="0">
                <a:latin typeface="+mn-lt"/>
              </a:rPr>
              <a:t>collection: self reported </a:t>
            </a:r>
            <a:r>
              <a:rPr lang="en-US" sz="2800" dirty="0" smtClean="0">
                <a:latin typeface="+mn-lt"/>
              </a:rPr>
              <a:t>questionnaires</a:t>
            </a:r>
            <a:br>
              <a:rPr lang="en-US" sz="2800" dirty="0" smtClean="0">
                <a:latin typeface="+mn-lt"/>
              </a:rPr>
            </a:b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1)</a:t>
            </a:r>
            <a:r>
              <a:rPr lang="en-US" sz="2800" dirty="0" smtClean="0">
                <a:latin typeface="+mn-lt"/>
              </a:rPr>
              <a:t> Demographic </a:t>
            </a:r>
            <a:br>
              <a:rPr lang="en-US" sz="2800" dirty="0" smtClean="0">
                <a:latin typeface="+mn-lt"/>
              </a:rPr>
            </a:br>
            <a:r>
              <a:rPr lang="en-US" sz="2800" dirty="0" smtClean="0">
                <a:latin typeface="+mn-lt"/>
              </a:rPr>
              <a:t> 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2)</a:t>
            </a:r>
            <a:r>
              <a:rPr lang="en-US" sz="2800" dirty="0" smtClean="0">
                <a:latin typeface="+mn-lt"/>
              </a:rPr>
              <a:t> Persian </a:t>
            </a:r>
            <a:r>
              <a:rPr lang="en-US" sz="2800" dirty="0">
                <a:latin typeface="+mn-lt"/>
              </a:rPr>
              <a:t>version Elderly lifestyle   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questionnaire: 46 questions,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5 dimensions: 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prevention, Physical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activity, Nutrition, Stress management,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         Social participation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Minimum score:42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Maximum score: </a:t>
            </a:r>
            <a:r>
              <a:rPr lang="en-US" sz="2800" dirty="0" smtClean="0">
                <a:latin typeface="+mn-lt"/>
              </a:rPr>
              <a:t>211</a:t>
            </a:r>
            <a:r>
              <a:rPr lang="en-US" sz="2800" dirty="0"/>
              <a:t> </a:t>
            </a:r>
            <a:r>
              <a:rPr lang="en-US" sz="1200" dirty="0" smtClean="0"/>
              <a:t>(</a:t>
            </a:r>
            <a:r>
              <a:rPr lang="en-US" sz="1200" dirty="0" err="1" smtClean="0"/>
              <a:t>Eshaghi</a:t>
            </a:r>
            <a:r>
              <a:rPr lang="en-US" sz="1200" dirty="0"/>
              <a:t>, S., </a:t>
            </a:r>
            <a:r>
              <a:rPr lang="en-US" sz="1200" dirty="0" err="1"/>
              <a:t>Farajzadegan</a:t>
            </a:r>
            <a:r>
              <a:rPr lang="en-US" sz="1200" dirty="0"/>
              <a:t>, Z. &amp; </a:t>
            </a:r>
            <a:r>
              <a:rPr lang="en-US" sz="1200" dirty="0" err="1"/>
              <a:t>Babak</a:t>
            </a:r>
            <a:r>
              <a:rPr lang="en-US" sz="1200" dirty="0"/>
              <a:t>, A. </a:t>
            </a:r>
            <a:r>
              <a:rPr lang="en-US" sz="1200" dirty="0" smtClean="0"/>
              <a:t>2010) </a:t>
            </a: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/>
            </a:r>
            <a:br>
              <a:rPr lang="en-US" sz="2800" dirty="0">
                <a:latin typeface="+mn-lt"/>
              </a:rPr>
            </a:br>
            <a:endParaRPr lang="en-US" sz="28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82" y="76200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64F3-CBCD-44CB-95B4-9627CDD82530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8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17582"/>
            <a:ext cx="6248400" cy="4745018"/>
          </a:xfrm>
        </p:spPr>
        <p:txBody>
          <a:bodyPr>
            <a:normAutofit/>
          </a:bodyPr>
          <a:lstStyle/>
          <a:p>
            <a:pPr algn="l" fontAlgn="t"/>
            <a:r>
              <a:rPr lang="en-US" sz="2800" b="1" dirty="0"/>
              <a:t>Lifestyle levels: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Adequate (</a:t>
            </a:r>
            <a:r>
              <a:rPr lang="en-US" sz="2800" dirty="0">
                <a:latin typeface="+mn-lt"/>
              </a:rPr>
              <a:t>156-211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Moderate (</a:t>
            </a:r>
            <a:r>
              <a:rPr lang="en-US" sz="2800" dirty="0">
                <a:latin typeface="+mn-lt"/>
              </a:rPr>
              <a:t>99-155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>Non Adequate (</a:t>
            </a:r>
            <a:r>
              <a:rPr lang="en-US" sz="2800" dirty="0">
                <a:latin typeface="+mn-lt"/>
              </a:rPr>
              <a:t>42-98</a:t>
            </a:r>
            <a:r>
              <a:rPr lang="en-US" sz="2800" dirty="0"/>
              <a:t>)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Data analyzing:  ANOVA, T-test </a:t>
            </a:r>
            <a:br>
              <a:rPr lang="en-US" sz="2800" dirty="0"/>
            </a:br>
            <a:r>
              <a:rPr lang="en-US" sz="2800" dirty="0"/>
              <a:t>P&lt; </a:t>
            </a:r>
            <a:r>
              <a:rPr lang="en-US" sz="2800" dirty="0" smtClean="0">
                <a:latin typeface="+mn-lt"/>
              </a:rPr>
              <a:t>0.05</a:t>
            </a:r>
            <a:r>
              <a:rPr lang="en-US" sz="2800" dirty="0">
                <a:latin typeface="+mn-lt"/>
              </a:rPr>
              <a:t>.</a:t>
            </a:r>
            <a:r>
              <a:rPr lang="en-US" sz="2800" dirty="0"/>
              <a:t>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282" y="76200"/>
            <a:ext cx="762001" cy="7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3638-FAFE-457C-B7A3-830BFA60D543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Demographic 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Female 62.1%</a:t>
            </a:r>
          </a:p>
          <a:p>
            <a:pPr marL="0" indent="0">
              <a:buNone/>
            </a:pPr>
            <a:r>
              <a:rPr lang="en-US" dirty="0" smtClean="0"/>
              <a:t>Married 73.3%</a:t>
            </a:r>
          </a:p>
          <a:p>
            <a:pPr marL="0" indent="0">
              <a:buNone/>
            </a:pPr>
            <a:r>
              <a:rPr lang="en-US" dirty="0" smtClean="0"/>
              <a:t>Age (60-70) 68.4%</a:t>
            </a:r>
          </a:p>
          <a:p>
            <a:pPr marL="0" indent="0">
              <a:buNone/>
            </a:pPr>
            <a:r>
              <a:rPr lang="en-US" dirty="0" smtClean="0"/>
              <a:t>Primary Education 54%</a:t>
            </a:r>
          </a:p>
          <a:p>
            <a:pPr marL="0" indent="0">
              <a:buNone/>
            </a:pPr>
            <a:r>
              <a:rPr lang="en-US" dirty="0" smtClean="0"/>
              <a:t>Employee 56.3%</a:t>
            </a:r>
          </a:p>
          <a:p>
            <a:pPr marL="0" indent="0">
              <a:buNone/>
            </a:pPr>
            <a:r>
              <a:rPr lang="en-US" dirty="0" smtClean="0"/>
              <a:t>Moderate income 76.3%</a:t>
            </a:r>
          </a:p>
          <a:p>
            <a:pPr marL="0" indent="0">
              <a:buNone/>
            </a:pPr>
            <a:r>
              <a:rPr lang="en-US" dirty="0" smtClean="0"/>
              <a:t>With comorbidity 67.3%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6578-B125-485B-A518-D8EAF8B8B4CD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1"/>
            <a:ext cx="6965245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lifestyle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675222"/>
              </p:ext>
            </p:extLst>
          </p:nvPr>
        </p:nvGraphicFramePr>
        <p:xfrm>
          <a:off x="100935" y="694661"/>
          <a:ext cx="8890664" cy="5613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465"/>
                <a:gridCol w="521277"/>
                <a:gridCol w="545918"/>
                <a:gridCol w="545918"/>
                <a:gridCol w="623906"/>
                <a:gridCol w="623906"/>
                <a:gridCol w="545918"/>
                <a:gridCol w="545918"/>
                <a:gridCol w="545918"/>
                <a:gridCol w="857871"/>
                <a:gridCol w="857871"/>
                <a:gridCol w="846731"/>
                <a:gridCol w="635047"/>
              </a:tblGrid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Lifestyle dimensions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Total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Prevention </a:t>
                      </a:r>
                      <a:endParaRPr lang="en-US" sz="1600" dirty="0">
                        <a:solidFill>
                          <a:schemeClr val="tx1"/>
                        </a:solidFill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Physical activity</a:t>
                      </a:r>
                      <a:endParaRPr lang="en-US" sz="1600" dirty="0">
                        <a:solidFill>
                          <a:srgbClr val="FF0000"/>
                        </a:solidFill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Nutrition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Stress management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  <a:cs typeface="EucrosiaUPC" panose="02020603050405020304" pitchFamily="18" charset="-34"/>
                        </a:rPr>
                        <a:t>Social participation</a:t>
                      </a:r>
                    </a:p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Garamond" panose="02020404030301010803" pitchFamily="18" charset="0"/>
                        <a:cs typeface="Eucrosi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Lifestyle</a:t>
                      </a:r>
                      <a:r>
                        <a:rPr lang="en-US" baseline="0" dirty="0" smtClean="0"/>
                        <a:t> levels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N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%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Adequate</a:t>
                      </a:r>
                    </a:p>
                    <a:p>
                      <a:pPr algn="ctr"/>
                      <a:r>
                        <a:rPr lang="en-US" dirty="0" smtClean="0"/>
                        <a:t>156-211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32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Garamond" panose="02020404030301010803" pitchFamily="18" charset="0"/>
                        </a:rPr>
                        <a:t>10.7</a:t>
                      </a:r>
                      <a:endParaRPr lang="en-US" sz="14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144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48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18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6.1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10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3.4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4.7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46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15.4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Moderate</a:t>
                      </a:r>
                    </a:p>
                    <a:p>
                      <a:pPr algn="ctr"/>
                      <a:r>
                        <a:rPr lang="en-US" dirty="0" smtClean="0"/>
                        <a:t>99-155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214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71.3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156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52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124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41.3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255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85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247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82.3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218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72.6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</a:t>
                      </a:r>
                    </a:p>
                    <a:p>
                      <a:pPr algn="ctr"/>
                      <a:r>
                        <a:rPr lang="en-US" dirty="0" smtClean="0"/>
                        <a:t>Adequate</a:t>
                      </a:r>
                    </a:p>
                    <a:p>
                      <a:pPr algn="ctr"/>
                      <a:r>
                        <a:rPr lang="en-US" dirty="0" smtClean="0"/>
                        <a:t>42-98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54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18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0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0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158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52.6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35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11.6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39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13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36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Garamond" panose="02020404030301010803" pitchFamily="18" charset="0"/>
                        </a:rPr>
                        <a:t>12</a:t>
                      </a:r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355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Mean± SD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Garamond" panose="02020404030301010803" pitchFamily="18" charset="0"/>
                        </a:rPr>
                        <a:t>131.43</a:t>
                      </a:r>
                      <a:r>
                        <a:rPr lang="fa-IR" sz="1800" b="1" kern="1200" dirty="0" smtClean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r>
                        <a:rPr lang="en-US" sz="1800" b="1" kern="1200" dirty="0" smtClean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16.8</a:t>
                      </a:r>
                      <a:endParaRPr lang="en-US" b="1" dirty="0">
                        <a:solidFill>
                          <a:srgbClr val="FF0000"/>
                        </a:solidFill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51.77</a:t>
                      </a:r>
                      <a:r>
                        <a:rPr lang="fa-IR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7.07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10.89</a:t>
                      </a:r>
                      <a:r>
                        <a:rPr lang="fa-IR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3.16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32.85</a:t>
                      </a:r>
                      <a:r>
                        <a:rPr lang="fa-IR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5.86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14.18</a:t>
                      </a:r>
                      <a:r>
                        <a:rPr lang="fa-IR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2.66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Garamond" panose="02020404030301010803" pitchFamily="18" charset="0"/>
                        </a:rPr>
                        <a:t>21.73</a:t>
                      </a:r>
                      <a:r>
                        <a:rPr lang="fa-IR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±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4.15</a:t>
                      </a:r>
                      <a:endParaRPr lang="en-US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00800"/>
            <a:ext cx="533400" cy="304800"/>
          </a:xfrm>
        </p:spPr>
        <p:txBody>
          <a:bodyPr/>
          <a:lstStyle/>
          <a:p>
            <a:fld id="{93DDE63C-4F0B-481E-941D-16D3E450DA28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54588" y="6477000"/>
            <a:ext cx="1317812" cy="381000"/>
          </a:xfrm>
        </p:spPr>
        <p:txBody>
          <a:bodyPr/>
          <a:lstStyle/>
          <a:p>
            <a:fld id="{F9A5147B-A5DB-45CE-AE52-16F48E240B7A}" type="datetime1">
              <a:rPr lang="en-US" b="1" smtClean="0"/>
              <a:t>10/7/2015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423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58818"/>
          </a:xfrm>
        </p:spPr>
        <p:txBody>
          <a:bodyPr>
            <a:normAutofit fontScale="90000"/>
          </a:bodyPr>
          <a:lstStyle/>
          <a:p>
            <a:r>
              <a:rPr lang="en-US" dirty="0"/>
              <a:t>Lifestyle and age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018211"/>
              </p:ext>
            </p:extLst>
          </p:nvPr>
        </p:nvGraphicFramePr>
        <p:xfrm>
          <a:off x="914400" y="1295401"/>
          <a:ext cx="7391400" cy="481588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921610"/>
                <a:gridCol w="926240"/>
                <a:gridCol w="867579"/>
                <a:gridCol w="980271"/>
                <a:gridCol w="1003427"/>
                <a:gridCol w="844423"/>
                <a:gridCol w="1847850"/>
              </a:tblGrid>
              <a:tr h="244030"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≥80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71-80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60-70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Age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Yr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4634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Lifestyle levels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65322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13.3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9.7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 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156-211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765322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80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62.2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75.1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99-155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026010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24.5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15.2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Non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42-98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09646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Total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4634"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123.40±14.17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130.86±18.53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131.88±16.06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Mean± SD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26230"/>
              </p:ext>
            </p:extLst>
          </p:nvPr>
        </p:nvGraphicFramePr>
        <p:xfrm>
          <a:off x="985652" y="5966079"/>
          <a:ext cx="7243948" cy="60020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7243948"/>
              </a:tblGrid>
              <a:tr h="381000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dirty="0" smtClean="0">
                        <a:effectLst/>
                      </a:endParaRP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Garamond" panose="02020404030301010803" pitchFamily="18" charset="0"/>
                        </a:rPr>
                        <a:t>ANOVA </a:t>
                      </a:r>
                      <a:r>
                        <a:rPr lang="en-US" sz="1600" dirty="0">
                          <a:effectLst/>
                          <a:latin typeface="Garamond" panose="02020404030301010803" pitchFamily="18" charset="0"/>
                        </a:rPr>
                        <a:t>TEST                                          F=0.697                                   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P=0.499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93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06418"/>
          </a:xfrm>
        </p:spPr>
        <p:txBody>
          <a:bodyPr>
            <a:normAutofit fontScale="90000"/>
          </a:bodyPr>
          <a:lstStyle/>
          <a:p>
            <a:r>
              <a:rPr lang="en-US" dirty="0"/>
              <a:t>Lifestyle and Gender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869893"/>
              </p:ext>
            </p:extLst>
          </p:nvPr>
        </p:nvGraphicFramePr>
        <p:xfrm>
          <a:off x="838200" y="1371602"/>
          <a:ext cx="7391402" cy="549607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22170"/>
                <a:gridCol w="1241631"/>
                <a:gridCol w="1373924"/>
                <a:gridCol w="1089876"/>
                <a:gridCol w="2463801"/>
              </a:tblGrid>
              <a:tr h="609598"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Female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Male 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Gender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491444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Lifestyle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levels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737166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10.2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11.4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156-211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737166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68.8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75.4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86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99-155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982889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13.2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Non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42-98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491444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186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114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Total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491444"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129.75±17.56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132.46±16.27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Mean± SD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</a:tr>
              <a:tr h="399824">
                <a:tc gridSpan="5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Calibri"/>
                          <a:cs typeface="Arial"/>
                        </a:rPr>
                        <a:t>T test     t= -1.357  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Calibri"/>
                          <a:cs typeface="Arial"/>
                        </a:rPr>
                        <a:t>df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Calibri"/>
                          <a:cs typeface="Arial"/>
                        </a:rPr>
                        <a:t>=298   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  <a:ea typeface="Calibri"/>
                          <a:cs typeface="Arial"/>
                        </a:rPr>
                        <a:t>p=0.176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  <a:ea typeface="Calibri"/>
                          <a:cs typeface="Arial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5314" marR="6531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67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630217"/>
          </a:xfrm>
        </p:spPr>
        <p:txBody>
          <a:bodyPr>
            <a:normAutofit fontScale="90000"/>
          </a:bodyPr>
          <a:lstStyle/>
          <a:p>
            <a:r>
              <a:rPr lang="en-US" dirty="0"/>
              <a:t>Lifestyle and Marriage status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574530"/>
              </p:ext>
            </p:extLst>
          </p:nvPr>
        </p:nvGraphicFramePr>
        <p:xfrm>
          <a:off x="457200" y="1143000"/>
          <a:ext cx="8153400" cy="525792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41551"/>
                <a:gridCol w="804830"/>
                <a:gridCol w="824211"/>
                <a:gridCol w="654880"/>
                <a:gridCol w="799362"/>
                <a:gridCol w="806218"/>
                <a:gridCol w="913976"/>
                <a:gridCol w="691602"/>
                <a:gridCol w="1816770"/>
              </a:tblGrid>
              <a:tr h="637411"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widow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Divorced 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Married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Single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Marriage status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642369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N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effectLst/>
                        </a:rPr>
                        <a:t>%  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effectLst/>
                        </a:rPr>
                        <a:t>     N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effectLst/>
                        </a:rPr>
                        <a:t>  N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Lifestyle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levels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642369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1.7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14.2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13.1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29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156-211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642369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69.6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71.4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155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99-155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856493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28.7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14.2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16.9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Non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42-98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428247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220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US" sz="1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Total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637411"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Garamond" panose="02020404030301010803" pitchFamily="18" charset="0"/>
                        </a:rPr>
                        <a:t>123.79±14.24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134.5±16.38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Garamond" panose="02020404030301010803" pitchFamily="18" charset="0"/>
                        </a:rPr>
                        <a:t>133.34±17.13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128±11.23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Mean± SD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</a:tr>
              <a:tr h="396367">
                <a:tc gridSpan="9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</a:rPr>
                        <a:t>ANOVA                              F=5.330                                  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P=0.001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1480" marR="614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2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Lifestyle and </a:t>
            </a:r>
            <a:r>
              <a:rPr lang="en-US" dirty="0" smtClean="0"/>
              <a:t>Income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2657937"/>
              </p:ext>
            </p:extLst>
          </p:nvPr>
        </p:nvGraphicFramePr>
        <p:xfrm>
          <a:off x="838200" y="1143000"/>
          <a:ext cx="7543800" cy="529972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4117"/>
                <a:gridCol w="861833"/>
                <a:gridCol w="1106834"/>
                <a:gridCol w="779116"/>
                <a:gridCol w="982364"/>
                <a:gridCol w="903586"/>
                <a:gridCol w="1885950"/>
              </a:tblGrid>
              <a:tr h="263317"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Good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poor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Income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526633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Lifestyle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levels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789950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50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8.7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156-211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789950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76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174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67.3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99-155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1057940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15.3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30.7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Non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42-98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526633"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229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Total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526633"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148±19.54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131.83±14.43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Garamond" panose="02020404030301010803" pitchFamily="18" charset="0"/>
                        </a:rPr>
                        <a:t>122.14±19.67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Mean± SD</a:t>
                      </a:r>
                    </a:p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</a:tr>
              <a:tr h="548143">
                <a:tc gridSpan="7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ANOVA  Test                F=20.652                      P=0.001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181" marR="6718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1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9601"/>
            <a:ext cx="6965245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Lifestyle and </a:t>
            </a:r>
            <a:r>
              <a:rPr lang="en-US" dirty="0" smtClean="0"/>
              <a:t>Comorbidity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136039"/>
              </p:ext>
            </p:extLst>
          </p:nvPr>
        </p:nvGraphicFramePr>
        <p:xfrm>
          <a:off x="914400" y="1143000"/>
          <a:ext cx="7379690" cy="527403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64910"/>
                <a:gridCol w="1418734"/>
                <a:gridCol w="1504506"/>
                <a:gridCol w="1332614"/>
                <a:gridCol w="1858926"/>
              </a:tblGrid>
              <a:tr h="269586"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yes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Comorbidity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539170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%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Lifestyle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levels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808756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10.2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10.9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156-211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808756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65.3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64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74.2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150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Moderate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99-155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1078340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24.5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14.9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Non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Adequate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42-98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539170">
                <a:tc>
                  <a:txBody>
                    <a:bodyPr/>
                    <a:lstStyle/>
                    <a:p>
                      <a:pPr marL="0" marR="0" indent="360045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98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202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Total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539170">
                <a:tc gridSpan="2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135.05±18.69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360045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129.68±15.54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Mean± SD</a:t>
                      </a:r>
                    </a:p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</a:tr>
              <a:tr h="522452">
                <a:tc gridSpan="5">
                  <a:txBody>
                    <a:bodyPr/>
                    <a:lstStyle/>
                    <a:p>
                      <a:pPr marL="0" marR="0" indent="360045" algn="l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test=-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2.623           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df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=298          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Garamond" panose="02020404030301010803" pitchFamily="18" charset="0"/>
                        </a:rPr>
                        <a:t>p=0.009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Garamond" panose="02020404030301010803" pitchFamily="18" charset="0"/>
                        <a:ea typeface="Calibri"/>
                        <a:cs typeface="Arial"/>
                      </a:endParaRPr>
                    </a:p>
                  </a:txBody>
                  <a:tcPr marL="67589" marR="675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92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participants had moderate lifestyle.</a:t>
            </a:r>
          </a:p>
          <a:p>
            <a:r>
              <a:rPr lang="en-US" dirty="0" smtClean="0"/>
              <a:t>Related factors: </a:t>
            </a:r>
          </a:p>
          <a:p>
            <a:pPr marL="0" indent="0">
              <a:buNone/>
            </a:pPr>
            <a:r>
              <a:rPr lang="en-US" dirty="0" smtClean="0"/>
              <a:t>            Nonsignificant: Age, and gender </a:t>
            </a:r>
          </a:p>
          <a:p>
            <a:pPr marL="0" indent="0">
              <a:buNone/>
            </a:pPr>
            <a:r>
              <a:rPr lang="en-US" dirty="0" smtClean="0"/>
              <a:t>           Significant: Marriage status, income,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and comorbidity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147F2-7BD8-4C2B-AD56-69B62875973C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9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increase public awareness </a:t>
            </a:r>
          </a:p>
          <a:p>
            <a:r>
              <a:rPr lang="en-US" dirty="0" smtClean="0"/>
              <a:t>To modify all dimensions of lifestyle particularly on physical activity</a:t>
            </a:r>
          </a:p>
          <a:p>
            <a:r>
              <a:rPr lang="en-US" dirty="0"/>
              <a:t>To prevent osteoporosis </a:t>
            </a:r>
          </a:p>
          <a:p>
            <a:r>
              <a:rPr lang="en-US" dirty="0" smtClean="0"/>
              <a:t>To screen osteoporosis </a:t>
            </a:r>
          </a:p>
          <a:p>
            <a:r>
              <a:rPr lang="en-US" dirty="0" smtClean="0"/>
              <a:t>To improve quality of life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13B8E-A7D4-42EA-B4A3-8B18A6A05559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2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4973618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Future </a:t>
            </a:r>
            <a:r>
              <a:rPr lang="en-US" dirty="0" smtClean="0"/>
              <a:t>research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To design an interventional study for improving lifestyle. 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079F2-E596-41B7-B6A5-A3C5897B579A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010400" cy="4343400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 err="1"/>
              <a:t>Bagheri</a:t>
            </a:r>
            <a:r>
              <a:rPr lang="en-US" sz="1600" dirty="0"/>
              <a:t>, P., </a:t>
            </a:r>
            <a:r>
              <a:rPr lang="en-US" sz="1600" dirty="0" err="1"/>
              <a:t>Haghdoost</a:t>
            </a:r>
            <a:r>
              <a:rPr lang="en-US" sz="1600" dirty="0"/>
              <a:t>, A.-A., </a:t>
            </a:r>
            <a:r>
              <a:rPr lang="en-US" sz="1600" dirty="0" err="1"/>
              <a:t>Dortaj</a:t>
            </a:r>
            <a:r>
              <a:rPr lang="en-US" sz="1600" dirty="0"/>
              <a:t>, E., </a:t>
            </a:r>
            <a:r>
              <a:rPr lang="en-US" sz="1600" dirty="0" err="1"/>
              <a:t>Halimi</a:t>
            </a:r>
            <a:r>
              <a:rPr lang="en-US" sz="1600" dirty="0"/>
              <a:t>, L., </a:t>
            </a:r>
            <a:r>
              <a:rPr lang="en-US" sz="1600" dirty="0" err="1"/>
              <a:t>Vafayi</a:t>
            </a:r>
            <a:r>
              <a:rPr lang="en-US" sz="1600" dirty="0"/>
              <a:t>, Z., </a:t>
            </a:r>
            <a:r>
              <a:rPr lang="en-US" sz="1600" dirty="0" err="1"/>
              <a:t>Farhangnia</a:t>
            </a:r>
            <a:r>
              <a:rPr lang="en-US" sz="1600" dirty="0"/>
              <a:t>, M. &amp; </a:t>
            </a:r>
            <a:r>
              <a:rPr lang="en-US" sz="1600" dirty="0" err="1"/>
              <a:t>Shayan</a:t>
            </a:r>
            <a:r>
              <a:rPr lang="en-US" sz="1600" dirty="0"/>
              <a:t>, L. 2011. Ultra Analysis of Prevalence of Osteoporosis in Iranian Women A Systematic Review and Meta-analysis. Iranian Journal of Endocrinology and Metabolism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err="1"/>
              <a:t>Eshaghi</a:t>
            </a:r>
            <a:r>
              <a:rPr lang="en-US" sz="1600" dirty="0"/>
              <a:t>, S., </a:t>
            </a:r>
            <a:r>
              <a:rPr lang="en-US" sz="1600" dirty="0" err="1"/>
              <a:t>Farajzadegan</a:t>
            </a:r>
            <a:r>
              <a:rPr lang="en-US" sz="1600" dirty="0"/>
              <a:t>, Z. &amp; </a:t>
            </a:r>
            <a:r>
              <a:rPr lang="en-US" sz="1600" dirty="0" err="1"/>
              <a:t>Babak</a:t>
            </a:r>
            <a:r>
              <a:rPr lang="en-US" sz="1600" dirty="0"/>
              <a:t>, A. 2010. Healthy lifestyle assessment questionnaire in elderly: translation, reliability and validity. </a:t>
            </a:r>
            <a:r>
              <a:rPr lang="en-US" sz="1600" dirty="0" err="1"/>
              <a:t>Payesh</a:t>
            </a:r>
            <a:r>
              <a:rPr lang="en-US" sz="1600" dirty="0"/>
              <a:t>.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Morgan</a:t>
            </a:r>
            <a:r>
              <a:rPr lang="en-US" sz="1600" dirty="0"/>
              <a:t>, S. L. Calcium and Vitamin D in Osteoporosis. Rheumatic Disease Clinics, 27, 101-130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dirty="0" smtClean="0"/>
              <a:t>Osteoporosis Research Center. 2011. Osteoporosis. Osteoporosis Research Center, Tehran University of Medical Sciences, [online]available  </a:t>
            </a:r>
            <a:r>
              <a:rPr lang="en-US" sz="1600" dirty="0" err="1" smtClean="0"/>
              <a:t>at:</a:t>
            </a:r>
            <a:r>
              <a:rPr lang="en-US" sz="1600" dirty="0" err="1" smtClean="0">
                <a:hlinkClick r:id="rId2"/>
              </a:rPr>
              <a:t>http</a:t>
            </a:r>
            <a:r>
              <a:rPr lang="en-US" sz="1600" dirty="0" smtClean="0">
                <a:hlinkClick r:id="rId2"/>
              </a:rPr>
              <a:t>://emri.tums.ac.ir/pages/mainPage.asp?I=38791034I010</a:t>
            </a:r>
            <a:r>
              <a:rPr lang="en-US" sz="1600" dirty="0" smtClean="0"/>
              <a:t> [accessed 5 </a:t>
            </a:r>
            <a:r>
              <a:rPr lang="en-US" sz="1600" dirty="0" err="1" smtClean="0"/>
              <a:t>october</a:t>
            </a:r>
            <a:r>
              <a:rPr lang="en-US" sz="1600" dirty="0" smtClean="0"/>
              <a:t> 2012].   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Shirazi</a:t>
            </a:r>
            <a:r>
              <a:rPr lang="en-US" sz="1600" dirty="0" smtClean="0"/>
              <a:t> </a:t>
            </a:r>
            <a:r>
              <a:rPr lang="en-US" sz="1600" dirty="0" err="1" smtClean="0"/>
              <a:t>Khah</a:t>
            </a:r>
            <a:r>
              <a:rPr lang="en-US" sz="1600" dirty="0" smtClean="0"/>
              <a:t>, M. 2012. Study of Health and social indicators of elderly women in Iran. Iranian Journal of Ageing, 6, 66-78.</a:t>
            </a:r>
          </a:p>
          <a:p>
            <a:endParaRPr lang="en-US" sz="1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DE63C-4F0B-481E-941D-16D3E450DA28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2" descr="http://tums.ac.ir/media/picture/tums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0"/>
            <a:ext cx="659083" cy="68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E7C96-248E-4425-86DC-8753CDF66455}" type="datetime1">
              <a:rPr lang="en-US" smtClean="0"/>
              <a:t>10/7/2015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7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4165</TotalTime>
  <Words>861</Words>
  <Application>Microsoft Office PowerPoint</Application>
  <PresentationFormat>On-screen Show (4:3)</PresentationFormat>
  <Paragraphs>444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Pushpin</vt:lpstr>
      <vt:lpstr>Lifestyle and related factors in older adults with osteoporosis</vt:lpstr>
      <vt:lpstr>PowerPoint Presentation</vt:lpstr>
      <vt:lpstr>Importance of Osteoporosis</vt:lpstr>
      <vt:lpstr>Background </vt:lpstr>
      <vt:lpstr>Methodology</vt:lpstr>
      <vt:lpstr>  Data collection: self reported questionnaires           1) Demographic             2) Persian version Elderly lifestyle              questionnaire: 46 questions,           5 dimensions:  prevention, Physical           activity, Nutrition, Stress management,           Social participation Minimum score:42 Maximum score: 211 (Eshaghi, S., Farajzadegan, Z. &amp; Babak, A. 2010)   </vt:lpstr>
      <vt:lpstr>Lifestyle levels: Adequate (156-211) Moderate (99-155) Non Adequate (42-98)  Data analyzing:  ANOVA, T-test  P&lt; 0.05.  </vt:lpstr>
      <vt:lpstr>Demographic  characteristics</vt:lpstr>
      <vt:lpstr>lifestyle</vt:lpstr>
      <vt:lpstr>Lifestyle and age </vt:lpstr>
      <vt:lpstr>Lifestyle and Gender </vt:lpstr>
      <vt:lpstr>Lifestyle and Marriage status </vt:lpstr>
      <vt:lpstr>Lifestyle and Income  </vt:lpstr>
      <vt:lpstr>Lifestyle and Comorbidity  </vt:lpstr>
      <vt:lpstr>Conclusion </vt:lpstr>
      <vt:lpstr>Implication </vt:lpstr>
      <vt:lpstr>Future research    To design an interventional study for improving lifestyle.  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localuser</dc:creator>
  <cp:lastModifiedBy>Admin</cp:lastModifiedBy>
  <cp:revision>84</cp:revision>
  <dcterms:created xsi:type="dcterms:W3CDTF">2015-09-30T08:36:04Z</dcterms:created>
  <dcterms:modified xsi:type="dcterms:W3CDTF">2015-10-07T07:53:33Z</dcterms:modified>
</cp:coreProperties>
</file>