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69" r:id="rId4"/>
    <p:sldId id="270" r:id="rId5"/>
    <p:sldId id="271" r:id="rId6"/>
    <p:sldId id="260" r:id="rId7"/>
    <p:sldId id="287" r:id="rId8"/>
    <p:sldId id="263" r:id="rId9"/>
    <p:sldId id="274" r:id="rId10"/>
    <p:sldId id="286" r:id="rId11"/>
    <p:sldId id="275" r:id="rId12"/>
    <p:sldId id="278" r:id="rId13"/>
    <p:sldId id="277" r:id="rId14"/>
    <p:sldId id="289" r:id="rId15"/>
    <p:sldId id="280" r:id="rId16"/>
    <p:sldId id="281" r:id="rId17"/>
    <p:sldId id="282" r:id="rId18"/>
    <p:sldId id="283" r:id="rId19"/>
    <p:sldId id="284" r:id="rId20"/>
    <p:sldId id="298" r:id="rId21"/>
    <p:sldId id="285" r:id="rId22"/>
    <p:sldId id="294" r:id="rId23"/>
    <p:sldId id="295" r:id="rId24"/>
    <p:sldId id="299" r:id="rId25"/>
    <p:sldId id="296" r:id="rId26"/>
    <p:sldId id="297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 autoAdjust="0"/>
    <p:restoredTop sz="92248" autoAdjust="0"/>
  </p:normalViewPr>
  <p:slideViewPr>
    <p:cSldViewPr>
      <p:cViewPr>
        <p:scale>
          <a:sx n="75" d="100"/>
          <a:sy n="75" d="100"/>
        </p:scale>
        <p:origin x="-37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3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327A1-5C0A-4337-8BEA-E0651EC9B8B1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0FBE4-F5CE-4CDB-9C8B-08AF9D3787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AB91B-A9C8-4609-BFC2-5D5B6A96F384}" type="slidenum">
              <a:rPr lang="en-US" altLang="zh-TW">
                <a:latin typeface="Arial" charset="0"/>
                <a:ea typeface="新細明體" charset="-120"/>
              </a:rPr>
              <a:pPr/>
              <a:t>1</a:t>
            </a:fld>
            <a:endParaRPr lang="en-US" altLang="zh-TW" dirty="0">
              <a:latin typeface="Arial" charset="0"/>
              <a:ea typeface="新細明體" charset="-12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4213"/>
            <a:ext cx="4576762" cy="343217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zh-TW" smtClean="0"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771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  <p:sp>
        <p:nvSpPr>
          <p:cNvPr id="3789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4E964-63E2-4C9F-A380-0B2EEBBF7491}" type="slidenum">
              <a:rPr lang="zh-TW" altLang="en-US" smtClean="0"/>
              <a:pPr/>
              <a:t>6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Phthalates are well known as endocrine-disrupting chemicals (EDCs) that can adversely interfere with sex and thyroid hormone, reproductive systems and neurodevelopment (</a:t>
            </a:r>
            <a:r>
              <a:rPr lang="en-US" altLang="zh-TW" dirty="0" err="1" smtClean="0"/>
              <a:t>Halden</a:t>
            </a:r>
            <a:r>
              <a:rPr lang="en-US" altLang="zh-TW" dirty="0" smtClean="0"/>
              <a:t>, 2010; Pak et al., 2011).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Animal studies have also suggested that some phthalates, such as DEHP and DINP, can affect kidney function (Crocker et al., 1988; David et al., 2000; </a:t>
            </a:r>
            <a:r>
              <a:rPr lang="en-US" altLang="zh-TW" dirty="0" err="1" smtClean="0"/>
              <a:t>Ganning</a:t>
            </a:r>
            <a:r>
              <a:rPr lang="en-US" altLang="zh-TW" dirty="0" smtClean="0"/>
              <a:t> et al., 1984; Ito et al., 2007; Kaufmann et al., 2002).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One human study, the 2009-2010 National Health and Nutrition Examination Survey (NHANES), has investigated the association between exposure to phthalates and renal function in children and adolescent (</a:t>
            </a:r>
            <a:r>
              <a:rPr lang="en-US" altLang="zh-TW" dirty="0" err="1" smtClean="0"/>
              <a:t>Trasande</a:t>
            </a:r>
            <a:r>
              <a:rPr lang="en-US" altLang="zh-TW" dirty="0" smtClean="0"/>
              <a:t> et al., 2014). That study found that certain metabolites of high-molecular-weight (HMW) phthalates such as DEHP in urine were significantly and positively associated with urine albumin/</a:t>
            </a:r>
            <a:r>
              <a:rPr lang="en-US" altLang="zh-TW" dirty="0" err="1" smtClean="0"/>
              <a:t>creatinine</a:t>
            </a:r>
            <a:r>
              <a:rPr lang="en-US" altLang="zh-TW" dirty="0" smtClean="0"/>
              <a:t> ratio (ACR).</a:t>
            </a:r>
          </a:p>
          <a:p>
            <a:pPr lvl="1"/>
            <a:r>
              <a:rPr lang="en-US" altLang="zh-TW" dirty="0" smtClean="0"/>
              <a:t>One study measured urinary phthalate metabolites in 667 children aged 6-19 years old participating in the 2009-2010 NHANES to examine the association between phthalate exposure and low-grade </a:t>
            </a:r>
            <a:r>
              <a:rPr lang="en-US" altLang="zh-TW" dirty="0" err="1" smtClean="0"/>
              <a:t>albuminuria</a:t>
            </a:r>
            <a:r>
              <a:rPr lang="en-US" altLang="zh-TW" dirty="0" smtClean="0"/>
              <a:t> (</a:t>
            </a:r>
            <a:r>
              <a:rPr lang="en-US" altLang="zh-TW" dirty="0" err="1" smtClean="0"/>
              <a:t>Trasande</a:t>
            </a:r>
            <a:r>
              <a:rPr lang="en-US" altLang="zh-TW" dirty="0" smtClean="0"/>
              <a:t> et al., 2014). That study found a positive association between metabolites of HMW phthalates and urine ACR.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Animal studies have suggested that phthalates, such as DEHP and DINP, can induce </a:t>
            </a:r>
            <a:r>
              <a:rPr lang="en-US" altLang="zh-TW" dirty="0" err="1" smtClean="0"/>
              <a:t>glomerulonephritis</a:t>
            </a:r>
            <a:r>
              <a:rPr lang="en-US" altLang="zh-TW" dirty="0" smtClean="0"/>
              <a:t>, damage </a:t>
            </a:r>
            <a:r>
              <a:rPr lang="en-US" altLang="zh-TW" dirty="0" err="1" smtClean="0"/>
              <a:t>tubulointerstitial</a:t>
            </a:r>
            <a:r>
              <a:rPr lang="en-US" altLang="zh-TW" dirty="0" smtClean="0"/>
              <a:t> tissues, and decrease kidney function (Crocker et al., 1988; David et al., 2000; </a:t>
            </a:r>
            <a:r>
              <a:rPr lang="en-US" altLang="zh-TW" dirty="0" err="1" smtClean="0"/>
              <a:t>Erkekoglu</a:t>
            </a:r>
            <a:r>
              <a:rPr lang="en-US" altLang="zh-TW" dirty="0" smtClean="0"/>
              <a:t> et al., 2012; </a:t>
            </a:r>
            <a:r>
              <a:rPr lang="en-US" altLang="zh-TW" dirty="0" err="1" smtClean="0"/>
              <a:t>Kamijo</a:t>
            </a:r>
            <a:r>
              <a:rPr lang="en-US" altLang="zh-TW" dirty="0" smtClean="0"/>
              <a:t> et al., 2007). The </a:t>
            </a:r>
            <a:r>
              <a:rPr lang="en-US" altLang="zh-TW" dirty="0" err="1" smtClean="0"/>
              <a:t>mechamism</a:t>
            </a:r>
            <a:r>
              <a:rPr lang="en-US" altLang="zh-TW" dirty="0" smtClean="0"/>
              <a:t> through which phthalates damage the kidney is not well understood. </a:t>
            </a:r>
            <a:r>
              <a:rPr lang="en-US" altLang="zh-TW" dirty="0" err="1" smtClean="0"/>
              <a:t>Dobashi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et al.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Kamijo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et al.</a:t>
            </a:r>
            <a:r>
              <a:rPr lang="en-US" altLang="zh-TW" dirty="0" smtClean="0"/>
              <a:t> suggest that oxidative stress induced by DEHP exposure may play a pivotal role of kidney damage in rats and mice (</a:t>
            </a:r>
            <a:r>
              <a:rPr lang="en-US" altLang="zh-TW" dirty="0" err="1" smtClean="0"/>
              <a:t>Dobashi</a:t>
            </a:r>
            <a:r>
              <a:rPr lang="en-US" altLang="zh-TW" dirty="0" smtClean="0"/>
              <a:t> et al., 1999; </a:t>
            </a:r>
            <a:r>
              <a:rPr lang="en-US" altLang="zh-TW" dirty="0" err="1" smtClean="0"/>
              <a:t>Karalliedde</a:t>
            </a:r>
            <a:r>
              <a:rPr lang="en-US" altLang="zh-TW" dirty="0" smtClean="0"/>
              <a:t> and </a:t>
            </a:r>
            <a:r>
              <a:rPr lang="en-US" altLang="zh-TW" dirty="0" err="1" smtClean="0"/>
              <a:t>Viberti</a:t>
            </a:r>
            <a:r>
              <a:rPr lang="en-US" altLang="zh-TW" dirty="0" smtClean="0"/>
              <a:t>, 2004). </a:t>
            </a:r>
            <a:endParaRPr lang="zh-TW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0FBE4-F5CE-4CDB-9C8B-08AF9D378705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FBA61B-EC1E-4655-B98D-C0922C2CB704}" type="slidenum">
              <a:rPr lang="en-US" altLang="zh-TW" smtClean="0">
                <a:latin typeface="Arial" pitchFamily="34" charset="0"/>
              </a:rPr>
              <a:pPr/>
              <a:t>22</a:t>
            </a:fld>
            <a:endParaRPr lang="en-US" altLang="zh-TW" smtClean="0"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5425" indent="-225425" eaLnBrk="1" hangingPunct="1"/>
            <a:endParaRPr lang="en-US" altLang="zh-TW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設計塑化劑衛教單張</a:t>
            </a:r>
            <a:r>
              <a:rPr lang="zh-TW" altLang="en-US" sz="1200" b="0" baseline="0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 </a:t>
            </a:r>
            <a:r>
              <a:rPr lang="en-US" altLang="zh-TW" sz="1200" b="0" baseline="0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Provide to NHRI </a:t>
            </a:r>
            <a:r>
              <a:rPr lang="zh-TW" altLang="en-US" sz="1200" b="0" baseline="0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與衛生署之國健局</a:t>
            </a:r>
            <a:endParaRPr lang="en-US" altLang="zh-TW" sz="1200" b="0" baseline="0" dirty="0" smtClean="0">
              <a:solidFill>
                <a:schemeClr val="tx1"/>
              </a:solidFill>
              <a:latin typeface="Arial" charset="0"/>
              <a:ea typeface="新細明體" pitchFamily="18" charset="-12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baseline="0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DVD</a:t>
            </a:r>
            <a:r>
              <a:rPr lang="zh-TW" altLang="en-US" sz="1200" b="0" baseline="0" dirty="0" smtClean="0">
                <a:solidFill>
                  <a:schemeClr val="tx1"/>
                </a:solidFill>
                <a:latin typeface="Arial" charset="0"/>
                <a:ea typeface="新細明體" pitchFamily="18" charset="-120"/>
              </a:rPr>
              <a:t>在高醫體系放送及給高中以下之學校</a:t>
            </a:r>
            <a:endParaRPr lang="zh-TW" altLang="en-US" sz="1200" b="1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A551F-1D1C-4E6E-980C-9136F2C7C5F1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0281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1811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7114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29191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5416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2050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91095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64966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533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38239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3454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-23750"/>
            <a:ext cx="9144000" cy="1776350"/>
          </a:xfrm>
          <a:prstGeom prst="rect">
            <a:avLst/>
          </a:prstGeom>
          <a:solidFill>
            <a:srgbClr val="E7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590674" y="6398450"/>
            <a:ext cx="7553325" cy="469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接點 15"/>
          <p:cNvCxnSpPr/>
          <p:nvPr userDrawn="1"/>
        </p:nvCxnSpPr>
        <p:spPr>
          <a:xfrm flipV="1">
            <a:off x="1575078" y="6493928"/>
            <a:ext cx="6710550" cy="2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1" y="-35625"/>
            <a:ext cx="1857374" cy="6665025"/>
          </a:xfrm>
          <a:prstGeom prst="rect">
            <a:avLst/>
          </a:prstGeom>
          <a:solidFill>
            <a:srgbClr val="3D6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8467" y="6477000"/>
            <a:ext cx="1862664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-7409" y="6705600"/>
            <a:ext cx="1862664" cy="1981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 descr="PPT底圖.jpg"/>
          <p:cNvPicPr>
            <a:picLocks noChangeAspect="1"/>
          </p:cNvPicPr>
          <p:nvPr userDrawn="1"/>
        </p:nvPicPr>
        <p:blipFill>
          <a:blip r:embed="rId2" cstate="print"/>
          <a:srcRect r="20924"/>
          <a:stretch>
            <a:fillRect/>
          </a:stretch>
        </p:blipFill>
        <p:spPr>
          <a:xfrm>
            <a:off x="-19050" y="936147"/>
            <a:ext cx="9163050" cy="1756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D666B-4469-44ED-B1E5-E4B43FA0E4AF}" type="datetimeFigureOut">
              <a:rPr lang="zh-TW" altLang="en-US" smtClean="0"/>
              <a:pPr/>
              <a:t>2016/3/12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B45E0-2F48-40A4-8082-5EC5658E47A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0488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hyperlink" Target="http://www.fda.gov.tw/content.aspx?site_content_sn=2451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2008312" y="3068960"/>
            <a:ext cx="71356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zh-TW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Intake of Phthalate-tainted Foods and </a:t>
            </a:r>
            <a:r>
              <a:rPr lang="en-US" altLang="zh-TW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Microalbuminuria</a:t>
            </a:r>
            <a:r>
              <a:rPr lang="en-US" altLang="zh-TW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 Children: </a:t>
            </a:r>
          </a:p>
          <a:p>
            <a:r>
              <a:rPr lang="en-US" altLang="zh-TW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2011 Taiwan Food Scandal</a:t>
            </a:r>
            <a:endParaRPr lang="zh-TW" altLang="zh-TW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群組 13"/>
          <p:cNvGrpSpPr/>
          <p:nvPr/>
        </p:nvGrpSpPr>
        <p:grpSpPr>
          <a:xfrm>
            <a:off x="57150" y="256667"/>
            <a:ext cx="1724025" cy="591058"/>
            <a:chOff x="899592" y="403831"/>
            <a:chExt cx="1945050" cy="666834"/>
          </a:xfrm>
        </p:grpSpPr>
        <p:pic>
          <p:nvPicPr>
            <p:cNvPr id="11" name="內容版面配置區 3" descr="高醫logo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 flipH="1">
              <a:off x="899592" y="404665"/>
              <a:ext cx="666000" cy="666000"/>
            </a:xfrm>
            <a:prstGeom prst="rect">
              <a:avLst/>
            </a:prstGeom>
          </p:spPr>
        </p:pic>
        <p:pic>
          <p:nvPicPr>
            <p:cNvPr id="12" name="內容版面配置區 3" descr="高醫logo.g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1547664" y="403831"/>
              <a:ext cx="648906" cy="648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內容版面配置區 3" descr="高醫logo.g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2195736" y="404664"/>
              <a:ext cx="648906" cy="648906"/>
            </a:xfrm>
            <a:prstGeom prst="rect">
              <a:avLst/>
            </a:prstGeom>
          </p:spPr>
        </p:pic>
      </p:grp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07704" y="4941168"/>
            <a:ext cx="6400800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zh-TW" sz="2200" b="1" kern="0" dirty="0">
                <a:latin typeface="Times New Roman" pitchFamily="18" charset="0"/>
                <a:ea typeface="標楷體" pitchFamily="65" charset="-120"/>
              </a:rPr>
              <a:t>Ming-Tsang Wu</a:t>
            </a:r>
            <a:r>
              <a:rPr lang="en-US" altLang="zh-TW" sz="2200" kern="0" dirty="0">
                <a:latin typeface="Times New Roman" pitchFamily="18" charset="0"/>
                <a:ea typeface="標楷體" pitchFamily="65" charset="-120"/>
              </a:rPr>
              <a:t>,</a:t>
            </a:r>
            <a:r>
              <a:rPr lang="zh-TW" altLang="en-US" sz="2200" kern="0" dirty="0">
                <a:latin typeface="Times New Roman" pitchFamily="18" charset="0"/>
                <a:ea typeface="標楷體" pitchFamily="65" charset="-120"/>
              </a:rPr>
              <a:t> </a:t>
            </a:r>
            <a:r>
              <a:rPr lang="en-US" altLang="zh-TW" sz="2200" kern="0" dirty="0">
                <a:latin typeface="Times New Roman" pitchFamily="18" charset="0"/>
                <a:ea typeface="標楷體" pitchFamily="65" charset="-120"/>
              </a:rPr>
              <a:t>MD, ScD, MOH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zh-TW" sz="2200" kern="0" dirty="0">
                <a:latin typeface="Times New Roman" pitchFamily="18" charset="0"/>
                <a:ea typeface="標楷體" pitchFamily="65" charset="-120"/>
              </a:rPr>
              <a:t>Kaohsiung Medical University,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altLang="zh-TW" sz="2200" kern="0" dirty="0">
                <a:latin typeface="Times New Roman" pitchFamily="18" charset="0"/>
                <a:ea typeface="標楷體" pitchFamily="65" charset="-120"/>
              </a:rPr>
              <a:t>Kaohsiung, TAIWAN</a:t>
            </a:r>
            <a:endParaRPr lang="zh-TW" altLang="en-US" sz="2200" kern="0" dirty="0">
              <a:latin typeface="Times New Roman" pitchFamily="18" charset="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Desktop\southern-as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52"/>
            <a:ext cx="5796135" cy="45252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直線圖說文字 1 4"/>
          <p:cNvSpPr/>
          <p:nvPr/>
        </p:nvSpPr>
        <p:spPr>
          <a:xfrm>
            <a:off x="6012160" y="980728"/>
            <a:ext cx="1440160" cy="504056"/>
          </a:xfrm>
          <a:prstGeom prst="borderCallout1">
            <a:avLst>
              <a:gd name="adj1" fmla="val 18750"/>
              <a:gd name="adj2" fmla="val -8333"/>
              <a:gd name="adj3" fmla="val 186575"/>
              <a:gd name="adj4" fmla="val -87936"/>
            </a:avLst>
          </a:prstGeom>
          <a:solidFill>
            <a:schemeClr val="bg1"/>
          </a:solidFill>
          <a:ln>
            <a:solidFill>
              <a:srgbClr val="0000FF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Taiwan</a:t>
            </a:r>
            <a:endParaRPr lang="zh-TW" altLang="en-US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3707904" y="2636912"/>
            <a:ext cx="5436096" cy="4130402"/>
            <a:chOff x="3707904" y="2636912"/>
            <a:chExt cx="5436096" cy="4130402"/>
          </a:xfrm>
        </p:grpSpPr>
        <p:pic>
          <p:nvPicPr>
            <p:cNvPr id="1027" name="Picture 3" descr="D:\Desktop\高鐵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607" y="2996952"/>
              <a:ext cx="4095393" cy="37703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圓角矩形圖說文字 6"/>
            <p:cNvSpPr/>
            <p:nvPr/>
          </p:nvSpPr>
          <p:spPr>
            <a:xfrm>
              <a:off x="3707904" y="5589240"/>
              <a:ext cx="1440161" cy="612648"/>
            </a:xfrm>
            <a:prstGeom prst="wedgeRoundRectCallout">
              <a:avLst>
                <a:gd name="adj1" fmla="val 151035"/>
                <a:gd name="adj2" fmla="val -5908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F33C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Kaohsiung</a:t>
              </a:r>
              <a:endParaRPr lang="zh-TW" alt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圓角矩形圖說文字 7"/>
            <p:cNvSpPr/>
            <p:nvPr/>
          </p:nvSpPr>
          <p:spPr>
            <a:xfrm>
              <a:off x="7812360" y="2636912"/>
              <a:ext cx="1224136" cy="504056"/>
            </a:xfrm>
            <a:prstGeom prst="wedgeRoundRectCallout">
              <a:avLst>
                <a:gd name="adj1" fmla="val -46875"/>
                <a:gd name="adj2" fmla="val 104478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F33C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Taipei</a:t>
              </a:r>
              <a:endParaRPr lang="zh-TW" alt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橢圓 9"/>
          <p:cNvSpPr/>
          <p:nvPr/>
        </p:nvSpPr>
        <p:spPr>
          <a:xfrm>
            <a:off x="4139952" y="1700808"/>
            <a:ext cx="576064" cy="576064"/>
          </a:xfrm>
          <a:prstGeom prst="ellipse">
            <a:avLst/>
          </a:prstGeom>
          <a:noFill/>
          <a:ln>
            <a:solidFill>
              <a:srgbClr val="FF33CC"/>
            </a:solidFill>
            <a:prstDash val="sysDash"/>
          </a:ln>
          <a:effectLst>
            <a:glow rad="1016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264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Brief history of Taiwan food scandal in 2011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NHRI, like NIH, initiated nationwide survey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DEHP-tainted foods and renal damage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History of Taiwan Food Scandal (I)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6131024" cy="4781128"/>
          </a:xfrm>
        </p:spPr>
        <p:txBody>
          <a:bodyPr>
            <a:normAutofit fontScale="47500" lnSpcReduction="20000"/>
          </a:bodyPr>
          <a:lstStyle/>
          <a:p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In April 2011, a laboratory staff member from the Taiwan’s FDA, accidentally detected ~600 </a:t>
            </a:r>
            <a:r>
              <a:rPr lang="en-US" altLang="zh-TW" sz="3800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 DEHP (Di-(2-ethylhexyl)phthalate) in a </a:t>
            </a:r>
            <a:r>
              <a:rPr lang="en-US" altLang="zh-TW" sz="3800" dirty="0" err="1" smtClean="0">
                <a:latin typeface="Times New Roman" pitchFamily="18" charset="0"/>
                <a:cs typeface="Times New Roman" pitchFamily="18" charset="0"/>
              </a:rPr>
              <a:t>probiotic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 supplement.</a:t>
            </a:r>
            <a:endParaRPr lang="en-US" altLang="zh-TW" sz="38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TW" sz="38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Two perfumery-chemical companies:  illegally adding DEHP and DINP (Di-</a:t>
            </a:r>
            <a:r>
              <a:rPr lang="en-US" altLang="zh-TW" sz="3800" dirty="0" err="1" smtClean="0">
                <a:latin typeface="Times New Roman" pitchFamily="18" charset="0"/>
                <a:cs typeface="Times New Roman" pitchFamily="18" charset="0"/>
              </a:rPr>
              <a:t>isononyl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 phthalate), as substitutes for more costly emulsifiers (clouding agents), into their 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stream 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products for more than 10 years.</a:t>
            </a:r>
          </a:p>
          <a:p>
            <a:endParaRPr lang="en-US" altLang="zh-TW" sz="3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Five major food categories were contaminated:</a:t>
            </a:r>
            <a:r>
              <a:rPr lang="en-US" altLang="zh-TW" sz="3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(I)</a:t>
            </a:r>
            <a:r>
              <a:rPr lang="en-US" altLang="zh-TW" sz="3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sports drinks, (II) fruit beverages, (III) tea drinks, (IV) fruit jam or jelly, and (V) health food or supplements in tablet or powder form.</a:t>
            </a:r>
          </a:p>
          <a:p>
            <a:endParaRPr lang="en-US" altLang="zh-TW" sz="3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Some phthalate-tainted foodstuffs (34 manufacturers and 206 food products in total) had been exported to as many as 22 countries, including the USA and </a:t>
            </a:r>
            <a:r>
              <a:rPr lang="en-US" altLang="zh-TW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European Union (Germany)</a:t>
            </a:r>
            <a:r>
              <a:rPr lang="en-US" altLang="zh-TW" sz="3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altLang="zh-TW" sz="3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TW" dirty="0" smtClean="0"/>
          </a:p>
          <a:p>
            <a:endParaRPr lang="en-US" altLang="zh-TW" u="sng" dirty="0" smtClean="0"/>
          </a:p>
          <a:p>
            <a:endParaRPr lang="zh-TW" alt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552307" y="2852936"/>
            <a:ext cx="2591693" cy="4005064"/>
            <a:chOff x="527" y="0"/>
            <a:chExt cx="3514" cy="5760"/>
          </a:xfrm>
        </p:grpSpPr>
        <p:pic>
          <p:nvPicPr>
            <p:cNvPr id="5" name="Picture 3" descr="pic0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53" y="1610"/>
              <a:ext cx="2024" cy="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pic0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7" y="0"/>
              <a:ext cx="3514" cy="1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History of Taiwan Food Scandal (II)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268761"/>
            <a:ext cx="6516216" cy="4320479"/>
          </a:xfrm>
        </p:spPr>
        <p:txBody>
          <a:bodyPr>
            <a:normAutofit fontScale="70000" lnSpcReduction="20000"/>
          </a:bodyPr>
          <a:lstStyle/>
          <a:p>
            <a:endParaRPr lang="en-US" altLang="zh-TW" dirty="0" smtClean="0"/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D-day (31 May 2011): all items of those 5 categories on the shelf were needed to have certificates (DEHP, DIDP, DNOP DINP, DBP, and BBP &lt; 1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ppm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13 July 2011: DOH officially limited the maximum TDI (mg/kg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bw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/day) for </a:t>
            </a:r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DEHP to &lt; 0.05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, DBP to &lt; 0.01, DINP to &lt; 0.15, BBP to &lt; 0.5, and DIDP to &lt; 0.15.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01 August 2011: Taiwan government cancelled the need of phthalate-free certification.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268" y="2897560"/>
            <a:ext cx="488973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 cstate="print"/>
          <a:srcRect l="26691" t="26540" r="50632" b="13461"/>
          <a:stretch>
            <a:fillRect/>
          </a:stretch>
        </p:blipFill>
        <p:spPr bwMode="auto">
          <a:xfrm rot="-420000">
            <a:off x="6372225" y="3319463"/>
            <a:ext cx="230346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4" cstate="print"/>
          <a:srcRect l="6020" t="57561" r="47913" b="8421"/>
          <a:stretch>
            <a:fillRect/>
          </a:stretch>
        </p:blipFill>
        <p:spPr bwMode="auto">
          <a:xfrm>
            <a:off x="392113" y="4759325"/>
            <a:ext cx="467995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5" cstate="print"/>
          <a:srcRect l="24484" t="39920" r="48582" b="24800"/>
          <a:stretch>
            <a:fillRect/>
          </a:stretch>
        </p:blipFill>
        <p:spPr bwMode="auto">
          <a:xfrm>
            <a:off x="3068638" y="4652963"/>
            <a:ext cx="27368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0"/>
            <a:ext cx="8458200" cy="326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692150"/>
            <a:ext cx="6985000" cy="541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Line 6"/>
          <p:cNvSpPr>
            <a:spLocks noChangeShapeType="1"/>
          </p:cNvSpPr>
          <p:nvPr/>
        </p:nvSpPr>
        <p:spPr bwMode="auto">
          <a:xfrm>
            <a:off x="1693863" y="5949950"/>
            <a:ext cx="583088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196" name="Line 7"/>
          <p:cNvSpPr>
            <a:spLocks noChangeShapeType="1"/>
          </p:cNvSpPr>
          <p:nvPr/>
        </p:nvSpPr>
        <p:spPr bwMode="auto">
          <a:xfrm>
            <a:off x="1763713" y="5084763"/>
            <a:ext cx="576103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197" name="Line 8"/>
          <p:cNvSpPr>
            <a:spLocks noChangeShapeType="1"/>
          </p:cNvSpPr>
          <p:nvPr/>
        </p:nvSpPr>
        <p:spPr bwMode="auto">
          <a:xfrm>
            <a:off x="1693863" y="3573463"/>
            <a:ext cx="59023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198" name="Line 9"/>
          <p:cNvSpPr>
            <a:spLocks noChangeShapeType="1"/>
          </p:cNvSpPr>
          <p:nvPr/>
        </p:nvSpPr>
        <p:spPr bwMode="auto">
          <a:xfrm>
            <a:off x="1763713" y="2492375"/>
            <a:ext cx="59055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702050"/>
            <a:ext cx="7386637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方塊 7"/>
          <p:cNvSpPr txBox="1"/>
          <p:nvPr/>
        </p:nvSpPr>
        <p:spPr>
          <a:xfrm>
            <a:off x="539552" y="260648"/>
            <a:ext cx="2126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en-US" altLang="zh-TW" sz="2800" b="1" dirty="0" err="1" smtClean="0">
                <a:latin typeface="Times New Roman" pitchFamily="18" charset="0"/>
                <a:cs typeface="Times New Roman" pitchFamily="18" charset="0"/>
              </a:rPr>
              <a:t>Probiotics</a:t>
            </a:r>
            <a:endParaRPr lang="zh-TW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Figure 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921258" y="6309320"/>
            <a:ext cx="322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Wu et al., Environ </a:t>
            </a:r>
            <a:r>
              <a:rPr lang="en-US" altLang="zh-TW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altLang="zh-TW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2012</a:t>
            </a:r>
            <a:endParaRPr lang="zh-TW" altLang="en-US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F21EB6-55E3-413C-95AF-7F1D36DB7B68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300"/>
            <a:ext cx="9144000" cy="6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Brief history of Taiwan food scandal in 2011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NHRI, like NIH, initiated nationwide survey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DEHP-tainted foods and renal damage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7"/>
          <p:cNvGrpSpPr/>
          <p:nvPr/>
        </p:nvGrpSpPr>
        <p:grpSpPr>
          <a:xfrm>
            <a:off x="-180528" y="0"/>
            <a:ext cx="9144000" cy="6858000"/>
            <a:chOff x="0" y="0"/>
            <a:chExt cx="9144000" cy="6858000"/>
          </a:xfrm>
        </p:grpSpPr>
        <p:pic>
          <p:nvPicPr>
            <p:cNvPr id="2" name="圖片 1" descr="Figure 2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3" name="橢圓 2"/>
            <p:cNvSpPr/>
            <p:nvPr/>
          </p:nvSpPr>
          <p:spPr>
            <a:xfrm>
              <a:off x="5724128" y="908720"/>
              <a:ext cx="45719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6" name="橢圓 5"/>
            <p:cNvSpPr/>
            <p:nvPr/>
          </p:nvSpPr>
          <p:spPr>
            <a:xfrm>
              <a:off x="4427984" y="2492896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3923928" y="5085184"/>
              <a:ext cx="72008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8" name="圖片 7" descr="國衛院塑化劑簽約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50591" y="3727452"/>
            <a:ext cx="4693409" cy="3130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2357430"/>
            <a:ext cx="8229600" cy="4997152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Phthalates are well known as endocrine-disrupting chemicals (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Halden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, 2010; Pak et al., 2011).</a:t>
            </a:r>
          </a:p>
          <a:p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For renal function, animal studies suggested that some phthalates, such as DEHP and DINP, can damage kidney (Kaufmann et al., 2002; Ito et al., 2007).</a:t>
            </a:r>
          </a:p>
          <a:p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One human study, the 2009-2010 National Health and Nutrition Examination Survey (NHANES), has investigated the association between exposure to phthalates and renal function in children and adolescent (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Trasande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et al., 2014).</a:t>
            </a:r>
          </a:p>
          <a:p>
            <a:pPr lvl="1"/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Studied 667 children aged 6-19 years old and found a positive association between metabolites of HMW phthalates and urine ACR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560858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"/>
            <a:ext cx="6830144" cy="685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85786" y="285728"/>
            <a:ext cx="7531200" cy="736040"/>
          </a:xfrm>
        </p:spPr>
        <p:txBody>
          <a:bodyPr>
            <a:noAutofit/>
          </a:bodyPr>
          <a:lstStyle/>
          <a:p>
            <a:r>
              <a:rPr lang="en-US" altLang="zh-TW" sz="3200" b="1" dirty="0" smtClean="0">
                <a:latin typeface="Times New Roman" pitchFamily="18" charset="0"/>
                <a:cs typeface="Times New Roman" pitchFamily="18" charset="0"/>
              </a:rPr>
              <a:t>Phthalates Special Clinic for Children</a:t>
            </a:r>
            <a:endParaRPr lang="zh-TW" altLang="en-US" sz="3200" b="1" dirty="0" smtClean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243" name="AutoShape 7" descr="組圖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214282" y="1285860"/>
            <a:ext cx="8839200" cy="2362200"/>
            <a:chOff x="304800" y="4114800"/>
            <a:chExt cx="8839200" cy="2362200"/>
          </a:xfrm>
        </p:grpSpPr>
        <p:pic>
          <p:nvPicPr>
            <p:cNvPr id="11" name="圖片 1" descr="Internet Explorer Wallpaper.bmp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114800"/>
              <a:ext cx="2844404" cy="2362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圖片 1" descr="IMG_4623.jpg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276600" y="4114800"/>
              <a:ext cx="2819400" cy="2362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圖片 6" descr="IMG_462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46800" y="4191000"/>
              <a:ext cx="2997200" cy="2247900"/>
            </a:xfrm>
            <a:prstGeom prst="rect">
              <a:avLst/>
            </a:prstGeom>
          </p:spPr>
        </p:pic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714752"/>
            <a:ext cx="88963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58" y="2143116"/>
            <a:ext cx="7859216" cy="634082"/>
          </a:xfrm>
        </p:spPr>
        <p:txBody>
          <a:bodyPr>
            <a:normAutofit/>
          </a:bodyPr>
          <a:lstStyle/>
          <a:p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Results</a:t>
            </a:r>
            <a:endParaRPr lang="zh-TW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6995" y="3071810"/>
            <a:ext cx="9230995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"/>
            <a:ext cx="8304013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群組 4"/>
          <p:cNvGrpSpPr/>
          <p:nvPr/>
        </p:nvGrpSpPr>
        <p:grpSpPr>
          <a:xfrm>
            <a:off x="2627784" y="692696"/>
            <a:ext cx="1440160" cy="4248472"/>
            <a:chOff x="2627784" y="692696"/>
            <a:chExt cx="1440160" cy="4248472"/>
          </a:xfrm>
        </p:grpSpPr>
        <p:sp>
          <p:nvSpPr>
            <p:cNvPr id="3" name="矩形 2"/>
            <p:cNvSpPr/>
            <p:nvPr/>
          </p:nvSpPr>
          <p:spPr>
            <a:xfrm>
              <a:off x="2627784" y="692696"/>
              <a:ext cx="1440160" cy="720080"/>
            </a:xfrm>
            <a:prstGeom prst="rect">
              <a:avLst/>
            </a:prstGeom>
            <a:noFill/>
            <a:ln>
              <a:solidFill>
                <a:srgbClr val="FF0000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627784" y="4221088"/>
              <a:ext cx="1440160" cy="720080"/>
            </a:xfrm>
            <a:prstGeom prst="rect">
              <a:avLst/>
            </a:prstGeom>
            <a:noFill/>
            <a:ln>
              <a:solidFill>
                <a:srgbClr val="FF0000">
                  <a:alpha val="9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190750"/>
            <a:ext cx="9144000" cy="230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0" y="4005064"/>
            <a:ext cx="8892480" cy="432048"/>
          </a:xfrm>
          <a:prstGeom prst="rect">
            <a:avLst/>
          </a:prstGeom>
          <a:noFill/>
          <a:ln>
            <a:solidFill>
              <a:srgbClr val="FF0000">
                <a:alpha val="9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95489"/>
            <a:ext cx="9144000" cy="268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30106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0" y="2204864"/>
            <a:ext cx="9144000" cy="576064"/>
          </a:xfrm>
          <a:prstGeom prst="rect">
            <a:avLst/>
          </a:prstGeom>
          <a:noFill/>
          <a:ln>
            <a:solidFill>
              <a:srgbClr val="FF0000">
                <a:alpha val="9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 major health threat from phthalate-tainted foodstuffs occurred in Taiwan in 2011. </a:t>
            </a:r>
            <a:endParaRPr lang="zh-TW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DEHP-tainted food intake increases the excretion of urinary ACR in children.</a:t>
            </a:r>
            <a:endParaRPr lang="zh-TW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DEHP-tainted food intake may increase the risk of </a:t>
            </a:r>
            <a:r>
              <a:rPr lang="en-US" altLang="zh-TW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microalbuminuria</a:t>
            </a:r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TW" altLang="zh-TW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latin typeface="Times New Roman" pitchFamily="18" charset="0"/>
                <a:cs typeface="Times New Roman" pitchFamily="18" charset="0"/>
              </a:rPr>
              <a:t>Mechanism</a:t>
            </a:r>
            <a:endParaRPr lang="zh-TW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Animal studies have suggested that phthalates, such as DEHP and DINP, can induce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glomerulonephritis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, damage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tubulointerstitial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tissues, and decrease kidney function (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Kamijo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et al., 2007;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Erkekoglu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et al., 2012). </a:t>
            </a:r>
          </a:p>
          <a:p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Oxidative stress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induced by DEHP exposure may play a pivotal role of kidney damage in rats and mice (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Dobashi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et al., 1999;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Karalliedde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Viberti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, 2004). </a:t>
            </a:r>
            <a:endParaRPr lang="zh-TW" altLang="zh-TW" dirty="0" smtClean="0">
              <a:latin typeface="Times New Roman" pitchFamily="18" charset="0"/>
              <a:cs typeface="Times New Roman" pitchFamily="18" charset="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7975" y="365125"/>
            <a:ext cx="6048375" cy="7286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b="1" dirty="0" smtClean="0">
                <a:latin typeface="Times New Roman" pitchFamily="18" charset="0"/>
              </a:rPr>
              <a:t>Acknowledgement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8562975" cy="4001045"/>
          </a:xfrm>
        </p:spPr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Supported by</a:t>
            </a:r>
          </a:p>
          <a:p>
            <a:pPr marL="514350" indent="-514350">
              <a:buFontTx/>
              <a:buAutoNum type="arabicPeriod"/>
              <a:defRPr/>
            </a:pPr>
            <a:endParaRPr lang="en-US" altLang="zh-TW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Research grants from Kaohsiung Medical University (KMU-TP104A00 &amp; KMU-TP104A27)</a:t>
            </a:r>
          </a:p>
          <a:p>
            <a:pPr marL="514350" indent="-514350">
              <a:buFontTx/>
              <a:buAutoNum type="arabicPeriod"/>
              <a:defRPr/>
            </a:pPr>
            <a:endParaRPr lang="en-US" altLang="zh-TW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  <a:defRPr/>
            </a:pP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Taiwan National Health Research Institutes (NHRI-EX98-9708PI &amp; NHRI-EX102-10209PI)</a:t>
            </a:r>
            <a:endParaRPr lang="en-US" altLang="zh-TW" sz="2200" dirty="0" smtClean="0">
              <a:latin typeface="Times New Roman" pitchFamily="18" charset="0"/>
              <a:ea typeface="標楷體" pitchFamily="65" charset="-120"/>
            </a:endParaRPr>
          </a:p>
          <a:p>
            <a:pPr eaLnBrk="1" hangingPunct="1">
              <a:defRPr/>
            </a:pPr>
            <a:endParaRPr lang="en-US" altLang="zh-TW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420938"/>
            <a:ext cx="8424862" cy="6572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zh-TW" sz="4800" b="1" dirty="0" smtClean="0">
                <a:latin typeface="Times New Roman" pitchFamily="18" charset="0"/>
                <a:cs typeface="Times New Roman" pitchFamily="18" charset="0"/>
              </a:rPr>
              <a:t>Thanks!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7121E8-0BD7-4AAF-874C-48A76ED53745}" type="slidenum">
              <a:rPr lang="en-US" altLang="zh-TW" smtClean="0"/>
              <a:pPr/>
              <a:t>24</a:t>
            </a:fld>
            <a:endParaRPr lang="en-US" altLang="zh-TW" smtClean="0"/>
          </a:p>
        </p:txBody>
      </p:sp>
      <p:sp>
        <p:nvSpPr>
          <p:cNvPr id="6" name="標題 4"/>
          <p:cNvSpPr txBox="1">
            <a:spLocks/>
          </p:cNvSpPr>
          <p:nvPr/>
        </p:nvSpPr>
        <p:spPr bwMode="auto">
          <a:xfrm>
            <a:off x="381000" y="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altLang="zh-TW" sz="40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Intervention &amp; Health Education</a:t>
            </a:r>
            <a:endParaRPr lang="zh-TW" altLang="en-US" sz="4000" b="1" kern="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1268" name="圖片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3581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文字方塊 11"/>
          <p:cNvSpPr txBox="1">
            <a:spLocks noChangeArrowheads="1"/>
          </p:cNvSpPr>
          <p:nvPr/>
        </p:nvSpPr>
        <p:spPr bwMode="auto">
          <a:xfrm>
            <a:off x="228600" y="1143000"/>
            <a:ext cx="3657600" cy="40011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000" b="1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Protocol for Clinical Services</a:t>
            </a:r>
            <a:endParaRPr lang="zh-TW" altLang="en-US" sz="2000" b="1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TW" altLang="en-US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191000" y="4114800"/>
            <a:ext cx="4572000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zh-TW" sz="1200" b="1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遠離塑化劑</a:t>
            </a:r>
            <a:r>
              <a:rPr lang="en-US" altLang="zh-TW" sz="1200" b="1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—</a:t>
            </a:r>
            <a:r>
              <a:rPr lang="zh-TW" altLang="en-US" sz="1200" b="1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健康衛教單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運動後多飲用白開水，避免運動飲料的攝取。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選擇以新鮮水果取代坊間市售濃縮果汁。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多攝取新鮮食材（蔬菜、肉類），以均衡飲食，少接觸化學合成的健康食品。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茶飲料可自行以茶葉沖泡飲用，避免選擇坊間市售茶飲料。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以保鮮膜包覆食物時，避免使用電鍋或微波爐加熱。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避免以塑膠瓶裝取食物或水，尤其更不能將塑膠容器加熱。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先暫不食用「運動飲料」、「果汁飲料」、「茶飲料」、「果醬、果漿或果凍」、「膠錠粉狀」等五大類食品，如想知道哪些食品受塑化劑污染，可上衛生署食品藥物管理局網站查詢。</a:t>
            </a:r>
            <a:endParaRPr lang="zh-TW" altLang="en-US" sz="11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eaLnBrk="0" hangingPunct="0"/>
            <a:r>
              <a:rPr lang="en-US" altLang="zh-TW" sz="1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en-US" altLang="zh-TW" sz="1000">
                <a:latin typeface="標楷體" pitchFamily="65" charset="-120"/>
                <a:ea typeface="標楷體" pitchFamily="65" charset="-120"/>
                <a:cs typeface="Times New Roman" pitchFamily="18" charset="0"/>
                <a:hlinkClick r:id="rId4"/>
              </a:rPr>
              <a:t>http://www.fda.gov.tw/content.aspx?site_content_sn=2451</a:t>
            </a:r>
            <a:r>
              <a:rPr lang="en-US" altLang="zh-TW" sz="1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algn="r" eaLnBrk="0" hangingPunct="0"/>
            <a:r>
              <a:rPr lang="zh-TW" altLang="en-US" sz="12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小港醫院關心您</a:t>
            </a:r>
            <a:endParaRPr lang="zh-TW" altLang="en-US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1272" name="文字方塊 15"/>
          <p:cNvSpPr txBox="1">
            <a:spLocks noChangeArrowheads="1"/>
          </p:cNvSpPr>
          <p:nvPr/>
        </p:nvSpPr>
        <p:spPr bwMode="auto">
          <a:xfrm>
            <a:off x="4191000" y="3657600"/>
            <a:ext cx="4572000" cy="461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Leaflet for Prevention</a:t>
            </a:r>
            <a:endParaRPr lang="zh-TW" altLang="en-US" sz="2400" b="1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1273" name="文字方塊 16"/>
          <p:cNvSpPr txBox="1">
            <a:spLocks noChangeArrowheads="1"/>
          </p:cNvSpPr>
          <p:nvPr/>
        </p:nvSpPr>
        <p:spPr bwMode="auto">
          <a:xfrm>
            <a:off x="4114800" y="1143000"/>
            <a:ext cx="4724400" cy="46196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Education Video</a:t>
            </a:r>
            <a:endParaRPr lang="zh-TW" altLang="en-US" sz="2400" b="1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1274" name="圖片 19" descr="畫面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1600200"/>
            <a:ext cx="4572000" cy="205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DI figure_N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8361856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A_DEHP intake_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4868" y="1844824"/>
            <a:ext cx="5089133" cy="5013176"/>
          </a:xfrm>
          <a:prstGeom prst="rect">
            <a:avLst/>
          </a:prstGeom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 l="10931" t="23625" r="9636" b="31094"/>
          <a:stretch>
            <a:fillRect/>
          </a:stretch>
        </p:blipFill>
        <p:spPr bwMode="auto">
          <a:xfrm>
            <a:off x="2" y="1"/>
            <a:ext cx="5724126" cy="195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1087</Words>
  <Application>Microsoft Office PowerPoint</Application>
  <PresentationFormat>如螢幕大小 (4:3)</PresentationFormat>
  <Paragraphs>103</Paragraphs>
  <Slides>26</Slides>
  <Notes>10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Office 佈景主題</vt:lpstr>
      <vt:lpstr>投影片 1</vt:lpstr>
      <vt:lpstr>投影片 2</vt:lpstr>
      <vt:lpstr>Outline</vt:lpstr>
      <vt:lpstr>History of Taiwan Food Scandal (I)</vt:lpstr>
      <vt:lpstr>History of Taiwan Food Scandal (II)</vt:lpstr>
      <vt:lpstr>投影片 6</vt:lpstr>
      <vt:lpstr>投影片 7</vt:lpstr>
      <vt:lpstr>投影片 8</vt:lpstr>
      <vt:lpstr>投影片 9</vt:lpstr>
      <vt:lpstr>Outline</vt:lpstr>
      <vt:lpstr>投影片 11</vt:lpstr>
      <vt:lpstr>投影片 12</vt:lpstr>
      <vt:lpstr>投影片 13</vt:lpstr>
      <vt:lpstr>Phthalates Special Clinic for Children</vt:lpstr>
      <vt:lpstr>Results</vt:lpstr>
      <vt:lpstr>投影片 16</vt:lpstr>
      <vt:lpstr>投影片 17</vt:lpstr>
      <vt:lpstr>投影片 18</vt:lpstr>
      <vt:lpstr>投影片 19</vt:lpstr>
      <vt:lpstr>Summary</vt:lpstr>
      <vt:lpstr>Mechanism</vt:lpstr>
      <vt:lpstr>Acknowledgement</vt:lpstr>
      <vt:lpstr>Thanks!</vt:lpstr>
      <vt:lpstr>投影片 24</vt:lpstr>
      <vt:lpstr>投影片 25</vt:lpstr>
      <vt:lpstr>投影片 26</vt:lpstr>
    </vt:vector>
  </TitlesOfParts>
  <Company>SYNNEX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root</dc:creator>
  <cp:lastModifiedBy>root</cp:lastModifiedBy>
  <cp:revision>72</cp:revision>
  <dcterms:created xsi:type="dcterms:W3CDTF">2016-03-01T08:10:53Z</dcterms:created>
  <dcterms:modified xsi:type="dcterms:W3CDTF">2016-03-11T19:19:42Z</dcterms:modified>
</cp:coreProperties>
</file>