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tiff" ContentType="image/tif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96" r:id="rId3"/>
    <p:sldId id="258" r:id="rId4"/>
    <p:sldId id="349" r:id="rId5"/>
    <p:sldId id="260" r:id="rId6"/>
    <p:sldId id="261" r:id="rId7"/>
    <p:sldId id="350" r:id="rId8"/>
    <p:sldId id="300" r:id="rId9"/>
    <p:sldId id="286" r:id="rId10"/>
    <p:sldId id="301" r:id="rId11"/>
    <p:sldId id="288" r:id="rId12"/>
    <p:sldId id="302" r:id="rId13"/>
    <p:sldId id="303" r:id="rId14"/>
    <p:sldId id="277" r:id="rId15"/>
    <p:sldId id="304" r:id="rId16"/>
    <p:sldId id="305" r:id="rId17"/>
    <p:sldId id="295" r:id="rId18"/>
    <p:sldId id="306" r:id="rId19"/>
    <p:sldId id="312" r:id="rId20"/>
    <p:sldId id="313" r:id="rId21"/>
    <p:sldId id="315" r:id="rId22"/>
    <p:sldId id="316" r:id="rId23"/>
    <p:sldId id="324" r:id="rId24"/>
    <p:sldId id="323" r:id="rId25"/>
    <p:sldId id="322" r:id="rId26"/>
    <p:sldId id="321" r:id="rId27"/>
    <p:sldId id="320" r:id="rId28"/>
    <p:sldId id="318" r:id="rId29"/>
    <p:sldId id="341" r:id="rId30"/>
    <p:sldId id="317" r:id="rId31"/>
    <p:sldId id="342" r:id="rId32"/>
    <p:sldId id="351" r:id="rId33"/>
    <p:sldId id="328" r:id="rId34"/>
    <p:sldId id="327" r:id="rId35"/>
    <p:sldId id="326" r:id="rId36"/>
    <p:sldId id="325" r:id="rId37"/>
    <p:sldId id="329" r:id="rId38"/>
    <p:sldId id="319" r:id="rId39"/>
    <p:sldId id="347" r:id="rId40"/>
    <p:sldId id="336" r:id="rId41"/>
    <p:sldId id="348" r:id="rId42"/>
    <p:sldId id="310" r:id="rId43"/>
  </p:sldIdLst>
  <p:sldSz cx="9144000" cy="6858000" type="screen4x3"/>
  <p:notesSz cx="6797675" cy="992822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CC"/>
    <a:srgbClr val="800000"/>
    <a:srgbClr val="A50021"/>
    <a:srgbClr val="006600"/>
    <a:srgbClr val="800080"/>
    <a:srgbClr val="000099"/>
    <a:srgbClr val="00FF00"/>
    <a:srgbClr val="0000FF"/>
    <a:srgbClr val="FFCC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429" autoAdjust="0"/>
  </p:normalViewPr>
  <p:slideViewPr>
    <p:cSldViewPr>
      <p:cViewPr>
        <p:scale>
          <a:sx n="69" d="100"/>
          <a:sy n="69" d="100"/>
        </p:scale>
        <p:origin x="-14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558ED6-F65D-425C-97A5-BCA5473F5574}" type="datetimeFigureOut">
              <a:rPr lang="zh-CN" altLang="en-US" smtClean="0"/>
              <a:pPr/>
              <a:t>2015/8/29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987C1-C699-4CBE-8058-CEA17C1AA50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058B9FA-D053-4912-892B-CE4C3058EB2D}" type="datetimeFigureOut">
              <a:rPr lang="zh-CN" altLang="en-US"/>
              <a:pPr>
                <a:defRPr/>
              </a:pPr>
              <a:t>2015/8/29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616A4497-332C-42C0-A80B-850269613B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F57B7-762B-4B97-B355-FCB53AC6D3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109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b="1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1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152400" eaLnBrk="0" hangingPunct="0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u"/>
            </a:pPr>
            <a:endParaRPr lang="en-US" altLang="zh-CN" b="1" dirty="0" smtClean="0"/>
          </a:p>
          <a:p>
            <a:pPr indent="152400" eaLnBrk="0" hangingPunct="0">
              <a:lnSpc>
                <a:spcPct val="150000"/>
              </a:lnSpc>
              <a:buClr>
                <a:srgbClr val="0000FF"/>
              </a:buClr>
              <a:buFont typeface="Wingdings" pitchFamily="2" charset="2"/>
              <a:buNone/>
            </a:pPr>
            <a:endParaRPr lang="en-US" altLang="zh-CN" b="1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2E76A1-C65C-48EB-845C-2003E97CBFF8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immune system including, </a:t>
            </a:r>
            <a:r>
              <a:rPr lang="en-US" altLang="zh-CN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integrin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-based systems, receptors, have been involved in the clearance of apoptotic cells by macrophages. </a:t>
            </a:r>
            <a:endParaRPr lang="zh-CN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the roles of ICAM-1 in regulating macrophage phenotype and the mechanism for macrophage polarization in tumor microenvironment remain unclear.</a:t>
            </a:r>
            <a:endParaRPr lang="zh-CN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first analyzed ICAM-1 transcript by using the </a:t>
            </a:r>
            <a:r>
              <a:rPr lang="en-US" altLang="zh-CN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Oncomine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database. The analysis revealed a significant </a:t>
            </a:r>
            <a:r>
              <a:rPr lang="en-US" altLang="zh-CN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upregulation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ICAM-1 mRNA expression in colon cancer.</a:t>
            </a:r>
          </a:p>
          <a:p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data from pathological phenotype showed a decreased expression of ICAM-1 m RNA in colon cancer with distant metastasis.</a:t>
            </a:r>
          </a:p>
          <a:p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Importantly, IHC staining demonstrate the expression of ICAM-1 protein in primary tumors with liver metastasis was</a:t>
            </a:r>
          </a:p>
          <a:p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significantly lower than those without liver metastasis.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So, these data indicate that </a:t>
            </a:r>
            <a:r>
              <a:rPr lang="en-US" altLang="zh-CN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Loss of ICAM-1 expression is associated with metastasis of human colon cancer.</a:t>
            </a:r>
          </a:p>
          <a:p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determine the contribution of macrophages to tumor development, we examined the expression of the macrophage marker Mac-2 and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relevant cytokines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IHC staining combined with flow </a:t>
            </a:r>
            <a:r>
              <a:rPr lang="en-US" altLang="zh-CN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cytometry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revealed</a:t>
            </a:r>
            <a:r>
              <a:rPr lang="en-US" altLang="zh-CN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CN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ICAM-1 deficiency increases M2 macrophage infiltration into the tumor microenvironment.</a:t>
            </a:r>
            <a:endParaRPr lang="zh-CN" altLang="en-US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6A4497-332C-42C0-A80B-850269613B2A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CF17C-8CDC-4688-8976-2702726FB65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B9AB1-B7B4-4635-A746-4523398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F3BBF4-17DF-424C-8F37-5EF209C325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74BE8-F0E0-4630-A37C-A49BBD731C6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B1D1F-F2E9-4A58-BC05-73BBA0E8D1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CB01B4-0E95-4D0F-8E95-1EEFF8EB07D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F275D-43A0-43BF-9ADB-83C8BDE5972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105DD-63AC-4D6F-9BD2-48787694450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DC5E8-1D91-4288-BDF3-9349F9661F5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E13CE-7AE6-4460-A9BB-25F5EDCC0D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1E46F-0661-40B6-91B0-94D5A8ED2F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B4405F71-7FC0-4AE7-ADAD-69941549AE8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62400" y="3429000"/>
            <a:ext cx="1678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Times New Roman" pitchFamily="18" charset="0"/>
                <a:cs typeface="Times New Roman" pitchFamily="18" charset="0"/>
              </a:rPr>
              <a:t>Min Yang</a:t>
            </a:r>
            <a:endParaRPr lang="zh-CN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7200" y="4343400"/>
            <a:ext cx="8229600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altLang="zh-CN" sz="2000" b="1" i="1" dirty="0" smtClean="0">
                <a:latin typeface="Times New Roman" pitchFamily="18" charset="0"/>
                <a:cs typeface="Times New Roman" pitchFamily="18" charset="0"/>
              </a:rPr>
              <a:t>Beijing </a:t>
            </a:r>
            <a:r>
              <a:rPr lang="en-US" altLang="zh-CN" sz="2000" b="1" i="1" dirty="0" err="1" smtClean="0">
                <a:latin typeface="Times New Roman" pitchFamily="18" charset="0"/>
                <a:cs typeface="Times New Roman" pitchFamily="18" charset="0"/>
              </a:rPr>
              <a:t>Anzhen</a:t>
            </a:r>
            <a:r>
              <a:rPr lang="en-US" altLang="zh-CN" sz="2000" b="1" i="1" dirty="0" smtClean="0">
                <a:latin typeface="Times New Roman" pitchFamily="18" charset="0"/>
                <a:cs typeface="Times New Roman" pitchFamily="18" charset="0"/>
              </a:rPr>
              <a:t> Hospital, Capital Medical University, Beijing, China</a:t>
            </a:r>
          </a:p>
          <a:p>
            <a:pPr algn="ctr">
              <a:lnSpc>
                <a:spcPts val="3100"/>
              </a:lnSpc>
            </a:pPr>
            <a:r>
              <a:rPr lang="en-US" altLang="zh-CN" sz="2000" b="1" i="1" dirty="0" smtClean="0">
                <a:latin typeface="Times New Roman" pitchFamily="18" charset="0"/>
                <a:cs typeface="Times New Roman" pitchFamily="18" charset="0"/>
              </a:rPr>
              <a:t>Beijing Institute of Heart Lung and Blood Vessel Diseases, Beijing, China</a:t>
            </a:r>
          </a:p>
          <a:p>
            <a:pPr algn="ctr">
              <a:lnSpc>
                <a:spcPts val="3100"/>
              </a:lnSpc>
            </a:pPr>
            <a:endParaRPr lang="en-US" altLang="zh-CN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3100"/>
              </a:lnSpc>
            </a:pPr>
            <a:r>
              <a:rPr lang="en-US" altLang="zh-CN" sz="2000" b="1" i="1" dirty="0" smtClean="0">
                <a:latin typeface="Times New Roman" pitchFamily="18" charset="0"/>
                <a:cs typeface="Times New Roman" pitchFamily="18" charset="0"/>
              </a:rPr>
              <a:t>8-31-2015</a:t>
            </a:r>
            <a:endParaRPr lang="en-US" altLang="zh-CN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9600" y="1828800"/>
            <a:ext cx="7924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1905"/>
                <a:solidFill>
                  <a:srgbClr val="00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Role of </a:t>
            </a:r>
            <a:r>
              <a:rPr lang="en-US" sz="3600" b="1" dirty="0" smtClean="0">
                <a:ln w="1905"/>
                <a:solidFill>
                  <a:srgbClr val="00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600" b="1" cap="none" spc="0" dirty="0" smtClean="0">
                <a:ln w="1905"/>
                <a:solidFill>
                  <a:srgbClr val="0000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acrophage Polarization in Tumor Metastasis</a:t>
            </a:r>
            <a:endParaRPr lang="zh-CN" altLang="en-US" sz="3600" b="1" cap="none" spc="0" dirty="0">
              <a:ln w="1905"/>
              <a:solidFill>
                <a:srgbClr val="0000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30" name="Picture 6" descr="C:\Users\Administrator\Pictures\u=3034117626,1271617526&amp;fm=21&amp;gp=0.jpg"/>
          <p:cNvPicPr>
            <a:picLocks noChangeAspect="1" noChangeArrowheads="1"/>
          </p:cNvPicPr>
          <p:nvPr/>
        </p:nvPicPr>
        <p:blipFill>
          <a:blip r:embed="rId3" cstate="print">
            <a:lum bright="-9000" contrast="25000"/>
          </a:blip>
          <a:srcRect/>
          <a:stretch>
            <a:fillRect/>
          </a:stretch>
        </p:blipFill>
        <p:spPr bwMode="auto">
          <a:xfrm>
            <a:off x="7239000" y="-152400"/>
            <a:ext cx="19812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8200" y="381000"/>
            <a:ext cx="73805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/>
              <a:t> </a:t>
            </a:r>
            <a:r>
              <a:rPr lang="en-US" altLang="zh-CN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Schematic showing tumor cell metastasis</a:t>
            </a:r>
            <a:endParaRPr lang="zh-CN" altLang="en-US" sz="28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灯片编号占位符 4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</a:t>
            </a:fld>
            <a:endParaRPr lang="en-US" altLang="zh-CN" sz="14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534444" y="1143000"/>
            <a:ext cx="8223361" cy="5562600"/>
            <a:chOff x="534444" y="1143000"/>
            <a:chExt cx="8223361" cy="5562600"/>
          </a:xfrm>
        </p:grpSpPr>
        <p:pic>
          <p:nvPicPr>
            <p:cNvPr id="1028" name="Picture 4" descr="C:\360安全浏览器下载\bcr1988-1-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5800" y="1295400"/>
              <a:ext cx="8072005" cy="4495800"/>
            </a:xfrm>
            <a:prstGeom prst="rect">
              <a:avLst/>
            </a:prstGeom>
            <a:noFill/>
          </p:spPr>
        </p:pic>
        <p:sp>
          <p:nvSpPr>
            <p:cNvPr id="15" name="矩形 14"/>
            <p:cNvSpPr/>
            <p:nvPr/>
          </p:nvSpPr>
          <p:spPr>
            <a:xfrm>
              <a:off x="3124201" y="1143000"/>
              <a:ext cx="243839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i="1" dirty="0" smtClean="0"/>
                <a:t>Invasion through surrounding tissues</a:t>
              </a:r>
              <a:endParaRPr lang="zh-CN" altLang="en-US" sz="1600" b="1" i="1" dirty="0" smtClean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990600" y="3758625"/>
              <a:ext cx="182880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i="1" dirty="0" err="1" smtClean="0"/>
                <a:t>Intravasation</a:t>
              </a:r>
              <a:r>
                <a:rPr lang="en-US" altLang="zh-CN" sz="1600" b="1" i="1" dirty="0" smtClean="0"/>
                <a:t> in the circulation</a:t>
              </a:r>
              <a:endParaRPr lang="zh-CN" altLang="en-US" sz="1600" b="1" i="1" dirty="0" smtClean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4495800" y="3758625"/>
              <a:ext cx="24384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b="1" i="1" dirty="0" err="1" smtClean="0"/>
                <a:t>Extravasation</a:t>
              </a:r>
              <a:r>
                <a:rPr lang="en-US" altLang="zh-CN" sz="1600" b="1" i="1" dirty="0" smtClean="0"/>
                <a:t>  through the vessel wall </a:t>
              </a:r>
              <a:endParaRPr lang="zh-CN" altLang="en-US" sz="1600" b="1" i="1" dirty="0" smtClean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09600" y="1219200"/>
              <a:ext cx="12954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34444" y="1143000"/>
              <a:ext cx="24373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i="1" dirty="0" smtClean="0"/>
                <a:t>Proliferation of the primary tumor cell</a:t>
              </a:r>
              <a:endParaRPr lang="zh-CN" altLang="en-US" sz="1600" b="1" i="1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5181600" y="5638800"/>
              <a:ext cx="19812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09600" y="5689937"/>
              <a:ext cx="8077200" cy="101566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just">
                <a:buFont typeface="Wingdings" pitchFamily="2" charset="2"/>
                <a:buChar char="l"/>
              </a:pPr>
              <a:r>
                <a:rPr lang="en-US" altLang="zh-CN" sz="2000" b="1" dirty="0" smtClean="0">
                  <a:solidFill>
                    <a:srgbClr val="000099"/>
                  </a:solidFill>
                </a:rPr>
                <a:t> Accumulating evidence suggests that invasive behavior of tumor cells depends on crosstalk between tumor cells and host cells in a complex microenvironment.</a:t>
              </a:r>
              <a:endParaRPr lang="zh-CN" altLang="en-US" sz="2000" b="1" dirty="0">
                <a:solidFill>
                  <a:srgbClr val="000099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286000" y="1828800"/>
              <a:ext cx="12192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667000" y="2667000"/>
              <a:ext cx="12192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6248400" y="1143000"/>
            <a:ext cx="27432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b="1" i="1" dirty="0" smtClean="0"/>
              <a:t>Survival and proliferation at secondary site </a:t>
            </a:r>
            <a:endParaRPr lang="zh-CN" altLang="en-US" sz="1600" b="1" i="1" dirty="0" smtClean="0"/>
          </a:p>
        </p:txBody>
      </p:sp>
      <p:cxnSp>
        <p:nvCxnSpPr>
          <p:cNvPr id="27" name="直接连接符 26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4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</a:t>
            </a:fld>
            <a:endParaRPr lang="en-US" altLang="zh-CN" sz="1400" dirty="0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0" y="6583362"/>
            <a:ext cx="23383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b="1" i="1" dirty="0"/>
              <a:t>Nature Reviews| Cancer, 2009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1416516" y="304800"/>
            <a:ext cx="68130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The primary </a:t>
            </a:r>
            <a:r>
              <a:rPr lang="en-US" altLang="zh-CN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tumor </a:t>
            </a:r>
            <a:r>
              <a:rPr lang="en-US" altLang="zh-CN" sz="28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microenvironment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970077"/>
            <a:ext cx="5029200" cy="405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5039666"/>
            <a:ext cx="8264692" cy="1513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矩形 13"/>
          <p:cNvSpPr/>
          <p:nvPr/>
        </p:nvSpPr>
        <p:spPr>
          <a:xfrm>
            <a:off x="2438400" y="11430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0552" y="1254696"/>
            <a:ext cx="6445737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4"/>
          <p:cNvSpPr/>
          <p:nvPr/>
        </p:nvSpPr>
        <p:spPr>
          <a:xfrm>
            <a:off x="179512" y="6488668"/>
            <a:ext cx="16914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altLang="zh-CN" sz="1200" b="1" i="1" dirty="0" smtClean="0"/>
              <a:t> </a:t>
            </a:r>
            <a:r>
              <a:rPr lang="nl-NL" altLang="zh-CN" sz="1200" b="1" i="1" dirty="0" smtClean="0">
                <a:latin typeface="Arial" pitchFamily="34" charset="0"/>
                <a:cs typeface="Arial" pitchFamily="34" charset="0"/>
              </a:rPr>
              <a:t>J Leukoc Biol. 2009 </a:t>
            </a:r>
            <a:endParaRPr lang="zh-CN" altLang="en-US" sz="12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97216" y="2190800"/>
            <a:ext cx="1440160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M2-type</a:t>
            </a:r>
          </a:p>
          <a:p>
            <a:pPr algn="ctr"/>
            <a:r>
              <a:rPr lang="en-US" dirty="0" smtClean="0"/>
              <a:t>Pro-tumor</a:t>
            </a:r>
          </a:p>
          <a:p>
            <a:pPr algn="ctr"/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2190800"/>
            <a:ext cx="1440160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M1-type</a:t>
            </a:r>
          </a:p>
          <a:p>
            <a:pPr algn="ctr"/>
            <a:r>
              <a:rPr lang="en-US" dirty="0" smtClean="0"/>
              <a:t>Anti-tumor</a:t>
            </a:r>
          </a:p>
          <a:p>
            <a:pPr algn="ctr"/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>
          <a:xfrm>
            <a:off x="6858000" y="6457950"/>
            <a:ext cx="2133600" cy="476250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-228600" y="-19110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609600" y="0"/>
            <a:ext cx="8534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>
                <a:solidFill>
                  <a:srgbClr val="0000CC"/>
                </a:solidFill>
                <a:latin typeface="Arial" pitchFamily="34" charset="0"/>
                <a:ea typeface="宋体" charset="-122"/>
                <a:cs typeface="Arial" pitchFamily="34" charset="0"/>
              </a:rPr>
              <a:t>Macrophage Polarization – M1 &amp; M2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8884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灯片编号占位符 2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8026172-DF54-4139-9AA3-6B2D075439F9}" type="slidenum">
              <a:rPr lang="en-US" altLang="zh-CN" sz="1400"/>
              <a:pPr algn="r"/>
              <a:t>5</a:t>
            </a:fld>
            <a:endParaRPr lang="en-US" altLang="zh-CN" sz="140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9317" y="990600"/>
            <a:ext cx="62107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矩形 5"/>
          <p:cNvSpPr>
            <a:spLocks noChangeArrowheads="1"/>
          </p:cNvSpPr>
          <p:nvPr/>
        </p:nvSpPr>
        <p:spPr bwMode="auto">
          <a:xfrm>
            <a:off x="152400" y="6581001"/>
            <a:ext cx="89319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b="1" i="1" dirty="0" smtClean="0"/>
              <a:t>Cell, </a:t>
            </a:r>
            <a:r>
              <a:rPr lang="en-US" altLang="zh-CN" sz="1200" b="1" i="1" dirty="0"/>
              <a:t>2010</a:t>
            </a:r>
          </a:p>
        </p:txBody>
      </p:sp>
      <p:sp>
        <p:nvSpPr>
          <p:cNvPr id="7174" name="TextBox 6"/>
          <p:cNvSpPr txBox="1">
            <a:spLocks noChangeArrowheads="1"/>
          </p:cNvSpPr>
          <p:nvPr/>
        </p:nvSpPr>
        <p:spPr bwMode="auto">
          <a:xfrm>
            <a:off x="4303712" y="2949575"/>
            <a:ext cx="4968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-3760"/>
            <a:ext cx="1691680" cy="296400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34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2400" y="39118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Macrophage phenotypes and </a:t>
            </a:r>
            <a:r>
              <a:rPr lang="en-US" altLang="zh-CN" sz="28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protumoral</a:t>
            </a:r>
            <a:r>
              <a:rPr lang="en-US" altLang="zh-CN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functions</a:t>
            </a: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52400" y="5492115"/>
            <a:ext cx="8915400" cy="9541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52400" algn="just"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rgbClr val="000099"/>
                </a:solidFill>
                <a:latin typeface="+mn-lt"/>
                <a:ea typeface="+mn-ea"/>
              </a:rPr>
              <a:t> </a:t>
            </a:r>
            <a:r>
              <a:rPr lang="en-US" altLang="zh-CN" b="1" i="1" dirty="0" smtClean="0">
                <a:solidFill>
                  <a:schemeClr val="tx1"/>
                </a:solidFill>
                <a:latin typeface="+mn-lt"/>
                <a:ea typeface="+mn-ea"/>
              </a:rPr>
              <a:t>Macrophages undergo a process of maturation or “education” within the tumor microenvironment. Whereas, how macrophages respond to tumor cells and turn on their </a:t>
            </a:r>
            <a:r>
              <a:rPr lang="en-US" altLang="zh-CN" b="1" i="1" dirty="0" err="1" smtClean="0">
                <a:solidFill>
                  <a:schemeClr val="tx1"/>
                </a:solidFill>
                <a:latin typeface="+mn-lt"/>
                <a:ea typeface="+mn-ea"/>
              </a:rPr>
              <a:t>protumoral</a:t>
            </a:r>
            <a:r>
              <a:rPr lang="en-US" altLang="zh-CN" b="1" i="1" dirty="0" smtClean="0">
                <a:solidFill>
                  <a:schemeClr val="tx1"/>
                </a:solidFill>
                <a:latin typeface="+mn-lt"/>
                <a:ea typeface="+mn-ea"/>
              </a:rPr>
              <a:t> phenotype is unknown.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灯片编号占位符 5"/>
          <p:cNvSpPr txBox="1">
            <a:spLocks noGrp="1"/>
          </p:cNvSpPr>
          <p:nvPr/>
        </p:nvSpPr>
        <p:spPr bwMode="auto">
          <a:xfrm>
            <a:off x="69342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CF34758-7CB4-4C1F-848E-5236054EEC22}" type="slidenum">
              <a:rPr lang="en-US" altLang="zh-CN" sz="1400"/>
              <a:pPr algn="r"/>
              <a:t>6</a:t>
            </a:fld>
            <a:endParaRPr lang="en-US" altLang="zh-CN" sz="1400" dirty="0"/>
          </a:p>
        </p:txBody>
      </p:sp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13" y="1752600"/>
            <a:ext cx="5073650" cy="47926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9" name="矩形 10"/>
          <p:cNvSpPr>
            <a:spLocks noChangeArrowheads="1"/>
          </p:cNvSpPr>
          <p:nvPr/>
        </p:nvSpPr>
        <p:spPr bwMode="auto">
          <a:xfrm>
            <a:off x="0" y="6581775"/>
            <a:ext cx="4267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 b="1" i="1" dirty="0"/>
              <a:t>Current Opinion in Gastroenterology </a:t>
            </a:r>
            <a:r>
              <a:rPr lang="en-US" altLang="zh-CN" sz="1200" b="1" i="1" dirty="0" smtClean="0"/>
              <a:t>, 2008</a:t>
            </a:r>
            <a:endParaRPr lang="en-US" altLang="zh-CN" sz="1200" b="1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62550" y="1752600"/>
            <a:ext cx="3905250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58739" y="4343400"/>
            <a:ext cx="5046662" cy="500062"/>
          </a:xfrm>
          <a:prstGeom prst="rect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142675" y="0"/>
            <a:ext cx="1834355" cy="401515"/>
            <a:chOff x="-142675" y="-13115"/>
            <a:chExt cx="1834355" cy="400110"/>
          </a:xfrm>
        </p:grpSpPr>
        <p:sp>
          <p:nvSpPr>
            <p:cNvPr id="13" name="矩形 12"/>
            <p:cNvSpPr/>
            <p:nvPr/>
          </p:nvSpPr>
          <p:spPr>
            <a:xfrm>
              <a:off x="0" y="0"/>
              <a:ext cx="1691680" cy="344384"/>
            </a:xfrm>
            <a:prstGeom prst="rect">
              <a:avLst/>
            </a:prstGeom>
            <a:solidFill>
              <a:srgbClr val="0000CC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>
              <a:off x="-142675" y="-13115"/>
              <a:ext cx="16666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 i="1" dirty="0" smtClean="0">
                  <a:solidFill>
                    <a:srgbClr val="FFFF66"/>
                  </a:solidFill>
                  <a:cs typeface="Arial" pitchFamily="34" charset="0"/>
                </a:rPr>
                <a:t>   Introduction</a:t>
              </a:r>
              <a:endParaRPr lang="zh-CN" altLang="en-US" sz="2000" b="1" i="1" dirty="0">
                <a:solidFill>
                  <a:srgbClr val="FFFF66"/>
                </a:solidFill>
                <a:cs typeface="Arial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0" y="381000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Caspase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recruitment domain-containing protein 9 (CARD9) </a:t>
            </a:r>
          </a:p>
          <a:p>
            <a:pPr algn="ctr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is a central sensor and adaptor protein</a:t>
            </a:r>
          </a:p>
          <a:p>
            <a:pPr algn="ctr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of innate immune responses</a:t>
            </a:r>
            <a:endParaRPr lang="zh-CN" altLang="en-US" sz="24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1600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81200"/>
            <a:ext cx="372451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2209800"/>
            <a:ext cx="36195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8200" y="1600200"/>
            <a:ext cx="3896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mRNA level of CARD family members </a:t>
            </a:r>
          </a:p>
        </p:txBody>
      </p:sp>
      <p:sp>
        <p:nvSpPr>
          <p:cNvPr id="10" name="矩形 9"/>
          <p:cNvSpPr/>
          <p:nvPr/>
        </p:nvSpPr>
        <p:spPr>
          <a:xfrm>
            <a:off x="5410200" y="1600200"/>
            <a:ext cx="310213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Protein expression of CARD9 </a:t>
            </a: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838200" y="260866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CARD9 is the highest expressed one among CARD family member in human colon cancer</a:t>
            </a:r>
          </a:p>
        </p:txBody>
      </p:sp>
      <p:sp>
        <p:nvSpPr>
          <p:cNvPr id="12" name="灯片编号占位符 4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7</a:t>
            </a:fld>
            <a:endParaRPr lang="en-US" altLang="zh-CN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8222" y="15356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A</a:t>
            </a:r>
            <a:endParaRPr lang="zh-CN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1524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sp>
        <p:nvSpPr>
          <p:cNvPr id="15" name="矩形 14"/>
          <p:cNvSpPr/>
          <p:nvPr/>
        </p:nvSpPr>
        <p:spPr>
          <a:xfrm>
            <a:off x="1828800" y="4343400"/>
            <a:ext cx="27109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metastatic foci in the liver</a:t>
            </a:r>
            <a:endParaRPr lang="zh-CN" altLang="en-US" sz="1600" b="1" i="1" dirty="0" smtClean="0">
              <a:solidFill>
                <a:srgbClr val="0000FF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0" y="1219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427623" y="147935"/>
            <a:ext cx="66495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CARD9 deficiency inhibits tumor metastasis</a:t>
            </a:r>
          </a:p>
        </p:txBody>
      </p:sp>
      <p:sp>
        <p:nvSpPr>
          <p:cNvPr id="19" name="灯片编号占位符 4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8</a:t>
            </a:fld>
            <a:endParaRPr lang="en-US" altLang="zh-CN" sz="1400" dirty="0"/>
          </a:p>
        </p:txBody>
      </p:sp>
      <p:grpSp>
        <p:nvGrpSpPr>
          <p:cNvPr id="22" name="组合 21"/>
          <p:cNvGrpSpPr/>
          <p:nvPr/>
        </p:nvGrpSpPr>
        <p:grpSpPr>
          <a:xfrm>
            <a:off x="990600" y="762000"/>
            <a:ext cx="6934200" cy="6096000"/>
            <a:chOff x="990600" y="762000"/>
            <a:chExt cx="6934200" cy="6096000"/>
          </a:xfrm>
        </p:grpSpPr>
        <p:pic>
          <p:nvPicPr>
            <p:cNvPr id="522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9200" y="1066800"/>
              <a:ext cx="6400800" cy="1664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43000" y="3026473"/>
              <a:ext cx="6248400" cy="1316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2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05000" y="4495800"/>
              <a:ext cx="5409006" cy="236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矩形 15"/>
            <p:cNvSpPr/>
            <p:nvPr/>
          </p:nvSpPr>
          <p:spPr>
            <a:xfrm>
              <a:off x="1893982" y="762000"/>
              <a:ext cx="60308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i="1" dirty="0" smtClean="0">
                  <a:solidFill>
                    <a:srgbClr val="0000FF"/>
                  </a:solidFill>
                </a:rPr>
                <a:t>Gross examination of liver metastasis of colon cancer cells 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446444" y="2709446"/>
              <a:ext cx="471635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i="1" dirty="0" smtClean="0">
                  <a:solidFill>
                    <a:srgbClr val="0000FF"/>
                  </a:solidFill>
                </a:rPr>
                <a:t>The average number of liver </a:t>
              </a:r>
              <a:r>
                <a:rPr lang="en-US" altLang="zh-CN" sz="1600" b="1" i="1" dirty="0" err="1" smtClean="0">
                  <a:solidFill>
                    <a:srgbClr val="0000FF"/>
                  </a:solidFill>
                </a:rPr>
                <a:t>micrometastasis</a:t>
              </a:r>
              <a:r>
                <a:rPr lang="en-US" altLang="zh-CN" sz="1600" b="1" i="1" dirty="0" smtClean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971800" y="4233446"/>
              <a:ext cx="345960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i="1" dirty="0" smtClean="0">
                  <a:solidFill>
                    <a:srgbClr val="0000FF"/>
                  </a:solidFill>
                </a:rPr>
                <a:t>In vivo bioluminescence imaging 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143000" y="1066800"/>
              <a:ext cx="3810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990600" y="3048000"/>
              <a:ext cx="3810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914400" y="726281"/>
            <a:ext cx="351378" cy="3836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b="1" dirty="0" smtClean="0"/>
              <a:t>A</a:t>
            </a:r>
          </a:p>
          <a:p>
            <a:pPr>
              <a:lnSpc>
                <a:spcPts val="2200"/>
              </a:lnSpc>
            </a:pPr>
            <a:endParaRPr lang="en-US" altLang="zh-CN" b="1" dirty="0" smtClean="0"/>
          </a:p>
          <a:p>
            <a:pPr>
              <a:lnSpc>
                <a:spcPts val="2200"/>
              </a:lnSpc>
            </a:pPr>
            <a:endParaRPr lang="en-US" altLang="zh-CN" b="1" dirty="0" smtClean="0"/>
          </a:p>
          <a:p>
            <a:pPr>
              <a:lnSpc>
                <a:spcPts val="2200"/>
              </a:lnSpc>
            </a:pPr>
            <a:endParaRPr lang="en-US" altLang="zh-CN" b="1" dirty="0" smtClean="0"/>
          </a:p>
          <a:p>
            <a:pPr>
              <a:lnSpc>
                <a:spcPts val="2200"/>
              </a:lnSpc>
            </a:pPr>
            <a:endParaRPr lang="en-US" altLang="zh-CN" b="1" dirty="0" smtClean="0"/>
          </a:p>
          <a:p>
            <a:pPr>
              <a:lnSpc>
                <a:spcPts val="2200"/>
              </a:lnSpc>
            </a:pPr>
            <a:endParaRPr lang="en-US" altLang="zh-CN" b="1" dirty="0" smtClean="0"/>
          </a:p>
          <a:p>
            <a:pPr>
              <a:lnSpc>
                <a:spcPts val="22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r>
              <a:rPr lang="en-US" altLang="zh-CN" b="1" dirty="0" smtClean="0"/>
              <a:t>B</a:t>
            </a:r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r>
              <a:rPr lang="en-US" altLang="zh-CN" b="1" dirty="0" smtClean="0"/>
              <a:t>C</a:t>
            </a:r>
            <a:endParaRPr lang="zh-CN" altLang="en-US" b="1" dirty="0"/>
          </a:p>
        </p:txBody>
      </p:sp>
      <p:cxnSp>
        <p:nvCxnSpPr>
          <p:cNvPr id="24" name="直接连接符 23"/>
          <p:cNvCxnSpPr/>
          <p:nvPr/>
        </p:nvCxnSpPr>
        <p:spPr>
          <a:xfrm>
            <a:off x="0" y="6858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398" y="990600"/>
            <a:ext cx="7694602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灯片编号占位符 3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EB7A1FA-BFC7-42CB-AB06-0394A4279066}" type="slidenum">
              <a:rPr lang="en-US" altLang="zh-CN" sz="1400"/>
              <a:pPr algn="r"/>
              <a:t>9</a:t>
            </a:fld>
            <a:endParaRPr lang="en-US" altLang="zh-CN" sz="1400" dirty="0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28600" y="83403"/>
            <a:ext cx="87629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CARD9 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expression in bone marrow-derived </a:t>
            </a:r>
            <a:endParaRPr lang="en-US" altLang="zh-CN" sz="24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hangingPunct="0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leukocytes 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promotes tumor 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metastasis</a:t>
            </a:r>
            <a:endParaRPr lang="en-US" altLang="zh-CN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2000" y="9906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A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762000" y="4419600"/>
            <a:ext cx="228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14400" y="914400"/>
            <a:ext cx="3513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A</a:t>
            </a:r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6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3B8C17F-CF49-4C14-A3D8-0188D7340253}" type="slidenum">
              <a:rPr lang="en-US" altLang="zh-CN" sz="1400"/>
              <a:pPr algn="r"/>
              <a:t>10</a:t>
            </a:fld>
            <a:endParaRPr lang="en-US" altLang="zh-CN" sz="1400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219200"/>
            <a:ext cx="394159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3594" y="2819399"/>
            <a:ext cx="5771606" cy="406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990600" y="54114"/>
            <a:ext cx="8153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en-US" altLang="zh-CN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CARD9 expressed in infiltrating macrophages increases tumor-promoting cytokine levels during tumor metastasis</a:t>
            </a:r>
          </a:p>
        </p:txBody>
      </p:sp>
      <p:sp>
        <p:nvSpPr>
          <p:cNvPr id="11" name="矩形 10"/>
          <p:cNvSpPr/>
          <p:nvPr/>
        </p:nvSpPr>
        <p:spPr>
          <a:xfrm>
            <a:off x="2829848" y="914400"/>
            <a:ext cx="36471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CARD9 expressed in macrophages </a:t>
            </a:r>
          </a:p>
        </p:txBody>
      </p:sp>
      <p:sp>
        <p:nvSpPr>
          <p:cNvPr id="12" name="矩形 11"/>
          <p:cNvSpPr/>
          <p:nvPr/>
        </p:nvSpPr>
        <p:spPr>
          <a:xfrm>
            <a:off x="3132585" y="2438400"/>
            <a:ext cx="30396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Intracellular cytokines levels </a:t>
            </a:r>
          </a:p>
        </p:txBody>
      </p:sp>
      <p:sp>
        <p:nvSpPr>
          <p:cNvPr id="13" name="矩形 12"/>
          <p:cNvSpPr/>
          <p:nvPr/>
        </p:nvSpPr>
        <p:spPr>
          <a:xfrm>
            <a:off x="1524000" y="2667000"/>
            <a:ext cx="381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524000" y="5486400"/>
            <a:ext cx="381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934622" y="838200"/>
            <a:ext cx="351378" cy="1988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b="1" dirty="0" smtClean="0"/>
              <a:t>A</a:t>
            </a:r>
          </a:p>
          <a:p>
            <a:pPr>
              <a:lnSpc>
                <a:spcPts val="2400"/>
              </a:lnSpc>
            </a:pPr>
            <a:endParaRPr lang="en-US" altLang="zh-CN" b="1" dirty="0" smtClean="0"/>
          </a:p>
          <a:p>
            <a:pPr>
              <a:lnSpc>
                <a:spcPts val="2400"/>
              </a:lnSpc>
            </a:pPr>
            <a:endParaRPr lang="en-US" altLang="zh-CN" b="1" dirty="0" smtClean="0"/>
          </a:p>
          <a:p>
            <a:pPr>
              <a:lnSpc>
                <a:spcPts val="2400"/>
              </a:lnSpc>
            </a:pPr>
            <a:endParaRPr lang="en-US" altLang="zh-CN" b="1" dirty="0" smtClean="0"/>
          </a:p>
          <a:p>
            <a:pPr>
              <a:lnSpc>
                <a:spcPts val="2400"/>
              </a:lnSpc>
            </a:pPr>
            <a:endParaRPr lang="en-US" altLang="zh-CN" b="1" dirty="0" smtClean="0"/>
          </a:p>
          <a:p>
            <a:pPr>
              <a:lnSpc>
                <a:spcPts val="2400"/>
              </a:lnSpc>
            </a:pPr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0" y="838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3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EB7A1FA-BFC7-42CB-AB06-0394A4279066}" type="slidenum">
              <a:rPr lang="en-US" altLang="zh-CN" sz="1400"/>
              <a:pPr algn="r"/>
              <a:t>11</a:t>
            </a:fld>
            <a:endParaRPr lang="en-US" altLang="zh-CN" sz="1400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908049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990600" y="159603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CARD9 deficiency 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attenuates the </a:t>
            </a:r>
            <a:r>
              <a:rPr lang="en-US" altLang="zh-CN" sz="2400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prometastatic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M2 gene profile</a:t>
            </a:r>
            <a:endParaRPr lang="en-US" altLang="zh-CN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3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EB7A1FA-BFC7-42CB-AB06-0394A4279066}" type="slidenum">
              <a:rPr lang="en-US" altLang="zh-CN" sz="1400"/>
              <a:pPr algn="r"/>
              <a:t>12</a:t>
            </a:fld>
            <a:endParaRPr lang="en-US" altLang="zh-CN" sz="1400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52400" y="312003"/>
            <a:ext cx="876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Tumor cell education of macrophages toward metastasis-associated polarization is mediated by CARD9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70054"/>
            <a:ext cx="8372836" cy="558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直接连接符 11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3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EB7A1FA-BFC7-42CB-AB06-0394A4279066}" type="slidenum">
              <a:rPr lang="en-US" altLang="zh-CN" sz="1400"/>
              <a:pPr algn="r"/>
              <a:t>13</a:t>
            </a:fld>
            <a:endParaRPr lang="en-US" altLang="zh-CN" sz="1400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0"/>
            <a:ext cx="7543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6019800" y="1143000"/>
            <a:ext cx="251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i="1" dirty="0" smtClean="0">
                <a:solidFill>
                  <a:srgbClr val="0000FF"/>
                </a:solidFill>
              </a:rPr>
              <a:t>Suppressed </a:t>
            </a:r>
            <a:r>
              <a:rPr lang="en-US" altLang="zh-CN" sz="1400" b="1" i="1" dirty="0" err="1" smtClean="0">
                <a:solidFill>
                  <a:srgbClr val="0000FF"/>
                </a:solidFill>
              </a:rPr>
              <a:t>prometastatic</a:t>
            </a:r>
            <a:r>
              <a:rPr lang="en-US" altLang="zh-CN" sz="1400" b="1" i="1" dirty="0" smtClean="0">
                <a:solidFill>
                  <a:srgbClr val="0000FF"/>
                </a:solidFill>
              </a:rPr>
              <a:t> gene expression </a:t>
            </a:r>
          </a:p>
        </p:txBody>
      </p:sp>
      <p:sp>
        <p:nvSpPr>
          <p:cNvPr id="13" name="矩形 12"/>
          <p:cNvSpPr/>
          <p:nvPr/>
        </p:nvSpPr>
        <p:spPr>
          <a:xfrm>
            <a:off x="609600" y="15240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09600" y="32004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09600" y="49530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410200" y="14478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124200" y="48768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81000" y="1112331"/>
            <a:ext cx="5574988" cy="4221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b="1" dirty="0" smtClean="0"/>
              <a:t>A                                                                            E</a:t>
            </a:r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r>
              <a:rPr lang="en-US" altLang="zh-CN" b="1" dirty="0" smtClean="0"/>
              <a:t>B</a:t>
            </a:r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endParaRPr lang="en-US" altLang="zh-CN" b="1" dirty="0" smtClean="0"/>
          </a:p>
          <a:p>
            <a:pPr>
              <a:lnSpc>
                <a:spcPts val="2300"/>
              </a:lnSpc>
            </a:pPr>
            <a:r>
              <a:rPr lang="en-US" altLang="zh-CN" b="1" dirty="0" smtClean="0"/>
              <a:t>C                                         D</a:t>
            </a:r>
            <a:endParaRPr lang="zh-CN" altLang="en-US" b="1" dirty="0"/>
          </a:p>
        </p:txBody>
      </p:sp>
      <p:sp>
        <p:nvSpPr>
          <p:cNvPr id="11" name="矩形 10"/>
          <p:cNvSpPr/>
          <p:nvPr/>
        </p:nvSpPr>
        <p:spPr>
          <a:xfrm>
            <a:off x="838200" y="1167825"/>
            <a:ext cx="441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i="1" dirty="0" smtClean="0">
                <a:solidFill>
                  <a:srgbClr val="0000FF"/>
                </a:solidFill>
              </a:rPr>
              <a:t>Blocked nuclear translocation and  </a:t>
            </a:r>
            <a:r>
              <a:rPr lang="en-US" altLang="zh-CN" sz="1400" b="1" i="1" dirty="0" err="1" smtClean="0">
                <a:solidFill>
                  <a:srgbClr val="0000FF"/>
                </a:solidFill>
              </a:rPr>
              <a:t>phosphorylation</a:t>
            </a:r>
            <a:r>
              <a:rPr lang="en-US" altLang="zh-CN" sz="1400" b="1" i="1" dirty="0" smtClean="0">
                <a:solidFill>
                  <a:srgbClr val="0000FF"/>
                </a:solidFill>
              </a:rPr>
              <a:t> of NF-</a:t>
            </a:r>
            <a:r>
              <a:rPr lang="en-US" altLang="zh-CN" sz="1400" b="1" i="1" dirty="0" err="1" smtClean="0">
                <a:solidFill>
                  <a:srgbClr val="0000FF"/>
                </a:solidFill>
              </a:rPr>
              <a:t>κB</a:t>
            </a:r>
            <a:r>
              <a:rPr lang="en-US" altLang="zh-CN" sz="1400" b="1" i="1" dirty="0" smtClean="0">
                <a:solidFill>
                  <a:srgbClr val="0000FF"/>
                </a:solidFill>
              </a:rPr>
              <a:t> signals</a:t>
            </a:r>
          </a:p>
        </p:txBody>
      </p:sp>
      <p:sp>
        <p:nvSpPr>
          <p:cNvPr id="19" name="矩形 18"/>
          <p:cNvSpPr/>
          <p:nvPr/>
        </p:nvSpPr>
        <p:spPr>
          <a:xfrm>
            <a:off x="3505200" y="4876800"/>
            <a:ext cx="2133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i="1" dirty="0" err="1" smtClean="0">
                <a:solidFill>
                  <a:srgbClr val="0000FF"/>
                </a:solidFill>
              </a:rPr>
              <a:t>Downregulated</a:t>
            </a:r>
            <a:r>
              <a:rPr lang="en-US" altLang="zh-CN" sz="1400" b="1" i="1" dirty="0" smtClean="0">
                <a:solidFill>
                  <a:srgbClr val="0000FF"/>
                </a:solidFill>
              </a:rPr>
              <a:t> NF-</a:t>
            </a:r>
            <a:r>
              <a:rPr lang="en-US" altLang="zh-CN" sz="1400" b="1" i="1" dirty="0" err="1" smtClean="0">
                <a:solidFill>
                  <a:srgbClr val="0000FF"/>
                </a:solidFill>
              </a:rPr>
              <a:t>κB</a:t>
            </a:r>
            <a:r>
              <a:rPr lang="en-US" altLang="zh-CN" sz="1400" b="1" i="1" dirty="0" smtClean="0">
                <a:solidFill>
                  <a:srgbClr val="0000FF"/>
                </a:solidFill>
              </a:rPr>
              <a:t> transcriptional activity</a:t>
            </a:r>
            <a:endParaRPr lang="zh-CN" altLang="en-US" sz="1400" b="1" i="1" dirty="0" smtClean="0">
              <a:solidFill>
                <a:srgbClr val="0000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381000" y="304800"/>
            <a:ext cx="982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CARD9 mediates macrophages toward metastasis-promoting phenotype through activation  of NF-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κB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pathways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52400" y="6583363"/>
            <a:ext cx="290496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200" b="1" i="1" dirty="0"/>
              <a:t>Cold Spring </a:t>
            </a:r>
            <a:r>
              <a:rPr lang="en-US" altLang="zh-CN" sz="1200" b="1" i="1" dirty="0" err="1"/>
              <a:t>Harb</a:t>
            </a:r>
            <a:r>
              <a:rPr lang="en-US" altLang="zh-CN" sz="1200" b="1" i="1" dirty="0"/>
              <a:t> </a:t>
            </a:r>
            <a:r>
              <a:rPr lang="en-US" altLang="zh-CN" sz="1200" b="1" i="1" dirty="0" err="1"/>
              <a:t>Perspect</a:t>
            </a:r>
            <a:r>
              <a:rPr lang="en-US" altLang="zh-CN" sz="1200" b="1" i="1" dirty="0"/>
              <a:t> </a:t>
            </a:r>
            <a:r>
              <a:rPr lang="en-US" altLang="zh-CN" sz="1200" b="1" i="1" dirty="0" err="1" smtClean="0"/>
              <a:t>Biol</a:t>
            </a:r>
            <a:r>
              <a:rPr lang="en-US" altLang="zh-CN" sz="1200" b="1" i="1" dirty="0" smtClean="0"/>
              <a:t>, </a:t>
            </a:r>
            <a:r>
              <a:rPr lang="en-US" altLang="zh-CN" sz="1200" b="1" i="1" dirty="0"/>
              <a:t>2010</a:t>
            </a:r>
          </a:p>
        </p:txBody>
      </p:sp>
      <p:sp>
        <p:nvSpPr>
          <p:cNvPr id="22533" name="灯片编号占位符 3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E31F93B-B2E2-4BE2-BE00-75F373F87780}" type="slidenum">
              <a:rPr lang="en-US" altLang="zh-CN" sz="1400"/>
              <a:pPr algn="r"/>
              <a:t>14</a:t>
            </a:fld>
            <a:endParaRPr lang="en-US" altLang="zh-CN" sz="140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295400"/>
            <a:ext cx="6247181" cy="52101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62000" y="312003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Syk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400" b="1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kinase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plays a critical role in 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innate 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immune cell signaling 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pathways</a:t>
            </a:r>
            <a:endParaRPr lang="en-US" altLang="zh-CN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3773487" y="1219200"/>
            <a:ext cx="5218113" cy="4343400"/>
            <a:chOff x="2112" y="432"/>
            <a:chExt cx="3287" cy="2736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112" y="1632"/>
              <a:ext cx="1200" cy="1536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prstDash val="lg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7" name="Group 140"/>
            <p:cNvGrpSpPr>
              <a:grpSpLocks/>
            </p:cNvGrpSpPr>
            <p:nvPr/>
          </p:nvGrpSpPr>
          <p:grpSpPr bwMode="auto">
            <a:xfrm>
              <a:off x="4608" y="768"/>
              <a:ext cx="408" cy="240"/>
              <a:chOff x="1584" y="3008"/>
              <a:chExt cx="400" cy="304"/>
            </a:xfrm>
          </p:grpSpPr>
          <p:sp>
            <p:nvSpPr>
              <p:cNvPr id="25" name="Freeform 141"/>
              <p:cNvSpPr>
                <a:spLocks/>
              </p:cNvSpPr>
              <p:nvPr/>
            </p:nvSpPr>
            <p:spPr bwMode="auto">
              <a:xfrm>
                <a:off x="1584" y="3008"/>
                <a:ext cx="400" cy="304"/>
              </a:xfrm>
              <a:custGeom>
                <a:avLst/>
                <a:gdLst>
                  <a:gd name="T0" fmla="*/ 24 w 608"/>
                  <a:gd name="T1" fmla="*/ 35 h 464"/>
                  <a:gd name="T2" fmla="*/ 1 w 608"/>
                  <a:gd name="T3" fmla="*/ 12 h 464"/>
                  <a:gd name="T4" fmla="*/ 32 w 608"/>
                  <a:gd name="T5" fmla="*/ 1 h 464"/>
                  <a:gd name="T6" fmla="*/ 48 w 608"/>
                  <a:gd name="T7" fmla="*/ 20 h 464"/>
                  <a:gd name="T8" fmla="*/ 24 w 608"/>
                  <a:gd name="T9" fmla="*/ 35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8"/>
                  <a:gd name="T16" fmla="*/ 0 h 464"/>
                  <a:gd name="T17" fmla="*/ 608 w 608"/>
                  <a:gd name="T18" fmla="*/ 464 h 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8" h="464">
                    <a:moveTo>
                      <a:pt x="304" y="448"/>
                    </a:moveTo>
                    <a:cubicBezTo>
                      <a:pt x="208" y="432"/>
                      <a:pt x="0" y="232"/>
                      <a:pt x="16" y="160"/>
                    </a:cubicBezTo>
                    <a:cubicBezTo>
                      <a:pt x="32" y="88"/>
                      <a:pt x="304" y="0"/>
                      <a:pt x="400" y="16"/>
                    </a:cubicBezTo>
                    <a:cubicBezTo>
                      <a:pt x="496" y="32"/>
                      <a:pt x="608" y="184"/>
                      <a:pt x="592" y="256"/>
                    </a:cubicBezTo>
                    <a:cubicBezTo>
                      <a:pt x="576" y="328"/>
                      <a:pt x="400" y="464"/>
                      <a:pt x="304" y="448"/>
                    </a:cubicBez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Oval 142"/>
              <p:cNvSpPr>
                <a:spLocks noChangeArrowheads="1"/>
              </p:cNvSpPr>
              <p:nvPr/>
            </p:nvSpPr>
            <p:spPr bwMode="auto">
              <a:xfrm>
                <a:off x="1706" y="3120"/>
                <a:ext cx="214" cy="16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</p:grpSp>
        <p:grpSp>
          <p:nvGrpSpPr>
            <p:cNvPr id="18" name="Group 140"/>
            <p:cNvGrpSpPr>
              <a:grpSpLocks/>
            </p:cNvGrpSpPr>
            <p:nvPr/>
          </p:nvGrpSpPr>
          <p:grpSpPr bwMode="auto">
            <a:xfrm>
              <a:off x="4944" y="912"/>
              <a:ext cx="408" cy="240"/>
              <a:chOff x="1584" y="3008"/>
              <a:chExt cx="400" cy="304"/>
            </a:xfrm>
          </p:grpSpPr>
          <p:sp>
            <p:nvSpPr>
              <p:cNvPr id="23" name="Freeform 141"/>
              <p:cNvSpPr>
                <a:spLocks/>
              </p:cNvSpPr>
              <p:nvPr/>
            </p:nvSpPr>
            <p:spPr bwMode="auto">
              <a:xfrm>
                <a:off x="1584" y="3008"/>
                <a:ext cx="400" cy="304"/>
              </a:xfrm>
              <a:custGeom>
                <a:avLst/>
                <a:gdLst>
                  <a:gd name="T0" fmla="*/ 24 w 608"/>
                  <a:gd name="T1" fmla="*/ 35 h 464"/>
                  <a:gd name="T2" fmla="*/ 1 w 608"/>
                  <a:gd name="T3" fmla="*/ 12 h 464"/>
                  <a:gd name="T4" fmla="*/ 32 w 608"/>
                  <a:gd name="T5" fmla="*/ 1 h 464"/>
                  <a:gd name="T6" fmla="*/ 48 w 608"/>
                  <a:gd name="T7" fmla="*/ 20 h 464"/>
                  <a:gd name="T8" fmla="*/ 24 w 608"/>
                  <a:gd name="T9" fmla="*/ 35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8"/>
                  <a:gd name="T16" fmla="*/ 0 h 464"/>
                  <a:gd name="T17" fmla="*/ 608 w 608"/>
                  <a:gd name="T18" fmla="*/ 464 h 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8" h="464">
                    <a:moveTo>
                      <a:pt x="304" y="448"/>
                    </a:moveTo>
                    <a:cubicBezTo>
                      <a:pt x="208" y="432"/>
                      <a:pt x="0" y="232"/>
                      <a:pt x="16" y="160"/>
                    </a:cubicBezTo>
                    <a:cubicBezTo>
                      <a:pt x="32" y="88"/>
                      <a:pt x="304" y="0"/>
                      <a:pt x="400" y="16"/>
                    </a:cubicBezTo>
                    <a:cubicBezTo>
                      <a:pt x="496" y="32"/>
                      <a:pt x="608" y="184"/>
                      <a:pt x="592" y="256"/>
                    </a:cubicBezTo>
                    <a:cubicBezTo>
                      <a:pt x="576" y="328"/>
                      <a:pt x="400" y="464"/>
                      <a:pt x="304" y="448"/>
                    </a:cubicBez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Oval 142"/>
              <p:cNvSpPr>
                <a:spLocks noChangeArrowheads="1"/>
              </p:cNvSpPr>
              <p:nvPr/>
            </p:nvSpPr>
            <p:spPr bwMode="auto">
              <a:xfrm>
                <a:off x="1706" y="3120"/>
                <a:ext cx="214" cy="16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</p:grpSp>
        <p:grpSp>
          <p:nvGrpSpPr>
            <p:cNvPr id="19" name="Group 140"/>
            <p:cNvGrpSpPr>
              <a:grpSpLocks/>
            </p:cNvGrpSpPr>
            <p:nvPr/>
          </p:nvGrpSpPr>
          <p:grpSpPr bwMode="auto">
            <a:xfrm>
              <a:off x="4944" y="624"/>
              <a:ext cx="408" cy="240"/>
              <a:chOff x="1584" y="3008"/>
              <a:chExt cx="400" cy="304"/>
            </a:xfrm>
          </p:grpSpPr>
          <p:sp>
            <p:nvSpPr>
              <p:cNvPr id="21" name="Freeform 141"/>
              <p:cNvSpPr>
                <a:spLocks/>
              </p:cNvSpPr>
              <p:nvPr/>
            </p:nvSpPr>
            <p:spPr bwMode="auto">
              <a:xfrm>
                <a:off x="1584" y="3008"/>
                <a:ext cx="400" cy="304"/>
              </a:xfrm>
              <a:custGeom>
                <a:avLst/>
                <a:gdLst>
                  <a:gd name="T0" fmla="*/ 24 w 608"/>
                  <a:gd name="T1" fmla="*/ 35 h 464"/>
                  <a:gd name="T2" fmla="*/ 1 w 608"/>
                  <a:gd name="T3" fmla="*/ 12 h 464"/>
                  <a:gd name="T4" fmla="*/ 32 w 608"/>
                  <a:gd name="T5" fmla="*/ 1 h 464"/>
                  <a:gd name="T6" fmla="*/ 48 w 608"/>
                  <a:gd name="T7" fmla="*/ 20 h 464"/>
                  <a:gd name="T8" fmla="*/ 24 w 608"/>
                  <a:gd name="T9" fmla="*/ 35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8"/>
                  <a:gd name="T16" fmla="*/ 0 h 464"/>
                  <a:gd name="T17" fmla="*/ 608 w 608"/>
                  <a:gd name="T18" fmla="*/ 464 h 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8" h="464">
                    <a:moveTo>
                      <a:pt x="304" y="448"/>
                    </a:moveTo>
                    <a:cubicBezTo>
                      <a:pt x="208" y="432"/>
                      <a:pt x="0" y="232"/>
                      <a:pt x="16" y="160"/>
                    </a:cubicBezTo>
                    <a:cubicBezTo>
                      <a:pt x="32" y="88"/>
                      <a:pt x="304" y="0"/>
                      <a:pt x="400" y="16"/>
                    </a:cubicBezTo>
                    <a:cubicBezTo>
                      <a:pt x="496" y="32"/>
                      <a:pt x="608" y="184"/>
                      <a:pt x="592" y="256"/>
                    </a:cubicBezTo>
                    <a:cubicBezTo>
                      <a:pt x="576" y="328"/>
                      <a:pt x="400" y="464"/>
                      <a:pt x="304" y="448"/>
                    </a:cubicBez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Oval 142"/>
              <p:cNvSpPr>
                <a:spLocks noChangeArrowheads="1"/>
              </p:cNvSpPr>
              <p:nvPr/>
            </p:nvSpPr>
            <p:spPr bwMode="auto">
              <a:xfrm>
                <a:off x="1706" y="3120"/>
                <a:ext cx="214" cy="16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</p:grpSp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4656" y="432"/>
              <a:ext cx="74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400" b="1"/>
                <a:t>Tumor cells</a:t>
              </a: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828800"/>
            <a:ext cx="432734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48200"/>
            <a:ext cx="454820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1789268"/>
            <a:ext cx="3352800" cy="148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4343400"/>
            <a:ext cx="3429000" cy="208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1000" y="312003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Syk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activation is necessary for CARD9-BCL10-MALT1 complex formation in macrophages </a:t>
            </a:r>
            <a:endParaRPr lang="zh-CN" altLang="en-US" sz="2400" b="1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7200" y="1337846"/>
            <a:ext cx="44020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Induced 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Syk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phosphorylation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in RAW264.7 </a:t>
            </a:r>
          </a:p>
        </p:txBody>
      </p:sp>
      <p:sp>
        <p:nvSpPr>
          <p:cNvPr id="18" name="矩形 17"/>
          <p:cNvSpPr/>
          <p:nvPr/>
        </p:nvSpPr>
        <p:spPr>
          <a:xfrm>
            <a:off x="5029200" y="1337846"/>
            <a:ext cx="39917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Induced 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Syk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phosphorylation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in BMDM</a:t>
            </a:r>
          </a:p>
        </p:txBody>
      </p:sp>
      <p:sp>
        <p:nvSpPr>
          <p:cNvPr id="19" name="矩形 18"/>
          <p:cNvSpPr/>
          <p:nvPr/>
        </p:nvSpPr>
        <p:spPr>
          <a:xfrm>
            <a:off x="5334000" y="3733800"/>
            <a:ext cx="3581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i="1" dirty="0" smtClean="0">
                <a:solidFill>
                  <a:srgbClr val="0000FF"/>
                </a:solidFill>
              </a:rPr>
              <a:t>Impaired  SL4 cells-induced CARD9-BCL10-MALT1 association</a:t>
            </a:r>
          </a:p>
        </p:txBody>
      </p:sp>
      <p:sp>
        <p:nvSpPr>
          <p:cNvPr id="20" name="灯片编号占位符 4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15</a:t>
            </a:fld>
            <a:endParaRPr lang="en-US" altLang="zh-CN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0" y="1219200"/>
            <a:ext cx="519026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A                                                                         C</a:t>
            </a:r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en-US" altLang="zh-CN" b="1" dirty="0" smtClean="0"/>
              <a:t>                                                                            D</a:t>
            </a:r>
          </a:p>
          <a:p>
            <a:endParaRPr lang="en-US" altLang="zh-CN" b="1" dirty="0" smtClean="0"/>
          </a:p>
          <a:p>
            <a:r>
              <a:rPr lang="en-US" altLang="zh-CN" b="1" dirty="0" smtClean="0"/>
              <a:t>B                                                                      </a:t>
            </a:r>
          </a:p>
          <a:p>
            <a:endParaRPr lang="zh-CN" altLang="en-US" b="1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382000" y="4338935"/>
            <a:ext cx="889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 err="1" smtClean="0">
                <a:solidFill>
                  <a:srgbClr val="0000FF"/>
                </a:solidFill>
              </a:rPr>
              <a:t>Syk</a:t>
            </a:r>
            <a:endParaRPr lang="en-US" altLang="zh-CN" sz="1200" b="1" i="1" dirty="0" smtClean="0">
              <a:solidFill>
                <a:srgbClr val="0000FF"/>
              </a:solidFill>
            </a:endParaRPr>
          </a:p>
          <a:p>
            <a:r>
              <a:rPr lang="en-US" altLang="zh-CN" sz="1200" b="1" i="1" dirty="0" smtClean="0">
                <a:solidFill>
                  <a:srgbClr val="0000FF"/>
                </a:solidFill>
              </a:rPr>
              <a:t> </a:t>
            </a:r>
            <a:r>
              <a:rPr lang="en-US" altLang="zh-CN" sz="1200" b="1" i="1" dirty="0" smtClean="0">
                <a:solidFill>
                  <a:srgbClr val="0000FF"/>
                </a:solidFill>
              </a:rPr>
              <a:t>inhibitor </a:t>
            </a:r>
            <a:endParaRPr lang="zh-CN" altLang="en-US" sz="1200" b="1" i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00199"/>
            <a:ext cx="8839200" cy="3312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1066800" y="18871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Syk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inhibitor 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prevents expression of M2-specific and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prometastatic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genes in macrophages</a:t>
            </a:r>
          </a:p>
          <a:p>
            <a:pPr algn="ctr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with </a:t>
            </a:r>
            <a:r>
              <a:rPr lang="en-US" altLang="zh-CN" sz="2400" b="1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SL4 cells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coculture</a:t>
            </a:r>
            <a:endParaRPr lang="zh-CN" alt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5800" y="5334000"/>
            <a:ext cx="8077200" cy="9694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33350">
              <a:lnSpc>
                <a:spcPct val="150000"/>
              </a:lnSpc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rgbClr val="000099"/>
                </a:solidFill>
              </a:rPr>
              <a:t> </a:t>
            </a:r>
            <a:r>
              <a:rPr lang="en-US" altLang="zh-CN" b="1" i="1" dirty="0" smtClean="0">
                <a:solidFill>
                  <a:schemeClr val="tx1"/>
                </a:solidFill>
              </a:rPr>
              <a:t>Syk-CARD9-dependent signaling pathway plays an important role in driving macrophages toward the metastasis-promoting phenotype.</a:t>
            </a:r>
            <a:endParaRPr lang="zh-CN" altLang="en-US" b="1" i="1" dirty="0" smtClean="0">
              <a:solidFill>
                <a:schemeClr val="tx1"/>
              </a:solidFill>
            </a:endParaRPr>
          </a:p>
        </p:txBody>
      </p:sp>
      <p:sp>
        <p:nvSpPr>
          <p:cNvPr id="23" name="灯片编号占位符 4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16</a:t>
            </a:fld>
            <a:endParaRPr lang="en-US" altLang="zh-CN" sz="14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0" y="12954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143000"/>
            <a:ext cx="6400800" cy="566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灯片编号占位符 3"/>
          <p:cNvSpPr txBox="1">
            <a:spLocks noGrp="1"/>
          </p:cNvSpPr>
          <p:nvPr/>
        </p:nvSpPr>
        <p:spPr bwMode="auto">
          <a:xfrm>
            <a:off x="6934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EB7A1FA-BFC7-42CB-AB06-0394A4279066}" type="slidenum">
              <a:rPr lang="en-US" altLang="zh-CN" sz="1400"/>
              <a:pPr algn="r"/>
              <a:t>17</a:t>
            </a:fld>
            <a:endParaRPr lang="en-US" altLang="zh-CN" sz="1400" dirty="0"/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4800" y="1676400"/>
            <a:ext cx="23621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Bio-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Plex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array assay for secreted cytokines </a:t>
            </a:r>
            <a:endParaRPr lang="zh-CN" altLang="en-US" sz="1600" b="1" i="1" dirty="0" smtClean="0">
              <a:solidFill>
                <a:srgbClr val="0000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4800" y="5410200"/>
            <a:ext cx="350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Neutralizing antibodies </a:t>
            </a:r>
          </a:p>
          <a:p>
            <a:r>
              <a:rPr lang="en-US" altLang="zh-CN" sz="1600" b="1" i="1" dirty="0" smtClean="0">
                <a:solidFill>
                  <a:srgbClr val="0000FF"/>
                </a:solidFill>
              </a:rPr>
              <a:t>Against identified cytokines</a:t>
            </a:r>
            <a:endParaRPr lang="zh-CN" altLang="en-US" sz="1600" b="1" i="1" dirty="0" smtClean="0">
              <a:solidFill>
                <a:srgbClr val="0000FF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52600" y="1143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676400" y="31242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524000" y="1066800"/>
            <a:ext cx="35137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A</a:t>
            </a:r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endParaRPr lang="en-US" altLang="zh-CN" b="1" dirty="0" smtClean="0"/>
          </a:p>
          <a:p>
            <a:r>
              <a:rPr lang="en-US" altLang="zh-CN" b="1" dirty="0" smtClean="0"/>
              <a:t>B</a:t>
            </a:r>
            <a:endParaRPr lang="zh-CN" altLang="en-US" b="1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28600" y="1524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152400" algn="ctr"/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VEGF is a key cytokine secreted by tumor cell that  stimulates </a:t>
            </a:r>
            <a:r>
              <a:rPr lang="en-US" altLang="zh-CN" sz="2400" b="1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Syk</a:t>
            </a:r>
            <a:r>
              <a:rPr lang="en-US" altLang="zh-CN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activity in macrophage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4495800" y="1066800"/>
            <a:ext cx="1547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i="1" dirty="0" smtClean="0">
                <a:solidFill>
                  <a:srgbClr val="0000FF"/>
                </a:solidFill>
              </a:rPr>
              <a:t>Cytokine Profile</a:t>
            </a:r>
            <a:endParaRPr lang="zh-CN" altLang="en-US" sz="1400" b="1" i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447800"/>
            <a:ext cx="6019800" cy="506930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0" y="0"/>
            <a:ext cx="1752600" cy="457200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Text Box 134"/>
          <p:cNvSpPr txBox="1">
            <a:spLocks noChangeArrowheads="1"/>
          </p:cNvSpPr>
          <p:nvPr/>
        </p:nvSpPr>
        <p:spPr bwMode="auto">
          <a:xfrm>
            <a:off x="-121096" y="57090"/>
            <a:ext cx="18736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Conclusion I</a:t>
            </a:r>
            <a:endParaRPr lang="en-US" altLang="zh-CN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9" name="矩形 4"/>
          <p:cNvSpPr>
            <a:spLocks noChangeArrowheads="1"/>
          </p:cNvSpPr>
          <p:nvPr/>
        </p:nvSpPr>
        <p:spPr bwMode="auto">
          <a:xfrm>
            <a:off x="304800" y="464403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Tumor cell-activated CARD9 signaling contributes to metastasis-associated macrophage polarization</a:t>
            </a:r>
          </a:p>
        </p:txBody>
      </p: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18</a:t>
            </a:fld>
            <a:endParaRPr lang="en-US" altLang="zh-CN" sz="1400" dirty="0"/>
          </a:p>
        </p:txBody>
      </p:sp>
      <p:sp>
        <p:nvSpPr>
          <p:cNvPr id="11" name="矩形 10"/>
          <p:cNvSpPr/>
          <p:nvPr/>
        </p:nvSpPr>
        <p:spPr>
          <a:xfrm>
            <a:off x="0" y="6477000"/>
            <a:ext cx="43056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i="1" dirty="0" smtClean="0"/>
              <a:t>Min Yang, et al. Cell </a:t>
            </a:r>
            <a:r>
              <a:rPr lang="en-US" altLang="zh-CN" sz="1400" b="1" i="1" dirty="0" err="1" smtClean="0"/>
              <a:t>Death&amp;Differentiation</a:t>
            </a:r>
            <a:r>
              <a:rPr lang="en-US" altLang="zh-CN" sz="1400" b="1" i="1" dirty="0" smtClean="0"/>
              <a:t> (2014)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1"/>
          <p:cNvPicPr>
            <a:picLocks noChangeAspect="1" noChangeArrowheads="1"/>
          </p:cNvPicPr>
          <p:nvPr/>
        </p:nvPicPr>
        <p:blipFill>
          <a:blip r:embed="rId3" cstate="print"/>
          <a:srcRect b="64395"/>
          <a:stretch>
            <a:fillRect/>
          </a:stretch>
        </p:blipFill>
        <p:spPr bwMode="auto">
          <a:xfrm>
            <a:off x="823913" y="1544638"/>
            <a:ext cx="8320087" cy="210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14"/>
          <p:cNvSpPr>
            <a:spLocks noChangeArrowheads="1"/>
          </p:cNvSpPr>
          <p:nvPr/>
        </p:nvSpPr>
        <p:spPr bwMode="auto">
          <a:xfrm>
            <a:off x="6327493" y="5662810"/>
            <a:ext cx="26597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400" b="1" i="1" dirty="0">
                <a:latin typeface="Arial" pitchFamily="34" charset="0"/>
                <a:cs typeface="Arial" pitchFamily="34" charset="0"/>
              </a:rPr>
              <a:t>Nature. 2008; 451, 1069-1075.</a:t>
            </a:r>
          </a:p>
        </p:txBody>
      </p:sp>
      <p:sp>
        <p:nvSpPr>
          <p:cNvPr id="7172" name="Rectangle 15"/>
          <p:cNvSpPr>
            <a:spLocks noChangeArrowheads="1"/>
          </p:cNvSpPr>
          <p:nvPr/>
        </p:nvSpPr>
        <p:spPr bwMode="auto">
          <a:xfrm>
            <a:off x="5571843" y="5940623"/>
            <a:ext cx="34959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400" b="1" i="1" dirty="0">
                <a:latin typeface="Arial" pitchFamily="34" charset="0"/>
                <a:cs typeface="Arial" pitchFamily="34" charset="0"/>
              </a:rPr>
              <a:t>Nat. Rev. Drug Discov.2007; 6, 304-312.</a:t>
            </a:r>
          </a:p>
        </p:txBody>
      </p:sp>
      <p:sp>
        <p:nvSpPr>
          <p:cNvPr id="7173" name="Rectangle 16"/>
          <p:cNvSpPr>
            <a:spLocks noChangeArrowheads="1"/>
          </p:cNvSpPr>
          <p:nvPr/>
        </p:nvSpPr>
        <p:spPr bwMode="auto">
          <a:xfrm>
            <a:off x="304800" y="4165937"/>
            <a:ext cx="8686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ts val="2700"/>
              </a:lnSpc>
            </a:pPr>
            <a:r>
              <a:rPr lang="en-US" altLang="zh-CN" sz="2000" b="1" i="1" dirty="0" err="1">
                <a:solidFill>
                  <a:srgbClr val="0000FF"/>
                </a:solidFill>
                <a:latin typeface="+mj-lt"/>
              </a:rPr>
              <a:t>Autophagy</a:t>
            </a:r>
            <a:r>
              <a:rPr lang="en-US" altLang="zh-CN" sz="2000" b="1" i="1" dirty="0">
                <a:latin typeface="+mj-lt"/>
              </a:rPr>
              <a:t> is essential for maintaining homeostatic processes, such as organelle and protein turnover, but it is also </a:t>
            </a:r>
            <a:r>
              <a:rPr lang="en-US" altLang="zh-CN" sz="2000" b="1" i="1" dirty="0" smtClean="0">
                <a:latin typeface="+mj-lt"/>
              </a:rPr>
              <a:t>crucial </a:t>
            </a:r>
            <a:r>
              <a:rPr lang="en-US" altLang="zh-CN" sz="2000" b="1" i="1" dirty="0">
                <a:latin typeface="+mj-lt"/>
              </a:rPr>
              <a:t>in responses to stress conditions such as nutrient deprivation, oxidative stress, pathogen infection and hypoxia.</a:t>
            </a: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19</a:t>
            </a:fld>
            <a:endParaRPr lang="en-US" altLang="zh-CN" sz="1400" dirty="0"/>
          </a:p>
        </p:txBody>
      </p:sp>
      <p:sp>
        <p:nvSpPr>
          <p:cNvPr id="11" name="矩形 10"/>
          <p:cNvSpPr/>
          <p:nvPr/>
        </p:nvSpPr>
        <p:spPr>
          <a:xfrm>
            <a:off x="381000" y="304800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Autophagy</a:t>
            </a:r>
            <a:r>
              <a:rPr lang="en-US" altLang="zh-CN" sz="28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is essential for maintaining homeostatic processes</a:t>
            </a:r>
            <a:endParaRPr lang="zh-CN" altLang="en-US" sz="28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0" y="1371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152400" y="6542981"/>
            <a:ext cx="3276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zh-CN" sz="1400" b="1" i="1" dirty="0" err="1" smtClean="0"/>
              <a:t>Biochim</a:t>
            </a:r>
            <a:r>
              <a:rPr lang="en-US" altLang="zh-CN" sz="1400" b="1" i="1" dirty="0" smtClean="0"/>
              <a:t> </a:t>
            </a:r>
            <a:r>
              <a:rPr lang="en-US" altLang="zh-CN" sz="1400" b="1" i="1" dirty="0" err="1" smtClean="0"/>
              <a:t>Biophys</a:t>
            </a:r>
            <a:r>
              <a:rPr lang="en-US" altLang="zh-CN" sz="1400" b="1" i="1" dirty="0" smtClean="0"/>
              <a:t> </a:t>
            </a:r>
            <a:r>
              <a:rPr lang="en-US" altLang="zh-CN" sz="1400" b="1" i="1" dirty="0" err="1" smtClean="0"/>
              <a:t>Acta</a:t>
            </a:r>
            <a:r>
              <a:rPr lang="en-US" altLang="zh-CN" sz="1400" b="1" i="1" dirty="0" smtClean="0"/>
              <a:t>. 2011 May 24</a:t>
            </a:r>
            <a:r>
              <a:rPr lang="en-US" altLang="zh-CN" sz="1400" b="1" i="1" dirty="0"/>
              <a:t>.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382000" cy="509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293830" y="376535"/>
            <a:ext cx="68595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Involvement </a:t>
            </a:r>
            <a:r>
              <a:rPr lang="en-US" altLang="zh-CN" sz="28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of proteases </a:t>
            </a:r>
            <a:r>
              <a:rPr lang="en-US" altLang="zh-CN" sz="28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altLang="zh-CN" sz="2800" b="1" dirty="0" err="1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autophagy</a:t>
            </a:r>
            <a:endParaRPr lang="en-US" altLang="zh-CN" sz="28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20</a:t>
            </a:fld>
            <a:endParaRPr lang="en-US" altLang="zh-CN" sz="14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"/>
          <p:cNvSpPr>
            <a:spLocks noChangeArrowheads="1"/>
          </p:cNvSpPr>
          <p:nvPr/>
        </p:nvSpPr>
        <p:spPr bwMode="auto">
          <a:xfrm>
            <a:off x="5867400" y="3048000"/>
            <a:ext cx="1709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400" i="1" dirty="0">
                <a:latin typeface="Calibri" pitchFamily="34" charset="0"/>
              </a:rPr>
              <a:t>Cell 2010;141, 39-51.</a:t>
            </a: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685800" y="4464050"/>
            <a:ext cx="792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i="1" dirty="0">
                <a:latin typeface="Calibri" pitchFamily="34" charset="0"/>
              </a:rPr>
              <a:t>It was observed that infiltrating macrophages are a source of </a:t>
            </a:r>
            <a:r>
              <a:rPr lang="en-US" altLang="zh-CN" b="1" i="1" dirty="0" err="1">
                <a:latin typeface="Calibri" pitchFamily="34" charset="0"/>
              </a:rPr>
              <a:t>cathepsin</a:t>
            </a:r>
            <a:r>
              <a:rPr lang="en-US" altLang="zh-CN" b="1" i="1" dirty="0">
                <a:latin typeface="Calibri" pitchFamily="34" charset="0"/>
              </a:rPr>
              <a:t> S in the tumor microenvironment.</a:t>
            </a: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4495800" y="4953000"/>
            <a:ext cx="3278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1400" i="1" dirty="0" err="1">
                <a:latin typeface="Calibri" pitchFamily="34" charset="0"/>
              </a:rPr>
              <a:t>Clin</a:t>
            </a:r>
            <a:r>
              <a:rPr lang="en-US" altLang="zh-CN" sz="1400" i="1" dirty="0">
                <a:latin typeface="Calibri" pitchFamily="34" charset="0"/>
              </a:rPr>
              <a:t> Cancer Res. 2009, 15(19):6042-6051.</a:t>
            </a:r>
            <a:r>
              <a:rPr lang="en-US" altLang="zh-CN" sz="1400" dirty="0">
                <a:latin typeface="Calibri" pitchFamily="34" charset="0"/>
              </a:rPr>
              <a:t> 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00200" y="76200"/>
            <a:ext cx="5943600" cy="2895600"/>
            <a:chOff x="1152" y="432"/>
            <a:chExt cx="3398" cy="1525"/>
          </a:xfrm>
        </p:grpSpPr>
        <p:pic>
          <p:nvPicPr>
            <p:cNvPr id="10246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52" y="432"/>
              <a:ext cx="3398" cy="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椭圆 8"/>
            <p:cNvSpPr/>
            <p:nvPr/>
          </p:nvSpPr>
          <p:spPr>
            <a:xfrm>
              <a:off x="2352" y="1200"/>
              <a:ext cx="624" cy="28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圆角矩形 5"/>
          <p:cNvSpPr/>
          <p:nvPr/>
        </p:nvSpPr>
        <p:spPr>
          <a:xfrm>
            <a:off x="533400" y="5410200"/>
            <a:ext cx="81534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49" name="Rectangle 5"/>
          <p:cNvSpPr>
            <a:spLocks noChangeArrowheads="1"/>
          </p:cNvSpPr>
          <p:nvPr/>
        </p:nvSpPr>
        <p:spPr bwMode="auto">
          <a:xfrm>
            <a:off x="609600" y="5509171"/>
            <a:ext cx="8229600" cy="872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152400" eaLnBrk="0" hangingPunct="0"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u"/>
            </a:pPr>
            <a:r>
              <a:rPr lang="en-US" altLang="zh-CN" b="1" i="1" dirty="0"/>
              <a:t>Whether </a:t>
            </a:r>
            <a:r>
              <a:rPr lang="en-US" altLang="zh-CN" b="1" i="1" dirty="0" err="1"/>
              <a:t>cathepsin</a:t>
            </a:r>
            <a:r>
              <a:rPr lang="en-US" altLang="zh-CN" b="1" i="1" dirty="0"/>
              <a:t> S promotes tumor growth and metastasis through </a:t>
            </a:r>
            <a:r>
              <a:rPr lang="en-US" altLang="zh-CN" b="1" i="1" dirty="0" smtClean="0"/>
              <a:t> </a:t>
            </a:r>
          </a:p>
          <a:p>
            <a:pPr indent="152400" eaLnBrk="0" hangingPunct="0">
              <a:lnSpc>
                <a:spcPct val="150000"/>
              </a:lnSpc>
              <a:buClr>
                <a:srgbClr val="0000FF"/>
              </a:buClr>
            </a:pPr>
            <a:r>
              <a:rPr lang="en-US" altLang="zh-CN" b="1" i="1" dirty="0" smtClean="0"/>
              <a:t> regulating </a:t>
            </a:r>
            <a:r>
              <a:rPr lang="en-US" altLang="zh-CN" b="1" i="1" dirty="0" err="1"/>
              <a:t>autophagy</a:t>
            </a:r>
            <a:r>
              <a:rPr lang="en-US" altLang="zh-CN" b="1" i="1" dirty="0"/>
              <a:t> of </a:t>
            </a:r>
            <a:r>
              <a:rPr lang="en-US" altLang="zh-CN" b="1" i="1" dirty="0" smtClean="0"/>
              <a:t>tumor-associated-macrophages (TAMs)?</a:t>
            </a:r>
            <a:endParaRPr lang="en-US" altLang="zh-CN" b="1" i="1" dirty="0"/>
          </a:p>
        </p:txBody>
      </p: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21</a:t>
            </a:fld>
            <a:endParaRPr lang="en-US" altLang="zh-CN" sz="1400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696913" y="3429000"/>
            <a:ext cx="7913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i="1" dirty="0" err="1">
                <a:latin typeface="Calibri" pitchFamily="34" charset="0"/>
              </a:rPr>
              <a:t>Cathepsin</a:t>
            </a:r>
            <a:r>
              <a:rPr lang="en-US" altLang="zh-CN" b="1" i="1" dirty="0">
                <a:latin typeface="Calibri" pitchFamily="34" charset="0"/>
              </a:rPr>
              <a:t> S is highly expressed in different malignant tissue and is involved in the progression of cancer via tumor proliferation, angiogenesis, and cell migration.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5105400" y="4038600"/>
            <a:ext cx="254537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400" i="1" dirty="0">
                <a:latin typeface="Calibri" pitchFamily="34" charset="0"/>
              </a:rPr>
              <a:t>JAMA. 2011;306(10):1113-1121.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2000" y="3765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 S expression is elevated in human cancer tissue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33400" y="990600"/>
            <a:ext cx="8534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6198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22</a:t>
            </a:fld>
            <a:endParaRPr lang="en-US" altLang="zh-CN" sz="1400" dirty="0"/>
          </a:p>
        </p:txBody>
      </p:sp>
      <p:grpSp>
        <p:nvGrpSpPr>
          <p:cNvPr id="22" name="组合 21"/>
          <p:cNvGrpSpPr/>
          <p:nvPr/>
        </p:nvGrpSpPr>
        <p:grpSpPr>
          <a:xfrm>
            <a:off x="457200" y="986229"/>
            <a:ext cx="8000999" cy="5905370"/>
            <a:chOff x="457200" y="986229"/>
            <a:chExt cx="8000999" cy="5905370"/>
          </a:xfrm>
        </p:grpSpPr>
        <p:pic>
          <p:nvPicPr>
            <p:cNvPr id="4" name="图片 3" descr="Figure 1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5820" y="986229"/>
              <a:ext cx="7522379" cy="5871771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457200" y="6629400"/>
              <a:ext cx="9906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4953000" y="3200400"/>
              <a:ext cx="28572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i="1" dirty="0" err="1" smtClean="0">
                  <a:solidFill>
                    <a:srgbClr val="0000FF"/>
                  </a:solidFill>
                </a:rPr>
                <a:t>Clinicopathologic</a:t>
              </a:r>
              <a:r>
                <a:rPr lang="en-US" altLang="zh-CN" sz="1600" b="1" i="1" dirty="0" smtClean="0">
                  <a:solidFill>
                    <a:srgbClr val="0000FF"/>
                  </a:solidFill>
                </a:rPr>
                <a:t> Analysis </a:t>
              </a:r>
              <a:endParaRPr lang="zh-CN" altLang="en-US" sz="1600" b="1" i="1" dirty="0" smtClean="0">
                <a:solidFill>
                  <a:srgbClr val="0000FF"/>
                </a:solidFill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955964" y="1066800"/>
              <a:ext cx="0" cy="5824799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直接连接符 12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ure 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972635"/>
            <a:ext cx="7015246" cy="58853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9600" y="376535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 S deficiency inhibits tumor growth and metastasis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533400" y="990600"/>
            <a:ext cx="8534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5400000">
            <a:off x="-1789906" y="3923506"/>
            <a:ext cx="58674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838200" y="66294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23</a:t>
            </a:fld>
            <a:endParaRPr lang="en-US" altLang="zh-CN" sz="1400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ure 3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358" y="990600"/>
            <a:ext cx="7410642" cy="5916597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rot="5400000">
            <a:off x="-1942306" y="3923506"/>
            <a:ext cx="5867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3000" y="15960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 S deficiency inhibits transition toward the M2 phenotype in TAMs</a:t>
            </a:r>
          </a:p>
        </p:txBody>
      </p:sp>
      <p:sp>
        <p:nvSpPr>
          <p:cNvPr id="7" name="矩形 6"/>
          <p:cNvSpPr/>
          <p:nvPr/>
        </p:nvSpPr>
        <p:spPr>
          <a:xfrm>
            <a:off x="609600" y="66294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24</a:t>
            </a:fld>
            <a:endParaRPr lang="en-US" altLang="zh-CN" sz="14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ure 4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1" y="990600"/>
            <a:ext cx="7696200" cy="5796846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rot="5400000">
            <a:off x="-2170906" y="3923506"/>
            <a:ext cx="5867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5800" y="66294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25</a:t>
            </a:fld>
            <a:endParaRPr lang="en-US" altLang="zh-CN" sz="1400" dirty="0"/>
          </a:p>
        </p:txBody>
      </p:sp>
      <p:sp>
        <p:nvSpPr>
          <p:cNvPr id="11" name="矩形 10"/>
          <p:cNvSpPr/>
          <p:nvPr/>
        </p:nvSpPr>
        <p:spPr>
          <a:xfrm>
            <a:off x="6062019" y="956846"/>
            <a:ext cx="2167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err="1" smtClean="0">
                <a:solidFill>
                  <a:srgbClr val="0000FF"/>
                </a:solidFill>
              </a:rPr>
              <a:t>Autophagic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vesicles</a:t>
            </a:r>
            <a:endParaRPr lang="zh-CN" altLang="en-US" sz="1600" b="1" i="1" dirty="0">
              <a:solidFill>
                <a:srgbClr val="0000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2500" y="76200"/>
            <a:ext cx="758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 S deficiency induces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autophagosome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accumulation in TAMs</a:t>
            </a:r>
          </a:p>
        </p:txBody>
      </p:sp>
      <p:sp>
        <p:nvSpPr>
          <p:cNvPr id="14" name="矩形 13"/>
          <p:cNvSpPr/>
          <p:nvPr/>
        </p:nvSpPr>
        <p:spPr>
          <a:xfrm>
            <a:off x="773151" y="970156"/>
            <a:ext cx="78486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9144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ure 5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143000"/>
            <a:ext cx="8605059" cy="579120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rot="5400000">
            <a:off x="-2628106" y="3923506"/>
            <a:ext cx="5867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95400" y="300335"/>
            <a:ext cx="678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 S is required for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autophagic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flux of TAMs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04800" y="1141412"/>
            <a:ext cx="8636400" cy="158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04800" y="66294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26</a:t>
            </a:fld>
            <a:endParaRPr lang="en-US" altLang="zh-CN" sz="1400" dirty="0"/>
          </a:p>
        </p:txBody>
      </p:sp>
      <p:sp>
        <p:nvSpPr>
          <p:cNvPr id="13" name="矩形 12"/>
          <p:cNvSpPr/>
          <p:nvPr/>
        </p:nvSpPr>
        <p:spPr>
          <a:xfrm>
            <a:off x="41193" y="914400"/>
            <a:ext cx="5064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Block fusion 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of 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autophagosomes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with </a:t>
            </a:r>
            <a:r>
              <a:rPr lang="en-US" altLang="zh-CN" sz="1600" b="1" i="1" dirty="0" err="1" smtClean="0">
                <a:solidFill>
                  <a:srgbClr val="0000FF"/>
                </a:solidFill>
              </a:rPr>
              <a:t>lysosomes</a:t>
            </a:r>
            <a:endParaRPr lang="zh-CN" altLang="en-US" sz="1600" b="1" i="1" dirty="0">
              <a:solidFill>
                <a:srgbClr val="0000FF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42714" y="914400"/>
            <a:ext cx="36202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Attenuate 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DQ-BSA 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degradation rate</a:t>
            </a:r>
            <a:endParaRPr lang="zh-CN" altLang="en-US" sz="1600" b="1" i="1" dirty="0" smtClean="0">
              <a:solidFill>
                <a:srgbClr val="0000FF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838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5800" y="83403"/>
            <a:ext cx="8077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 S-mediated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autophagy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contributes to M2 phenotype polarization of TAMs</a:t>
            </a:r>
          </a:p>
        </p:txBody>
      </p: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27</a:t>
            </a:fld>
            <a:endParaRPr lang="en-US" altLang="zh-CN" sz="1400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0" y="1143000"/>
            <a:ext cx="9291600" cy="5410200"/>
            <a:chOff x="0" y="1143000"/>
            <a:chExt cx="9291600" cy="5410200"/>
          </a:xfrm>
        </p:grpSpPr>
        <p:grpSp>
          <p:nvGrpSpPr>
            <p:cNvPr id="13" name="组合 12"/>
            <p:cNvGrpSpPr/>
            <p:nvPr/>
          </p:nvGrpSpPr>
          <p:grpSpPr>
            <a:xfrm>
              <a:off x="0" y="1143000"/>
              <a:ext cx="9291600" cy="5367922"/>
              <a:chOff x="0" y="1143000"/>
              <a:chExt cx="9291600" cy="5367922"/>
            </a:xfrm>
          </p:grpSpPr>
          <p:pic>
            <p:nvPicPr>
              <p:cNvPr id="4" name="图片 3" descr="Figure 6.t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1456657"/>
                <a:ext cx="9109685" cy="5054265"/>
              </a:xfrm>
              <a:prstGeom prst="rect">
                <a:avLst/>
              </a:prstGeom>
            </p:spPr>
          </p:pic>
          <p:cxnSp>
            <p:nvCxnSpPr>
              <p:cNvPr id="9" name="直接连接符 8"/>
              <p:cNvCxnSpPr/>
              <p:nvPr/>
            </p:nvCxnSpPr>
            <p:spPr>
              <a:xfrm>
                <a:off x="0" y="1447800"/>
                <a:ext cx="9291600" cy="1588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矩形 10"/>
              <p:cNvSpPr/>
              <p:nvPr/>
            </p:nvSpPr>
            <p:spPr>
              <a:xfrm>
                <a:off x="152400" y="1143000"/>
                <a:ext cx="40863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i="1" dirty="0" err="1" smtClean="0">
                    <a:solidFill>
                      <a:srgbClr val="0000FF"/>
                    </a:solidFill>
                  </a:rPr>
                  <a:t>Autophagy</a:t>
                </a:r>
                <a:r>
                  <a:rPr lang="en-US" altLang="zh-CN" sz="1600" b="1" i="1" dirty="0" smtClean="0">
                    <a:solidFill>
                      <a:srgbClr val="0000FF"/>
                    </a:solidFill>
                  </a:rPr>
                  <a:t> inhibitor : </a:t>
                </a:r>
                <a:r>
                  <a:rPr lang="en-US" altLang="zh-CN" sz="1600" b="1" i="1" dirty="0" err="1" smtClean="0">
                    <a:solidFill>
                      <a:srgbClr val="0000FF"/>
                    </a:solidFill>
                  </a:rPr>
                  <a:t>Chloroquine</a:t>
                </a:r>
                <a:r>
                  <a:rPr lang="en-US" altLang="zh-CN" sz="1600" b="1" i="1" dirty="0" smtClean="0">
                    <a:solidFill>
                      <a:srgbClr val="0000FF"/>
                    </a:solidFill>
                  </a:rPr>
                  <a:t>  (CQ)</a:t>
                </a: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0" y="6324600"/>
              <a:ext cx="9906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865188" y="2348880"/>
            <a:ext cx="7821350" cy="3992563"/>
            <a:chOff x="68" y="1044"/>
            <a:chExt cx="5798" cy="2977"/>
          </a:xfrm>
        </p:grpSpPr>
        <p:sp>
          <p:nvSpPr>
            <p:cNvPr id="50" name="椭圆 49"/>
            <p:cNvSpPr/>
            <p:nvPr/>
          </p:nvSpPr>
          <p:spPr>
            <a:xfrm>
              <a:off x="3334" y="1207"/>
              <a:ext cx="1360" cy="72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896" name="Freeform 79"/>
            <p:cNvSpPr>
              <a:spLocks/>
            </p:cNvSpPr>
            <p:nvPr/>
          </p:nvSpPr>
          <p:spPr bwMode="auto">
            <a:xfrm flipV="1">
              <a:off x="4767" y="2478"/>
              <a:ext cx="930" cy="490"/>
            </a:xfrm>
            <a:custGeom>
              <a:avLst/>
              <a:gdLst>
                <a:gd name="T0" fmla="*/ 2147483647 w 1392"/>
                <a:gd name="T1" fmla="*/ 2147483647 h 1208"/>
                <a:gd name="T2" fmla="*/ 2147483647 w 1392"/>
                <a:gd name="T3" fmla="*/ 2147483647 h 1208"/>
                <a:gd name="T4" fmla="*/ 2147483647 w 1392"/>
                <a:gd name="T5" fmla="*/ 2147483647 h 1208"/>
                <a:gd name="T6" fmla="*/ 2147483647 w 1392"/>
                <a:gd name="T7" fmla="*/ 2147483647 h 1208"/>
                <a:gd name="T8" fmla="*/ 2147483647 w 1392"/>
                <a:gd name="T9" fmla="*/ 2147483647 h 1208"/>
                <a:gd name="T10" fmla="*/ 2147483647 w 1392"/>
                <a:gd name="T11" fmla="*/ 2147483647 h 1208"/>
                <a:gd name="T12" fmla="*/ 2147483647 w 1392"/>
                <a:gd name="T13" fmla="*/ 2147483647 h 1208"/>
                <a:gd name="T14" fmla="*/ 2147483647 w 1392"/>
                <a:gd name="T15" fmla="*/ 2147483647 h 1208"/>
                <a:gd name="T16" fmla="*/ 2147483647 w 1392"/>
                <a:gd name="T17" fmla="*/ 0 h 1208"/>
                <a:gd name="T18" fmla="*/ 2147483647 w 1392"/>
                <a:gd name="T19" fmla="*/ 2147483647 h 1208"/>
                <a:gd name="T20" fmla="*/ 2147483647 w 1392"/>
                <a:gd name="T21" fmla="*/ 2147483647 h 1208"/>
                <a:gd name="T22" fmla="*/ 2147483647 w 1392"/>
                <a:gd name="T23" fmla="*/ 2147483647 h 1208"/>
                <a:gd name="T24" fmla="*/ 2147483647 w 1392"/>
                <a:gd name="T25" fmla="*/ 2147483647 h 1208"/>
                <a:gd name="T26" fmla="*/ 2147483647 w 1392"/>
                <a:gd name="T27" fmla="*/ 2147483647 h 1208"/>
                <a:gd name="T28" fmla="*/ 2147483647 w 1392"/>
                <a:gd name="T29" fmla="*/ 2147483647 h 1208"/>
                <a:gd name="T30" fmla="*/ 2147483647 w 1392"/>
                <a:gd name="T31" fmla="*/ 2147483647 h 1208"/>
                <a:gd name="T32" fmla="*/ 2147483647 w 1392"/>
                <a:gd name="T33" fmla="*/ 2147483647 h 1208"/>
                <a:gd name="T34" fmla="*/ 2147483647 w 1392"/>
                <a:gd name="T35" fmla="*/ 2147483647 h 1208"/>
                <a:gd name="T36" fmla="*/ 2147483647 w 1392"/>
                <a:gd name="T37" fmla="*/ 2147483647 h 1208"/>
                <a:gd name="T38" fmla="*/ 2147483647 w 1392"/>
                <a:gd name="T39" fmla="*/ 2147483647 h 1208"/>
                <a:gd name="T40" fmla="*/ 2147483647 w 1392"/>
                <a:gd name="T41" fmla="*/ 2147483647 h 1208"/>
                <a:gd name="T42" fmla="*/ 2147483647 w 1392"/>
                <a:gd name="T43" fmla="*/ 2147483647 h 1208"/>
                <a:gd name="T44" fmla="*/ 2147483647 w 1392"/>
                <a:gd name="T45" fmla="*/ 2147483647 h 1208"/>
                <a:gd name="T46" fmla="*/ 2147483647 w 1392"/>
                <a:gd name="T47" fmla="*/ 2147483647 h 1208"/>
                <a:gd name="T48" fmla="*/ 2147483647 w 1392"/>
                <a:gd name="T49" fmla="*/ 2147483647 h 1208"/>
                <a:gd name="T50" fmla="*/ 2147483647 w 1392"/>
                <a:gd name="T51" fmla="*/ 2147483647 h 120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92"/>
                <a:gd name="T79" fmla="*/ 0 h 1208"/>
                <a:gd name="T80" fmla="*/ 1392 w 1392"/>
                <a:gd name="T81" fmla="*/ 1208 h 120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92" h="1208">
                  <a:moveTo>
                    <a:pt x="192" y="720"/>
                  </a:moveTo>
                  <a:cubicBezTo>
                    <a:pt x="200" y="688"/>
                    <a:pt x="96" y="656"/>
                    <a:pt x="96" y="624"/>
                  </a:cubicBezTo>
                  <a:cubicBezTo>
                    <a:pt x="96" y="592"/>
                    <a:pt x="200" y="552"/>
                    <a:pt x="192" y="528"/>
                  </a:cubicBezTo>
                  <a:cubicBezTo>
                    <a:pt x="184" y="504"/>
                    <a:pt x="64" y="520"/>
                    <a:pt x="48" y="480"/>
                  </a:cubicBezTo>
                  <a:cubicBezTo>
                    <a:pt x="32" y="440"/>
                    <a:pt x="56" y="320"/>
                    <a:pt x="96" y="288"/>
                  </a:cubicBezTo>
                  <a:cubicBezTo>
                    <a:pt x="136" y="256"/>
                    <a:pt x="248" y="304"/>
                    <a:pt x="288" y="288"/>
                  </a:cubicBezTo>
                  <a:cubicBezTo>
                    <a:pt x="328" y="272"/>
                    <a:pt x="280" y="216"/>
                    <a:pt x="336" y="192"/>
                  </a:cubicBezTo>
                  <a:cubicBezTo>
                    <a:pt x="392" y="168"/>
                    <a:pt x="584" y="176"/>
                    <a:pt x="624" y="144"/>
                  </a:cubicBezTo>
                  <a:cubicBezTo>
                    <a:pt x="664" y="112"/>
                    <a:pt x="504" y="0"/>
                    <a:pt x="576" y="0"/>
                  </a:cubicBezTo>
                  <a:cubicBezTo>
                    <a:pt x="648" y="0"/>
                    <a:pt x="960" y="128"/>
                    <a:pt x="1056" y="144"/>
                  </a:cubicBezTo>
                  <a:cubicBezTo>
                    <a:pt x="1152" y="160"/>
                    <a:pt x="1112" y="40"/>
                    <a:pt x="1152" y="96"/>
                  </a:cubicBezTo>
                  <a:cubicBezTo>
                    <a:pt x="1192" y="152"/>
                    <a:pt x="1280" y="392"/>
                    <a:pt x="1296" y="480"/>
                  </a:cubicBezTo>
                  <a:cubicBezTo>
                    <a:pt x="1312" y="568"/>
                    <a:pt x="1232" y="592"/>
                    <a:pt x="1248" y="624"/>
                  </a:cubicBezTo>
                  <a:cubicBezTo>
                    <a:pt x="1264" y="656"/>
                    <a:pt x="1392" y="656"/>
                    <a:pt x="1392" y="672"/>
                  </a:cubicBezTo>
                  <a:cubicBezTo>
                    <a:pt x="1392" y="688"/>
                    <a:pt x="1280" y="680"/>
                    <a:pt x="1248" y="720"/>
                  </a:cubicBezTo>
                  <a:cubicBezTo>
                    <a:pt x="1216" y="760"/>
                    <a:pt x="1248" y="872"/>
                    <a:pt x="1200" y="912"/>
                  </a:cubicBezTo>
                  <a:cubicBezTo>
                    <a:pt x="1152" y="952"/>
                    <a:pt x="984" y="920"/>
                    <a:pt x="960" y="960"/>
                  </a:cubicBezTo>
                  <a:cubicBezTo>
                    <a:pt x="936" y="1000"/>
                    <a:pt x="1088" y="1112"/>
                    <a:pt x="1056" y="1152"/>
                  </a:cubicBezTo>
                  <a:cubicBezTo>
                    <a:pt x="1024" y="1192"/>
                    <a:pt x="824" y="1208"/>
                    <a:pt x="768" y="1200"/>
                  </a:cubicBezTo>
                  <a:cubicBezTo>
                    <a:pt x="712" y="1192"/>
                    <a:pt x="752" y="1112"/>
                    <a:pt x="720" y="1104"/>
                  </a:cubicBezTo>
                  <a:cubicBezTo>
                    <a:pt x="688" y="1096"/>
                    <a:pt x="632" y="1144"/>
                    <a:pt x="576" y="1152"/>
                  </a:cubicBezTo>
                  <a:cubicBezTo>
                    <a:pt x="520" y="1160"/>
                    <a:pt x="424" y="1168"/>
                    <a:pt x="384" y="1152"/>
                  </a:cubicBezTo>
                  <a:cubicBezTo>
                    <a:pt x="344" y="1136"/>
                    <a:pt x="392" y="1088"/>
                    <a:pt x="336" y="1056"/>
                  </a:cubicBezTo>
                  <a:cubicBezTo>
                    <a:pt x="280" y="1024"/>
                    <a:pt x="96" y="1000"/>
                    <a:pt x="48" y="960"/>
                  </a:cubicBezTo>
                  <a:cubicBezTo>
                    <a:pt x="0" y="920"/>
                    <a:pt x="16" y="856"/>
                    <a:pt x="48" y="816"/>
                  </a:cubicBezTo>
                  <a:cubicBezTo>
                    <a:pt x="80" y="776"/>
                    <a:pt x="184" y="752"/>
                    <a:pt x="192" y="72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99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689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8" y="2156"/>
              <a:ext cx="2475" cy="1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98" name="TextBox 4"/>
            <p:cNvSpPr txBox="1">
              <a:spLocks noChangeArrowheads="1"/>
            </p:cNvSpPr>
            <p:nvPr/>
          </p:nvSpPr>
          <p:spPr bwMode="auto">
            <a:xfrm>
              <a:off x="323" y="2432"/>
              <a:ext cx="661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1600" b="1">
                  <a:solidFill>
                    <a:srgbClr val="FF0000"/>
                  </a:solidFill>
                </a:rPr>
                <a:t>Cat S</a:t>
              </a:r>
              <a:endParaRPr lang="en-US" altLang="zh-CN" sz="1600" b="1" baseline="30000">
                <a:solidFill>
                  <a:srgbClr val="FF0000"/>
                </a:solidFill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 rot="5400000">
              <a:off x="1540" y="2083"/>
              <a:ext cx="123" cy="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00" name="矩形 16"/>
            <p:cNvSpPr>
              <a:spLocks noChangeArrowheads="1"/>
            </p:cNvSpPr>
            <p:nvPr/>
          </p:nvSpPr>
          <p:spPr bwMode="auto">
            <a:xfrm>
              <a:off x="1686" y="1565"/>
              <a:ext cx="1628" cy="4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000CC"/>
                  </a:solidFill>
                </a:rPr>
                <a:t>Cancer-related inflammation</a:t>
              </a:r>
            </a:p>
          </p:txBody>
        </p:sp>
        <p:sp>
          <p:nvSpPr>
            <p:cNvPr id="36901" name="矩形 23"/>
            <p:cNvSpPr>
              <a:spLocks noChangeArrowheads="1"/>
            </p:cNvSpPr>
            <p:nvPr/>
          </p:nvSpPr>
          <p:spPr bwMode="auto">
            <a:xfrm>
              <a:off x="3207" y="1298"/>
              <a:ext cx="1586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00"/>
                  </a:solidFill>
                </a:rPr>
                <a:t>Tumor development</a:t>
              </a: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838" y="1536"/>
              <a:ext cx="1405" cy="79"/>
            </a:xfrm>
            <a:custGeom>
              <a:avLst/>
              <a:gdLst>
                <a:gd name="connsiteX0" fmla="*/ 0 w 2786063"/>
                <a:gd name="connsiteY0" fmla="*/ 257175 h 314326"/>
                <a:gd name="connsiteX1" fmla="*/ 128588 w 2786063"/>
                <a:gd name="connsiteY1" fmla="*/ 257175 h 314326"/>
                <a:gd name="connsiteX2" fmla="*/ 1971675 w 2786063"/>
                <a:gd name="connsiteY2" fmla="*/ 271463 h 314326"/>
                <a:gd name="connsiteX3" fmla="*/ 2786063 w 2786063"/>
                <a:gd name="connsiteY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6063" h="314326">
                  <a:moveTo>
                    <a:pt x="0" y="257175"/>
                  </a:moveTo>
                  <a:lnTo>
                    <a:pt x="128588" y="257175"/>
                  </a:lnTo>
                  <a:cubicBezTo>
                    <a:pt x="457201" y="259556"/>
                    <a:pt x="1528763" y="314326"/>
                    <a:pt x="1971675" y="271463"/>
                  </a:cubicBezTo>
                  <a:cubicBezTo>
                    <a:pt x="2414588" y="228601"/>
                    <a:pt x="2600325" y="114300"/>
                    <a:pt x="2786063" y="0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宋体" charset="0"/>
              </a:endParaRPr>
            </a:p>
          </p:txBody>
        </p:sp>
        <p:sp>
          <p:nvSpPr>
            <p:cNvPr id="36903" name="TextBox 20"/>
            <p:cNvSpPr txBox="1">
              <a:spLocks noChangeArrowheads="1"/>
            </p:cNvSpPr>
            <p:nvPr/>
          </p:nvSpPr>
          <p:spPr bwMode="auto">
            <a:xfrm>
              <a:off x="4846" y="2567"/>
              <a:ext cx="10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 dirty="0">
                  <a:solidFill>
                    <a:srgbClr val="990033"/>
                  </a:solidFill>
                </a:rPr>
                <a:t>TAMs</a:t>
              </a:r>
            </a:p>
          </p:txBody>
        </p:sp>
        <p:pic>
          <p:nvPicPr>
            <p:cNvPr id="36904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15083" t="32979" r="65244" b="29787"/>
            <a:stretch>
              <a:fillRect/>
            </a:stretch>
          </p:blipFill>
          <p:spPr bwMode="auto">
            <a:xfrm>
              <a:off x="878" y="1267"/>
              <a:ext cx="900" cy="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40"/>
            <p:cNvGrpSpPr>
              <a:grpSpLocks/>
            </p:cNvGrpSpPr>
            <p:nvPr/>
          </p:nvGrpSpPr>
          <p:grpSpPr bwMode="auto">
            <a:xfrm>
              <a:off x="1730" y="1054"/>
              <a:ext cx="288" cy="192"/>
              <a:chOff x="1584" y="3008"/>
              <a:chExt cx="400" cy="304"/>
            </a:xfrm>
          </p:grpSpPr>
          <p:sp>
            <p:nvSpPr>
              <p:cNvPr id="36906" name="Freeform 141"/>
              <p:cNvSpPr>
                <a:spLocks/>
              </p:cNvSpPr>
              <p:nvPr/>
            </p:nvSpPr>
            <p:spPr bwMode="auto">
              <a:xfrm>
                <a:off x="1584" y="3008"/>
                <a:ext cx="400" cy="304"/>
              </a:xfrm>
              <a:custGeom>
                <a:avLst/>
                <a:gdLst>
                  <a:gd name="T0" fmla="*/ 1 w 608"/>
                  <a:gd name="T1" fmla="*/ 1 h 464"/>
                  <a:gd name="T2" fmla="*/ 1 w 608"/>
                  <a:gd name="T3" fmla="*/ 1 h 464"/>
                  <a:gd name="T4" fmla="*/ 1 w 608"/>
                  <a:gd name="T5" fmla="*/ 1 h 464"/>
                  <a:gd name="T6" fmla="*/ 1 w 608"/>
                  <a:gd name="T7" fmla="*/ 1 h 464"/>
                  <a:gd name="T8" fmla="*/ 1 w 608"/>
                  <a:gd name="T9" fmla="*/ 1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8"/>
                  <a:gd name="T16" fmla="*/ 0 h 464"/>
                  <a:gd name="T17" fmla="*/ 608 w 608"/>
                  <a:gd name="T18" fmla="*/ 464 h 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8" h="464">
                    <a:moveTo>
                      <a:pt x="304" y="448"/>
                    </a:moveTo>
                    <a:cubicBezTo>
                      <a:pt x="208" y="432"/>
                      <a:pt x="0" y="232"/>
                      <a:pt x="16" y="160"/>
                    </a:cubicBezTo>
                    <a:cubicBezTo>
                      <a:pt x="32" y="88"/>
                      <a:pt x="304" y="0"/>
                      <a:pt x="400" y="16"/>
                    </a:cubicBezTo>
                    <a:cubicBezTo>
                      <a:pt x="496" y="32"/>
                      <a:pt x="608" y="184"/>
                      <a:pt x="592" y="256"/>
                    </a:cubicBezTo>
                    <a:cubicBezTo>
                      <a:pt x="576" y="328"/>
                      <a:pt x="400" y="464"/>
                      <a:pt x="304" y="448"/>
                    </a:cubicBez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07" name="Oval 142"/>
              <p:cNvSpPr>
                <a:spLocks noChangeArrowheads="1"/>
              </p:cNvSpPr>
              <p:nvPr/>
            </p:nvSpPr>
            <p:spPr bwMode="auto">
              <a:xfrm>
                <a:off x="1706" y="3120"/>
                <a:ext cx="214" cy="16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</p:grpSp>
        <p:grpSp>
          <p:nvGrpSpPr>
            <p:cNvPr id="4" name="Group 140"/>
            <p:cNvGrpSpPr>
              <a:grpSpLocks/>
            </p:cNvGrpSpPr>
            <p:nvPr/>
          </p:nvGrpSpPr>
          <p:grpSpPr bwMode="auto">
            <a:xfrm>
              <a:off x="1826" y="1246"/>
              <a:ext cx="288" cy="192"/>
              <a:chOff x="1584" y="3008"/>
              <a:chExt cx="400" cy="304"/>
            </a:xfrm>
          </p:grpSpPr>
          <p:sp>
            <p:nvSpPr>
              <p:cNvPr id="36909" name="Freeform 141"/>
              <p:cNvSpPr>
                <a:spLocks/>
              </p:cNvSpPr>
              <p:nvPr/>
            </p:nvSpPr>
            <p:spPr bwMode="auto">
              <a:xfrm>
                <a:off x="1584" y="3008"/>
                <a:ext cx="400" cy="304"/>
              </a:xfrm>
              <a:custGeom>
                <a:avLst/>
                <a:gdLst>
                  <a:gd name="T0" fmla="*/ 1 w 608"/>
                  <a:gd name="T1" fmla="*/ 1 h 464"/>
                  <a:gd name="T2" fmla="*/ 1 w 608"/>
                  <a:gd name="T3" fmla="*/ 1 h 464"/>
                  <a:gd name="T4" fmla="*/ 1 w 608"/>
                  <a:gd name="T5" fmla="*/ 1 h 464"/>
                  <a:gd name="T6" fmla="*/ 1 w 608"/>
                  <a:gd name="T7" fmla="*/ 1 h 464"/>
                  <a:gd name="T8" fmla="*/ 1 w 608"/>
                  <a:gd name="T9" fmla="*/ 1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8"/>
                  <a:gd name="T16" fmla="*/ 0 h 464"/>
                  <a:gd name="T17" fmla="*/ 608 w 608"/>
                  <a:gd name="T18" fmla="*/ 464 h 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8" h="464">
                    <a:moveTo>
                      <a:pt x="304" y="448"/>
                    </a:moveTo>
                    <a:cubicBezTo>
                      <a:pt x="208" y="432"/>
                      <a:pt x="0" y="232"/>
                      <a:pt x="16" y="160"/>
                    </a:cubicBezTo>
                    <a:cubicBezTo>
                      <a:pt x="32" y="88"/>
                      <a:pt x="304" y="0"/>
                      <a:pt x="400" y="16"/>
                    </a:cubicBezTo>
                    <a:cubicBezTo>
                      <a:pt x="496" y="32"/>
                      <a:pt x="608" y="184"/>
                      <a:pt x="592" y="256"/>
                    </a:cubicBezTo>
                    <a:cubicBezTo>
                      <a:pt x="576" y="328"/>
                      <a:pt x="400" y="464"/>
                      <a:pt x="304" y="448"/>
                    </a:cubicBez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0" name="Oval 142"/>
              <p:cNvSpPr>
                <a:spLocks noChangeArrowheads="1"/>
              </p:cNvSpPr>
              <p:nvPr/>
            </p:nvSpPr>
            <p:spPr bwMode="auto">
              <a:xfrm>
                <a:off x="1706" y="3120"/>
                <a:ext cx="214" cy="16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</p:grpSp>
        <p:grpSp>
          <p:nvGrpSpPr>
            <p:cNvPr id="6" name="Group 140"/>
            <p:cNvGrpSpPr>
              <a:grpSpLocks/>
            </p:cNvGrpSpPr>
            <p:nvPr/>
          </p:nvGrpSpPr>
          <p:grpSpPr bwMode="auto">
            <a:xfrm>
              <a:off x="2066" y="1150"/>
              <a:ext cx="288" cy="192"/>
              <a:chOff x="1584" y="3008"/>
              <a:chExt cx="400" cy="304"/>
            </a:xfrm>
          </p:grpSpPr>
          <p:sp>
            <p:nvSpPr>
              <p:cNvPr id="36912" name="Freeform 141"/>
              <p:cNvSpPr>
                <a:spLocks/>
              </p:cNvSpPr>
              <p:nvPr/>
            </p:nvSpPr>
            <p:spPr bwMode="auto">
              <a:xfrm>
                <a:off x="1584" y="3008"/>
                <a:ext cx="400" cy="304"/>
              </a:xfrm>
              <a:custGeom>
                <a:avLst/>
                <a:gdLst>
                  <a:gd name="T0" fmla="*/ 1 w 608"/>
                  <a:gd name="T1" fmla="*/ 1 h 464"/>
                  <a:gd name="T2" fmla="*/ 1 w 608"/>
                  <a:gd name="T3" fmla="*/ 1 h 464"/>
                  <a:gd name="T4" fmla="*/ 1 w 608"/>
                  <a:gd name="T5" fmla="*/ 1 h 464"/>
                  <a:gd name="T6" fmla="*/ 1 w 608"/>
                  <a:gd name="T7" fmla="*/ 1 h 464"/>
                  <a:gd name="T8" fmla="*/ 1 w 608"/>
                  <a:gd name="T9" fmla="*/ 1 h 4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8"/>
                  <a:gd name="T16" fmla="*/ 0 h 464"/>
                  <a:gd name="T17" fmla="*/ 608 w 608"/>
                  <a:gd name="T18" fmla="*/ 464 h 4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8" h="464">
                    <a:moveTo>
                      <a:pt x="304" y="448"/>
                    </a:moveTo>
                    <a:cubicBezTo>
                      <a:pt x="208" y="432"/>
                      <a:pt x="0" y="232"/>
                      <a:pt x="16" y="160"/>
                    </a:cubicBezTo>
                    <a:cubicBezTo>
                      <a:pt x="32" y="88"/>
                      <a:pt x="304" y="0"/>
                      <a:pt x="400" y="16"/>
                    </a:cubicBezTo>
                    <a:cubicBezTo>
                      <a:pt x="496" y="32"/>
                      <a:pt x="608" y="184"/>
                      <a:pt x="592" y="256"/>
                    </a:cubicBezTo>
                    <a:cubicBezTo>
                      <a:pt x="576" y="328"/>
                      <a:pt x="400" y="464"/>
                      <a:pt x="304" y="448"/>
                    </a:cubicBezTo>
                    <a:close/>
                  </a:path>
                </a:pathLst>
              </a:custGeom>
              <a:solidFill>
                <a:srgbClr val="FF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913" name="Oval 142"/>
              <p:cNvSpPr>
                <a:spLocks noChangeArrowheads="1"/>
              </p:cNvSpPr>
              <p:nvPr/>
            </p:nvSpPr>
            <p:spPr bwMode="auto">
              <a:xfrm>
                <a:off x="1706" y="3120"/>
                <a:ext cx="214" cy="166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zh-CN"/>
              </a:p>
            </p:txBody>
          </p:sp>
        </p:grpSp>
        <p:sp>
          <p:nvSpPr>
            <p:cNvPr id="36914" name="Text Box 28"/>
            <p:cNvSpPr txBox="1">
              <a:spLocks noChangeArrowheads="1"/>
            </p:cNvSpPr>
            <p:nvPr/>
          </p:nvSpPr>
          <p:spPr bwMode="auto">
            <a:xfrm>
              <a:off x="2296" y="1044"/>
              <a:ext cx="982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/>
                <a:t>Tumor cells</a:t>
              </a:r>
            </a:p>
          </p:txBody>
        </p:sp>
        <p:sp>
          <p:nvSpPr>
            <p:cNvPr id="36915" name="Rectangle 29"/>
            <p:cNvSpPr>
              <a:spLocks noChangeArrowheads="1"/>
            </p:cNvSpPr>
            <p:nvPr/>
          </p:nvSpPr>
          <p:spPr bwMode="auto">
            <a:xfrm>
              <a:off x="733" y="3748"/>
              <a:ext cx="569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b="1">
                  <a:solidFill>
                    <a:srgbClr val="FF0000"/>
                  </a:solidFill>
                </a:rPr>
                <a:t>Cat S</a:t>
              </a: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776" y="2567"/>
              <a:ext cx="364" cy="5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412" y="3294"/>
              <a:ext cx="863" cy="27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6918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5" y="2976"/>
              <a:ext cx="839" cy="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圆角矩形 37"/>
            <p:cNvSpPr/>
            <p:nvPr/>
          </p:nvSpPr>
          <p:spPr>
            <a:xfrm>
              <a:off x="1004" y="2069"/>
              <a:ext cx="1451" cy="95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6920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57" y="2205"/>
              <a:ext cx="1180" cy="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921" name="矩形 30"/>
            <p:cNvSpPr>
              <a:spLocks noChangeArrowheads="1"/>
            </p:cNvSpPr>
            <p:nvPr/>
          </p:nvSpPr>
          <p:spPr bwMode="auto">
            <a:xfrm>
              <a:off x="1412" y="3339"/>
              <a:ext cx="1173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2000" b="1" dirty="0" err="1">
                  <a:solidFill>
                    <a:srgbClr val="0000FF"/>
                  </a:solidFill>
                  <a:cs typeface="Arial" pitchFamily="34" charset="0"/>
                </a:rPr>
                <a:t>Autophagy</a:t>
              </a:r>
              <a:r>
                <a:rPr lang="en-US" altLang="zh-CN" sz="2000" b="1" dirty="0">
                  <a:cs typeface="Arial" pitchFamily="34" charset="0"/>
                </a:rPr>
                <a:t> </a:t>
              </a:r>
              <a:endParaRPr lang="en-US" altLang="zh-CN" sz="2000" dirty="0">
                <a:cs typeface="Arial" pitchFamily="34" charset="0"/>
              </a:endParaRPr>
            </a:p>
          </p:txBody>
        </p:sp>
        <p:sp>
          <p:nvSpPr>
            <p:cNvPr id="36922" name="矩形 39"/>
            <p:cNvSpPr>
              <a:spLocks noChangeArrowheads="1"/>
            </p:cNvSpPr>
            <p:nvPr/>
          </p:nvSpPr>
          <p:spPr bwMode="auto">
            <a:xfrm>
              <a:off x="2249" y="2477"/>
              <a:ext cx="1473" cy="47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 err="1">
                  <a:solidFill>
                    <a:srgbClr val="0000CC"/>
                  </a:solidFill>
                </a:rPr>
                <a:t>Autophagosome</a:t>
              </a:r>
              <a:endParaRPr lang="en-US" altLang="zh-CN" b="1" dirty="0">
                <a:solidFill>
                  <a:srgbClr val="0000CC"/>
                </a:solidFill>
              </a:endParaRPr>
            </a:p>
            <a:p>
              <a:pPr algn="ctr"/>
              <a:r>
                <a:rPr lang="en-US" altLang="zh-CN" b="1" dirty="0" err="1">
                  <a:solidFill>
                    <a:srgbClr val="0000CC"/>
                  </a:solidFill>
                  <a:cs typeface="Arial" pitchFamily="34" charset="0"/>
                </a:rPr>
                <a:t>phagocytosis</a:t>
              </a:r>
              <a:endParaRPr lang="en-US" altLang="zh-CN" dirty="0">
                <a:solidFill>
                  <a:srgbClr val="0000CC"/>
                </a:solidFill>
                <a:cs typeface="Arial" pitchFamily="34" charset="0"/>
              </a:endParaRPr>
            </a:p>
          </p:txBody>
        </p:sp>
        <p:sp>
          <p:nvSpPr>
            <p:cNvPr id="36" name="左弧形箭头 35"/>
            <p:cNvSpPr>
              <a:spLocks noChangeArrowheads="1"/>
            </p:cNvSpPr>
            <p:nvPr/>
          </p:nvSpPr>
          <p:spPr bwMode="auto">
            <a:xfrm rot="-8600925">
              <a:off x="1496" y="2932"/>
              <a:ext cx="166" cy="490"/>
            </a:xfrm>
            <a:prstGeom prst="curvedRightArrow">
              <a:avLst>
                <a:gd name="adj1" fmla="val 24995"/>
                <a:gd name="adj2" fmla="val 50003"/>
                <a:gd name="adj3" fmla="val 25000"/>
              </a:avLst>
            </a:prstGeom>
            <a:solidFill>
              <a:schemeClr val="accent1"/>
            </a:solidFill>
            <a:ln w="25400" algn="ctr">
              <a:solidFill>
                <a:srgbClr val="385D8A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左弧形箭头 34"/>
            <p:cNvSpPr/>
            <p:nvPr/>
          </p:nvSpPr>
          <p:spPr>
            <a:xfrm rot="19047926">
              <a:off x="332" y="2794"/>
              <a:ext cx="127" cy="343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右箭头 42"/>
            <p:cNvSpPr/>
            <p:nvPr/>
          </p:nvSpPr>
          <p:spPr>
            <a:xfrm>
              <a:off x="3720" y="2659"/>
              <a:ext cx="1039" cy="13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926" name="矩形 43"/>
            <p:cNvSpPr>
              <a:spLocks noChangeArrowheads="1"/>
            </p:cNvSpPr>
            <p:nvPr/>
          </p:nvSpPr>
          <p:spPr bwMode="auto">
            <a:xfrm>
              <a:off x="3583" y="2179"/>
              <a:ext cx="1266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cs typeface="Arial" pitchFamily="34" charset="0"/>
                </a:rPr>
                <a:t>Homeostatic</a:t>
              </a:r>
            </a:p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cs typeface="Arial" pitchFamily="34" charset="0"/>
                </a:rPr>
                <a:t> processes</a:t>
              </a:r>
            </a:p>
          </p:txBody>
        </p:sp>
        <p:sp>
          <p:nvSpPr>
            <p:cNvPr id="36927" name="TextBox 44"/>
            <p:cNvSpPr txBox="1">
              <a:spLocks noChangeArrowheads="1"/>
            </p:cNvSpPr>
            <p:nvPr/>
          </p:nvSpPr>
          <p:spPr bwMode="auto">
            <a:xfrm>
              <a:off x="3879" y="2795"/>
              <a:ext cx="485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</a:rPr>
                <a:t>(</a:t>
              </a:r>
              <a:r>
                <a:rPr lang="zh-CN" altLang="en-US" b="1" dirty="0">
                  <a:solidFill>
                    <a:srgbClr val="FF0000"/>
                  </a:solidFill>
                </a:rPr>
                <a:t>＋</a:t>
              </a:r>
              <a:r>
                <a:rPr lang="en-US" altLang="zh-CN" b="1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48" name="左弧形箭头 47"/>
            <p:cNvSpPr/>
            <p:nvPr/>
          </p:nvSpPr>
          <p:spPr>
            <a:xfrm rot="1861138">
              <a:off x="629" y="1757"/>
              <a:ext cx="134" cy="44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rot="14238695">
              <a:off x="4567" y="1880"/>
              <a:ext cx="993" cy="201"/>
            </a:xfrm>
            <a:custGeom>
              <a:avLst/>
              <a:gdLst>
                <a:gd name="connsiteX0" fmla="*/ 0 w 2786063"/>
                <a:gd name="connsiteY0" fmla="*/ 257175 h 314326"/>
                <a:gd name="connsiteX1" fmla="*/ 128588 w 2786063"/>
                <a:gd name="connsiteY1" fmla="*/ 257175 h 314326"/>
                <a:gd name="connsiteX2" fmla="*/ 1971675 w 2786063"/>
                <a:gd name="connsiteY2" fmla="*/ 271463 h 314326"/>
                <a:gd name="connsiteX3" fmla="*/ 2786063 w 2786063"/>
                <a:gd name="connsiteY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6063" h="314326">
                  <a:moveTo>
                    <a:pt x="0" y="257175"/>
                  </a:moveTo>
                  <a:lnTo>
                    <a:pt x="128588" y="257175"/>
                  </a:lnTo>
                  <a:cubicBezTo>
                    <a:pt x="457201" y="259556"/>
                    <a:pt x="1528763" y="314326"/>
                    <a:pt x="1971675" y="271463"/>
                  </a:cubicBezTo>
                  <a:cubicBezTo>
                    <a:pt x="2414588" y="228601"/>
                    <a:pt x="2600325" y="114300"/>
                    <a:pt x="2786063" y="0"/>
                  </a:cubicBezTo>
                </a:path>
              </a:pathLst>
            </a:cu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宋体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0" y="0"/>
            <a:ext cx="1752600" cy="457200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" name="Text Box 134"/>
          <p:cNvSpPr txBox="1">
            <a:spLocks noChangeArrowheads="1"/>
          </p:cNvSpPr>
          <p:nvPr/>
        </p:nvSpPr>
        <p:spPr bwMode="auto">
          <a:xfrm>
            <a:off x="-121096" y="57090"/>
            <a:ext cx="18736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Conclusion II</a:t>
            </a:r>
            <a:endParaRPr lang="en-US" altLang="zh-CN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457200" y="533400"/>
            <a:ext cx="1013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Cathepsin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S-mediated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autophagic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flux in tumor-associated macrophages accelerate tumor development</a:t>
            </a:r>
          </a:p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by promoting M2 polarization</a:t>
            </a:r>
          </a:p>
        </p:txBody>
      </p:sp>
      <p:sp>
        <p:nvSpPr>
          <p:cNvPr id="54" name="矩形 53"/>
          <p:cNvSpPr/>
          <p:nvPr/>
        </p:nvSpPr>
        <p:spPr>
          <a:xfrm>
            <a:off x="0" y="6474023"/>
            <a:ext cx="35843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i="1" dirty="0" smtClean="0"/>
              <a:t>Min Yang, et al. Molecular Cancer (2014)</a:t>
            </a:r>
          </a:p>
        </p:txBody>
      </p:sp>
      <p:sp>
        <p:nvSpPr>
          <p:cNvPr id="44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28</a:t>
            </a:fld>
            <a:endParaRPr lang="en-US" altLang="zh-CN" sz="1400" dirty="0"/>
          </a:p>
        </p:txBody>
      </p:sp>
      <p:sp>
        <p:nvSpPr>
          <p:cNvPr id="45" name="TextBox 44"/>
          <p:cNvSpPr txBox="1"/>
          <p:nvPr/>
        </p:nvSpPr>
        <p:spPr>
          <a:xfrm>
            <a:off x="6781800" y="4933890"/>
            <a:ext cx="2063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000FF"/>
                </a:solidFill>
                <a:cs typeface="Arial" pitchFamily="34" charset="0"/>
              </a:rPr>
              <a:t>M2 Polarization</a:t>
            </a:r>
            <a:endParaRPr lang="zh-CN" altLang="en-US" sz="2000" b="1" dirty="0">
              <a:solidFill>
                <a:srgbClr val="0000FF"/>
              </a:solidFill>
              <a:cs typeface="Arial" pitchFamily="34" charset="0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0" y="1905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541811"/>
            <a:ext cx="8932808" cy="2868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6488668"/>
            <a:ext cx="11206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 smtClean="0"/>
              <a:t>CHEST, 2013</a:t>
            </a:r>
          </a:p>
        </p:txBody>
      </p:sp>
      <p:sp>
        <p:nvSpPr>
          <p:cNvPr id="8" name="矩形 7"/>
          <p:cNvSpPr/>
          <p:nvPr/>
        </p:nvSpPr>
        <p:spPr>
          <a:xfrm>
            <a:off x="381000" y="399871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Efferocytosis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is a process by which apoptotic cells are removed by macrophages, is critical for development</a:t>
            </a:r>
          </a:p>
          <a:p>
            <a:pPr lvl="0"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and resolution of inflammation</a:t>
            </a:r>
          </a:p>
        </p:txBody>
      </p:sp>
      <p:sp>
        <p:nvSpPr>
          <p:cNvPr id="9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29</a:t>
            </a:fld>
            <a:endParaRPr lang="en-US" altLang="zh-CN" sz="14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18288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447800"/>
            <a:ext cx="7982226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228600" y="-26988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0600" y="762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Macrophage programming determines </a:t>
            </a:r>
            <a:r>
              <a:rPr lang="en-US" altLang="zh-CN" sz="28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efferocytic</a:t>
            </a:r>
            <a:r>
              <a:rPr lang="en-US" altLang="zh-CN" sz="28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capacity </a:t>
            </a:r>
            <a:endParaRPr lang="zh-CN" altLang="en-US" sz="28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7013" y="6553200"/>
            <a:ext cx="24454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 smtClean="0"/>
              <a:t>Frontiers in Immunology, 2011 </a:t>
            </a:r>
            <a:endParaRPr lang="zh-CN" altLang="en-US" sz="1200" b="1" i="1" dirty="0"/>
          </a:p>
        </p:txBody>
      </p:sp>
      <p:sp>
        <p:nvSpPr>
          <p:cNvPr id="9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30</a:t>
            </a:fld>
            <a:endParaRPr lang="en-US" altLang="zh-CN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1447800"/>
            <a:ext cx="2362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/>
              <a:t>M1 macrophage</a:t>
            </a:r>
          </a:p>
          <a:p>
            <a:pPr algn="ctr"/>
            <a:r>
              <a:rPr lang="en-US" altLang="zh-CN" sz="1600" b="1" dirty="0" smtClean="0"/>
              <a:t>(Classical  activation)</a:t>
            </a:r>
            <a:endParaRPr lang="zh-CN" alt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76800" y="1472625"/>
            <a:ext cx="23622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/>
              <a:t>M2 macrophage</a:t>
            </a:r>
          </a:p>
          <a:p>
            <a:pPr algn="ctr"/>
            <a:r>
              <a:rPr lang="en-US" altLang="zh-CN" sz="1600" b="1" dirty="0" smtClean="0"/>
              <a:t>(Alternative activation)</a:t>
            </a:r>
            <a:endParaRPr lang="zh-CN" altLang="en-US" sz="1600" b="1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1219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37897"/>
            <a:ext cx="5562600" cy="4219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0" y="0"/>
            <a:ext cx="1691680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-142675" y="-19110"/>
            <a:ext cx="1666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Introduction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52600" y="0"/>
            <a:ext cx="7162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Close encounters between macrophages and apoptotic cells</a:t>
            </a: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685800" y="5401270"/>
            <a:ext cx="8001000" cy="92333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kumimoji="0" lang="en-US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Intercellular cell adhesion molecule-1 (ICAM-1) is the </a:t>
            </a:r>
            <a:r>
              <a:rPr kumimoji="0" lang="en-US" altLang="zh-CN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ligand</a:t>
            </a:r>
            <a:r>
              <a:rPr kumimoji="0" lang="en-US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for β2 </a:t>
            </a:r>
            <a:r>
              <a:rPr kumimoji="0" lang="en-US" altLang="zh-CN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integrin</a:t>
            </a:r>
            <a:r>
              <a:rPr kumimoji="0" lang="en-US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molecules present on leukocytes, which plays the key roles in immune responses.</a:t>
            </a:r>
            <a:endParaRPr lang="en-US" altLang="zh-CN" b="1" i="1" dirty="0" smtClean="0">
              <a:solidFill>
                <a:schemeClr val="tx1"/>
              </a:solidFill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581001"/>
            <a:ext cx="27515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 smtClean="0"/>
              <a:t>Journal of Leukocyte Biology, 2011</a:t>
            </a:r>
          </a:p>
        </p:txBody>
      </p:sp>
      <p:sp>
        <p:nvSpPr>
          <p:cNvPr id="10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31</a:t>
            </a:fld>
            <a:endParaRPr lang="en-US" altLang="zh-CN" sz="1400" dirty="0"/>
          </a:p>
        </p:txBody>
      </p:sp>
      <p:sp>
        <p:nvSpPr>
          <p:cNvPr id="11" name="矩形 10"/>
          <p:cNvSpPr/>
          <p:nvPr/>
        </p:nvSpPr>
        <p:spPr>
          <a:xfrm>
            <a:off x="5562600" y="1371600"/>
            <a:ext cx="3505200" cy="3434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  <a:buClr>
                <a:srgbClr val="000099"/>
              </a:buClr>
              <a:buFont typeface="Wingdings" pitchFamily="2" charset="2"/>
              <a:buChar char="n"/>
            </a:pPr>
            <a:r>
              <a:rPr lang="en-US" altLang="zh-CN" b="1" dirty="0" smtClean="0"/>
              <a:t>Integrin-based systems</a:t>
            </a:r>
          </a:p>
          <a:p>
            <a:pPr>
              <a:lnSpc>
                <a:spcPts val="3800"/>
              </a:lnSpc>
              <a:buClr>
                <a:srgbClr val="000099"/>
              </a:buClr>
              <a:buFont typeface="Wingdings" pitchFamily="2" charset="2"/>
              <a:buChar char="n"/>
            </a:pPr>
            <a:r>
              <a:rPr lang="en-US" altLang="zh-CN" b="1" dirty="0" smtClean="0"/>
              <a:t>Scavenger receptors</a:t>
            </a:r>
          </a:p>
          <a:p>
            <a:pPr>
              <a:lnSpc>
                <a:spcPts val="3800"/>
              </a:lnSpc>
              <a:buClr>
                <a:srgbClr val="000099"/>
              </a:buClr>
              <a:buFont typeface="Wingdings" pitchFamily="2" charset="2"/>
              <a:buChar char="n"/>
            </a:pPr>
            <a:r>
              <a:rPr lang="en-US" altLang="zh-CN" b="1" dirty="0" smtClean="0"/>
              <a:t>Immunoglobulin </a:t>
            </a:r>
            <a:r>
              <a:rPr lang="en-US" altLang="zh-CN" b="1" dirty="0" err="1" smtClean="0"/>
              <a:t>superfamily</a:t>
            </a:r>
            <a:r>
              <a:rPr lang="en-US" altLang="zh-CN" b="1" dirty="0" smtClean="0"/>
              <a:t> molecules</a:t>
            </a:r>
          </a:p>
          <a:p>
            <a:pPr>
              <a:lnSpc>
                <a:spcPts val="3800"/>
              </a:lnSpc>
              <a:buClr>
                <a:srgbClr val="000099"/>
              </a:buClr>
              <a:buFont typeface="Wingdings" pitchFamily="2" charset="2"/>
              <a:buChar char="n"/>
            </a:pPr>
            <a:r>
              <a:rPr lang="en-US" altLang="zh-CN" b="1" dirty="0" smtClean="0"/>
              <a:t>Complement receptors</a:t>
            </a:r>
          </a:p>
          <a:p>
            <a:pPr>
              <a:lnSpc>
                <a:spcPts val="3800"/>
              </a:lnSpc>
              <a:buClr>
                <a:srgbClr val="000099"/>
              </a:buClr>
              <a:buFont typeface="Wingdings" pitchFamily="2" charset="2"/>
              <a:buChar char="n"/>
            </a:pPr>
            <a:r>
              <a:rPr lang="en-US" altLang="zh-CN" b="1" dirty="0" smtClean="0"/>
              <a:t>Soluble and cell-associated pattern recognition molecules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0542"/>
            <a:ext cx="5181600" cy="145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743200"/>
            <a:ext cx="3429000" cy="74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1567470"/>
            <a:ext cx="3200400" cy="239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4155781"/>
            <a:ext cx="4937621" cy="26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0214" y="1157978"/>
            <a:ext cx="2768986" cy="44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矩形 12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6800" y="159603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Loss of ICAM-1 expression is associated with metastasis of human colon cancer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981200" y="4038600"/>
            <a:ext cx="228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32</a:t>
            </a:fld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igure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446" y="901387"/>
            <a:ext cx="8231954" cy="595661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67982" y="381000"/>
            <a:ext cx="86998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ICAM-1 deficiency in the host facilitates tumor metastasis</a:t>
            </a:r>
          </a:p>
        </p:txBody>
      </p:sp>
      <p:sp>
        <p:nvSpPr>
          <p:cNvPr id="7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33</a:t>
            </a:fld>
            <a:endParaRPr lang="en-US" altLang="zh-CN" sz="1400" dirty="0"/>
          </a:p>
        </p:txBody>
      </p:sp>
      <p:sp>
        <p:nvSpPr>
          <p:cNvPr id="8" name="矩形 7"/>
          <p:cNvSpPr/>
          <p:nvPr/>
        </p:nvSpPr>
        <p:spPr>
          <a:xfrm>
            <a:off x="685800" y="6705600"/>
            <a:ext cx="14478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6200" y="1063828"/>
            <a:ext cx="8915400" cy="5946572"/>
            <a:chOff x="76200" y="1063828"/>
            <a:chExt cx="8915400" cy="5946572"/>
          </a:xfrm>
        </p:grpSpPr>
        <p:pic>
          <p:nvPicPr>
            <p:cNvPr id="2" name="图片 1" descr="Figure 3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400" y="1063828"/>
              <a:ext cx="8839200" cy="587037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76200" y="6705600"/>
              <a:ext cx="17526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9600" y="312003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ICAM-1 deficiency increases M2 macrophage infiltration into the tumor microenvironment</a:t>
            </a:r>
            <a:endParaRPr lang="zh-CN" altLang="en-US" sz="2400" b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34</a:t>
            </a:fld>
            <a:endParaRPr lang="en-US" altLang="zh-CN" sz="14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0" y="11430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33400" y="304800"/>
            <a:ext cx="8229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ICAM-1 deficiency in macrophages leads to promotion of apoptotic tumor cell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efferocytosis</a:t>
            </a:r>
            <a:endParaRPr lang="en-US" altLang="zh-CN" sz="2400" b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35</a:t>
            </a:fld>
            <a:endParaRPr lang="en-US" altLang="zh-CN" sz="1400" dirty="0"/>
          </a:p>
        </p:txBody>
      </p: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762000" y="1600200"/>
            <a:ext cx="7924800" cy="5257800"/>
            <a:chOff x="963881" y="1371600"/>
            <a:chExt cx="7314232" cy="5502233"/>
          </a:xfrm>
        </p:grpSpPr>
        <p:pic>
          <p:nvPicPr>
            <p:cNvPr id="2" name="图片 1" descr="Figure 4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1371600"/>
              <a:ext cx="7211313" cy="5410200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963881" y="6645233"/>
              <a:ext cx="14478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064216" y="3886200"/>
            <a:ext cx="1459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i="1" dirty="0" err="1" smtClean="0">
                <a:solidFill>
                  <a:srgbClr val="0000FF"/>
                </a:solidFill>
              </a:rPr>
              <a:t>Phagosomes</a:t>
            </a:r>
            <a:endParaRPr lang="zh-CN" altLang="en-US" sz="1600" b="1" i="1" dirty="0">
              <a:solidFill>
                <a:srgbClr val="0000FF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1219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371600" y="1295400"/>
            <a:ext cx="27158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i="1" dirty="0" smtClean="0">
                <a:solidFill>
                  <a:srgbClr val="0000FF"/>
                </a:solidFill>
              </a:rPr>
              <a:t>TUNEL-positive SL4 cells </a:t>
            </a:r>
            <a:endParaRPr lang="zh-CN" altLang="en-US" sz="1600" b="1" i="1" dirty="0" smtClean="0">
              <a:solidFill>
                <a:srgbClr val="0000FF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67200" y="1295400"/>
            <a:ext cx="4800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i="1" dirty="0" err="1" smtClean="0">
                <a:solidFill>
                  <a:srgbClr val="0000FF"/>
                </a:solidFill>
              </a:rPr>
              <a:t>Efferocytosis</a:t>
            </a:r>
            <a:r>
              <a:rPr lang="en-US" altLang="zh-CN" sz="1600" b="1" i="1" dirty="0" smtClean="0">
                <a:solidFill>
                  <a:srgbClr val="0000FF"/>
                </a:solidFill>
              </a:rPr>
              <a:t> of fluorescent apoptotic SL4 cells </a:t>
            </a:r>
            <a:endParaRPr lang="zh-CN" altLang="en-US" sz="1600" b="1" i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3400" y="304800"/>
            <a:ext cx="800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The PI3K/AKT pathway mediates ICAM-1–associated modulation of apoptotic tumor cell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phagocytosis</a:t>
            </a:r>
            <a:endParaRPr lang="en-US" altLang="zh-CN" sz="2400" b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36</a:t>
            </a:fld>
            <a:endParaRPr lang="en-US" altLang="zh-CN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contrast="3000"/>
          </a:blip>
          <a:srcRect/>
          <a:stretch>
            <a:fillRect/>
          </a:stretch>
        </p:blipFill>
        <p:spPr bwMode="auto">
          <a:xfrm>
            <a:off x="1270635" y="1371600"/>
            <a:ext cx="6577965" cy="517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直接连接符 8"/>
          <p:cNvCxnSpPr/>
          <p:nvPr/>
        </p:nvCxnSpPr>
        <p:spPr>
          <a:xfrm>
            <a:off x="0" y="12192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ure 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1219200"/>
            <a:ext cx="7086600" cy="55626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115616" cy="344384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-381000" y="4554"/>
            <a:ext cx="14695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     Result</a:t>
            </a:r>
            <a:endParaRPr lang="zh-CN" altLang="en-US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143000" y="76200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ICAM-1 deficiency–mediated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efferocytosis</a:t>
            </a:r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contributes to M2 macrophage polarization</a:t>
            </a:r>
          </a:p>
        </p:txBody>
      </p:sp>
      <p:sp>
        <p:nvSpPr>
          <p:cNvPr id="8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37</a:t>
            </a:fld>
            <a:endParaRPr lang="en-US" altLang="zh-CN" sz="1400" dirty="0"/>
          </a:p>
        </p:txBody>
      </p:sp>
      <p:sp>
        <p:nvSpPr>
          <p:cNvPr id="9" name="矩形 8"/>
          <p:cNvSpPr/>
          <p:nvPr/>
        </p:nvSpPr>
        <p:spPr>
          <a:xfrm>
            <a:off x="838200" y="6477000"/>
            <a:ext cx="1295400" cy="3414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76600" y="990601"/>
            <a:ext cx="2286000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i="1" dirty="0" err="1" smtClean="0">
                <a:solidFill>
                  <a:srgbClr val="0000FF"/>
                </a:solidFill>
              </a:rPr>
              <a:t>Phagocytosis</a:t>
            </a:r>
            <a:r>
              <a:rPr lang="en-US" altLang="zh-CN" sz="1400" b="1" i="1" dirty="0" smtClean="0">
                <a:solidFill>
                  <a:srgbClr val="0000FF"/>
                </a:solidFill>
              </a:rPr>
              <a:t> inhibitor</a:t>
            </a:r>
            <a:endParaRPr lang="zh-CN" altLang="en-US" sz="1400" b="1" i="1" dirty="0">
              <a:solidFill>
                <a:srgbClr val="0000FF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990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6"/>
          <p:cNvGrpSpPr>
            <a:grpSpLocks/>
          </p:cNvGrpSpPr>
          <p:nvPr/>
        </p:nvGrpSpPr>
        <p:grpSpPr bwMode="auto">
          <a:xfrm>
            <a:off x="1343024" y="2133601"/>
            <a:ext cx="6810376" cy="4319588"/>
            <a:chOff x="1233389" y="1268760"/>
            <a:chExt cx="7133722" cy="4511096"/>
          </a:xfrm>
        </p:grpSpPr>
        <p:grpSp>
          <p:nvGrpSpPr>
            <p:cNvPr id="3" name="组合 38"/>
            <p:cNvGrpSpPr>
              <a:grpSpLocks/>
            </p:cNvGrpSpPr>
            <p:nvPr/>
          </p:nvGrpSpPr>
          <p:grpSpPr bwMode="auto">
            <a:xfrm>
              <a:off x="1233389" y="1268760"/>
              <a:ext cx="7133722" cy="4511096"/>
              <a:chOff x="1233389" y="1268760"/>
              <a:chExt cx="7133722" cy="4511096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292080" y="1916832"/>
                <a:ext cx="2160240" cy="1152128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7155" name="Freeform 79"/>
              <p:cNvSpPr>
                <a:spLocks/>
              </p:cNvSpPr>
              <p:nvPr/>
            </p:nvSpPr>
            <p:spPr bwMode="auto">
              <a:xfrm flipV="1">
                <a:off x="6571737" y="4869160"/>
                <a:ext cx="1476102" cy="778937"/>
              </a:xfrm>
              <a:custGeom>
                <a:avLst/>
                <a:gdLst>
                  <a:gd name="T0" fmla="*/ 2147483647 w 1392"/>
                  <a:gd name="T1" fmla="*/ 2147483647 h 1208"/>
                  <a:gd name="T2" fmla="*/ 2147483647 w 1392"/>
                  <a:gd name="T3" fmla="*/ 2147483647 h 1208"/>
                  <a:gd name="T4" fmla="*/ 2147483647 w 1392"/>
                  <a:gd name="T5" fmla="*/ 2147483647 h 1208"/>
                  <a:gd name="T6" fmla="*/ 2147483647 w 1392"/>
                  <a:gd name="T7" fmla="*/ 2147483647 h 1208"/>
                  <a:gd name="T8" fmla="*/ 2147483647 w 1392"/>
                  <a:gd name="T9" fmla="*/ 2147483647 h 1208"/>
                  <a:gd name="T10" fmla="*/ 2147483647 w 1392"/>
                  <a:gd name="T11" fmla="*/ 2147483647 h 1208"/>
                  <a:gd name="T12" fmla="*/ 2147483647 w 1392"/>
                  <a:gd name="T13" fmla="*/ 2147483647 h 1208"/>
                  <a:gd name="T14" fmla="*/ 2147483647 w 1392"/>
                  <a:gd name="T15" fmla="*/ 2147483647 h 1208"/>
                  <a:gd name="T16" fmla="*/ 2147483647 w 1392"/>
                  <a:gd name="T17" fmla="*/ 0 h 1208"/>
                  <a:gd name="T18" fmla="*/ 2147483647 w 1392"/>
                  <a:gd name="T19" fmla="*/ 2147483647 h 1208"/>
                  <a:gd name="T20" fmla="*/ 2147483647 w 1392"/>
                  <a:gd name="T21" fmla="*/ 2147483647 h 1208"/>
                  <a:gd name="T22" fmla="*/ 2147483647 w 1392"/>
                  <a:gd name="T23" fmla="*/ 2147483647 h 1208"/>
                  <a:gd name="T24" fmla="*/ 2147483647 w 1392"/>
                  <a:gd name="T25" fmla="*/ 2147483647 h 1208"/>
                  <a:gd name="T26" fmla="*/ 2147483647 w 1392"/>
                  <a:gd name="T27" fmla="*/ 2147483647 h 1208"/>
                  <a:gd name="T28" fmla="*/ 2147483647 w 1392"/>
                  <a:gd name="T29" fmla="*/ 2147483647 h 1208"/>
                  <a:gd name="T30" fmla="*/ 2147483647 w 1392"/>
                  <a:gd name="T31" fmla="*/ 2147483647 h 1208"/>
                  <a:gd name="T32" fmla="*/ 2147483647 w 1392"/>
                  <a:gd name="T33" fmla="*/ 2147483647 h 1208"/>
                  <a:gd name="T34" fmla="*/ 2147483647 w 1392"/>
                  <a:gd name="T35" fmla="*/ 2147483647 h 1208"/>
                  <a:gd name="T36" fmla="*/ 2147483647 w 1392"/>
                  <a:gd name="T37" fmla="*/ 2147483647 h 1208"/>
                  <a:gd name="T38" fmla="*/ 2147483647 w 1392"/>
                  <a:gd name="T39" fmla="*/ 2147483647 h 1208"/>
                  <a:gd name="T40" fmla="*/ 2147483647 w 1392"/>
                  <a:gd name="T41" fmla="*/ 2147483647 h 1208"/>
                  <a:gd name="T42" fmla="*/ 2147483647 w 1392"/>
                  <a:gd name="T43" fmla="*/ 2147483647 h 1208"/>
                  <a:gd name="T44" fmla="*/ 2147483647 w 1392"/>
                  <a:gd name="T45" fmla="*/ 2147483647 h 1208"/>
                  <a:gd name="T46" fmla="*/ 2147483647 w 1392"/>
                  <a:gd name="T47" fmla="*/ 2147483647 h 1208"/>
                  <a:gd name="T48" fmla="*/ 2147483647 w 1392"/>
                  <a:gd name="T49" fmla="*/ 2147483647 h 1208"/>
                  <a:gd name="T50" fmla="*/ 2147483647 w 1392"/>
                  <a:gd name="T51" fmla="*/ 2147483647 h 120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92"/>
                  <a:gd name="T79" fmla="*/ 0 h 1208"/>
                  <a:gd name="T80" fmla="*/ 1392 w 1392"/>
                  <a:gd name="T81" fmla="*/ 1208 h 120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92" h="1208">
                    <a:moveTo>
                      <a:pt x="192" y="720"/>
                    </a:moveTo>
                    <a:cubicBezTo>
                      <a:pt x="200" y="688"/>
                      <a:pt x="96" y="656"/>
                      <a:pt x="96" y="624"/>
                    </a:cubicBezTo>
                    <a:cubicBezTo>
                      <a:pt x="96" y="592"/>
                      <a:pt x="200" y="552"/>
                      <a:pt x="192" y="528"/>
                    </a:cubicBezTo>
                    <a:cubicBezTo>
                      <a:pt x="184" y="504"/>
                      <a:pt x="64" y="520"/>
                      <a:pt x="48" y="480"/>
                    </a:cubicBezTo>
                    <a:cubicBezTo>
                      <a:pt x="32" y="440"/>
                      <a:pt x="56" y="320"/>
                      <a:pt x="96" y="288"/>
                    </a:cubicBezTo>
                    <a:cubicBezTo>
                      <a:pt x="136" y="256"/>
                      <a:pt x="248" y="304"/>
                      <a:pt x="288" y="288"/>
                    </a:cubicBezTo>
                    <a:cubicBezTo>
                      <a:pt x="328" y="272"/>
                      <a:pt x="280" y="216"/>
                      <a:pt x="336" y="192"/>
                    </a:cubicBezTo>
                    <a:cubicBezTo>
                      <a:pt x="392" y="168"/>
                      <a:pt x="584" y="176"/>
                      <a:pt x="624" y="144"/>
                    </a:cubicBezTo>
                    <a:cubicBezTo>
                      <a:pt x="664" y="112"/>
                      <a:pt x="504" y="0"/>
                      <a:pt x="576" y="0"/>
                    </a:cubicBezTo>
                    <a:cubicBezTo>
                      <a:pt x="648" y="0"/>
                      <a:pt x="960" y="128"/>
                      <a:pt x="1056" y="144"/>
                    </a:cubicBezTo>
                    <a:cubicBezTo>
                      <a:pt x="1152" y="160"/>
                      <a:pt x="1112" y="40"/>
                      <a:pt x="1152" y="96"/>
                    </a:cubicBezTo>
                    <a:cubicBezTo>
                      <a:pt x="1192" y="152"/>
                      <a:pt x="1280" y="392"/>
                      <a:pt x="1296" y="480"/>
                    </a:cubicBezTo>
                    <a:cubicBezTo>
                      <a:pt x="1312" y="568"/>
                      <a:pt x="1232" y="592"/>
                      <a:pt x="1248" y="624"/>
                    </a:cubicBezTo>
                    <a:cubicBezTo>
                      <a:pt x="1264" y="656"/>
                      <a:pt x="1392" y="656"/>
                      <a:pt x="1392" y="672"/>
                    </a:cubicBezTo>
                    <a:cubicBezTo>
                      <a:pt x="1392" y="688"/>
                      <a:pt x="1280" y="680"/>
                      <a:pt x="1248" y="720"/>
                    </a:cubicBezTo>
                    <a:cubicBezTo>
                      <a:pt x="1216" y="760"/>
                      <a:pt x="1248" y="872"/>
                      <a:pt x="1200" y="912"/>
                    </a:cubicBezTo>
                    <a:cubicBezTo>
                      <a:pt x="1152" y="952"/>
                      <a:pt x="984" y="920"/>
                      <a:pt x="960" y="960"/>
                    </a:cubicBezTo>
                    <a:cubicBezTo>
                      <a:pt x="936" y="1000"/>
                      <a:pt x="1088" y="1112"/>
                      <a:pt x="1056" y="1152"/>
                    </a:cubicBezTo>
                    <a:cubicBezTo>
                      <a:pt x="1024" y="1192"/>
                      <a:pt x="824" y="1208"/>
                      <a:pt x="768" y="1200"/>
                    </a:cubicBezTo>
                    <a:cubicBezTo>
                      <a:pt x="712" y="1192"/>
                      <a:pt x="752" y="1112"/>
                      <a:pt x="720" y="1104"/>
                    </a:cubicBezTo>
                    <a:cubicBezTo>
                      <a:pt x="688" y="1096"/>
                      <a:pt x="632" y="1144"/>
                      <a:pt x="576" y="1152"/>
                    </a:cubicBezTo>
                    <a:cubicBezTo>
                      <a:pt x="520" y="1160"/>
                      <a:pt x="424" y="1168"/>
                      <a:pt x="384" y="1152"/>
                    </a:cubicBezTo>
                    <a:cubicBezTo>
                      <a:pt x="344" y="1136"/>
                      <a:pt x="392" y="1088"/>
                      <a:pt x="336" y="1056"/>
                    </a:cubicBezTo>
                    <a:cubicBezTo>
                      <a:pt x="280" y="1024"/>
                      <a:pt x="96" y="1000"/>
                      <a:pt x="48" y="960"/>
                    </a:cubicBezTo>
                    <a:cubicBezTo>
                      <a:pt x="0" y="920"/>
                      <a:pt x="16" y="856"/>
                      <a:pt x="48" y="816"/>
                    </a:cubicBezTo>
                    <a:cubicBezTo>
                      <a:pt x="80" y="776"/>
                      <a:pt x="184" y="752"/>
                      <a:pt x="192" y="72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99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0" name="直接箭头连接符 9"/>
              <p:cNvCxnSpPr/>
              <p:nvPr/>
            </p:nvCxnSpPr>
            <p:spPr>
              <a:xfrm rot="5400000">
                <a:off x="2444222" y="3306942"/>
                <a:ext cx="195369" cy="17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157" name="矩形 16"/>
              <p:cNvSpPr>
                <a:spLocks noChangeArrowheads="1"/>
              </p:cNvSpPr>
              <p:nvPr/>
            </p:nvSpPr>
            <p:spPr bwMode="auto">
              <a:xfrm>
                <a:off x="3923943" y="1268760"/>
                <a:ext cx="2582022" cy="7110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b="1">
                    <a:solidFill>
                      <a:schemeClr val="accent2"/>
                    </a:solidFill>
                  </a:rPr>
                  <a:t>Cancer-related inflammation</a:t>
                </a:r>
              </a:p>
            </p:txBody>
          </p:sp>
          <p:sp>
            <p:nvSpPr>
              <p:cNvPr id="47158" name="矩形 23"/>
              <p:cNvSpPr>
                <a:spLocks noChangeArrowheads="1"/>
              </p:cNvSpPr>
              <p:nvPr/>
            </p:nvSpPr>
            <p:spPr bwMode="auto">
              <a:xfrm>
                <a:off x="5364624" y="2060798"/>
                <a:ext cx="2519003" cy="7779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000" b="1">
                    <a:solidFill>
                      <a:srgbClr val="FFFF00"/>
                    </a:solidFill>
                  </a:rPr>
                  <a:t>Tumor development</a:t>
                </a: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2917392" y="2439216"/>
                <a:ext cx="2230167" cy="126726"/>
              </a:xfrm>
              <a:custGeom>
                <a:avLst/>
                <a:gdLst>
                  <a:gd name="connsiteX0" fmla="*/ 0 w 2786063"/>
                  <a:gd name="connsiteY0" fmla="*/ 257175 h 314326"/>
                  <a:gd name="connsiteX1" fmla="*/ 128588 w 2786063"/>
                  <a:gd name="connsiteY1" fmla="*/ 257175 h 314326"/>
                  <a:gd name="connsiteX2" fmla="*/ 1971675 w 2786063"/>
                  <a:gd name="connsiteY2" fmla="*/ 271463 h 314326"/>
                  <a:gd name="connsiteX3" fmla="*/ 2786063 w 2786063"/>
                  <a:gd name="connsiteY3" fmla="*/ 0 h 314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86063" h="314326">
                    <a:moveTo>
                      <a:pt x="0" y="257175"/>
                    </a:moveTo>
                    <a:lnTo>
                      <a:pt x="128588" y="257175"/>
                    </a:lnTo>
                    <a:cubicBezTo>
                      <a:pt x="457201" y="259556"/>
                      <a:pt x="1528763" y="314326"/>
                      <a:pt x="1971675" y="271463"/>
                    </a:cubicBezTo>
                    <a:cubicBezTo>
                      <a:pt x="2414588" y="228601"/>
                      <a:pt x="2600325" y="114300"/>
                      <a:pt x="2786063" y="0"/>
                    </a:cubicBezTo>
                  </a:path>
                </a:pathLst>
              </a:cu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宋体" charset="0"/>
                </a:endParaRPr>
              </a:p>
            </p:txBody>
          </p:sp>
          <p:sp>
            <p:nvSpPr>
              <p:cNvPr id="47160" name="TextBox 20"/>
              <p:cNvSpPr txBox="1">
                <a:spLocks noChangeArrowheads="1"/>
              </p:cNvSpPr>
              <p:nvPr/>
            </p:nvSpPr>
            <p:spPr bwMode="auto">
              <a:xfrm>
                <a:off x="6747877" y="5012459"/>
                <a:ext cx="1619234" cy="5069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990033"/>
                    </a:solidFill>
                  </a:rPr>
                  <a:t>TAMs</a:t>
                </a:r>
              </a:p>
            </p:txBody>
          </p:sp>
          <p:pic>
            <p:nvPicPr>
              <p:cNvPr id="47161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5083" t="32979" r="65244" b="29787"/>
              <a:stretch>
                <a:fillRect/>
              </a:stretch>
            </p:blipFill>
            <p:spPr bwMode="auto">
              <a:xfrm>
                <a:off x="1393379" y="2011834"/>
                <a:ext cx="1428750" cy="938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" name="Group 140"/>
              <p:cNvGrpSpPr>
                <a:grpSpLocks/>
              </p:cNvGrpSpPr>
              <p:nvPr/>
            </p:nvGrpSpPr>
            <p:grpSpPr bwMode="auto">
              <a:xfrm>
                <a:off x="2745929" y="1673696"/>
                <a:ext cx="457200" cy="304800"/>
                <a:chOff x="1584" y="3008"/>
                <a:chExt cx="400" cy="304"/>
              </a:xfrm>
            </p:grpSpPr>
            <p:sp>
              <p:nvSpPr>
                <p:cNvPr id="47163" name="Freeform 141"/>
                <p:cNvSpPr>
                  <a:spLocks/>
                </p:cNvSpPr>
                <p:nvPr/>
              </p:nvSpPr>
              <p:spPr bwMode="auto">
                <a:xfrm>
                  <a:off x="1584" y="3008"/>
                  <a:ext cx="400" cy="304"/>
                </a:xfrm>
                <a:custGeom>
                  <a:avLst/>
                  <a:gdLst>
                    <a:gd name="T0" fmla="*/ 1 w 608"/>
                    <a:gd name="T1" fmla="*/ 1 h 464"/>
                    <a:gd name="T2" fmla="*/ 1 w 608"/>
                    <a:gd name="T3" fmla="*/ 1 h 464"/>
                    <a:gd name="T4" fmla="*/ 1 w 608"/>
                    <a:gd name="T5" fmla="*/ 1 h 464"/>
                    <a:gd name="T6" fmla="*/ 1 w 608"/>
                    <a:gd name="T7" fmla="*/ 1 h 464"/>
                    <a:gd name="T8" fmla="*/ 1 w 608"/>
                    <a:gd name="T9" fmla="*/ 1 h 4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8"/>
                    <a:gd name="T16" fmla="*/ 0 h 464"/>
                    <a:gd name="T17" fmla="*/ 608 w 608"/>
                    <a:gd name="T18" fmla="*/ 464 h 4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8" h="464">
                      <a:moveTo>
                        <a:pt x="304" y="448"/>
                      </a:moveTo>
                      <a:cubicBezTo>
                        <a:pt x="208" y="432"/>
                        <a:pt x="0" y="232"/>
                        <a:pt x="16" y="160"/>
                      </a:cubicBezTo>
                      <a:cubicBezTo>
                        <a:pt x="32" y="88"/>
                        <a:pt x="304" y="0"/>
                        <a:pt x="400" y="16"/>
                      </a:cubicBezTo>
                      <a:cubicBezTo>
                        <a:pt x="496" y="32"/>
                        <a:pt x="608" y="184"/>
                        <a:pt x="592" y="256"/>
                      </a:cubicBezTo>
                      <a:cubicBezTo>
                        <a:pt x="576" y="328"/>
                        <a:pt x="400" y="464"/>
                        <a:pt x="304" y="448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164" name="Oval 142"/>
                <p:cNvSpPr>
                  <a:spLocks noChangeArrowheads="1"/>
                </p:cNvSpPr>
                <p:nvPr/>
              </p:nvSpPr>
              <p:spPr bwMode="auto">
                <a:xfrm>
                  <a:off x="1706" y="3120"/>
                  <a:ext cx="214" cy="166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/>
                </a:p>
              </p:txBody>
            </p:sp>
          </p:grpSp>
          <p:grpSp>
            <p:nvGrpSpPr>
              <p:cNvPr id="6" name="Group 140"/>
              <p:cNvGrpSpPr>
                <a:grpSpLocks/>
              </p:cNvGrpSpPr>
              <p:nvPr/>
            </p:nvGrpSpPr>
            <p:grpSpPr bwMode="auto">
              <a:xfrm>
                <a:off x="2898329" y="1978496"/>
                <a:ext cx="457200" cy="304800"/>
                <a:chOff x="1584" y="3008"/>
                <a:chExt cx="400" cy="304"/>
              </a:xfrm>
            </p:grpSpPr>
            <p:sp>
              <p:nvSpPr>
                <p:cNvPr id="47166" name="Freeform 141"/>
                <p:cNvSpPr>
                  <a:spLocks/>
                </p:cNvSpPr>
                <p:nvPr/>
              </p:nvSpPr>
              <p:spPr bwMode="auto">
                <a:xfrm>
                  <a:off x="1584" y="3008"/>
                  <a:ext cx="400" cy="304"/>
                </a:xfrm>
                <a:custGeom>
                  <a:avLst/>
                  <a:gdLst>
                    <a:gd name="T0" fmla="*/ 1 w 608"/>
                    <a:gd name="T1" fmla="*/ 1 h 464"/>
                    <a:gd name="T2" fmla="*/ 1 w 608"/>
                    <a:gd name="T3" fmla="*/ 1 h 464"/>
                    <a:gd name="T4" fmla="*/ 1 w 608"/>
                    <a:gd name="T5" fmla="*/ 1 h 464"/>
                    <a:gd name="T6" fmla="*/ 1 w 608"/>
                    <a:gd name="T7" fmla="*/ 1 h 464"/>
                    <a:gd name="T8" fmla="*/ 1 w 608"/>
                    <a:gd name="T9" fmla="*/ 1 h 4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8"/>
                    <a:gd name="T16" fmla="*/ 0 h 464"/>
                    <a:gd name="T17" fmla="*/ 608 w 608"/>
                    <a:gd name="T18" fmla="*/ 464 h 4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8" h="464">
                      <a:moveTo>
                        <a:pt x="304" y="448"/>
                      </a:moveTo>
                      <a:cubicBezTo>
                        <a:pt x="208" y="432"/>
                        <a:pt x="0" y="232"/>
                        <a:pt x="16" y="160"/>
                      </a:cubicBezTo>
                      <a:cubicBezTo>
                        <a:pt x="32" y="88"/>
                        <a:pt x="304" y="0"/>
                        <a:pt x="400" y="16"/>
                      </a:cubicBezTo>
                      <a:cubicBezTo>
                        <a:pt x="496" y="32"/>
                        <a:pt x="608" y="184"/>
                        <a:pt x="592" y="256"/>
                      </a:cubicBezTo>
                      <a:cubicBezTo>
                        <a:pt x="576" y="328"/>
                        <a:pt x="400" y="464"/>
                        <a:pt x="304" y="448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167" name="Oval 142"/>
                <p:cNvSpPr>
                  <a:spLocks noChangeArrowheads="1"/>
                </p:cNvSpPr>
                <p:nvPr/>
              </p:nvSpPr>
              <p:spPr bwMode="auto">
                <a:xfrm>
                  <a:off x="1706" y="3120"/>
                  <a:ext cx="214" cy="166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/>
                </a:p>
              </p:txBody>
            </p:sp>
          </p:grpSp>
          <p:grpSp>
            <p:nvGrpSpPr>
              <p:cNvPr id="7" name="Group 140"/>
              <p:cNvGrpSpPr>
                <a:grpSpLocks/>
              </p:cNvGrpSpPr>
              <p:nvPr/>
            </p:nvGrpSpPr>
            <p:grpSpPr bwMode="auto">
              <a:xfrm>
                <a:off x="3279329" y="1826096"/>
                <a:ext cx="457200" cy="304800"/>
                <a:chOff x="1584" y="3008"/>
                <a:chExt cx="400" cy="304"/>
              </a:xfrm>
            </p:grpSpPr>
            <p:sp>
              <p:nvSpPr>
                <p:cNvPr id="47169" name="Freeform 141"/>
                <p:cNvSpPr>
                  <a:spLocks/>
                </p:cNvSpPr>
                <p:nvPr/>
              </p:nvSpPr>
              <p:spPr bwMode="auto">
                <a:xfrm>
                  <a:off x="1584" y="3008"/>
                  <a:ext cx="400" cy="304"/>
                </a:xfrm>
                <a:custGeom>
                  <a:avLst/>
                  <a:gdLst>
                    <a:gd name="T0" fmla="*/ 1 w 608"/>
                    <a:gd name="T1" fmla="*/ 1 h 464"/>
                    <a:gd name="T2" fmla="*/ 1 w 608"/>
                    <a:gd name="T3" fmla="*/ 1 h 464"/>
                    <a:gd name="T4" fmla="*/ 1 w 608"/>
                    <a:gd name="T5" fmla="*/ 1 h 464"/>
                    <a:gd name="T6" fmla="*/ 1 w 608"/>
                    <a:gd name="T7" fmla="*/ 1 h 464"/>
                    <a:gd name="T8" fmla="*/ 1 w 608"/>
                    <a:gd name="T9" fmla="*/ 1 h 4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8"/>
                    <a:gd name="T16" fmla="*/ 0 h 464"/>
                    <a:gd name="T17" fmla="*/ 608 w 608"/>
                    <a:gd name="T18" fmla="*/ 464 h 46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8" h="464">
                      <a:moveTo>
                        <a:pt x="304" y="448"/>
                      </a:moveTo>
                      <a:cubicBezTo>
                        <a:pt x="208" y="432"/>
                        <a:pt x="0" y="232"/>
                        <a:pt x="16" y="160"/>
                      </a:cubicBezTo>
                      <a:cubicBezTo>
                        <a:pt x="32" y="88"/>
                        <a:pt x="304" y="0"/>
                        <a:pt x="400" y="16"/>
                      </a:cubicBezTo>
                      <a:cubicBezTo>
                        <a:pt x="496" y="32"/>
                        <a:pt x="608" y="184"/>
                        <a:pt x="592" y="256"/>
                      </a:cubicBezTo>
                      <a:cubicBezTo>
                        <a:pt x="576" y="328"/>
                        <a:pt x="400" y="464"/>
                        <a:pt x="304" y="448"/>
                      </a:cubicBezTo>
                      <a:close/>
                    </a:path>
                  </a:pathLst>
                </a:custGeom>
                <a:solidFill>
                  <a:srgbClr val="FF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7170" name="Oval 142"/>
                <p:cNvSpPr>
                  <a:spLocks noChangeArrowheads="1"/>
                </p:cNvSpPr>
                <p:nvPr/>
              </p:nvSpPr>
              <p:spPr bwMode="auto">
                <a:xfrm>
                  <a:off x="1706" y="3120"/>
                  <a:ext cx="214" cy="166"/>
                </a:xfrm>
                <a:prstGeom prst="ellipse">
                  <a:avLst/>
                </a:prstGeom>
                <a:solidFill>
                  <a:srgbClr val="0066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zh-CN"/>
                </a:p>
              </p:txBody>
            </p:sp>
          </p:grpSp>
          <p:sp>
            <p:nvSpPr>
              <p:cNvPr id="47171" name="Text Box 28"/>
              <p:cNvSpPr txBox="1">
                <a:spLocks noChangeArrowheads="1"/>
              </p:cNvSpPr>
              <p:nvPr/>
            </p:nvSpPr>
            <p:spPr bwMode="auto">
              <a:xfrm>
                <a:off x="1692026" y="1268760"/>
                <a:ext cx="1461687" cy="373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/>
                  <a:t>Tumor cells</a:t>
                </a: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1233389" y="4077854"/>
                <a:ext cx="575923" cy="79203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1907341" y="3284057"/>
                <a:ext cx="2303689" cy="1511912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7174" name="矩形 39"/>
              <p:cNvSpPr>
                <a:spLocks noChangeArrowheads="1"/>
              </p:cNvSpPr>
              <p:nvPr/>
            </p:nvSpPr>
            <p:spPr bwMode="auto">
              <a:xfrm>
                <a:off x="4643408" y="4795969"/>
                <a:ext cx="1827547" cy="40657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b="1">
                    <a:solidFill>
                      <a:srgbClr val="0000CC"/>
                    </a:solidFill>
                    <a:cs typeface="Arial" pitchFamily="34" charset="0"/>
                  </a:rPr>
                  <a:t>phagocytosis</a:t>
                </a:r>
                <a:endParaRPr lang="en-US" altLang="zh-CN">
                  <a:solidFill>
                    <a:srgbClr val="0000CC"/>
                  </a:solidFill>
                  <a:cs typeface="Arial" pitchFamily="34" charset="0"/>
                </a:endParaRPr>
              </a:p>
            </p:txBody>
          </p:sp>
          <p:sp>
            <p:nvSpPr>
              <p:cNvPr id="43" name="右箭头 42"/>
              <p:cNvSpPr/>
              <p:nvPr/>
            </p:nvSpPr>
            <p:spPr>
              <a:xfrm>
                <a:off x="4650411" y="5156786"/>
                <a:ext cx="1650744" cy="21649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7176" name="TextBox 44"/>
              <p:cNvSpPr txBox="1">
                <a:spLocks noChangeArrowheads="1"/>
              </p:cNvSpPr>
              <p:nvPr/>
            </p:nvSpPr>
            <p:spPr bwMode="auto">
              <a:xfrm>
                <a:off x="5147559" y="5373276"/>
                <a:ext cx="624937" cy="4065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b="1">
                    <a:solidFill>
                      <a:srgbClr val="FF0000"/>
                    </a:solidFill>
                  </a:rPr>
                  <a:t>(</a:t>
                </a:r>
                <a:r>
                  <a:rPr lang="zh-CN" altLang="en-US" b="1">
                    <a:solidFill>
                      <a:srgbClr val="FF0000"/>
                    </a:solidFill>
                  </a:rPr>
                  <a:t>＋</a:t>
                </a:r>
                <a:r>
                  <a:rPr lang="en-US" altLang="zh-CN" b="1">
                    <a:solidFill>
                      <a:srgbClr val="FF0000"/>
                    </a:solidFill>
                  </a:rPr>
                  <a:t>)</a:t>
                </a:r>
              </a:p>
            </p:txBody>
          </p:sp>
          <p:sp>
            <p:nvSpPr>
              <p:cNvPr id="48" name="左弧形箭头 47"/>
              <p:cNvSpPr/>
              <p:nvPr/>
            </p:nvSpPr>
            <p:spPr>
              <a:xfrm rot="19964389">
                <a:off x="2264448" y="2912679"/>
                <a:ext cx="105031" cy="642431"/>
              </a:xfrm>
              <a:prstGeom prst="curv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15660833">
                <a:off x="6763664" y="3652166"/>
                <a:ext cx="2119141" cy="414875"/>
              </a:xfrm>
              <a:custGeom>
                <a:avLst/>
                <a:gdLst>
                  <a:gd name="connsiteX0" fmla="*/ 0 w 2786063"/>
                  <a:gd name="connsiteY0" fmla="*/ 257175 h 314326"/>
                  <a:gd name="connsiteX1" fmla="*/ 128588 w 2786063"/>
                  <a:gd name="connsiteY1" fmla="*/ 257175 h 314326"/>
                  <a:gd name="connsiteX2" fmla="*/ 1971675 w 2786063"/>
                  <a:gd name="connsiteY2" fmla="*/ 271463 h 314326"/>
                  <a:gd name="connsiteX3" fmla="*/ 2786063 w 2786063"/>
                  <a:gd name="connsiteY3" fmla="*/ 0 h 314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86063" h="314326">
                    <a:moveTo>
                      <a:pt x="0" y="257175"/>
                    </a:moveTo>
                    <a:lnTo>
                      <a:pt x="128588" y="257175"/>
                    </a:lnTo>
                    <a:cubicBezTo>
                      <a:pt x="457201" y="259556"/>
                      <a:pt x="1528763" y="314326"/>
                      <a:pt x="1971675" y="271463"/>
                    </a:cubicBezTo>
                    <a:cubicBezTo>
                      <a:pt x="2414588" y="228601"/>
                      <a:pt x="2600325" y="114300"/>
                      <a:pt x="2786063" y="0"/>
                    </a:cubicBezTo>
                  </a:path>
                </a:pathLst>
              </a:cu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宋体" charset="0"/>
                </a:endParaRPr>
              </a:p>
            </p:txBody>
          </p:sp>
        </p:grpSp>
        <p:grpSp>
          <p:nvGrpSpPr>
            <p:cNvPr id="8" name="组合 41"/>
            <p:cNvGrpSpPr>
              <a:grpSpLocks/>
            </p:cNvGrpSpPr>
            <p:nvPr/>
          </p:nvGrpSpPr>
          <p:grpSpPr bwMode="auto">
            <a:xfrm>
              <a:off x="2438599" y="3284984"/>
              <a:ext cx="2434756" cy="2326679"/>
              <a:chOff x="3690318" y="1895351"/>
              <a:chExt cx="2434756" cy="2326679"/>
            </a:xfrm>
          </p:grpSpPr>
          <p:pic>
            <p:nvPicPr>
              <p:cNvPr id="47180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12000" contrast="6000"/>
              </a:blip>
              <a:srcRect/>
              <a:stretch>
                <a:fillRect/>
              </a:stretch>
            </p:blipFill>
            <p:spPr bwMode="auto">
              <a:xfrm>
                <a:off x="4887615" y="3623543"/>
                <a:ext cx="719138" cy="598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81" name="Text Box 4"/>
              <p:cNvSpPr txBox="1">
                <a:spLocks noChangeArrowheads="1"/>
              </p:cNvSpPr>
              <p:nvPr/>
            </p:nvSpPr>
            <p:spPr bwMode="auto">
              <a:xfrm>
                <a:off x="3690318" y="3639039"/>
                <a:ext cx="1379133" cy="4068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b="1">
                    <a:solidFill>
                      <a:srgbClr val="FF0000"/>
                    </a:solidFill>
                  </a:rPr>
                  <a:t>ICAM-1 -/-</a:t>
                </a:r>
              </a:p>
            </p:txBody>
          </p:sp>
          <p:pic>
            <p:nvPicPr>
              <p:cNvPr id="47182" name="Picture 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032449" y="2498328"/>
                <a:ext cx="579437" cy="765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83" name="Text Box 7"/>
              <p:cNvSpPr txBox="1">
                <a:spLocks noChangeArrowheads="1"/>
              </p:cNvSpPr>
              <p:nvPr/>
            </p:nvSpPr>
            <p:spPr bwMode="auto">
              <a:xfrm>
                <a:off x="3709570" y="1895351"/>
                <a:ext cx="2415504" cy="5801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1400" b="1" dirty="0">
                    <a:solidFill>
                      <a:srgbClr val="0033CC"/>
                    </a:solidFill>
                  </a:rPr>
                  <a:t>Apoptotic SL4 cell or  dead cell debris  </a:t>
                </a:r>
              </a:p>
            </p:txBody>
          </p:sp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4643439" y="2422533"/>
                <a:ext cx="506413" cy="431801"/>
                <a:chOff x="2698" y="2084"/>
                <a:chExt cx="319" cy="272"/>
              </a:xfrm>
            </p:grpSpPr>
            <p:sp>
              <p:nvSpPr>
                <p:cNvPr id="47185" name="AutoShape 9"/>
                <p:cNvSpPr>
                  <a:spLocks noChangeArrowheads="1"/>
                </p:cNvSpPr>
                <p:nvPr/>
              </p:nvSpPr>
              <p:spPr bwMode="auto">
                <a:xfrm>
                  <a:off x="2925" y="2084"/>
                  <a:ext cx="91" cy="91"/>
                </a:xfrm>
                <a:prstGeom prst="rtTriangl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zh-CN" altLang="zh-CN" sz="1600"/>
                </a:p>
              </p:txBody>
            </p:sp>
            <p:sp>
              <p:nvSpPr>
                <p:cNvPr id="47186" name="AutoShape 10"/>
                <p:cNvSpPr>
                  <a:spLocks noChangeArrowheads="1"/>
                </p:cNvSpPr>
                <p:nvPr/>
              </p:nvSpPr>
              <p:spPr bwMode="auto">
                <a:xfrm>
                  <a:off x="2789" y="2084"/>
                  <a:ext cx="46" cy="136"/>
                </a:xfrm>
                <a:prstGeom prst="pentagon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zh-CN" altLang="zh-CN" sz="1600"/>
                </a:p>
              </p:txBody>
            </p:sp>
            <p:sp>
              <p:nvSpPr>
                <p:cNvPr id="47187" name="AutoShape 11"/>
                <p:cNvSpPr>
                  <a:spLocks noChangeArrowheads="1"/>
                </p:cNvSpPr>
                <p:nvPr/>
              </p:nvSpPr>
              <p:spPr bwMode="auto">
                <a:xfrm>
                  <a:off x="2971" y="2220"/>
                  <a:ext cx="46" cy="136"/>
                </a:xfrm>
                <a:prstGeom prst="pentagon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zh-CN" altLang="zh-CN" sz="1600"/>
                </a:p>
              </p:txBody>
            </p:sp>
            <p:sp>
              <p:nvSpPr>
                <p:cNvPr id="47188" name="AutoShape 12"/>
                <p:cNvSpPr>
                  <a:spLocks noChangeArrowheads="1"/>
                </p:cNvSpPr>
                <p:nvPr/>
              </p:nvSpPr>
              <p:spPr bwMode="auto">
                <a:xfrm>
                  <a:off x="2880" y="2265"/>
                  <a:ext cx="91" cy="91"/>
                </a:xfrm>
                <a:prstGeom prst="rtTriangl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zh-CN" altLang="zh-CN" sz="1600"/>
                </a:p>
              </p:txBody>
            </p:sp>
            <p:sp>
              <p:nvSpPr>
                <p:cNvPr id="47189" name="AutoShape 13"/>
                <p:cNvSpPr>
                  <a:spLocks noChangeArrowheads="1"/>
                </p:cNvSpPr>
                <p:nvPr/>
              </p:nvSpPr>
              <p:spPr bwMode="auto">
                <a:xfrm>
                  <a:off x="2698" y="2220"/>
                  <a:ext cx="46" cy="136"/>
                </a:xfrm>
                <a:prstGeom prst="pentagon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zh-CN" altLang="zh-CN" sz="1600"/>
                </a:p>
              </p:txBody>
            </p:sp>
          </p:grpSp>
        </p:grpSp>
        <p:sp>
          <p:nvSpPr>
            <p:cNvPr id="66" name="下箭头 65"/>
            <p:cNvSpPr/>
            <p:nvPr/>
          </p:nvSpPr>
          <p:spPr>
            <a:xfrm>
              <a:off x="2987413" y="4653402"/>
              <a:ext cx="145294" cy="43298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0"/>
            <a:ext cx="1752600" cy="457200"/>
          </a:xfrm>
          <a:prstGeom prst="rect">
            <a:avLst/>
          </a:prstGeom>
          <a:solidFill>
            <a:srgbClr val="0000C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Text Box 134"/>
          <p:cNvSpPr txBox="1">
            <a:spLocks noChangeArrowheads="1"/>
          </p:cNvSpPr>
          <p:nvPr/>
        </p:nvSpPr>
        <p:spPr bwMode="auto">
          <a:xfrm>
            <a:off x="-121096" y="57090"/>
            <a:ext cx="2178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i="1" dirty="0" smtClean="0">
                <a:solidFill>
                  <a:srgbClr val="FFFF66"/>
                </a:solidFill>
                <a:cs typeface="Arial" pitchFamily="34" charset="0"/>
              </a:rPr>
              <a:t> Conclusion III</a:t>
            </a:r>
            <a:endParaRPr lang="en-US" altLang="zh-CN" sz="2000" b="1" i="1" dirty="0">
              <a:solidFill>
                <a:srgbClr val="FFFF66"/>
              </a:solidFill>
              <a:cs typeface="Arial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4800" y="4572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ICAM-1 suppresses tumor metastasis by inhibiting macrophage M2 polarization through</a:t>
            </a:r>
          </a:p>
          <a:p>
            <a:pPr algn="ctr"/>
            <a:r>
              <a:rPr lang="en-US" altLang="zh-CN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blockade of </a:t>
            </a:r>
            <a:r>
              <a:rPr lang="en-US" altLang="zh-CN" sz="2400" b="1" dirty="0" err="1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efferocytosis</a:t>
            </a:r>
            <a:endParaRPr lang="zh-CN" altLang="en-US" sz="2400" b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52400" y="6400800"/>
            <a:ext cx="3932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i="1" dirty="0" smtClean="0"/>
              <a:t>Min Yang, et al. Cell </a:t>
            </a:r>
            <a:r>
              <a:rPr lang="en-US" altLang="zh-CN" sz="1400" b="1" i="1" dirty="0" err="1" smtClean="0"/>
              <a:t>Death&amp;Disease</a:t>
            </a:r>
            <a:r>
              <a:rPr lang="en-US" altLang="zh-CN" sz="1400" b="1" i="1" dirty="0" smtClean="0"/>
              <a:t> (2015) </a:t>
            </a:r>
            <a:endParaRPr lang="zh-CN" altLang="en-US" sz="1400" b="1" i="1" dirty="0" smtClean="0"/>
          </a:p>
        </p:txBody>
      </p:sp>
      <p:sp>
        <p:nvSpPr>
          <p:cNvPr id="53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38</a:t>
            </a:fld>
            <a:endParaRPr lang="en-US" altLang="zh-CN" sz="1400" dirty="0"/>
          </a:p>
        </p:txBody>
      </p:sp>
      <p:cxnSp>
        <p:nvCxnSpPr>
          <p:cNvPr id="56" name="直接连接符 55"/>
          <p:cNvCxnSpPr/>
          <p:nvPr/>
        </p:nvCxnSpPr>
        <p:spPr>
          <a:xfrm>
            <a:off x="0" y="1752600"/>
            <a:ext cx="9144000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4"/>
          <p:cNvSpPr txBox="1">
            <a:spLocks noChangeArrowheads="1"/>
          </p:cNvSpPr>
          <p:nvPr/>
        </p:nvSpPr>
        <p:spPr bwMode="auto">
          <a:xfrm>
            <a:off x="3200400" y="192088"/>
            <a:ext cx="2971800" cy="646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 dirty="0">
                <a:solidFill>
                  <a:srgbClr val="0000CC"/>
                </a:solidFill>
                <a:latin typeface="Arial Black" pitchFamily="34" charset="0"/>
              </a:rPr>
              <a:t>Summary</a:t>
            </a:r>
          </a:p>
        </p:txBody>
      </p:sp>
      <p:sp>
        <p:nvSpPr>
          <p:cNvPr id="5" name="矩形 4"/>
          <p:cNvSpPr/>
          <p:nvPr/>
        </p:nvSpPr>
        <p:spPr>
          <a:xfrm>
            <a:off x="152400" y="533400"/>
            <a:ext cx="8732840" cy="1697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endParaRPr lang="en-US" altLang="zh-CN" dirty="0" smtClean="0">
              <a:solidFill>
                <a:srgbClr val="000000"/>
              </a:solidFill>
            </a:endParaRPr>
          </a:p>
          <a:p>
            <a:pPr lvl="0" algn="just">
              <a:lnSpc>
                <a:spcPts val="3200"/>
              </a:lnSpc>
              <a:buClr>
                <a:srgbClr val="000099"/>
              </a:buClr>
              <a:buFont typeface="Wingdings" pitchFamily="2" charset="2"/>
              <a:buChar char="l"/>
            </a:pPr>
            <a:r>
              <a:rPr lang="en-US" altLang="zh-CN" sz="2000" dirty="0" smtClean="0">
                <a:solidFill>
                  <a:srgbClr val="00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We have identified a novel role of BM-derived CARD9 that can contribute to tumor metastasis via regulation of metastasis-associated macrophages. </a:t>
            </a:r>
          </a:p>
        </p:txBody>
      </p:sp>
      <p:sp>
        <p:nvSpPr>
          <p:cNvPr id="6" name="矩形 5"/>
          <p:cNvSpPr/>
          <p:nvPr/>
        </p:nvSpPr>
        <p:spPr>
          <a:xfrm>
            <a:off x="152399" y="2209800"/>
            <a:ext cx="8758519" cy="1743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srgbClr val="000099"/>
              </a:buClr>
              <a:buFont typeface="Wingdings" pitchFamily="2" charset="2"/>
              <a:buChar char="l"/>
            </a:pPr>
            <a:endParaRPr lang="en-US" altLang="zh-CN" sz="2000" b="1" dirty="0" smtClean="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just">
              <a:lnSpc>
                <a:spcPts val="3200"/>
              </a:lnSpc>
              <a:buClr>
                <a:srgbClr val="000099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Cat S-mediated </a:t>
            </a:r>
            <a:r>
              <a:rPr lang="en-US" altLang="zh-CN" sz="20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autophagic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flux is an important mechanism for inducing M2-type polarization of TAMs, which leads to tumor development. </a:t>
            </a:r>
          </a:p>
        </p:txBody>
      </p:sp>
      <p:sp>
        <p:nvSpPr>
          <p:cNvPr id="7" name="矩形 6"/>
          <p:cNvSpPr/>
          <p:nvPr/>
        </p:nvSpPr>
        <p:spPr>
          <a:xfrm>
            <a:off x="152400" y="4211894"/>
            <a:ext cx="8758519" cy="1691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  <a:buClr>
                <a:srgbClr val="000099"/>
              </a:buClr>
              <a:buFont typeface="Wingdings" pitchFamily="2" charset="2"/>
              <a:buChar char="l"/>
            </a:pP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Our findings demonstrate a novel role for ICAM-1 in suppressing M2 macrophage polarization via </a:t>
            </a:r>
            <a:r>
              <a:rPr lang="en-US" altLang="zh-CN" sz="20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downregulation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of </a:t>
            </a:r>
            <a:r>
              <a:rPr lang="en-US" altLang="zh-CN" sz="2000" b="1" dirty="0" err="1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efferocytosis</a:t>
            </a:r>
            <a:r>
              <a:rPr lang="en-US" altLang="zh-CN" sz="2000" b="1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in the tumor microenvironment, thereby inhibiting tumor metastasis. </a:t>
            </a:r>
            <a:endParaRPr lang="zh-CN" altLang="en-US" dirty="0"/>
          </a:p>
        </p:txBody>
      </p:sp>
      <p:sp>
        <p:nvSpPr>
          <p:cNvPr id="8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39</a:t>
            </a:fld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Du Ji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22200"/>
            <a:ext cx="108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1676400" y="2514600"/>
            <a:ext cx="7467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 smtClean="0"/>
              <a:t>Jiahuai</a:t>
            </a:r>
            <a:r>
              <a:rPr lang="en-US" altLang="zh-CN" b="1" dirty="0" smtClean="0"/>
              <a:t> Han, Ph.D.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Professor and Dean,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Faculty of Medicine and Life Sciences, Xiamen University, China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Director,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State Key Laboratory of Cellular Stress Biology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Administrator\Pictures\images.jpg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733800"/>
            <a:ext cx="1080000" cy="14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/>
          <p:cNvSpPr/>
          <p:nvPr/>
        </p:nvSpPr>
        <p:spPr>
          <a:xfrm>
            <a:off x="1676400" y="3938826"/>
            <a:ext cx="7467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 smtClean="0"/>
              <a:t>Siqi</a:t>
            </a:r>
            <a:r>
              <a:rPr lang="en-US" altLang="zh-CN" b="1" dirty="0" smtClean="0"/>
              <a:t> Liu, Ph.D.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Professor and </a:t>
            </a:r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Director,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Proteomic Analysis Center at Beijing Institute of Genomics, Chinese Academy of Sciences</a:t>
            </a:r>
          </a:p>
        </p:txBody>
      </p:sp>
      <p:pic>
        <p:nvPicPr>
          <p:cNvPr id="6149" name="Picture 5" descr="C:\Users\Administrator\Pictures\employeeImages.jpg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5105400"/>
            <a:ext cx="1080000" cy="1440000"/>
          </a:xfrm>
          <a:prstGeom prst="rect">
            <a:avLst/>
          </a:prstGeom>
          <a:noFill/>
        </p:spPr>
      </p:pic>
      <p:sp>
        <p:nvSpPr>
          <p:cNvPr id="11" name="矩形 10"/>
          <p:cNvSpPr/>
          <p:nvPr/>
        </p:nvSpPr>
        <p:spPr>
          <a:xfrm>
            <a:off x="1676400" y="5181600"/>
            <a:ext cx="74676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 smtClean="0"/>
              <a:t>Xin</a:t>
            </a:r>
            <a:r>
              <a:rPr lang="en-US" altLang="zh-CN" b="1" dirty="0" smtClean="0"/>
              <a:t> Lin, Ph.D.</a:t>
            </a:r>
          </a:p>
          <a:p>
            <a:pPr algn="just"/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Professor,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Department of Molecular and Cellular Oncology, The University of Texas MD Anderson Cancer Center</a:t>
            </a:r>
          </a:p>
          <a:p>
            <a:pPr algn="just"/>
            <a:r>
              <a:rPr lang="en-US" altLang="zh-CN" sz="1600" b="1" dirty="0" smtClean="0">
                <a:latin typeface="Times New Roman" pitchFamily="18" charset="0"/>
                <a:cs typeface="Times New Roman" pitchFamily="18" charset="0"/>
              </a:rPr>
              <a:t>Director,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Cancer Biology Program, Graduate School of Biomedical Sciences, The University of Texas, Houston, TX</a:t>
            </a:r>
          </a:p>
        </p:txBody>
      </p:sp>
      <p:pic>
        <p:nvPicPr>
          <p:cNvPr id="6150" name="Picture 6" descr="C:\Users\Administrator\Pictures\untitled.pn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2303383"/>
            <a:ext cx="1080000" cy="1440000"/>
          </a:xfrm>
          <a:prstGeom prst="rect">
            <a:avLst/>
          </a:prstGeom>
          <a:noFill/>
        </p:spPr>
      </p:pic>
      <p:sp>
        <p:nvSpPr>
          <p:cNvPr id="13" name="矩形 12"/>
          <p:cNvSpPr/>
          <p:nvPr/>
        </p:nvSpPr>
        <p:spPr>
          <a:xfrm>
            <a:off x="1676400" y="914400"/>
            <a:ext cx="7239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err="1" smtClean="0"/>
              <a:t>Jie</a:t>
            </a:r>
            <a:r>
              <a:rPr lang="en-US" altLang="zh-CN" b="1" dirty="0" smtClean="0"/>
              <a:t> Du, Ph.D.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Professor and Dean,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Beijing Institute of Heart, Lung and Blood Vessel Diseases, 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Beijing </a:t>
            </a:r>
            <a:r>
              <a:rPr lang="en-US" altLang="zh-CN" sz="1600" dirty="0" err="1" smtClean="0">
                <a:latin typeface="Times New Roman" pitchFamily="18" charset="0"/>
                <a:cs typeface="Times New Roman" pitchFamily="18" charset="0"/>
              </a:rPr>
              <a:t>Anzhen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Hospital, Capital Medical University,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Beijing, China</a:t>
            </a:r>
          </a:p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Director, 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he Key Laboratory of Remodeling-Related Cardiovascular Diseases, Ministry of Education, China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2568352" y="101025"/>
            <a:ext cx="4289648" cy="584775"/>
          </a:xfrm>
          <a:prstGeom prst="rect">
            <a:avLst/>
          </a:prstGeom>
          <a:solidFill>
            <a:srgbClr val="0000CC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3200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40360" y="101025"/>
            <a:ext cx="42114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 smtClean="0">
                <a:solidFill>
                  <a:schemeClr val="bg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ACKNOWLEDGEMENT</a:t>
            </a:r>
            <a:endParaRPr lang="zh-CN" altLang="en-US" sz="2800" b="1" dirty="0" smtClean="0">
              <a:solidFill>
                <a:schemeClr val="bg1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2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40</a:t>
            </a:fld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41166" y="609600"/>
            <a:ext cx="7969434" cy="5562600"/>
            <a:chOff x="1096201" y="1401680"/>
            <a:chExt cx="7209599" cy="5075320"/>
          </a:xfrm>
        </p:grpSpPr>
        <p:pic>
          <p:nvPicPr>
            <p:cNvPr id="1038" name="Picture 14" descr="E:\UPMC-研修\工作介绍\安贞photo\IMG_20141117_124544.jpg"/>
            <p:cNvPicPr>
              <a:picLocks noChangeAspect="1" noChangeArrowheads="1"/>
            </p:cNvPicPr>
            <p:nvPr/>
          </p:nvPicPr>
          <p:blipFill>
            <a:blip r:embed="rId3" cstate="print">
              <a:lum bright="-1000" contrast="13000"/>
            </a:blip>
            <a:srcRect/>
            <a:stretch>
              <a:fillRect/>
            </a:stretch>
          </p:blipFill>
          <p:spPr bwMode="auto">
            <a:xfrm>
              <a:off x="1096201" y="1401680"/>
              <a:ext cx="3306215" cy="5075320"/>
            </a:xfrm>
            <a:prstGeom prst="rect">
              <a:avLst/>
            </a:prstGeom>
            <a:noFill/>
          </p:spPr>
        </p:pic>
        <p:pic>
          <p:nvPicPr>
            <p:cNvPr id="1039" name="Picture 15" descr="E:\UPMC-研修\工作介绍\安贞photo\IMG_20141117_124827.jpg"/>
            <p:cNvPicPr preferRelativeResize="0">
              <a:picLocks noChangeAspect="1" noChangeArrowheads="1"/>
            </p:cNvPicPr>
            <p:nvPr/>
          </p:nvPicPr>
          <p:blipFill>
            <a:blip r:embed="rId4" cstate="print">
              <a:lum bright="12000" contrast="16000"/>
            </a:blip>
            <a:srcRect/>
            <a:stretch>
              <a:fillRect/>
            </a:stretch>
          </p:blipFill>
          <p:spPr bwMode="auto">
            <a:xfrm>
              <a:off x="4477677" y="1410439"/>
              <a:ext cx="3828123" cy="2475761"/>
            </a:xfrm>
            <a:prstGeom prst="rect">
              <a:avLst/>
            </a:prstGeom>
            <a:noFill/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lum bright="6000" contrast="9000"/>
          </a:blip>
          <a:srcRect/>
          <a:stretch>
            <a:fillRect/>
          </a:stretch>
        </p:blipFill>
        <p:spPr bwMode="auto">
          <a:xfrm>
            <a:off x="4374967" y="3390900"/>
            <a:ext cx="423563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876256" y="6448251"/>
            <a:ext cx="2133600" cy="365125"/>
          </a:xfrm>
          <a:noFill/>
        </p:spPr>
        <p:txBody>
          <a:bodyPr/>
          <a:lstStyle/>
          <a:p>
            <a:fld id="{4404448E-44A3-440F-B628-071D6B8D18E5}" type="slidenum">
              <a:rPr lang="en-US" altLang="zh-CN" smtClean="0">
                <a:ea typeface="宋体" charset="-122"/>
              </a:rPr>
              <a:pPr/>
              <a:t>41</a:t>
            </a:fld>
            <a:endParaRPr lang="en-US" altLang="zh-CN" dirty="0" smtClean="0">
              <a:ea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31925"/>
            <a:ext cx="9144000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885010" y="381000"/>
            <a:ext cx="78779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4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Thanks for Your Attention </a:t>
            </a:r>
          </a:p>
        </p:txBody>
      </p:sp>
      <p:sp>
        <p:nvSpPr>
          <p:cNvPr id="4" name="灯片编号占位符 4"/>
          <p:cNvSpPr txBox="1">
            <a:spLocks noGrp="1"/>
          </p:cNvSpPr>
          <p:nvPr/>
        </p:nvSpPr>
        <p:spPr bwMode="auto">
          <a:xfrm>
            <a:off x="7010400" y="6553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F50E3-1F10-4CCF-9D60-D2AABF54C8DE}" type="slidenum">
              <a:rPr lang="en-US" altLang="zh-CN" sz="1400"/>
              <a:pPr algn="r"/>
              <a:t>42</a:t>
            </a:fld>
            <a:endParaRPr lang="en-US" altLang="zh-CN" sz="14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默认设计模板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11549</TotalTime>
  <Words>1486</Words>
  <Application>Microsoft Office PowerPoint</Application>
  <PresentationFormat>全屏显示(4:3)</PresentationFormat>
  <Paragraphs>372</Paragraphs>
  <Slides>42</Slides>
  <Notes>42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3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杨敏</dc:creator>
  <cp:lastModifiedBy>china</cp:lastModifiedBy>
  <cp:revision>312</cp:revision>
  <cp:lastPrinted>1601-01-01T00:00:00Z</cp:lastPrinted>
  <dcterms:created xsi:type="dcterms:W3CDTF">1601-01-01T00:00:00Z</dcterms:created>
  <dcterms:modified xsi:type="dcterms:W3CDTF">2015-08-30T02:50:29Z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