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91" r:id="rId3"/>
    <p:sldId id="258" r:id="rId4"/>
    <p:sldId id="259" r:id="rId5"/>
    <p:sldId id="257" r:id="rId6"/>
    <p:sldId id="296" r:id="rId7"/>
    <p:sldId id="297" r:id="rId8"/>
    <p:sldId id="293" r:id="rId9"/>
    <p:sldId id="288" r:id="rId10"/>
    <p:sldId id="312" r:id="rId11"/>
    <p:sldId id="308" r:id="rId12"/>
    <p:sldId id="318" r:id="rId13"/>
    <p:sldId id="304" r:id="rId14"/>
    <p:sldId id="276" r:id="rId15"/>
    <p:sldId id="277" r:id="rId16"/>
    <p:sldId id="294" r:id="rId17"/>
    <p:sldId id="283" r:id="rId18"/>
    <p:sldId id="301" r:id="rId19"/>
    <p:sldId id="285" r:id="rId20"/>
    <p:sldId id="299" r:id="rId21"/>
    <p:sldId id="300" r:id="rId22"/>
    <p:sldId id="306" r:id="rId23"/>
    <p:sldId id="307" r:id="rId24"/>
    <p:sldId id="309" r:id="rId25"/>
    <p:sldId id="303" r:id="rId26"/>
    <p:sldId id="286" r:id="rId27"/>
    <p:sldId id="313" r:id="rId28"/>
    <p:sldId id="319" r:id="rId29"/>
    <p:sldId id="278" r:id="rId30"/>
    <p:sldId id="279" r:id="rId31"/>
    <p:sldId id="310" r:id="rId32"/>
    <p:sldId id="314" r:id="rId33"/>
    <p:sldId id="311" r:id="rId34"/>
    <p:sldId id="315" r:id="rId35"/>
    <p:sldId id="29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E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76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05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84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29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3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8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4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6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1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1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476E2-F40A-4682-B17E-20C8C3AF18F7}" type="datetimeFigureOut">
              <a:rPr lang="en-US" smtClean="0"/>
              <a:t>8/14/2016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9D36-0562-4DCD-811F-CD8AE10C53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30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762000"/>
            <a:ext cx="8382000" cy="2286000"/>
          </a:xfrm>
        </p:spPr>
        <p:txBody>
          <a:bodyPr>
            <a:normAutofit/>
          </a:bodyPr>
          <a:lstStyle/>
          <a:p>
            <a:r>
              <a:rPr lang="en-US" dirty="0" smtClean="0"/>
              <a:t>Extensions of Dynamic </a:t>
            </a:r>
            <a:r>
              <a:rPr lang="en-US" dirty="0" smtClean="0"/>
              <a:t>Programming </a:t>
            </a:r>
            <a:r>
              <a:rPr lang="en-US" dirty="0" smtClean="0"/>
              <a:t>for </a:t>
            </a:r>
            <a:r>
              <a:rPr lang="en-US" dirty="0"/>
              <a:t>Decision Tree Study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733800"/>
            <a:ext cx="7696200" cy="2590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Mikhail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Moshkov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King Abdullah University of Science and Technology Saudi Arabia</a:t>
            </a:r>
          </a:p>
          <a:p>
            <a:endParaRPr lang="en-US" sz="1800" dirty="0"/>
          </a:p>
          <a:p>
            <a:r>
              <a:rPr lang="en-US" sz="2400" dirty="0" smtClean="0"/>
              <a:t>Big Data Analysis and Data Mining</a:t>
            </a:r>
            <a:endParaRPr lang="en-US" sz="2400" dirty="0" smtClean="0"/>
          </a:p>
          <a:p>
            <a:r>
              <a:rPr lang="en-US" sz="2400" dirty="0" smtClean="0"/>
              <a:t>September 26-27</a:t>
            </a:r>
            <a:r>
              <a:rPr lang="en-US" sz="2400" dirty="0"/>
              <a:t>, 2016, London, UK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605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Coauthors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743200"/>
            <a:ext cx="8001000" cy="3657600"/>
          </a:xfrm>
        </p:spPr>
        <p:txBody>
          <a:bodyPr>
            <a:normAutofit/>
          </a:bodyPr>
          <a:lstStyle/>
          <a:p>
            <a:r>
              <a:rPr lang="en-US" dirty="0"/>
              <a:t>PhD student Hassan </a:t>
            </a:r>
            <a:r>
              <a:rPr lang="en-US" dirty="0" err="1"/>
              <a:t>AbouEisha</a:t>
            </a:r>
            <a:r>
              <a:rPr lang="en-US" dirty="0"/>
              <a:t>, KAUST, KSA</a:t>
            </a:r>
          </a:p>
          <a:p>
            <a:r>
              <a:rPr lang="en-US" dirty="0"/>
              <a:t>PhD student Mohammad Azad, KAUST, </a:t>
            </a:r>
            <a:r>
              <a:rPr lang="en-US" dirty="0" smtClean="0"/>
              <a:t>KSA</a:t>
            </a:r>
            <a:endParaRPr lang="en-US" dirty="0" smtClean="0"/>
          </a:p>
          <a:p>
            <a:r>
              <a:rPr lang="en-US" dirty="0" smtClean="0"/>
              <a:t>Dr</a:t>
            </a:r>
            <a:r>
              <a:rPr lang="en-US" dirty="0"/>
              <a:t>. Igor </a:t>
            </a:r>
            <a:r>
              <a:rPr lang="en-US" dirty="0" err="1" smtClean="0"/>
              <a:t>Chikalov</a:t>
            </a:r>
            <a:r>
              <a:rPr lang="en-US" dirty="0" smtClean="0"/>
              <a:t>, </a:t>
            </a:r>
            <a:r>
              <a:rPr lang="en-US" dirty="0" smtClean="0"/>
              <a:t>Intel, US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Shahid</a:t>
            </a:r>
            <a:r>
              <a:rPr lang="en-US" dirty="0" smtClean="0"/>
              <a:t> Hussain, Habib University, Pakistan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05800" cy="5181600"/>
          </a:xfrm>
        </p:spPr>
        <p:txBody>
          <a:bodyPr>
            <a:normAutofit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The idea of dynamic programming is the following. For a </a:t>
            </a:r>
            <a:r>
              <a:rPr lang="en-US" sz="2800" dirty="0" smtClean="0">
                <a:cs typeface="Arial" panose="020B0604020202020204" pitchFamily="34" charset="0"/>
              </a:rPr>
              <a:t>given problem</a:t>
            </a:r>
            <a:r>
              <a:rPr lang="en-US" sz="2800" dirty="0">
                <a:cs typeface="Arial" panose="020B0604020202020204" pitchFamily="34" charset="0"/>
              </a:rPr>
              <a:t>, we </a:t>
            </a:r>
            <a:r>
              <a:rPr lang="en-US" sz="2800" dirty="0" smtClean="0">
                <a:cs typeface="Arial" panose="020B0604020202020204" pitchFamily="34" charset="0"/>
              </a:rPr>
              <a:t>define </a:t>
            </a:r>
            <a:r>
              <a:rPr lang="en-US" sz="2800" dirty="0">
                <a:cs typeface="Arial" panose="020B0604020202020204" pitchFamily="34" charset="0"/>
              </a:rPr>
              <a:t>the notion of a </a:t>
            </a:r>
            <a:r>
              <a:rPr lang="en-US" sz="2800" dirty="0" smtClean="0">
                <a:cs typeface="Arial" panose="020B0604020202020204" pitchFamily="34" charset="0"/>
              </a:rPr>
              <a:t>sub-problem </a:t>
            </a:r>
            <a:r>
              <a:rPr lang="en-US" sz="2800" dirty="0">
                <a:cs typeface="Arial" panose="020B0604020202020204" pitchFamily="34" charset="0"/>
              </a:rPr>
              <a:t>and an ordering </a:t>
            </a:r>
            <a:r>
              <a:rPr lang="en-US" sz="2800" dirty="0" smtClean="0">
                <a:cs typeface="Arial" panose="020B0604020202020204" pitchFamily="34" charset="0"/>
              </a:rPr>
              <a:t>of sub-problems </a:t>
            </a:r>
            <a:r>
              <a:rPr lang="en-US" sz="2800" dirty="0">
                <a:cs typeface="Arial" panose="020B0604020202020204" pitchFamily="34" charset="0"/>
              </a:rPr>
              <a:t>from </a:t>
            </a:r>
            <a:r>
              <a:rPr lang="en-US" sz="2800" dirty="0" smtClean="0">
                <a:cs typeface="Arial" panose="020B0604020202020204" pitchFamily="34" charset="0"/>
              </a:rPr>
              <a:t>“smallest” </a:t>
            </a:r>
            <a:r>
              <a:rPr lang="en-US" sz="2800" dirty="0">
                <a:cs typeface="Arial" panose="020B0604020202020204" pitchFamily="34" charset="0"/>
              </a:rPr>
              <a:t>to </a:t>
            </a:r>
            <a:r>
              <a:rPr lang="en-US" sz="2800" dirty="0" smtClean="0">
                <a:cs typeface="Arial" panose="020B0604020202020204" pitchFamily="34" charset="0"/>
              </a:rPr>
              <a:t>“largest”</a:t>
            </a:r>
            <a:endParaRPr lang="en-US" sz="8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If (</a:t>
            </a:r>
            <a:r>
              <a:rPr lang="en-US" sz="2800" dirty="0" err="1">
                <a:cs typeface="Arial" panose="020B0604020202020204" pitchFamily="34" charset="0"/>
              </a:rPr>
              <a:t>i</a:t>
            </a:r>
            <a:r>
              <a:rPr lang="en-US" sz="2800" dirty="0">
                <a:cs typeface="Arial" panose="020B0604020202020204" pitchFamily="34" charset="0"/>
              </a:rPr>
              <a:t>) the number of </a:t>
            </a:r>
            <a:r>
              <a:rPr lang="en-US" sz="2800" dirty="0" smtClean="0">
                <a:cs typeface="Arial" panose="020B0604020202020204" pitchFamily="34" charset="0"/>
              </a:rPr>
              <a:t>sub-problems </a:t>
            </a:r>
            <a:r>
              <a:rPr lang="en-US" sz="2800" dirty="0">
                <a:cs typeface="Arial" panose="020B0604020202020204" pitchFamily="34" charset="0"/>
              </a:rPr>
              <a:t>is polynomial, and (ii) </a:t>
            </a:r>
            <a:r>
              <a:rPr lang="en-US" sz="2800" dirty="0" smtClean="0">
                <a:cs typeface="Arial" panose="020B0604020202020204" pitchFamily="34" charset="0"/>
              </a:rPr>
              <a:t>the solution </a:t>
            </a:r>
            <a:r>
              <a:rPr lang="en-US" sz="2800" dirty="0">
                <a:cs typeface="Arial" panose="020B0604020202020204" pitchFamily="34" charset="0"/>
              </a:rPr>
              <a:t>of a </a:t>
            </a:r>
            <a:r>
              <a:rPr lang="en-US" sz="2800" dirty="0" smtClean="0">
                <a:cs typeface="Arial" panose="020B0604020202020204" pitchFamily="34" charset="0"/>
              </a:rPr>
              <a:t>sub-problem </a:t>
            </a:r>
            <a:r>
              <a:rPr lang="en-US" sz="2800" dirty="0">
                <a:cs typeface="Arial" panose="020B0604020202020204" pitchFamily="34" charset="0"/>
              </a:rPr>
              <a:t>can be easily (in polynomial </a:t>
            </a:r>
            <a:r>
              <a:rPr lang="en-US" sz="2800" dirty="0" smtClean="0">
                <a:cs typeface="Arial" panose="020B0604020202020204" pitchFamily="34" charset="0"/>
              </a:rPr>
              <a:t>time) computed </a:t>
            </a:r>
            <a:r>
              <a:rPr lang="en-US" sz="2800" dirty="0">
                <a:cs typeface="Arial" panose="020B0604020202020204" pitchFamily="34" charset="0"/>
              </a:rPr>
              <a:t>from the solution of smaller </a:t>
            </a:r>
            <a:r>
              <a:rPr lang="en-US" sz="2800" dirty="0" smtClean="0">
                <a:cs typeface="Arial" panose="020B0604020202020204" pitchFamily="34" charset="0"/>
              </a:rPr>
              <a:t>sub-problems </a:t>
            </a:r>
            <a:r>
              <a:rPr lang="en-US" sz="2800" dirty="0">
                <a:cs typeface="Arial" panose="020B0604020202020204" pitchFamily="34" charset="0"/>
              </a:rPr>
              <a:t>then we </a:t>
            </a:r>
            <a:r>
              <a:rPr lang="en-US" sz="2800" dirty="0" smtClean="0">
                <a:cs typeface="Arial" panose="020B0604020202020204" pitchFamily="34" charset="0"/>
              </a:rPr>
              <a:t>can design </a:t>
            </a:r>
            <a:r>
              <a:rPr lang="en-US" sz="2800" dirty="0">
                <a:cs typeface="Arial" panose="020B0604020202020204" pitchFamily="34" charset="0"/>
              </a:rPr>
              <a:t>a polynomial algorithm for the initial </a:t>
            </a:r>
            <a:r>
              <a:rPr lang="en-US" sz="2800" dirty="0" smtClean="0">
                <a:cs typeface="Arial" panose="020B0604020202020204" pitchFamily="34" charset="0"/>
              </a:rPr>
              <a:t>problem</a:t>
            </a:r>
            <a:endParaRPr lang="en-US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47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Dynamic Programming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The </a:t>
            </a:r>
            <a:r>
              <a:rPr lang="en-US" sz="2800" dirty="0"/>
              <a:t>aim of usual Dynamic Programming (DP) is to find an optimal object from a finite set of </a:t>
            </a:r>
            <a:r>
              <a:rPr lang="en-US" sz="2800" dirty="0" smtClean="0"/>
              <a:t>objects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682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We </a:t>
            </a:r>
            <a:r>
              <a:rPr lang="en-US" sz="2800" dirty="0"/>
              <a:t>consider extensions of </a:t>
            </a:r>
            <a:r>
              <a:rPr lang="en-US" sz="2800" dirty="0" smtClean="0"/>
              <a:t>dynamic programming </a:t>
            </a:r>
            <a:r>
              <a:rPr lang="en-US" sz="2800" dirty="0"/>
              <a:t>which allow us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describe the set of optimal </a:t>
            </a:r>
            <a:r>
              <a:rPr lang="en-US" sz="2800" dirty="0" smtClean="0"/>
              <a:t>objects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count the number of these </a:t>
            </a:r>
            <a:r>
              <a:rPr lang="en-US" sz="2800" dirty="0" smtClean="0"/>
              <a:t>objects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make sequential optimization relative to different </a:t>
            </a:r>
            <a:r>
              <a:rPr lang="en-US" sz="2800" dirty="0" smtClean="0"/>
              <a:t>criteria 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find the set of Pareto optimal points for two </a:t>
            </a:r>
            <a:r>
              <a:rPr lang="en-US" sz="2800" dirty="0" smtClean="0"/>
              <a:t>criteria</a:t>
            </a:r>
          </a:p>
          <a:p>
            <a:r>
              <a:rPr lang="en-US" sz="2800" dirty="0" smtClean="0"/>
              <a:t>To </a:t>
            </a:r>
            <a:r>
              <a:rPr lang="en-US" sz="2800" dirty="0"/>
              <a:t>describe relationships between two </a:t>
            </a:r>
            <a:r>
              <a:rPr lang="en-US" sz="2800" dirty="0" smtClean="0"/>
              <a:t>criteria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794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of DP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areas of applications include </a:t>
            </a:r>
            <a:endParaRPr lang="en-US" sz="2800" dirty="0" smtClean="0"/>
          </a:p>
          <a:p>
            <a:r>
              <a:rPr lang="en-US" sz="2800" dirty="0" smtClean="0"/>
              <a:t>Combinatorial optimization 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inite element method 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ault diagnosis 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omplexity </a:t>
            </a:r>
            <a:r>
              <a:rPr lang="en-US" sz="2800" dirty="0"/>
              <a:t>of </a:t>
            </a:r>
            <a:r>
              <a:rPr lang="en-US" sz="2800" dirty="0" smtClean="0"/>
              <a:t>algorithms </a:t>
            </a:r>
          </a:p>
          <a:p>
            <a:r>
              <a:rPr lang="en-US" sz="2800" dirty="0"/>
              <a:t>M</a:t>
            </a:r>
            <a:r>
              <a:rPr lang="en-US" sz="2800" dirty="0" smtClean="0"/>
              <a:t>achine learning</a:t>
            </a:r>
          </a:p>
          <a:p>
            <a:r>
              <a:rPr lang="en-US" sz="2800" dirty="0" smtClean="0"/>
              <a:t>Knowledge representation 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9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for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In </a:t>
            </a:r>
            <a:r>
              <a:rPr lang="en-US" sz="2800" dirty="0"/>
              <a:t>the presentation, we consider applications of this new approach to the study of decision trees </a:t>
            </a:r>
            <a:endParaRPr lang="en-US" sz="28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/>
              <a:t>algorithms for problem </a:t>
            </a:r>
            <a:r>
              <a:rPr lang="en-US" sz="2800" dirty="0" smtClean="0"/>
              <a:t>solving 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/>
              <a:t>a way for knowledge extraction and </a:t>
            </a:r>
            <a:r>
              <a:rPr lang="en-US" sz="2800" dirty="0" smtClean="0"/>
              <a:t>representation 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s </a:t>
            </a:r>
            <a:r>
              <a:rPr lang="en-US" sz="2800" dirty="0"/>
              <a:t>predictors which, for a new object given by values of conditional attributes, define a value of the decision </a:t>
            </a:r>
            <a:r>
              <a:rPr lang="en-US" sz="2800" dirty="0" smtClean="0"/>
              <a:t>attribute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7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188195"/>
              </p:ext>
            </p:extLst>
          </p:nvPr>
        </p:nvGraphicFramePr>
        <p:xfrm>
          <a:off x="6019800" y="1615440"/>
          <a:ext cx="2743200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685800"/>
                <a:gridCol w="685800"/>
                <a:gridCol w="685800"/>
              </a:tblGrid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</a:t>
                      </a:r>
                      <a:r>
                        <a:rPr lang="en-US" sz="2000" baseline="-25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f</a:t>
                      </a:r>
                      <a:r>
                        <a:rPr lang="en-US" sz="2000" baseline="-25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d</a:t>
                      </a:r>
                      <a:endParaRPr lang="en-US" sz="2000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/>
                </a:tc>
              </a:tr>
              <a:tr h="39370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66800" y="2433935"/>
            <a:ext cx="4267200" cy="228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Delay 6"/>
          <p:cNvSpPr/>
          <p:nvPr/>
        </p:nvSpPr>
        <p:spPr>
          <a:xfrm rot="-5400000">
            <a:off x="1400556" y="1716131"/>
            <a:ext cx="612648" cy="822960"/>
          </a:xfrm>
          <a:prstGeom prst="flowChartDelay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Flowchart: Delay 8"/>
          <p:cNvSpPr/>
          <p:nvPr/>
        </p:nvSpPr>
        <p:spPr>
          <a:xfrm rot="-5400000">
            <a:off x="4387596" y="1716131"/>
            <a:ext cx="612648" cy="822960"/>
          </a:xfrm>
          <a:prstGeom prst="flowChartDelay">
            <a:avLst/>
          </a:prstGeom>
          <a:solidFill>
            <a:srgbClr val="F04EE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lowchart: Delay 9"/>
          <p:cNvSpPr/>
          <p:nvPr/>
        </p:nvSpPr>
        <p:spPr>
          <a:xfrm rot="-5400000">
            <a:off x="2939796" y="1719179"/>
            <a:ext cx="612648" cy="82296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 10"/>
          <p:cNvSpPr/>
          <p:nvPr/>
        </p:nvSpPr>
        <p:spPr>
          <a:xfrm>
            <a:off x="1546409" y="2662535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f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3070408" y="2662535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2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4594408" y="2662535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3</a:t>
            </a:r>
            <a:endParaRPr lang="en-US" sz="2400" dirty="0"/>
          </a:p>
        </p:txBody>
      </p:sp>
      <p:sp>
        <p:nvSpPr>
          <p:cNvPr id="14" name="Oval 13"/>
          <p:cNvSpPr/>
          <p:nvPr/>
        </p:nvSpPr>
        <p:spPr>
          <a:xfrm>
            <a:off x="3200400" y="2132183"/>
            <a:ext cx="282392" cy="3048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587285" y="1378803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3127315" y="13671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635284" y="136713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93471" y="3440668"/>
            <a:ext cx="150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Decision table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676400" y="6031468"/>
            <a:ext cx="1417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Decision tree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514600" y="3328567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740761" y="3476502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f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1676400" y="4242967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902561" y="4390902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2</a:t>
            </a:r>
            <a:endParaRPr lang="en-US" sz="2400" dirty="0"/>
          </a:p>
        </p:txBody>
      </p:sp>
      <p:cxnSp>
        <p:nvCxnSpPr>
          <p:cNvPr id="29" name="Straight Arrow Connector 28"/>
          <p:cNvCxnSpPr>
            <a:stCxn id="24" idx="3"/>
            <a:endCxn id="26" idx="0"/>
          </p:cNvCxnSpPr>
          <p:nvPr/>
        </p:nvCxnSpPr>
        <p:spPr>
          <a:xfrm flipH="1">
            <a:off x="2057400" y="3913934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352800" y="4242967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600601" y="4390902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1</a:t>
            </a:r>
            <a:endParaRPr lang="en-US" sz="2400" dirty="0"/>
          </a:p>
        </p:txBody>
      </p:sp>
      <p:cxnSp>
        <p:nvCxnSpPr>
          <p:cNvPr id="33" name="Straight Arrow Connector 32"/>
          <p:cNvCxnSpPr>
            <a:stCxn id="24" idx="5"/>
            <a:endCxn id="30" idx="0"/>
          </p:cNvCxnSpPr>
          <p:nvPr/>
        </p:nvCxnSpPr>
        <p:spPr>
          <a:xfrm>
            <a:off x="3165008" y="3913934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838200" y="5181600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086001" y="5329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endCxn id="34" idx="0"/>
          </p:cNvCxnSpPr>
          <p:nvPr/>
        </p:nvCxnSpPr>
        <p:spPr>
          <a:xfrm flipH="1">
            <a:off x="1219200" y="4852567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514600" y="5181600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762401" y="5329535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2</a:t>
            </a:r>
            <a:endParaRPr lang="en-US" sz="2400" dirty="0"/>
          </a:p>
        </p:txBody>
      </p: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2326808" y="4852567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133600" y="3709567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432115" y="3709567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517715" y="46356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1295400" y="46356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5105400" y="4438471"/>
            <a:ext cx="327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Depth </a:t>
            </a:r>
          </a:p>
          <a:p>
            <a:r>
              <a:rPr lang="en-US" dirty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umber of nodes</a:t>
            </a:r>
          </a:p>
          <a:p>
            <a:r>
              <a:rPr lang="en-US" dirty="0">
                <a:solidFill>
                  <a:srgbClr val="0070C0"/>
                </a:solidFill>
              </a:rPr>
              <a:t>T</a:t>
            </a:r>
            <a:r>
              <a:rPr lang="en-US" dirty="0" smtClean="0">
                <a:solidFill>
                  <a:srgbClr val="0070C0"/>
                </a:solidFill>
              </a:rPr>
              <a:t>otal path length (average depth) </a:t>
            </a:r>
          </a:p>
          <a:p>
            <a:r>
              <a:rPr lang="en-US" dirty="0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umber of terminal nodes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38801" y="6019800"/>
            <a:ext cx="1676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Cost functions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2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Directed Acyclic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26356"/>
            <a:ext cx="6800850" cy="530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 smtClean="0"/>
                  <a:t>Directed Acyclic Graph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∆</m:t>
                        </m:r>
                      </m:e>
                      <m:sub>
                        <m:r>
                          <a:rPr lang="en-US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89" y="1828800"/>
            <a:ext cx="6452711" cy="404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2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Scalability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147762"/>
            <a:ext cx="8572500" cy="45624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350" y="5715000"/>
            <a:ext cx="84010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Training part of Poker Hand data </a:t>
            </a:r>
            <a:r>
              <a:rPr lang="en-US" sz="2800" dirty="0" smtClean="0"/>
              <a:t>set </a:t>
            </a:r>
            <a:r>
              <a:rPr lang="en-US" sz="2800" dirty="0"/>
              <a:t>contains 25010 </a:t>
            </a:r>
            <a:r>
              <a:rPr lang="en-US" sz="2800" dirty="0" smtClean="0"/>
              <a:t>objects and 10 conditional attributes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336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Restricted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0"/>
            <a:ext cx="8153400" cy="2133600"/>
          </a:xfrm>
        </p:spPr>
        <p:txBody>
          <a:bodyPr/>
          <a:lstStyle/>
          <a:p>
            <a:r>
              <a:rPr lang="en-US" dirty="0" smtClean="0"/>
              <a:t>We described classes of decision tables for which the considered algorithms have polynomial time complexity depending on the number of conditional attributes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971800" y="40386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76600" y="39624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57600" y="3962400"/>
            <a:ext cx="2895600" cy="2590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86000" y="4800600"/>
            <a:ext cx="4267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86000" y="5105400"/>
            <a:ext cx="4267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86000" y="5410200"/>
            <a:ext cx="4267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1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Extensions of DP for 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Sequential optimization</a:t>
            </a:r>
          </a:p>
          <a:p>
            <a:r>
              <a:rPr lang="en-US" sz="2800" dirty="0" smtClean="0"/>
              <a:t>Evaluation of the number of optimal trees</a:t>
            </a:r>
          </a:p>
          <a:p>
            <a:r>
              <a:rPr lang="en-US" sz="2800" dirty="0" smtClean="0"/>
              <a:t>Relationships between cost and accuracy</a:t>
            </a:r>
          </a:p>
          <a:p>
            <a:r>
              <a:rPr lang="en-US" sz="2800" dirty="0" smtClean="0"/>
              <a:t>Relationships between two cost functions</a:t>
            </a:r>
          </a:p>
          <a:p>
            <a:r>
              <a:rPr lang="en-US" sz="2800" dirty="0" smtClean="0"/>
              <a:t>Construction of the set of Pareto optimal points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01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Sorting of 8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038600"/>
            <a:ext cx="8915400" cy="26670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>
                <a:cs typeface="Arial" pitchFamily="34" charset="0"/>
              </a:rPr>
              <a:t>This solved a long-standing problem (since 1968) considered by D. Knuth in his famous book The Art of Computer Programming, Volume 3, Sorting and Searching</a:t>
            </a:r>
          </a:p>
          <a:p>
            <a:r>
              <a:rPr lang="en-US" sz="3600" dirty="0" smtClean="0">
                <a:cs typeface="Arial" pitchFamily="34" charset="0"/>
              </a:rPr>
              <a:t>We proved also that each decision tree for sorting </a:t>
            </a:r>
            <a:r>
              <a:rPr lang="en-US" sz="3600" dirty="0" smtClean="0">
                <a:solidFill>
                  <a:srgbClr val="0070C0"/>
                </a:solidFill>
                <a:cs typeface="Arial" pitchFamily="34" charset="0"/>
              </a:rPr>
              <a:t>8</a:t>
            </a:r>
            <a:r>
              <a:rPr lang="en-US" sz="3600" dirty="0" smtClean="0">
                <a:cs typeface="Arial" pitchFamily="34" charset="0"/>
              </a:rPr>
              <a:t> elements with minimum </a:t>
            </a:r>
            <a:r>
              <a:rPr lang="en-US" sz="3600" dirty="0">
                <a:cs typeface="Arial" pitchFamily="34" charset="0"/>
              </a:rPr>
              <a:t>average depth has minimum depth. The number of such trees is equal to </a:t>
            </a:r>
            <a:r>
              <a:rPr lang="en-US" sz="3600" dirty="0" smtClean="0">
                <a:solidFill>
                  <a:srgbClr val="0070C0"/>
                </a:solidFill>
                <a:cs typeface="Arial" pitchFamily="34" charset="0"/>
              </a:rPr>
              <a:t>8.548×10</a:t>
            </a:r>
            <a:r>
              <a:rPr lang="en-US" sz="3600" baseline="30000" dirty="0" smtClean="0">
                <a:solidFill>
                  <a:srgbClr val="0070C0"/>
                </a:solidFill>
              </a:rPr>
              <a:t>326365</a:t>
            </a:r>
            <a:endParaRPr lang="en-US" sz="3600" baseline="30000" dirty="0">
              <a:solidFill>
                <a:srgbClr val="0070C0"/>
              </a:solidFill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MOSHKOM\Documents\2011\Algorithm_course\fig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41910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1828800"/>
            <a:ext cx="45720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cs typeface="Arial" pitchFamily="34" charset="0"/>
              </a:rPr>
              <a:t>We proved that the minimum average depth of a decision tree for sorting </a:t>
            </a:r>
            <a:r>
              <a:rPr lang="en-US" sz="2800" dirty="0" smtClean="0">
                <a:solidFill>
                  <a:srgbClr val="0070C0"/>
                </a:solidFill>
                <a:cs typeface="Arial" pitchFamily="34" charset="0"/>
              </a:rPr>
              <a:t>8</a:t>
            </a:r>
            <a:r>
              <a:rPr lang="en-US" sz="2800" dirty="0" smtClean="0">
                <a:cs typeface="Arial" pitchFamily="34" charset="0"/>
              </a:rPr>
              <a:t> elements is equal to </a:t>
            </a:r>
            <a:r>
              <a:rPr lang="en-US" sz="2800" dirty="0" smtClean="0">
                <a:solidFill>
                  <a:srgbClr val="0070C0"/>
                </a:solidFill>
                <a:cs typeface="Arial" pitchFamily="34" charset="0"/>
              </a:rPr>
              <a:t>620160/40320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Corner Point Detection</a:t>
            </a:r>
            <a:endParaRPr lang="en-US" dirty="0"/>
          </a:p>
        </p:txBody>
      </p:sp>
      <p:pic>
        <p:nvPicPr>
          <p:cNvPr id="4" name="Picture 2" descr="C:\Users\shahid\Desktop\Dropbox\working_folder\slides_for_research\chap4_fi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396" y="1371600"/>
            <a:ext cx="505142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358" y="3810000"/>
            <a:ext cx="83998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cs typeface="Arial" pitchFamily="34" charset="0"/>
              </a:rPr>
              <a:t>Corner points are used in computer vision for object tracking (FAST algorithm devised by </a:t>
            </a:r>
            <a:r>
              <a:rPr lang="en-US" sz="2800" dirty="0" err="1">
                <a:cs typeface="Arial" pitchFamily="34" charset="0"/>
              </a:rPr>
              <a:t>Rosten</a:t>
            </a:r>
            <a:r>
              <a:rPr lang="en-US" sz="2800" dirty="0">
                <a:cs typeface="Arial" pitchFamily="34" charset="0"/>
              </a:rPr>
              <a:t> and Drummond</a:t>
            </a:r>
            <a:r>
              <a:rPr lang="en-US" sz="2800" dirty="0" smtClean="0">
                <a:cs typeface="Arial" pitchFamily="34" charset="0"/>
              </a:rPr>
              <a:t>) </a:t>
            </a:r>
          </a:p>
          <a:p>
            <a:r>
              <a:rPr lang="en-US" sz="2800" dirty="0" smtClean="0">
                <a:cs typeface="Arial" pitchFamily="34" charset="0"/>
              </a:rPr>
              <a:t>A </a:t>
            </a:r>
            <a:r>
              <a:rPr lang="en-US" sz="2800" dirty="0">
                <a:cs typeface="Arial" pitchFamily="34" charset="0"/>
              </a:rPr>
              <a:t>pixel is assumed to be a </a:t>
            </a:r>
            <a:r>
              <a:rPr lang="en-US" sz="2800" i="1" dirty="0">
                <a:cs typeface="Arial" pitchFamily="34" charset="0"/>
              </a:rPr>
              <a:t>corner point </a:t>
            </a:r>
            <a:r>
              <a:rPr lang="en-US" sz="2800" dirty="0">
                <a:cs typeface="Arial" pitchFamily="34" charset="0"/>
              </a:rPr>
              <a:t>if at least </a:t>
            </a:r>
            <a:r>
              <a:rPr lang="en-US" sz="2800" dirty="0">
                <a:solidFill>
                  <a:srgbClr val="0070C0"/>
                </a:solidFill>
                <a:cs typeface="Arial" pitchFamily="34" charset="0"/>
              </a:rPr>
              <a:t>12</a:t>
            </a:r>
            <a:r>
              <a:rPr lang="en-US" sz="2800" dirty="0">
                <a:cs typeface="Arial" pitchFamily="34" charset="0"/>
              </a:rPr>
              <a:t> contiguous pixels on the circle are all either brighter or darker than the central point by a given </a:t>
            </a:r>
            <a:r>
              <a:rPr lang="en-US" sz="2800" dirty="0" smtClean="0">
                <a:cs typeface="Arial" pitchFamily="34" charset="0"/>
              </a:rPr>
              <a:t>threshold</a:t>
            </a:r>
            <a:endParaRPr lang="en-US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70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Corner Point Detection</a:t>
            </a:r>
            <a:endParaRPr lang="en-US" dirty="0"/>
          </a:p>
        </p:txBody>
      </p:sp>
      <p:pic>
        <p:nvPicPr>
          <p:cNvPr id="5" name="Picture 5" descr="C:\Users\shahid\Desktop\Dropbox\working_folder\slides_for_research\box_20-total_path_length-vs-n_of_nod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70606"/>
            <a:ext cx="4349801" cy="344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39358" y="4813518"/>
            <a:ext cx="8399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cs typeface="Arial" pitchFamily="34" charset="0"/>
              </a:rPr>
              <a:t>Dynamic programming approach allows us to construct decision trees for corner point detection with average time complexity </a:t>
            </a:r>
            <a:r>
              <a:rPr lang="en-US" sz="2800" dirty="0">
                <a:solidFill>
                  <a:srgbClr val="0070C0"/>
                </a:solidFill>
                <a:cs typeface="Arial" pitchFamily="34" charset="0"/>
              </a:rPr>
              <a:t>7</a:t>
            </a:r>
            <a:r>
              <a:rPr lang="en-US" sz="2800" dirty="0" smtClean="0">
                <a:solidFill>
                  <a:srgbClr val="0070C0"/>
                </a:solidFill>
                <a:cs typeface="Arial" pitchFamily="34" charset="0"/>
              </a:rPr>
              <a:t>%</a:t>
            </a:r>
            <a:r>
              <a:rPr lang="en-US" sz="2800" dirty="0" smtClean="0">
                <a:cs typeface="Arial" pitchFamily="34" charset="0"/>
              </a:rPr>
              <a:t> less than for known ones, and analyze time-memory tradeoff  for such trees </a:t>
            </a:r>
            <a:endParaRPr lang="en-US" sz="2800" i="1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14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of 0-1 Faults</a:t>
            </a:r>
            <a:endParaRPr lang="en-US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17" y="3463290"/>
            <a:ext cx="1688783" cy="2708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428999"/>
            <a:ext cx="4638675" cy="3209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18" y="1452137"/>
            <a:ext cx="5514975" cy="174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1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of 0-1 Faults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88" y="2209800"/>
            <a:ext cx="5243412" cy="1143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69" y="2246295"/>
            <a:ext cx="3093298" cy="41303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060" y="4038600"/>
            <a:ext cx="5654540" cy="196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791015"/>
            <a:ext cx="9024425" cy="208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60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88" y="1625186"/>
            <a:ext cx="8334512" cy="104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372" y="2819397"/>
            <a:ext cx="5288628" cy="396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774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Totally Optimal Decision Trees for Boolean Functions</a:t>
            </a:r>
            <a:endParaRPr lang="en-US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0"/>
            <a:ext cx="769239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71010"/>
            <a:ext cx="7818120" cy="83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9800" y="5715000"/>
            <a:ext cx="40984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Two hypotheses for D, N and D, T 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280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Heuristics for Decision Tree Construction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4889718"/>
            <a:ext cx="47243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Minimization of decision tree average depth for decision </a:t>
            </a:r>
          </a:p>
          <a:p>
            <a:r>
              <a:rPr lang="en-US" sz="2800" dirty="0" smtClean="0"/>
              <a:t>tables with many-valued decisions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5742108" cy="35750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876800"/>
            <a:ext cx="4243388" cy="187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Minimization of Number of Nodes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399" y="2835057"/>
            <a:ext cx="41148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Decision table </a:t>
            </a:r>
            <a:r>
              <a:rPr lang="en-US" sz="2800" i="1" dirty="0" smtClean="0"/>
              <a:t>Mushroom</a:t>
            </a:r>
            <a:r>
              <a:rPr lang="en-US" sz="2800" dirty="0" smtClean="0"/>
              <a:t> contains </a:t>
            </a:r>
            <a:r>
              <a:rPr lang="en-US" sz="2800" dirty="0" smtClean="0">
                <a:solidFill>
                  <a:srgbClr val="0070C0"/>
                </a:solidFill>
              </a:rPr>
              <a:t>22</a:t>
            </a:r>
            <a:r>
              <a:rPr lang="en-US" sz="2800" dirty="0" smtClean="0"/>
              <a:t> </a:t>
            </a:r>
            <a:r>
              <a:rPr lang="en-US" sz="2800" dirty="0"/>
              <a:t>conditional attributes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rgbClr val="0070C0"/>
                </a:solidFill>
              </a:rPr>
              <a:t>8124</a:t>
            </a:r>
            <a:r>
              <a:rPr lang="en-US" sz="2800" dirty="0" smtClean="0"/>
              <a:t> rows</a:t>
            </a:r>
          </a:p>
          <a:p>
            <a:endParaRPr lang="en-US" sz="2800" dirty="0"/>
          </a:p>
          <a:p>
            <a:r>
              <a:rPr lang="en-US" sz="2800" dirty="0"/>
              <a:t>The minimum number of nodes in a decision tree for </a:t>
            </a:r>
            <a:r>
              <a:rPr lang="en-US" sz="2800" i="1" dirty="0" smtClean="0"/>
              <a:t>Mushroom </a:t>
            </a:r>
            <a:r>
              <a:rPr lang="en-US" sz="2800" dirty="0" smtClean="0"/>
              <a:t>is </a:t>
            </a:r>
            <a:r>
              <a:rPr lang="en-US" sz="2800" dirty="0"/>
              <a:t>equal </a:t>
            </a:r>
            <a:r>
              <a:rPr lang="en-US" sz="2800" dirty="0" smtClean="0"/>
              <a:t>to </a:t>
            </a:r>
            <a:r>
              <a:rPr lang="en-US" sz="2800" dirty="0" smtClean="0">
                <a:solidFill>
                  <a:srgbClr val="0070C0"/>
                </a:solidFill>
              </a:rPr>
              <a:t>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5" y="1524443"/>
            <a:ext cx="48291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4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Relationships Number of Nodes vs. Misclassification Error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4804" y="1752600"/>
            <a:ext cx="358140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When the number of misclassifications is increasing, the number of nodes in decision trees can decrease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r>
              <a:rPr lang="en-US" sz="2800" dirty="0" smtClean="0">
                <a:solidFill>
                  <a:srgbClr val="0070C0"/>
                </a:solidFill>
              </a:rPr>
              <a:t>One </a:t>
            </a:r>
            <a:r>
              <a:rPr lang="en-US" sz="2800" dirty="0">
                <a:solidFill>
                  <a:srgbClr val="0070C0"/>
                </a:solidFill>
              </a:rPr>
              <a:t>can be interested in less accurate but more understandable decision trees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52600"/>
            <a:ext cx="5308237" cy="4191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8200" y="6107668"/>
            <a:ext cx="438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Tic </a:t>
            </a:r>
            <a:r>
              <a:rPr lang="en-US" sz="2400" dirty="0" err="1"/>
              <a:t>Tac</a:t>
            </a:r>
            <a:r>
              <a:rPr lang="en-US" sz="2400" dirty="0"/>
              <a:t> Toe</a:t>
            </a:r>
            <a:r>
              <a:rPr lang="en-US" sz="2400" dirty="0" smtClean="0"/>
              <a:t>, 9 attributes, 959 rows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938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and Rules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962722" y="5710535"/>
            <a:ext cx="26884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Set of decision rules</a:t>
            </a:r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5867400" y="4346138"/>
            <a:ext cx="28055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smtClean="0">
                <a:solidFill>
                  <a:srgbClr val="0070C0"/>
                </a:solidFill>
              </a:rPr>
              <a:t>1 </a:t>
            </a:r>
            <a:r>
              <a:rPr lang="en-US" sz="2400" dirty="0" smtClean="0">
                <a:solidFill>
                  <a:srgbClr val="0070C0"/>
                </a:solidFill>
              </a:rPr>
              <a:t>= 0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 </a:t>
            </a:r>
            <a:r>
              <a:rPr lang="en-US" sz="2400" dirty="0" smtClean="0">
                <a:solidFill>
                  <a:srgbClr val="0070C0"/>
                </a:solidFill>
              </a:rPr>
              <a:t>f</a:t>
            </a:r>
            <a:r>
              <a:rPr lang="en-US" sz="2400" baseline="-25000" dirty="0" smtClean="0">
                <a:solidFill>
                  <a:srgbClr val="0070C0"/>
                </a:solidFill>
              </a:rPr>
              <a:t>2 </a:t>
            </a:r>
            <a:r>
              <a:rPr lang="en-US" sz="2400" dirty="0">
                <a:solidFill>
                  <a:srgbClr val="0070C0"/>
                </a:solidFill>
              </a:rPr>
              <a:t>= 0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 d = 3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f</a:t>
            </a:r>
            <a:r>
              <a:rPr lang="en-US" sz="2400" baseline="-25000" dirty="0">
                <a:solidFill>
                  <a:srgbClr val="0070C0"/>
                </a:solidFill>
              </a:rPr>
              <a:t>1 </a:t>
            </a:r>
            <a:r>
              <a:rPr lang="en-US" sz="2400" dirty="0">
                <a:solidFill>
                  <a:srgbClr val="0070C0"/>
                </a:solidFill>
              </a:rPr>
              <a:t>= 0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0070C0"/>
                </a:solidFill>
              </a:rPr>
              <a:t>f</a:t>
            </a:r>
            <a:r>
              <a:rPr lang="en-US" sz="2400" baseline="-25000" dirty="0">
                <a:solidFill>
                  <a:srgbClr val="0070C0"/>
                </a:solidFill>
              </a:rPr>
              <a:t>2 </a:t>
            </a:r>
            <a:r>
              <a:rPr lang="en-US" sz="2400" dirty="0">
                <a:solidFill>
                  <a:srgbClr val="0070C0"/>
                </a:solidFill>
              </a:rPr>
              <a:t>= </a:t>
            </a:r>
            <a:r>
              <a:rPr lang="en-US" sz="2400" dirty="0" smtClean="0">
                <a:solidFill>
                  <a:srgbClr val="0070C0"/>
                </a:solidFill>
              </a:rPr>
              <a:t>1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 d =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2</a:t>
            </a:r>
            <a:endParaRPr lang="en-US" sz="2400" dirty="0">
              <a:solidFill>
                <a:srgbClr val="0070C0"/>
              </a:solidFill>
            </a:endParaRP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f</a:t>
            </a:r>
            <a:r>
              <a:rPr lang="en-US" sz="2400" baseline="-25000" dirty="0">
                <a:solidFill>
                  <a:srgbClr val="0070C0"/>
                </a:solidFill>
              </a:rPr>
              <a:t>1 </a:t>
            </a:r>
            <a:r>
              <a:rPr lang="en-US" sz="2400" dirty="0">
                <a:solidFill>
                  <a:srgbClr val="0070C0"/>
                </a:solidFill>
              </a:rPr>
              <a:t>= </a:t>
            </a:r>
            <a:r>
              <a:rPr lang="en-US" sz="2400" dirty="0" smtClean="0">
                <a:solidFill>
                  <a:srgbClr val="0070C0"/>
                </a:solidFill>
              </a:rPr>
              <a:t>1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 </a:t>
            </a:r>
            <a:r>
              <a:rPr lang="en-US" sz="2400" dirty="0">
                <a:solidFill>
                  <a:srgbClr val="0070C0"/>
                </a:solidFill>
                <a:sym typeface="Symbol"/>
              </a:rPr>
              <a:t>d = </a:t>
            </a:r>
            <a:r>
              <a:rPr lang="en-US" sz="2400" dirty="0" smtClean="0">
                <a:solidFill>
                  <a:srgbClr val="0070C0"/>
                </a:solidFill>
                <a:sym typeface="Symbol"/>
              </a:rPr>
              <a:t>1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45562" y="6091535"/>
            <a:ext cx="18253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Decision tree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2133600" y="3195935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359761" y="3343870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f</a:t>
            </a:r>
            <a:r>
              <a:rPr lang="en-US" sz="2400" baseline="-25000" dirty="0"/>
              <a:t>1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>
          <a:xfrm>
            <a:off x="1295400" y="4110335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521561" y="4258270"/>
            <a:ext cx="3834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f</a:t>
            </a:r>
            <a:r>
              <a:rPr lang="en-US" sz="2400" baseline="-25000" dirty="0" smtClean="0"/>
              <a:t>2</a:t>
            </a:r>
            <a:endParaRPr lang="en-US" sz="2400" dirty="0"/>
          </a:p>
        </p:txBody>
      </p:sp>
      <p:cxnSp>
        <p:nvCxnSpPr>
          <p:cNvPr id="29" name="Straight Arrow Connector 28"/>
          <p:cNvCxnSpPr>
            <a:stCxn id="24" idx="3"/>
            <a:endCxn id="26" idx="0"/>
          </p:cNvCxnSpPr>
          <p:nvPr/>
        </p:nvCxnSpPr>
        <p:spPr>
          <a:xfrm flipH="1">
            <a:off x="1676400" y="3781302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2971800" y="4110335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219601" y="4258270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1</a:t>
            </a:r>
            <a:endParaRPr lang="en-US" sz="2400" dirty="0"/>
          </a:p>
        </p:txBody>
      </p:sp>
      <p:cxnSp>
        <p:nvCxnSpPr>
          <p:cNvPr id="33" name="Straight Arrow Connector 32"/>
          <p:cNvCxnSpPr>
            <a:stCxn id="24" idx="5"/>
            <a:endCxn id="30" idx="0"/>
          </p:cNvCxnSpPr>
          <p:nvPr/>
        </p:nvCxnSpPr>
        <p:spPr>
          <a:xfrm>
            <a:off x="2784008" y="3781302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457200" y="5048968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705001" y="5196903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3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endCxn id="34" idx="0"/>
          </p:cNvCxnSpPr>
          <p:nvPr/>
        </p:nvCxnSpPr>
        <p:spPr>
          <a:xfrm flipH="1">
            <a:off x="838200" y="4719935"/>
            <a:ext cx="568792" cy="329033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2133600" y="5048968"/>
            <a:ext cx="762000" cy="685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/>
              <a:t>f</a:t>
            </a:r>
            <a:r>
              <a:rPr lang="en-US" baseline="-25000" dirty="0"/>
              <a:t>1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381401" y="5196903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/>
              <a:t>2</a:t>
            </a:r>
            <a:endParaRPr lang="en-US" sz="2400" dirty="0"/>
          </a:p>
        </p:txBody>
      </p:sp>
      <p:cxnSp>
        <p:nvCxnSpPr>
          <p:cNvPr id="39" name="Straight Arrow Connector 38"/>
          <p:cNvCxnSpPr>
            <a:endCxn id="37" idx="0"/>
          </p:cNvCxnSpPr>
          <p:nvPr/>
        </p:nvCxnSpPr>
        <p:spPr>
          <a:xfrm>
            <a:off x="1945808" y="4719935"/>
            <a:ext cx="568792" cy="329033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752600" y="35769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3051115" y="3576935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2136715" y="4503003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914400" y="4503003"/>
            <a:ext cx="301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4419600" y="4687669"/>
            <a:ext cx="838200" cy="242316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28600" y="1295400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Decision rules are widely used in machine learning and for knowledge representation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One of the ways to obtain decision rules is to construct a decision tree and derive rules from this tree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992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Relationships Depth vs. Number of Terminal Nodes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19685" y="5269468"/>
            <a:ext cx="3648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Nursery, </a:t>
            </a:r>
            <a:r>
              <a:rPr lang="en-US" sz="2000" dirty="0" smtClean="0"/>
              <a:t>8 attributes, </a:t>
            </a:r>
            <a:r>
              <a:rPr lang="en-US" sz="2000" dirty="0"/>
              <a:t>12960</a:t>
            </a:r>
            <a:r>
              <a:rPr lang="en-US" sz="2000" dirty="0" smtClean="0"/>
              <a:t> rows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697" y="1640840"/>
            <a:ext cx="4376103" cy="34645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61795"/>
            <a:ext cx="4383088" cy="34436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6768" y="5269468"/>
            <a:ext cx="4227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Lymphography</a:t>
            </a:r>
            <a:r>
              <a:rPr lang="en-US" sz="2000" dirty="0"/>
              <a:t>, </a:t>
            </a:r>
            <a:r>
              <a:rPr lang="en-US" sz="2000" dirty="0" smtClean="0"/>
              <a:t>18 attributes, 148 rows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12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Relationships Number of Nodes vs. Misclassification Error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2362200"/>
            <a:ext cx="35814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Relationships between the number of nodes and the number of misclassifications can be used in a </a:t>
            </a:r>
            <a:r>
              <a:rPr lang="en-US" sz="2800" dirty="0" smtClean="0">
                <a:solidFill>
                  <a:srgbClr val="0070C0"/>
                </a:solidFill>
              </a:rPr>
              <a:t>special procedure of pruning – multi-pruning (MP)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81400" y="6107668"/>
            <a:ext cx="54863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Breast cancer, 9 attributes, 266 rows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1" y="1773492"/>
            <a:ext cx="5242926" cy="413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Pareto-Optimal Points (POPs) for Bi-Criteria Optimization of Decision Trees</a:t>
            </a:r>
            <a:endParaRPr lang="en-US" sz="40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76199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We consider the number of nodes and number of misclassifications as two criteria for decision trees. Construction of the set of POPs allows us:</a:t>
            </a:r>
          </a:p>
          <a:p>
            <a:endParaRPr lang="en-US" dirty="0"/>
          </a:p>
        </p:txBody>
      </p:sp>
      <p:sp>
        <p:nvSpPr>
          <p:cNvPr id="14" name="Content Placeholder 12"/>
          <p:cNvSpPr txBox="1">
            <a:spLocks/>
          </p:cNvSpPr>
          <p:nvPr/>
        </p:nvSpPr>
        <p:spPr>
          <a:xfrm>
            <a:off x="685800" y="2438400"/>
            <a:ext cx="3962399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To find relatively small and accurate decision trees which represent the knowledge contained in the dataset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smtClean="0"/>
              <a:t>Dataset </a:t>
            </a:r>
            <a:r>
              <a:rPr lang="en-US" sz="1400" cap="small" dirty="0"/>
              <a:t>n</a:t>
            </a:r>
            <a:r>
              <a:rPr lang="en-US" sz="1400" cap="small" dirty="0" smtClean="0"/>
              <a:t>ursery</a:t>
            </a:r>
            <a:r>
              <a:rPr lang="en-US" sz="1400" dirty="0" smtClean="0"/>
              <a:t> with 9 attributes and 12960 objects</a:t>
            </a:r>
          </a:p>
          <a:p>
            <a:endParaRPr lang="en-US" dirty="0"/>
          </a:p>
        </p:txBody>
      </p:sp>
      <p:sp>
        <p:nvSpPr>
          <p:cNvPr id="16" name="Content Placeholder 12"/>
          <p:cNvSpPr txBox="1">
            <a:spLocks/>
          </p:cNvSpPr>
          <p:nvPr/>
        </p:nvSpPr>
        <p:spPr>
          <a:xfrm>
            <a:off x="4648200" y="2438400"/>
            <a:ext cx="396240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To build classifiers using new multi-pruning procedure (MP) which outperform classifiers constructed by well known CART method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99" y="3124200"/>
            <a:ext cx="3487858" cy="28412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261" y="3124200"/>
            <a:ext cx="3228278" cy="317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1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Books Published by Springer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55906" y="5221069"/>
            <a:ext cx="2582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extbook for the course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CS361 in KAUST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228272"/>
            <a:ext cx="243368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“Bridge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" among three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approaches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which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previously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were not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connected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5193268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monograph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C:\Users\mikhail\AppData\Local\Microsoft\Windows\Temporary Internet Files\Content.IE5\EM68K2BQ\9783642209949.tif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374" y="1665427"/>
            <a:ext cx="2268626" cy="343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ikhail\AppData\Local\Microsoft\Windows\Temporary Internet Files\Content.IE5\EPVIO2IB\9783642286667.tif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5" y="1665427"/>
            <a:ext cx="2268626" cy="343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mikhail\AppData\Local\Microsoft\Windows\Temporary Internet Files\Content.IE5\42EEJE7C\9783642226601.tif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574" y="1665427"/>
            <a:ext cx="2268626" cy="343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02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Book and New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Extensions of Dynamic Programming for Combinatorial Optimization and Data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4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KAUST is an international graduate-level </a:t>
            </a:r>
            <a:r>
              <a:rPr lang="en-US" dirty="0" smtClean="0"/>
              <a:t>research university </a:t>
            </a:r>
            <a:r>
              <a:rPr lang="en-US" dirty="0"/>
              <a:t>located on the shores of the Red Sea in </a:t>
            </a:r>
            <a:r>
              <a:rPr lang="en-US" dirty="0" smtClean="0"/>
              <a:t>Saudi Arabia</a:t>
            </a:r>
          </a:p>
          <a:p>
            <a:r>
              <a:rPr lang="en-US" dirty="0" smtClean="0"/>
              <a:t> </a:t>
            </a:r>
            <a:r>
              <a:rPr lang="en-US" dirty="0"/>
              <a:t>The University’s new </a:t>
            </a:r>
            <a:r>
              <a:rPr lang="en-US" dirty="0" smtClean="0"/>
              <a:t>facilities, </a:t>
            </a:r>
            <a:r>
              <a:rPr lang="en-US" dirty="0" smtClean="0"/>
              <a:t>state-of-art </a:t>
            </a:r>
            <a:r>
              <a:rPr lang="en-US" dirty="0"/>
              <a:t>library and </a:t>
            </a:r>
            <a:r>
              <a:rPr lang="en-US" dirty="0" err="1"/>
              <a:t>Shaheen</a:t>
            </a:r>
            <a:r>
              <a:rPr lang="en-US" dirty="0"/>
              <a:t> </a:t>
            </a:r>
            <a:r>
              <a:rPr lang="en-US" dirty="0" smtClean="0"/>
              <a:t>II </a:t>
            </a:r>
            <a:r>
              <a:rPr lang="en-US" dirty="0" smtClean="0"/>
              <a:t>Supercomputer (10</a:t>
            </a:r>
            <a:r>
              <a:rPr lang="en-US" baseline="30000" dirty="0" smtClean="0"/>
              <a:t>th</a:t>
            </a:r>
            <a:r>
              <a:rPr lang="en-US" dirty="0" smtClean="0"/>
              <a:t> among top 500 supercomputers) </a:t>
            </a:r>
            <a:r>
              <a:rPr lang="en-US" dirty="0" smtClean="0"/>
              <a:t>offer an </a:t>
            </a:r>
            <a:r>
              <a:rPr lang="en-US" dirty="0"/>
              <a:t>ideal environment and resources for graduate </a:t>
            </a:r>
            <a:r>
              <a:rPr lang="en-US" dirty="0" smtClean="0"/>
              <a:t>level study </a:t>
            </a:r>
            <a:r>
              <a:rPr lang="en-US" dirty="0"/>
              <a:t>and </a:t>
            </a:r>
            <a:r>
              <a:rPr lang="en-US" dirty="0" smtClean="0"/>
              <a:t>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2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19200"/>
            <a:ext cx="8229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5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Students </a:t>
            </a:r>
            <a:r>
              <a:rPr lang="en-US" dirty="0"/>
              <a:t>receive a KAUST fellowship that includes:</a:t>
            </a:r>
          </a:p>
          <a:p>
            <a:r>
              <a:rPr lang="en-US" dirty="0"/>
              <a:t>f</a:t>
            </a:r>
            <a:r>
              <a:rPr lang="en-US" dirty="0" smtClean="0"/>
              <a:t>ull tuition </a:t>
            </a:r>
          </a:p>
          <a:p>
            <a:r>
              <a:rPr lang="en-US" dirty="0" smtClean="0"/>
              <a:t>competitive monthly </a:t>
            </a:r>
            <a:r>
              <a:rPr lang="en-US" dirty="0"/>
              <a:t>living </a:t>
            </a:r>
            <a:r>
              <a:rPr lang="en-US" dirty="0" smtClean="0"/>
              <a:t>allowance</a:t>
            </a:r>
            <a:endParaRPr lang="en-US" dirty="0"/>
          </a:p>
          <a:p>
            <a:r>
              <a:rPr lang="en-US" dirty="0"/>
              <a:t>private medical and dental </a:t>
            </a:r>
            <a:r>
              <a:rPr lang="en-US" dirty="0" smtClean="0"/>
              <a:t>coverage </a:t>
            </a:r>
          </a:p>
          <a:p>
            <a:r>
              <a:rPr lang="en-US" dirty="0" smtClean="0"/>
              <a:t>housing </a:t>
            </a:r>
          </a:p>
          <a:p>
            <a:r>
              <a:rPr lang="en-US" dirty="0" smtClean="0"/>
              <a:t>relocation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02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KAUST</a:t>
            </a:r>
            <a:endParaRPr lang="en-US" dirty="0"/>
          </a:p>
        </p:txBody>
      </p:sp>
      <p:sp>
        <p:nvSpPr>
          <p:cNvPr id="4" name="AutoShape 2" descr="https://mail.google.com/mail/u/0/?ui=2&amp;ik=b3b357322f&amp;view=fimg&amp;th=1492751dd1f4ef16&amp;attid=0.1&amp;disp=emb&amp;attbid=ANGjdJ_go3VD5LayUF2LbSPp_FyZf7VKrKexnXPe-RgfJx0qX_O3q21luBBLoe8WBEWEAMT-EQnPF37FHGdrqhEt9o2ANChqb015_I6I5QlfkgvQjuJ2z64Ti7iMW3k&amp;sz=-w1600-h1000&amp;ats=1413703923803&amp;rm=1492751dd1f4ef16&amp;zw&amp;atsh=1"/>
          <p:cNvSpPr>
            <a:spLocks noChangeAspect="1" noChangeArrowheads="1"/>
          </p:cNvSpPr>
          <p:nvPr/>
        </p:nvSpPr>
        <p:spPr bwMode="auto">
          <a:xfrm>
            <a:off x="155575" y="-2895600"/>
            <a:ext cx="10877550" cy="60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3" y="1524000"/>
            <a:ext cx="8896863" cy="4937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97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3999</TotalTime>
  <Words>1103</Words>
  <Application>Microsoft Office PowerPoint</Application>
  <PresentationFormat>On-screen Show (4:3)</PresentationFormat>
  <Paragraphs>192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Extensions of Dynamic Programming for Decision Tree Study  </vt:lpstr>
      <vt:lpstr>Coauthors</vt:lpstr>
      <vt:lpstr>Dynamic Programming</vt:lpstr>
      <vt:lpstr>Dynamic Programming</vt:lpstr>
      <vt:lpstr>Extensions of DP</vt:lpstr>
      <vt:lpstr>Extensions of DP</vt:lpstr>
      <vt:lpstr>Applications for Decision Trees</vt:lpstr>
      <vt:lpstr>Decision Trees</vt:lpstr>
      <vt:lpstr>Directed Acyclic Graph ∆_0 (T) </vt:lpstr>
      <vt:lpstr>Directed Acyclic Graph ∆_α (T) </vt:lpstr>
      <vt:lpstr>About Scalability</vt:lpstr>
      <vt:lpstr>Restricted Information Systems</vt:lpstr>
      <vt:lpstr>Extensions of DP for Decision Trees</vt:lpstr>
      <vt:lpstr>Sorting of 8 Elements</vt:lpstr>
      <vt:lpstr>Corner Point Detection</vt:lpstr>
      <vt:lpstr>Corner Point Detection</vt:lpstr>
      <vt:lpstr>Diagnosis of 0-1 Faults</vt:lpstr>
      <vt:lpstr>Diagnosis of 0-1 Faults</vt:lpstr>
      <vt:lpstr>Totally Optimal Decision Trees for Boolean Functions</vt:lpstr>
      <vt:lpstr>Totally Optimal Decision Trees for Boolean Functions</vt:lpstr>
      <vt:lpstr>Totally Optimal Decision Trees for Boolean Functions</vt:lpstr>
      <vt:lpstr>Heuristics for Decision Tree Construction</vt:lpstr>
      <vt:lpstr>Minimization of Number of Nodes</vt:lpstr>
      <vt:lpstr>Relationships Number of Nodes vs. Misclassification Error</vt:lpstr>
      <vt:lpstr>Decision Trees and Rules</vt:lpstr>
      <vt:lpstr>Relationships Depth vs. Number of Terminal Nodes</vt:lpstr>
      <vt:lpstr>Relationships Number of Nodes vs. Misclassification Error</vt:lpstr>
      <vt:lpstr>Pareto-Optimal Points (POPs) for Bi-Criteria Optimization of Decision Trees</vt:lpstr>
      <vt:lpstr>Three Books Published by Springer</vt:lpstr>
      <vt:lpstr>New Book and New Course</vt:lpstr>
      <vt:lpstr>KAUST</vt:lpstr>
      <vt:lpstr>KAUST</vt:lpstr>
      <vt:lpstr>KAUST</vt:lpstr>
      <vt:lpstr>KAUST</vt:lpstr>
      <vt:lpstr>KAUST</vt:lpstr>
    </vt:vector>
  </TitlesOfParts>
  <Company>KAUST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Extensions of Dynamic Programming for Combinatorial Optimization</dc:title>
  <dc:creator>KITS</dc:creator>
  <cp:lastModifiedBy>KITS</cp:lastModifiedBy>
  <cp:revision>123</cp:revision>
  <dcterms:created xsi:type="dcterms:W3CDTF">2014-03-03T07:29:20Z</dcterms:created>
  <dcterms:modified xsi:type="dcterms:W3CDTF">2016-08-14T12:07:42Z</dcterms:modified>
</cp:coreProperties>
</file>