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97" r:id="rId4"/>
    <p:sldId id="298" r:id="rId5"/>
    <p:sldId id="299" r:id="rId6"/>
    <p:sldId id="257" r:id="rId7"/>
    <p:sldId id="294" r:id="rId8"/>
    <p:sldId id="258" r:id="rId9"/>
    <p:sldId id="260" r:id="rId10"/>
    <p:sldId id="261" r:id="rId11"/>
    <p:sldId id="262" r:id="rId12"/>
    <p:sldId id="265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95" r:id="rId24"/>
    <p:sldId id="276" r:id="rId25"/>
    <p:sldId id="275" r:id="rId26"/>
    <p:sldId id="277" r:id="rId27"/>
    <p:sldId id="279" r:id="rId28"/>
    <p:sldId id="278" r:id="rId29"/>
    <p:sldId id="280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7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73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16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2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74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3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36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75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9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3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85F-3F27-4E8F-8EB7-40137383042A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E83B-E554-4344-900D-A5A4ECD4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9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95400"/>
            <a:ext cx="8534400" cy="1752599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002060"/>
                </a:solidFill>
              </a:rPr>
              <a:t>Extensions of Dynamic Programming for Machine Learning and Knowledge Representation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705600" cy="2514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Mikhail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Moshkov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King Abdullah University of Science and Technology, Saudi Arabia</a:t>
            </a:r>
          </a:p>
          <a:p>
            <a:endParaRPr lang="en-US" sz="2000" dirty="0" smtClean="0"/>
          </a:p>
          <a:p>
            <a:endParaRPr lang="en-US" sz="2400" dirty="0" smtClean="0"/>
          </a:p>
          <a:p>
            <a:r>
              <a:rPr lang="en-US" sz="2800" dirty="0" err="1" smtClean="0"/>
              <a:t>Houstone</a:t>
            </a:r>
            <a:r>
              <a:rPr lang="en-US" sz="2800" dirty="0" smtClean="0"/>
              <a:t>, October 2016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98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5181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cs typeface="Arial" panose="020B0604020202020204" pitchFamily="34" charset="0"/>
              </a:rPr>
              <a:t>The idea of dynamic programming is the following. For a </a:t>
            </a:r>
            <a:r>
              <a:rPr lang="en-US" sz="2800" dirty="0" smtClean="0">
                <a:cs typeface="Arial" panose="020B0604020202020204" pitchFamily="34" charset="0"/>
              </a:rPr>
              <a:t>given problem</a:t>
            </a:r>
            <a:r>
              <a:rPr lang="en-US" sz="2800" dirty="0">
                <a:cs typeface="Arial" panose="020B0604020202020204" pitchFamily="34" charset="0"/>
              </a:rPr>
              <a:t>, we </a:t>
            </a:r>
            <a:r>
              <a:rPr lang="en-US" sz="2800" dirty="0" smtClean="0">
                <a:cs typeface="Arial" panose="020B0604020202020204" pitchFamily="34" charset="0"/>
              </a:rPr>
              <a:t>define </a:t>
            </a:r>
            <a:r>
              <a:rPr lang="en-US" sz="2800" dirty="0">
                <a:cs typeface="Arial" panose="020B0604020202020204" pitchFamily="34" charset="0"/>
              </a:rPr>
              <a:t>the notion of a </a:t>
            </a:r>
            <a:r>
              <a:rPr lang="en-US" sz="2800" dirty="0" smtClean="0">
                <a:cs typeface="Arial" panose="020B0604020202020204" pitchFamily="34" charset="0"/>
              </a:rPr>
              <a:t>sub-problem </a:t>
            </a:r>
            <a:r>
              <a:rPr lang="en-US" sz="2800" dirty="0">
                <a:cs typeface="Arial" panose="020B0604020202020204" pitchFamily="34" charset="0"/>
              </a:rPr>
              <a:t>and an ordering </a:t>
            </a:r>
            <a:r>
              <a:rPr lang="en-US" sz="2800" dirty="0" smtClean="0">
                <a:cs typeface="Arial" panose="020B0604020202020204" pitchFamily="34" charset="0"/>
              </a:rPr>
              <a:t>of sub-problems </a:t>
            </a:r>
            <a:r>
              <a:rPr lang="en-US" sz="2800" dirty="0">
                <a:cs typeface="Arial" panose="020B0604020202020204" pitchFamily="34" charset="0"/>
              </a:rPr>
              <a:t>from </a:t>
            </a:r>
            <a:r>
              <a:rPr lang="en-US" sz="2800" dirty="0" smtClean="0">
                <a:cs typeface="Arial" panose="020B0604020202020204" pitchFamily="34" charset="0"/>
              </a:rPr>
              <a:t>“smallest” </a:t>
            </a:r>
            <a:r>
              <a:rPr lang="en-US" sz="2800" dirty="0">
                <a:cs typeface="Arial" panose="020B0604020202020204" pitchFamily="34" charset="0"/>
              </a:rPr>
              <a:t>to </a:t>
            </a:r>
            <a:r>
              <a:rPr lang="en-US" sz="2800" dirty="0" smtClean="0">
                <a:cs typeface="Arial" panose="020B0604020202020204" pitchFamily="34" charset="0"/>
              </a:rPr>
              <a:t>“largest”</a:t>
            </a:r>
            <a:endParaRPr lang="en-US" sz="800" dirty="0"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If (</a:t>
            </a:r>
            <a:r>
              <a:rPr lang="en-US" sz="2800" dirty="0" err="1">
                <a:cs typeface="Arial" panose="020B0604020202020204" pitchFamily="34" charset="0"/>
              </a:rPr>
              <a:t>i</a:t>
            </a:r>
            <a:r>
              <a:rPr lang="en-US" sz="2800" dirty="0">
                <a:cs typeface="Arial" panose="020B0604020202020204" pitchFamily="34" charset="0"/>
              </a:rPr>
              <a:t>) the number of </a:t>
            </a:r>
            <a:r>
              <a:rPr lang="en-US" sz="2800" dirty="0" smtClean="0">
                <a:cs typeface="Arial" panose="020B0604020202020204" pitchFamily="34" charset="0"/>
              </a:rPr>
              <a:t>sub-problems </a:t>
            </a:r>
            <a:r>
              <a:rPr lang="en-US" sz="2800" dirty="0">
                <a:cs typeface="Arial" panose="020B0604020202020204" pitchFamily="34" charset="0"/>
              </a:rPr>
              <a:t>is polynomial, and (ii) </a:t>
            </a:r>
            <a:r>
              <a:rPr lang="en-US" sz="2800" dirty="0" smtClean="0">
                <a:cs typeface="Arial" panose="020B0604020202020204" pitchFamily="34" charset="0"/>
              </a:rPr>
              <a:t>the solution </a:t>
            </a:r>
            <a:r>
              <a:rPr lang="en-US" sz="2800" dirty="0">
                <a:cs typeface="Arial" panose="020B0604020202020204" pitchFamily="34" charset="0"/>
              </a:rPr>
              <a:t>of a </a:t>
            </a:r>
            <a:r>
              <a:rPr lang="en-US" sz="2800" dirty="0" smtClean="0">
                <a:cs typeface="Arial" panose="020B0604020202020204" pitchFamily="34" charset="0"/>
              </a:rPr>
              <a:t>sub-problem </a:t>
            </a:r>
            <a:r>
              <a:rPr lang="en-US" sz="2800" dirty="0">
                <a:cs typeface="Arial" panose="020B0604020202020204" pitchFamily="34" charset="0"/>
              </a:rPr>
              <a:t>can be easily (in polynomial </a:t>
            </a:r>
            <a:r>
              <a:rPr lang="en-US" sz="2800" dirty="0" smtClean="0">
                <a:cs typeface="Arial" panose="020B0604020202020204" pitchFamily="34" charset="0"/>
              </a:rPr>
              <a:t>time) computed </a:t>
            </a:r>
            <a:r>
              <a:rPr lang="en-US" sz="2800" dirty="0">
                <a:cs typeface="Arial" panose="020B0604020202020204" pitchFamily="34" charset="0"/>
              </a:rPr>
              <a:t>from the solution of smaller </a:t>
            </a:r>
            <a:r>
              <a:rPr lang="en-US" sz="2800" dirty="0" smtClean="0">
                <a:cs typeface="Arial" panose="020B0604020202020204" pitchFamily="34" charset="0"/>
              </a:rPr>
              <a:t>sub-problems </a:t>
            </a:r>
            <a:r>
              <a:rPr lang="en-US" sz="2800" dirty="0">
                <a:cs typeface="Arial" panose="020B0604020202020204" pitchFamily="34" charset="0"/>
              </a:rPr>
              <a:t>then we </a:t>
            </a:r>
            <a:r>
              <a:rPr lang="en-US" sz="2800" dirty="0" smtClean="0">
                <a:cs typeface="Arial" panose="020B0604020202020204" pitchFamily="34" charset="0"/>
              </a:rPr>
              <a:t>can design </a:t>
            </a:r>
            <a:r>
              <a:rPr lang="en-US" sz="2800" dirty="0">
                <a:cs typeface="Arial" panose="020B0604020202020204" pitchFamily="34" charset="0"/>
              </a:rPr>
              <a:t>a polynomial algorithm for the initial </a:t>
            </a:r>
            <a:r>
              <a:rPr lang="en-US" sz="2800" dirty="0" smtClean="0">
                <a:cs typeface="Arial" panose="020B0604020202020204" pitchFamily="34" charset="0"/>
              </a:rPr>
              <a:t>problem</a:t>
            </a: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0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Dynamic Programming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dirty="0" smtClean="0"/>
              <a:t>The </a:t>
            </a:r>
            <a:r>
              <a:rPr lang="en-US" sz="2800" dirty="0"/>
              <a:t>aim of usual Dynamic Programming (DP) is to find an optimal object from a finite set of </a:t>
            </a:r>
            <a:r>
              <a:rPr lang="en-US" sz="2800" dirty="0" smtClean="0"/>
              <a:t>objects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128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of 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We </a:t>
            </a:r>
            <a:r>
              <a:rPr lang="en-US" sz="2800" dirty="0"/>
              <a:t>consider extensions of </a:t>
            </a:r>
            <a:r>
              <a:rPr lang="en-US" sz="2800" dirty="0" smtClean="0"/>
              <a:t>dynamic programming </a:t>
            </a:r>
            <a:r>
              <a:rPr lang="en-US" sz="2800" dirty="0"/>
              <a:t>which allow us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describe the set of optimal </a:t>
            </a:r>
            <a:r>
              <a:rPr lang="en-US" sz="2800" dirty="0" smtClean="0"/>
              <a:t>objects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count the number of these </a:t>
            </a:r>
            <a:r>
              <a:rPr lang="en-US" sz="2800" dirty="0" smtClean="0"/>
              <a:t>objects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make sequential optimization relative to different </a:t>
            </a:r>
            <a:r>
              <a:rPr lang="en-US" sz="2800" dirty="0" smtClean="0"/>
              <a:t>criteria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find the set of Pareto optimal points for two </a:t>
            </a:r>
            <a:r>
              <a:rPr lang="en-US" sz="2800" dirty="0" smtClean="0"/>
              <a:t>criteria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describe relationships between two </a:t>
            </a:r>
            <a:r>
              <a:rPr lang="en-US" sz="2800" dirty="0" smtClean="0"/>
              <a:t>criteria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723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of 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dirty="0"/>
              <a:t>areas of applications include </a:t>
            </a:r>
            <a:endParaRPr lang="en-US" sz="2800" dirty="0" smtClean="0"/>
          </a:p>
          <a:p>
            <a:r>
              <a:rPr lang="en-US" sz="2800" dirty="0" smtClean="0"/>
              <a:t>Combinatorial optimization 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inite element method 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ault diagnosis 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omplexity </a:t>
            </a:r>
            <a:r>
              <a:rPr lang="en-US" sz="2800" dirty="0"/>
              <a:t>of </a:t>
            </a:r>
            <a:r>
              <a:rPr lang="en-US" sz="2800" dirty="0" smtClean="0"/>
              <a:t>algorithms </a:t>
            </a:r>
          </a:p>
          <a:p>
            <a:r>
              <a:rPr lang="en-US" sz="2800" dirty="0"/>
              <a:t>M</a:t>
            </a:r>
            <a:r>
              <a:rPr lang="en-US" sz="2800" dirty="0" smtClean="0"/>
              <a:t>achine learning</a:t>
            </a:r>
          </a:p>
          <a:p>
            <a:r>
              <a:rPr lang="en-US" sz="2800" dirty="0" smtClean="0"/>
              <a:t>Knowledge representation 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40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 </a:t>
            </a:r>
            <a:r>
              <a:rPr lang="en-US" dirty="0" smtClean="0"/>
              <a:t>Restricted </a:t>
            </a:r>
            <a:r>
              <a:rPr lang="en-US" dirty="0"/>
              <a:t>Multi-Pruning of Decision 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458200" cy="2438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is a joint work </a:t>
            </a:r>
            <a:r>
              <a:rPr lang="en-US" sz="2800" dirty="0" smtClean="0"/>
              <a:t>with </a:t>
            </a:r>
          </a:p>
          <a:p>
            <a:pPr lvl="1"/>
            <a:r>
              <a:rPr lang="en-US" sz="2400" dirty="0" smtClean="0"/>
              <a:t>Mohammad </a:t>
            </a:r>
            <a:r>
              <a:rPr lang="en-US" sz="2400" dirty="0" smtClean="0"/>
              <a:t>Azad (KAUST, Saudi Arabia), </a:t>
            </a:r>
            <a:endParaRPr lang="en-US" sz="2400" dirty="0" smtClean="0"/>
          </a:p>
          <a:p>
            <a:pPr lvl="1"/>
            <a:r>
              <a:rPr lang="en-US" sz="2400" dirty="0" smtClean="0"/>
              <a:t>Igor </a:t>
            </a:r>
            <a:r>
              <a:rPr lang="en-US" sz="2400" dirty="0" err="1" smtClean="0"/>
              <a:t>Chikalov</a:t>
            </a:r>
            <a:r>
              <a:rPr lang="en-US" sz="2400" dirty="0" smtClean="0"/>
              <a:t> (Intel, USA), and </a:t>
            </a:r>
            <a:endParaRPr lang="en-US" sz="2400" dirty="0" smtClean="0"/>
          </a:p>
          <a:p>
            <a:pPr lvl="1"/>
            <a:r>
              <a:rPr lang="en-US" sz="2400" dirty="0" err="1" smtClean="0"/>
              <a:t>Shahid</a:t>
            </a:r>
            <a:r>
              <a:rPr lang="en-US" sz="2400" dirty="0" smtClean="0"/>
              <a:t> </a:t>
            </a:r>
            <a:r>
              <a:rPr lang="en-US" sz="2400" dirty="0" smtClean="0"/>
              <a:t>Hussain (Habib University, Pakistan</a:t>
            </a:r>
            <a:r>
              <a:rPr lang="en-US" sz="2400" dirty="0" smtClean="0"/>
              <a:t>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5119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Restricted Multi-Pruning of Decision 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2672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Decision </a:t>
            </a:r>
            <a:r>
              <a:rPr lang="en-US" sz="2800" dirty="0"/>
              <a:t>trees are widely used as </a:t>
            </a:r>
            <a:r>
              <a:rPr lang="en-US" sz="2800" dirty="0" smtClean="0"/>
              <a:t>classifiers </a:t>
            </a:r>
            <a:r>
              <a:rPr lang="en-US" sz="2800" dirty="0"/>
              <a:t>or as parts of </a:t>
            </a:r>
            <a:r>
              <a:rPr lang="en-US" sz="2800" dirty="0" smtClean="0"/>
              <a:t>ensembles. The </a:t>
            </a:r>
            <a:r>
              <a:rPr lang="en-US" sz="2800" dirty="0"/>
              <a:t>question how to improve the </a:t>
            </a:r>
            <a:r>
              <a:rPr lang="en-US" sz="2800" dirty="0" smtClean="0"/>
              <a:t>classification </a:t>
            </a:r>
            <a:r>
              <a:rPr lang="en-US" sz="2800" dirty="0"/>
              <a:t>accuracy of </a:t>
            </a:r>
            <a:r>
              <a:rPr lang="en-US" sz="2800" dirty="0" smtClean="0"/>
              <a:t>decision </a:t>
            </a:r>
            <a:r>
              <a:rPr lang="en-US" sz="2800" dirty="0"/>
              <a:t>trees continues to be </a:t>
            </a:r>
            <a:r>
              <a:rPr lang="en-US" sz="2800" dirty="0" smtClean="0"/>
              <a:t>important</a:t>
            </a:r>
          </a:p>
          <a:p>
            <a:r>
              <a:rPr lang="en-US" sz="2800" dirty="0"/>
              <a:t>We </a:t>
            </a:r>
            <a:r>
              <a:rPr lang="en-US" sz="2800" dirty="0" smtClean="0"/>
              <a:t>discuss </a:t>
            </a:r>
            <a:r>
              <a:rPr lang="en-US" sz="2800" dirty="0"/>
              <a:t>so called multi-pruning which allows us to construct classifiers (decision trees) that outperform often classifiers constructed by CART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0550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CART-Like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0292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Let </a:t>
            </a:r>
            <a:r>
              <a:rPr lang="en-US" sz="2800" i="1" dirty="0">
                <a:solidFill>
                  <a:schemeClr val="tx2"/>
                </a:solidFill>
              </a:rPr>
              <a:t>T</a:t>
            </a:r>
            <a:r>
              <a:rPr lang="en-US" sz="2800" dirty="0"/>
              <a:t> be a decision table with </a:t>
            </a:r>
            <a:r>
              <a:rPr lang="en-US" sz="2800" i="1" dirty="0">
                <a:solidFill>
                  <a:schemeClr val="tx2"/>
                </a:solidFill>
              </a:rPr>
              <a:t>n</a:t>
            </a:r>
            <a:r>
              <a:rPr lang="en-US" sz="2800" dirty="0"/>
              <a:t> conditional </a:t>
            </a:r>
            <a:r>
              <a:rPr lang="en-US" sz="2800" dirty="0" smtClean="0"/>
              <a:t>attributes   </a:t>
            </a:r>
            <a:r>
              <a:rPr lang="en-US" sz="2800" i="1" dirty="0" smtClean="0">
                <a:solidFill>
                  <a:schemeClr val="tx2"/>
                </a:solidFill>
              </a:rPr>
              <a:t>f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 …, </a:t>
            </a:r>
            <a:r>
              <a:rPr lang="en-US" sz="2800" i="1" dirty="0" err="1">
                <a:solidFill>
                  <a:schemeClr val="tx2"/>
                </a:solidFill>
              </a:rPr>
              <a:t>f</a:t>
            </a:r>
            <a:r>
              <a:rPr lang="en-US" sz="2800" i="1" baseline="-25000" dirty="0" err="1">
                <a:solidFill>
                  <a:schemeClr val="tx2"/>
                </a:solidFill>
              </a:rPr>
              <a:t>n</a:t>
            </a:r>
            <a:r>
              <a:rPr lang="en-US" sz="2800" dirty="0"/>
              <a:t> which </a:t>
            </a:r>
            <a:r>
              <a:rPr lang="en-US" sz="2800" dirty="0" smtClean="0"/>
              <a:t>are categorical </a:t>
            </a:r>
            <a:r>
              <a:rPr lang="en-US" sz="2800" dirty="0"/>
              <a:t>or numerical, and with a categorical decision attribute </a:t>
            </a:r>
            <a:r>
              <a:rPr lang="en-US" sz="2800" i="1" dirty="0" smtClean="0">
                <a:solidFill>
                  <a:schemeClr val="tx2"/>
                </a:solidFill>
              </a:rPr>
              <a:t>d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Let 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r>
              <a:rPr lang="en-US" sz="2800" dirty="0" smtClean="0"/>
              <a:t> be</a:t>
            </a:r>
            <a:r>
              <a:rPr lang="en-US" sz="2800" dirty="0"/>
              <a:t> </a:t>
            </a:r>
            <a:r>
              <a:rPr lang="en-US" sz="2800" dirty="0" smtClean="0"/>
              <a:t>a </a:t>
            </a:r>
            <a:r>
              <a:rPr lang="en-US" sz="2800" dirty="0" err="1"/>
              <a:t>subtable</a:t>
            </a:r>
            <a:r>
              <a:rPr lang="en-US" sz="2800" dirty="0"/>
              <a:t> of the table </a:t>
            </a:r>
            <a:r>
              <a:rPr lang="en-US" sz="2800" i="1" dirty="0">
                <a:solidFill>
                  <a:schemeClr val="tx2"/>
                </a:solidFill>
              </a:rPr>
              <a:t>T</a:t>
            </a:r>
            <a:r>
              <a:rPr lang="en-US" sz="2800" dirty="0"/>
              <a:t> obtained from </a:t>
            </a:r>
            <a:r>
              <a:rPr lang="en-US" sz="2800" i="1" dirty="0">
                <a:solidFill>
                  <a:schemeClr val="tx2"/>
                </a:solidFill>
              </a:rPr>
              <a:t>T</a:t>
            </a:r>
            <a:r>
              <a:rPr lang="en-US" sz="2800" dirty="0"/>
              <a:t> by removal of some </a:t>
            </a:r>
            <a:r>
              <a:rPr lang="en-US" sz="2800" dirty="0" smtClean="0"/>
              <a:t>rows. The </a:t>
            </a:r>
            <a:r>
              <a:rPr lang="en-US" sz="2800" dirty="0" err="1" smtClean="0"/>
              <a:t>subtable</a:t>
            </a:r>
            <a:r>
              <a:rPr lang="en-US" sz="2800" dirty="0" smtClean="0"/>
              <a:t> 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r>
              <a:rPr lang="en-US" sz="2800" dirty="0"/>
              <a:t> </a:t>
            </a:r>
            <a:r>
              <a:rPr lang="en-US" sz="2800" dirty="0" smtClean="0"/>
              <a:t>can be considered as a node of constructed decision tree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3912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CART-Like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1054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Instead </a:t>
            </a:r>
            <a:r>
              <a:rPr lang="en-US" sz="2800" dirty="0" smtClean="0"/>
              <a:t>of conditional </a:t>
            </a:r>
            <a:r>
              <a:rPr lang="en-US" sz="2800" dirty="0"/>
              <a:t>attributes we use (as in CART) binary splits (binary attributes) </a:t>
            </a:r>
            <a:r>
              <a:rPr lang="en-US" sz="2800" dirty="0" smtClean="0"/>
              <a:t>each of </a:t>
            </a:r>
            <a:r>
              <a:rPr lang="en-US" sz="2800" dirty="0"/>
              <a:t>which is based on a conditional attribute </a:t>
            </a:r>
            <a:r>
              <a:rPr lang="en-US" sz="2800" i="1" dirty="0" smtClean="0">
                <a:solidFill>
                  <a:schemeClr val="tx2"/>
                </a:solidFill>
              </a:rPr>
              <a:t>f</a:t>
            </a:r>
            <a:r>
              <a:rPr lang="en-US" sz="2800" i="1" baseline="-25000" dirty="0" smtClean="0"/>
              <a:t>i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If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i</a:t>
            </a:r>
            <a:r>
              <a:rPr lang="en-US" sz="2800" dirty="0" smtClean="0"/>
              <a:t> </a:t>
            </a:r>
            <a:r>
              <a:rPr lang="en-US" sz="2800" dirty="0"/>
              <a:t>is a categorical </a:t>
            </a:r>
            <a:r>
              <a:rPr lang="en-US" sz="2800" dirty="0" smtClean="0"/>
              <a:t>attribute with </a:t>
            </a:r>
            <a:r>
              <a:rPr lang="en-US" sz="2800" dirty="0"/>
              <a:t>the set of values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/>
              <a:t> then we consider a partitioning of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/>
              <a:t> into two </a:t>
            </a:r>
            <a:r>
              <a:rPr lang="en-US" sz="2800" dirty="0" smtClean="0"/>
              <a:t>nonempty subsets </a:t>
            </a:r>
            <a:r>
              <a:rPr lang="en-US" sz="2800" i="1" dirty="0" smtClean="0">
                <a:solidFill>
                  <a:schemeClr val="tx2"/>
                </a:solidFill>
              </a:rPr>
              <a:t>B</a:t>
            </a:r>
            <a:r>
              <a:rPr lang="en-US" sz="2800" baseline="-25000" dirty="0" smtClean="0">
                <a:solidFill>
                  <a:schemeClr val="tx2"/>
                </a:solidFill>
              </a:rPr>
              <a:t>0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/>
              <a:t>. The value of the corresponding binary split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/>
              <a:t> is equal to </a:t>
            </a:r>
            <a:r>
              <a:rPr lang="en-US" sz="2800" dirty="0" smtClean="0">
                <a:solidFill>
                  <a:schemeClr val="tx2"/>
                </a:solidFill>
              </a:rPr>
              <a:t>0</a:t>
            </a:r>
            <a:r>
              <a:rPr lang="en-US" sz="2800" dirty="0" smtClean="0"/>
              <a:t> if </a:t>
            </a:r>
            <a:r>
              <a:rPr lang="en-US" sz="2800" dirty="0"/>
              <a:t>the value of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i</a:t>
            </a:r>
            <a:r>
              <a:rPr lang="en-US" sz="2800" dirty="0" smtClean="0"/>
              <a:t> </a:t>
            </a:r>
            <a:r>
              <a:rPr lang="en-US" sz="2800" dirty="0"/>
              <a:t>belongs to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baseline="-25000" dirty="0">
                <a:solidFill>
                  <a:schemeClr val="tx2"/>
                </a:solidFill>
              </a:rPr>
              <a:t>0</a:t>
            </a:r>
            <a:r>
              <a:rPr lang="en-US" sz="2800" dirty="0" smtClean="0"/>
              <a:t>, </a:t>
            </a:r>
            <a:r>
              <a:rPr lang="en-US" sz="2800" dirty="0"/>
              <a:t>and </a:t>
            </a:r>
            <a:r>
              <a:rPr lang="en-US" sz="2800" dirty="0">
                <a:solidFill>
                  <a:schemeClr val="tx2"/>
                </a:solidFill>
              </a:rPr>
              <a:t>1</a:t>
            </a:r>
            <a:r>
              <a:rPr lang="en-US" sz="2800" dirty="0"/>
              <a:t> </a:t>
            </a:r>
            <a:r>
              <a:rPr lang="en-US" sz="2800" dirty="0" smtClean="0"/>
              <a:t>otherwise </a:t>
            </a:r>
          </a:p>
          <a:p>
            <a:r>
              <a:rPr lang="en-US" sz="2800" dirty="0" smtClean="0"/>
              <a:t>If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i</a:t>
            </a:r>
            <a:r>
              <a:rPr lang="en-US" sz="2800" dirty="0" smtClean="0"/>
              <a:t> </a:t>
            </a:r>
            <a:r>
              <a:rPr lang="en-US" sz="2800" dirty="0"/>
              <a:t>is a numerical </a:t>
            </a:r>
            <a:r>
              <a:rPr lang="en-US" sz="2800" dirty="0" smtClean="0"/>
              <a:t>attribute then </a:t>
            </a:r>
            <a:r>
              <a:rPr lang="en-US" sz="2800" dirty="0"/>
              <a:t>we consider a real </a:t>
            </a:r>
            <a:r>
              <a:rPr lang="en-US" sz="2800" dirty="0" smtClean="0"/>
              <a:t>threshold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smtClean="0"/>
              <a:t>.  </a:t>
            </a:r>
            <a:r>
              <a:rPr lang="en-US" sz="2800" dirty="0"/>
              <a:t>The value of corresponding binary split </a:t>
            </a:r>
            <a:r>
              <a:rPr lang="en-US" sz="2800" i="1" dirty="0" smtClean="0">
                <a:solidFill>
                  <a:schemeClr val="tx2"/>
                </a:solidFill>
              </a:rPr>
              <a:t>s</a:t>
            </a:r>
            <a:r>
              <a:rPr lang="en-US" sz="2800" i="1" dirty="0" smtClean="0"/>
              <a:t> </a:t>
            </a:r>
            <a:r>
              <a:rPr lang="en-US" sz="2800" dirty="0" smtClean="0"/>
              <a:t>is </a:t>
            </a:r>
            <a:r>
              <a:rPr lang="en-US" sz="2800" dirty="0"/>
              <a:t>equal to </a:t>
            </a:r>
            <a:r>
              <a:rPr lang="en-US" sz="2800" dirty="0">
                <a:solidFill>
                  <a:schemeClr val="tx2"/>
                </a:solidFill>
              </a:rPr>
              <a:t>0</a:t>
            </a:r>
            <a:r>
              <a:rPr lang="en-US" sz="2800" dirty="0"/>
              <a:t> if the value of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i</a:t>
            </a:r>
            <a:r>
              <a:rPr lang="en-US" sz="2800" dirty="0" smtClean="0"/>
              <a:t> </a:t>
            </a:r>
            <a:r>
              <a:rPr lang="en-US" sz="2800" dirty="0"/>
              <a:t>is less than </a:t>
            </a:r>
            <a:r>
              <a:rPr lang="el-GR" sz="2800" dirty="0">
                <a:solidFill>
                  <a:schemeClr val="tx2"/>
                </a:solidFill>
              </a:rPr>
              <a:t>α</a:t>
            </a:r>
            <a:r>
              <a:rPr lang="en-US" sz="2800" dirty="0" smtClean="0"/>
              <a:t>, </a:t>
            </a:r>
            <a:r>
              <a:rPr lang="en-US" sz="2800" dirty="0"/>
              <a:t>and </a:t>
            </a:r>
            <a:r>
              <a:rPr lang="en-US" sz="2800" dirty="0">
                <a:solidFill>
                  <a:schemeClr val="tx2"/>
                </a:solidFill>
              </a:rPr>
              <a:t>1</a:t>
            </a:r>
            <a:r>
              <a:rPr lang="en-US" sz="2800" dirty="0"/>
              <a:t> </a:t>
            </a:r>
            <a:r>
              <a:rPr lang="en-US" sz="2800" dirty="0" smtClean="0"/>
              <a:t>otherwise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895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CART-Like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0292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Each binary </a:t>
            </a:r>
            <a:r>
              <a:rPr lang="en-US" sz="2800" dirty="0" smtClean="0"/>
              <a:t>split </a:t>
            </a:r>
            <a:r>
              <a:rPr lang="en-US" sz="2800" i="1" dirty="0" smtClean="0">
                <a:solidFill>
                  <a:schemeClr val="tx2"/>
                </a:solidFill>
              </a:rPr>
              <a:t>s</a:t>
            </a:r>
            <a:r>
              <a:rPr lang="en-US" sz="2800" dirty="0" smtClean="0"/>
              <a:t> </a:t>
            </a:r>
            <a:r>
              <a:rPr lang="en-US" sz="2800" dirty="0"/>
              <a:t>divides the table 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r>
              <a:rPr lang="en-US" sz="2800" dirty="0" smtClean="0"/>
              <a:t> </a:t>
            </a:r>
            <a:r>
              <a:rPr lang="en-US" sz="2800" dirty="0"/>
              <a:t>into two </a:t>
            </a:r>
            <a:r>
              <a:rPr lang="en-US" sz="2800" dirty="0" err="1"/>
              <a:t>subtables</a:t>
            </a:r>
            <a:r>
              <a:rPr lang="en-US" sz="2800" dirty="0"/>
              <a:t> 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r>
              <a:rPr lang="en-US" sz="2800" i="1" baseline="-25000" dirty="0">
                <a:solidFill>
                  <a:schemeClr val="tx2"/>
                </a:solidFill>
              </a:rPr>
              <a:t>s</a:t>
            </a:r>
            <a:r>
              <a:rPr lang="en-US" sz="2800" baseline="-25000" dirty="0">
                <a:solidFill>
                  <a:schemeClr val="tx2"/>
                </a:solidFill>
              </a:rPr>
              <a:t>=0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and 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r>
              <a:rPr lang="en-US" sz="2800" i="1" baseline="-25000" dirty="0">
                <a:solidFill>
                  <a:schemeClr val="tx2"/>
                </a:solidFill>
              </a:rPr>
              <a:t>s</a:t>
            </a:r>
            <a:r>
              <a:rPr lang="en-US" sz="2800" baseline="-25000" dirty="0">
                <a:solidFill>
                  <a:schemeClr val="tx2"/>
                </a:solidFill>
              </a:rPr>
              <a:t>=1 </a:t>
            </a:r>
            <a:r>
              <a:rPr lang="en-US" sz="2800" dirty="0" smtClean="0"/>
              <a:t>according </a:t>
            </a:r>
            <a:r>
              <a:rPr lang="en-US" sz="2800" dirty="0"/>
              <a:t>to the </a:t>
            </a:r>
            <a:r>
              <a:rPr lang="en-US" sz="2800" dirty="0" smtClean="0"/>
              <a:t>values of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/>
              <a:t> on rows of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dirty="0" smtClean="0"/>
              <a:t>We </a:t>
            </a:r>
            <a:r>
              <a:rPr lang="en-US" sz="2800" dirty="0"/>
              <a:t>use Gini index as an uncertainty measure for the decision tables. </a:t>
            </a:r>
            <a:r>
              <a:rPr lang="en-US" sz="2800" dirty="0" smtClean="0"/>
              <a:t>The impurity </a:t>
            </a:r>
            <a:r>
              <a:rPr lang="en-US" sz="2800" i="1" dirty="0" smtClean="0">
                <a:solidFill>
                  <a:schemeClr val="tx2"/>
                </a:solidFill>
              </a:rPr>
              <a:t>I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  <a:r>
              <a:rPr lang="en-US" sz="2800" dirty="0"/>
              <a:t>of the split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/>
              <a:t> is equal to the weighted sum of uncertainties </a:t>
            </a:r>
            <a:r>
              <a:rPr lang="en-US" sz="2800" dirty="0" smtClean="0"/>
              <a:t>of </a:t>
            </a:r>
            <a:r>
              <a:rPr lang="en-US" sz="2800" dirty="0" err="1" smtClean="0"/>
              <a:t>subtables</a:t>
            </a:r>
            <a:r>
              <a:rPr lang="en-US" sz="2800" dirty="0" smtClean="0"/>
              <a:t>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i="1" baseline="-25000" dirty="0" smtClean="0">
                <a:solidFill>
                  <a:schemeClr val="tx2"/>
                </a:solidFill>
              </a:rPr>
              <a:t>s</a:t>
            </a:r>
            <a:r>
              <a:rPr lang="en-US" sz="2800" baseline="-25000" dirty="0" smtClean="0">
                <a:solidFill>
                  <a:schemeClr val="tx2"/>
                </a:solidFill>
              </a:rPr>
              <a:t>=0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/>
              <a:t>and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i="1" baseline="-25000" dirty="0" smtClean="0">
                <a:solidFill>
                  <a:schemeClr val="tx2"/>
                </a:solidFill>
              </a:rPr>
              <a:t>s</a:t>
            </a:r>
            <a:r>
              <a:rPr lang="en-US" sz="2800" baseline="-25000" dirty="0" smtClean="0">
                <a:solidFill>
                  <a:schemeClr val="tx2"/>
                </a:solidFill>
              </a:rPr>
              <a:t>=1</a:t>
            </a:r>
            <a:r>
              <a:rPr lang="en-US" sz="2800" dirty="0"/>
              <a:t>, where the weights are proportional to the number </a:t>
            </a:r>
            <a:r>
              <a:rPr lang="en-US" sz="2800" dirty="0" smtClean="0"/>
              <a:t>of rows </a:t>
            </a:r>
            <a:r>
              <a:rPr lang="en-US" sz="2800" dirty="0"/>
              <a:t>in </a:t>
            </a:r>
            <a:r>
              <a:rPr lang="en-US" sz="2800" dirty="0" err="1"/>
              <a:t>subtables</a:t>
            </a:r>
            <a:r>
              <a:rPr lang="en-US" sz="2800" dirty="0"/>
              <a:t>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i="1" baseline="-25000" dirty="0" smtClean="0">
                <a:solidFill>
                  <a:schemeClr val="tx2"/>
                </a:solidFill>
              </a:rPr>
              <a:t>s</a:t>
            </a:r>
            <a:r>
              <a:rPr lang="en-US" sz="2800" baseline="-25000" dirty="0" smtClean="0">
                <a:solidFill>
                  <a:schemeClr val="tx2"/>
                </a:solidFill>
              </a:rPr>
              <a:t>=0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/>
              <a:t>and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i="1" baseline="-25000" dirty="0" smtClean="0">
                <a:solidFill>
                  <a:schemeClr val="tx2"/>
                </a:solidFill>
              </a:rPr>
              <a:t>s</a:t>
            </a:r>
            <a:r>
              <a:rPr lang="en-US" sz="2800" baseline="-25000" dirty="0" smtClean="0">
                <a:solidFill>
                  <a:schemeClr val="tx2"/>
                </a:solidFill>
              </a:rPr>
              <a:t>=1</a:t>
            </a:r>
            <a:r>
              <a:rPr lang="en-US" sz="2800" dirty="0"/>
              <a:t>, </a:t>
            </a:r>
            <a:r>
              <a:rPr lang="en-US" sz="2800" dirty="0" smtClean="0"/>
              <a:t>respectively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A </a:t>
            </a:r>
            <a:r>
              <a:rPr lang="en-US" sz="2800" dirty="0"/>
              <a:t>split </a:t>
            </a:r>
            <a:r>
              <a:rPr lang="en-US" sz="2800" i="1" dirty="0" smtClean="0">
                <a:solidFill>
                  <a:schemeClr val="tx2"/>
                </a:solidFill>
              </a:rPr>
              <a:t>s</a:t>
            </a:r>
            <a:r>
              <a:rPr lang="en-US" sz="2800" dirty="0" smtClean="0"/>
              <a:t> based </a:t>
            </a:r>
            <a:r>
              <a:rPr lang="en-US" sz="2800" dirty="0"/>
              <a:t>on attribute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i</a:t>
            </a:r>
            <a:r>
              <a:rPr lang="en-US" sz="2800" dirty="0" smtClean="0"/>
              <a:t> </a:t>
            </a:r>
            <a:r>
              <a:rPr lang="en-US" sz="2800" dirty="0"/>
              <a:t>with minimum impurity </a:t>
            </a:r>
            <a:r>
              <a:rPr lang="en-US" sz="2800" i="1" dirty="0" smtClean="0">
                <a:solidFill>
                  <a:schemeClr val="tx2"/>
                </a:solidFill>
              </a:rPr>
              <a:t>I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  <a:r>
              <a:rPr lang="en-US" sz="2800" dirty="0"/>
              <a:t>is called the </a:t>
            </a:r>
            <a:r>
              <a:rPr lang="en-US" sz="2800" i="1" dirty="0"/>
              <a:t>best split </a:t>
            </a:r>
            <a:r>
              <a:rPr lang="en-US" sz="2800" dirty="0" smtClean="0"/>
              <a:t>for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l-GR" sz="2800" dirty="0" smtClean="0"/>
              <a:t> </a:t>
            </a:r>
            <a:r>
              <a:rPr lang="en-US" sz="2800" dirty="0" smtClean="0"/>
              <a:t>and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364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CART-Like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0292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Let </a:t>
            </a:r>
            <a:r>
              <a:rPr lang="en-US" sz="2800" i="1" dirty="0">
                <a:solidFill>
                  <a:schemeClr val="tx2"/>
                </a:solidFill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/>
              <a:t> and 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/>
              <a:t> </a:t>
            </a:r>
            <a:r>
              <a:rPr lang="en-US" sz="2800" dirty="0"/>
              <a:t>be nonnegative integers such that </a:t>
            </a:r>
            <a:r>
              <a:rPr lang="en-US" sz="2800" dirty="0" smtClean="0"/>
              <a:t>            </a:t>
            </a:r>
            <a:r>
              <a:rPr lang="en-US" sz="2800" dirty="0" smtClean="0">
                <a:solidFill>
                  <a:schemeClr val="tx2"/>
                </a:solidFill>
              </a:rPr>
              <a:t>0 </a:t>
            </a:r>
            <a:r>
              <a:rPr lang="en-US" sz="2800" dirty="0">
                <a:solidFill>
                  <a:schemeClr val="tx2"/>
                </a:solidFill>
              </a:rPr>
              <a:t>&lt; </a:t>
            </a:r>
            <a:r>
              <a:rPr lang="en-US" sz="2800" i="1" dirty="0">
                <a:solidFill>
                  <a:schemeClr val="tx2"/>
                </a:solidFill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+ 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 ≤ </a:t>
            </a:r>
            <a:r>
              <a:rPr lang="en-US" sz="2800" i="1" dirty="0" smtClean="0">
                <a:solidFill>
                  <a:schemeClr val="tx2"/>
                </a:solidFill>
              </a:rPr>
              <a:t>n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For </a:t>
            </a:r>
            <a:r>
              <a:rPr lang="en-US" sz="2800" dirty="0"/>
              <a:t>each </a:t>
            </a:r>
            <a:r>
              <a:rPr lang="en-US" sz="2800" dirty="0" err="1" smtClean="0"/>
              <a:t>nonconstant</a:t>
            </a:r>
            <a:r>
              <a:rPr lang="en-US" sz="2800" dirty="0" smtClean="0"/>
              <a:t> attribute for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dirty="0" smtClean="0"/>
              <a:t>, </a:t>
            </a:r>
            <a:r>
              <a:rPr lang="en-US" sz="2800" dirty="0"/>
              <a:t>we </a:t>
            </a:r>
            <a:r>
              <a:rPr lang="en-US" sz="2800" dirty="0" smtClean="0"/>
              <a:t>find </a:t>
            </a:r>
            <a:r>
              <a:rPr lang="en-US" sz="2800" dirty="0"/>
              <a:t>a best </a:t>
            </a:r>
            <a:r>
              <a:rPr lang="en-US" sz="2800" dirty="0" smtClean="0"/>
              <a:t>split for 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dirty="0" smtClean="0"/>
              <a:t>this attribute </a:t>
            </a:r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Let </a:t>
            </a:r>
            <a:r>
              <a:rPr lang="en-US" sz="2800" dirty="0" smtClean="0">
                <a:solidFill>
                  <a:schemeClr val="tx2"/>
                </a:solidFill>
              </a:rPr>
              <a:t>s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 …, </a:t>
            </a:r>
            <a:r>
              <a:rPr lang="en-US" sz="2800" dirty="0" err="1" smtClean="0">
                <a:solidFill>
                  <a:schemeClr val="tx2"/>
                </a:solidFill>
              </a:rPr>
              <a:t>s</a:t>
            </a:r>
            <a:r>
              <a:rPr lang="en-US" sz="2800" i="1" baseline="-25000" dirty="0" err="1" smtClean="0">
                <a:solidFill>
                  <a:schemeClr val="tx2"/>
                </a:solidFill>
              </a:rPr>
              <a:t>p</a:t>
            </a:r>
            <a:r>
              <a:rPr lang="en-US" sz="2800" dirty="0" smtClean="0"/>
              <a:t> </a:t>
            </a:r>
            <a:r>
              <a:rPr lang="en-US" sz="2800" dirty="0"/>
              <a:t>be the obtained splits in order from </a:t>
            </a:r>
            <a:r>
              <a:rPr lang="en-US" sz="2800" dirty="0" smtClean="0"/>
              <a:t>best to worst. We construct a set </a:t>
            </a:r>
            <a:r>
              <a:rPr lang="en-US" sz="2800" i="1" dirty="0" smtClean="0">
                <a:solidFill>
                  <a:schemeClr val="tx2"/>
                </a:solidFill>
              </a:rPr>
              <a:t>S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/>
              <a:t>containing the first </a:t>
            </a:r>
            <a:r>
              <a:rPr lang="en-US" sz="2800" i="1" dirty="0">
                <a:solidFill>
                  <a:schemeClr val="tx2"/>
                </a:solidFill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 smtClean="0"/>
              <a:t> attributes from </a:t>
            </a:r>
            <a:r>
              <a:rPr lang="en-US" sz="2800" dirty="0">
                <a:solidFill>
                  <a:schemeClr val="tx2"/>
                </a:solidFill>
              </a:rPr>
              <a:t>s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, …, </a:t>
            </a:r>
            <a:r>
              <a:rPr lang="en-US" sz="2800" dirty="0" err="1">
                <a:solidFill>
                  <a:schemeClr val="tx2"/>
                </a:solidFill>
              </a:rPr>
              <a:t>s</a:t>
            </a:r>
            <a:r>
              <a:rPr lang="en-US" sz="2800" baseline="-25000" dirty="0" err="1">
                <a:solidFill>
                  <a:schemeClr val="tx2"/>
                </a:solidFill>
              </a:rPr>
              <a:t>p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 </a:t>
            </a:r>
            <a:r>
              <a:rPr lang="en-US" sz="2800" dirty="0" smtClean="0"/>
              <a:t>randomly chosen attributes from the rest</a:t>
            </a:r>
          </a:p>
        </p:txBody>
      </p:sp>
    </p:spTree>
    <p:extLst>
      <p:ext uri="{BB962C8B-B14F-4D97-AF65-F5344CB8AC3E}">
        <p14:creationId xmlns:p14="http://schemas.microsoft.com/office/powerpoint/2010/main" val="407139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CART-Like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0292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In a nonterminal node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/>
              <a:t>of a decision tree, we can use any attribute from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If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/>
              <a:t>is a terminal node then it is labeled with a most common decision for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dirty="0" smtClean="0"/>
              <a:t>The </a:t>
            </a:r>
            <a:r>
              <a:rPr lang="en-US" sz="2800" dirty="0" smtClean="0"/>
              <a:t>obtained trees are called  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r>
              <a:rPr lang="en-US" sz="2800" dirty="0" smtClean="0"/>
              <a:t>-</a:t>
            </a:r>
            <a:r>
              <a:rPr lang="en-US" sz="2800" i="1" dirty="0" smtClean="0"/>
              <a:t>CART-like decision </a:t>
            </a:r>
            <a:r>
              <a:rPr lang="en-US" sz="2800" i="1" dirty="0" smtClean="0"/>
              <a:t>trees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For </a:t>
            </a:r>
            <a:r>
              <a:rPr lang="en-US" sz="2800" dirty="0" smtClean="0"/>
              <a:t>each such tree </a:t>
            </a:r>
            <a:r>
              <a:rPr lang="el-GR" sz="2800" dirty="0" smtClean="0">
                <a:solidFill>
                  <a:schemeClr val="tx2"/>
                </a:solidFill>
              </a:rPr>
              <a:t>Γ</a:t>
            </a:r>
            <a:r>
              <a:rPr lang="en-US" sz="2800" dirty="0" smtClean="0"/>
              <a:t>, we denote </a:t>
            </a:r>
            <a:r>
              <a:rPr lang="en-US" sz="2800" dirty="0"/>
              <a:t>by </a:t>
            </a:r>
            <a:r>
              <a:rPr lang="en-US" sz="2800" i="1" dirty="0" smtClean="0">
                <a:solidFill>
                  <a:schemeClr val="tx2"/>
                </a:solidFill>
              </a:rPr>
              <a:t>L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l-GR" sz="2800" dirty="0">
                <a:solidFill>
                  <a:schemeClr val="tx2"/>
                </a:solidFill>
              </a:rPr>
              <a:t>Γ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r>
              <a:rPr lang="en-US" sz="2800" dirty="0" smtClean="0"/>
              <a:t> </a:t>
            </a:r>
            <a:r>
              <a:rPr lang="en-US" sz="2800" dirty="0"/>
              <a:t>the number </a:t>
            </a:r>
            <a:r>
              <a:rPr lang="en-US" sz="2800" dirty="0" smtClean="0"/>
              <a:t>of nodes </a:t>
            </a:r>
            <a:r>
              <a:rPr lang="en-US" sz="2800" dirty="0"/>
              <a:t>in </a:t>
            </a:r>
            <a:r>
              <a:rPr lang="el-GR" sz="2800" dirty="0">
                <a:solidFill>
                  <a:schemeClr val="tx2"/>
                </a:solidFill>
              </a:rPr>
              <a:t>Γ</a:t>
            </a:r>
            <a:r>
              <a:rPr lang="en-US" sz="2800" dirty="0" smtClean="0"/>
              <a:t> </a:t>
            </a:r>
            <a:r>
              <a:rPr lang="en-US" sz="2800" dirty="0"/>
              <a:t>and by </a:t>
            </a:r>
            <a:r>
              <a:rPr lang="en-US" sz="2800" i="1" dirty="0" smtClean="0">
                <a:solidFill>
                  <a:schemeClr val="tx2"/>
                </a:solidFill>
              </a:rPr>
              <a:t>mc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l-GR" sz="2800" dirty="0" smtClean="0">
                <a:solidFill>
                  <a:schemeClr val="tx2"/>
                </a:solidFill>
              </a:rPr>
              <a:t> </a:t>
            </a:r>
            <a:r>
              <a:rPr lang="el-GR" sz="2800" dirty="0">
                <a:solidFill>
                  <a:schemeClr val="tx2"/>
                </a:solidFill>
              </a:rPr>
              <a:t>Γ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/>
              <a:t>the number of </a:t>
            </a:r>
            <a:r>
              <a:rPr lang="en-US" sz="2800" dirty="0" smtClean="0"/>
              <a:t>misclassifications </a:t>
            </a:r>
            <a:r>
              <a:rPr lang="en-US" sz="2800" dirty="0"/>
              <a:t>of </a:t>
            </a:r>
            <a:r>
              <a:rPr lang="el-GR" sz="2800" dirty="0"/>
              <a:t>Γ</a:t>
            </a:r>
            <a:r>
              <a:rPr lang="en-US" sz="2800" dirty="0" smtClean="0"/>
              <a:t> </a:t>
            </a:r>
            <a:r>
              <a:rPr lang="en-US" sz="2800" dirty="0"/>
              <a:t>on rows </a:t>
            </a:r>
            <a:r>
              <a:rPr lang="en-US" sz="2800" dirty="0" smtClean="0"/>
              <a:t>from 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68382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of Pareto Optimal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0292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Let 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/>
              <a:t> be a </a:t>
            </a:r>
            <a:r>
              <a:rPr lang="en-US" sz="2800" dirty="0" smtClean="0"/>
              <a:t>finite </a:t>
            </a:r>
            <a:r>
              <a:rPr lang="en-US" sz="2800" dirty="0"/>
              <a:t>set of points in two-dimensional Euclidean space. A </a:t>
            </a:r>
            <a:r>
              <a:rPr lang="en-US" sz="2800" dirty="0" smtClean="0"/>
              <a:t>point 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a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 </a:t>
            </a:r>
            <a:r>
              <a:rPr lang="en-US" sz="2800" i="1" dirty="0" smtClean="0">
                <a:solidFill>
                  <a:schemeClr val="tx2"/>
                </a:solidFill>
              </a:rPr>
              <a:t>A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/>
              <a:t>is called a Pareto optimal point for 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/>
              <a:t> if there is no point 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c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 smtClean="0">
                <a:solidFill>
                  <a:schemeClr val="tx2"/>
                </a:solidFill>
              </a:rPr>
              <a:t>d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sym typeface="Symbol"/>
              </a:rPr>
              <a:t> </a:t>
            </a:r>
            <a:r>
              <a:rPr lang="en-US" sz="2800" i="1" dirty="0" smtClean="0">
                <a:solidFill>
                  <a:schemeClr val="tx2"/>
                </a:solidFill>
              </a:rPr>
              <a:t>A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/>
              <a:t>such </a:t>
            </a:r>
            <a:r>
              <a:rPr lang="en-US" sz="2800" dirty="0"/>
              <a:t>that 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a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</a:rPr>
              <a:t>≠ 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c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>
                <a:solidFill>
                  <a:schemeClr val="tx2"/>
                </a:solidFill>
              </a:rPr>
              <a:t>d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dirty="0"/>
              <a:t>, </a:t>
            </a:r>
            <a:r>
              <a:rPr lang="en-US" sz="2800" i="1" dirty="0" smtClean="0">
                <a:solidFill>
                  <a:schemeClr val="tx2"/>
                </a:solidFill>
              </a:rPr>
              <a:t>c</a:t>
            </a:r>
            <a:r>
              <a:rPr lang="en-US" sz="2800" dirty="0" smtClean="0">
                <a:solidFill>
                  <a:schemeClr val="tx2"/>
                </a:solidFill>
              </a:rPr>
              <a:t> ≤ </a:t>
            </a:r>
            <a:r>
              <a:rPr lang="en-US" sz="2800" i="1" dirty="0" smtClean="0">
                <a:solidFill>
                  <a:schemeClr val="tx2"/>
                </a:solidFill>
              </a:rPr>
              <a:t>a</a:t>
            </a:r>
            <a:r>
              <a:rPr lang="en-US" sz="2800" dirty="0"/>
              <a:t>, and </a:t>
            </a:r>
            <a:r>
              <a:rPr lang="en-US" sz="2800" i="1" dirty="0" smtClean="0">
                <a:solidFill>
                  <a:schemeClr val="tx2"/>
                </a:solidFill>
              </a:rPr>
              <a:t>d</a:t>
            </a:r>
            <a:r>
              <a:rPr lang="en-US" sz="2800" dirty="0">
                <a:solidFill>
                  <a:schemeClr val="tx2"/>
                </a:solidFill>
              </a:rPr>
              <a:t> ≤ </a:t>
            </a:r>
            <a:r>
              <a:rPr lang="en-US" sz="2800" i="1" dirty="0" smtClean="0">
                <a:solidFill>
                  <a:schemeClr val="tx2"/>
                </a:solidFill>
              </a:rPr>
              <a:t>b</a:t>
            </a:r>
            <a:r>
              <a:rPr lang="en-US" sz="2800" dirty="0"/>
              <a:t>. We denote by </a:t>
            </a:r>
            <a:r>
              <a:rPr lang="en-US" sz="2800" i="1" dirty="0">
                <a:solidFill>
                  <a:schemeClr val="tx2"/>
                </a:solidFill>
              </a:rPr>
              <a:t>Par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dirty="0"/>
              <a:t> the set of </a:t>
            </a:r>
            <a:r>
              <a:rPr lang="en-US" sz="2800" dirty="0" smtClean="0"/>
              <a:t>Pareto optimal </a:t>
            </a:r>
            <a:r>
              <a:rPr lang="en-US" sz="2800" dirty="0"/>
              <a:t>points for </a:t>
            </a:r>
            <a:r>
              <a:rPr lang="en-US" sz="2800" i="1" dirty="0" smtClean="0">
                <a:solidFill>
                  <a:schemeClr val="tx2"/>
                </a:solidFill>
              </a:rPr>
              <a:t>A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We </a:t>
            </a:r>
            <a:r>
              <a:rPr lang="en-US" sz="2800" dirty="0" smtClean="0"/>
              <a:t>correspond to </a:t>
            </a:r>
            <a:r>
              <a:rPr lang="en-US" sz="2800" dirty="0"/>
              <a:t>each 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dirty="0"/>
              <a:t>-CART-like </a:t>
            </a:r>
            <a:r>
              <a:rPr lang="en-US" sz="2800" dirty="0" smtClean="0"/>
              <a:t>decision tree </a:t>
            </a:r>
            <a:r>
              <a:rPr lang="el-GR" sz="2800" dirty="0">
                <a:solidFill>
                  <a:schemeClr val="tx2"/>
                </a:solidFill>
              </a:rPr>
              <a:t>Γ </a:t>
            </a:r>
            <a:r>
              <a:rPr lang="en-US" sz="2800" dirty="0" smtClean="0"/>
              <a:t>the </a:t>
            </a:r>
            <a:r>
              <a:rPr lang="en-US" sz="2800" dirty="0"/>
              <a:t>point 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mc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l-GR" sz="2800" dirty="0">
                <a:solidFill>
                  <a:schemeClr val="tx2"/>
                </a:solidFill>
              </a:rPr>
              <a:t>Γ</a:t>
            </a:r>
            <a:r>
              <a:rPr lang="en-US" sz="2800" dirty="0" smtClean="0">
                <a:solidFill>
                  <a:schemeClr val="tx2"/>
                </a:solidFill>
              </a:rPr>
              <a:t>),</a:t>
            </a:r>
            <a:r>
              <a:rPr lang="en-US" sz="2800" i="1" dirty="0" smtClean="0">
                <a:solidFill>
                  <a:schemeClr val="tx2"/>
                </a:solidFill>
              </a:rPr>
              <a:t>L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l-GR" sz="2800" dirty="0">
                <a:solidFill>
                  <a:schemeClr val="tx2"/>
                </a:solidFill>
              </a:rPr>
              <a:t>Γ</a:t>
            </a:r>
            <a:r>
              <a:rPr lang="en-US" sz="2800" dirty="0" smtClean="0">
                <a:solidFill>
                  <a:schemeClr val="tx2"/>
                </a:solidFill>
              </a:rPr>
              <a:t>))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Using </a:t>
            </a:r>
            <a:r>
              <a:rPr lang="en-US" sz="2800" dirty="0" smtClean="0"/>
              <a:t>extensions of dynamic programming we can construct, for the obtained set of points, the set of </a:t>
            </a:r>
            <a:r>
              <a:rPr lang="en-US" sz="2800" dirty="0"/>
              <a:t>P</a:t>
            </a:r>
            <a:r>
              <a:rPr lang="en-US" sz="2800" dirty="0" smtClean="0"/>
              <a:t>areto optimal points </a:t>
            </a:r>
            <a:r>
              <a:rPr lang="en-US" sz="2800" i="1" dirty="0" smtClean="0">
                <a:solidFill>
                  <a:schemeClr val="tx2"/>
                </a:solidFill>
              </a:rPr>
              <a:t>POP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4167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Pareto </a:t>
            </a:r>
            <a:r>
              <a:rPr lang="en-US" dirty="0"/>
              <a:t>Optimal </a:t>
            </a:r>
            <a:r>
              <a:rPr lang="en-US" dirty="0" smtClean="0"/>
              <a:t>Points for Knowledge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7630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Construction of the set of POPs allows </a:t>
            </a:r>
            <a:r>
              <a:rPr lang="en-US" sz="2400" dirty="0" smtClean="0"/>
              <a:t>us to </a:t>
            </a:r>
            <a:r>
              <a:rPr lang="en-US" sz="2400" dirty="0"/>
              <a:t>find relatively small and accurate decision trees which represent the knowledge contained in the </a:t>
            </a:r>
            <a:r>
              <a:rPr lang="en-US" sz="2400" dirty="0" smtClean="0"/>
              <a:t>dataset – example of the dataset </a:t>
            </a:r>
            <a:r>
              <a:rPr lang="en-US" sz="2400" cap="small" dirty="0">
                <a:solidFill>
                  <a:schemeClr val="tx2"/>
                </a:solidFill>
              </a:rPr>
              <a:t>nursery</a:t>
            </a:r>
            <a:r>
              <a:rPr lang="en-US" sz="2400" dirty="0"/>
              <a:t> with </a:t>
            </a:r>
            <a:r>
              <a:rPr lang="en-US" sz="2400" dirty="0">
                <a:solidFill>
                  <a:schemeClr val="tx2"/>
                </a:solidFill>
              </a:rPr>
              <a:t>9</a:t>
            </a:r>
            <a:r>
              <a:rPr lang="en-US" sz="2400" dirty="0"/>
              <a:t> attributes and </a:t>
            </a:r>
            <a:r>
              <a:rPr lang="en-US" sz="2400" dirty="0">
                <a:solidFill>
                  <a:schemeClr val="tx2"/>
                </a:solidFill>
              </a:rPr>
              <a:t>12960</a:t>
            </a:r>
            <a:r>
              <a:rPr lang="en-US" sz="2400" dirty="0"/>
              <a:t> objects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839" y="2895600"/>
            <a:ext cx="4583561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47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Restricted Multi-pruning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763000" cy="53340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We </a:t>
            </a:r>
            <a:r>
              <a:rPr lang="en-US" sz="2800" dirty="0"/>
              <a:t>divide the initial decision table </a:t>
            </a:r>
            <a:r>
              <a:rPr lang="en-US" sz="2800" i="1" dirty="0">
                <a:solidFill>
                  <a:schemeClr val="tx2"/>
                </a:solidFill>
              </a:rPr>
              <a:t>T</a:t>
            </a:r>
            <a:r>
              <a:rPr lang="en-US" sz="2800" dirty="0"/>
              <a:t> into three </a:t>
            </a:r>
            <a:r>
              <a:rPr lang="en-US" sz="2800" dirty="0" err="1"/>
              <a:t>subtables</a:t>
            </a:r>
            <a:r>
              <a:rPr lang="en-US" sz="2800" dirty="0"/>
              <a:t>: training </a:t>
            </a:r>
            <a:r>
              <a:rPr lang="en-US" sz="2800" dirty="0" err="1" smtClean="0"/>
              <a:t>subtable</a:t>
            </a:r>
            <a:r>
              <a:rPr lang="en-US" sz="2800" dirty="0"/>
              <a:t> </a:t>
            </a:r>
            <a:r>
              <a:rPr lang="en-US" sz="2800" i="1" dirty="0" err="1" smtClean="0">
                <a:solidFill>
                  <a:schemeClr val="tx2"/>
                </a:solidFill>
              </a:rPr>
              <a:t>T</a:t>
            </a:r>
            <a:r>
              <a:rPr lang="en-US" sz="2800" baseline="-25000" dirty="0" err="1" smtClean="0">
                <a:solidFill>
                  <a:schemeClr val="tx2"/>
                </a:solidFill>
              </a:rPr>
              <a:t>train</a:t>
            </a:r>
            <a:r>
              <a:rPr lang="en-US" sz="2800" dirty="0" smtClean="0"/>
              <a:t> </a:t>
            </a:r>
            <a:r>
              <a:rPr lang="en-US" sz="2800" dirty="0"/>
              <a:t>, validation </a:t>
            </a:r>
            <a:r>
              <a:rPr lang="en-US" sz="2800" dirty="0" err="1"/>
              <a:t>subtable</a:t>
            </a:r>
            <a:r>
              <a:rPr lang="en-US" sz="2800" dirty="0"/>
              <a:t> </a:t>
            </a:r>
            <a:r>
              <a:rPr lang="en-US" sz="2800" i="1" dirty="0" err="1">
                <a:solidFill>
                  <a:schemeClr val="tx2"/>
                </a:solidFill>
              </a:rPr>
              <a:t>T</a:t>
            </a:r>
            <a:r>
              <a:rPr lang="en-US" sz="2800" baseline="-25000" dirty="0" err="1">
                <a:solidFill>
                  <a:schemeClr val="tx2"/>
                </a:solidFill>
              </a:rPr>
              <a:t>val</a:t>
            </a:r>
            <a:r>
              <a:rPr lang="en-US" sz="2800" dirty="0"/>
              <a:t>, and testing </a:t>
            </a:r>
            <a:r>
              <a:rPr lang="en-US" sz="2800" dirty="0" err="1"/>
              <a:t>subtable</a:t>
            </a:r>
            <a:r>
              <a:rPr lang="en-US" sz="2800" dirty="0"/>
              <a:t> </a:t>
            </a:r>
            <a:r>
              <a:rPr lang="en-US" sz="2800" i="1" dirty="0" err="1" smtClean="0">
                <a:solidFill>
                  <a:schemeClr val="tx2"/>
                </a:solidFill>
              </a:rPr>
              <a:t>T</a:t>
            </a:r>
            <a:r>
              <a:rPr lang="en-US" sz="2800" baseline="-25000" dirty="0" err="1" smtClean="0">
                <a:solidFill>
                  <a:schemeClr val="tx2"/>
                </a:solidFill>
              </a:rPr>
              <a:t>test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We </a:t>
            </a:r>
            <a:r>
              <a:rPr lang="en-US" sz="2800" dirty="0"/>
              <a:t>construct </a:t>
            </a:r>
            <a:r>
              <a:rPr lang="en-US" sz="2800" dirty="0" smtClean="0"/>
              <a:t>the </a:t>
            </a:r>
            <a:r>
              <a:rPr lang="en-US" sz="2800" dirty="0"/>
              <a:t>set of </a:t>
            </a:r>
            <a:r>
              <a:rPr lang="en-US" sz="2800" dirty="0" smtClean="0"/>
              <a:t>Pareto optimal </a:t>
            </a:r>
            <a:r>
              <a:rPr lang="en-US" sz="2800" dirty="0"/>
              <a:t>points </a:t>
            </a:r>
            <a:r>
              <a:rPr lang="en-US" sz="2800" i="1" dirty="0" smtClean="0">
                <a:solidFill>
                  <a:schemeClr val="tx2"/>
                </a:solidFill>
              </a:rPr>
              <a:t>POP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baseline="-25000" dirty="0" smtClean="0">
                <a:solidFill>
                  <a:schemeClr val="tx2"/>
                </a:solidFill>
              </a:rPr>
              <a:t>train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dirty="0" smtClean="0"/>
              <a:t>For </a:t>
            </a:r>
            <a:r>
              <a:rPr lang="en-US" sz="2800" dirty="0"/>
              <a:t>each point 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a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  <a:r>
              <a:rPr lang="en-US" sz="2800" dirty="0" smtClean="0"/>
              <a:t>from </a:t>
            </a:r>
            <a:r>
              <a:rPr lang="en-US" sz="2800" i="1" dirty="0" smtClean="0">
                <a:solidFill>
                  <a:schemeClr val="tx2"/>
                </a:solidFill>
              </a:rPr>
              <a:t>POP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m</a:t>
            </a:r>
            <a:r>
              <a:rPr lang="en-US" sz="2800" baseline="-25000" dirty="0" smtClean="0">
                <a:solidFill>
                  <a:schemeClr val="tx2"/>
                </a:solidFill>
              </a:rPr>
              <a:t>2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baseline="-25000" dirty="0" smtClean="0">
                <a:solidFill>
                  <a:schemeClr val="tx2"/>
                </a:solidFill>
              </a:rPr>
              <a:t>train</a:t>
            </a:r>
            <a:r>
              <a:rPr lang="en-US" sz="2800" dirty="0" smtClean="0">
                <a:solidFill>
                  <a:schemeClr val="tx2"/>
                </a:solidFill>
              </a:rPr>
              <a:t>),</a:t>
            </a:r>
            <a:r>
              <a:rPr lang="en-US" sz="2800" dirty="0" smtClean="0"/>
              <a:t> we </a:t>
            </a:r>
            <a:r>
              <a:rPr lang="en-US" sz="2800" dirty="0"/>
              <a:t>derive randomly </a:t>
            </a:r>
            <a:r>
              <a:rPr lang="en-US" sz="2800" i="1" dirty="0">
                <a:solidFill>
                  <a:schemeClr val="tx2"/>
                </a:solidFill>
              </a:rPr>
              <a:t>k</a:t>
            </a:r>
            <a:r>
              <a:rPr lang="en-US" sz="2800" dirty="0"/>
              <a:t> decision trees (in our experiments </a:t>
            </a:r>
            <a:r>
              <a:rPr lang="en-US" sz="2800" i="1" dirty="0">
                <a:solidFill>
                  <a:schemeClr val="tx2"/>
                </a:solidFill>
              </a:rPr>
              <a:t>k</a:t>
            </a:r>
            <a:r>
              <a:rPr lang="en-US" sz="2800" dirty="0">
                <a:solidFill>
                  <a:schemeClr val="tx2"/>
                </a:solidFill>
              </a:rPr>
              <a:t> = 5</a:t>
            </a:r>
            <a:r>
              <a:rPr lang="en-US" sz="2800" dirty="0"/>
              <a:t>) </a:t>
            </a:r>
            <a:r>
              <a:rPr lang="en-US" sz="2800" dirty="0" smtClean="0"/>
              <a:t>    </a:t>
            </a:r>
            <a:r>
              <a:rPr lang="el-GR" sz="2800" dirty="0" smtClean="0">
                <a:solidFill>
                  <a:schemeClr val="tx2"/>
                </a:solidFill>
              </a:rPr>
              <a:t>Γ</a:t>
            </a:r>
            <a:r>
              <a:rPr lang="en-US" sz="2800" baseline="-250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>
                <a:solidFill>
                  <a:schemeClr val="tx2"/>
                </a:solidFill>
              </a:rPr>
              <a:t>, …, </a:t>
            </a:r>
            <a:r>
              <a:rPr lang="el-GR" sz="2800" dirty="0" smtClean="0">
                <a:solidFill>
                  <a:schemeClr val="tx2"/>
                </a:solidFill>
              </a:rPr>
              <a:t>Γ</a:t>
            </a:r>
            <a:r>
              <a:rPr lang="en-US" sz="2800" i="1" baseline="-25000" dirty="0" smtClean="0">
                <a:solidFill>
                  <a:schemeClr val="tx2"/>
                </a:solidFill>
              </a:rPr>
              <a:t>k</a:t>
            </a:r>
            <a:r>
              <a:rPr lang="en-US" sz="2800" i="1" baseline="-25000" dirty="0">
                <a:solidFill>
                  <a:schemeClr val="tx2"/>
                </a:solidFill>
              </a:rPr>
              <a:t> </a:t>
            </a:r>
            <a:r>
              <a:rPr lang="en-US" sz="2800" dirty="0" smtClean="0"/>
              <a:t>such </a:t>
            </a:r>
            <a:r>
              <a:rPr lang="en-US" sz="2800" dirty="0"/>
              <a:t>that 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</a:rPr>
              <a:t>= 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mc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T</a:t>
            </a:r>
            <a:r>
              <a:rPr lang="en-US" sz="2800" baseline="-25000" dirty="0" err="1">
                <a:solidFill>
                  <a:schemeClr val="tx2"/>
                </a:solidFill>
              </a:rPr>
              <a:t>train</a:t>
            </a:r>
            <a:r>
              <a:rPr lang="en-US" sz="2800" baseline="-25000" dirty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  <a:r>
              <a:rPr lang="el-GR" sz="2800" dirty="0" smtClean="0">
                <a:solidFill>
                  <a:schemeClr val="tx2"/>
                </a:solidFill>
              </a:rPr>
              <a:t>Γ</a:t>
            </a:r>
            <a:r>
              <a:rPr lang="en-US" sz="2800" i="1" baseline="-25000" dirty="0" err="1">
                <a:solidFill>
                  <a:schemeClr val="tx2"/>
                </a:solidFill>
              </a:rPr>
              <a:t>i</a:t>
            </a:r>
            <a:r>
              <a:rPr lang="en-US" sz="2800" dirty="0" smtClean="0">
                <a:solidFill>
                  <a:schemeClr val="tx2"/>
                </a:solidFill>
              </a:rPr>
              <a:t>),</a:t>
            </a:r>
            <a:r>
              <a:rPr lang="en-US" sz="2800" i="1" dirty="0" smtClean="0">
                <a:solidFill>
                  <a:schemeClr val="tx2"/>
                </a:solidFill>
              </a:rPr>
              <a:t>L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l-GR" sz="2800" dirty="0" smtClean="0">
                <a:solidFill>
                  <a:schemeClr val="tx2"/>
                </a:solidFill>
              </a:rPr>
              <a:t>Γ</a:t>
            </a:r>
            <a:r>
              <a:rPr lang="en-US" sz="2800" i="1" baseline="-25000" dirty="0" err="1" smtClean="0">
                <a:solidFill>
                  <a:schemeClr val="tx2"/>
                </a:solidFill>
              </a:rPr>
              <a:t>i</a:t>
            </a:r>
            <a:r>
              <a:rPr lang="en-US" sz="2800" dirty="0">
                <a:solidFill>
                  <a:schemeClr val="tx2"/>
                </a:solidFill>
              </a:rPr>
              <a:t>)) </a:t>
            </a:r>
            <a:r>
              <a:rPr lang="en-US" sz="2800" dirty="0"/>
              <a:t>for </a:t>
            </a:r>
            <a:r>
              <a:rPr lang="en-US" sz="2800" i="1" dirty="0" err="1">
                <a:solidFill>
                  <a:schemeClr val="tx2"/>
                </a:solidFill>
              </a:rPr>
              <a:t>i</a:t>
            </a:r>
            <a:r>
              <a:rPr lang="en-US" sz="2800" dirty="0">
                <a:solidFill>
                  <a:schemeClr val="tx2"/>
                </a:solidFill>
              </a:rPr>
              <a:t> = </a:t>
            </a:r>
            <a:r>
              <a:rPr lang="en-US" sz="2800" dirty="0" smtClean="0">
                <a:solidFill>
                  <a:schemeClr val="tx2"/>
                </a:solidFill>
              </a:rPr>
              <a:t>1, …, </a:t>
            </a:r>
            <a:r>
              <a:rPr lang="en-US" sz="2800" i="1" dirty="0" smtClean="0">
                <a:solidFill>
                  <a:schemeClr val="tx2"/>
                </a:solidFill>
              </a:rPr>
              <a:t>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862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Restricted Multi-pruning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763000" cy="53340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Among </a:t>
            </a:r>
            <a:r>
              <a:rPr lang="en-US" sz="2800" dirty="0"/>
              <a:t>decision trees derived for all Pareto optimal points, we choose a </a:t>
            </a:r>
            <a:r>
              <a:rPr lang="en-US" sz="2800" dirty="0" smtClean="0"/>
              <a:t>decision tree </a:t>
            </a:r>
            <a:r>
              <a:rPr lang="el-GR" sz="2800" dirty="0">
                <a:solidFill>
                  <a:schemeClr val="tx2"/>
                </a:solidFill>
              </a:rPr>
              <a:t>Γ</a:t>
            </a:r>
            <a:r>
              <a:rPr lang="en-US" sz="2800" dirty="0" smtClean="0"/>
              <a:t> </a:t>
            </a:r>
            <a:r>
              <a:rPr lang="en-US" sz="2800" dirty="0"/>
              <a:t>which has minimum number of </a:t>
            </a:r>
            <a:r>
              <a:rPr lang="en-US" sz="2800" dirty="0" smtClean="0"/>
              <a:t>misclassifications </a:t>
            </a:r>
            <a:r>
              <a:rPr lang="en-US" sz="2800" dirty="0"/>
              <a:t>on </a:t>
            </a:r>
            <a:r>
              <a:rPr lang="en-US" sz="2800" i="1" dirty="0" err="1" smtClean="0">
                <a:solidFill>
                  <a:schemeClr val="tx2"/>
                </a:solidFill>
              </a:rPr>
              <a:t>T</a:t>
            </a:r>
            <a:r>
              <a:rPr lang="en-US" sz="2800" baseline="-25000" dirty="0" err="1" smtClean="0">
                <a:solidFill>
                  <a:schemeClr val="tx2"/>
                </a:solidFill>
              </a:rPr>
              <a:t>val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dirty="0" smtClean="0"/>
              <a:t>We </a:t>
            </a:r>
            <a:r>
              <a:rPr lang="en-US" sz="2800" dirty="0" smtClean="0"/>
              <a:t>evaluate the </a:t>
            </a:r>
            <a:r>
              <a:rPr lang="en-US" sz="2800" dirty="0"/>
              <a:t>quality of this tree by counting the number of </a:t>
            </a:r>
            <a:r>
              <a:rPr lang="en-US" sz="2800" dirty="0" smtClean="0"/>
              <a:t>misclassifications </a:t>
            </a:r>
            <a:r>
              <a:rPr lang="en-US" sz="2800" dirty="0"/>
              <a:t>on </a:t>
            </a:r>
            <a:r>
              <a:rPr lang="en-US" sz="2800" i="1" dirty="0" err="1" smtClean="0">
                <a:solidFill>
                  <a:schemeClr val="tx2"/>
                </a:solidFill>
              </a:rPr>
              <a:t>T</a:t>
            </a:r>
            <a:r>
              <a:rPr lang="en-US" sz="2800" baseline="-25000" dirty="0" err="1" smtClean="0">
                <a:solidFill>
                  <a:schemeClr val="tx2"/>
                </a:solidFill>
              </a:rPr>
              <a:t>test</a:t>
            </a:r>
            <a:r>
              <a:rPr lang="en-US" sz="2800" dirty="0" smtClean="0"/>
              <a:t> and dividing </a:t>
            </a:r>
            <a:r>
              <a:rPr lang="en-US" sz="2800" dirty="0"/>
              <a:t>it by the number of rows in </a:t>
            </a:r>
            <a:r>
              <a:rPr lang="en-US" sz="2800" i="1" dirty="0" err="1" smtClean="0">
                <a:solidFill>
                  <a:schemeClr val="tx2"/>
                </a:solidFill>
              </a:rPr>
              <a:t>T</a:t>
            </a:r>
            <a:r>
              <a:rPr lang="en-US" sz="2800" baseline="-25000" dirty="0" err="1" smtClean="0">
                <a:solidFill>
                  <a:schemeClr val="tx2"/>
                </a:solidFill>
              </a:rPr>
              <a:t>test</a:t>
            </a:r>
            <a:r>
              <a:rPr lang="en-US" sz="2800" dirty="0" smtClean="0"/>
              <a:t> 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dirty="0" smtClean="0"/>
              <a:t>As </a:t>
            </a:r>
            <a:r>
              <a:rPr lang="en-US" sz="2800" dirty="0"/>
              <a:t>a result, we obtain the </a:t>
            </a:r>
            <a:r>
              <a:rPr lang="en-US" sz="2800" dirty="0" smtClean="0"/>
              <a:t>misclassification </a:t>
            </a:r>
            <a:r>
              <a:rPr lang="en-US" sz="2800" dirty="0"/>
              <a:t>error rate of </a:t>
            </a:r>
            <a:r>
              <a:rPr lang="el-GR" sz="2800" dirty="0" smtClean="0">
                <a:solidFill>
                  <a:schemeClr val="tx2"/>
                </a:solidFill>
              </a:rPr>
              <a:t>Γ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1030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47800"/>
            <a:ext cx="6410918" cy="5257800"/>
          </a:xfrm>
        </p:spPr>
      </p:pic>
    </p:spTree>
    <p:extLst>
      <p:ext uri="{BB962C8B-B14F-4D97-AF65-F5344CB8AC3E}">
        <p14:creationId xmlns:p14="http://schemas.microsoft.com/office/powerpoint/2010/main" val="375460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26" y="2286000"/>
            <a:ext cx="8779474" cy="3375819"/>
          </a:xfrm>
        </p:spPr>
      </p:pic>
      <p:cxnSp>
        <p:nvCxnSpPr>
          <p:cNvPr id="8" name="Straight Connector 7"/>
          <p:cNvCxnSpPr/>
          <p:nvPr/>
        </p:nvCxnSpPr>
        <p:spPr>
          <a:xfrm>
            <a:off x="2438400" y="4343400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438400" y="4648200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419600" y="5257800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77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81" y="2438400"/>
            <a:ext cx="8822506" cy="3276600"/>
          </a:xfrm>
        </p:spPr>
      </p:pic>
      <p:cxnSp>
        <p:nvCxnSpPr>
          <p:cNvPr id="7" name="Straight Connector 6"/>
          <p:cNvCxnSpPr/>
          <p:nvPr/>
        </p:nvCxnSpPr>
        <p:spPr>
          <a:xfrm>
            <a:off x="2590800" y="4191000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90800" y="4495800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590800" y="4800600"/>
            <a:ext cx="685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9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95400"/>
            <a:ext cx="6439299" cy="5397101"/>
          </a:xfrm>
          <a:solidFill>
            <a:srgbClr val="FFFF00"/>
          </a:solidFill>
        </p:spPr>
      </p:pic>
      <p:cxnSp>
        <p:nvCxnSpPr>
          <p:cNvPr id="9" name="Straight Arrow Connector 8"/>
          <p:cNvCxnSpPr/>
          <p:nvPr/>
        </p:nvCxnSpPr>
        <p:spPr>
          <a:xfrm flipH="1">
            <a:off x="4495800" y="2743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95800" y="2971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495800" y="3429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495800" y="3657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495800" y="3886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495800" y="4191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495800" y="4648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495800" y="51054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495800" y="5334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495800" y="5562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495800" y="5791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6019800" y="2971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019800" y="3429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6019800" y="3886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019800" y="4114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019800" y="4876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6019800" y="51054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6019800" y="5334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019800" y="5562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6019800" y="5791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7543800" y="32004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7543800" y="3429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7543800" y="3886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7543800" y="4648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543800" y="4876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7543800" y="51054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7543800" y="5334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7543800" y="5562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7543800" y="5791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7543800" y="2971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98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371600"/>
            <a:ext cx="5921473" cy="5410200"/>
          </a:xfrm>
        </p:spPr>
      </p:pic>
    </p:spTree>
    <p:extLst>
      <p:ext uri="{BB962C8B-B14F-4D97-AF65-F5344CB8AC3E}">
        <p14:creationId xmlns:p14="http://schemas.microsoft.com/office/powerpoint/2010/main" val="344310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2. Multi-stage </a:t>
            </a:r>
            <a:r>
              <a:rPr lang="en-US" dirty="0"/>
              <a:t>Optimization of Decision Rules </a:t>
            </a:r>
            <a:r>
              <a:rPr lang="en-US" dirty="0" smtClean="0"/>
              <a:t>for Knowledge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458200" cy="2819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is a joint work with </a:t>
            </a:r>
            <a:endParaRPr lang="en-US" sz="2800" dirty="0" smtClean="0"/>
          </a:p>
          <a:p>
            <a:pPr lvl="1"/>
            <a:r>
              <a:rPr lang="pt-BR" sz="2400" dirty="0" smtClean="0"/>
              <a:t>Fawaz </a:t>
            </a:r>
            <a:r>
              <a:rPr lang="pt-BR" sz="2400" dirty="0" smtClean="0"/>
              <a:t>Alsolami (KAU, Saudi Arabia), </a:t>
            </a:r>
            <a:endParaRPr lang="pt-BR" sz="2400" dirty="0" smtClean="0"/>
          </a:p>
          <a:p>
            <a:pPr lvl="1"/>
            <a:r>
              <a:rPr lang="pt-BR" sz="2400" dirty="0" smtClean="0"/>
              <a:t>Talha </a:t>
            </a:r>
            <a:r>
              <a:rPr lang="pt-BR" sz="2400" dirty="0" smtClean="0"/>
              <a:t>Amin (KAUST, Saudi Arabia), and </a:t>
            </a:r>
            <a:endParaRPr lang="pt-BR" sz="2400" dirty="0" smtClean="0"/>
          </a:p>
          <a:p>
            <a:pPr lvl="1"/>
            <a:r>
              <a:rPr lang="pt-BR" sz="2400" dirty="0" smtClean="0"/>
              <a:t>Igor </a:t>
            </a:r>
            <a:r>
              <a:rPr lang="pt-BR" sz="2400" dirty="0" smtClean="0"/>
              <a:t>Chikalov (Intel, USA</a:t>
            </a:r>
            <a:r>
              <a:rPr lang="pt-BR" sz="2400" dirty="0" smtClean="0"/>
              <a:t>)</a:t>
            </a: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9198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Multi-stage Optimization of Decision Rules </a:t>
            </a:r>
            <a:r>
              <a:rPr lang="en-US" dirty="0" smtClean="0"/>
              <a:t>for Knowledge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2672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Decision </a:t>
            </a:r>
            <a:r>
              <a:rPr lang="en-US" sz="2800" dirty="0"/>
              <a:t>rules are widely used in machine learning </a:t>
            </a:r>
            <a:r>
              <a:rPr lang="en-US" sz="2800" dirty="0" smtClean="0"/>
              <a:t>to construct </a:t>
            </a:r>
            <a:r>
              <a:rPr lang="en-US" sz="2800" dirty="0"/>
              <a:t>classifiers and in data mining to </a:t>
            </a:r>
            <a:r>
              <a:rPr lang="en-US" sz="2800" dirty="0" smtClean="0"/>
              <a:t>represent knowledge </a:t>
            </a:r>
            <a:r>
              <a:rPr lang="en-US" sz="2800" dirty="0"/>
              <a:t>extracted </a:t>
            </a:r>
            <a:r>
              <a:rPr lang="en-US" sz="2800" dirty="0" smtClean="0"/>
              <a:t>from datasets</a:t>
            </a:r>
          </a:p>
          <a:p>
            <a:r>
              <a:rPr lang="en-US" sz="2800" dirty="0" smtClean="0"/>
              <a:t>We created a tool which allows us, </a:t>
            </a:r>
            <a:r>
              <a:rPr lang="en-US" sz="2800" dirty="0"/>
              <a:t>for many datasets from UCI ML Repository, </a:t>
            </a:r>
            <a:r>
              <a:rPr lang="en-US" sz="2800" dirty="0" smtClean="0"/>
              <a:t>to construct </a:t>
            </a:r>
            <a:r>
              <a:rPr lang="en-US" sz="2800" dirty="0"/>
              <a:t>small systems of enough accurate decision rules that cover </a:t>
            </a:r>
            <a:r>
              <a:rPr lang="en-US" sz="2800" dirty="0" smtClean="0"/>
              <a:t>the most </a:t>
            </a:r>
            <a:r>
              <a:rPr lang="en-US" sz="2800" dirty="0"/>
              <a:t>part of </a:t>
            </a:r>
            <a:r>
              <a:rPr lang="en-US" sz="2800" dirty="0" smtClean="0"/>
              <a:t>objects</a:t>
            </a:r>
            <a:endParaRPr 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val="158323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Multi-stage Optimization of Decision Rules </a:t>
            </a:r>
            <a:r>
              <a:rPr lang="en-US" dirty="0" smtClean="0"/>
              <a:t>for Knowledge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267200"/>
          </a:xfrm>
        </p:spPr>
        <p:txBody>
          <a:bodyPr>
            <a:normAutofit lnSpcReduction="10000"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We study </a:t>
            </a:r>
            <a:r>
              <a:rPr lang="en-US" sz="2800" i="1" dirty="0" smtClean="0"/>
              <a:t>decision tables </a:t>
            </a:r>
            <a:r>
              <a:rPr lang="en-US" sz="2800" i="1" dirty="0"/>
              <a:t>with many-valued decisions </a:t>
            </a:r>
            <a:r>
              <a:rPr lang="en-US" sz="2800" dirty="0" smtClean="0"/>
              <a:t>in which </a:t>
            </a:r>
            <a:r>
              <a:rPr lang="en-US" sz="2800" dirty="0"/>
              <a:t>each row </a:t>
            </a:r>
            <a:r>
              <a:rPr lang="en-US" sz="2800" i="1" dirty="0" smtClean="0">
                <a:solidFill>
                  <a:schemeClr val="tx2"/>
                </a:solidFill>
              </a:rPr>
              <a:t>r</a:t>
            </a:r>
            <a:r>
              <a:rPr lang="en-US" sz="2800" dirty="0" smtClean="0"/>
              <a:t> is </a:t>
            </a:r>
            <a:r>
              <a:rPr lang="en-US" sz="2800" dirty="0"/>
              <a:t>labeled with a nonempty finite </a:t>
            </a:r>
            <a:r>
              <a:rPr lang="en-US" sz="2800" dirty="0" smtClean="0"/>
              <a:t>set </a:t>
            </a:r>
            <a:r>
              <a:rPr lang="en-US" sz="2800" i="1" dirty="0" smtClean="0">
                <a:solidFill>
                  <a:schemeClr val="tx2"/>
                </a:solidFill>
              </a:rPr>
              <a:t>D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r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dirty="0"/>
              <a:t> </a:t>
            </a:r>
            <a:r>
              <a:rPr lang="en-US" sz="2800" dirty="0" smtClean="0"/>
              <a:t>of </a:t>
            </a:r>
            <a:r>
              <a:rPr lang="en-US" sz="2800" dirty="0" smtClean="0"/>
              <a:t>decisions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For </a:t>
            </a:r>
            <a:r>
              <a:rPr lang="en-US" sz="2800" dirty="0"/>
              <a:t>a given row </a:t>
            </a:r>
            <a:r>
              <a:rPr lang="en-US" sz="2800" i="1" dirty="0" smtClean="0">
                <a:solidFill>
                  <a:schemeClr val="tx2"/>
                </a:solidFill>
              </a:rPr>
              <a:t>r</a:t>
            </a:r>
            <a:r>
              <a:rPr lang="en-US" sz="2800" i="1" dirty="0" smtClean="0"/>
              <a:t> </a:t>
            </a:r>
            <a:r>
              <a:rPr lang="en-US" sz="2800" dirty="0" smtClean="0"/>
              <a:t>of a decision table 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/>
              <a:t>, it is necessary to find a decision from </a:t>
            </a:r>
            <a:r>
              <a:rPr lang="en-US" sz="2800" i="1" dirty="0" smtClean="0">
                <a:solidFill>
                  <a:schemeClr val="tx2"/>
                </a:solidFill>
              </a:rPr>
              <a:t>D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r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</a:p>
          <a:p>
            <a:pPr>
              <a:spcAft>
                <a:spcPts val="600"/>
              </a:spcAft>
            </a:pPr>
            <a:r>
              <a:rPr lang="pt-BR" sz="2800" dirty="0" smtClean="0"/>
              <a:t>We </a:t>
            </a:r>
            <a:r>
              <a:rPr lang="pt-BR" sz="2800" dirty="0" smtClean="0"/>
              <a:t>denote by </a:t>
            </a:r>
            <a:r>
              <a:rPr lang="pt-BR" sz="2800" i="1" dirty="0" smtClean="0">
                <a:solidFill>
                  <a:schemeClr val="tx2"/>
                </a:solidFill>
              </a:rPr>
              <a:t>N</a:t>
            </a:r>
            <a:r>
              <a:rPr lang="pt-BR" sz="2800" dirty="0" smtClean="0">
                <a:solidFill>
                  <a:schemeClr val="tx2"/>
                </a:solidFill>
              </a:rPr>
              <a:t>(</a:t>
            </a:r>
            <a:r>
              <a:rPr lang="pt-BR" sz="2800" i="1" dirty="0" smtClean="0">
                <a:solidFill>
                  <a:schemeClr val="tx2"/>
                </a:solidFill>
              </a:rPr>
              <a:t>T</a:t>
            </a:r>
            <a:r>
              <a:rPr lang="pt-BR" sz="2800" dirty="0" smtClean="0">
                <a:solidFill>
                  <a:schemeClr val="tx2"/>
                </a:solidFill>
              </a:rPr>
              <a:t>)</a:t>
            </a:r>
            <a:r>
              <a:rPr lang="pt-BR" sz="2800" dirty="0" smtClean="0"/>
              <a:t> the number of rows in 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/>
              <a:t>, and by </a:t>
            </a:r>
            <a:r>
              <a:rPr lang="pt-BR" sz="2800" i="1" dirty="0" smtClean="0">
                <a:solidFill>
                  <a:schemeClr val="tx2"/>
                </a:solidFill>
              </a:rPr>
              <a:t>N</a:t>
            </a:r>
            <a:r>
              <a:rPr lang="pt-BR" sz="2800" baseline="-25000" dirty="0" smtClean="0">
                <a:solidFill>
                  <a:schemeClr val="tx2"/>
                </a:solidFill>
              </a:rPr>
              <a:t>mcd</a:t>
            </a:r>
            <a:r>
              <a:rPr lang="pt-BR" sz="2800" dirty="0" smtClean="0">
                <a:solidFill>
                  <a:schemeClr val="tx2"/>
                </a:solidFill>
              </a:rPr>
              <a:t>(</a:t>
            </a:r>
            <a:r>
              <a:rPr lang="pt-BR" sz="2800" i="1" dirty="0" smtClean="0">
                <a:solidFill>
                  <a:schemeClr val="tx2"/>
                </a:solidFill>
              </a:rPr>
              <a:t>T</a:t>
            </a:r>
            <a:r>
              <a:rPr lang="pt-BR" sz="2800" dirty="0" smtClean="0">
                <a:solidFill>
                  <a:schemeClr val="tx2"/>
                </a:solidFill>
              </a:rPr>
              <a:t>) </a:t>
            </a:r>
            <a:r>
              <a:rPr lang="pt-BR" sz="2800" dirty="0" smtClean="0"/>
              <a:t>– the number of rows 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pt-BR" sz="2800" dirty="0" smtClean="0"/>
              <a:t> for which </a:t>
            </a:r>
            <a:r>
              <a:rPr lang="en-US" sz="2800" i="1" dirty="0">
                <a:solidFill>
                  <a:schemeClr val="tx2"/>
                </a:solidFill>
              </a:rPr>
              <a:t>D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dirty="0"/>
              <a:t> </a:t>
            </a:r>
            <a:r>
              <a:rPr lang="en-US" sz="2800" dirty="0" smtClean="0"/>
              <a:t>contains </a:t>
            </a:r>
            <a:r>
              <a:rPr lang="en-US" sz="2800" i="1" dirty="0" smtClean="0"/>
              <a:t>the most common decision for 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endParaRPr 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val="60388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chemeClr val="tx2"/>
                </a:solidFill>
              </a:rPr>
              <a:t>α</a:t>
            </a:r>
            <a:r>
              <a:rPr lang="en-US" dirty="0" smtClean="0"/>
              <a:t>-Decision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2672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As </a:t>
            </a:r>
            <a:r>
              <a:rPr lang="en-US" sz="2800" dirty="0"/>
              <a:t>an </a:t>
            </a:r>
            <a:r>
              <a:rPr lang="en-US" sz="2800" i="1" dirty="0"/>
              <a:t>uncertainty measure </a:t>
            </a:r>
            <a:r>
              <a:rPr lang="en-US" sz="2800" dirty="0"/>
              <a:t>for nonempty decision </a:t>
            </a:r>
            <a:r>
              <a:rPr lang="en-US" sz="2800" dirty="0" smtClean="0"/>
              <a:t>tables </a:t>
            </a:r>
            <a:r>
              <a:rPr lang="fr-FR" sz="2800" dirty="0" err="1" smtClean="0"/>
              <a:t>we</a:t>
            </a:r>
            <a:r>
              <a:rPr lang="fr-FR" sz="2800" dirty="0" smtClean="0"/>
              <a:t> </a:t>
            </a:r>
            <a:r>
              <a:rPr lang="fr-FR" sz="2800" dirty="0" err="1"/>
              <a:t>consider</a:t>
            </a:r>
            <a:r>
              <a:rPr lang="fr-FR" sz="2800" dirty="0"/>
              <a:t> </a:t>
            </a:r>
            <a:r>
              <a:rPr lang="fr-FR" sz="2800" i="1" dirty="0"/>
              <a:t>relative </a:t>
            </a:r>
            <a:r>
              <a:rPr lang="fr-FR" sz="2800" i="1" dirty="0" err="1"/>
              <a:t>misclassification</a:t>
            </a:r>
            <a:r>
              <a:rPr lang="fr-FR" sz="2800" i="1" dirty="0"/>
              <a:t> </a:t>
            </a:r>
            <a:r>
              <a:rPr lang="fr-FR" sz="2800" i="1" dirty="0" err="1"/>
              <a:t>error</a:t>
            </a:r>
            <a:r>
              <a:rPr lang="fr-FR" sz="2800" i="1" dirty="0"/>
              <a:t> </a:t>
            </a:r>
            <a:endParaRPr lang="fr-FR" sz="2800" i="1" dirty="0"/>
          </a:p>
          <a:p>
            <a:pPr marL="0" indent="0">
              <a:spcAft>
                <a:spcPts val="600"/>
              </a:spcAft>
              <a:buNone/>
            </a:pPr>
            <a:r>
              <a:rPr lang="fr-FR" sz="2800" i="1" dirty="0" smtClean="0">
                <a:solidFill>
                  <a:schemeClr val="tx2"/>
                </a:solidFill>
              </a:rPr>
              <a:t> </a:t>
            </a:r>
            <a:r>
              <a:rPr lang="fr-FR" sz="2800" i="1" dirty="0" smtClean="0">
                <a:solidFill>
                  <a:schemeClr val="tx2"/>
                </a:solidFill>
              </a:rPr>
              <a:t>    </a:t>
            </a:r>
            <a:r>
              <a:rPr lang="fr-FR" sz="2800" dirty="0" err="1" smtClean="0">
                <a:solidFill>
                  <a:schemeClr val="tx2"/>
                </a:solidFill>
              </a:rPr>
              <a:t>rme</a:t>
            </a:r>
            <a:r>
              <a:rPr lang="fr-FR" sz="2800" dirty="0" smtClean="0">
                <a:solidFill>
                  <a:schemeClr val="tx2"/>
                </a:solidFill>
              </a:rPr>
              <a:t>(</a:t>
            </a:r>
            <a:r>
              <a:rPr lang="fr-FR" sz="2800" i="1" dirty="0" smtClean="0">
                <a:solidFill>
                  <a:schemeClr val="tx2"/>
                </a:solidFill>
              </a:rPr>
              <a:t>T</a:t>
            </a:r>
            <a:r>
              <a:rPr lang="fr-FR" sz="2800" dirty="0">
                <a:solidFill>
                  <a:schemeClr val="tx2"/>
                </a:solidFill>
              </a:rPr>
              <a:t>) = (</a:t>
            </a:r>
            <a:r>
              <a:rPr lang="fr-FR" sz="2800" i="1" dirty="0" smtClean="0">
                <a:solidFill>
                  <a:schemeClr val="tx2"/>
                </a:solidFill>
              </a:rPr>
              <a:t>N</a:t>
            </a:r>
            <a:r>
              <a:rPr lang="fr-FR" sz="2800" dirty="0" smtClean="0">
                <a:solidFill>
                  <a:schemeClr val="tx2"/>
                </a:solidFill>
              </a:rPr>
              <a:t>(</a:t>
            </a:r>
            <a:r>
              <a:rPr lang="fr-FR" sz="2800" i="1" dirty="0" smtClean="0">
                <a:solidFill>
                  <a:schemeClr val="tx2"/>
                </a:solidFill>
              </a:rPr>
              <a:t>T</a:t>
            </a:r>
            <a:r>
              <a:rPr lang="fr-FR" sz="2800" dirty="0" smtClean="0">
                <a:solidFill>
                  <a:schemeClr val="tx2"/>
                </a:solidFill>
              </a:rPr>
              <a:t>) - </a:t>
            </a:r>
            <a:r>
              <a:rPr lang="en-US" sz="2800" i="1" dirty="0" err="1" smtClean="0">
                <a:solidFill>
                  <a:schemeClr val="tx2"/>
                </a:solidFill>
              </a:rPr>
              <a:t>N</a:t>
            </a:r>
            <a:r>
              <a:rPr lang="en-US" sz="2800" baseline="-25000" dirty="0" err="1" smtClean="0">
                <a:solidFill>
                  <a:schemeClr val="tx2"/>
                </a:solidFill>
              </a:rPr>
              <a:t>mcd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))/</a:t>
            </a:r>
            <a:r>
              <a:rPr lang="en-US" sz="2800" i="1" dirty="0" smtClean="0">
                <a:solidFill>
                  <a:schemeClr val="tx2"/>
                </a:solidFill>
              </a:rPr>
              <a:t>N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Let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smtClean="0"/>
              <a:t> </a:t>
            </a:r>
            <a:r>
              <a:rPr lang="en-US" sz="2800" dirty="0"/>
              <a:t>be a real number such that </a:t>
            </a:r>
            <a:r>
              <a:rPr lang="en-US" sz="2800" dirty="0">
                <a:solidFill>
                  <a:schemeClr val="tx2"/>
                </a:solidFill>
              </a:rPr>
              <a:t>0 </a:t>
            </a:r>
            <a:r>
              <a:rPr lang="en-US" sz="2800" dirty="0" smtClean="0">
                <a:solidFill>
                  <a:schemeClr val="tx2"/>
                </a:solidFill>
              </a:rPr>
              <a:t>≤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l-GR" sz="2800" dirty="0" smtClean="0">
                <a:solidFill>
                  <a:schemeClr val="tx2"/>
                </a:solidFill>
              </a:rPr>
              <a:t>≤</a:t>
            </a:r>
            <a:r>
              <a:rPr lang="en-US" sz="2800" dirty="0" smtClean="0">
                <a:solidFill>
                  <a:schemeClr val="tx2"/>
                </a:solidFill>
              </a:rPr>
              <a:t> 1</a:t>
            </a:r>
            <a:r>
              <a:rPr lang="en-US" sz="2800" dirty="0"/>
              <a:t>. We </a:t>
            </a:r>
            <a:r>
              <a:rPr lang="en-US" sz="2800" dirty="0" smtClean="0"/>
              <a:t>say </a:t>
            </a:r>
            <a:r>
              <a:rPr lang="en-US" sz="2800" dirty="0"/>
              <a:t>that a decision </a:t>
            </a:r>
            <a:r>
              <a:rPr lang="en-US" sz="2800" dirty="0" smtClean="0"/>
              <a:t>rule is </a:t>
            </a:r>
            <a:r>
              <a:rPr lang="en-US" sz="2800" dirty="0"/>
              <a:t>an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smtClean="0"/>
              <a:t>-decision </a:t>
            </a:r>
            <a:r>
              <a:rPr lang="en-US" sz="2800" dirty="0"/>
              <a:t>rule for </a:t>
            </a:r>
            <a:r>
              <a:rPr lang="en-US" sz="2800" i="1" dirty="0">
                <a:solidFill>
                  <a:schemeClr val="tx2"/>
                </a:solidFill>
              </a:rPr>
              <a:t>T</a:t>
            </a:r>
            <a:r>
              <a:rPr lang="en-US" sz="2800" dirty="0"/>
              <a:t> </a:t>
            </a:r>
            <a:r>
              <a:rPr lang="en-US" sz="2800" dirty="0" smtClean="0"/>
              <a:t>if this rule </a:t>
            </a:r>
            <a:r>
              <a:rPr lang="en-US" sz="2800" dirty="0"/>
              <a:t>localizes rows in </a:t>
            </a:r>
            <a:r>
              <a:rPr lang="en-US" sz="2800" dirty="0" smtClean="0"/>
              <a:t>a </a:t>
            </a:r>
            <a:r>
              <a:rPr lang="en-US" sz="2800" dirty="0" err="1" smtClean="0"/>
              <a:t>subtable</a:t>
            </a:r>
            <a:r>
              <a:rPr lang="en-US" sz="2800" dirty="0" smtClean="0"/>
              <a:t> </a:t>
            </a:r>
            <a:r>
              <a:rPr lang="el-GR" sz="2800" dirty="0" smtClean="0">
                <a:solidFill>
                  <a:schemeClr val="tx2"/>
                </a:solidFill>
              </a:rPr>
              <a:t>Θ</a:t>
            </a:r>
            <a:r>
              <a:rPr lang="en-US" sz="2800" dirty="0" smtClean="0"/>
              <a:t> </a:t>
            </a:r>
            <a:r>
              <a:rPr lang="en-US" sz="2800" dirty="0"/>
              <a:t>with uncertainty at most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endParaRPr lang="en-US" sz="28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dirty="0" smtClean="0"/>
              <a:t>The </a:t>
            </a:r>
            <a:r>
              <a:rPr lang="en-US" sz="2800" dirty="0" smtClean="0"/>
              <a:t>right-hand side of this rule is the most common decision for </a:t>
            </a:r>
            <a:r>
              <a:rPr lang="el-GR" sz="2800" dirty="0">
                <a:solidFill>
                  <a:schemeClr val="tx2"/>
                </a:solidFill>
              </a:rPr>
              <a:t>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564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chemeClr val="tx2"/>
                </a:solidFill>
              </a:rPr>
              <a:t>β</a:t>
            </a:r>
            <a:r>
              <a:rPr lang="en-US" dirty="0" smtClean="0"/>
              <a:t>-Systems </a:t>
            </a:r>
            <a:r>
              <a:rPr lang="en-US" dirty="0"/>
              <a:t>of </a:t>
            </a:r>
            <a:r>
              <a:rPr lang="el-GR" dirty="0">
                <a:solidFill>
                  <a:schemeClr val="tx2"/>
                </a:solidFill>
              </a:rPr>
              <a:t>α</a:t>
            </a:r>
            <a:r>
              <a:rPr lang="en-US" dirty="0" smtClean="0"/>
              <a:t>-Decision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2672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pPr>
              <a:spcAft>
                <a:spcPts val="600"/>
              </a:spcAft>
            </a:pPr>
            <a:r>
              <a:rPr lang="en-US" sz="2800" dirty="0" smtClean="0"/>
              <a:t>Let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/>
              <a:t> be a nonempty finite set of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smtClean="0"/>
              <a:t>-decision </a:t>
            </a:r>
            <a:r>
              <a:rPr lang="en-US" sz="2800" dirty="0"/>
              <a:t>rules for </a:t>
            </a:r>
            <a:r>
              <a:rPr lang="en-US" sz="2800" i="1" dirty="0" smtClean="0">
                <a:solidFill>
                  <a:schemeClr val="tx2"/>
                </a:solidFill>
              </a:rPr>
              <a:t>T </a:t>
            </a:r>
            <a:r>
              <a:rPr lang="en-US" sz="2800" dirty="0" smtClean="0"/>
              <a:t>(system </a:t>
            </a:r>
            <a:r>
              <a:rPr lang="en-US" sz="2800" dirty="0"/>
              <a:t>of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smtClean="0"/>
              <a:t>-decision </a:t>
            </a:r>
            <a:r>
              <a:rPr lang="en-US" sz="2800" dirty="0"/>
              <a:t>rules for </a:t>
            </a:r>
            <a:r>
              <a:rPr lang="en-US" sz="2800" i="1" dirty="0">
                <a:solidFill>
                  <a:schemeClr val="tx2"/>
                </a:solidFill>
              </a:rPr>
              <a:t>T</a:t>
            </a:r>
            <a:r>
              <a:rPr lang="en-US" sz="2800" dirty="0"/>
              <a:t>), and </a:t>
            </a:r>
            <a:r>
              <a:rPr lang="el-GR" sz="2800" dirty="0" smtClean="0">
                <a:solidFill>
                  <a:schemeClr val="tx2"/>
                </a:solidFill>
              </a:rPr>
              <a:t>β</a:t>
            </a:r>
            <a:r>
              <a:rPr lang="en-US" sz="2800" dirty="0" smtClean="0"/>
              <a:t> </a:t>
            </a:r>
            <a:r>
              <a:rPr lang="en-US" sz="2800" dirty="0"/>
              <a:t>be a real </a:t>
            </a:r>
            <a:r>
              <a:rPr lang="en-US" sz="2800" dirty="0" smtClean="0"/>
              <a:t>number such </a:t>
            </a:r>
            <a:r>
              <a:rPr lang="en-US" sz="2800" dirty="0"/>
              <a:t>that </a:t>
            </a:r>
            <a:r>
              <a:rPr lang="en-US" sz="2800" dirty="0">
                <a:solidFill>
                  <a:schemeClr val="tx2"/>
                </a:solidFill>
              </a:rPr>
              <a:t>0 ≤ </a:t>
            </a:r>
            <a:r>
              <a:rPr lang="el-GR" sz="2800" dirty="0">
                <a:solidFill>
                  <a:schemeClr val="tx2"/>
                </a:solidFill>
              </a:rPr>
              <a:t>β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l-GR" sz="2800" dirty="0">
                <a:solidFill>
                  <a:schemeClr val="tx2"/>
                </a:solidFill>
              </a:rPr>
              <a:t>≤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1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We say </a:t>
            </a:r>
            <a:r>
              <a:rPr lang="en-US" sz="2800" dirty="0"/>
              <a:t>that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 smtClean="0"/>
              <a:t> </a:t>
            </a:r>
            <a:r>
              <a:rPr lang="en-US" sz="2800" dirty="0"/>
              <a:t>is a </a:t>
            </a:r>
            <a:r>
              <a:rPr lang="el-GR" sz="2800" dirty="0" smtClean="0">
                <a:solidFill>
                  <a:schemeClr val="tx2"/>
                </a:solidFill>
              </a:rPr>
              <a:t>β</a:t>
            </a:r>
            <a:r>
              <a:rPr lang="en-US" sz="2800" dirty="0" smtClean="0"/>
              <a:t>-system </a:t>
            </a:r>
            <a:r>
              <a:rPr lang="en-US" sz="2800" dirty="0"/>
              <a:t>of </a:t>
            </a:r>
            <a:r>
              <a:rPr lang="el-GR" sz="2800" dirty="0">
                <a:solidFill>
                  <a:schemeClr val="tx2"/>
                </a:solidFill>
              </a:rPr>
              <a:t>α</a:t>
            </a:r>
            <a:r>
              <a:rPr lang="en-US" sz="2800" dirty="0"/>
              <a:t>-decision rules </a:t>
            </a:r>
            <a:r>
              <a:rPr lang="en-US" sz="2800" dirty="0" smtClean="0"/>
              <a:t>for </a:t>
            </a:r>
            <a:r>
              <a:rPr lang="en-US" sz="2800" i="1" dirty="0">
                <a:solidFill>
                  <a:schemeClr val="tx2"/>
                </a:solidFill>
              </a:rPr>
              <a:t>T</a:t>
            </a:r>
            <a:r>
              <a:rPr lang="en-US" sz="2800" dirty="0"/>
              <a:t> if rules from </a:t>
            </a:r>
            <a:r>
              <a:rPr lang="en-US" sz="2800" i="1" dirty="0">
                <a:solidFill>
                  <a:schemeClr val="tx2"/>
                </a:solidFill>
              </a:rPr>
              <a:t>S</a:t>
            </a:r>
            <a:r>
              <a:rPr lang="en-US" sz="2800" dirty="0"/>
              <a:t> cover at </a:t>
            </a:r>
            <a:r>
              <a:rPr lang="en-US" sz="2800" dirty="0" smtClean="0"/>
              <a:t>least </a:t>
            </a:r>
            <a:r>
              <a:rPr lang="en-US" sz="2800" dirty="0" smtClean="0">
                <a:solidFill>
                  <a:schemeClr val="tx2"/>
                </a:solidFill>
              </a:rPr>
              <a:t>(1 - </a:t>
            </a:r>
            <a:r>
              <a:rPr lang="el-GR" sz="2800" dirty="0">
                <a:solidFill>
                  <a:schemeClr val="tx2"/>
                </a:solidFill>
              </a:rPr>
              <a:t>β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r>
              <a:rPr lang="en-US" sz="2800" i="1" dirty="0" smtClean="0">
                <a:solidFill>
                  <a:schemeClr val="tx2"/>
                </a:solidFill>
              </a:rPr>
              <a:t>N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/>
              <a:t>rows </a:t>
            </a:r>
            <a:r>
              <a:rPr lang="en-US" sz="2800" dirty="0"/>
              <a:t>of </a:t>
            </a:r>
            <a:r>
              <a:rPr lang="en-US" sz="2800" i="1" dirty="0" smtClean="0">
                <a:solidFill>
                  <a:schemeClr val="tx2"/>
                </a:solidFill>
              </a:rPr>
              <a:t>T</a:t>
            </a:r>
            <a:endParaRPr lang="en-US" sz="28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8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Algorithm </a:t>
            </a:r>
            <a:r>
              <a:rPr lang="el-GR" dirty="0" smtClean="0">
                <a:solidFill>
                  <a:schemeClr val="tx2"/>
                </a:solidFill>
              </a:rPr>
              <a:t>α</a:t>
            </a:r>
            <a:r>
              <a:rPr lang="en-US" dirty="0" smtClean="0"/>
              <a:t>-</a:t>
            </a:r>
            <a:r>
              <a:rPr lang="el-GR" dirty="0" smtClean="0">
                <a:solidFill>
                  <a:schemeClr val="tx2"/>
                </a:solidFill>
              </a:rPr>
              <a:t>β</a:t>
            </a:r>
            <a:r>
              <a:rPr lang="en-US" dirty="0" smtClean="0"/>
              <a:t>-Rules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2672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/>
              <a:t>Based on extensions of dynamic programming, we created </a:t>
            </a:r>
            <a:r>
              <a:rPr lang="en-US" sz="2800" i="1" dirty="0"/>
              <a:t>Algorithm</a:t>
            </a:r>
            <a:r>
              <a:rPr lang="en-US" sz="2800" dirty="0"/>
              <a:t> </a:t>
            </a:r>
            <a:r>
              <a:rPr lang="el-GR" sz="2800" dirty="0">
                <a:solidFill>
                  <a:schemeClr val="tx2"/>
                </a:solidFill>
              </a:rPr>
              <a:t>α</a:t>
            </a:r>
            <a:r>
              <a:rPr lang="en-US" sz="2800" dirty="0"/>
              <a:t>-</a:t>
            </a:r>
            <a:r>
              <a:rPr lang="el-GR" sz="2800" dirty="0">
                <a:solidFill>
                  <a:schemeClr val="tx2"/>
                </a:solidFill>
              </a:rPr>
              <a:t>β</a:t>
            </a:r>
            <a:r>
              <a:rPr lang="en-US" sz="2800" dirty="0" smtClean="0"/>
              <a:t>-</a:t>
            </a:r>
            <a:r>
              <a:rPr lang="en-US" sz="2800" i="1" dirty="0" smtClean="0"/>
              <a:t>Rules</a:t>
            </a:r>
            <a:r>
              <a:rPr lang="en-US" sz="2800" dirty="0" smtClean="0"/>
              <a:t> for construction of a       </a:t>
            </a:r>
            <a:r>
              <a:rPr lang="el-GR" sz="2800" dirty="0" smtClean="0">
                <a:solidFill>
                  <a:schemeClr val="tx2"/>
                </a:solidFill>
              </a:rPr>
              <a:t>β</a:t>
            </a:r>
            <a:r>
              <a:rPr lang="en-US" sz="2800" dirty="0" smtClean="0"/>
              <a:t>-system </a:t>
            </a:r>
            <a:r>
              <a:rPr lang="en-US" sz="2800" dirty="0"/>
              <a:t>of </a:t>
            </a:r>
            <a:r>
              <a:rPr lang="el-GR" sz="2800" dirty="0">
                <a:solidFill>
                  <a:schemeClr val="tx2"/>
                </a:solidFill>
              </a:rPr>
              <a:t>α</a:t>
            </a:r>
            <a:r>
              <a:rPr lang="en-US" sz="2800" dirty="0" smtClean="0"/>
              <a:t>-decision rules </a:t>
            </a:r>
            <a:endParaRPr lang="en-US" sz="800" dirty="0"/>
          </a:p>
          <a:p>
            <a:pPr>
              <a:spcAft>
                <a:spcPts val="600"/>
              </a:spcAft>
            </a:pPr>
            <a:r>
              <a:rPr lang="en-US" sz="2800" dirty="0" smtClean="0"/>
              <a:t>During </a:t>
            </a:r>
            <a:r>
              <a:rPr lang="en-US" sz="2800" dirty="0"/>
              <a:t>each step, we choose </a:t>
            </a:r>
            <a:r>
              <a:rPr lang="en-US" sz="2800" dirty="0" smtClean="0"/>
              <a:t>an </a:t>
            </a:r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smtClean="0">
                <a:solidFill>
                  <a:schemeClr val="tx2"/>
                </a:solidFill>
              </a:rPr>
              <a:t>-</a:t>
            </a:r>
            <a:r>
              <a:rPr lang="en-US" sz="2800" dirty="0" smtClean="0"/>
              <a:t>decision</a:t>
            </a:r>
            <a:r>
              <a:rPr lang="en-US" sz="2800" dirty="0"/>
              <a:t> </a:t>
            </a:r>
            <a:r>
              <a:rPr lang="en-US" sz="2800" dirty="0" smtClean="0"/>
              <a:t>rule </a:t>
            </a:r>
            <a:r>
              <a:rPr lang="en-US" sz="2800" dirty="0"/>
              <a:t>which covers maximum number of uncovered </a:t>
            </a:r>
            <a:r>
              <a:rPr lang="en-US" sz="2800" dirty="0" smtClean="0"/>
              <a:t>previously rows and </a:t>
            </a:r>
            <a:r>
              <a:rPr lang="en-US" sz="2800" dirty="0"/>
              <a:t>has minimum length </a:t>
            </a:r>
            <a:r>
              <a:rPr lang="en-US" sz="2800" dirty="0" smtClean="0"/>
              <a:t>among such </a:t>
            </a:r>
            <a:r>
              <a:rPr lang="en-US" sz="2800" dirty="0" smtClean="0"/>
              <a:t>rules</a:t>
            </a:r>
            <a:endParaRPr lang="en-US" sz="800" dirty="0"/>
          </a:p>
          <a:p>
            <a:pPr>
              <a:spcAft>
                <a:spcPts val="600"/>
              </a:spcAft>
            </a:pPr>
            <a:r>
              <a:rPr lang="en-US" sz="2800" dirty="0" smtClean="0"/>
              <a:t>In </a:t>
            </a:r>
            <a:r>
              <a:rPr lang="en-US" sz="2800" dirty="0" smtClean="0"/>
              <a:t>some sense, we simulate the work of greedy algorithm for the set cover problem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565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of Information about </a:t>
            </a:r>
            <a:r>
              <a:rPr lang="en-US" dirty="0"/>
              <a:t>Algorithm </a:t>
            </a:r>
            <a:r>
              <a:rPr lang="en-US" dirty="0" smtClean="0"/>
              <a:t>  </a:t>
            </a:r>
            <a:r>
              <a:rPr lang="el-GR" dirty="0" smtClean="0">
                <a:solidFill>
                  <a:schemeClr val="tx2"/>
                </a:solidFill>
              </a:rPr>
              <a:t>α</a:t>
            </a:r>
            <a:r>
              <a:rPr lang="en-US" dirty="0"/>
              <a:t>-</a:t>
            </a:r>
            <a:r>
              <a:rPr lang="el-GR" dirty="0">
                <a:solidFill>
                  <a:schemeClr val="tx2"/>
                </a:solidFill>
              </a:rPr>
              <a:t>β</a:t>
            </a:r>
            <a:r>
              <a:rPr lang="en-US" dirty="0"/>
              <a:t>-Rules </a:t>
            </a:r>
            <a:r>
              <a:rPr lang="en-US" dirty="0" smtClean="0"/>
              <a:t>Work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sz="3000" dirty="0" smtClean="0"/>
                  <a:t>Let the considered algorithm make </a:t>
                </a:r>
                <a:r>
                  <a:rPr lang="en-US" sz="3000" i="1" dirty="0" smtClean="0">
                    <a:solidFill>
                      <a:schemeClr val="tx2"/>
                    </a:solidFill>
                  </a:rPr>
                  <a:t>t</a:t>
                </a:r>
                <a:r>
                  <a:rPr lang="en-US" sz="3000" dirty="0" smtClean="0"/>
                  <a:t> steps, and let  </a:t>
                </a:r>
                <a:r>
                  <a:rPr lang="en-US" sz="3000" i="1" dirty="0" smtClean="0">
                    <a:solidFill>
                      <a:schemeClr val="tx2"/>
                    </a:solidFill>
                  </a:rPr>
                  <a:t>c</a:t>
                </a:r>
                <a:r>
                  <a:rPr lang="en-US" sz="3000" baseline="-25000" dirty="0" smtClean="0">
                    <a:solidFill>
                      <a:schemeClr val="tx2"/>
                    </a:solidFill>
                  </a:rPr>
                  <a:t>1</a:t>
                </a:r>
                <a:r>
                  <a:rPr lang="en-US" sz="3000" dirty="0" smtClean="0">
                    <a:solidFill>
                      <a:schemeClr val="tx2"/>
                    </a:solidFill>
                  </a:rPr>
                  <a:t>, …, </a:t>
                </a:r>
                <a:r>
                  <a:rPr lang="en-US" sz="3000" i="1" dirty="0" err="1" smtClean="0">
                    <a:solidFill>
                      <a:schemeClr val="tx2"/>
                    </a:solidFill>
                  </a:rPr>
                  <a:t>c</a:t>
                </a:r>
                <a:r>
                  <a:rPr lang="en-US" sz="3000" i="1" baseline="-25000" dirty="0" err="1" smtClean="0">
                    <a:solidFill>
                      <a:schemeClr val="tx2"/>
                    </a:solidFill>
                  </a:rPr>
                  <a:t>t</a:t>
                </a:r>
                <a:r>
                  <a:rPr lang="en-US" sz="3000" dirty="0" smtClean="0"/>
                  <a:t> be the numbers of rows covered during these steps. Set </a:t>
                </a:r>
                <a:r>
                  <a:rPr lang="en-US" sz="3000" i="1" dirty="0" smtClean="0">
                    <a:solidFill>
                      <a:schemeClr val="tx2"/>
                    </a:solidFill>
                  </a:rPr>
                  <a:t>c</a:t>
                </a:r>
                <a:r>
                  <a:rPr lang="en-US" sz="3000" baseline="-25000" dirty="0" smtClean="0">
                    <a:solidFill>
                      <a:schemeClr val="tx2"/>
                    </a:solidFill>
                  </a:rPr>
                  <a:t>0</a:t>
                </a:r>
                <a:r>
                  <a:rPr lang="en-US" sz="3000" dirty="0" smtClean="0">
                    <a:solidFill>
                      <a:schemeClr val="tx2"/>
                    </a:solidFill>
                  </a:rPr>
                  <a:t> </a:t>
                </a:r>
                <a:r>
                  <a:rPr lang="en-US" sz="3000" dirty="0">
                    <a:solidFill>
                      <a:schemeClr val="tx2"/>
                    </a:solidFill>
                  </a:rPr>
                  <a:t>= </a:t>
                </a:r>
                <a:r>
                  <a:rPr lang="en-US" sz="3000" dirty="0" smtClean="0">
                    <a:solidFill>
                      <a:schemeClr val="tx2"/>
                    </a:solidFill>
                  </a:rPr>
                  <a:t>0</a:t>
                </a:r>
                <a:r>
                  <a:rPr lang="en-US" sz="3000" dirty="0" smtClean="0"/>
                  <a:t>. </a:t>
                </a:r>
                <a:endParaRPr lang="en-US" sz="3000" dirty="0" smtClean="0"/>
              </a:p>
              <a:p>
                <a:r>
                  <a:rPr lang="en-US" sz="3000" dirty="0" smtClean="0"/>
                  <a:t>From </a:t>
                </a:r>
                <a:r>
                  <a:rPr lang="en-US" sz="3000" dirty="0"/>
                  <a:t>the results obtained </a:t>
                </a:r>
                <a:r>
                  <a:rPr lang="en-US" sz="3000" dirty="0" smtClean="0"/>
                  <a:t>by  M. </a:t>
                </a:r>
                <a:r>
                  <a:rPr lang="en-US" sz="3000" dirty="0" err="1" smtClean="0"/>
                  <a:t>Moshkov</a:t>
                </a:r>
                <a:r>
                  <a:rPr lang="en-US" sz="3000" dirty="0" smtClean="0"/>
                  <a:t>,               </a:t>
                </a:r>
                <a:r>
                  <a:rPr lang="en-US" sz="3000" dirty="0" smtClean="0"/>
                  <a:t>M. </a:t>
                </a:r>
                <a:r>
                  <a:rPr lang="en-US" sz="3000" dirty="0" err="1" smtClean="0"/>
                  <a:t>Piliszczuk</a:t>
                </a:r>
                <a:r>
                  <a:rPr lang="en-US" sz="3000" dirty="0" smtClean="0"/>
                  <a:t> and B. </a:t>
                </a:r>
                <a:r>
                  <a:rPr lang="en-US" sz="3000" dirty="0" err="1" smtClean="0"/>
                  <a:t>Zielosko</a:t>
                </a:r>
                <a:r>
                  <a:rPr lang="en-US" sz="3000" dirty="0" smtClean="0"/>
                  <a:t> for the greedy algorithm </a:t>
                </a:r>
                <a:r>
                  <a:rPr lang="en-US" sz="3000" dirty="0"/>
                  <a:t>for the set cover problem it follows </a:t>
                </a:r>
                <a:r>
                  <a:rPr lang="en-US" sz="3000" dirty="0" smtClean="0"/>
                  <a:t>that the minimum cardinality of a </a:t>
                </a:r>
                <a:r>
                  <a:rPr lang="el-GR" sz="3000" dirty="0">
                    <a:solidFill>
                      <a:schemeClr val="tx2"/>
                    </a:solidFill>
                  </a:rPr>
                  <a:t>β</a:t>
                </a:r>
                <a:r>
                  <a:rPr lang="en-US" sz="3000" dirty="0"/>
                  <a:t>-system of </a:t>
                </a:r>
                <a:r>
                  <a:rPr lang="el-GR" sz="3000" dirty="0" smtClean="0">
                    <a:solidFill>
                      <a:schemeClr val="tx2"/>
                    </a:solidFill>
                  </a:rPr>
                  <a:t>α</a:t>
                </a:r>
                <a:r>
                  <a:rPr lang="en-US" sz="3000" dirty="0"/>
                  <a:t>-decision rules </a:t>
                </a:r>
                <a:r>
                  <a:rPr lang="en-US" sz="3000" dirty="0" smtClean="0"/>
                  <a:t>is at least</a:t>
                </a:r>
              </a:p>
              <a:p>
                <a:pPr marL="0" indent="0">
                  <a:buNone/>
                </a:pPr>
                <a:endParaRPr lang="en-US" sz="2800" b="0" i="0" dirty="0" smtClean="0">
                  <a:solidFill>
                    <a:schemeClr val="tx2"/>
                  </a:solidFill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tx2"/>
                          </a:solidFill>
                          <a:latin typeface="Cambria Math"/>
                          <a:ea typeface="Cambria Math"/>
                        </a:rPr>
                        <m:t>max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⌈"/>
                              <m:endChr m:val="⌉"/>
                              <m:ctrlPr>
                                <a:rPr lang="en-US" sz="2800" b="0" i="1" smtClean="0">
                                  <a:solidFill>
                                    <a:schemeClr val="tx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⌈"/>
                                      <m:endChr m:val="⌉"/>
                                      <m:ctrlP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ctrlPr>
                                            <a:rPr lang="en-US" sz="28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8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1−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sz="2800" i="1" dirty="0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β</m:t>
                                          </m:r>
                                        </m:e>
                                      </m:d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𝑁</m:t>
                                      </m:r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(</m:t>
                                      </m:r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𝑇</m:t>
                                      </m:r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)</m:t>
                                      </m:r>
                                    </m:e>
                                  </m:d>
                                  <m:r>
                                    <a:rPr lang="en-US" sz="2800" b="0" i="1" smtClean="0">
                                      <a:solidFill>
                                        <a:schemeClr val="tx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8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sz="28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+…+</m:t>
                                      </m:r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sz="2800" b="0" i="1" smtClean="0">
                                              <a:solidFill>
                                                <a:schemeClr val="tx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  <m:r>
                                        <a:rPr lang="en-US" sz="28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+1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: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=0,…,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/>
                              <a:ea typeface="Cambria Math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2965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348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2" y="2162336"/>
            <a:ext cx="8715548" cy="2939095"/>
          </a:xfrm>
        </p:spPr>
      </p:pic>
      <p:cxnSp>
        <p:nvCxnSpPr>
          <p:cNvPr id="5" name="Straight Arrow Connector 4"/>
          <p:cNvCxnSpPr/>
          <p:nvPr/>
        </p:nvCxnSpPr>
        <p:spPr>
          <a:xfrm flipH="1">
            <a:off x="5791200" y="32004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791200" y="3429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791200" y="3810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791200" y="4038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8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2" y="1752600"/>
            <a:ext cx="4447620" cy="3644106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1828800"/>
            <a:ext cx="4440031" cy="3581399"/>
          </a:xfrm>
        </p:spPr>
      </p:pic>
      <p:cxnSp>
        <p:nvCxnSpPr>
          <p:cNvPr id="6" name="Straight Arrow Connector 5"/>
          <p:cNvCxnSpPr/>
          <p:nvPr/>
        </p:nvCxnSpPr>
        <p:spPr>
          <a:xfrm flipH="1">
            <a:off x="1371600" y="4953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867400" y="3733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789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5" y="1600200"/>
            <a:ext cx="4478305" cy="3777456"/>
          </a:xfrm>
        </p:spPr>
      </p:pic>
      <p:pic>
        <p:nvPicPr>
          <p:cNvPr id="18" name="Content Placeholder 1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584" y="1600200"/>
            <a:ext cx="4431216" cy="3886200"/>
          </a:xfrm>
        </p:spPr>
      </p:pic>
      <p:cxnSp>
        <p:nvCxnSpPr>
          <p:cNvPr id="5" name="Straight Arrow Connector 4"/>
          <p:cNvCxnSpPr/>
          <p:nvPr/>
        </p:nvCxnSpPr>
        <p:spPr>
          <a:xfrm flipH="1">
            <a:off x="1295400" y="3276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867400" y="3733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827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71600"/>
            <a:ext cx="7144202" cy="5336762"/>
          </a:xfrm>
        </p:spPr>
      </p:pic>
      <p:cxnSp>
        <p:nvCxnSpPr>
          <p:cNvPr id="4" name="Straight Arrow Connector 3"/>
          <p:cNvCxnSpPr/>
          <p:nvPr/>
        </p:nvCxnSpPr>
        <p:spPr>
          <a:xfrm flipH="1">
            <a:off x="5181600" y="2743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5181600" y="2895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5181600" y="31242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181600" y="3276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181600" y="4572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181600" y="48006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181600" y="5334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292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7" y="1752600"/>
            <a:ext cx="4318953" cy="365363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4376133" cy="3534569"/>
          </a:xfrm>
        </p:spPr>
      </p:pic>
      <p:cxnSp>
        <p:nvCxnSpPr>
          <p:cNvPr id="7" name="Straight Arrow Connector 6"/>
          <p:cNvCxnSpPr/>
          <p:nvPr/>
        </p:nvCxnSpPr>
        <p:spPr>
          <a:xfrm flipH="1">
            <a:off x="7543800" y="48768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44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828800"/>
            <a:ext cx="4231107" cy="3520281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0" y="1752600"/>
            <a:ext cx="4346680" cy="3629819"/>
          </a:xfrm>
        </p:spPr>
      </p:pic>
      <p:cxnSp>
        <p:nvCxnSpPr>
          <p:cNvPr id="5" name="Straight Arrow Connector 4"/>
          <p:cNvCxnSpPr/>
          <p:nvPr/>
        </p:nvCxnSpPr>
        <p:spPr>
          <a:xfrm flipH="1">
            <a:off x="2971800" y="4953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25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11" y="1905000"/>
            <a:ext cx="4281289" cy="342503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4339188" cy="3529806"/>
          </a:xfrm>
        </p:spPr>
      </p:pic>
      <p:cxnSp>
        <p:nvCxnSpPr>
          <p:cNvPr id="7" name="Straight Arrow Connector 6"/>
          <p:cNvCxnSpPr/>
          <p:nvPr/>
        </p:nvCxnSpPr>
        <p:spPr>
          <a:xfrm flipH="1">
            <a:off x="2971800" y="4953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543800" y="4191000"/>
            <a:ext cx="1524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949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We </a:t>
            </a:r>
            <a:r>
              <a:rPr lang="en-US" sz="2800" dirty="0" smtClean="0"/>
              <a:t>are planning to study rules based on binary splits considered in CART</a:t>
            </a:r>
          </a:p>
          <a:p>
            <a:r>
              <a:rPr lang="en-US" sz="2800" dirty="0" smtClean="0"/>
              <a:t>We are planning to use not all possible attributes but only part as it was done for trees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33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8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KAUST </a:t>
            </a:r>
            <a:r>
              <a:rPr lang="en-US" sz="2800" dirty="0"/>
              <a:t>is an international graduate-level </a:t>
            </a:r>
            <a:r>
              <a:rPr lang="en-US" sz="2800" dirty="0" smtClean="0"/>
              <a:t>research university </a:t>
            </a:r>
            <a:r>
              <a:rPr lang="en-US" sz="2800" dirty="0"/>
              <a:t>located on the shores of the Red Sea in </a:t>
            </a:r>
            <a:r>
              <a:rPr lang="en-US" sz="2800" dirty="0" smtClean="0"/>
              <a:t>Saudi Arabia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The University’s new facilities, excellent </a:t>
            </a:r>
            <a:r>
              <a:rPr lang="en-US" sz="2800" dirty="0" smtClean="0"/>
              <a:t>faculty, state-of-art </a:t>
            </a:r>
            <a:r>
              <a:rPr lang="en-US" sz="2800" dirty="0" smtClean="0"/>
              <a:t>library, </a:t>
            </a:r>
            <a:r>
              <a:rPr lang="en-US" sz="2800" dirty="0"/>
              <a:t>and </a:t>
            </a:r>
            <a:r>
              <a:rPr lang="en-US" sz="2800" dirty="0" err="1"/>
              <a:t>Shaheen</a:t>
            </a:r>
            <a:r>
              <a:rPr lang="en-US" sz="2800" dirty="0"/>
              <a:t> </a:t>
            </a:r>
            <a:r>
              <a:rPr lang="en-US" sz="2800" dirty="0" smtClean="0"/>
              <a:t>II Supercomputer </a:t>
            </a:r>
            <a:r>
              <a:rPr lang="en-US" sz="2800" dirty="0" smtClean="0"/>
              <a:t>(Cray XC40, 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in Top500 List, June 2016) offer </a:t>
            </a:r>
            <a:r>
              <a:rPr lang="en-US" sz="2800" dirty="0" smtClean="0"/>
              <a:t>an </a:t>
            </a:r>
            <a:r>
              <a:rPr lang="en-US" sz="2800" dirty="0"/>
              <a:t>ideal environment and resources for graduate </a:t>
            </a:r>
            <a:r>
              <a:rPr lang="en-US" sz="2800" dirty="0" smtClean="0"/>
              <a:t>level study </a:t>
            </a:r>
            <a:r>
              <a:rPr lang="en-US" sz="2800" dirty="0"/>
              <a:t>and </a:t>
            </a:r>
            <a:r>
              <a:rPr lang="en-US" sz="2800" dirty="0" smtClean="0"/>
              <a:t>research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115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Students </a:t>
            </a:r>
            <a:r>
              <a:rPr lang="en-US" dirty="0"/>
              <a:t>receive a KAUST fellowship that includes:</a:t>
            </a:r>
          </a:p>
          <a:p>
            <a:r>
              <a:rPr lang="en-US" dirty="0"/>
              <a:t>f</a:t>
            </a:r>
            <a:r>
              <a:rPr lang="en-US" dirty="0" smtClean="0"/>
              <a:t>ull tuition </a:t>
            </a:r>
          </a:p>
          <a:p>
            <a:r>
              <a:rPr lang="en-US" dirty="0" smtClean="0"/>
              <a:t>competitive monthly </a:t>
            </a:r>
            <a:r>
              <a:rPr lang="en-US" dirty="0"/>
              <a:t>living </a:t>
            </a:r>
            <a:r>
              <a:rPr lang="en-US" dirty="0" smtClean="0"/>
              <a:t>allowance</a:t>
            </a:r>
            <a:endParaRPr lang="en-US" dirty="0"/>
          </a:p>
          <a:p>
            <a:r>
              <a:rPr lang="en-US" dirty="0"/>
              <a:t>private medical and dental </a:t>
            </a:r>
            <a:r>
              <a:rPr lang="en-US" dirty="0" smtClean="0"/>
              <a:t>coverage </a:t>
            </a:r>
          </a:p>
          <a:p>
            <a:r>
              <a:rPr lang="en-US" dirty="0" smtClean="0"/>
              <a:t>housing </a:t>
            </a:r>
          </a:p>
          <a:p>
            <a:r>
              <a:rPr lang="en-US" dirty="0" smtClean="0"/>
              <a:t>relocation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3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3" y="1524000"/>
            <a:ext cx="8896863" cy="493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36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1961</TotalTime>
  <Words>1728</Words>
  <Application>Microsoft Office PowerPoint</Application>
  <PresentationFormat>On-screen Show (4:3)</PresentationFormat>
  <Paragraphs>139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Extensions of Dynamic Programming for Machine Learning and Knowledge Representation</vt:lpstr>
      <vt:lpstr>Dynamic Programming</vt:lpstr>
      <vt:lpstr>Dynamic Programming</vt:lpstr>
      <vt:lpstr>Extensions of DP</vt:lpstr>
      <vt:lpstr>Extensions of DP</vt:lpstr>
      <vt:lpstr>1. Restricted Multi-Pruning of Decision Trees</vt:lpstr>
      <vt:lpstr>Restricted Multi-Pruning of Decision Trees</vt:lpstr>
      <vt:lpstr>CART-Like Decision Trees</vt:lpstr>
      <vt:lpstr>CART-Like Decision Trees</vt:lpstr>
      <vt:lpstr>CART-Like Decision Trees</vt:lpstr>
      <vt:lpstr>CART-Like Decision Trees</vt:lpstr>
      <vt:lpstr>CART-Like Decision Trees</vt:lpstr>
      <vt:lpstr>Set of Pareto Optimal Points</vt:lpstr>
      <vt:lpstr>Pareto Optimal Points for Knowledge Representation</vt:lpstr>
      <vt:lpstr>Restricted Multi-pruning</vt:lpstr>
      <vt:lpstr>Restricted Multi-pruning</vt:lpstr>
      <vt:lpstr>Experimental Results</vt:lpstr>
      <vt:lpstr>Experimental Results</vt:lpstr>
      <vt:lpstr>Experimental Results</vt:lpstr>
      <vt:lpstr>Experimental Results</vt:lpstr>
      <vt:lpstr>Experimental Results</vt:lpstr>
      <vt:lpstr>2. Multi-stage Optimization of Decision Rules for Knowledge Discovery</vt:lpstr>
      <vt:lpstr>Multi-stage Optimization of Decision Rules for Knowledge Discovery</vt:lpstr>
      <vt:lpstr>Multi-stage Optimization of Decision Rules for Knowledge Discovery</vt:lpstr>
      <vt:lpstr>α-Decision Rules</vt:lpstr>
      <vt:lpstr>β-Systems of α-Decision Rules</vt:lpstr>
      <vt:lpstr>Algorithm α-β-Rules</vt:lpstr>
      <vt:lpstr>Use of Information about Algorithm   α-β-Rules Work </vt:lpstr>
      <vt:lpstr>Experimental Results</vt:lpstr>
      <vt:lpstr>Experimental Results</vt:lpstr>
      <vt:lpstr>Experimental Results</vt:lpstr>
      <vt:lpstr>Experimental Results</vt:lpstr>
      <vt:lpstr>Experimental Results</vt:lpstr>
      <vt:lpstr>Experimental Results</vt:lpstr>
      <vt:lpstr>Experimental Results</vt:lpstr>
      <vt:lpstr>Conclusions</vt:lpstr>
      <vt:lpstr>KAUST</vt:lpstr>
      <vt:lpstr>KAUST</vt:lpstr>
      <vt:lpstr>KAUST</vt:lpstr>
      <vt:lpstr>KAUST</vt:lpstr>
      <vt:lpstr>KAUST</vt:lpstr>
    </vt:vector>
  </TitlesOfParts>
  <Company>KAUST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Applications of Dynamic Programming Extensions to Machine Learning and Knowledge Representation</dc:title>
  <dc:creator>KITS</dc:creator>
  <cp:lastModifiedBy>KITS</cp:lastModifiedBy>
  <cp:revision>56</cp:revision>
  <dcterms:created xsi:type="dcterms:W3CDTF">2015-05-24T09:15:09Z</dcterms:created>
  <dcterms:modified xsi:type="dcterms:W3CDTF">2016-10-10T18:50:17Z</dcterms:modified>
</cp:coreProperties>
</file>