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
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611571" y="2708890"/>
            <a:ext cx="7705090" cy="1224280"/>
          </a:xfrm>
          <a:custGeom>
            <a:avLst/>
            <a:gdLst/>
            <a:ahLst/>
            <a:cxnLst/>
            <a:rect l="l" t="t" r="r" b="b"/>
            <a:pathLst>
              <a:path w="7705090" h="1224279">
                <a:moveTo>
                  <a:pt x="7500823" y="0"/>
                </a:moveTo>
                <a:lnTo>
                  <a:pt x="204006" y="0"/>
                </a:lnTo>
                <a:lnTo>
                  <a:pt x="167337" y="3287"/>
                </a:lnTo>
                <a:lnTo>
                  <a:pt x="101043" y="27858"/>
                </a:lnTo>
                <a:lnTo>
                  <a:pt x="47982" y="72590"/>
                </a:lnTo>
                <a:lnTo>
                  <a:pt x="12763" y="132878"/>
                </a:lnTo>
                <a:lnTo>
                  <a:pt x="0" y="204120"/>
                </a:lnTo>
                <a:lnTo>
                  <a:pt x="0" y="1020070"/>
                </a:lnTo>
                <a:lnTo>
                  <a:pt x="12763" y="1091312"/>
                </a:lnTo>
                <a:lnTo>
                  <a:pt x="47982" y="1151600"/>
                </a:lnTo>
                <a:lnTo>
                  <a:pt x="101043" y="1196332"/>
                </a:lnTo>
                <a:lnTo>
                  <a:pt x="167337" y="1220903"/>
                </a:lnTo>
                <a:lnTo>
                  <a:pt x="204006" y="1224191"/>
                </a:lnTo>
                <a:lnTo>
                  <a:pt x="7500823" y="1224191"/>
                </a:lnTo>
                <a:lnTo>
                  <a:pt x="7572002" y="1211425"/>
                </a:lnTo>
                <a:lnTo>
                  <a:pt x="7632278" y="1176198"/>
                </a:lnTo>
                <a:lnTo>
                  <a:pt x="7677025" y="1123113"/>
                </a:lnTo>
                <a:lnTo>
                  <a:pt x="7701615" y="1056772"/>
                </a:lnTo>
                <a:lnTo>
                  <a:pt x="7704905" y="1020070"/>
                </a:lnTo>
                <a:lnTo>
                  <a:pt x="7704905" y="204120"/>
                </a:lnTo>
                <a:lnTo>
                  <a:pt x="7692128" y="132878"/>
                </a:lnTo>
                <a:lnTo>
                  <a:pt x="7656882" y="72590"/>
                </a:lnTo>
                <a:lnTo>
                  <a:pt x="7603792" y="27858"/>
                </a:lnTo>
                <a:lnTo>
                  <a:pt x="7537486" y="3287"/>
                </a:lnTo>
                <a:lnTo>
                  <a:pt x="7500823" y="0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611571" y="2708890"/>
            <a:ext cx="7705090" cy="1224280"/>
          </a:xfrm>
          <a:custGeom>
            <a:avLst/>
            <a:gdLst/>
            <a:ahLst/>
            <a:cxnLst/>
            <a:rect l="l" t="t" r="r" b="b"/>
            <a:pathLst>
              <a:path w="7705090" h="1224279">
                <a:moveTo>
                  <a:pt x="0" y="204120"/>
                </a:moveTo>
                <a:lnTo>
                  <a:pt x="12763" y="132878"/>
                </a:lnTo>
                <a:lnTo>
                  <a:pt x="47982" y="72590"/>
                </a:lnTo>
                <a:lnTo>
                  <a:pt x="101043" y="27858"/>
                </a:lnTo>
                <a:lnTo>
                  <a:pt x="167337" y="3287"/>
                </a:lnTo>
                <a:lnTo>
                  <a:pt x="204006" y="0"/>
                </a:lnTo>
                <a:lnTo>
                  <a:pt x="7500823" y="0"/>
                </a:lnTo>
                <a:lnTo>
                  <a:pt x="7572002" y="12765"/>
                </a:lnTo>
                <a:lnTo>
                  <a:pt x="7632278" y="47992"/>
                </a:lnTo>
                <a:lnTo>
                  <a:pt x="7677025" y="101077"/>
                </a:lnTo>
                <a:lnTo>
                  <a:pt x="7701615" y="167418"/>
                </a:lnTo>
                <a:lnTo>
                  <a:pt x="7704905" y="204120"/>
                </a:lnTo>
                <a:lnTo>
                  <a:pt x="7704905" y="1020070"/>
                </a:lnTo>
                <a:lnTo>
                  <a:pt x="7692128" y="1091312"/>
                </a:lnTo>
                <a:lnTo>
                  <a:pt x="7656882" y="1151600"/>
                </a:lnTo>
                <a:lnTo>
                  <a:pt x="7603792" y="1196332"/>
                </a:lnTo>
                <a:lnTo>
                  <a:pt x="7537486" y="1220903"/>
                </a:lnTo>
                <a:lnTo>
                  <a:pt x="7500823" y="1224191"/>
                </a:lnTo>
                <a:lnTo>
                  <a:pt x="204006" y="1224191"/>
                </a:lnTo>
                <a:lnTo>
                  <a:pt x="132824" y="1211425"/>
                </a:lnTo>
                <a:lnTo>
                  <a:pt x="72570" y="1176198"/>
                </a:lnTo>
                <a:lnTo>
                  <a:pt x="27854" y="1123113"/>
                </a:lnTo>
                <a:lnTo>
                  <a:pt x="3287" y="1056772"/>
                </a:lnTo>
                <a:lnTo>
                  <a:pt x="0" y="1020070"/>
                </a:lnTo>
                <a:lnTo>
                  <a:pt x="0" y="204120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675628" y="1231272"/>
            <a:ext cx="1792742" cy="5118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88674"/>
            <a:ext cx="9144000" cy="64637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251520" y="4005071"/>
            <a:ext cx="8641080" cy="2448560"/>
          </a:xfrm>
          <a:custGeom>
            <a:avLst/>
            <a:gdLst/>
            <a:ahLst/>
            <a:cxnLst/>
            <a:rect l="l" t="t" r="r" b="b"/>
            <a:pathLst>
              <a:path w="8641080" h="2448560">
                <a:moveTo>
                  <a:pt x="8232988" y="0"/>
                </a:moveTo>
                <a:lnTo>
                  <a:pt x="408049" y="0"/>
                </a:lnTo>
                <a:lnTo>
                  <a:pt x="372840" y="1497"/>
                </a:lnTo>
                <a:lnTo>
                  <a:pt x="305041" y="13107"/>
                </a:lnTo>
                <a:lnTo>
                  <a:pt x="241548" y="35391"/>
                </a:lnTo>
                <a:lnTo>
                  <a:pt x="183343" y="67370"/>
                </a:lnTo>
                <a:lnTo>
                  <a:pt x="131404" y="108065"/>
                </a:lnTo>
                <a:lnTo>
                  <a:pt x="86711" y="156498"/>
                </a:lnTo>
                <a:lnTo>
                  <a:pt x="50244" y="211692"/>
                </a:lnTo>
                <a:lnTo>
                  <a:pt x="22984" y="272667"/>
                </a:lnTo>
                <a:lnTo>
                  <a:pt x="5909" y="338446"/>
                </a:lnTo>
                <a:lnTo>
                  <a:pt x="0" y="408050"/>
                </a:lnTo>
                <a:lnTo>
                  <a:pt x="0" y="2040214"/>
                </a:lnTo>
                <a:lnTo>
                  <a:pt x="5909" y="2109800"/>
                </a:lnTo>
                <a:lnTo>
                  <a:pt x="22984" y="2175568"/>
                </a:lnTo>
                <a:lnTo>
                  <a:pt x="50244" y="2236539"/>
                </a:lnTo>
                <a:lnTo>
                  <a:pt x="86711" y="2291734"/>
                </a:lnTo>
                <a:lnTo>
                  <a:pt x="131404" y="2340173"/>
                </a:lnTo>
                <a:lnTo>
                  <a:pt x="183343" y="2380875"/>
                </a:lnTo>
                <a:lnTo>
                  <a:pt x="241548" y="2412861"/>
                </a:lnTo>
                <a:lnTo>
                  <a:pt x="305041" y="2435151"/>
                </a:lnTo>
                <a:lnTo>
                  <a:pt x="372840" y="2446766"/>
                </a:lnTo>
                <a:lnTo>
                  <a:pt x="408049" y="2448264"/>
                </a:lnTo>
                <a:lnTo>
                  <a:pt x="8232988" y="2448264"/>
                </a:lnTo>
                <a:lnTo>
                  <a:pt x="8302553" y="2442354"/>
                </a:lnTo>
                <a:lnTo>
                  <a:pt x="8368311" y="2425279"/>
                </a:lnTo>
                <a:lnTo>
                  <a:pt x="8429279" y="2398019"/>
                </a:lnTo>
                <a:lnTo>
                  <a:pt x="8484475" y="2361552"/>
                </a:lnTo>
                <a:lnTo>
                  <a:pt x="8532919" y="2316859"/>
                </a:lnTo>
                <a:lnTo>
                  <a:pt x="8573629" y="2264920"/>
                </a:lnTo>
                <a:lnTo>
                  <a:pt x="8605624" y="2206714"/>
                </a:lnTo>
                <a:lnTo>
                  <a:pt x="8627921" y="2143222"/>
                </a:lnTo>
                <a:lnTo>
                  <a:pt x="8639540" y="2075423"/>
                </a:lnTo>
                <a:lnTo>
                  <a:pt x="8641039" y="2040214"/>
                </a:lnTo>
                <a:lnTo>
                  <a:pt x="8641039" y="408050"/>
                </a:lnTo>
                <a:lnTo>
                  <a:pt x="8635127" y="338446"/>
                </a:lnTo>
                <a:lnTo>
                  <a:pt x="8618046" y="272667"/>
                </a:lnTo>
                <a:lnTo>
                  <a:pt x="8590777" y="211692"/>
                </a:lnTo>
                <a:lnTo>
                  <a:pt x="8554302" y="156498"/>
                </a:lnTo>
                <a:lnTo>
                  <a:pt x="8509603" y="108065"/>
                </a:lnTo>
                <a:lnTo>
                  <a:pt x="8457660" y="67370"/>
                </a:lnTo>
                <a:lnTo>
                  <a:pt x="8399455" y="35391"/>
                </a:lnTo>
                <a:lnTo>
                  <a:pt x="8335969" y="13107"/>
                </a:lnTo>
                <a:lnTo>
                  <a:pt x="8268185" y="1497"/>
                </a:lnTo>
                <a:lnTo>
                  <a:pt x="8232988" y="0"/>
                </a:lnTo>
                <a:close/>
              </a:path>
            </a:pathLst>
          </a:custGeom>
          <a:solidFill>
            <a:srgbClr val="EEECE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251520" y="4005071"/>
            <a:ext cx="8641080" cy="2448560"/>
          </a:xfrm>
          <a:custGeom>
            <a:avLst/>
            <a:gdLst/>
            <a:ahLst/>
            <a:cxnLst/>
            <a:rect l="l" t="t" r="r" b="b"/>
            <a:pathLst>
              <a:path w="8641080" h="2448560">
                <a:moveTo>
                  <a:pt x="0" y="408050"/>
                </a:moveTo>
                <a:lnTo>
                  <a:pt x="5909" y="338446"/>
                </a:lnTo>
                <a:lnTo>
                  <a:pt x="22984" y="272667"/>
                </a:lnTo>
                <a:lnTo>
                  <a:pt x="50244" y="211692"/>
                </a:lnTo>
                <a:lnTo>
                  <a:pt x="86711" y="156498"/>
                </a:lnTo>
                <a:lnTo>
                  <a:pt x="131404" y="108065"/>
                </a:lnTo>
                <a:lnTo>
                  <a:pt x="183343" y="67370"/>
                </a:lnTo>
                <a:lnTo>
                  <a:pt x="241548" y="35391"/>
                </a:lnTo>
                <a:lnTo>
                  <a:pt x="305041" y="13107"/>
                </a:lnTo>
                <a:lnTo>
                  <a:pt x="372840" y="1497"/>
                </a:lnTo>
                <a:lnTo>
                  <a:pt x="408049" y="0"/>
                </a:lnTo>
                <a:lnTo>
                  <a:pt x="8232988" y="0"/>
                </a:lnTo>
                <a:lnTo>
                  <a:pt x="8302553" y="5907"/>
                </a:lnTo>
                <a:lnTo>
                  <a:pt x="8368311" y="22976"/>
                </a:lnTo>
                <a:lnTo>
                  <a:pt x="8429279" y="50230"/>
                </a:lnTo>
                <a:lnTo>
                  <a:pt x="8484475" y="86689"/>
                </a:lnTo>
                <a:lnTo>
                  <a:pt x="8532919" y="131375"/>
                </a:lnTo>
                <a:lnTo>
                  <a:pt x="8573629" y="183311"/>
                </a:lnTo>
                <a:lnTo>
                  <a:pt x="8605624" y="241518"/>
                </a:lnTo>
                <a:lnTo>
                  <a:pt x="8627921" y="305017"/>
                </a:lnTo>
                <a:lnTo>
                  <a:pt x="8639540" y="372831"/>
                </a:lnTo>
                <a:lnTo>
                  <a:pt x="8641039" y="408050"/>
                </a:lnTo>
                <a:lnTo>
                  <a:pt x="8641039" y="2040214"/>
                </a:lnTo>
                <a:lnTo>
                  <a:pt x="8635127" y="2109800"/>
                </a:lnTo>
                <a:lnTo>
                  <a:pt x="8618046" y="2175568"/>
                </a:lnTo>
                <a:lnTo>
                  <a:pt x="8590777" y="2236539"/>
                </a:lnTo>
                <a:lnTo>
                  <a:pt x="8554302" y="2291734"/>
                </a:lnTo>
                <a:lnTo>
                  <a:pt x="8509603" y="2340173"/>
                </a:lnTo>
                <a:lnTo>
                  <a:pt x="8457660" y="2380875"/>
                </a:lnTo>
                <a:lnTo>
                  <a:pt x="8399455" y="2412861"/>
                </a:lnTo>
                <a:lnTo>
                  <a:pt x="8335969" y="2435151"/>
                </a:lnTo>
                <a:lnTo>
                  <a:pt x="8268185" y="2446766"/>
                </a:lnTo>
                <a:lnTo>
                  <a:pt x="8232988" y="2448264"/>
                </a:lnTo>
                <a:lnTo>
                  <a:pt x="408049" y="2448264"/>
                </a:lnTo>
                <a:lnTo>
                  <a:pt x="338463" y="2442354"/>
                </a:lnTo>
                <a:lnTo>
                  <a:pt x="272695" y="2425279"/>
                </a:lnTo>
                <a:lnTo>
                  <a:pt x="211723" y="2398019"/>
                </a:lnTo>
                <a:lnTo>
                  <a:pt x="156529" y="2361552"/>
                </a:lnTo>
                <a:lnTo>
                  <a:pt x="108090" y="2316859"/>
                </a:lnTo>
                <a:lnTo>
                  <a:pt x="67388" y="2264920"/>
                </a:lnTo>
                <a:lnTo>
                  <a:pt x="35402" y="2206714"/>
                </a:lnTo>
                <a:lnTo>
                  <a:pt x="13112" y="2143222"/>
                </a:lnTo>
                <a:lnTo>
                  <a:pt x="1497" y="2075423"/>
                </a:lnTo>
                <a:lnTo>
                  <a:pt x="0" y="2040214"/>
                </a:lnTo>
                <a:lnTo>
                  <a:pt x="0" y="408050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251520" y="260594"/>
            <a:ext cx="8641080" cy="1152525"/>
          </a:xfrm>
          <a:custGeom>
            <a:avLst/>
            <a:gdLst/>
            <a:ahLst/>
            <a:cxnLst/>
            <a:rect l="l" t="t" r="r" b="b"/>
            <a:pathLst>
              <a:path w="8641080" h="1152525">
                <a:moveTo>
                  <a:pt x="8449005" y="0"/>
                </a:moveTo>
                <a:lnTo>
                  <a:pt x="192024" y="0"/>
                </a:lnTo>
                <a:lnTo>
                  <a:pt x="157511" y="3094"/>
                </a:lnTo>
                <a:lnTo>
                  <a:pt x="95111" y="26221"/>
                </a:lnTo>
                <a:lnTo>
                  <a:pt x="45165" y="68315"/>
                </a:lnTo>
                <a:lnTo>
                  <a:pt x="12015" y="125033"/>
                </a:lnTo>
                <a:lnTo>
                  <a:pt x="0" y="192033"/>
                </a:lnTo>
                <a:lnTo>
                  <a:pt x="0" y="960129"/>
                </a:lnTo>
                <a:lnTo>
                  <a:pt x="12015" y="1027128"/>
                </a:lnTo>
                <a:lnTo>
                  <a:pt x="45165" y="1083843"/>
                </a:lnTo>
                <a:lnTo>
                  <a:pt x="95111" y="1125934"/>
                </a:lnTo>
                <a:lnTo>
                  <a:pt x="157511" y="1149059"/>
                </a:lnTo>
                <a:lnTo>
                  <a:pt x="192024" y="1152153"/>
                </a:lnTo>
                <a:lnTo>
                  <a:pt x="8449005" y="1152153"/>
                </a:lnTo>
                <a:lnTo>
                  <a:pt x="8516006" y="1140138"/>
                </a:lnTo>
                <a:lnTo>
                  <a:pt x="8572723" y="1106988"/>
                </a:lnTo>
                <a:lnTo>
                  <a:pt x="8614817" y="1057043"/>
                </a:lnTo>
                <a:lnTo>
                  <a:pt x="8637944" y="994643"/>
                </a:lnTo>
                <a:lnTo>
                  <a:pt x="8641039" y="960129"/>
                </a:lnTo>
                <a:lnTo>
                  <a:pt x="8641039" y="192033"/>
                </a:lnTo>
                <a:lnTo>
                  <a:pt x="8629023" y="125033"/>
                </a:lnTo>
                <a:lnTo>
                  <a:pt x="8595870" y="68315"/>
                </a:lnTo>
                <a:lnTo>
                  <a:pt x="8545921" y="26221"/>
                </a:lnTo>
                <a:lnTo>
                  <a:pt x="8483519" y="3094"/>
                </a:lnTo>
                <a:lnTo>
                  <a:pt x="8449005" y="0"/>
                </a:lnTo>
                <a:close/>
              </a:path>
            </a:pathLst>
          </a:custGeom>
          <a:solidFill>
            <a:srgbClr val="EEECE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251520" y="260594"/>
            <a:ext cx="8641080" cy="1152525"/>
          </a:xfrm>
          <a:custGeom>
            <a:avLst/>
            <a:gdLst/>
            <a:ahLst/>
            <a:cxnLst/>
            <a:rect l="l" t="t" r="r" b="b"/>
            <a:pathLst>
              <a:path w="8641080" h="1152525">
                <a:moveTo>
                  <a:pt x="0" y="192033"/>
                </a:moveTo>
                <a:lnTo>
                  <a:pt x="12015" y="125033"/>
                </a:lnTo>
                <a:lnTo>
                  <a:pt x="45165" y="68315"/>
                </a:lnTo>
                <a:lnTo>
                  <a:pt x="95111" y="26221"/>
                </a:lnTo>
                <a:lnTo>
                  <a:pt x="157511" y="3094"/>
                </a:lnTo>
                <a:lnTo>
                  <a:pt x="192024" y="0"/>
                </a:lnTo>
                <a:lnTo>
                  <a:pt x="8449005" y="0"/>
                </a:lnTo>
                <a:lnTo>
                  <a:pt x="8516006" y="12015"/>
                </a:lnTo>
                <a:lnTo>
                  <a:pt x="8572723" y="45168"/>
                </a:lnTo>
                <a:lnTo>
                  <a:pt x="8614817" y="95117"/>
                </a:lnTo>
                <a:lnTo>
                  <a:pt x="8637944" y="157519"/>
                </a:lnTo>
                <a:lnTo>
                  <a:pt x="8641039" y="192033"/>
                </a:lnTo>
                <a:lnTo>
                  <a:pt x="8641039" y="960129"/>
                </a:lnTo>
                <a:lnTo>
                  <a:pt x="8629023" y="1027128"/>
                </a:lnTo>
                <a:lnTo>
                  <a:pt x="8595870" y="1083843"/>
                </a:lnTo>
                <a:lnTo>
                  <a:pt x="8545921" y="1125934"/>
                </a:lnTo>
                <a:lnTo>
                  <a:pt x="8483519" y="1149059"/>
                </a:lnTo>
                <a:lnTo>
                  <a:pt x="8449005" y="1152153"/>
                </a:lnTo>
                <a:lnTo>
                  <a:pt x="192024" y="1152153"/>
                </a:lnTo>
                <a:lnTo>
                  <a:pt x="125026" y="1140138"/>
                </a:lnTo>
                <a:lnTo>
                  <a:pt x="68310" y="1106988"/>
                </a:lnTo>
                <a:lnTo>
                  <a:pt x="26219" y="1057043"/>
                </a:lnTo>
                <a:lnTo>
                  <a:pt x="3094" y="994643"/>
                </a:lnTo>
                <a:lnTo>
                  <a:pt x="0" y="960129"/>
                </a:lnTo>
                <a:lnTo>
                  <a:pt x="0" y="192033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6.xml"/><Relationship Id="rId5" Type="http://schemas.openxmlformats.org/officeDocument/2006/relationships/slideLayout" Target="../slideLayouts/slideLayout7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5402" y="158879"/>
            <a:ext cx="7733194" cy="9575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76483" y="1751227"/>
            <a:ext cx="8591032" cy="4702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596378" y="152657"/>
            <a:ext cx="1368171" cy="13681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362703" y="3563483"/>
            <a:ext cx="1755775" cy="0"/>
          </a:xfrm>
          <a:custGeom>
            <a:avLst/>
            <a:gdLst/>
            <a:ahLst/>
            <a:cxnLst/>
            <a:rect l="l" t="t" r="r" b="b"/>
            <a:pathLst>
              <a:path w="1755775" h="0">
                <a:moveTo>
                  <a:pt x="0" y="0"/>
                </a:moveTo>
                <a:lnTo>
                  <a:pt x="1755647" y="0"/>
                </a:lnTo>
              </a:path>
            </a:pathLst>
          </a:custGeom>
          <a:ln w="182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170509" y="3164607"/>
            <a:ext cx="7865109" cy="36493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685800" indent="-493395">
              <a:lnSpc>
                <a:spcPct val="100000"/>
              </a:lnSpc>
              <a:buAutoNum type="alphaUcPeriod" startAt="13"/>
              <a:tabLst>
                <a:tab pos="686435" algn="l"/>
              </a:tabLst>
            </a:pPr>
            <a:r>
              <a:rPr dirty="0" sz="2800" spc="-5">
                <a:latin typeface="Arial"/>
                <a:cs typeface="Arial"/>
              </a:rPr>
              <a:t>Koeda </a:t>
            </a:r>
            <a:r>
              <a:rPr dirty="0" baseline="25525" sz="2775" spc="7">
                <a:latin typeface="Arial"/>
                <a:cs typeface="Arial"/>
              </a:rPr>
              <a:t>1</a:t>
            </a:r>
            <a:r>
              <a:rPr dirty="0" sz="2800" spc="5">
                <a:latin typeface="Arial"/>
                <a:cs typeface="Arial"/>
              </a:rPr>
              <a:t>, </a:t>
            </a:r>
            <a:r>
              <a:rPr dirty="0" sz="2800" spc="-5">
                <a:latin typeface="Arial"/>
                <a:cs typeface="Arial"/>
              </a:rPr>
              <a:t>H. </a:t>
            </a:r>
            <a:r>
              <a:rPr dirty="0" sz="2800" spc="-40">
                <a:latin typeface="Arial"/>
                <a:cs typeface="Arial"/>
              </a:rPr>
              <a:t>Takahashi </a:t>
            </a:r>
            <a:r>
              <a:rPr dirty="0" baseline="25525" sz="2775" spc="7">
                <a:latin typeface="Arial"/>
                <a:cs typeface="Arial"/>
              </a:rPr>
              <a:t>2</a:t>
            </a:r>
            <a:r>
              <a:rPr dirty="0" sz="2800" spc="5">
                <a:latin typeface="Arial"/>
                <a:cs typeface="Arial"/>
              </a:rPr>
              <a:t>, </a:t>
            </a:r>
            <a:r>
              <a:rPr dirty="0" sz="2800" spc="-5">
                <a:latin typeface="Arial"/>
                <a:cs typeface="Arial"/>
              </a:rPr>
              <a:t>M. Matsuura</a:t>
            </a:r>
            <a:r>
              <a:rPr dirty="0" sz="2800" spc="30">
                <a:latin typeface="Arial"/>
                <a:cs typeface="Arial"/>
              </a:rPr>
              <a:t> </a:t>
            </a:r>
            <a:r>
              <a:rPr dirty="0" baseline="25525" sz="2775" spc="7">
                <a:latin typeface="Arial"/>
                <a:cs typeface="Arial"/>
              </a:rPr>
              <a:t>3</a:t>
            </a:r>
            <a:r>
              <a:rPr dirty="0" sz="2800" spc="5">
                <a:latin typeface="Arial"/>
                <a:cs typeface="Arial"/>
              </a:rPr>
              <a:t>,</a:t>
            </a:r>
            <a:endParaRPr sz="2800">
              <a:latin typeface="Arial"/>
              <a:cs typeface="Arial"/>
            </a:endParaRPr>
          </a:p>
          <a:p>
            <a:pPr marL="1619250">
              <a:lnSpc>
                <a:spcPct val="100000"/>
              </a:lnSpc>
            </a:pPr>
            <a:r>
              <a:rPr dirty="0" sz="2800" spc="-5">
                <a:latin typeface="Arial"/>
                <a:cs typeface="Arial"/>
              </a:rPr>
              <a:t>K. Asai </a:t>
            </a:r>
            <a:r>
              <a:rPr dirty="0" baseline="25525" sz="2775" spc="7">
                <a:latin typeface="Arial"/>
                <a:cs typeface="Arial"/>
              </a:rPr>
              <a:t>4</a:t>
            </a:r>
            <a:r>
              <a:rPr dirty="0" sz="2800" spc="5">
                <a:latin typeface="Arial"/>
                <a:cs typeface="Arial"/>
              </a:rPr>
              <a:t>, </a:t>
            </a:r>
            <a:r>
              <a:rPr dirty="0" sz="2800" spc="-5">
                <a:latin typeface="Arial"/>
                <a:cs typeface="Arial"/>
              </a:rPr>
              <a:t>and </a:t>
            </a:r>
            <a:r>
              <a:rPr dirty="0" sz="2800" spc="-190">
                <a:latin typeface="Arial"/>
                <a:cs typeface="Arial"/>
              </a:rPr>
              <a:t>Y. </a:t>
            </a:r>
            <a:r>
              <a:rPr dirty="0" sz="2800" spc="-5">
                <a:latin typeface="Arial"/>
                <a:cs typeface="Arial"/>
              </a:rPr>
              <a:t>Okubo</a:t>
            </a:r>
            <a:r>
              <a:rPr dirty="0" sz="2800" spc="-50">
                <a:latin typeface="Arial"/>
                <a:cs typeface="Arial"/>
              </a:rPr>
              <a:t> </a:t>
            </a:r>
            <a:r>
              <a:rPr dirty="0" baseline="25525" sz="2775" spc="15">
                <a:latin typeface="Arial"/>
                <a:cs typeface="Arial"/>
              </a:rPr>
              <a:t>1</a:t>
            </a:r>
            <a:endParaRPr baseline="25525" sz="2775">
              <a:latin typeface="Arial"/>
              <a:cs typeface="Arial"/>
            </a:endParaRPr>
          </a:p>
          <a:p>
            <a:pPr lvl="1" marL="1150620" indent="-254000">
              <a:lnSpc>
                <a:spcPct val="100000"/>
              </a:lnSpc>
              <a:spcBef>
                <a:spcPts val="975"/>
              </a:spcBef>
              <a:buSzPct val="66666"/>
              <a:buAutoNum type="arabicPeriod"/>
              <a:tabLst>
                <a:tab pos="1151255" algn="l"/>
              </a:tabLst>
            </a:pPr>
            <a:r>
              <a:rPr dirty="0" sz="2400" spc="-5">
                <a:latin typeface="Arial"/>
                <a:cs typeface="Arial"/>
              </a:rPr>
              <a:t>Nippon Medical School, </a:t>
            </a:r>
            <a:r>
              <a:rPr dirty="0" sz="2400" spc="-50">
                <a:latin typeface="Arial"/>
                <a:cs typeface="Arial"/>
              </a:rPr>
              <a:t>Tokyo,</a:t>
            </a:r>
            <a:r>
              <a:rPr dirty="0" sz="2400" spc="10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Japan</a:t>
            </a:r>
            <a:endParaRPr sz="2400">
              <a:latin typeface="Arial"/>
              <a:cs typeface="Arial"/>
            </a:endParaRPr>
          </a:p>
          <a:p>
            <a:pPr lvl="1" marL="1614170" indent="-227329">
              <a:lnSpc>
                <a:spcPct val="100000"/>
              </a:lnSpc>
              <a:buSzPct val="66666"/>
              <a:buAutoNum type="arabicPeriod"/>
              <a:tabLst>
                <a:tab pos="1614805" algn="l"/>
              </a:tabLst>
            </a:pPr>
            <a:r>
              <a:rPr dirty="0" sz="2400" spc="-5">
                <a:latin typeface="Arial"/>
                <a:cs typeface="Arial"/>
              </a:rPr>
              <a:t>Kyoto </a:t>
            </a:r>
            <a:r>
              <a:rPr dirty="0" sz="2400" spc="-20">
                <a:latin typeface="Arial"/>
                <a:cs typeface="Arial"/>
              </a:rPr>
              <a:t>University, </a:t>
            </a:r>
            <a:r>
              <a:rPr dirty="0" sz="2400" spc="-5">
                <a:latin typeface="Arial"/>
                <a:cs typeface="Arial"/>
              </a:rPr>
              <a:t>Kyoto, Japan</a:t>
            </a:r>
            <a:endParaRPr sz="2400">
              <a:latin typeface="Arial"/>
              <a:cs typeface="Arial"/>
            </a:endParaRPr>
          </a:p>
          <a:p>
            <a:pPr lvl="1" marL="260985" indent="-248285">
              <a:lnSpc>
                <a:spcPct val="100000"/>
              </a:lnSpc>
              <a:buSzPct val="66666"/>
              <a:buAutoNum type="arabicPeriod"/>
              <a:tabLst>
                <a:tab pos="261620" algn="l"/>
              </a:tabLst>
            </a:pPr>
            <a:r>
              <a:rPr dirty="0" sz="2400" spc="-55">
                <a:latin typeface="Arial"/>
                <a:cs typeface="Arial"/>
              </a:rPr>
              <a:t>Tokyo </a:t>
            </a:r>
            <a:r>
              <a:rPr dirty="0" sz="2400" spc="-5">
                <a:latin typeface="Arial"/>
                <a:cs typeface="Arial"/>
              </a:rPr>
              <a:t>Medical and Dental </a:t>
            </a:r>
            <a:r>
              <a:rPr dirty="0" sz="2400" spc="-20">
                <a:latin typeface="Arial"/>
                <a:cs typeface="Arial"/>
              </a:rPr>
              <a:t>University, </a:t>
            </a:r>
            <a:r>
              <a:rPr dirty="0" sz="2400" spc="-45">
                <a:latin typeface="Arial"/>
                <a:cs typeface="Arial"/>
              </a:rPr>
              <a:t>Tokyo,</a:t>
            </a:r>
            <a:r>
              <a:rPr dirty="0" sz="2400" spc="85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Japan</a:t>
            </a:r>
            <a:endParaRPr sz="2400">
              <a:latin typeface="Arial"/>
              <a:cs typeface="Arial"/>
            </a:endParaRPr>
          </a:p>
          <a:p>
            <a:pPr lvl="1" marL="2794000" indent="-237490">
              <a:lnSpc>
                <a:spcPct val="100000"/>
              </a:lnSpc>
              <a:buSzPct val="66666"/>
              <a:buAutoNum type="arabicPeriod"/>
              <a:tabLst>
                <a:tab pos="2794635" algn="l"/>
              </a:tabLst>
            </a:pPr>
            <a:r>
              <a:rPr dirty="0" sz="2400" spc="-5">
                <a:latin typeface="Arial"/>
                <a:cs typeface="Arial"/>
              </a:rPr>
              <a:t>Asai</a:t>
            </a:r>
            <a:r>
              <a:rPr dirty="0" sz="2400" spc="-75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Hospital</a:t>
            </a:r>
            <a:endParaRPr sz="2400">
              <a:latin typeface="Arial"/>
              <a:cs typeface="Arial"/>
            </a:endParaRPr>
          </a:p>
          <a:p>
            <a:pPr marL="1548765">
              <a:lnSpc>
                <a:spcPct val="100000"/>
              </a:lnSpc>
              <a:spcBef>
                <a:spcPts val="1895"/>
              </a:spcBef>
            </a:pPr>
            <a:r>
              <a:rPr dirty="0" sz="1800" spc="-5">
                <a:latin typeface="Arial"/>
                <a:cs typeface="Arial"/>
              </a:rPr>
              <a:t>International conference on Brain Disorders and</a:t>
            </a:r>
            <a:r>
              <a:rPr dirty="0" sz="1800" spc="8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Therapeutics</a:t>
            </a:r>
            <a:endParaRPr sz="1800">
              <a:latin typeface="Arial"/>
              <a:cs typeface="Arial"/>
            </a:endParaRPr>
          </a:p>
          <a:p>
            <a:pPr marL="3549015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Session on: Brain Disorders: An </a:t>
            </a:r>
            <a:r>
              <a:rPr dirty="0" sz="1800">
                <a:latin typeface="Arial"/>
                <a:cs typeface="Arial"/>
              </a:rPr>
              <a:t>Over</a:t>
            </a:r>
            <a:r>
              <a:rPr dirty="0" sz="1800" spc="-7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view</a:t>
            </a:r>
            <a:endParaRPr sz="1800">
              <a:latin typeface="Arial"/>
              <a:cs typeface="Arial"/>
            </a:endParaRPr>
          </a:p>
          <a:p>
            <a:pPr marL="3961129">
              <a:lnSpc>
                <a:spcPct val="100000"/>
              </a:lnSpc>
              <a:spcBef>
                <a:spcPts val="250"/>
              </a:spcBef>
            </a:pPr>
            <a:r>
              <a:rPr dirty="0" sz="2400" spc="-5">
                <a:latin typeface="Arial"/>
                <a:cs typeface="Arial"/>
              </a:rPr>
              <a:t>(24</a:t>
            </a:r>
            <a:r>
              <a:rPr dirty="0" baseline="24305" sz="2400" spc="-7">
                <a:latin typeface="Arial"/>
                <a:cs typeface="Arial"/>
              </a:rPr>
              <a:t>th</a:t>
            </a:r>
            <a:r>
              <a:rPr dirty="0" sz="2400" spc="-5">
                <a:latin typeface="Arial"/>
                <a:cs typeface="Arial"/>
              </a:rPr>
              <a:t>, August, 2015,</a:t>
            </a:r>
            <a:r>
              <a:rPr dirty="0" sz="2400" spc="-140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London)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79514" y="152657"/>
            <a:ext cx="1368170" cy="13681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469509" y="239804"/>
            <a:ext cx="6206490" cy="24498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ctr" marL="12700" marR="5080" indent="-1905">
              <a:lnSpc>
                <a:spcPts val="3840"/>
              </a:lnSpc>
              <a:spcBef>
                <a:spcPts val="105"/>
              </a:spcBef>
            </a:pPr>
            <a:r>
              <a:rPr dirty="0" sz="3200" spc="-5" b="1">
                <a:latin typeface="Arial"/>
                <a:cs typeface="Arial"/>
              </a:rPr>
              <a:t>Cerebral responses </a:t>
            </a:r>
            <a:r>
              <a:rPr dirty="0" sz="3200" b="1">
                <a:latin typeface="Arial"/>
                <a:cs typeface="Arial"/>
              </a:rPr>
              <a:t>to </a:t>
            </a:r>
            <a:r>
              <a:rPr dirty="0" sz="3200" spc="-5" b="1">
                <a:latin typeface="Arial"/>
                <a:cs typeface="Arial"/>
              </a:rPr>
              <a:t>vocal  </a:t>
            </a:r>
            <a:r>
              <a:rPr dirty="0" sz="3200" spc="-5" b="1">
                <a:latin typeface="Arial"/>
                <a:cs typeface="Arial"/>
              </a:rPr>
              <a:t>attractiveness </a:t>
            </a:r>
            <a:r>
              <a:rPr dirty="0" sz="3200" b="1">
                <a:latin typeface="Arial"/>
                <a:cs typeface="Arial"/>
              </a:rPr>
              <a:t>and</a:t>
            </a:r>
            <a:r>
              <a:rPr dirty="0" sz="3200" spc="-110" b="1">
                <a:latin typeface="Arial"/>
                <a:cs typeface="Arial"/>
              </a:rPr>
              <a:t> </a:t>
            </a:r>
            <a:r>
              <a:rPr dirty="0" sz="3200" b="1">
                <a:latin typeface="Arial"/>
                <a:cs typeface="Arial"/>
              </a:rPr>
              <a:t>auditory</a:t>
            </a:r>
            <a:endParaRPr sz="3200">
              <a:latin typeface="Arial"/>
              <a:cs typeface="Arial"/>
            </a:endParaRPr>
          </a:p>
          <a:p>
            <a:pPr algn="ctr">
              <a:lnSpc>
                <a:spcPts val="3715"/>
              </a:lnSpc>
            </a:pPr>
            <a:r>
              <a:rPr dirty="0" sz="3200" b="1">
                <a:latin typeface="Arial"/>
                <a:cs typeface="Arial"/>
              </a:rPr>
              <a:t>hallucinations in</a:t>
            </a:r>
            <a:r>
              <a:rPr dirty="0" sz="3200" spc="-160" b="1">
                <a:latin typeface="Arial"/>
                <a:cs typeface="Arial"/>
              </a:rPr>
              <a:t> </a:t>
            </a:r>
            <a:r>
              <a:rPr dirty="0" sz="3200" b="1">
                <a:latin typeface="Arial"/>
                <a:cs typeface="Arial"/>
              </a:rPr>
              <a:t>schizophrenia:</a:t>
            </a:r>
            <a:endParaRPr sz="3200">
              <a:latin typeface="Arial"/>
              <a:cs typeface="Arial"/>
            </a:endParaRPr>
          </a:p>
          <a:p>
            <a:pPr algn="ctr" marL="192405" marR="183515">
              <a:lnSpc>
                <a:spcPts val="3760"/>
              </a:lnSpc>
              <a:spcBef>
                <a:spcPts val="190"/>
              </a:spcBef>
            </a:pPr>
            <a:r>
              <a:rPr dirty="0" sz="3200"/>
              <a:t>An fMRI study for</a:t>
            </a:r>
            <a:r>
              <a:rPr dirty="0" sz="3200" spc="-95"/>
              <a:t> </a:t>
            </a:r>
            <a:r>
              <a:rPr dirty="0" sz="3200" spc="-5"/>
              <a:t>understanding  </a:t>
            </a:r>
            <a:r>
              <a:rPr dirty="0" sz="3200"/>
              <a:t>social cognitive</a:t>
            </a:r>
            <a:r>
              <a:rPr dirty="0" sz="3200" spc="-100"/>
              <a:t> </a:t>
            </a:r>
            <a:r>
              <a:rPr dirty="0" sz="3200" spc="-5"/>
              <a:t>function</a:t>
            </a:r>
            <a:endParaRPr sz="3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95547" y="2924917"/>
            <a:ext cx="8281034" cy="1512570"/>
          </a:xfrm>
          <a:custGeom>
            <a:avLst/>
            <a:gdLst/>
            <a:ahLst/>
            <a:cxnLst/>
            <a:rect l="l" t="t" r="r" b="b"/>
            <a:pathLst>
              <a:path w="8281034" h="1512570">
                <a:moveTo>
                  <a:pt x="8028867" y="0"/>
                </a:moveTo>
                <a:lnTo>
                  <a:pt x="252041" y="0"/>
                </a:lnTo>
                <a:lnTo>
                  <a:pt x="214797" y="2734"/>
                </a:lnTo>
                <a:lnTo>
                  <a:pt x="145789" y="23440"/>
                </a:lnTo>
                <a:lnTo>
                  <a:pt x="86686" y="61857"/>
                </a:lnTo>
                <a:lnTo>
                  <a:pt x="40607" y="114859"/>
                </a:lnTo>
                <a:lnTo>
                  <a:pt x="10671" y="179321"/>
                </a:lnTo>
                <a:lnTo>
                  <a:pt x="0" y="252117"/>
                </a:lnTo>
                <a:lnTo>
                  <a:pt x="0" y="1260128"/>
                </a:lnTo>
                <a:lnTo>
                  <a:pt x="10671" y="1332921"/>
                </a:lnTo>
                <a:lnTo>
                  <a:pt x="40607" y="1397375"/>
                </a:lnTo>
                <a:lnTo>
                  <a:pt x="86686" y="1450366"/>
                </a:lnTo>
                <a:lnTo>
                  <a:pt x="145789" y="1488774"/>
                </a:lnTo>
                <a:lnTo>
                  <a:pt x="214797" y="1509474"/>
                </a:lnTo>
                <a:lnTo>
                  <a:pt x="252041" y="1512208"/>
                </a:lnTo>
                <a:lnTo>
                  <a:pt x="8028867" y="1512208"/>
                </a:lnTo>
                <a:lnTo>
                  <a:pt x="8101663" y="1501532"/>
                </a:lnTo>
                <a:lnTo>
                  <a:pt x="8166124" y="1471588"/>
                </a:lnTo>
                <a:lnTo>
                  <a:pt x="8219126" y="1425498"/>
                </a:lnTo>
                <a:lnTo>
                  <a:pt x="8257543" y="1366385"/>
                </a:lnTo>
                <a:lnTo>
                  <a:pt x="8278249" y="1297372"/>
                </a:lnTo>
                <a:lnTo>
                  <a:pt x="8280984" y="1260128"/>
                </a:lnTo>
                <a:lnTo>
                  <a:pt x="8280984" y="252117"/>
                </a:lnTo>
                <a:lnTo>
                  <a:pt x="8270305" y="179321"/>
                </a:lnTo>
                <a:lnTo>
                  <a:pt x="8240353" y="114859"/>
                </a:lnTo>
                <a:lnTo>
                  <a:pt x="8194253" y="61857"/>
                </a:lnTo>
                <a:lnTo>
                  <a:pt x="8135131" y="23440"/>
                </a:lnTo>
                <a:lnTo>
                  <a:pt x="8066111" y="2734"/>
                </a:lnTo>
                <a:lnTo>
                  <a:pt x="8028867" y="0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95547" y="2924917"/>
            <a:ext cx="8281034" cy="1512570"/>
          </a:xfrm>
          <a:custGeom>
            <a:avLst/>
            <a:gdLst/>
            <a:ahLst/>
            <a:cxnLst/>
            <a:rect l="l" t="t" r="r" b="b"/>
            <a:pathLst>
              <a:path w="8281034" h="1512570">
                <a:moveTo>
                  <a:pt x="0" y="252117"/>
                </a:moveTo>
                <a:lnTo>
                  <a:pt x="10671" y="179321"/>
                </a:lnTo>
                <a:lnTo>
                  <a:pt x="40607" y="114859"/>
                </a:lnTo>
                <a:lnTo>
                  <a:pt x="86686" y="61857"/>
                </a:lnTo>
                <a:lnTo>
                  <a:pt x="145789" y="23440"/>
                </a:lnTo>
                <a:lnTo>
                  <a:pt x="214797" y="2734"/>
                </a:lnTo>
                <a:lnTo>
                  <a:pt x="252041" y="0"/>
                </a:lnTo>
                <a:lnTo>
                  <a:pt x="8028867" y="0"/>
                </a:lnTo>
                <a:lnTo>
                  <a:pt x="8101663" y="10678"/>
                </a:lnTo>
                <a:lnTo>
                  <a:pt x="8166124" y="40630"/>
                </a:lnTo>
                <a:lnTo>
                  <a:pt x="8219126" y="86730"/>
                </a:lnTo>
                <a:lnTo>
                  <a:pt x="8257543" y="145853"/>
                </a:lnTo>
                <a:lnTo>
                  <a:pt x="8278249" y="214872"/>
                </a:lnTo>
                <a:lnTo>
                  <a:pt x="8280984" y="252117"/>
                </a:lnTo>
                <a:lnTo>
                  <a:pt x="8280984" y="1260128"/>
                </a:lnTo>
                <a:lnTo>
                  <a:pt x="8270305" y="1332921"/>
                </a:lnTo>
                <a:lnTo>
                  <a:pt x="8240353" y="1397375"/>
                </a:lnTo>
                <a:lnTo>
                  <a:pt x="8194253" y="1450366"/>
                </a:lnTo>
                <a:lnTo>
                  <a:pt x="8135131" y="1488774"/>
                </a:lnTo>
                <a:lnTo>
                  <a:pt x="8066111" y="1509474"/>
                </a:lnTo>
                <a:lnTo>
                  <a:pt x="8028867" y="1512208"/>
                </a:lnTo>
                <a:lnTo>
                  <a:pt x="252041" y="1512208"/>
                </a:lnTo>
                <a:lnTo>
                  <a:pt x="179250" y="1501532"/>
                </a:lnTo>
                <a:lnTo>
                  <a:pt x="114805" y="1471588"/>
                </a:lnTo>
                <a:lnTo>
                  <a:pt x="61823" y="1425498"/>
                </a:lnTo>
                <a:lnTo>
                  <a:pt x="23426" y="1366385"/>
                </a:lnTo>
                <a:lnTo>
                  <a:pt x="2732" y="1297372"/>
                </a:lnTo>
                <a:lnTo>
                  <a:pt x="0" y="1260128"/>
                </a:lnTo>
                <a:lnTo>
                  <a:pt x="0" y="252117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618553" y="2921504"/>
            <a:ext cx="3192780" cy="3873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1330325" algn="l"/>
              </a:tabLst>
            </a:pPr>
            <a:r>
              <a:rPr dirty="0" sz="2400" spc="-5">
                <a:latin typeface="Arial"/>
                <a:cs typeface="Arial"/>
              </a:rPr>
              <a:t>Auditory	hallucinations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87156" y="2921504"/>
            <a:ext cx="1749425" cy="3873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719455" algn="l"/>
              </a:tabLst>
            </a:pPr>
            <a:r>
              <a:rPr dirty="0" sz="2400" spc="-5">
                <a:latin typeface="Arial"/>
                <a:cs typeface="Arial"/>
              </a:rPr>
              <a:t>and	thought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10828" y="2921504"/>
            <a:ext cx="2542540" cy="3873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1466215" algn="l"/>
                <a:tab pos="2106295" algn="l"/>
              </a:tabLst>
            </a:pPr>
            <a:r>
              <a:rPr dirty="0" sz="2400" spc="-5">
                <a:latin typeface="Arial"/>
                <a:cs typeface="Arial"/>
              </a:rPr>
              <a:t>disorder</a:t>
            </a:r>
            <a:r>
              <a:rPr dirty="0" sz="2400" spc="-5">
                <a:latin typeface="Arial"/>
                <a:cs typeface="Arial"/>
              </a:rPr>
              <a:t>s	</a:t>
            </a:r>
            <a:r>
              <a:rPr dirty="0" sz="2400" spc="-5">
                <a:latin typeface="Arial"/>
                <a:cs typeface="Arial"/>
              </a:rPr>
              <a:t>are</a:t>
            </a:r>
            <a:r>
              <a:rPr dirty="0" sz="2400" spc="-5">
                <a:latin typeface="Arial"/>
                <a:cs typeface="Arial"/>
              </a:rPr>
              <a:t>	t</a:t>
            </a:r>
            <a:r>
              <a:rPr dirty="0" sz="2400" spc="-10">
                <a:latin typeface="Arial"/>
                <a:cs typeface="Arial"/>
              </a:rPr>
              <a:t>h</a:t>
            </a:r>
            <a:r>
              <a:rPr dirty="0" sz="2400" spc="-5">
                <a:latin typeface="Arial"/>
                <a:cs typeface="Arial"/>
              </a:rPr>
              <a:t>e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8540" y="3287286"/>
            <a:ext cx="7836534" cy="11188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</a:pPr>
            <a:r>
              <a:rPr dirty="0" sz="2400" spc="-5">
                <a:latin typeface="Arial"/>
                <a:cs typeface="Arial"/>
              </a:rPr>
              <a:t>main </a:t>
            </a:r>
            <a:r>
              <a:rPr dirty="0" sz="2400">
                <a:latin typeface="Arial"/>
                <a:cs typeface="Arial"/>
              </a:rPr>
              <a:t>symptoms </a:t>
            </a:r>
            <a:r>
              <a:rPr dirty="0" sz="2400" spc="-10">
                <a:latin typeface="Arial"/>
                <a:cs typeface="Arial"/>
              </a:rPr>
              <a:t>of </a:t>
            </a:r>
            <a:r>
              <a:rPr dirty="0" sz="2400" spc="-5">
                <a:latin typeface="Arial"/>
                <a:cs typeface="Arial"/>
              </a:rPr>
              <a:t>schizophrenia, and these </a:t>
            </a:r>
            <a:r>
              <a:rPr dirty="0" sz="2400">
                <a:latin typeface="Arial"/>
                <a:cs typeface="Arial"/>
              </a:rPr>
              <a:t>symptoms  </a:t>
            </a:r>
            <a:r>
              <a:rPr dirty="0" sz="2400" spc="-5">
                <a:latin typeface="Arial"/>
                <a:cs typeface="Arial"/>
              </a:rPr>
              <a:t>profoundly </a:t>
            </a:r>
            <a:r>
              <a:rPr dirty="0" sz="2400" spc="-10">
                <a:latin typeface="Arial"/>
                <a:cs typeface="Arial"/>
              </a:rPr>
              <a:t>affect </a:t>
            </a:r>
            <a:r>
              <a:rPr dirty="0" sz="2400">
                <a:latin typeface="Arial"/>
                <a:cs typeface="Arial"/>
              </a:rPr>
              <a:t>the </a:t>
            </a:r>
            <a:r>
              <a:rPr dirty="0" sz="2400" spc="-5">
                <a:latin typeface="Arial"/>
                <a:cs typeface="Arial"/>
              </a:rPr>
              <a:t>neural </a:t>
            </a:r>
            <a:r>
              <a:rPr dirty="0" sz="2400">
                <a:latin typeface="Arial"/>
                <a:cs typeface="Arial"/>
              </a:rPr>
              <a:t>basis </a:t>
            </a:r>
            <a:r>
              <a:rPr dirty="0" sz="2400" spc="-5">
                <a:latin typeface="Arial"/>
                <a:cs typeface="Arial"/>
              </a:rPr>
              <a:t>of </a:t>
            </a:r>
            <a:r>
              <a:rPr dirty="0" sz="2400">
                <a:latin typeface="Arial"/>
                <a:cs typeface="Arial"/>
              </a:rPr>
              <a:t>social  </a:t>
            </a:r>
            <a:r>
              <a:rPr dirty="0" sz="2400" spc="-5">
                <a:latin typeface="Arial"/>
                <a:cs typeface="Arial"/>
              </a:rPr>
              <a:t>communications as well as</a:t>
            </a:r>
            <a:r>
              <a:rPr dirty="0" sz="2400" spc="50">
                <a:latin typeface="Arial"/>
                <a:cs typeface="Arial"/>
              </a:rPr>
              <a:t> </a:t>
            </a:r>
            <a:r>
              <a:rPr dirty="0" sz="2400" spc="-20">
                <a:latin typeface="Arial"/>
                <a:cs typeface="Arial"/>
              </a:rPr>
              <a:t>behavior.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367766" y="1735465"/>
            <a:ext cx="2195195" cy="511809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200"/>
              <a:t>Backgr</a:t>
            </a:r>
            <a:r>
              <a:rPr dirty="0" sz="3200" spc="-15"/>
              <a:t>o</a:t>
            </a:r>
            <a:r>
              <a:rPr dirty="0" sz="3200"/>
              <a:t>u</a:t>
            </a:r>
            <a:r>
              <a:rPr dirty="0" sz="3200" spc="-15"/>
              <a:t>n</a:t>
            </a:r>
            <a:r>
              <a:rPr dirty="0" sz="3200"/>
              <a:t>d</a:t>
            </a:r>
            <a:endParaRPr sz="32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1520" y="5661231"/>
            <a:ext cx="8713470" cy="864235"/>
          </a:xfrm>
          <a:custGeom>
            <a:avLst/>
            <a:gdLst/>
            <a:ahLst/>
            <a:cxnLst/>
            <a:rect l="l" t="t" r="r" b="b"/>
            <a:pathLst>
              <a:path w="8713470" h="864234">
                <a:moveTo>
                  <a:pt x="8569001" y="0"/>
                </a:moveTo>
                <a:lnTo>
                  <a:pt x="144027" y="0"/>
                </a:lnTo>
                <a:lnTo>
                  <a:pt x="111002" y="3803"/>
                </a:lnTo>
                <a:lnTo>
                  <a:pt x="53944" y="31642"/>
                </a:lnTo>
                <a:lnTo>
                  <a:pt x="14638" y="80691"/>
                </a:lnTo>
                <a:lnTo>
                  <a:pt x="0" y="144037"/>
                </a:lnTo>
                <a:lnTo>
                  <a:pt x="0" y="720109"/>
                </a:lnTo>
                <a:lnTo>
                  <a:pt x="14638" y="783427"/>
                </a:lnTo>
                <a:lnTo>
                  <a:pt x="53944" y="832463"/>
                </a:lnTo>
                <a:lnTo>
                  <a:pt x="111002" y="860296"/>
                </a:lnTo>
                <a:lnTo>
                  <a:pt x="144027" y="864100"/>
                </a:lnTo>
                <a:lnTo>
                  <a:pt x="8569001" y="864100"/>
                </a:lnTo>
                <a:lnTo>
                  <a:pt x="8632328" y="849462"/>
                </a:lnTo>
                <a:lnTo>
                  <a:pt x="8681378" y="810163"/>
                </a:lnTo>
                <a:lnTo>
                  <a:pt x="8709223" y="753121"/>
                </a:lnTo>
                <a:lnTo>
                  <a:pt x="8713028" y="720109"/>
                </a:lnTo>
                <a:lnTo>
                  <a:pt x="8713028" y="144037"/>
                </a:lnTo>
                <a:lnTo>
                  <a:pt x="8698384" y="80691"/>
                </a:lnTo>
                <a:lnTo>
                  <a:pt x="8659070" y="31642"/>
                </a:lnTo>
                <a:lnTo>
                  <a:pt x="8602016" y="3803"/>
                </a:lnTo>
                <a:lnTo>
                  <a:pt x="8569001" y="0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51520" y="5661231"/>
            <a:ext cx="8713470" cy="864235"/>
          </a:xfrm>
          <a:custGeom>
            <a:avLst/>
            <a:gdLst/>
            <a:ahLst/>
            <a:cxnLst/>
            <a:rect l="l" t="t" r="r" b="b"/>
            <a:pathLst>
              <a:path w="8713470" h="864234">
                <a:moveTo>
                  <a:pt x="0" y="144037"/>
                </a:moveTo>
                <a:lnTo>
                  <a:pt x="14638" y="80691"/>
                </a:lnTo>
                <a:lnTo>
                  <a:pt x="53944" y="31642"/>
                </a:lnTo>
                <a:lnTo>
                  <a:pt x="111002" y="3803"/>
                </a:lnTo>
                <a:lnTo>
                  <a:pt x="144027" y="0"/>
                </a:lnTo>
                <a:lnTo>
                  <a:pt x="8569001" y="0"/>
                </a:lnTo>
                <a:lnTo>
                  <a:pt x="8632328" y="14639"/>
                </a:lnTo>
                <a:lnTo>
                  <a:pt x="8681378" y="53947"/>
                </a:lnTo>
                <a:lnTo>
                  <a:pt x="8709223" y="111009"/>
                </a:lnTo>
                <a:lnTo>
                  <a:pt x="8713028" y="144037"/>
                </a:lnTo>
                <a:lnTo>
                  <a:pt x="8713028" y="720109"/>
                </a:lnTo>
                <a:lnTo>
                  <a:pt x="8698384" y="783427"/>
                </a:lnTo>
                <a:lnTo>
                  <a:pt x="8659070" y="832463"/>
                </a:lnTo>
                <a:lnTo>
                  <a:pt x="8602016" y="860296"/>
                </a:lnTo>
                <a:lnTo>
                  <a:pt x="8569001" y="864100"/>
                </a:lnTo>
                <a:lnTo>
                  <a:pt x="144027" y="864100"/>
                </a:lnTo>
                <a:lnTo>
                  <a:pt x="80686" y="849462"/>
                </a:lnTo>
                <a:lnTo>
                  <a:pt x="31640" y="810163"/>
                </a:lnTo>
                <a:lnTo>
                  <a:pt x="3803" y="753121"/>
                </a:lnTo>
                <a:lnTo>
                  <a:pt x="0" y="720109"/>
                </a:lnTo>
                <a:lnTo>
                  <a:pt x="0" y="144037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51520" y="1556775"/>
            <a:ext cx="8641080" cy="3816985"/>
          </a:xfrm>
          <a:custGeom>
            <a:avLst/>
            <a:gdLst/>
            <a:ahLst/>
            <a:cxnLst/>
            <a:rect l="l" t="t" r="r" b="b"/>
            <a:pathLst>
              <a:path w="8641080" h="3816985">
                <a:moveTo>
                  <a:pt x="8004873" y="0"/>
                </a:moveTo>
                <a:lnTo>
                  <a:pt x="636090" y="0"/>
                </a:lnTo>
                <a:lnTo>
                  <a:pt x="599994" y="1007"/>
                </a:lnTo>
                <a:lnTo>
                  <a:pt x="529441" y="8903"/>
                </a:lnTo>
                <a:lnTo>
                  <a:pt x="461430" y="24284"/>
                </a:lnTo>
                <a:lnTo>
                  <a:pt x="396392" y="46719"/>
                </a:lnTo>
                <a:lnTo>
                  <a:pt x="334756" y="75779"/>
                </a:lnTo>
                <a:lnTo>
                  <a:pt x="276951" y="111033"/>
                </a:lnTo>
                <a:lnTo>
                  <a:pt x="223407" y="152052"/>
                </a:lnTo>
                <a:lnTo>
                  <a:pt x="174554" y="198406"/>
                </a:lnTo>
                <a:lnTo>
                  <a:pt x="130821" y="249664"/>
                </a:lnTo>
                <a:lnTo>
                  <a:pt x="92638" y="305397"/>
                </a:lnTo>
                <a:lnTo>
                  <a:pt x="60433" y="365175"/>
                </a:lnTo>
                <a:lnTo>
                  <a:pt x="34638" y="428568"/>
                </a:lnTo>
                <a:lnTo>
                  <a:pt x="15681" y="495146"/>
                </a:lnTo>
                <a:lnTo>
                  <a:pt x="3991" y="564478"/>
                </a:lnTo>
                <a:lnTo>
                  <a:pt x="0" y="636136"/>
                </a:lnTo>
                <a:lnTo>
                  <a:pt x="0" y="3180311"/>
                </a:lnTo>
                <a:lnTo>
                  <a:pt x="3991" y="3251976"/>
                </a:lnTo>
                <a:lnTo>
                  <a:pt x="15681" y="3321315"/>
                </a:lnTo>
                <a:lnTo>
                  <a:pt x="34638" y="3387898"/>
                </a:lnTo>
                <a:lnTo>
                  <a:pt x="60433" y="3451294"/>
                </a:lnTo>
                <a:lnTo>
                  <a:pt x="92638" y="3511075"/>
                </a:lnTo>
                <a:lnTo>
                  <a:pt x="130821" y="3566810"/>
                </a:lnTo>
                <a:lnTo>
                  <a:pt x="174554" y="3618070"/>
                </a:lnTo>
                <a:lnTo>
                  <a:pt x="223407" y="3664425"/>
                </a:lnTo>
                <a:lnTo>
                  <a:pt x="276951" y="3705444"/>
                </a:lnTo>
                <a:lnTo>
                  <a:pt x="334756" y="3740698"/>
                </a:lnTo>
                <a:lnTo>
                  <a:pt x="396392" y="3769758"/>
                </a:lnTo>
                <a:lnTo>
                  <a:pt x="461430" y="3792193"/>
                </a:lnTo>
                <a:lnTo>
                  <a:pt x="529441" y="3807573"/>
                </a:lnTo>
                <a:lnTo>
                  <a:pt x="599994" y="3815469"/>
                </a:lnTo>
                <a:lnTo>
                  <a:pt x="636090" y="3816477"/>
                </a:lnTo>
                <a:lnTo>
                  <a:pt x="8004873" y="3816477"/>
                </a:lnTo>
                <a:lnTo>
                  <a:pt x="8076537" y="3812484"/>
                </a:lnTo>
                <a:lnTo>
                  <a:pt x="8145874" y="3800792"/>
                </a:lnTo>
                <a:lnTo>
                  <a:pt x="8212456" y="3781830"/>
                </a:lnTo>
                <a:lnTo>
                  <a:pt x="8275852" y="3756029"/>
                </a:lnTo>
                <a:lnTo>
                  <a:pt x="8335633" y="3723818"/>
                </a:lnTo>
                <a:lnTo>
                  <a:pt x="8391368" y="3685628"/>
                </a:lnTo>
                <a:lnTo>
                  <a:pt x="8442628" y="3641887"/>
                </a:lnTo>
                <a:lnTo>
                  <a:pt x="8488983" y="3593027"/>
                </a:lnTo>
                <a:lnTo>
                  <a:pt x="8530003" y="3539475"/>
                </a:lnTo>
                <a:lnTo>
                  <a:pt x="8565258" y="3481664"/>
                </a:lnTo>
                <a:lnTo>
                  <a:pt x="8594318" y="3420021"/>
                </a:lnTo>
                <a:lnTo>
                  <a:pt x="8616754" y="3354978"/>
                </a:lnTo>
                <a:lnTo>
                  <a:pt x="8632135" y="3286963"/>
                </a:lnTo>
                <a:lnTo>
                  <a:pt x="8640031" y="3216408"/>
                </a:lnTo>
                <a:lnTo>
                  <a:pt x="8641039" y="3180311"/>
                </a:lnTo>
                <a:lnTo>
                  <a:pt x="8641039" y="636136"/>
                </a:lnTo>
                <a:lnTo>
                  <a:pt x="8637046" y="564478"/>
                </a:lnTo>
                <a:lnTo>
                  <a:pt x="8625353" y="495146"/>
                </a:lnTo>
                <a:lnTo>
                  <a:pt x="8606391" y="428568"/>
                </a:lnTo>
                <a:lnTo>
                  <a:pt x="8580590" y="365175"/>
                </a:lnTo>
                <a:lnTo>
                  <a:pt x="8548378" y="305397"/>
                </a:lnTo>
                <a:lnTo>
                  <a:pt x="8510187" y="249664"/>
                </a:lnTo>
                <a:lnTo>
                  <a:pt x="8466446" y="198406"/>
                </a:lnTo>
                <a:lnTo>
                  <a:pt x="8417585" y="152052"/>
                </a:lnTo>
                <a:lnTo>
                  <a:pt x="8364033" y="111033"/>
                </a:lnTo>
                <a:lnTo>
                  <a:pt x="8306221" y="75779"/>
                </a:lnTo>
                <a:lnTo>
                  <a:pt x="8244579" y="46719"/>
                </a:lnTo>
                <a:lnTo>
                  <a:pt x="8179536" y="24284"/>
                </a:lnTo>
                <a:lnTo>
                  <a:pt x="8111523" y="8903"/>
                </a:lnTo>
                <a:lnTo>
                  <a:pt x="8040969" y="1007"/>
                </a:lnTo>
                <a:lnTo>
                  <a:pt x="8004873" y="0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51520" y="1556775"/>
            <a:ext cx="8641080" cy="3816985"/>
          </a:xfrm>
          <a:custGeom>
            <a:avLst/>
            <a:gdLst/>
            <a:ahLst/>
            <a:cxnLst/>
            <a:rect l="l" t="t" r="r" b="b"/>
            <a:pathLst>
              <a:path w="8641080" h="3816985">
                <a:moveTo>
                  <a:pt x="0" y="636136"/>
                </a:moveTo>
                <a:lnTo>
                  <a:pt x="3991" y="564478"/>
                </a:lnTo>
                <a:lnTo>
                  <a:pt x="15681" y="495146"/>
                </a:lnTo>
                <a:lnTo>
                  <a:pt x="34638" y="428568"/>
                </a:lnTo>
                <a:lnTo>
                  <a:pt x="60433" y="365175"/>
                </a:lnTo>
                <a:lnTo>
                  <a:pt x="92638" y="305397"/>
                </a:lnTo>
                <a:lnTo>
                  <a:pt x="130821" y="249664"/>
                </a:lnTo>
                <a:lnTo>
                  <a:pt x="174554" y="198406"/>
                </a:lnTo>
                <a:lnTo>
                  <a:pt x="223407" y="152052"/>
                </a:lnTo>
                <a:lnTo>
                  <a:pt x="276951" y="111033"/>
                </a:lnTo>
                <a:lnTo>
                  <a:pt x="334756" y="75779"/>
                </a:lnTo>
                <a:lnTo>
                  <a:pt x="396392" y="46719"/>
                </a:lnTo>
                <a:lnTo>
                  <a:pt x="461430" y="24284"/>
                </a:lnTo>
                <a:lnTo>
                  <a:pt x="529441" y="8903"/>
                </a:lnTo>
                <a:lnTo>
                  <a:pt x="599994" y="1007"/>
                </a:lnTo>
                <a:lnTo>
                  <a:pt x="636090" y="0"/>
                </a:lnTo>
                <a:lnTo>
                  <a:pt x="8004873" y="0"/>
                </a:lnTo>
                <a:lnTo>
                  <a:pt x="8076537" y="3992"/>
                </a:lnTo>
                <a:lnTo>
                  <a:pt x="8145874" y="15685"/>
                </a:lnTo>
                <a:lnTo>
                  <a:pt x="8212456" y="34647"/>
                </a:lnTo>
                <a:lnTo>
                  <a:pt x="8275852" y="60448"/>
                </a:lnTo>
                <a:lnTo>
                  <a:pt x="8335633" y="92659"/>
                </a:lnTo>
                <a:lnTo>
                  <a:pt x="8391368" y="130849"/>
                </a:lnTo>
                <a:lnTo>
                  <a:pt x="8442628" y="174589"/>
                </a:lnTo>
                <a:lnTo>
                  <a:pt x="8488983" y="223449"/>
                </a:lnTo>
                <a:lnTo>
                  <a:pt x="8530003" y="276998"/>
                </a:lnTo>
                <a:lnTo>
                  <a:pt x="8565258" y="334807"/>
                </a:lnTo>
                <a:lnTo>
                  <a:pt x="8594318" y="396446"/>
                </a:lnTo>
                <a:lnTo>
                  <a:pt x="8616754" y="461485"/>
                </a:lnTo>
                <a:lnTo>
                  <a:pt x="8632135" y="529494"/>
                </a:lnTo>
                <a:lnTo>
                  <a:pt x="8640031" y="600043"/>
                </a:lnTo>
                <a:lnTo>
                  <a:pt x="8641039" y="636136"/>
                </a:lnTo>
                <a:lnTo>
                  <a:pt x="8641039" y="3180311"/>
                </a:lnTo>
                <a:lnTo>
                  <a:pt x="8637046" y="3251976"/>
                </a:lnTo>
                <a:lnTo>
                  <a:pt x="8625353" y="3321315"/>
                </a:lnTo>
                <a:lnTo>
                  <a:pt x="8606391" y="3387898"/>
                </a:lnTo>
                <a:lnTo>
                  <a:pt x="8580590" y="3451294"/>
                </a:lnTo>
                <a:lnTo>
                  <a:pt x="8548378" y="3511075"/>
                </a:lnTo>
                <a:lnTo>
                  <a:pt x="8510187" y="3566810"/>
                </a:lnTo>
                <a:lnTo>
                  <a:pt x="8466446" y="3618070"/>
                </a:lnTo>
                <a:lnTo>
                  <a:pt x="8417585" y="3664425"/>
                </a:lnTo>
                <a:lnTo>
                  <a:pt x="8364033" y="3705444"/>
                </a:lnTo>
                <a:lnTo>
                  <a:pt x="8306221" y="3740698"/>
                </a:lnTo>
                <a:lnTo>
                  <a:pt x="8244579" y="3769758"/>
                </a:lnTo>
                <a:lnTo>
                  <a:pt x="8179536" y="3792193"/>
                </a:lnTo>
                <a:lnTo>
                  <a:pt x="8111523" y="3807573"/>
                </a:lnTo>
                <a:lnTo>
                  <a:pt x="8040969" y="3815469"/>
                </a:lnTo>
                <a:lnTo>
                  <a:pt x="8004873" y="3816477"/>
                </a:lnTo>
                <a:lnTo>
                  <a:pt x="636090" y="3816477"/>
                </a:lnTo>
                <a:lnTo>
                  <a:pt x="564427" y="3812484"/>
                </a:lnTo>
                <a:lnTo>
                  <a:pt x="495091" y="3800792"/>
                </a:lnTo>
                <a:lnTo>
                  <a:pt x="428513" y="3781830"/>
                </a:lnTo>
                <a:lnTo>
                  <a:pt x="365122" y="3756029"/>
                </a:lnTo>
                <a:lnTo>
                  <a:pt x="305348" y="3723818"/>
                </a:lnTo>
                <a:lnTo>
                  <a:pt x="249620" y="3685628"/>
                </a:lnTo>
                <a:lnTo>
                  <a:pt x="198368" y="3641887"/>
                </a:lnTo>
                <a:lnTo>
                  <a:pt x="152021" y="3593027"/>
                </a:lnTo>
                <a:lnTo>
                  <a:pt x="111009" y="3539475"/>
                </a:lnTo>
                <a:lnTo>
                  <a:pt x="75761" y="3481664"/>
                </a:lnTo>
                <a:lnTo>
                  <a:pt x="46708" y="3420021"/>
                </a:lnTo>
                <a:lnTo>
                  <a:pt x="24278" y="3354978"/>
                </a:lnTo>
                <a:lnTo>
                  <a:pt x="8901" y="3286963"/>
                </a:lnTo>
                <a:lnTo>
                  <a:pt x="1006" y="3216408"/>
                </a:lnTo>
                <a:lnTo>
                  <a:pt x="0" y="3180311"/>
                </a:lnTo>
                <a:lnTo>
                  <a:pt x="0" y="636136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51520" y="332632"/>
            <a:ext cx="8713470" cy="864235"/>
          </a:xfrm>
          <a:custGeom>
            <a:avLst/>
            <a:gdLst/>
            <a:ahLst/>
            <a:cxnLst/>
            <a:rect l="l" t="t" r="r" b="b"/>
            <a:pathLst>
              <a:path w="8713470" h="864235">
                <a:moveTo>
                  <a:pt x="8569001" y="0"/>
                </a:moveTo>
                <a:lnTo>
                  <a:pt x="144027" y="0"/>
                </a:lnTo>
                <a:lnTo>
                  <a:pt x="111002" y="3803"/>
                </a:lnTo>
                <a:lnTo>
                  <a:pt x="53944" y="31635"/>
                </a:lnTo>
                <a:lnTo>
                  <a:pt x="14638" y="80670"/>
                </a:lnTo>
                <a:lnTo>
                  <a:pt x="0" y="143989"/>
                </a:lnTo>
                <a:lnTo>
                  <a:pt x="0" y="720070"/>
                </a:lnTo>
                <a:lnTo>
                  <a:pt x="14638" y="783443"/>
                </a:lnTo>
                <a:lnTo>
                  <a:pt x="53944" y="832480"/>
                </a:lnTo>
                <a:lnTo>
                  <a:pt x="111002" y="860298"/>
                </a:lnTo>
                <a:lnTo>
                  <a:pt x="144027" y="864098"/>
                </a:lnTo>
                <a:lnTo>
                  <a:pt x="8569001" y="864098"/>
                </a:lnTo>
                <a:lnTo>
                  <a:pt x="8632328" y="849472"/>
                </a:lnTo>
                <a:lnTo>
                  <a:pt x="8681378" y="810184"/>
                </a:lnTo>
                <a:lnTo>
                  <a:pt x="8709223" y="753118"/>
                </a:lnTo>
                <a:lnTo>
                  <a:pt x="8713028" y="720070"/>
                </a:lnTo>
                <a:lnTo>
                  <a:pt x="8713028" y="143989"/>
                </a:lnTo>
                <a:lnTo>
                  <a:pt x="8698384" y="80670"/>
                </a:lnTo>
                <a:lnTo>
                  <a:pt x="8659070" y="31635"/>
                </a:lnTo>
                <a:lnTo>
                  <a:pt x="8602016" y="3803"/>
                </a:lnTo>
                <a:lnTo>
                  <a:pt x="8569001" y="0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51520" y="332632"/>
            <a:ext cx="8713470" cy="864235"/>
          </a:xfrm>
          <a:custGeom>
            <a:avLst/>
            <a:gdLst/>
            <a:ahLst/>
            <a:cxnLst/>
            <a:rect l="l" t="t" r="r" b="b"/>
            <a:pathLst>
              <a:path w="8713470" h="864235">
                <a:moveTo>
                  <a:pt x="0" y="143989"/>
                </a:moveTo>
                <a:lnTo>
                  <a:pt x="14638" y="80670"/>
                </a:lnTo>
                <a:lnTo>
                  <a:pt x="53944" y="31635"/>
                </a:lnTo>
                <a:lnTo>
                  <a:pt x="111002" y="3803"/>
                </a:lnTo>
                <a:lnTo>
                  <a:pt x="144027" y="0"/>
                </a:lnTo>
                <a:lnTo>
                  <a:pt x="8569001" y="0"/>
                </a:lnTo>
                <a:lnTo>
                  <a:pt x="8632328" y="14636"/>
                </a:lnTo>
                <a:lnTo>
                  <a:pt x="8681378" y="53934"/>
                </a:lnTo>
                <a:lnTo>
                  <a:pt x="8709223" y="110976"/>
                </a:lnTo>
                <a:lnTo>
                  <a:pt x="8713028" y="143989"/>
                </a:lnTo>
                <a:lnTo>
                  <a:pt x="8713028" y="720070"/>
                </a:lnTo>
                <a:lnTo>
                  <a:pt x="8698384" y="783443"/>
                </a:lnTo>
                <a:lnTo>
                  <a:pt x="8659070" y="832480"/>
                </a:lnTo>
                <a:lnTo>
                  <a:pt x="8602016" y="860298"/>
                </a:lnTo>
                <a:lnTo>
                  <a:pt x="8569001" y="864098"/>
                </a:lnTo>
                <a:lnTo>
                  <a:pt x="144027" y="864098"/>
                </a:lnTo>
                <a:lnTo>
                  <a:pt x="80686" y="849472"/>
                </a:lnTo>
                <a:lnTo>
                  <a:pt x="31640" y="810184"/>
                </a:lnTo>
                <a:lnTo>
                  <a:pt x="3803" y="753118"/>
                </a:lnTo>
                <a:lnTo>
                  <a:pt x="0" y="720070"/>
                </a:lnTo>
                <a:lnTo>
                  <a:pt x="0" y="143989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18553" y="374919"/>
            <a:ext cx="8029575" cy="75311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2400" spc="-5"/>
              <a:t>Greeting conversations are essential tools </a:t>
            </a:r>
            <a:r>
              <a:rPr dirty="0" sz="2400"/>
              <a:t>for  </a:t>
            </a:r>
            <a:r>
              <a:rPr dirty="0" sz="2400" spc="-5"/>
              <a:t>communicating socially with </a:t>
            </a:r>
            <a:r>
              <a:rPr dirty="0" sz="2400" spc="-30"/>
              <a:t>family, </a:t>
            </a:r>
            <a:r>
              <a:rPr dirty="0" sz="2400" spc="-5"/>
              <a:t>friends, and</a:t>
            </a:r>
            <a:r>
              <a:rPr dirty="0" sz="2400" spc="155"/>
              <a:t> </a:t>
            </a:r>
            <a:r>
              <a:rPr dirty="0" sz="2400" spc="-20"/>
              <a:t>community.</a:t>
            </a:r>
            <a:endParaRPr sz="2400"/>
          </a:p>
        </p:txBody>
      </p:sp>
      <p:sp>
        <p:nvSpPr>
          <p:cNvPr id="9" name="object 9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426084">
              <a:lnSpc>
                <a:spcPct val="100000"/>
              </a:lnSpc>
            </a:pPr>
            <a:r>
              <a:rPr dirty="0" spc="-5"/>
              <a:t>Attractiveness </a:t>
            </a:r>
            <a:r>
              <a:rPr dirty="0"/>
              <a:t>is </a:t>
            </a:r>
            <a:r>
              <a:rPr dirty="0" spc="-5"/>
              <a:t>one of the favorable behaviors </a:t>
            </a:r>
            <a:r>
              <a:rPr dirty="0"/>
              <a:t>associated</a:t>
            </a:r>
            <a:r>
              <a:rPr dirty="0" spc="125"/>
              <a:t> </a:t>
            </a:r>
            <a:r>
              <a:rPr dirty="0" spc="-5"/>
              <a:t>with</a:t>
            </a:r>
          </a:p>
          <a:p>
            <a:pPr marL="424180" indent="1905">
              <a:lnSpc>
                <a:spcPct val="100000"/>
              </a:lnSpc>
            </a:pPr>
            <a:r>
              <a:rPr dirty="0" spc="-5"/>
              <a:t>social communication </a:t>
            </a:r>
            <a:r>
              <a:rPr dirty="0"/>
              <a:t>(Kampe et al., </a:t>
            </a:r>
            <a:r>
              <a:rPr dirty="0" spc="-5"/>
              <a:t>2001; Winston et al.,</a:t>
            </a:r>
            <a:r>
              <a:rPr dirty="0" spc="85"/>
              <a:t> </a:t>
            </a:r>
            <a:r>
              <a:rPr dirty="0" spc="-5"/>
              <a:t>2007).</a:t>
            </a:r>
          </a:p>
          <a:p>
            <a:pPr marL="90170">
              <a:lnSpc>
                <a:spcPct val="100000"/>
              </a:lnSpc>
              <a:spcBef>
                <a:spcPts val="14"/>
              </a:spcBef>
            </a:pPr>
            <a:endParaRPr sz="2450">
              <a:latin typeface="Times New Roman"/>
              <a:cs typeface="Times New Roman"/>
            </a:endParaRPr>
          </a:p>
          <a:p>
            <a:pPr marL="424180" marR="133350">
              <a:lnSpc>
                <a:spcPct val="100000"/>
              </a:lnSpc>
            </a:pPr>
            <a:r>
              <a:rPr dirty="0" spc="-5"/>
              <a:t>The roles of </a:t>
            </a:r>
            <a:r>
              <a:rPr dirty="0" spc="-5">
                <a:solidFill>
                  <a:srgbClr val="FF0000"/>
                </a:solidFill>
              </a:rPr>
              <a:t>the inferior frontal gyrus (IFG) and superior temporal  </a:t>
            </a:r>
            <a:r>
              <a:rPr dirty="0" spc="-5">
                <a:solidFill>
                  <a:srgbClr val="FF0000"/>
                </a:solidFill>
              </a:rPr>
              <a:t>gyrus (STG) </a:t>
            </a:r>
            <a:r>
              <a:rPr dirty="0" spc="-5"/>
              <a:t>are </a:t>
            </a:r>
            <a:r>
              <a:rPr dirty="0"/>
              <a:t>essential </a:t>
            </a:r>
            <a:r>
              <a:rPr dirty="0" spc="-5"/>
              <a:t>for perceiving auditory attractiveness  </a:t>
            </a:r>
            <a:r>
              <a:rPr dirty="0" spc="-5"/>
              <a:t>(Bestelmeyer et </a:t>
            </a:r>
            <a:r>
              <a:rPr dirty="0"/>
              <a:t>al.,</a:t>
            </a:r>
            <a:r>
              <a:rPr dirty="0" spc="-5"/>
              <a:t> 2012).</a:t>
            </a:r>
          </a:p>
          <a:p>
            <a:pPr marL="426084">
              <a:lnSpc>
                <a:spcPct val="100000"/>
              </a:lnSpc>
              <a:spcBef>
                <a:spcPts val="165"/>
              </a:spcBef>
            </a:pPr>
            <a:r>
              <a:rPr dirty="0" spc="-5"/>
              <a:t>A recent</a:t>
            </a:r>
            <a:r>
              <a:rPr dirty="0" spc="-135"/>
              <a:t> </a:t>
            </a:r>
            <a:r>
              <a:rPr dirty="0" spc="-5"/>
              <a:t>meta-analysis:</a:t>
            </a:r>
          </a:p>
          <a:p>
            <a:pPr marL="426084" marR="805180">
              <a:lnSpc>
                <a:spcPct val="100000"/>
              </a:lnSpc>
            </a:pPr>
            <a:r>
              <a:rPr dirty="0" spc="-5"/>
              <a:t>Schizophrenia patients with auditory hallucinations had  significantly </a:t>
            </a:r>
            <a:r>
              <a:rPr dirty="0" spc="-5">
                <a:solidFill>
                  <a:srgbClr val="FF0000"/>
                </a:solidFill>
              </a:rPr>
              <a:t>increased activity in </a:t>
            </a:r>
            <a:r>
              <a:rPr dirty="0">
                <a:solidFill>
                  <a:srgbClr val="FF0000"/>
                </a:solidFill>
              </a:rPr>
              <a:t>IFG-STG </a:t>
            </a:r>
            <a:r>
              <a:rPr dirty="0" spc="-5">
                <a:solidFill>
                  <a:srgbClr val="FF0000"/>
                </a:solidFill>
              </a:rPr>
              <a:t>areas </a:t>
            </a:r>
            <a:r>
              <a:rPr dirty="0" spc="-5"/>
              <a:t>involved in  </a:t>
            </a:r>
            <a:r>
              <a:rPr dirty="0" spc="-5"/>
              <a:t>speech generation and speech perception (Jardri</a:t>
            </a:r>
            <a:r>
              <a:rPr dirty="0" spc="120"/>
              <a:t> </a:t>
            </a:r>
            <a:r>
              <a:rPr dirty="0" spc="-30"/>
              <a:t>2011).</a:t>
            </a:r>
          </a:p>
          <a:p>
            <a:pPr marL="90170">
              <a:lnSpc>
                <a:spcPct val="100000"/>
              </a:lnSpc>
            </a:pPr>
          </a:p>
          <a:p>
            <a:pPr marL="102870" marR="5080">
              <a:lnSpc>
                <a:spcPct val="100000"/>
              </a:lnSpc>
              <a:spcBef>
                <a:spcPts val="1800"/>
              </a:spcBef>
            </a:pPr>
            <a:r>
              <a:rPr dirty="0" sz="2400" spc="-20"/>
              <a:t>However, </a:t>
            </a:r>
            <a:r>
              <a:rPr dirty="0" sz="2400"/>
              <a:t>to </a:t>
            </a:r>
            <a:r>
              <a:rPr dirty="0" sz="2400" spc="-5"/>
              <a:t>our knowledge, no </a:t>
            </a:r>
            <a:r>
              <a:rPr dirty="0" sz="2400"/>
              <a:t>study </a:t>
            </a:r>
            <a:r>
              <a:rPr dirty="0" sz="2400" spc="-5"/>
              <a:t>has ever investigated </a:t>
            </a:r>
            <a:r>
              <a:rPr dirty="0" sz="2400"/>
              <a:t>the  </a:t>
            </a:r>
            <a:r>
              <a:rPr dirty="0" sz="2400" spc="-5"/>
              <a:t>cerebral response </a:t>
            </a:r>
            <a:r>
              <a:rPr dirty="0" sz="2400"/>
              <a:t>to </a:t>
            </a:r>
            <a:r>
              <a:rPr dirty="0" sz="2400" spc="-5"/>
              <a:t>auditory attractiveness in</a:t>
            </a:r>
            <a:r>
              <a:rPr dirty="0" sz="2400" spc="155"/>
              <a:t> </a:t>
            </a:r>
            <a:r>
              <a:rPr dirty="0" sz="2400" spc="-5"/>
              <a:t>schizophrenia.</a:t>
            </a:r>
            <a:endParaRPr sz="2400"/>
          </a:p>
        </p:txBody>
      </p:sp>
      <p:sp>
        <p:nvSpPr>
          <p:cNvPr id="10" name="object 10"/>
          <p:cNvSpPr/>
          <p:nvPr/>
        </p:nvSpPr>
        <p:spPr>
          <a:xfrm>
            <a:off x="467543" y="1844801"/>
            <a:ext cx="144145" cy="144145"/>
          </a:xfrm>
          <a:custGeom>
            <a:avLst/>
            <a:gdLst/>
            <a:ahLst/>
            <a:cxnLst/>
            <a:rect l="l" t="t" r="r" b="b"/>
            <a:pathLst>
              <a:path w="144145" h="144144">
                <a:moveTo>
                  <a:pt x="71995" y="0"/>
                </a:moveTo>
                <a:lnTo>
                  <a:pt x="43966" y="5660"/>
                </a:lnTo>
                <a:lnTo>
                  <a:pt x="21082" y="21093"/>
                </a:lnTo>
                <a:lnTo>
                  <a:pt x="5656" y="43976"/>
                </a:lnTo>
                <a:lnTo>
                  <a:pt x="0" y="71989"/>
                </a:lnTo>
                <a:lnTo>
                  <a:pt x="5656" y="100026"/>
                </a:lnTo>
                <a:lnTo>
                  <a:pt x="21082" y="122924"/>
                </a:lnTo>
                <a:lnTo>
                  <a:pt x="43966" y="138365"/>
                </a:lnTo>
                <a:lnTo>
                  <a:pt x="71995" y="144027"/>
                </a:lnTo>
                <a:lnTo>
                  <a:pt x="100030" y="138365"/>
                </a:lnTo>
                <a:lnTo>
                  <a:pt x="122927" y="122924"/>
                </a:lnTo>
                <a:lnTo>
                  <a:pt x="138366" y="100026"/>
                </a:lnTo>
                <a:lnTo>
                  <a:pt x="144028" y="71989"/>
                </a:lnTo>
                <a:lnTo>
                  <a:pt x="138366" y="43976"/>
                </a:lnTo>
                <a:lnTo>
                  <a:pt x="122927" y="21093"/>
                </a:lnTo>
                <a:lnTo>
                  <a:pt x="100030" y="5660"/>
                </a:lnTo>
                <a:lnTo>
                  <a:pt x="71995" y="0"/>
                </a:lnTo>
                <a:close/>
              </a:path>
            </a:pathLst>
          </a:custGeom>
          <a:solidFill>
            <a:srgbClr val="9865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467543" y="1844801"/>
            <a:ext cx="144145" cy="144145"/>
          </a:xfrm>
          <a:custGeom>
            <a:avLst/>
            <a:gdLst/>
            <a:ahLst/>
            <a:cxnLst/>
            <a:rect l="l" t="t" r="r" b="b"/>
            <a:pathLst>
              <a:path w="144145" h="144144">
                <a:moveTo>
                  <a:pt x="0" y="71989"/>
                </a:moveTo>
                <a:lnTo>
                  <a:pt x="5656" y="43976"/>
                </a:lnTo>
                <a:lnTo>
                  <a:pt x="21082" y="21093"/>
                </a:lnTo>
                <a:lnTo>
                  <a:pt x="43966" y="5660"/>
                </a:lnTo>
                <a:lnTo>
                  <a:pt x="71995" y="0"/>
                </a:lnTo>
                <a:lnTo>
                  <a:pt x="100030" y="5660"/>
                </a:lnTo>
                <a:lnTo>
                  <a:pt x="122927" y="21093"/>
                </a:lnTo>
                <a:lnTo>
                  <a:pt x="138366" y="43976"/>
                </a:lnTo>
                <a:lnTo>
                  <a:pt x="144028" y="71989"/>
                </a:lnTo>
                <a:lnTo>
                  <a:pt x="138366" y="100026"/>
                </a:lnTo>
                <a:lnTo>
                  <a:pt x="122927" y="122924"/>
                </a:lnTo>
                <a:lnTo>
                  <a:pt x="100030" y="138365"/>
                </a:lnTo>
                <a:lnTo>
                  <a:pt x="71995" y="144027"/>
                </a:lnTo>
                <a:lnTo>
                  <a:pt x="43966" y="138365"/>
                </a:lnTo>
                <a:lnTo>
                  <a:pt x="21082" y="122924"/>
                </a:lnTo>
                <a:lnTo>
                  <a:pt x="5656" y="100026"/>
                </a:lnTo>
                <a:lnTo>
                  <a:pt x="0" y="71989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467543" y="2686307"/>
            <a:ext cx="144145" cy="144145"/>
          </a:xfrm>
          <a:custGeom>
            <a:avLst/>
            <a:gdLst/>
            <a:ahLst/>
            <a:cxnLst/>
            <a:rect l="l" t="t" r="r" b="b"/>
            <a:pathLst>
              <a:path w="144145" h="144144">
                <a:moveTo>
                  <a:pt x="71995" y="0"/>
                </a:moveTo>
                <a:lnTo>
                  <a:pt x="43966" y="5661"/>
                </a:lnTo>
                <a:lnTo>
                  <a:pt x="21082" y="21097"/>
                </a:lnTo>
                <a:lnTo>
                  <a:pt x="5656" y="43984"/>
                </a:lnTo>
                <a:lnTo>
                  <a:pt x="0" y="71999"/>
                </a:lnTo>
                <a:lnTo>
                  <a:pt x="5656" y="100034"/>
                </a:lnTo>
                <a:lnTo>
                  <a:pt x="21082" y="122929"/>
                </a:lnTo>
                <a:lnTo>
                  <a:pt x="43966" y="138366"/>
                </a:lnTo>
                <a:lnTo>
                  <a:pt x="71995" y="144027"/>
                </a:lnTo>
                <a:lnTo>
                  <a:pt x="100030" y="138366"/>
                </a:lnTo>
                <a:lnTo>
                  <a:pt x="122927" y="122929"/>
                </a:lnTo>
                <a:lnTo>
                  <a:pt x="138366" y="100034"/>
                </a:lnTo>
                <a:lnTo>
                  <a:pt x="144028" y="71999"/>
                </a:lnTo>
                <a:lnTo>
                  <a:pt x="138366" y="43984"/>
                </a:lnTo>
                <a:lnTo>
                  <a:pt x="122927" y="21097"/>
                </a:lnTo>
                <a:lnTo>
                  <a:pt x="100030" y="5661"/>
                </a:lnTo>
                <a:lnTo>
                  <a:pt x="71995" y="0"/>
                </a:lnTo>
                <a:close/>
              </a:path>
            </a:pathLst>
          </a:custGeom>
          <a:solidFill>
            <a:srgbClr val="9865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467543" y="2686307"/>
            <a:ext cx="144145" cy="144145"/>
          </a:xfrm>
          <a:custGeom>
            <a:avLst/>
            <a:gdLst/>
            <a:ahLst/>
            <a:cxnLst/>
            <a:rect l="l" t="t" r="r" b="b"/>
            <a:pathLst>
              <a:path w="144145" h="144144">
                <a:moveTo>
                  <a:pt x="0" y="71999"/>
                </a:moveTo>
                <a:lnTo>
                  <a:pt x="5656" y="43984"/>
                </a:lnTo>
                <a:lnTo>
                  <a:pt x="21082" y="21097"/>
                </a:lnTo>
                <a:lnTo>
                  <a:pt x="43966" y="5661"/>
                </a:lnTo>
                <a:lnTo>
                  <a:pt x="71995" y="0"/>
                </a:lnTo>
                <a:lnTo>
                  <a:pt x="100030" y="5661"/>
                </a:lnTo>
                <a:lnTo>
                  <a:pt x="122927" y="21097"/>
                </a:lnTo>
                <a:lnTo>
                  <a:pt x="138366" y="43984"/>
                </a:lnTo>
                <a:lnTo>
                  <a:pt x="144028" y="71999"/>
                </a:lnTo>
                <a:lnTo>
                  <a:pt x="138366" y="100034"/>
                </a:lnTo>
                <a:lnTo>
                  <a:pt x="122927" y="122929"/>
                </a:lnTo>
                <a:lnTo>
                  <a:pt x="100030" y="138366"/>
                </a:lnTo>
                <a:lnTo>
                  <a:pt x="71995" y="144027"/>
                </a:lnTo>
                <a:lnTo>
                  <a:pt x="43966" y="138366"/>
                </a:lnTo>
                <a:lnTo>
                  <a:pt x="21082" y="122929"/>
                </a:lnTo>
                <a:lnTo>
                  <a:pt x="5656" y="100034"/>
                </a:lnTo>
                <a:lnTo>
                  <a:pt x="0" y="71999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467543" y="3861044"/>
            <a:ext cx="144145" cy="144145"/>
          </a:xfrm>
          <a:custGeom>
            <a:avLst/>
            <a:gdLst/>
            <a:ahLst/>
            <a:cxnLst/>
            <a:rect l="l" t="t" r="r" b="b"/>
            <a:pathLst>
              <a:path w="144145" h="144145">
                <a:moveTo>
                  <a:pt x="71995" y="0"/>
                </a:moveTo>
                <a:lnTo>
                  <a:pt x="43966" y="5662"/>
                </a:lnTo>
                <a:lnTo>
                  <a:pt x="21082" y="21102"/>
                </a:lnTo>
                <a:lnTo>
                  <a:pt x="5656" y="44001"/>
                </a:lnTo>
                <a:lnTo>
                  <a:pt x="0" y="72037"/>
                </a:lnTo>
                <a:lnTo>
                  <a:pt x="5656" y="100050"/>
                </a:lnTo>
                <a:lnTo>
                  <a:pt x="21082" y="122934"/>
                </a:lnTo>
                <a:lnTo>
                  <a:pt x="43966" y="138367"/>
                </a:lnTo>
                <a:lnTo>
                  <a:pt x="71995" y="144027"/>
                </a:lnTo>
                <a:lnTo>
                  <a:pt x="100030" y="138367"/>
                </a:lnTo>
                <a:lnTo>
                  <a:pt x="122927" y="122934"/>
                </a:lnTo>
                <a:lnTo>
                  <a:pt x="138366" y="100050"/>
                </a:lnTo>
                <a:lnTo>
                  <a:pt x="144028" y="72037"/>
                </a:lnTo>
                <a:lnTo>
                  <a:pt x="138366" y="44001"/>
                </a:lnTo>
                <a:lnTo>
                  <a:pt x="122927" y="21102"/>
                </a:lnTo>
                <a:lnTo>
                  <a:pt x="100030" y="5662"/>
                </a:lnTo>
                <a:lnTo>
                  <a:pt x="71995" y="0"/>
                </a:lnTo>
                <a:close/>
              </a:path>
            </a:pathLst>
          </a:custGeom>
          <a:solidFill>
            <a:srgbClr val="9865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67543" y="3861044"/>
            <a:ext cx="144145" cy="144145"/>
          </a:xfrm>
          <a:custGeom>
            <a:avLst/>
            <a:gdLst/>
            <a:ahLst/>
            <a:cxnLst/>
            <a:rect l="l" t="t" r="r" b="b"/>
            <a:pathLst>
              <a:path w="144145" h="144145">
                <a:moveTo>
                  <a:pt x="0" y="72037"/>
                </a:moveTo>
                <a:lnTo>
                  <a:pt x="5656" y="44001"/>
                </a:lnTo>
                <a:lnTo>
                  <a:pt x="21082" y="21102"/>
                </a:lnTo>
                <a:lnTo>
                  <a:pt x="43966" y="5662"/>
                </a:lnTo>
                <a:lnTo>
                  <a:pt x="71995" y="0"/>
                </a:lnTo>
                <a:lnTo>
                  <a:pt x="100030" y="5662"/>
                </a:lnTo>
                <a:lnTo>
                  <a:pt x="122927" y="21102"/>
                </a:lnTo>
                <a:lnTo>
                  <a:pt x="138366" y="44001"/>
                </a:lnTo>
                <a:lnTo>
                  <a:pt x="144028" y="72037"/>
                </a:lnTo>
                <a:lnTo>
                  <a:pt x="138366" y="100050"/>
                </a:lnTo>
                <a:lnTo>
                  <a:pt x="122927" y="122934"/>
                </a:lnTo>
                <a:lnTo>
                  <a:pt x="100030" y="138367"/>
                </a:lnTo>
                <a:lnTo>
                  <a:pt x="71995" y="144027"/>
                </a:lnTo>
                <a:lnTo>
                  <a:pt x="43966" y="138367"/>
                </a:lnTo>
                <a:lnTo>
                  <a:pt x="21082" y="122934"/>
                </a:lnTo>
                <a:lnTo>
                  <a:pt x="5656" y="100050"/>
                </a:lnTo>
                <a:lnTo>
                  <a:pt x="0" y="72037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4353" y="2753623"/>
            <a:ext cx="7354570" cy="11188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2400" spc="-5">
                <a:latin typeface="Arial"/>
                <a:cs typeface="Arial"/>
              </a:rPr>
              <a:t>The aim </a:t>
            </a:r>
            <a:r>
              <a:rPr dirty="0" sz="2400">
                <a:latin typeface="Arial"/>
                <a:cs typeface="Arial"/>
              </a:rPr>
              <a:t>of </a:t>
            </a:r>
            <a:r>
              <a:rPr dirty="0" sz="2400" spc="-5">
                <a:latin typeface="Arial"/>
                <a:cs typeface="Arial"/>
              </a:rPr>
              <a:t>our research is </a:t>
            </a:r>
            <a:r>
              <a:rPr dirty="0" sz="2400">
                <a:latin typeface="Arial"/>
                <a:cs typeface="Arial"/>
              </a:rPr>
              <a:t>to </a:t>
            </a:r>
            <a:r>
              <a:rPr dirty="0" sz="2400" spc="-5">
                <a:latin typeface="Arial"/>
                <a:cs typeface="Arial"/>
              </a:rPr>
              <a:t>clarify </a:t>
            </a:r>
            <a:r>
              <a:rPr dirty="0" sz="2400">
                <a:latin typeface="Arial"/>
                <a:cs typeface="Arial"/>
              </a:rPr>
              <a:t>the </a:t>
            </a:r>
            <a:r>
              <a:rPr dirty="0" sz="2400" spc="-5">
                <a:latin typeface="Arial"/>
                <a:cs typeface="Arial"/>
              </a:rPr>
              <a:t>cerebral  </a:t>
            </a:r>
            <a:r>
              <a:rPr dirty="0" sz="2400" spc="-5">
                <a:latin typeface="Arial"/>
                <a:cs typeface="Arial"/>
              </a:rPr>
              <a:t>response </a:t>
            </a:r>
            <a:r>
              <a:rPr dirty="0" sz="2400">
                <a:latin typeface="Arial"/>
                <a:cs typeface="Arial"/>
              </a:rPr>
              <a:t>to </a:t>
            </a:r>
            <a:r>
              <a:rPr dirty="0" sz="2400" spc="-5">
                <a:latin typeface="Arial"/>
                <a:cs typeface="Arial"/>
              </a:rPr>
              <a:t>auditory </a:t>
            </a:r>
            <a:r>
              <a:rPr dirty="0" sz="2400">
                <a:latin typeface="Arial"/>
                <a:cs typeface="Arial"/>
              </a:rPr>
              <a:t>attractiveness </a:t>
            </a:r>
            <a:r>
              <a:rPr dirty="0" sz="2400" spc="-5">
                <a:latin typeface="Arial"/>
                <a:cs typeface="Arial"/>
              </a:rPr>
              <a:t>when patients with  </a:t>
            </a:r>
            <a:r>
              <a:rPr dirty="0" sz="2400" spc="-5">
                <a:latin typeface="Arial"/>
                <a:cs typeface="Arial"/>
              </a:rPr>
              <a:t>schizophrenia are listening </a:t>
            </a:r>
            <a:r>
              <a:rPr dirty="0" sz="2400">
                <a:latin typeface="Arial"/>
                <a:cs typeface="Arial"/>
              </a:rPr>
              <a:t>to</a:t>
            </a:r>
            <a:r>
              <a:rPr dirty="0" sz="2400" spc="150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greetings.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Obj</a:t>
            </a:r>
            <a:r>
              <a:rPr dirty="0" spc="-20"/>
              <a:t>e</a:t>
            </a:r>
            <a:r>
              <a:rPr dirty="0"/>
              <a:t>ctive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95547" y="836751"/>
            <a:ext cx="8281034" cy="5904865"/>
          </a:xfrm>
          <a:custGeom>
            <a:avLst/>
            <a:gdLst/>
            <a:ahLst/>
            <a:cxnLst/>
            <a:rect l="l" t="t" r="r" b="b"/>
            <a:pathLst>
              <a:path w="8281034" h="5904865">
                <a:moveTo>
                  <a:pt x="0" y="5904604"/>
                </a:moveTo>
                <a:lnTo>
                  <a:pt x="8280911" y="5904604"/>
                </a:lnTo>
                <a:lnTo>
                  <a:pt x="8280911" y="0"/>
                </a:lnTo>
                <a:lnTo>
                  <a:pt x="0" y="0"/>
                </a:lnTo>
                <a:lnTo>
                  <a:pt x="0" y="5904604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95547" y="836751"/>
            <a:ext cx="8281034" cy="5904865"/>
          </a:xfrm>
          <a:custGeom>
            <a:avLst/>
            <a:gdLst/>
            <a:ahLst/>
            <a:cxnLst/>
            <a:rect l="l" t="t" r="r" b="b"/>
            <a:pathLst>
              <a:path w="8281034" h="5904865">
                <a:moveTo>
                  <a:pt x="0" y="5904604"/>
                </a:moveTo>
                <a:lnTo>
                  <a:pt x="8280911" y="5904604"/>
                </a:lnTo>
                <a:lnTo>
                  <a:pt x="8280911" y="0"/>
                </a:lnTo>
                <a:lnTo>
                  <a:pt x="0" y="0"/>
                </a:lnTo>
                <a:lnTo>
                  <a:pt x="0" y="5904604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536770" y="935012"/>
          <a:ext cx="7846059" cy="22205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87461"/>
                <a:gridCol w="2703656"/>
                <a:gridCol w="2354730"/>
              </a:tblGrid>
              <a:tr h="910660"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dirty="0" sz="2800" spc="-5">
                          <a:latin typeface="Arial"/>
                          <a:cs typeface="Arial"/>
                        </a:rPr>
                        <a:t>(Mean</a:t>
                      </a:r>
                      <a:r>
                        <a:rPr dirty="0" sz="2800" spc="-5">
                          <a:latin typeface="MS PGothic"/>
                          <a:cs typeface="MS PGothic"/>
                        </a:rPr>
                        <a:t>±</a:t>
                      </a:r>
                      <a:r>
                        <a:rPr dirty="0" sz="2800" spc="-5">
                          <a:latin typeface="Arial"/>
                          <a:cs typeface="Arial"/>
                        </a:rPr>
                        <a:t>SD)</a:t>
                      </a:r>
                      <a:endParaRPr sz="2800">
                        <a:latin typeface="Arial"/>
                        <a:cs typeface="Arial"/>
                      </a:endParaRPr>
                    </a:p>
                    <a:p>
                      <a:pPr marL="22225">
                        <a:lnSpc>
                          <a:spcPct val="100000"/>
                        </a:lnSpc>
                      </a:pPr>
                      <a:r>
                        <a:rPr dirty="0" sz="2800" spc="-5">
                          <a:latin typeface="Arial"/>
                          <a:cs typeface="Arial"/>
                        </a:rPr>
                        <a:t>Subjects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29908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dirty="0" sz="2800" spc="-5">
                          <a:latin typeface="Arial"/>
                          <a:cs typeface="Arial"/>
                        </a:rPr>
                        <a:t>Controls</a:t>
                      </a:r>
                      <a:endParaRPr sz="2800">
                        <a:latin typeface="Arial"/>
                        <a:cs typeface="Arial"/>
                      </a:endParaRPr>
                    </a:p>
                    <a:p>
                      <a:pPr algn="ctr" marR="315595">
                        <a:lnSpc>
                          <a:spcPct val="100000"/>
                        </a:lnSpc>
                      </a:pPr>
                      <a:r>
                        <a:rPr dirty="0" sz="2800" spc="-5">
                          <a:latin typeface="Arial"/>
                          <a:cs typeface="Arial"/>
                        </a:rPr>
                        <a:t>18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42354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dirty="0" sz="2800" spc="-5">
                          <a:latin typeface="Arial"/>
                          <a:cs typeface="Arial"/>
                        </a:rPr>
                        <a:t>Patients</a:t>
                      </a:r>
                      <a:endParaRPr sz="2800">
                        <a:latin typeface="Arial"/>
                        <a:cs typeface="Arial"/>
                      </a:endParaRPr>
                    </a:p>
                    <a:p>
                      <a:pPr marL="707390">
                        <a:lnSpc>
                          <a:spcPct val="100000"/>
                        </a:lnSpc>
                      </a:pPr>
                      <a:r>
                        <a:rPr dirty="0" sz="2800" spc="-5">
                          <a:latin typeface="Arial"/>
                          <a:cs typeface="Arial"/>
                        </a:rPr>
                        <a:t>18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solidFill>
                      <a:srgbClr val="DDD9C3"/>
                    </a:solidFill>
                  </a:tcPr>
                </a:tc>
              </a:tr>
              <a:tr h="411297">
                <a:tc>
                  <a:txBody>
                    <a:bodyPr/>
                    <a:lstStyle/>
                    <a:p>
                      <a:pPr marL="22225">
                        <a:lnSpc>
                          <a:spcPts val="2990"/>
                        </a:lnSpc>
                      </a:pPr>
                      <a:r>
                        <a:rPr dirty="0" sz="2800" spc="-5">
                          <a:latin typeface="Arial"/>
                          <a:cs typeface="Arial"/>
                        </a:rPr>
                        <a:t>(M/F)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218440">
                        <a:lnSpc>
                          <a:spcPts val="2990"/>
                        </a:lnSpc>
                      </a:pPr>
                      <a:r>
                        <a:rPr dirty="0" sz="2800" spc="-5">
                          <a:latin typeface="Arial"/>
                          <a:cs typeface="Arial"/>
                        </a:rPr>
                        <a:t>9/9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608330">
                        <a:lnSpc>
                          <a:spcPts val="2990"/>
                        </a:lnSpc>
                      </a:pPr>
                      <a:r>
                        <a:rPr dirty="0" sz="2800">
                          <a:latin typeface="Arial"/>
                          <a:cs typeface="Arial"/>
                        </a:rPr>
                        <a:t>8/10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solidFill>
                      <a:srgbClr val="DDD9C3"/>
                    </a:solidFill>
                  </a:tcPr>
                </a:tc>
              </a:tr>
              <a:tr h="898498">
                <a:tc>
                  <a:txBody>
                    <a:bodyPr/>
                    <a:lstStyle/>
                    <a:p>
                      <a:pPr marL="22225">
                        <a:lnSpc>
                          <a:spcPts val="3135"/>
                        </a:lnSpc>
                      </a:pPr>
                      <a:r>
                        <a:rPr dirty="0" sz="2800" spc="-5">
                          <a:latin typeface="Arial"/>
                          <a:cs typeface="Arial"/>
                        </a:rPr>
                        <a:t>Age</a:t>
                      </a:r>
                      <a:endParaRPr sz="2800">
                        <a:latin typeface="Arial"/>
                        <a:cs typeface="Arial"/>
                      </a:endParaRPr>
                    </a:p>
                    <a:p>
                      <a:pPr marL="22225">
                        <a:lnSpc>
                          <a:spcPct val="100000"/>
                        </a:lnSpc>
                      </a:pPr>
                      <a:r>
                        <a:rPr dirty="0" sz="2800">
                          <a:latin typeface="Arial"/>
                          <a:cs typeface="Arial"/>
                        </a:rPr>
                        <a:t>Illness</a:t>
                      </a:r>
                      <a:r>
                        <a:rPr dirty="0" sz="2800" spc="-9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00">
                          <a:latin typeface="Arial"/>
                          <a:cs typeface="Arial"/>
                        </a:rPr>
                        <a:t>duration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371475">
                        <a:lnSpc>
                          <a:spcPts val="3135"/>
                        </a:lnSpc>
                      </a:pPr>
                      <a:r>
                        <a:rPr dirty="0" sz="2800" spc="-5">
                          <a:latin typeface="Arial"/>
                          <a:cs typeface="Arial"/>
                        </a:rPr>
                        <a:t>35.5</a:t>
                      </a:r>
                      <a:r>
                        <a:rPr dirty="0" sz="2800" spc="-5">
                          <a:latin typeface="MS PGothic"/>
                          <a:cs typeface="MS PGothic"/>
                        </a:rPr>
                        <a:t>±</a:t>
                      </a:r>
                      <a:r>
                        <a:rPr dirty="0" sz="2800" spc="-5">
                          <a:latin typeface="Arial"/>
                          <a:cs typeface="Arial"/>
                        </a:rPr>
                        <a:t>8.6</a:t>
                      </a:r>
                      <a:r>
                        <a:rPr dirty="0" sz="2800" spc="-4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00" spc="-5">
                          <a:latin typeface="Arial"/>
                          <a:cs typeface="Arial"/>
                        </a:rPr>
                        <a:t>yrs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215265">
                        <a:lnSpc>
                          <a:spcPts val="3135"/>
                        </a:lnSpc>
                      </a:pPr>
                      <a:r>
                        <a:rPr dirty="0" sz="2800" spc="-5">
                          <a:latin typeface="Arial"/>
                          <a:cs typeface="Arial"/>
                        </a:rPr>
                        <a:t>35.7</a:t>
                      </a:r>
                      <a:r>
                        <a:rPr dirty="0" sz="2800" spc="-5">
                          <a:latin typeface="MS PGothic"/>
                          <a:cs typeface="MS PGothic"/>
                        </a:rPr>
                        <a:t>±</a:t>
                      </a:r>
                      <a:r>
                        <a:rPr dirty="0" sz="2800" spc="-5">
                          <a:latin typeface="Arial"/>
                          <a:cs typeface="Arial"/>
                        </a:rPr>
                        <a:t>8.4</a:t>
                      </a:r>
                      <a:r>
                        <a:rPr dirty="0" sz="2800" spc="-4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00" spc="-5">
                          <a:latin typeface="Arial"/>
                          <a:cs typeface="Arial"/>
                        </a:rPr>
                        <a:t>yrs</a:t>
                      </a:r>
                      <a:endParaRPr sz="2800">
                        <a:latin typeface="Arial"/>
                        <a:cs typeface="Arial"/>
                      </a:endParaRPr>
                    </a:p>
                    <a:p>
                      <a:pPr marL="215265">
                        <a:lnSpc>
                          <a:spcPct val="100000"/>
                        </a:lnSpc>
                      </a:pPr>
                      <a:r>
                        <a:rPr dirty="0" sz="2800" spc="-5">
                          <a:latin typeface="Arial"/>
                          <a:cs typeface="Arial"/>
                        </a:rPr>
                        <a:t>12.3</a:t>
                      </a:r>
                      <a:r>
                        <a:rPr dirty="0" sz="2800" spc="-5">
                          <a:latin typeface="MS PGothic"/>
                          <a:cs typeface="MS PGothic"/>
                        </a:rPr>
                        <a:t>±</a:t>
                      </a:r>
                      <a:r>
                        <a:rPr dirty="0" sz="2800" spc="-5">
                          <a:latin typeface="Arial"/>
                          <a:cs typeface="Arial"/>
                        </a:rPr>
                        <a:t>8.0</a:t>
                      </a:r>
                      <a:r>
                        <a:rPr dirty="0" sz="2800" spc="-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800">
                          <a:latin typeface="Arial"/>
                          <a:cs typeface="Arial"/>
                        </a:rPr>
                        <a:t>yrs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solidFill>
                      <a:srgbClr val="DDD9C3"/>
                    </a:solidFill>
                  </a:tcPr>
                </a:tc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546291" y="3509027"/>
            <a:ext cx="855344" cy="4495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800" spc="-5">
                <a:latin typeface="Arial"/>
                <a:cs typeface="Arial"/>
              </a:rPr>
              <a:t>Do</a:t>
            </a:r>
            <a:r>
              <a:rPr dirty="0" sz="2800">
                <a:latin typeface="Arial"/>
                <a:cs typeface="Arial"/>
              </a:rPr>
              <a:t>s</a:t>
            </a:r>
            <a:r>
              <a:rPr dirty="0" sz="2800" spc="-5">
                <a:latin typeface="Arial"/>
                <a:cs typeface="Arial"/>
              </a:rPr>
              <a:t>e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683245" y="3509027"/>
            <a:ext cx="4706620" cy="13030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755900">
              <a:lnSpc>
                <a:spcPts val="3350"/>
              </a:lnSpc>
            </a:pPr>
            <a:r>
              <a:rPr dirty="0" sz="2800" spc="-5">
                <a:latin typeface="Arial"/>
                <a:cs typeface="Arial"/>
              </a:rPr>
              <a:t>4.7</a:t>
            </a:r>
            <a:r>
              <a:rPr dirty="0" sz="2800" spc="-5">
                <a:latin typeface="MS PGothic"/>
                <a:cs typeface="MS PGothic"/>
              </a:rPr>
              <a:t>±</a:t>
            </a:r>
            <a:r>
              <a:rPr dirty="0" sz="2800" spc="-5">
                <a:latin typeface="Arial"/>
                <a:cs typeface="Arial"/>
              </a:rPr>
              <a:t>2.2</a:t>
            </a:r>
            <a:r>
              <a:rPr dirty="0" sz="2800" spc="-60">
                <a:latin typeface="Arial"/>
                <a:cs typeface="Arial"/>
              </a:rPr>
              <a:t> </a:t>
            </a:r>
            <a:r>
              <a:rPr dirty="0" sz="2800" spc="-5">
                <a:latin typeface="Arial"/>
                <a:cs typeface="Arial"/>
              </a:rPr>
              <a:t>mg</a:t>
            </a:r>
            <a:endParaRPr sz="2800">
              <a:latin typeface="Arial"/>
              <a:cs typeface="Arial"/>
            </a:endParaRPr>
          </a:p>
          <a:p>
            <a:pPr marL="1841500">
              <a:lnSpc>
                <a:spcPts val="3350"/>
              </a:lnSpc>
            </a:pPr>
            <a:r>
              <a:rPr dirty="0" sz="2800" spc="-5">
                <a:latin typeface="Arial"/>
                <a:cs typeface="Arial"/>
              </a:rPr>
              <a:t>(Risperidone</a:t>
            </a:r>
            <a:r>
              <a:rPr dirty="0" sz="2800" spc="5">
                <a:latin typeface="Arial"/>
                <a:cs typeface="Arial"/>
              </a:rPr>
              <a:t> </a:t>
            </a:r>
            <a:r>
              <a:rPr dirty="0" sz="2800" spc="-5">
                <a:latin typeface="Arial"/>
                <a:cs typeface="Arial"/>
              </a:rPr>
              <a:t>Eq)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  <a:tabLst>
                <a:tab pos="2559685" algn="l"/>
              </a:tabLst>
            </a:pPr>
            <a:r>
              <a:rPr dirty="0" sz="2800" spc="-5">
                <a:latin typeface="Arial"/>
                <a:cs typeface="Arial"/>
              </a:rPr>
              <a:t>13.0</a:t>
            </a:r>
            <a:r>
              <a:rPr dirty="0" sz="2800" spc="-5">
                <a:latin typeface="MS PGothic"/>
                <a:cs typeface="MS PGothic"/>
              </a:rPr>
              <a:t>±</a:t>
            </a:r>
            <a:r>
              <a:rPr dirty="0" sz="2800" spc="-5">
                <a:latin typeface="Arial"/>
                <a:cs typeface="Arial"/>
              </a:rPr>
              <a:t>1.0  </a:t>
            </a:r>
            <a:r>
              <a:rPr dirty="0" sz="2800" spc="475">
                <a:latin typeface="Arial"/>
                <a:cs typeface="Arial"/>
              </a:rPr>
              <a:t> </a:t>
            </a:r>
            <a:r>
              <a:rPr dirty="0" sz="2800" spc="-5">
                <a:latin typeface="Arial"/>
                <a:cs typeface="Arial"/>
              </a:rPr>
              <a:t>yrs	13.3</a:t>
            </a:r>
            <a:r>
              <a:rPr dirty="0" sz="2800" spc="-5">
                <a:latin typeface="MS PGothic"/>
                <a:cs typeface="MS PGothic"/>
              </a:rPr>
              <a:t>±</a:t>
            </a:r>
            <a:r>
              <a:rPr dirty="0" sz="2800" spc="-5">
                <a:latin typeface="Arial"/>
                <a:cs typeface="Arial"/>
              </a:rPr>
              <a:t>1.3</a:t>
            </a:r>
            <a:r>
              <a:rPr dirty="0" sz="2800" spc="-35">
                <a:latin typeface="Arial"/>
                <a:cs typeface="Arial"/>
              </a:rPr>
              <a:t> </a:t>
            </a:r>
            <a:r>
              <a:rPr dirty="0" sz="2800" spc="-5">
                <a:latin typeface="Arial"/>
                <a:cs typeface="Arial"/>
              </a:rPr>
              <a:t>yrs</a:t>
            </a:r>
            <a:endParaRPr sz="2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46281" y="4378965"/>
            <a:ext cx="1607185" cy="17132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ts val="3340"/>
              </a:lnSpc>
            </a:pPr>
            <a:r>
              <a:rPr dirty="0" sz="2800" spc="-5">
                <a:latin typeface="Arial"/>
                <a:cs typeface="Arial"/>
              </a:rPr>
              <a:t>Edu</a:t>
            </a:r>
            <a:r>
              <a:rPr dirty="0" sz="2800">
                <a:latin typeface="Arial"/>
                <a:cs typeface="Arial"/>
              </a:rPr>
              <a:t>c</a:t>
            </a:r>
            <a:r>
              <a:rPr dirty="0" sz="2800" spc="-5">
                <a:latin typeface="Arial"/>
                <a:cs typeface="Arial"/>
              </a:rPr>
              <a:t>at</a:t>
            </a:r>
            <a:r>
              <a:rPr dirty="0" sz="2800">
                <a:latin typeface="Arial"/>
                <a:cs typeface="Arial"/>
              </a:rPr>
              <a:t>i</a:t>
            </a:r>
            <a:r>
              <a:rPr dirty="0" sz="2800" spc="-5">
                <a:latin typeface="Arial"/>
                <a:cs typeface="Arial"/>
              </a:rPr>
              <a:t>on </a:t>
            </a:r>
            <a:r>
              <a:rPr dirty="0" sz="2800" spc="-5">
                <a:latin typeface="Arial"/>
                <a:cs typeface="Arial"/>
              </a:rPr>
              <a:t> </a:t>
            </a:r>
            <a:r>
              <a:rPr dirty="0" sz="2800" spc="-50">
                <a:latin typeface="Arial"/>
                <a:cs typeface="Arial"/>
              </a:rPr>
              <a:t>PANSS</a:t>
            </a:r>
            <a:endParaRPr sz="2800">
              <a:latin typeface="Arial"/>
              <a:cs typeface="Arial"/>
            </a:endParaRPr>
          </a:p>
          <a:p>
            <a:pPr marL="111760">
              <a:lnSpc>
                <a:spcPts val="3279"/>
              </a:lnSpc>
            </a:pPr>
            <a:r>
              <a:rPr dirty="0" sz="2800">
                <a:latin typeface="Arial"/>
                <a:cs typeface="Arial"/>
              </a:rPr>
              <a:t>positive</a:t>
            </a:r>
            <a:endParaRPr sz="2800">
              <a:latin typeface="Arial"/>
              <a:cs typeface="Arial"/>
            </a:endParaRPr>
          </a:p>
          <a:p>
            <a:pPr marL="111760">
              <a:lnSpc>
                <a:spcPct val="100000"/>
              </a:lnSpc>
            </a:pPr>
            <a:r>
              <a:rPr dirty="0" sz="2800" spc="-5">
                <a:latin typeface="Arial"/>
                <a:cs typeface="Arial"/>
              </a:rPr>
              <a:t>negative</a:t>
            </a:r>
            <a:endParaRPr sz="2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46289" y="6069906"/>
            <a:ext cx="3984625" cy="4495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800" spc="-5">
                <a:latin typeface="Arial"/>
                <a:cs typeface="Arial"/>
              </a:rPr>
              <a:t>general</a:t>
            </a:r>
            <a:r>
              <a:rPr dirty="0" sz="2800" spc="-6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psychopathology</a:t>
            </a:r>
            <a:endParaRPr sz="2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329513" y="5216414"/>
            <a:ext cx="1568450" cy="13030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800" spc="-5">
                <a:latin typeface="Arial"/>
                <a:cs typeface="Arial"/>
              </a:rPr>
              <a:t>15.1</a:t>
            </a:r>
            <a:r>
              <a:rPr dirty="0" sz="2800" spc="-5">
                <a:latin typeface="MS PGothic"/>
                <a:cs typeface="MS PGothic"/>
              </a:rPr>
              <a:t>±</a:t>
            </a:r>
            <a:r>
              <a:rPr dirty="0" sz="2800" spc="-5">
                <a:latin typeface="Arial"/>
                <a:cs typeface="Arial"/>
              </a:rPr>
              <a:t>6.4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2800" spc="-5">
                <a:latin typeface="Arial"/>
                <a:cs typeface="Arial"/>
              </a:rPr>
              <a:t>20.7</a:t>
            </a:r>
            <a:r>
              <a:rPr dirty="0" sz="2800" spc="-5">
                <a:latin typeface="MS PGothic"/>
                <a:cs typeface="MS PGothic"/>
              </a:rPr>
              <a:t>±</a:t>
            </a:r>
            <a:r>
              <a:rPr dirty="0" sz="2800" spc="-5">
                <a:latin typeface="Arial"/>
                <a:cs typeface="Arial"/>
              </a:rPr>
              <a:t>6.2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2800" spc="-5">
                <a:latin typeface="Arial"/>
                <a:cs typeface="Arial"/>
              </a:rPr>
              <a:t>32.3</a:t>
            </a:r>
            <a:r>
              <a:rPr dirty="0" sz="2800" spc="-5">
                <a:latin typeface="MS PGothic"/>
                <a:cs typeface="MS PGothic"/>
              </a:rPr>
              <a:t>±</a:t>
            </a:r>
            <a:r>
              <a:rPr dirty="0" sz="2800" spc="-5">
                <a:latin typeface="Arial"/>
                <a:cs typeface="Arial"/>
              </a:rPr>
              <a:t>7.9</a:t>
            </a:r>
            <a:endParaRPr sz="280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6007" rIns="0" bIns="0" rtlCol="0" vert="horz">
            <a:spAutoFit/>
          </a:bodyPr>
          <a:lstStyle/>
          <a:p>
            <a:pPr marL="3100705">
              <a:lnSpc>
                <a:spcPct val="100000"/>
              </a:lnSpc>
            </a:pPr>
            <a:r>
              <a:rPr dirty="0" sz="3200" spc="5"/>
              <a:t>M</a:t>
            </a:r>
            <a:r>
              <a:rPr dirty="0" sz="3200" spc="-15"/>
              <a:t>e</a:t>
            </a:r>
            <a:r>
              <a:rPr dirty="0" sz="3200"/>
              <a:t>t</a:t>
            </a:r>
            <a:r>
              <a:rPr dirty="0" sz="3200" spc="-10"/>
              <a:t>h</a:t>
            </a:r>
            <a:r>
              <a:rPr dirty="0" sz="3200"/>
              <a:t>o</a:t>
            </a:r>
            <a:r>
              <a:rPr dirty="0" sz="3200" spc="-15"/>
              <a:t>d</a:t>
            </a:r>
            <a:r>
              <a:rPr dirty="0" sz="3200"/>
              <a:t>s</a:t>
            </a:r>
            <a:endParaRPr sz="32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532" y="5085191"/>
            <a:ext cx="8928100" cy="1701164"/>
          </a:xfrm>
          <a:custGeom>
            <a:avLst/>
            <a:gdLst/>
            <a:ahLst/>
            <a:cxnLst/>
            <a:rect l="l" t="t" r="r" b="b"/>
            <a:pathLst>
              <a:path w="8928100" h="1701165">
                <a:moveTo>
                  <a:pt x="0" y="1700812"/>
                </a:moveTo>
                <a:lnTo>
                  <a:pt x="8927973" y="1700812"/>
                </a:lnTo>
                <a:lnTo>
                  <a:pt x="8927973" y="0"/>
                </a:lnTo>
                <a:lnTo>
                  <a:pt x="0" y="0"/>
                </a:lnTo>
                <a:lnTo>
                  <a:pt x="0" y="1700812"/>
                </a:lnTo>
                <a:close/>
              </a:path>
            </a:pathLst>
          </a:custGeom>
          <a:solidFill>
            <a:srgbClr val="EEECE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08532" y="5085191"/>
            <a:ext cx="8928100" cy="1701164"/>
          </a:xfrm>
          <a:custGeom>
            <a:avLst/>
            <a:gdLst/>
            <a:ahLst/>
            <a:cxnLst/>
            <a:rect l="l" t="t" r="r" b="b"/>
            <a:pathLst>
              <a:path w="8928100" h="1701165">
                <a:moveTo>
                  <a:pt x="0" y="1700812"/>
                </a:moveTo>
                <a:lnTo>
                  <a:pt x="8927973" y="1700812"/>
                </a:lnTo>
                <a:lnTo>
                  <a:pt x="8927973" y="0"/>
                </a:lnTo>
                <a:lnTo>
                  <a:pt x="0" y="0"/>
                </a:lnTo>
                <a:lnTo>
                  <a:pt x="0" y="1700812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50676" y="5124072"/>
            <a:ext cx="8936355" cy="16973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200" spc="-10">
                <a:latin typeface="Arial"/>
                <a:cs typeface="Arial"/>
              </a:rPr>
              <a:t>MRI </a:t>
            </a:r>
            <a:r>
              <a:rPr dirty="0" sz="2200" spc="-5">
                <a:latin typeface="Arial"/>
                <a:cs typeface="Arial"/>
              </a:rPr>
              <a:t>acquisition: </a:t>
            </a:r>
            <a:r>
              <a:rPr dirty="0" sz="2200" spc="-15">
                <a:latin typeface="Arial"/>
                <a:cs typeface="Arial"/>
              </a:rPr>
              <a:t>GE </a:t>
            </a:r>
            <a:r>
              <a:rPr dirty="0" sz="2200" spc="-5">
                <a:latin typeface="Arial"/>
                <a:cs typeface="Arial"/>
              </a:rPr>
              <a:t>scanner (1.5T), TE/TR 50/2500</a:t>
            </a:r>
            <a:r>
              <a:rPr dirty="0" sz="2200" spc="190">
                <a:latin typeface="Arial"/>
                <a:cs typeface="Arial"/>
              </a:rPr>
              <a:t> </a:t>
            </a:r>
            <a:r>
              <a:rPr dirty="0" sz="2200" spc="-5">
                <a:latin typeface="Arial"/>
                <a:cs typeface="Arial"/>
              </a:rPr>
              <a:t>msec,</a:t>
            </a:r>
            <a:endParaRPr sz="22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tabLst>
                <a:tab pos="5262880" algn="l"/>
              </a:tabLst>
            </a:pPr>
            <a:r>
              <a:rPr dirty="0" sz="2200" spc="-5">
                <a:latin typeface="Arial"/>
                <a:cs typeface="Arial"/>
              </a:rPr>
              <a:t>264 EPI sequences, </a:t>
            </a:r>
            <a:r>
              <a:rPr dirty="0" sz="2200">
                <a:latin typeface="Arial"/>
                <a:cs typeface="Arial"/>
              </a:rPr>
              <a:t>slice </a:t>
            </a:r>
            <a:r>
              <a:rPr dirty="0" sz="2200" spc="-5">
                <a:latin typeface="Arial"/>
                <a:cs typeface="Arial"/>
              </a:rPr>
              <a:t>thickness 6mm, Matrix: 64 X 64, </a:t>
            </a:r>
            <a:r>
              <a:rPr dirty="0" sz="2200" spc="-25">
                <a:latin typeface="Arial"/>
                <a:cs typeface="Arial"/>
              </a:rPr>
              <a:t>FOV: </a:t>
            </a:r>
            <a:r>
              <a:rPr dirty="0" sz="2200" spc="-5">
                <a:latin typeface="Arial"/>
                <a:cs typeface="Arial"/>
              </a:rPr>
              <a:t>24 x 24  </a:t>
            </a:r>
            <a:r>
              <a:rPr dirty="0" sz="2200" spc="-5">
                <a:latin typeface="Arial"/>
                <a:cs typeface="Arial"/>
              </a:rPr>
              <a:t>Data analysis was performed </a:t>
            </a:r>
            <a:r>
              <a:rPr dirty="0" sz="2200" spc="530">
                <a:latin typeface="Arial"/>
                <a:cs typeface="Arial"/>
              </a:rPr>
              <a:t> </a:t>
            </a:r>
            <a:r>
              <a:rPr dirty="0" sz="2200" spc="-5">
                <a:latin typeface="Arial"/>
                <a:cs typeface="Arial"/>
              </a:rPr>
              <a:t>with</a:t>
            </a:r>
            <a:r>
              <a:rPr dirty="0" sz="2200" spc="265">
                <a:latin typeface="Arial"/>
                <a:cs typeface="Arial"/>
              </a:rPr>
              <a:t> </a:t>
            </a:r>
            <a:r>
              <a:rPr dirty="0" sz="2200" spc="-5">
                <a:latin typeface="Arial"/>
                <a:cs typeface="Arial"/>
              </a:rPr>
              <a:t>SPM8.	For</a:t>
            </a:r>
            <a:r>
              <a:rPr dirty="0" sz="2200">
                <a:latin typeface="Arial"/>
                <a:cs typeface="Arial"/>
              </a:rPr>
              <a:t> </a:t>
            </a:r>
            <a:r>
              <a:rPr dirty="0" sz="2200" spc="-5">
                <a:latin typeface="Arial"/>
                <a:cs typeface="Arial"/>
              </a:rPr>
              <a:t>cerebral</a:t>
            </a:r>
            <a:r>
              <a:rPr dirty="0" sz="2200" spc="5">
                <a:latin typeface="Arial"/>
                <a:cs typeface="Arial"/>
              </a:rPr>
              <a:t> </a:t>
            </a:r>
            <a:r>
              <a:rPr dirty="0" sz="2200" spc="-5">
                <a:latin typeface="Arial"/>
                <a:cs typeface="Arial"/>
              </a:rPr>
              <a:t>activation, </a:t>
            </a:r>
            <a:r>
              <a:rPr dirty="0" sz="2200" spc="-5">
                <a:latin typeface="Arial"/>
                <a:cs typeface="Arial"/>
              </a:rPr>
              <a:t> </a:t>
            </a:r>
            <a:r>
              <a:rPr dirty="0" sz="2200" spc="-40">
                <a:latin typeface="Arial"/>
                <a:cs typeface="Arial"/>
              </a:rPr>
              <a:t>ANOVA </a:t>
            </a:r>
            <a:r>
              <a:rPr dirty="0" sz="2200" spc="-5">
                <a:latin typeface="Arial"/>
                <a:cs typeface="Arial"/>
              </a:rPr>
              <a:t>was calculated using the factors of subjects’ group and </a:t>
            </a:r>
            <a:r>
              <a:rPr dirty="0" sz="2200" spc="-5">
                <a:latin typeface="Arial"/>
                <a:cs typeface="Arial"/>
              </a:rPr>
              <a:t>fMRI  task</a:t>
            </a:r>
            <a:r>
              <a:rPr dirty="0" sz="2200" spc="-60">
                <a:latin typeface="Arial"/>
                <a:cs typeface="Arial"/>
              </a:rPr>
              <a:t> </a:t>
            </a:r>
            <a:r>
              <a:rPr dirty="0" sz="2200" spc="-5">
                <a:latin typeface="Arial"/>
                <a:cs typeface="Arial"/>
              </a:rPr>
              <a:t>(FJT/GDT).</a:t>
            </a:r>
            <a:endParaRPr sz="22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58291" y="7012"/>
            <a:ext cx="2226310" cy="38735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/>
              <a:t>FMRI</a:t>
            </a:r>
            <a:r>
              <a:rPr dirty="0" sz="2400" spc="-75"/>
              <a:t> </a:t>
            </a:r>
            <a:r>
              <a:rPr dirty="0" sz="2400" spc="-5"/>
              <a:t>procedure</a:t>
            </a:r>
            <a:endParaRPr sz="2400"/>
          </a:p>
        </p:txBody>
      </p:sp>
      <p:sp>
        <p:nvSpPr>
          <p:cNvPr id="6" name="object 6"/>
          <p:cNvSpPr/>
          <p:nvPr/>
        </p:nvSpPr>
        <p:spPr>
          <a:xfrm>
            <a:off x="0" y="328802"/>
            <a:ext cx="9144000" cy="47564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629" rIns="0" bIns="0" rtlCol="0" vert="horz">
            <a:spAutoFit/>
          </a:bodyPr>
          <a:lstStyle/>
          <a:p>
            <a:pPr marL="3054985">
              <a:lnSpc>
                <a:spcPct val="100000"/>
              </a:lnSpc>
            </a:pPr>
            <a:r>
              <a:rPr dirty="0" sz="4400" spc="-75">
                <a:latin typeface="Calibri"/>
                <a:cs typeface="Calibri"/>
              </a:rPr>
              <a:t>R</a:t>
            </a:r>
            <a:r>
              <a:rPr dirty="0" sz="4400">
                <a:latin typeface="Calibri"/>
                <a:cs typeface="Calibri"/>
              </a:rPr>
              <a:t>esu</a:t>
            </a:r>
            <a:r>
              <a:rPr dirty="0" sz="4400" spc="-5">
                <a:latin typeface="Calibri"/>
                <a:cs typeface="Calibri"/>
              </a:rPr>
              <a:t>l</a:t>
            </a:r>
            <a:r>
              <a:rPr dirty="0" sz="4400">
                <a:latin typeface="Calibri"/>
                <a:cs typeface="Calibri"/>
              </a:rPr>
              <a:t>ts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907667" y="1484757"/>
            <a:ext cx="4762500" cy="44695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986795" y="1155446"/>
            <a:ext cx="1209040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10">
                <a:latin typeface="Calibri"/>
                <a:cs typeface="Calibri"/>
              </a:rPr>
              <a:t>Accuracy</a:t>
            </a:r>
            <a:r>
              <a:rPr dirty="0" sz="1800" spc="-7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(%)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07010" y="5693056"/>
            <a:ext cx="800735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Calibri"/>
                <a:cs typeface="Calibri"/>
              </a:rPr>
              <a:t>Co</a:t>
            </a:r>
            <a:r>
              <a:rPr dirty="0" sz="1800" spc="-10">
                <a:latin typeface="Calibri"/>
                <a:cs typeface="Calibri"/>
              </a:rPr>
              <a:t>n</a:t>
            </a:r>
            <a:r>
              <a:rPr dirty="0" sz="1800">
                <a:latin typeface="Calibri"/>
                <a:cs typeface="Calibri"/>
              </a:rPr>
              <a:t>t</a:t>
            </a:r>
            <a:r>
              <a:rPr dirty="0" sz="1800" spc="-30">
                <a:latin typeface="Calibri"/>
                <a:cs typeface="Calibri"/>
              </a:rPr>
              <a:t>r</a:t>
            </a:r>
            <a:r>
              <a:rPr dirty="0" sz="1800" spc="-5">
                <a:latin typeface="Calibri"/>
                <a:cs typeface="Calibri"/>
              </a:rPr>
              <a:t>o</a:t>
            </a:r>
            <a:r>
              <a:rPr dirty="0" sz="1800" spc="-10">
                <a:latin typeface="Calibri"/>
                <a:cs typeface="Calibri"/>
              </a:rPr>
              <a:t>l</a:t>
            </a:r>
            <a:r>
              <a:rPr dirty="0" sz="1800">
                <a:latin typeface="Calibri"/>
                <a:cs typeface="Calibri"/>
              </a:rPr>
              <a:t>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99220" y="5611858"/>
            <a:ext cx="989965" cy="7353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 indent="215900">
              <a:lnSpc>
                <a:spcPct val="129600"/>
              </a:lnSpc>
            </a:pPr>
            <a:r>
              <a:rPr dirty="0" sz="1800" spc="-45">
                <a:latin typeface="Calibri"/>
                <a:cs typeface="Calibri"/>
              </a:rPr>
              <a:t>P</a:t>
            </a:r>
            <a:r>
              <a:rPr dirty="0" sz="1800" spc="-15">
                <a:latin typeface="Calibri"/>
                <a:cs typeface="Calibri"/>
              </a:rPr>
              <a:t>a</a:t>
            </a:r>
            <a:r>
              <a:rPr dirty="0" sz="1800">
                <a:latin typeface="Calibri"/>
                <a:cs typeface="Calibri"/>
              </a:rPr>
              <a:t>t</a:t>
            </a:r>
            <a:r>
              <a:rPr dirty="0" sz="1800" spc="-10">
                <a:latin typeface="Calibri"/>
                <a:cs typeface="Calibri"/>
              </a:rPr>
              <a:t>i</a:t>
            </a:r>
            <a:r>
              <a:rPr dirty="0" sz="1800">
                <a:latin typeface="Calibri"/>
                <a:cs typeface="Calibri"/>
              </a:rPr>
              <a:t>e</a:t>
            </a:r>
            <a:r>
              <a:rPr dirty="0" sz="1800" spc="-10">
                <a:latin typeface="Calibri"/>
                <a:cs typeface="Calibri"/>
              </a:rPr>
              <a:t>n</a:t>
            </a:r>
            <a:r>
              <a:rPr dirty="0" sz="1800">
                <a:latin typeface="Calibri"/>
                <a:cs typeface="Calibri"/>
              </a:rPr>
              <a:t>ts 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35">
                <a:latin typeface="Calibri"/>
                <a:cs typeface="Calibri"/>
              </a:rPr>
              <a:t>FJT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51594" y="5693056"/>
            <a:ext cx="800735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Calibri"/>
                <a:cs typeface="Calibri"/>
              </a:rPr>
              <a:t>Co</a:t>
            </a:r>
            <a:r>
              <a:rPr dirty="0" sz="1800" spc="-10">
                <a:latin typeface="Calibri"/>
                <a:cs typeface="Calibri"/>
              </a:rPr>
              <a:t>n</a:t>
            </a:r>
            <a:r>
              <a:rPr dirty="0" sz="1800">
                <a:latin typeface="Calibri"/>
                <a:cs typeface="Calibri"/>
              </a:rPr>
              <a:t>t</a:t>
            </a:r>
            <a:r>
              <a:rPr dirty="0" sz="1800" spc="-30">
                <a:latin typeface="Calibri"/>
                <a:cs typeface="Calibri"/>
              </a:rPr>
              <a:t>r</a:t>
            </a:r>
            <a:r>
              <a:rPr dirty="0" sz="1800" spc="-5">
                <a:latin typeface="Calibri"/>
                <a:cs typeface="Calibri"/>
              </a:rPr>
              <a:t>o</a:t>
            </a:r>
            <a:r>
              <a:rPr dirty="0" sz="1800" spc="-10">
                <a:latin typeface="Calibri"/>
                <a:cs typeface="Calibri"/>
              </a:rPr>
              <a:t>l</a:t>
            </a:r>
            <a:r>
              <a:rPr dirty="0" sz="1800">
                <a:latin typeface="Calibri"/>
                <a:cs typeface="Calibri"/>
              </a:rPr>
              <a:t>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659866" y="5693056"/>
            <a:ext cx="773430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45">
                <a:latin typeface="Calibri"/>
                <a:cs typeface="Calibri"/>
              </a:rPr>
              <a:t>P</a:t>
            </a:r>
            <a:r>
              <a:rPr dirty="0" sz="1800" spc="-15">
                <a:latin typeface="Calibri"/>
                <a:cs typeface="Calibri"/>
              </a:rPr>
              <a:t>a</a:t>
            </a:r>
            <a:r>
              <a:rPr dirty="0" sz="1800">
                <a:latin typeface="Calibri"/>
                <a:cs typeface="Calibri"/>
              </a:rPr>
              <a:t>t</a:t>
            </a:r>
            <a:r>
              <a:rPr dirty="0" sz="1800" spc="-10">
                <a:latin typeface="Calibri"/>
                <a:cs typeface="Calibri"/>
              </a:rPr>
              <a:t>i</a:t>
            </a:r>
            <a:r>
              <a:rPr dirty="0" sz="1800">
                <a:latin typeface="Calibri"/>
                <a:cs typeface="Calibri"/>
              </a:rPr>
              <a:t>e</a:t>
            </a:r>
            <a:r>
              <a:rPr dirty="0" sz="1800" spc="-10">
                <a:latin typeface="Calibri"/>
                <a:cs typeface="Calibri"/>
              </a:rPr>
              <a:t>n</a:t>
            </a:r>
            <a:r>
              <a:rPr dirty="0" sz="1800">
                <a:latin typeface="Calibri"/>
                <a:cs typeface="Calibri"/>
              </a:rPr>
              <a:t>ts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371846" y="6048457"/>
            <a:ext cx="419100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Calibri"/>
                <a:cs typeface="Calibri"/>
              </a:rPr>
              <a:t>G</a:t>
            </a:r>
            <a:r>
              <a:rPr dirty="0" sz="1800" spc="-25">
                <a:latin typeface="Calibri"/>
                <a:cs typeface="Calibri"/>
              </a:rPr>
              <a:t>D</a:t>
            </a:r>
            <a:r>
              <a:rPr dirty="0" sz="1800">
                <a:latin typeface="Calibri"/>
                <a:cs typeface="Calibri"/>
              </a:rPr>
              <a:t>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203819" y="1628775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0"/>
                </a:moveTo>
                <a:lnTo>
                  <a:pt x="0" y="71999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4139955" y="1628775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0"/>
                </a:moveTo>
                <a:lnTo>
                  <a:pt x="0" y="71999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203819" y="1628775"/>
            <a:ext cx="936625" cy="0"/>
          </a:xfrm>
          <a:custGeom>
            <a:avLst/>
            <a:gdLst/>
            <a:ahLst/>
            <a:cxnLst/>
            <a:rect l="l" t="t" r="r" b="b"/>
            <a:pathLst>
              <a:path w="936625" h="0">
                <a:moveTo>
                  <a:pt x="0" y="0"/>
                </a:moveTo>
                <a:lnTo>
                  <a:pt x="936136" y="0"/>
                </a:lnTo>
              </a:path>
            </a:pathLst>
          </a:custGeom>
          <a:ln w="9525">
            <a:solidFill>
              <a:srgbClr val="497DB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004044" y="1628775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0"/>
                </a:moveTo>
                <a:lnTo>
                  <a:pt x="0" y="71999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940180" y="1628775"/>
            <a:ext cx="0" cy="72390"/>
          </a:xfrm>
          <a:custGeom>
            <a:avLst/>
            <a:gdLst/>
            <a:ahLst/>
            <a:cxnLst/>
            <a:rect l="l" t="t" r="r" b="b"/>
            <a:pathLst>
              <a:path w="0" h="72389">
                <a:moveTo>
                  <a:pt x="0" y="0"/>
                </a:moveTo>
                <a:lnTo>
                  <a:pt x="0" y="71999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004044" y="1628775"/>
            <a:ext cx="936625" cy="0"/>
          </a:xfrm>
          <a:custGeom>
            <a:avLst/>
            <a:gdLst/>
            <a:ahLst/>
            <a:cxnLst/>
            <a:rect l="l" t="t" r="r" b="b"/>
            <a:pathLst>
              <a:path w="936625" h="0">
                <a:moveTo>
                  <a:pt x="0" y="0"/>
                </a:moveTo>
                <a:lnTo>
                  <a:pt x="936136" y="0"/>
                </a:lnTo>
              </a:path>
            </a:pathLst>
          </a:custGeom>
          <a:ln w="9525">
            <a:solidFill>
              <a:srgbClr val="497DBA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55499" y="25911"/>
            <a:ext cx="3598545" cy="39370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>
                <a:latin typeface="Calibri"/>
                <a:cs typeface="Calibri"/>
              </a:rPr>
              <a:t>Main </a:t>
            </a:r>
            <a:r>
              <a:rPr dirty="0" sz="2400" spc="-30">
                <a:latin typeface="Calibri"/>
                <a:cs typeface="Calibri"/>
              </a:rPr>
              <a:t>Effect </a:t>
            </a:r>
            <a:r>
              <a:rPr dirty="0" sz="2400" spc="-5">
                <a:latin typeface="Calibri"/>
                <a:cs typeface="Calibri"/>
              </a:rPr>
              <a:t>of </a:t>
            </a:r>
            <a:r>
              <a:rPr dirty="0" sz="2400" spc="-50">
                <a:latin typeface="Calibri"/>
                <a:cs typeface="Calibri"/>
              </a:rPr>
              <a:t>Task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 spc="-35">
                <a:latin typeface="Calibri"/>
                <a:cs typeface="Calibri"/>
              </a:rPr>
              <a:t>(FJT/GDT)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31576" y="6480645"/>
            <a:ext cx="6614159" cy="393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-15">
                <a:latin typeface="Calibri"/>
                <a:cs typeface="Calibri"/>
              </a:rPr>
              <a:t>Koeda </a:t>
            </a:r>
            <a:r>
              <a:rPr dirty="0" sz="2400">
                <a:latin typeface="Calibri"/>
                <a:cs typeface="Calibri"/>
              </a:rPr>
              <a:t>et </a:t>
            </a:r>
            <a:r>
              <a:rPr dirty="0" sz="2400">
                <a:latin typeface="Calibri"/>
                <a:cs typeface="Calibri"/>
              </a:rPr>
              <a:t>al. </a:t>
            </a:r>
            <a:r>
              <a:rPr dirty="0" sz="2400" spc="-5">
                <a:latin typeface="Calibri"/>
                <a:cs typeface="Calibri"/>
              </a:rPr>
              <a:t>(2013, </a:t>
            </a:r>
            <a:r>
              <a:rPr dirty="0" sz="2400" spc="-15">
                <a:latin typeface="Calibri"/>
                <a:cs typeface="Calibri"/>
              </a:rPr>
              <a:t>Frontiers </a:t>
            </a:r>
            <a:r>
              <a:rPr dirty="0" sz="2400">
                <a:latin typeface="Calibri"/>
                <a:cs typeface="Calibri"/>
              </a:rPr>
              <a:t>in </a:t>
            </a:r>
            <a:r>
              <a:rPr dirty="0" sz="2400" spc="-5">
                <a:latin typeface="Calibri"/>
                <a:cs typeface="Calibri"/>
              </a:rPr>
              <a:t>Human</a:t>
            </a:r>
            <a:r>
              <a:rPr dirty="0" sz="2400" spc="-75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Neuroscience)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49350">
              <a:lnSpc>
                <a:spcPct val="100000"/>
              </a:lnSpc>
            </a:pPr>
            <a:r>
              <a:rPr dirty="0" sz="2400">
                <a:latin typeface="Calibri"/>
                <a:cs typeface="Calibri"/>
              </a:rPr>
              <a:t>Main </a:t>
            </a:r>
            <a:r>
              <a:rPr dirty="0" sz="2400" spc="-25">
                <a:latin typeface="Calibri"/>
                <a:cs typeface="Calibri"/>
              </a:rPr>
              <a:t>Effect </a:t>
            </a:r>
            <a:r>
              <a:rPr dirty="0" sz="2400" spc="-5">
                <a:latin typeface="Calibri"/>
                <a:cs typeface="Calibri"/>
              </a:rPr>
              <a:t>of </a:t>
            </a:r>
            <a:r>
              <a:rPr dirty="0" sz="2400" spc="-10">
                <a:latin typeface="Calibri"/>
                <a:cs typeface="Calibri"/>
              </a:rPr>
              <a:t>Group</a:t>
            </a:r>
            <a:r>
              <a:rPr dirty="0" sz="2400" spc="-2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(Controls/Schizophrenia)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23532" y="713787"/>
            <a:ext cx="8568947" cy="554456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136374" y="6115795"/>
            <a:ext cx="6650355" cy="6870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319905">
              <a:lnSpc>
                <a:spcPct val="100000"/>
              </a:lnSpc>
            </a:pPr>
            <a:r>
              <a:rPr dirty="0" sz="1800" spc="-5">
                <a:latin typeface="Calibri"/>
                <a:cs typeface="Calibri"/>
              </a:rPr>
              <a:t>(P </a:t>
            </a:r>
            <a:r>
              <a:rPr dirty="0" sz="1800">
                <a:latin typeface="Calibri"/>
                <a:cs typeface="Calibri"/>
              </a:rPr>
              <a:t>&lt; </a:t>
            </a:r>
            <a:r>
              <a:rPr dirty="0" sz="1800">
                <a:latin typeface="Calibri"/>
                <a:cs typeface="Calibri"/>
              </a:rPr>
              <a:t>0.05,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FDR-corrected)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 sz="2400" spc="-15">
                <a:latin typeface="Calibri"/>
                <a:cs typeface="Calibri"/>
              </a:rPr>
              <a:t>Koeda </a:t>
            </a:r>
            <a:r>
              <a:rPr dirty="0" sz="2400">
                <a:latin typeface="Calibri"/>
                <a:cs typeface="Calibri"/>
              </a:rPr>
              <a:t>et </a:t>
            </a:r>
            <a:r>
              <a:rPr dirty="0" sz="2400">
                <a:latin typeface="Calibri"/>
                <a:cs typeface="Calibri"/>
              </a:rPr>
              <a:t>al. </a:t>
            </a:r>
            <a:r>
              <a:rPr dirty="0" sz="2400" spc="-5">
                <a:latin typeface="Calibri"/>
                <a:cs typeface="Calibri"/>
              </a:rPr>
              <a:t>(2013, </a:t>
            </a:r>
            <a:r>
              <a:rPr dirty="0" sz="2400" spc="-15">
                <a:latin typeface="Calibri"/>
                <a:cs typeface="Calibri"/>
              </a:rPr>
              <a:t>Frontiers </a:t>
            </a:r>
            <a:r>
              <a:rPr dirty="0" sz="2400">
                <a:latin typeface="Calibri"/>
                <a:cs typeface="Calibri"/>
              </a:rPr>
              <a:t>in </a:t>
            </a:r>
            <a:r>
              <a:rPr dirty="0" sz="2400" spc="-5">
                <a:latin typeface="Calibri"/>
                <a:cs typeface="Calibri"/>
              </a:rPr>
              <a:t>Human</a:t>
            </a:r>
            <a:r>
              <a:rPr dirty="0" sz="2400" spc="-75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Neuroscience)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16507"/>
            <a:ext cx="9144000" cy="64414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41605" marR="5080">
              <a:lnSpc>
                <a:spcPct val="100000"/>
              </a:lnSpc>
            </a:pPr>
            <a:r>
              <a:rPr dirty="0" sz="2800"/>
              <a:t>Correlation </a:t>
            </a:r>
            <a:r>
              <a:rPr dirty="0" sz="2800" spc="-5"/>
              <a:t>between </a:t>
            </a:r>
            <a:r>
              <a:rPr dirty="0" sz="2800"/>
              <a:t>cerebral activation under  </a:t>
            </a:r>
            <a:r>
              <a:rPr dirty="0" sz="2800" spc="-5"/>
              <a:t>FJT&gt;GDT </a:t>
            </a:r>
            <a:r>
              <a:rPr dirty="0" sz="2800"/>
              <a:t>contrast and psychiatric</a:t>
            </a:r>
            <a:r>
              <a:rPr dirty="0" sz="2800" spc="-85"/>
              <a:t> </a:t>
            </a:r>
            <a:r>
              <a:rPr dirty="0" sz="2800"/>
              <a:t>symptoms</a:t>
            </a:r>
            <a:endParaRPr sz="2800"/>
          </a:p>
        </p:txBody>
      </p:sp>
      <p:sp>
        <p:nvSpPr>
          <p:cNvPr id="4" name="object 4"/>
          <p:cNvSpPr txBox="1"/>
          <p:nvPr/>
        </p:nvSpPr>
        <p:spPr>
          <a:xfrm>
            <a:off x="1983973" y="6115790"/>
            <a:ext cx="6802755" cy="7588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472305">
              <a:lnSpc>
                <a:spcPct val="100000"/>
              </a:lnSpc>
            </a:pPr>
            <a:r>
              <a:rPr dirty="0" sz="1800" spc="-5">
                <a:latin typeface="Calibri"/>
                <a:cs typeface="Calibri"/>
              </a:rPr>
              <a:t>(P </a:t>
            </a:r>
            <a:r>
              <a:rPr dirty="0" sz="1800">
                <a:latin typeface="Calibri"/>
                <a:cs typeface="Calibri"/>
              </a:rPr>
              <a:t>&lt; </a:t>
            </a:r>
            <a:r>
              <a:rPr dirty="0" sz="1800">
                <a:latin typeface="Calibri"/>
                <a:cs typeface="Calibri"/>
              </a:rPr>
              <a:t>0.05,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FDR-corrected)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10"/>
              </a:spcBef>
            </a:pPr>
            <a:r>
              <a:rPr dirty="0" sz="2400" spc="-15">
                <a:latin typeface="Calibri"/>
                <a:cs typeface="Calibri"/>
              </a:rPr>
              <a:t>Koeda </a:t>
            </a:r>
            <a:r>
              <a:rPr dirty="0" sz="2400">
                <a:latin typeface="Calibri"/>
                <a:cs typeface="Calibri"/>
              </a:rPr>
              <a:t>et </a:t>
            </a:r>
            <a:r>
              <a:rPr dirty="0" sz="2400">
                <a:latin typeface="Calibri"/>
                <a:cs typeface="Calibri"/>
              </a:rPr>
              <a:t>al. </a:t>
            </a:r>
            <a:r>
              <a:rPr dirty="0" sz="2400" spc="-5">
                <a:latin typeface="Calibri"/>
                <a:cs typeface="Calibri"/>
              </a:rPr>
              <a:t>(2013, </a:t>
            </a:r>
            <a:r>
              <a:rPr dirty="0" sz="2400" spc="-15">
                <a:latin typeface="Calibri"/>
                <a:cs typeface="Calibri"/>
              </a:rPr>
              <a:t>Frontiers </a:t>
            </a:r>
            <a:r>
              <a:rPr dirty="0" sz="2400">
                <a:latin typeface="Calibri"/>
                <a:cs typeface="Calibri"/>
              </a:rPr>
              <a:t>in </a:t>
            </a:r>
            <a:r>
              <a:rPr dirty="0" sz="2400" spc="-5">
                <a:latin typeface="Calibri"/>
                <a:cs typeface="Calibri"/>
              </a:rPr>
              <a:t>Human</a:t>
            </a:r>
            <a:r>
              <a:rPr dirty="0" sz="2400" spc="-75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Neuroscience)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891797"/>
            <a:ext cx="9144000" cy="59662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066800"/>
          </a:xfrm>
          <a:custGeom>
            <a:avLst/>
            <a:gdLst/>
            <a:ahLst/>
            <a:cxnLst/>
            <a:rect l="l" t="t" r="r" b="b"/>
            <a:pathLst>
              <a:path w="9144000" h="1066800">
                <a:moveTo>
                  <a:pt x="0" y="1066428"/>
                </a:moveTo>
                <a:lnTo>
                  <a:pt x="9144000" y="1066428"/>
                </a:lnTo>
                <a:lnTo>
                  <a:pt x="9144000" y="0"/>
                </a:lnTo>
                <a:lnTo>
                  <a:pt x="0" y="0"/>
                </a:lnTo>
                <a:lnTo>
                  <a:pt x="0" y="10664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ctr" marL="3175">
              <a:lnSpc>
                <a:spcPts val="3670"/>
              </a:lnSpc>
            </a:pPr>
            <a:r>
              <a:rPr dirty="0" sz="3400" spc="-5">
                <a:solidFill>
                  <a:srgbClr val="FFFFFF"/>
                </a:solidFill>
              </a:rPr>
              <a:t>Correlation between favorable</a:t>
            </a:r>
            <a:r>
              <a:rPr dirty="0" sz="3400" spc="25">
                <a:solidFill>
                  <a:srgbClr val="FFFFFF"/>
                </a:solidFill>
              </a:rPr>
              <a:t> </a:t>
            </a:r>
            <a:r>
              <a:rPr dirty="0" sz="3400">
                <a:solidFill>
                  <a:srgbClr val="FFFFFF"/>
                </a:solidFill>
              </a:rPr>
              <a:t>activation</a:t>
            </a:r>
            <a:endParaRPr sz="3400"/>
          </a:p>
          <a:p>
            <a:pPr algn="ctr" marL="5080">
              <a:lnSpc>
                <a:spcPts val="3670"/>
              </a:lnSpc>
            </a:pPr>
            <a:r>
              <a:rPr dirty="0" sz="3400" spc="-5">
                <a:solidFill>
                  <a:srgbClr val="FFFFFF"/>
                </a:solidFill>
              </a:rPr>
              <a:t>and </a:t>
            </a:r>
            <a:r>
              <a:rPr dirty="0" sz="3400">
                <a:solidFill>
                  <a:srgbClr val="FFFFFF"/>
                </a:solidFill>
              </a:rPr>
              <a:t>severity </a:t>
            </a:r>
            <a:r>
              <a:rPr dirty="0" sz="3400" spc="-5">
                <a:solidFill>
                  <a:srgbClr val="FFFFFF"/>
                </a:solidFill>
              </a:rPr>
              <a:t>of auditory</a:t>
            </a:r>
            <a:r>
              <a:rPr dirty="0" sz="3400" spc="40">
                <a:solidFill>
                  <a:srgbClr val="FFFFFF"/>
                </a:solidFill>
              </a:rPr>
              <a:t> </a:t>
            </a:r>
            <a:r>
              <a:rPr dirty="0" sz="3400" spc="-5">
                <a:solidFill>
                  <a:srgbClr val="FFFFFF"/>
                </a:solidFill>
              </a:rPr>
              <a:t>hallucination</a:t>
            </a:r>
            <a:endParaRPr sz="3400"/>
          </a:p>
        </p:txBody>
      </p:sp>
      <p:sp>
        <p:nvSpPr>
          <p:cNvPr id="5" name="object 5"/>
          <p:cNvSpPr txBox="1"/>
          <p:nvPr/>
        </p:nvSpPr>
        <p:spPr>
          <a:xfrm>
            <a:off x="3427229" y="6484234"/>
            <a:ext cx="5525770" cy="3308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 spc="-10">
                <a:solidFill>
                  <a:srgbClr val="FFFFFF"/>
                </a:solidFill>
                <a:latin typeface="Calibri"/>
                <a:cs typeface="Calibri"/>
              </a:rPr>
              <a:t>Koeda </a:t>
            </a:r>
            <a:r>
              <a:rPr dirty="0" sz="2000" spc="-10">
                <a:solidFill>
                  <a:srgbClr val="FFFFFF"/>
                </a:solidFill>
                <a:latin typeface="Calibri"/>
                <a:cs typeface="Calibri"/>
              </a:rPr>
              <a:t>et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al.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(2013, </a:t>
            </a:r>
            <a:r>
              <a:rPr dirty="0" sz="2000" spc="-15">
                <a:solidFill>
                  <a:srgbClr val="FFFFFF"/>
                </a:solidFill>
                <a:latin typeface="Calibri"/>
                <a:cs typeface="Calibri"/>
              </a:rPr>
              <a:t>Frontiers 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in </a:t>
            </a:r>
            <a:r>
              <a:rPr dirty="0" sz="2000" spc="-5">
                <a:solidFill>
                  <a:srgbClr val="FFFFFF"/>
                </a:solidFill>
                <a:latin typeface="Calibri"/>
                <a:cs typeface="Calibri"/>
              </a:rPr>
              <a:t>Human</a:t>
            </a: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Calibri"/>
                <a:cs typeface="Calibri"/>
              </a:rPr>
              <a:t>Neuroscience)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30263" rIns="0" bIns="0" rtlCol="0" vert="horz">
            <a:spAutoFit/>
          </a:bodyPr>
          <a:lstStyle/>
          <a:p>
            <a:pPr marL="1697355">
              <a:lnSpc>
                <a:spcPct val="100000"/>
              </a:lnSpc>
            </a:pPr>
            <a:r>
              <a:rPr dirty="0" sz="4400">
                <a:latin typeface="Calibri"/>
                <a:cs typeface="Calibri"/>
              </a:rPr>
              <a:t>Summary </a:t>
            </a:r>
            <a:r>
              <a:rPr dirty="0" sz="4400">
                <a:latin typeface="Calibri"/>
                <a:cs typeface="Calibri"/>
              </a:rPr>
              <a:t>of</a:t>
            </a:r>
            <a:r>
              <a:rPr dirty="0" sz="4400" spc="-65">
                <a:latin typeface="Calibri"/>
                <a:cs typeface="Calibri"/>
              </a:rPr>
              <a:t> </a:t>
            </a:r>
            <a:r>
              <a:rPr dirty="0" sz="4400" spc="-15">
                <a:latin typeface="Calibri"/>
                <a:cs typeface="Calibri"/>
              </a:rPr>
              <a:t>Results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369606"/>
            <a:ext cx="9144000" cy="45681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83567" y="5013197"/>
            <a:ext cx="8209280" cy="1080135"/>
          </a:xfrm>
          <a:custGeom>
            <a:avLst/>
            <a:gdLst/>
            <a:ahLst/>
            <a:cxnLst/>
            <a:rect l="l" t="t" r="r" b="b"/>
            <a:pathLst>
              <a:path w="8209280" h="1080135">
                <a:moveTo>
                  <a:pt x="8028902" y="0"/>
                </a:moveTo>
                <a:lnTo>
                  <a:pt x="180008" y="0"/>
                </a:lnTo>
                <a:lnTo>
                  <a:pt x="143729" y="3653"/>
                </a:lnTo>
                <a:lnTo>
                  <a:pt x="79363" y="30720"/>
                </a:lnTo>
                <a:lnTo>
                  <a:pt x="30742" y="79321"/>
                </a:lnTo>
                <a:lnTo>
                  <a:pt x="3657" y="143685"/>
                </a:lnTo>
                <a:lnTo>
                  <a:pt x="0" y="179974"/>
                </a:lnTo>
                <a:lnTo>
                  <a:pt x="0" y="900078"/>
                </a:lnTo>
                <a:lnTo>
                  <a:pt x="14145" y="970145"/>
                </a:lnTo>
                <a:lnTo>
                  <a:pt x="52722" y="1027363"/>
                </a:lnTo>
                <a:lnTo>
                  <a:pt x="109940" y="1065939"/>
                </a:lnTo>
                <a:lnTo>
                  <a:pt x="180008" y="1080085"/>
                </a:lnTo>
                <a:lnTo>
                  <a:pt x="8028902" y="1080085"/>
                </a:lnTo>
                <a:lnTo>
                  <a:pt x="8098985" y="1065939"/>
                </a:lnTo>
                <a:lnTo>
                  <a:pt x="8156230" y="1027363"/>
                </a:lnTo>
                <a:lnTo>
                  <a:pt x="8194833" y="970145"/>
                </a:lnTo>
                <a:lnTo>
                  <a:pt x="8208991" y="900078"/>
                </a:lnTo>
                <a:lnTo>
                  <a:pt x="8208991" y="179974"/>
                </a:lnTo>
                <a:lnTo>
                  <a:pt x="8194833" y="109894"/>
                </a:lnTo>
                <a:lnTo>
                  <a:pt x="8156230" y="52689"/>
                </a:lnTo>
                <a:lnTo>
                  <a:pt x="8098985" y="14134"/>
                </a:lnTo>
                <a:lnTo>
                  <a:pt x="8028902" y="0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683567" y="5013197"/>
            <a:ext cx="8209280" cy="1080135"/>
          </a:xfrm>
          <a:custGeom>
            <a:avLst/>
            <a:gdLst/>
            <a:ahLst/>
            <a:cxnLst/>
            <a:rect l="l" t="t" r="r" b="b"/>
            <a:pathLst>
              <a:path w="8209280" h="1080135">
                <a:moveTo>
                  <a:pt x="0" y="179974"/>
                </a:moveTo>
                <a:lnTo>
                  <a:pt x="14145" y="109894"/>
                </a:lnTo>
                <a:lnTo>
                  <a:pt x="52722" y="52689"/>
                </a:lnTo>
                <a:lnTo>
                  <a:pt x="109940" y="14134"/>
                </a:lnTo>
                <a:lnTo>
                  <a:pt x="180008" y="0"/>
                </a:lnTo>
                <a:lnTo>
                  <a:pt x="8028902" y="0"/>
                </a:lnTo>
                <a:lnTo>
                  <a:pt x="8098985" y="14134"/>
                </a:lnTo>
                <a:lnTo>
                  <a:pt x="8156230" y="52689"/>
                </a:lnTo>
                <a:lnTo>
                  <a:pt x="8194833" y="109894"/>
                </a:lnTo>
                <a:lnTo>
                  <a:pt x="8208991" y="179974"/>
                </a:lnTo>
                <a:lnTo>
                  <a:pt x="8208991" y="900078"/>
                </a:lnTo>
                <a:lnTo>
                  <a:pt x="8194833" y="970145"/>
                </a:lnTo>
                <a:lnTo>
                  <a:pt x="8156230" y="1027363"/>
                </a:lnTo>
                <a:lnTo>
                  <a:pt x="8098985" y="1065939"/>
                </a:lnTo>
                <a:lnTo>
                  <a:pt x="8028902" y="1080085"/>
                </a:lnTo>
                <a:lnTo>
                  <a:pt x="180008" y="1080085"/>
                </a:lnTo>
                <a:lnTo>
                  <a:pt x="109940" y="1065939"/>
                </a:lnTo>
                <a:lnTo>
                  <a:pt x="52722" y="1027363"/>
                </a:lnTo>
                <a:lnTo>
                  <a:pt x="14145" y="970145"/>
                </a:lnTo>
                <a:lnTo>
                  <a:pt x="0" y="900078"/>
                </a:lnTo>
                <a:lnTo>
                  <a:pt x="0" y="179974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36264" y="1254766"/>
            <a:ext cx="6208395" cy="864235"/>
          </a:xfrm>
          <a:custGeom>
            <a:avLst/>
            <a:gdLst/>
            <a:ahLst/>
            <a:cxnLst/>
            <a:rect l="l" t="t" r="r" b="b"/>
            <a:pathLst>
              <a:path w="6208395" h="864235">
                <a:moveTo>
                  <a:pt x="6063960" y="0"/>
                </a:moveTo>
                <a:lnTo>
                  <a:pt x="144028" y="0"/>
                </a:lnTo>
                <a:lnTo>
                  <a:pt x="111002" y="3805"/>
                </a:lnTo>
                <a:lnTo>
                  <a:pt x="53944" y="31651"/>
                </a:lnTo>
                <a:lnTo>
                  <a:pt x="14638" y="80694"/>
                </a:lnTo>
                <a:lnTo>
                  <a:pt x="0" y="143998"/>
                </a:lnTo>
                <a:lnTo>
                  <a:pt x="0" y="720070"/>
                </a:lnTo>
                <a:lnTo>
                  <a:pt x="14638" y="783443"/>
                </a:lnTo>
                <a:lnTo>
                  <a:pt x="53944" y="832480"/>
                </a:lnTo>
                <a:lnTo>
                  <a:pt x="111002" y="860298"/>
                </a:lnTo>
                <a:lnTo>
                  <a:pt x="144028" y="864098"/>
                </a:lnTo>
                <a:lnTo>
                  <a:pt x="6063960" y="864098"/>
                </a:lnTo>
                <a:lnTo>
                  <a:pt x="6127265" y="849472"/>
                </a:lnTo>
                <a:lnTo>
                  <a:pt x="6176308" y="810184"/>
                </a:lnTo>
                <a:lnTo>
                  <a:pt x="6204153" y="753118"/>
                </a:lnTo>
                <a:lnTo>
                  <a:pt x="6207959" y="720070"/>
                </a:lnTo>
                <a:lnTo>
                  <a:pt x="6207959" y="143998"/>
                </a:lnTo>
                <a:lnTo>
                  <a:pt x="6193314" y="80694"/>
                </a:lnTo>
                <a:lnTo>
                  <a:pt x="6154002" y="31651"/>
                </a:lnTo>
                <a:lnTo>
                  <a:pt x="6096962" y="3805"/>
                </a:lnTo>
                <a:lnTo>
                  <a:pt x="6063960" y="0"/>
                </a:lnTo>
                <a:close/>
              </a:path>
            </a:pathLst>
          </a:custGeom>
          <a:solidFill>
            <a:srgbClr val="EEECE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36264" y="1254766"/>
            <a:ext cx="6208395" cy="864235"/>
          </a:xfrm>
          <a:custGeom>
            <a:avLst/>
            <a:gdLst/>
            <a:ahLst/>
            <a:cxnLst/>
            <a:rect l="l" t="t" r="r" b="b"/>
            <a:pathLst>
              <a:path w="6208395" h="864235">
                <a:moveTo>
                  <a:pt x="0" y="143998"/>
                </a:moveTo>
                <a:lnTo>
                  <a:pt x="14638" y="80694"/>
                </a:lnTo>
                <a:lnTo>
                  <a:pt x="53944" y="31651"/>
                </a:lnTo>
                <a:lnTo>
                  <a:pt x="111002" y="3805"/>
                </a:lnTo>
                <a:lnTo>
                  <a:pt x="144028" y="0"/>
                </a:lnTo>
                <a:lnTo>
                  <a:pt x="6063960" y="0"/>
                </a:lnTo>
                <a:lnTo>
                  <a:pt x="6127265" y="14645"/>
                </a:lnTo>
                <a:lnTo>
                  <a:pt x="6176308" y="53956"/>
                </a:lnTo>
                <a:lnTo>
                  <a:pt x="6204153" y="110997"/>
                </a:lnTo>
                <a:lnTo>
                  <a:pt x="6207959" y="143998"/>
                </a:lnTo>
                <a:lnTo>
                  <a:pt x="6207959" y="720070"/>
                </a:lnTo>
                <a:lnTo>
                  <a:pt x="6193314" y="783443"/>
                </a:lnTo>
                <a:lnTo>
                  <a:pt x="6154002" y="832480"/>
                </a:lnTo>
                <a:lnTo>
                  <a:pt x="6096962" y="860298"/>
                </a:lnTo>
                <a:lnTo>
                  <a:pt x="6063960" y="864098"/>
                </a:lnTo>
                <a:lnTo>
                  <a:pt x="144028" y="864098"/>
                </a:lnTo>
                <a:lnTo>
                  <a:pt x="80686" y="849472"/>
                </a:lnTo>
                <a:lnTo>
                  <a:pt x="31640" y="810184"/>
                </a:lnTo>
                <a:lnTo>
                  <a:pt x="3803" y="753118"/>
                </a:lnTo>
                <a:lnTo>
                  <a:pt x="0" y="720070"/>
                </a:lnTo>
                <a:lnTo>
                  <a:pt x="0" y="143998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710815">
              <a:lnSpc>
                <a:spcPct val="100000"/>
              </a:lnSpc>
            </a:pPr>
            <a:r>
              <a:rPr dirty="0" spc="-5"/>
              <a:t>Discussion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39028" y="1279271"/>
            <a:ext cx="8204200" cy="47713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-5">
                <a:latin typeface="Arial"/>
                <a:cs typeface="Arial"/>
              </a:rPr>
              <a:t>Left STG-IFG activation by recognition</a:t>
            </a:r>
            <a:r>
              <a:rPr dirty="0" sz="2400" spc="4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of</a:t>
            </a:r>
            <a:endParaRPr sz="2400">
              <a:latin typeface="Arial"/>
              <a:cs typeface="Arial"/>
            </a:endParaRPr>
          </a:p>
          <a:p>
            <a:pPr algn="just" marL="354965">
              <a:lnSpc>
                <a:spcPct val="100000"/>
              </a:lnSpc>
            </a:pPr>
            <a:r>
              <a:rPr dirty="0" sz="2400" spc="-5">
                <a:latin typeface="Arial"/>
                <a:cs typeface="Arial"/>
              </a:rPr>
              <a:t>auditory</a:t>
            </a:r>
            <a:r>
              <a:rPr dirty="0" sz="2400" spc="-6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attractiveness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9"/>
              </a:spcBef>
            </a:pPr>
            <a:endParaRPr sz="2350">
              <a:latin typeface="Times New Roman"/>
              <a:cs typeface="Times New Roman"/>
            </a:endParaRPr>
          </a:p>
          <a:p>
            <a:pPr marL="984250" marR="5080">
              <a:lnSpc>
                <a:spcPct val="100000"/>
              </a:lnSpc>
            </a:pPr>
            <a:r>
              <a:rPr dirty="0" sz="2200" spc="-5">
                <a:latin typeface="Arial"/>
                <a:cs typeface="Arial"/>
              </a:rPr>
              <a:t>Cerebral function of STS </a:t>
            </a:r>
            <a:r>
              <a:rPr dirty="0" sz="2200">
                <a:latin typeface="Arial"/>
                <a:cs typeface="Arial"/>
              </a:rPr>
              <a:t>is </a:t>
            </a:r>
            <a:r>
              <a:rPr dirty="0" sz="2200" spc="-5">
                <a:latin typeface="Arial"/>
                <a:cs typeface="Arial"/>
              </a:rPr>
              <a:t>important for grasping auditory  </a:t>
            </a:r>
            <a:r>
              <a:rPr dirty="0" sz="2200" spc="-5">
                <a:latin typeface="Arial"/>
                <a:cs typeface="Arial"/>
              </a:rPr>
              <a:t>social cues </a:t>
            </a:r>
            <a:r>
              <a:rPr dirty="0" sz="2200">
                <a:latin typeface="Arial"/>
                <a:cs typeface="Arial"/>
              </a:rPr>
              <a:t>(Saarela </a:t>
            </a:r>
            <a:r>
              <a:rPr dirty="0" sz="2200" spc="-5">
                <a:latin typeface="Arial"/>
                <a:cs typeface="Arial"/>
              </a:rPr>
              <a:t>and Hari, 2008; Scharpf et </a:t>
            </a:r>
            <a:r>
              <a:rPr dirty="0" sz="2200">
                <a:latin typeface="Arial"/>
                <a:cs typeface="Arial"/>
              </a:rPr>
              <a:t>al.,</a:t>
            </a:r>
            <a:r>
              <a:rPr dirty="0" sz="2200" spc="110">
                <a:latin typeface="Arial"/>
                <a:cs typeface="Arial"/>
              </a:rPr>
              <a:t> </a:t>
            </a:r>
            <a:r>
              <a:rPr dirty="0" sz="2200" spc="-5">
                <a:latin typeface="Arial"/>
                <a:cs typeface="Arial"/>
              </a:rPr>
              <a:t>2010).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6"/>
              </a:spcBef>
            </a:pPr>
            <a:endParaRPr sz="3250">
              <a:latin typeface="Times New Roman"/>
              <a:cs typeface="Times New Roman"/>
            </a:endParaRPr>
          </a:p>
          <a:p>
            <a:pPr marL="1056005" marR="584200">
              <a:lnSpc>
                <a:spcPct val="100000"/>
              </a:lnSpc>
            </a:pPr>
            <a:r>
              <a:rPr dirty="0" sz="2200">
                <a:latin typeface="Arial"/>
                <a:cs typeface="Arial"/>
              </a:rPr>
              <a:t>Functional connection </a:t>
            </a:r>
            <a:r>
              <a:rPr dirty="0" sz="2200" spc="-5">
                <a:latin typeface="Arial"/>
                <a:cs typeface="Arial"/>
              </a:rPr>
              <a:t>between STG and IFG is  </a:t>
            </a:r>
            <a:r>
              <a:rPr dirty="0" sz="2200" spc="-5">
                <a:latin typeface="Arial"/>
                <a:cs typeface="Arial"/>
              </a:rPr>
              <a:t>important in the recognition of auditory attractiveness  (Bestelmeyer et </a:t>
            </a:r>
            <a:r>
              <a:rPr dirty="0" sz="2200">
                <a:latin typeface="Arial"/>
                <a:cs typeface="Arial"/>
              </a:rPr>
              <a:t>al.,</a:t>
            </a:r>
            <a:r>
              <a:rPr dirty="0" sz="2200" spc="-5">
                <a:latin typeface="Arial"/>
                <a:cs typeface="Arial"/>
              </a:rPr>
              <a:t> 2012).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 algn="just" marL="407670" marR="26670">
              <a:lnSpc>
                <a:spcPct val="100000"/>
              </a:lnSpc>
              <a:spcBef>
                <a:spcPts val="1460"/>
              </a:spcBef>
            </a:pPr>
            <a:r>
              <a:rPr dirty="0" sz="2200" spc="-5">
                <a:latin typeface="Arial"/>
                <a:cs typeface="Arial"/>
              </a:rPr>
              <a:t>In </a:t>
            </a:r>
            <a:r>
              <a:rPr dirty="0" sz="2200">
                <a:latin typeface="Arial"/>
                <a:cs typeface="Arial"/>
              </a:rPr>
              <a:t>accord </a:t>
            </a:r>
            <a:r>
              <a:rPr dirty="0" sz="2200" spc="-5">
                <a:latin typeface="Arial"/>
                <a:cs typeface="Arial"/>
              </a:rPr>
              <a:t>with </a:t>
            </a:r>
            <a:r>
              <a:rPr dirty="0" sz="2200">
                <a:latin typeface="Arial"/>
                <a:cs typeface="Arial"/>
              </a:rPr>
              <a:t>these findings, </a:t>
            </a:r>
            <a:r>
              <a:rPr dirty="0" sz="2200" spc="-5">
                <a:latin typeface="Arial"/>
                <a:cs typeface="Arial"/>
              </a:rPr>
              <a:t>our </a:t>
            </a:r>
            <a:r>
              <a:rPr dirty="0" sz="2200">
                <a:latin typeface="Arial"/>
                <a:cs typeface="Arial"/>
              </a:rPr>
              <a:t>results </a:t>
            </a:r>
            <a:r>
              <a:rPr dirty="0" sz="2200" spc="-5">
                <a:latin typeface="Arial"/>
                <a:cs typeface="Arial"/>
              </a:rPr>
              <a:t>showed </a:t>
            </a:r>
            <a:r>
              <a:rPr dirty="0" sz="2200">
                <a:latin typeface="Arial"/>
                <a:cs typeface="Arial"/>
              </a:rPr>
              <a:t>left </a:t>
            </a:r>
            <a:r>
              <a:rPr dirty="0" sz="2200" spc="-5">
                <a:latin typeface="Arial"/>
                <a:cs typeface="Arial"/>
              </a:rPr>
              <a:t>STG-IFG  </a:t>
            </a:r>
            <a:r>
              <a:rPr dirty="0" sz="2200">
                <a:latin typeface="Arial"/>
                <a:cs typeface="Arial"/>
              </a:rPr>
              <a:t>activation </a:t>
            </a:r>
            <a:r>
              <a:rPr dirty="0" sz="2200" spc="-5">
                <a:latin typeface="Arial"/>
                <a:cs typeface="Arial"/>
              </a:rPr>
              <a:t>in the </a:t>
            </a:r>
            <a:r>
              <a:rPr dirty="0" sz="2200">
                <a:latin typeface="Arial"/>
                <a:cs typeface="Arial"/>
              </a:rPr>
              <a:t>recognition </a:t>
            </a:r>
            <a:r>
              <a:rPr dirty="0" sz="2200" spc="-5">
                <a:latin typeface="Arial"/>
                <a:cs typeface="Arial"/>
              </a:rPr>
              <a:t>of auditory attractiveness </a:t>
            </a:r>
            <a:r>
              <a:rPr dirty="0" sz="2200">
                <a:latin typeface="Arial"/>
                <a:cs typeface="Arial"/>
              </a:rPr>
              <a:t>including  </a:t>
            </a:r>
            <a:r>
              <a:rPr dirty="0" sz="2200">
                <a:latin typeface="Arial"/>
                <a:cs typeface="Arial"/>
              </a:rPr>
              <a:t>social</a:t>
            </a:r>
            <a:r>
              <a:rPr dirty="0" sz="2200" spc="-25">
                <a:latin typeface="Arial"/>
                <a:cs typeface="Arial"/>
              </a:rPr>
              <a:t> </a:t>
            </a:r>
            <a:r>
              <a:rPr dirty="0" sz="2200" spc="-5">
                <a:latin typeface="Arial"/>
                <a:cs typeface="Arial"/>
              </a:rPr>
              <a:t>communications.</a:t>
            </a:r>
            <a:endParaRPr sz="22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79524" y="5301224"/>
            <a:ext cx="432434" cy="360045"/>
          </a:xfrm>
          <a:custGeom>
            <a:avLst/>
            <a:gdLst/>
            <a:ahLst/>
            <a:cxnLst/>
            <a:rect l="l" t="t" r="r" b="b"/>
            <a:pathLst>
              <a:path w="432434" h="360045">
                <a:moveTo>
                  <a:pt x="252040" y="0"/>
                </a:moveTo>
                <a:lnTo>
                  <a:pt x="252040" y="90039"/>
                </a:lnTo>
                <a:lnTo>
                  <a:pt x="0" y="90039"/>
                </a:lnTo>
                <a:lnTo>
                  <a:pt x="0" y="270005"/>
                </a:lnTo>
                <a:lnTo>
                  <a:pt x="252040" y="270005"/>
                </a:lnTo>
                <a:lnTo>
                  <a:pt x="252040" y="360006"/>
                </a:lnTo>
                <a:lnTo>
                  <a:pt x="432047" y="179965"/>
                </a:lnTo>
                <a:lnTo>
                  <a:pt x="252040" y="0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79524" y="5301224"/>
            <a:ext cx="432434" cy="360045"/>
          </a:xfrm>
          <a:custGeom>
            <a:avLst/>
            <a:gdLst/>
            <a:ahLst/>
            <a:cxnLst/>
            <a:rect l="l" t="t" r="r" b="b"/>
            <a:pathLst>
              <a:path w="432434" h="360045">
                <a:moveTo>
                  <a:pt x="0" y="90039"/>
                </a:moveTo>
                <a:lnTo>
                  <a:pt x="252040" y="90039"/>
                </a:lnTo>
                <a:lnTo>
                  <a:pt x="252040" y="0"/>
                </a:lnTo>
                <a:lnTo>
                  <a:pt x="432047" y="179965"/>
                </a:lnTo>
                <a:lnTo>
                  <a:pt x="252040" y="360006"/>
                </a:lnTo>
                <a:lnTo>
                  <a:pt x="252040" y="270005"/>
                </a:lnTo>
                <a:lnTo>
                  <a:pt x="0" y="270005"/>
                </a:lnTo>
                <a:lnTo>
                  <a:pt x="0" y="90039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115615" y="2465079"/>
            <a:ext cx="144145" cy="144145"/>
          </a:xfrm>
          <a:custGeom>
            <a:avLst/>
            <a:gdLst/>
            <a:ahLst/>
            <a:cxnLst/>
            <a:rect l="l" t="t" r="r" b="b"/>
            <a:pathLst>
              <a:path w="144144" h="144144">
                <a:moveTo>
                  <a:pt x="71999" y="0"/>
                </a:moveTo>
                <a:lnTo>
                  <a:pt x="43968" y="5640"/>
                </a:lnTo>
                <a:lnTo>
                  <a:pt x="21083" y="21039"/>
                </a:lnTo>
                <a:lnTo>
                  <a:pt x="5656" y="43916"/>
                </a:lnTo>
                <a:lnTo>
                  <a:pt x="0" y="71989"/>
                </a:lnTo>
                <a:lnTo>
                  <a:pt x="5656" y="100026"/>
                </a:lnTo>
                <a:lnTo>
                  <a:pt x="21083" y="122924"/>
                </a:lnTo>
                <a:lnTo>
                  <a:pt x="43968" y="138365"/>
                </a:lnTo>
                <a:lnTo>
                  <a:pt x="71999" y="144027"/>
                </a:lnTo>
                <a:lnTo>
                  <a:pt x="100030" y="138365"/>
                </a:lnTo>
                <a:lnTo>
                  <a:pt x="122926" y="122924"/>
                </a:lnTo>
                <a:lnTo>
                  <a:pt x="138365" y="100026"/>
                </a:lnTo>
                <a:lnTo>
                  <a:pt x="144027" y="71989"/>
                </a:lnTo>
                <a:lnTo>
                  <a:pt x="138365" y="43916"/>
                </a:lnTo>
                <a:lnTo>
                  <a:pt x="122926" y="21039"/>
                </a:lnTo>
                <a:lnTo>
                  <a:pt x="100030" y="5640"/>
                </a:lnTo>
                <a:lnTo>
                  <a:pt x="71999" y="0"/>
                </a:lnTo>
                <a:close/>
              </a:path>
            </a:pathLst>
          </a:custGeom>
          <a:solidFill>
            <a:srgbClr val="9865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115615" y="2465079"/>
            <a:ext cx="144145" cy="144145"/>
          </a:xfrm>
          <a:custGeom>
            <a:avLst/>
            <a:gdLst/>
            <a:ahLst/>
            <a:cxnLst/>
            <a:rect l="l" t="t" r="r" b="b"/>
            <a:pathLst>
              <a:path w="144144" h="144144">
                <a:moveTo>
                  <a:pt x="0" y="71989"/>
                </a:moveTo>
                <a:lnTo>
                  <a:pt x="5656" y="43916"/>
                </a:lnTo>
                <a:lnTo>
                  <a:pt x="21083" y="21039"/>
                </a:lnTo>
                <a:lnTo>
                  <a:pt x="43968" y="5640"/>
                </a:lnTo>
                <a:lnTo>
                  <a:pt x="71999" y="0"/>
                </a:lnTo>
                <a:lnTo>
                  <a:pt x="100030" y="5640"/>
                </a:lnTo>
                <a:lnTo>
                  <a:pt x="122926" y="21039"/>
                </a:lnTo>
                <a:lnTo>
                  <a:pt x="138365" y="43916"/>
                </a:lnTo>
                <a:lnTo>
                  <a:pt x="144027" y="71989"/>
                </a:lnTo>
                <a:lnTo>
                  <a:pt x="138365" y="100026"/>
                </a:lnTo>
                <a:lnTo>
                  <a:pt x="122926" y="122924"/>
                </a:lnTo>
                <a:lnTo>
                  <a:pt x="100030" y="138365"/>
                </a:lnTo>
                <a:lnTo>
                  <a:pt x="71999" y="144027"/>
                </a:lnTo>
                <a:lnTo>
                  <a:pt x="43968" y="138365"/>
                </a:lnTo>
                <a:lnTo>
                  <a:pt x="21083" y="122924"/>
                </a:lnTo>
                <a:lnTo>
                  <a:pt x="5656" y="100026"/>
                </a:lnTo>
                <a:lnTo>
                  <a:pt x="0" y="71989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115615" y="3617080"/>
            <a:ext cx="144145" cy="144145"/>
          </a:xfrm>
          <a:custGeom>
            <a:avLst/>
            <a:gdLst/>
            <a:ahLst/>
            <a:cxnLst/>
            <a:rect l="l" t="t" r="r" b="b"/>
            <a:pathLst>
              <a:path w="144144" h="144145">
                <a:moveTo>
                  <a:pt x="71999" y="0"/>
                </a:moveTo>
                <a:lnTo>
                  <a:pt x="43968" y="5661"/>
                </a:lnTo>
                <a:lnTo>
                  <a:pt x="21083" y="21097"/>
                </a:lnTo>
                <a:lnTo>
                  <a:pt x="5656" y="43984"/>
                </a:lnTo>
                <a:lnTo>
                  <a:pt x="0" y="71999"/>
                </a:lnTo>
                <a:lnTo>
                  <a:pt x="5656" y="100078"/>
                </a:lnTo>
                <a:lnTo>
                  <a:pt x="21083" y="122968"/>
                </a:lnTo>
                <a:lnTo>
                  <a:pt x="43968" y="138381"/>
                </a:lnTo>
                <a:lnTo>
                  <a:pt x="71999" y="144027"/>
                </a:lnTo>
                <a:lnTo>
                  <a:pt x="100030" y="138381"/>
                </a:lnTo>
                <a:lnTo>
                  <a:pt x="122926" y="122968"/>
                </a:lnTo>
                <a:lnTo>
                  <a:pt x="138365" y="100078"/>
                </a:lnTo>
                <a:lnTo>
                  <a:pt x="144027" y="71999"/>
                </a:lnTo>
                <a:lnTo>
                  <a:pt x="138365" y="43984"/>
                </a:lnTo>
                <a:lnTo>
                  <a:pt x="122926" y="21097"/>
                </a:lnTo>
                <a:lnTo>
                  <a:pt x="100030" y="5661"/>
                </a:lnTo>
                <a:lnTo>
                  <a:pt x="71999" y="0"/>
                </a:lnTo>
                <a:close/>
              </a:path>
            </a:pathLst>
          </a:custGeom>
          <a:solidFill>
            <a:srgbClr val="98653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115615" y="3617080"/>
            <a:ext cx="144145" cy="144145"/>
          </a:xfrm>
          <a:custGeom>
            <a:avLst/>
            <a:gdLst/>
            <a:ahLst/>
            <a:cxnLst/>
            <a:rect l="l" t="t" r="r" b="b"/>
            <a:pathLst>
              <a:path w="144144" h="144145">
                <a:moveTo>
                  <a:pt x="0" y="71999"/>
                </a:moveTo>
                <a:lnTo>
                  <a:pt x="5656" y="43984"/>
                </a:lnTo>
                <a:lnTo>
                  <a:pt x="21083" y="21097"/>
                </a:lnTo>
                <a:lnTo>
                  <a:pt x="43968" y="5661"/>
                </a:lnTo>
                <a:lnTo>
                  <a:pt x="71999" y="0"/>
                </a:lnTo>
                <a:lnTo>
                  <a:pt x="100030" y="5661"/>
                </a:lnTo>
                <a:lnTo>
                  <a:pt x="122926" y="21097"/>
                </a:lnTo>
                <a:lnTo>
                  <a:pt x="138365" y="43984"/>
                </a:lnTo>
                <a:lnTo>
                  <a:pt x="144027" y="71999"/>
                </a:lnTo>
                <a:lnTo>
                  <a:pt x="138365" y="100078"/>
                </a:lnTo>
                <a:lnTo>
                  <a:pt x="122926" y="122968"/>
                </a:lnTo>
                <a:lnTo>
                  <a:pt x="100030" y="138381"/>
                </a:lnTo>
                <a:lnTo>
                  <a:pt x="71999" y="144027"/>
                </a:lnTo>
                <a:lnTo>
                  <a:pt x="43968" y="138381"/>
                </a:lnTo>
                <a:lnTo>
                  <a:pt x="21083" y="122968"/>
                </a:lnTo>
                <a:lnTo>
                  <a:pt x="5656" y="100078"/>
                </a:lnTo>
                <a:lnTo>
                  <a:pt x="0" y="71999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4369" y="298478"/>
            <a:ext cx="8012430" cy="60337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46355">
              <a:lnSpc>
                <a:spcPct val="100000"/>
              </a:lnSpc>
            </a:pPr>
            <a:r>
              <a:rPr dirty="0" sz="2200" spc="-5">
                <a:latin typeface="Arial"/>
                <a:cs typeface="Arial"/>
              </a:rPr>
              <a:t>In </a:t>
            </a:r>
            <a:r>
              <a:rPr dirty="0" sz="2200">
                <a:latin typeface="Arial"/>
                <a:cs typeface="Arial"/>
              </a:rPr>
              <a:t>comparison </a:t>
            </a:r>
            <a:r>
              <a:rPr dirty="0" sz="2200" spc="-5">
                <a:latin typeface="Arial"/>
                <a:cs typeface="Arial"/>
              </a:rPr>
              <a:t>with </a:t>
            </a:r>
            <a:r>
              <a:rPr dirty="0" sz="2200">
                <a:latin typeface="Arial"/>
                <a:cs typeface="Arial"/>
              </a:rPr>
              <a:t>controls, schizophrenia </a:t>
            </a:r>
            <a:r>
              <a:rPr dirty="0" sz="2200" spc="-5">
                <a:latin typeface="Arial"/>
                <a:cs typeface="Arial"/>
              </a:rPr>
              <a:t>patients showed </a:t>
            </a:r>
            <a:r>
              <a:rPr dirty="0" sz="2200">
                <a:solidFill>
                  <a:srgbClr val="0000FF"/>
                </a:solidFill>
                <a:latin typeface="Arial"/>
                <a:cs typeface="Arial"/>
              </a:rPr>
              <a:t>less  </a:t>
            </a:r>
            <a:r>
              <a:rPr dirty="0" sz="2200" spc="-5">
                <a:solidFill>
                  <a:srgbClr val="0000FF"/>
                </a:solidFill>
                <a:latin typeface="Arial"/>
                <a:cs typeface="Arial"/>
              </a:rPr>
              <a:t>activation in </a:t>
            </a:r>
            <a:r>
              <a:rPr dirty="0" sz="2200">
                <a:solidFill>
                  <a:srgbClr val="0000FF"/>
                </a:solidFill>
                <a:latin typeface="Arial"/>
                <a:cs typeface="Arial"/>
              </a:rPr>
              <a:t>left </a:t>
            </a:r>
            <a:r>
              <a:rPr dirty="0" sz="2200" spc="-5">
                <a:solidFill>
                  <a:srgbClr val="0000FF"/>
                </a:solidFill>
                <a:latin typeface="Arial"/>
                <a:cs typeface="Arial"/>
              </a:rPr>
              <a:t>STG</a:t>
            </a:r>
            <a:r>
              <a:rPr dirty="0" sz="2200" spc="-5">
                <a:latin typeface="Arial"/>
                <a:cs typeface="Arial"/>
              </a:rPr>
              <a:t>, but </a:t>
            </a:r>
            <a:r>
              <a:rPr dirty="0" sz="2200" spc="-5">
                <a:solidFill>
                  <a:srgbClr val="FF0000"/>
                </a:solidFill>
                <a:latin typeface="Arial"/>
                <a:cs typeface="Arial"/>
              </a:rPr>
              <a:t>greater activation in </a:t>
            </a:r>
            <a:r>
              <a:rPr dirty="0" sz="2200">
                <a:solidFill>
                  <a:srgbClr val="FF0000"/>
                </a:solidFill>
                <a:latin typeface="Arial"/>
                <a:cs typeface="Arial"/>
              </a:rPr>
              <a:t>MFG, </a:t>
            </a:r>
            <a:r>
              <a:rPr dirty="0" sz="2200" spc="-5">
                <a:solidFill>
                  <a:srgbClr val="FF0000"/>
                </a:solidFill>
                <a:latin typeface="Arial"/>
                <a:cs typeface="Arial"/>
              </a:rPr>
              <a:t>amygdala,  </a:t>
            </a:r>
            <a:r>
              <a:rPr dirty="0" sz="2200" spc="-5">
                <a:solidFill>
                  <a:srgbClr val="FF0000"/>
                </a:solidFill>
                <a:latin typeface="Arial"/>
                <a:cs typeface="Arial"/>
              </a:rPr>
              <a:t>TPJ, and occipital lobe in the right</a:t>
            </a:r>
            <a:r>
              <a:rPr dirty="0" sz="2200" spc="12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200" spc="-5">
                <a:solidFill>
                  <a:srgbClr val="FF0000"/>
                </a:solidFill>
                <a:latin typeface="Arial"/>
                <a:cs typeface="Arial"/>
              </a:rPr>
              <a:t>hemisphere</a:t>
            </a:r>
            <a:r>
              <a:rPr dirty="0" sz="2200" spc="-5">
                <a:latin typeface="Arial"/>
                <a:cs typeface="Arial"/>
              </a:rPr>
              <a:t>.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6"/>
              </a:spcBef>
            </a:pPr>
            <a:endParaRPr sz="2450">
              <a:latin typeface="Times New Roman"/>
              <a:cs typeface="Times New Roman"/>
            </a:endParaRPr>
          </a:p>
          <a:p>
            <a:pPr marL="660400" marR="191135">
              <a:lnSpc>
                <a:spcPct val="100000"/>
              </a:lnSpc>
            </a:pPr>
            <a:r>
              <a:rPr dirty="0" sz="2200" spc="-5">
                <a:latin typeface="Arial"/>
                <a:cs typeface="Arial"/>
              </a:rPr>
              <a:t>Paradoxical brain activation in schizophrenia patients with  auditory hallucination may be </a:t>
            </a:r>
            <a:r>
              <a:rPr dirty="0" sz="2200">
                <a:latin typeface="Arial"/>
                <a:cs typeface="Arial"/>
              </a:rPr>
              <a:t>caused </a:t>
            </a:r>
            <a:r>
              <a:rPr dirty="0" sz="2200" spc="-5">
                <a:latin typeface="Arial"/>
                <a:cs typeface="Arial"/>
              </a:rPr>
              <a:t>by both 1) </a:t>
            </a:r>
            <a:r>
              <a:rPr dirty="0" sz="2200" spc="-5">
                <a:solidFill>
                  <a:srgbClr val="0000FF"/>
                </a:solidFill>
                <a:latin typeface="Arial"/>
                <a:cs typeface="Arial"/>
              </a:rPr>
              <a:t>reduced  </a:t>
            </a:r>
            <a:r>
              <a:rPr dirty="0" sz="2200" spc="-5">
                <a:solidFill>
                  <a:srgbClr val="0000FF"/>
                </a:solidFill>
                <a:latin typeface="Arial"/>
                <a:cs typeface="Arial"/>
              </a:rPr>
              <a:t>activation </a:t>
            </a:r>
            <a:r>
              <a:rPr dirty="0" sz="2200" spc="-5">
                <a:latin typeface="Arial"/>
                <a:cs typeface="Arial"/>
              </a:rPr>
              <a:t>due to impaired brain function </a:t>
            </a:r>
            <a:r>
              <a:rPr dirty="0" sz="2200">
                <a:latin typeface="Arial"/>
                <a:cs typeface="Arial"/>
              </a:rPr>
              <a:t>in </a:t>
            </a:r>
            <a:r>
              <a:rPr dirty="0" sz="2200" spc="-5">
                <a:latin typeface="Arial"/>
                <a:cs typeface="Arial"/>
              </a:rPr>
              <a:t>auditory  </a:t>
            </a:r>
            <a:r>
              <a:rPr dirty="0" sz="2200" spc="-5">
                <a:latin typeface="Arial"/>
                <a:cs typeface="Arial"/>
              </a:rPr>
              <a:t>processing and 2) </a:t>
            </a:r>
            <a:r>
              <a:rPr dirty="0" sz="2200" spc="-5">
                <a:solidFill>
                  <a:srgbClr val="FF0000"/>
                </a:solidFill>
                <a:latin typeface="Arial"/>
                <a:cs typeface="Arial"/>
              </a:rPr>
              <a:t>increased activation </a:t>
            </a:r>
            <a:r>
              <a:rPr dirty="0" sz="2200" spc="-5">
                <a:latin typeface="Arial"/>
                <a:cs typeface="Arial"/>
              </a:rPr>
              <a:t>due to disturbance  </a:t>
            </a:r>
            <a:r>
              <a:rPr dirty="0" sz="2200" spc="-5">
                <a:latin typeface="Arial"/>
                <a:cs typeface="Arial"/>
              </a:rPr>
              <a:t>of attention bias toward internally generated information  </a:t>
            </a:r>
            <a:r>
              <a:rPr dirty="0" sz="2200">
                <a:latin typeface="Arial"/>
                <a:cs typeface="Arial"/>
              </a:rPr>
              <a:t>(Jardri </a:t>
            </a:r>
            <a:r>
              <a:rPr dirty="0" sz="2200" spc="-5">
                <a:latin typeface="Arial"/>
                <a:cs typeface="Arial"/>
              </a:rPr>
              <a:t>et </a:t>
            </a:r>
            <a:r>
              <a:rPr dirty="0" sz="2200">
                <a:latin typeface="Arial"/>
                <a:cs typeface="Arial"/>
              </a:rPr>
              <a:t>al., </a:t>
            </a:r>
            <a:r>
              <a:rPr dirty="0" sz="2200" spc="-35">
                <a:latin typeface="Arial"/>
                <a:cs typeface="Arial"/>
              </a:rPr>
              <a:t>2011; </a:t>
            </a:r>
            <a:r>
              <a:rPr dirty="0" sz="2200" spc="-5">
                <a:latin typeface="Arial"/>
                <a:cs typeface="Arial"/>
              </a:rPr>
              <a:t>Kompus et </a:t>
            </a:r>
            <a:r>
              <a:rPr dirty="0" sz="2200">
                <a:latin typeface="Arial"/>
                <a:cs typeface="Arial"/>
              </a:rPr>
              <a:t>al.,</a:t>
            </a:r>
            <a:r>
              <a:rPr dirty="0" sz="2200" spc="55">
                <a:latin typeface="Arial"/>
                <a:cs typeface="Arial"/>
              </a:rPr>
              <a:t> </a:t>
            </a:r>
            <a:r>
              <a:rPr dirty="0" sz="2200" spc="-30">
                <a:latin typeface="Arial"/>
                <a:cs typeface="Arial"/>
              </a:rPr>
              <a:t>2011).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9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400">
                <a:latin typeface="Arial"/>
                <a:cs typeface="Arial"/>
              </a:rPr>
              <a:t>In </a:t>
            </a:r>
            <a:r>
              <a:rPr dirty="0" sz="2400" spc="-5">
                <a:latin typeface="Arial"/>
                <a:cs typeface="Arial"/>
              </a:rPr>
              <a:t>accordance with this </a:t>
            </a:r>
            <a:r>
              <a:rPr dirty="0" sz="2400">
                <a:latin typeface="Arial"/>
                <a:cs typeface="Arial"/>
              </a:rPr>
              <a:t>recent</a:t>
            </a:r>
            <a:r>
              <a:rPr dirty="0" sz="2400" spc="-10">
                <a:latin typeface="Arial"/>
                <a:cs typeface="Arial"/>
              </a:rPr>
              <a:t> </a:t>
            </a:r>
            <a:r>
              <a:rPr dirty="0" sz="2400" spc="-30">
                <a:latin typeface="Arial"/>
                <a:cs typeface="Arial"/>
              </a:rPr>
              <a:t>study,</a:t>
            </a:r>
            <a:endParaRPr sz="2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2400" spc="-5">
                <a:solidFill>
                  <a:srgbClr val="0000FF"/>
                </a:solidFill>
                <a:latin typeface="Arial"/>
                <a:cs typeface="Arial"/>
              </a:rPr>
              <a:t>less activation </a:t>
            </a:r>
            <a:r>
              <a:rPr dirty="0" sz="2400" spc="-5">
                <a:latin typeface="Arial"/>
                <a:cs typeface="Arial"/>
              </a:rPr>
              <a:t>in schizophrenia could represent </a:t>
            </a:r>
            <a:r>
              <a:rPr dirty="0" sz="2400" spc="-5" u="heavy">
                <a:latin typeface="Arial"/>
                <a:cs typeface="Arial"/>
              </a:rPr>
              <a:t>impairment  </a:t>
            </a:r>
            <a:r>
              <a:rPr dirty="0" sz="2400" u="heavy">
                <a:latin typeface="Arial"/>
                <a:cs typeface="Arial"/>
              </a:rPr>
              <a:t>of </a:t>
            </a:r>
            <a:r>
              <a:rPr dirty="0" sz="2400" spc="-5" u="heavy">
                <a:latin typeface="Arial"/>
                <a:cs typeface="Arial"/>
              </a:rPr>
              <a:t>favorability judgment in auditory</a:t>
            </a:r>
            <a:r>
              <a:rPr dirty="0" sz="2400" spc="110" u="heavy">
                <a:latin typeface="Arial"/>
                <a:cs typeface="Arial"/>
              </a:rPr>
              <a:t> </a:t>
            </a:r>
            <a:r>
              <a:rPr dirty="0" sz="2400" spc="-5" u="heavy">
                <a:latin typeface="Arial"/>
                <a:cs typeface="Arial"/>
              </a:rPr>
              <a:t>processing</a:t>
            </a:r>
            <a:r>
              <a:rPr dirty="0" sz="2400" spc="-5">
                <a:latin typeface="Arial"/>
                <a:cs typeface="Arial"/>
              </a:rPr>
              <a:t>,</a:t>
            </a:r>
            <a:endParaRPr sz="2400">
              <a:latin typeface="Arial"/>
              <a:cs typeface="Arial"/>
            </a:endParaRPr>
          </a:p>
          <a:p>
            <a:pPr marL="12700" marR="414655">
              <a:lnSpc>
                <a:spcPct val="100000"/>
              </a:lnSpc>
            </a:pPr>
            <a:r>
              <a:rPr dirty="0" sz="2400" spc="-5">
                <a:latin typeface="Arial"/>
                <a:cs typeface="Arial"/>
              </a:rPr>
              <a:t>whereas </a:t>
            </a:r>
            <a:r>
              <a:rPr dirty="0" sz="2400" spc="-5">
                <a:solidFill>
                  <a:srgbClr val="FF0000"/>
                </a:solidFill>
                <a:latin typeface="Arial"/>
                <a:cs typeface="Arial"/>
              </a:rPr>
              <a:t>greater activation </a:t>
            </a:r>
            <a:r>
              <a:rPr dirty="0" sz="2400" spc="-5">
                <a:latin typeface="Arial"/>
                <a:cs typeface="Arial"/>
              </a:rPr>
              <a:t>in schizophrenia </a:t>
            </a:r>
            <a:r>
              <a:rPr dirty="0" sz="2400">
                <a:latin typeface="Arial"/>
                <a:cs typeface="Arial"/>
              </a:rPr>
              <a:t>may reflect  </a:t>
            </a:r>
            <a:r>
              <a:rPr dirty="0" sz="2400" spc="-5" u="heavy">
                <a:latin typeface="Arial"/>
                <a:cs typeface="Arial"/>
              </a:rPr>
              <a:t>disturbance </a:t>
            </a:r>
            <a:r>
              <a:rPr dirty="0" sz="2400" u="heavy">
                <a:latin typeface="Arial"/>
                <a:cs typeface="Arial"/>
              </a:rPr>
              <a:t>of </a:t>
            </a:r>
            <a:r>
              <a:rPr dirty="0" sz="2400" spc="-5" u="heavy">
                <a:latin typeface="Arial"/>
                <a:cs typeface="Arial"/>
              </a:rPr>
              <a:t>attention bias toward internally generated  </a:t>
            </a:r>
            <a:r>
              <a:rPr dirty="0" sz="2400" spc="-5" u="heavy">
                <a:latin typeface="Arial"/>
                <a:cs typeface="Arial"/>
              </a:rPr>
              <a:t>information by the appearance </a:t>
            </a:r>
            <a:r>
              <a:rPr dirty="0" sz="2400" u="heavy">
                <a:latin typeface="Arial"/>
                <a:cs typeface="Arial"/>
              </a:rPr>
              <a:t>of </a:t>
            </a:r>
            <a:r>
              <a:rPr dirty="0" sz="2400" spc="-5" u="heavy">
                <a:latin typeface="Arial"/>
                <a:cs typeface="Arial"/>
              </a:rPr>
              <a:t>auditory</a:t>
            </a:r>
            <a:r>
              <a:rPr dirty="0" sz="2400" spc="130" u="heavy">
                <a:latin typeface="Arial"/>
                <a:cs typeface="Arial"/>
              </a:rPr>
              <a:t> </a:t>
            </a:r>
            <a:r>
              <a:rPr dirty="0" sz="2400" spc="-5" u="heavy">
                <a:latin typeface="Arial"/>
                <a:cs typeface="Arial"/>
              </a:rPr>
              <a:t>hallucination</a:t>
            </a:r>
            <a:r>
              <a:rPr dirty="0" sz="2400" spc="-5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1520" y="4149109"/>
            <a:ext cx="8641080" cy="2520315"/>
          </a:xfrm>
          <a:custGeom>
            <a:avLst/>
            <a:gdLst/>
            <a:ahLst/>
            <a:cxnLst/>
            <a:rect l="l" t="t" r="r" b="b"/>
            <a:pathLst>
              <a:path w="8641080" h="2520315">
                <a:moveTo>
                  <a:pt x="8220891" y="0"/>
                </a:moveTo>
                <a:lnTo>
                  <a:pt x="420066" y="0"/>
                </a:lnTo>
                <a:lnTo>
                  <a:pt x="383823" y="1541"/>
                </a:lnTo>
                <a:lnTo>
                  <a:pt x="314029" y="13498"/>
                </a:lnTo>
                <a:lnTo>
                  <a:pt x="248668" y="36445"/>
                </a:lnTo>
                <a:lnTo>
                  <a:pt x="188749" y="69371"/>
                </a:lnTo>
                <a:lnTo>
                  <a:pt x="135279" y="111266"/>
                </a:lnTo>
                <a:lnTo>
                  <a:pt x="89269" y="161122"/>
                </a:lnTo>
                <a:lnTo>
                  <a:pt x="51727" y="217927"/>
                </a:lnTo>
                <a:lnTo>
                  <a:pt x="23662" y="280673"/>
                </a:lnTo>
                <a:lnTo>
                  <a:pt x="6083" y="348350"/>
                </a:lnTo>
                <a:lnTo>
                  <a:pt x="0" y="419947"/>
                </a:lnTo>
                <a:lnTo>
                  <a:pt x="0" y="2100183"/>
                </a:lnTo>
                <a:lnTo>
                  <a:pt x="6083" y="2171814"/>
                </a:lnTo>
                <a:lnTo>
                  <a:pt x="23662" y="2239517"/>
                </a:lnTo>
                <a:lnTo>
                  <a:pt x="51727" y="2302284"/>
                </a:lnTo>
                <a:lnTo>
                  <a:pt x="89269" y="2359105"/>
                </a:lnTo>
                <a:lnTo>
                  <a:pt x="135279" y="2408971"/>
                </a:lnTo>
                <a:lnTo>
                  <a:pt x="188749" y="2450873"/>
                </a:lnTo>
                <a:lnTo>
                  <a:pt x="248668" y="2483803"/>
                </a:lnTo>
                <a:lnTo>
                  <a:pt x="314029" y="2506751"/>
                </a:lnTo>
                <a:lnTo>
                  <a:pt x="383823" y="2518709"/>
                </a:lnTo>
                <a:lnTo>
                  <a:pt x="420066" y="2520251"/>
                </a:lnTo>
                <a:lnTo>
                  <a:pt x="8220891" y="2520251"/>
                </a:lnTo>
                <a:lnTo>
                  <a:pt x="8292535" y="2514167"/>
                </a:lnTo>
                <a:lnTo>
                  <a:pt x="8360251" y="2496588"/>
                </a:lnTo>
                <a:lnTo>
                  <a:pt x="8423030" y="2468523"/>
                </a:lnTo>
                <a:lnTo>
                  <a:pt x="8479861" y="2430981"/>
                </a:lnTo>
                <a:lnTo>
                  <a:pt x="8529737" y="2384970"/>
                </a:lnTo>
                <a:lnTo>
                  <a:pt x="8571648" y="2331501"/>
                </a:lnTo>
                <a:lnTo>
                  <a:pt x="8604584" y="2271581"/>
                </a:lnTo>
                <a:lnTo>
                  <a:pt x="8627536" y="2206220"/>
                </a:lnTo>
                <a:lnTo>
                  <a:pt x="8639496" y="2136426"/>
                </a:lnTo>
                <a:lnTo>
                  <a:pt x="8641039" y="2100183"/>
                </a:lnTo>
                <a:lnTo>
                  <a:pt x="8641039" y="419947"/>
                </a:lnTo>
                <a:lnTo>
                  <a:pt x="8634953" y="348350"/>
                </a:lnTo>
                <a:lnTo>
                  <a:pt x="8617371" y="280673"/>
                </a:lnTo>
                <a:lnTo>
                  <a:pt x="8589301" y="217927"/>
                </a:lnTo>
                <a:lnTo>
                  <a:pt x="8551751" y="161122"/>
                </a:lnTo>
                <a:lnTo>
                  <a:pt x="8505732" y="111266"/>
                </a:lnTo>
                <a:lnTo>
                  <a:pt x="8452252" y="69371"/>
                </a:lnTo>
                <a:lnTo>
                  <a:pt x="8392321" y="36445"/>
                </a:lnTo>
                <a:lnTo>
                  <a:pt x="8326947" y="13498"/>
                </a:lnTo>
                <a:lnTo>
                  <a:pt x="8257141" y="1541"/>
                </a:lnTo>
                <a:lnTo>
                  <a:pt x="8220891" y="0"/>
                </a:lnTo>
                <a:close/>
              </a:path>
            </a:pathLst>
          </a:custGeom>
          <a:solidFill>
            <a:srgbClr val="EEECE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51520" y="4149109"/>
            <a:ext cx="8641080" cy="2520315"/>
          </a:xfrm>
          <a:custGeom>
            <a:avLst/>
            <a:gdLst/>
            <a:ahLst/>
            <a:cxnLst/>
            <a:rect l="l" t="t" r="r" b="b"/>
            <a:pathLst>
              <a:path w="8641080" h="2520315">
                <a:moveTo>
                  <a:pt x="0" y="419947"/>
                </a:moveTo>
                <a:lnTo>
                  <a:pt x="6083" y="348350"/>
                </a:lnTo>
                <a:lnTo>
                  <a:pt x="23662" y="280673"/>
                </a:lnTo>
                <a:lnTo>
                  <a:pt x="51727" y="217927"/>
                </a:lnTo>
                <a:lnTo>
                  <a:pt x="89269" y="161122"/>
                </a:lnTo>
                <a:lnTo>
                  <a:pt x="135279" y="111266"/>
                </a:lnTo>
                <a:lnTo>
                  <a:pt x="188749" y="69371"/>
                </a:lnTo>
                <a:lnTo>
                  <a:pt x="248668" y="36445"/>
                </a:lnTo>
                <a:lnTo>
                  <a:pt x="314029" y="13498"/>
                </a:lnTo>
                <a:lnTo>
                  <a:pt x="383823" y="1541"/>
                </a:lnTo>
                <a:lnTo>
                  <a:pt x="420066" y="0"/>
                </a:lnTo>
                <a:lnTo>
                  <a:pt x="8220891" y="0"/>
                </a:lnTo>
                <a:lnTo>
                  <a:pt x="8292535" y="6083"/>
                </a:lnTo>
                <a:lnTo>
                  <a:pt x="8360251" y="23661"/>
                </a:lnTo>
                <a:lnTo>
                  <a:pt x="8423030" y="51723"/>
                </a:lnTo>
                <a:lnTo>
                  <a:pt x="8479861" y="89260"/>
                </a:lnTo>
                <a:lnTo>
                  <a:pt x="8529737" y="135262"/>
                </a:lnTo>
                <a:lnTo>
                  <a:pt x="8571648" y="188719"/>
                </a:lnTo>
                <a:lnTo>
                  <a:pt x="8604584" y="248621"/>
                </a:lnTo>
                <a:lnTo>
                  <a:pt x="8627536" y="313958"/>
                </a:lnTo>
                <a:lnTo>
                  <a:pt x="8639496" y="383722"/>
                </a:lnTo>
                <a:lnTo>
                  <a:pt x="8641039" y="419947"/>
                </a:lnTo>
                <a:lnTo>
                  <a:pt x="8641039" y="2100183"/>
                </a:lnTo>
                <a:lnTo>
                  <a:pt x="8634953" y="2171814"/>
                </a:lnTo>
                <a:lnTo>
                  <a:pt x="8617371" y="2239517"/>
                </a:lnTo>
                <a:lnTo>
                  <a:pt x="8589301" y="2302284"/>
                </a:lnTo>
                <a:lnTo>
                  <a:pt x="8551751" y="2359105"/>
                </a:lnTo>
                <a:lnTo>
                  <a:pt x="8505732" y="2408971"/>
                </a:lnTo>
                <a:lnTo>
                  <a:pt x="8452252" y="2450873"/>
                </a:lnTo>
                <a:lnTo>
                  <a:pt x="8392321" y="2483803"/>
                </a:lnTo>
                <a:lnTo>
                  <a:pt x="8326947" y="2506751"/>
                </a:lnTo>
                <a:lnTo>
                  <a:pt x="8257141" y="2518709"/>
                </a:lnTo>
                <a:lnTo>
                  <a:pt x="8220891" y="2520251"/>
                </a:lnTo>
                <a:lnTo>
                  <a:pt x="420066" y="2520251"/>
                </a:lnTo>
                <a:lnTo>
                  <a:pt x="348435" y="2514167"/>
                </a:lnTo>
                <a:lnTo>
                  <a:pt x="280732" y="2496588"/>
                </a:lnTo>
                <a:lnTo>
                  <a:pt x="217965" y="2468523"/>
                </a:lnTo>
                <a:lnTo>
                  <a:pt x="161145" y="2430981"/>
                </a:lnTo>
                <a:lnTo>
                  <a:pt x="111279" y="2384970"/>
                </a:lnTo>
                <a:lnTo>
                  <a:pt x="69377" y="2331501"/>
                </a:lnTo>
                <a:lnTo>
                  <a:pt x="36447" y="2271581"/>
                </a:lnTo>
                <a:lnTo>
                  <a:pt x="13499" y="2206220"/>
                </a:lnTo>
                <a:lnTo>
                  <a:pt x="1541" y="2136426"/>
                </a:lnTo>
                <a:lnTo>
                  <a:pt x="0" y="2100183"/>
                </a:lnTo>
                <a:lnTo>
                  <a:pt x="0" y="419947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51520" y="836675"/>
            <a:ext cx="8641080" cy="2880360"/>
          </a:xfrm>
          <a:custGeom>
            <a:avLst/>
            <a:gdLst/>
            <a:ahLst/>
            <a:cxnLst/>
            <a:rect l="l" t="t" r="r" b="b"/>
            <a:pathLst>
              <a:path w="8641080" h="2880360">
                <a:moveTo>
                  <a:pt x="8160845" y="0"/>
                </a:moveTo>
                <a:lnTo>
                  <a:pt x="480081" y="0"/>
                </a:lnTo>
                <a:lnTo>
                  <a:pt x="444248" y="1317"/>
                </a:lnTo>
                <a:lnTo>
                  <a:pt x="374823" y="11576"/>
                </a:lnTo>
                <a:lnTo>
                  <a:pt x="309003" y="31381"/>
                </a:lnTo>
                <a:lnTo>
                  <a:pt x="247531" y="59989"/>
                </a:lnTo>
                <a:lnTo>
                  <a:pt x="191149" y="96655"/>
                </a:lnTo>
                <a:lnTo>
                  <a:pt x="140600" y="140636"/>
                </a:lnTo>
                <a:lnTo>
                  <a:pt x="96625" y="191188"/>
                </a:lnTo>
                <a:lnTo>
                  <a:pt x="59968" y="247567"/>
                </a:lnTo>
                <a:lnTo>
                  <a:pt x="31369" y="309029"/>
                </a:lnTo>
                <a:lnTo>
                  <a:pt x="11571" y="374830"/>
                </a:lnTo>
                <a:lnTo>
                  <a:pt x="1316" y="444226"/>
                </a:lnTo>
                <a:lnTo>
                  <a:pt x="0" y="480040"/>
                </a:lnTo>
                <a:lnTo>
                  <a:pt x="0" y="2400300"/>
                </a:lnTo>
                <a:lnTo>
                  <a:pt x="5204" y="2471249"/>
                </a:lnTo>
                <a:lnTo>
                  <a:pt x="20323" y="2538962"/>
                </a:lnTo>
                <a:lnTo>
                  <a:pt x="44614" y="2602697"/>
                </a:lnTo>
                <a:lnTo>
                  <a:pt x="77336" y="2661712"/>
                </a:lnTo>
                <a:lnTo>
                  <a:pt x="117745" y="2715265"/>
                </a:lnTo>
                <a:lnTo>
                  <a:pt x="165099" y="2762614"/>
                </a:lnTo>
                <a:lnTo>
                  <a:pt x="218658" y="2803017"/>
                </a:lnTo>
                <a:lnTo>
                  <a:pt x="277677" y="2835733"/>
                </a:lnTo>
                <a:lnTo>
                  <a:pt x="341416" y="2860021"/>
                </a:lnTo>
                <a:lnTo>
                  <a:pt x="409131" y="2875137"/>
                </a:lnTo>
                <a:lnTo>
                  <a:pt x="480081" y="2880340"/>
                </a:lnTo>
                <a:lnTo>
                  <a:pt x="8160845" y="2880340"/>
                </a:lnTo>
                <a:lnTo>
                  <a:pt x="8231796" y="2875137"/>
                </a:lnTo>
                <a:lnTo>
                  <a:pt x="8299518" y="2860021"/>
                </a:lnTo>
                <a:lnTo>
                  <a:pt x="8363267" y="2835733"/>
                </a:lnTo>
                <a:lnTo>
                  <a:pt x="8422299" y="2803017"/>
                </a:lnTo>
                <a:lnTo>
                  <a:pt x="8475872" y="2762614"/>
                </a:lnTo>
                <a:lnTo>
                  <a:pt x="8523243" y="2715265"/>
                </a:lnTo>
                <a:lnTo>
                  <a:pt x="8563667" y="2661712"/>
                </a:lnTo>
                <a:lnTo>
                  <a:pt x="8596402" y="2602697"/>
                </a:lnTo>
                <a:lnTo>
                  <a:pt x="8620705" y="2538962"/>
                </a:lnTo>
                <a:lnTo>
                  <a:pt x="8635831" y="2471249"/>
                </a:lnTo>
                <a:lnTo>
                  <a:pt x="8641039" y="2400300"/>
                </a:lnTo>
                <a:lnTo>
                  <a:pt x="8641039" y="480040"/>
                </a:lnTo>
                <a:lnTo>
                  <a:pt x="8635831" y="409125"/>
                </a:lnTo>
                <a:lnTo>
                  <a:pt x="8620705" y="341433"/>
                </a:lnTo>
                <a:lnTo>
                  <a:pt x="8596402" y="277709"/>
                </a:lnTo>
                <a:lnTo>
                  <a:pt x="8563667" y="218695"/>
                </a:lnTo>
                <a:lnTo>
                  <a:pt x="8523243" y="165137"/>
                </a:lnTo>
                <a:lnTo>
                  <a:pt x="8475872" y="117778"/>
                </a:lnTo>
                <a:lnTo>
                  <a:pt x="8422299" y="77361"/>
                </a:lnTo>
                <a:lnTo>
                  <a:pt x="8363267" y="44631"/>
                </a:lnTo>
                <a:lnTo>
                  <a:pt x="8299518" y="20332"/>
                </a:lnTo>
                <a:lnTo>
                  <a:pt x="8231796" y="5207"/>
                </a:lnTo>
                <a:lnTo>
                  <a:pt x="8160845" y="0"/>
                </a:lnTo>
                <a:close/>
              </a:path>
            </a:pathLst>
          </a:custGeom>
          <a:solidFill>
            <a:srgbClr val="EEECE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51520" y="836675"/>
            <a:ext cx="8641080" cy="2880360"/>
          </a:xfrm>
          <a:custGeom>
            <a:avLst/>
            <a:gdLst/>
            <a:ahLst/>
            <a:cxnLst/>
            <a:rect l="l" t="t" r="r" b="b"/>
            <a:pathLst>
              <a:path w="8641080" h="2880360">
                <a:moveTo>
                  <a:pt x="0" y="480040"/>
                </a:moveTo>
                <a:lnTo>
                  <a:pt x="5204" y="409125"/>
                </a:lnTo>
                <a:lnTo>
                  <a:pt x="20323" y="341433"/>
                </a:lnTo>
                <a:lnTo>
                  <a:pt x="44614" y="277709"/>
                </a:lnTo>
                <a:lnTo>
                  <a:pt x="77336" y="218695"/>
                </a:lnTo>
                <a:lnTo>
                  <a:pt x="117745" y="165137"/>
                </a:lnTo>
                <a:lnTo>
                  <a:pt x="165099" y="117778"/>
                </a:lnTo>
                <a:lnTo>
                  <a:pt x="218658" y="77361"/>
                </a:lnTo>
                <a:lnTo>
                  <a:pt x="277677" y="44631"/>
                </a:lnTo>
                <a:lnTo>
                  <a:pt x="341416" y="20332"/>
                </a:lnTo>
                <a:lnTo>
                  <a:pt x="409131" y="5207"/>
                </a:lnTo>
                <a:lnTo>
                  <a:pt x="480081" y="0"/>
                </a:lnTo>
                <a:lnTo>
                  <a:pt x="8160845" y="0"/>
                </a:lnTo>
                <a:lnTo>
                  <a:pt x="8231796" y="5207"/>
                </a:lnTo>
                <a:lnTo>
                  <a:pt x="8299518" y="20332"/>
                </a:lnTo>
                <a:lnTo>
                  <a:pt x="8363267" y="44631"/>
                </a:lnTo>
                <a:lnTo>
                  <a:pt x="8422299" y="77361"/>
                </a:lnTo>
                <a:lnTo>
                  <a:pt x="8475872" y="117778"/>
                </a:lnTo>
                <a:lnTo>
                  <a:pt x="8523243" y="165137"/>
                </a:lnTo>
                <a:lnTo>
                  <a:pt x="8563667" y="218695"/>
                </a:lnTo>
                <a:lnTo>
                  <a:pt x="8596402" y="277709"/>
                </a:lnTo>
                <a:lnTo>
                  <a:pt x="8620705" y="341433"/>
                </a:lnTo>
                <a:lnTo>
                  <a:pt x="8635831" y="409125"/>
                </a:lnTo>
                <a:lnTo>
                  <a:pt x="8641039" y="480040"/>
                </a:lnTo>
                <a:lnTo>
                  <a:pt x="8641039" y="2400300"/>
                </a:lnTo>
                <a:lnTo>
                  <a:pt x="8635831" y="2471249"/>
                </a:lnTo>
                <a:lnTo>
                  <a:pt x="8620705" y="2538962"/>
                </a:lnTo>
                <a:lnTo>
                  <a:pt x="8596402" y="2602697"/>
                </a:lnTo>
                <a:lnTo>
                  <a:pt x="8563667" y="2661712"/>
                </a:lnTo>
                <a:lnTo>
                  <a:pt x="8523243" y="2715265"/>
                </a:lnTo>
                <a:lnTo>
                  <a:pt x="8475872" y="2762614"/>
                </a:lnTo>
                <a:lnTo>
                  <a:pt x="8422299" y="2803017"/>
                </a:lnTo>
                <a:lnTo>
                  <a:pt x="8363267" y="2835733"/>
                </a:lnTo>
                <a:lnTo>
                  <a:pt x="8299518" y="2860021"/>
                </a:lnTo>
                <a:lnTo>
                  <a:pt x="8231796" y="2875137"/>
                </a:lnTo>
                <a:lnTo>
                  <a:pt x="8160845" y="2880340"/>
                </a:lnTo>
                <a:lnTo>
                  <a:pt x="480081" y="2880340"/>
                </a:lnTo>
                <a:lnTo>
                  <a:pt x="409131" y="2875137"/>
                </a:lnTo>
                <a:lnTo>
                  <a:pt x="341416" y="2860021"/>
                </a:lnTo>
                <a:lnTo>
                  <a:pt x="277677" y="2835733"/>
                </a:lnTo>
                <a:lnTo>
                  <a:pt x="218658" y="2803017"/>
                </a:lnTo>
                <a:lnTo>
                  <a:pt x="165099" y="2762614"/>
                </a:lnTo>
                <a:lnTo>
                  <a:pt x="117745" y="2715265"/>
                </a:lnTo>
                <a:lnTo>
                  <a:pt x="77336" y="2661712"/>
                </a:lnTo>
                <a:lnTo>
                  <a:pt x="44614" y="2602697"/>
                </a:lnTo>
                <a:lnTo>
                  <a:pt x="20323" y="2538962"/>
                </a:lnTo>
                <a:lnTo>
                  <a:pt x="5204" y="2471249"/>
                </a:lnTo>
                <a:lnTo>
                  <a:pt x="0" y="2400300"/>
                </a:lnTo>
                <a:lnTo>
                  <a:pt x="0" y="480040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176757" y="42827"/>
            <a:ext cx="2789555" cy="60960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/>
              <a:t>Conclusions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74369" y="837967"/>
            <a:ext cx="8183245" cy="58553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marR="193040" indent="-342900">
              <a:lnSpc>
                <a:spcPct val="120000"/>
              </a:lnSpc>
              <a:buFont typeface="Arial"/>
              <a:buChar char="•"/>
              <a:tabLst>
                <a:tab pos="355600" algn="l"/>
              </a:tabLst>
            </a:pPr>
            <a:r>
              <a:rPr dirty="0" sz="2200" spc="-5">
                <a:latin typeface="Arial"/>
                <a:cs typeface="Arial"/>
              </a:rPr>
              <a:t>Cerebral function </a:t>
            </a:r>
            <a:r>
              <a:rPr dirty="0" sz="2200">
                <a:latin typeface="Arial"/>
                <a:cs typeface="Arial"/>
              </a:rPr>
              <a:t>in </a:t>
            </a:r>
            <a:r>
              <a:rPr dirty="0" sz="2200" spc="-5">
                <a:latin typeface="Arial"/>
                <a:cs typeface="Arial"/>
              </a:rPr>
              <a:t>recognition of auditory attractiveness was  </a:t>
            </a:r>
            <a:r>
              <a:rPr dirty="0" sz="2200" spc="-5">
                <a:latin typeface="Arial"/>
                <a:cs typeface="Arial"/>
              </a:rPr>
              <a:t>revealed in </a:t>
            </a:r>
            <a:r>
              <a:rPr dirty="0" sz="2200">
                <a:latin typeface="Arial"/>
                <a:cs typeface="Arial"/>
              </a:rPr>
              <a:t>left </a:t>
            </a:r>
            <a:r>
              <a:rPr dirty="0" sz="2200" spc="-5">
                <a:latin typeface="Arial"/>
                <a:cs typeface="Arial"/>
              </a:rPr>
              <a:t>IFG and </a:t>
            </a:r>
            <a:r>
              <a:rPr dirty="0" sz="2200">
                <a:latin typeface="Arial"/>
                <a:cs typeface="Arial"/>
              </a:rPr>
              <a:t>left </a:t>
            </a:r>
            <a:r>
              <a:rPr dirty="0" sz="2200" spc="-5">
                <a:latin typeface="Arial"/>
                <a:cs typeface="Arial"/>
              </a:rPr>
              <a:t>STG.</a:t>
            </a:r>
            <a:endParaRPr sz="2200">
              <a:latin typeface="Arial"/>
              <a:cs typeface="Arial"/>
            </a:endParaRPr>
          </a:p>
          <a:p>
            <a:pPr marL="355600" marR="90170" indent="-342900">
              <a:lnSpc>
                <a:spcPct val="120000"/>
              </a:lnSpc>
              <a:spcBef>
                <a:spcPts val="53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200" spc="-5">
                <a:latin typeface="Arial"/>
                <a:cs typeface="Arial"/>
              </a:rPr>
              <a:t>In </a:t>
            </a:r>
            <a:r>
              <a:rPr dirty="0" sz="2200">
                <a:latin typeface="Arial"/>
                <a:cs typeface="Arial"/>
              </a:rPr>
              <a:t>schizophrenia, </a:t>
            </a:r>
            <a:r>
              <a:rPr dirty="0" sz="2200" spc="-5">
                <a:latin typeface="Arial"/>
                <a:cs typeface="Arial"/>
              </a:rPr>
              <a:t>compared with </a:t>
            </a:r>
            <a:r>
              <a:rPr dirty="0" sz="2200">
                <a:latin typeface="Arial"/>
                <a:cs typeface="Arial"/>
              </a:rPr>
              <a:t>controls, </a:t>
            </a:r>
            <a:r>
              <a:rPr dirty="0" sz="2200">
                <a:solidFill>
                  <a:srgbClr val="0000FF"/>
                </a:solidFill>
                <a:latin typeface="Arial"/>
                <a:cs typeface="Arial"/>
              </a:rPr>
              <a:t>less </a:t>
            </a:r>
            <a:r>
              <a:rPr dirty="0" sz="2200" spc="-5">
                <a:solidFill>
                  <a:srgbClr val="0000FF"/>
                </a:solidFill>
                <a:latin typeface="Arial"/>
                <a:cs typeface="Arial"/>
              </a:rPr>
              <a:t>activation </a:t>
            </a:r>
            <a:r>
              <a:rPr dirty="0" sz="2200" spc="-5">
                <a:latin typeface="Arial"/>
                <a:cs typeface="Arial"/>
              </a:rPr>
              <a:t>was  </a:t>
            </a:r>
            <a:r>
              <a:rPr dirty="0" sz="2200" spc="-5">
                <a:latin typeface="Arial"/>
                <a:cs typeface="Arial"/>
              </a:rPr>
              <a:t>observed at </a:t>
            </a:r>
            <a:r>
              <a:rPr dirty="0" sz="2200" spc="-5">
                <a:solidFill>
                  <a:srgbClr val="0000FF"/>
                </a:solidFill>
                <a:latin typeface="Arial"/>
                <a:cs typeface="Arial"/>
              </a:rPr>
              <a:t>left STG</a:t>
            </a:r>
            <a:r>
              <a:rPr dirty="0" sz="2200" spc="-5">
                <a:latin typeface="Arial"/>
                <a:cs typeface="Arial"/>
              </a:rPr>
              <a:t>, whereas </a:t>
            </a:r>
            <a:r>
              <a:rPr dirty="0" sz="2200" spc="-5">
                <a:solidFill>
                  <a:srgbClr val="FF0000"/>
                </a:solidFill>
                <a:latin typeface="Arial"/>
                <a:cs typeface="Arial"/>
              </a:rPr>
              <a:t>greater activation </a:t>
            </a:r>
            <a:r>
              <a:rPr dirty="0" sz="2200" spc="-5">
                <a:latin typeface="Arial"/>
                <a:cs typeface="Arial"/>
              </a:rPr>
              <a:t>was  </a:t>
            </a:r>
            <a:r>
              <a:rPr dirty="0" sz="2200" spc="-5">
                <a:latin typeface="Arial"/>
                <a:cs typeface="Arial"/>
              </a:rPr>
              <a:t>confirmed in </a:t>
            </a:r>
            <a:r>
              <a:rPr dirty="0" sz="2200" spc="-5">
                <a:solidFill>
                  <a:srgbClr val="FF0000"/>
                </a:solidFill>
                <a:latin typeface="Arial"/>
                <a:cs typeface="Arial"/>
              </a:rPr>
              <a:t>the right fronto-parietal </a:t>
            </a:r>
            <a:r>
              <a:rPr dirty="0" sz="2200">
                <a:solidFill>
                  <a:srgbClr val="FF0000"/>
                </a:solidFill>
                <a:latin typeface="Arial"/>
                <a:cs typeface="Arial"/>
              </a:rPr>
              <a:t>region</a:t>
            </a:r>
            <a:r>
              <a:rPr dirty="0" sz="2200">
                <a:latin typeface="Arial"/>
                <a:cs typeface="Arial"/>
              </a:rPr>
              <a:t>. </a:t>
            </a:r>
            <a:r>
              <a:rPr dirty="0" sz="2200" spc="-5">
                <a:latin typeface="Arial"/>
                <a:cs typeface="Arial"/>
              </a:rPr>
              <a:t>Cerebral response  </a:t>
            </a:r>
            <a:r>
              <a:rPr dirty="0" sz="2200" spc="-5">
                <a:latin typeface="Arial"/>
                <a:cs typeface="Arial"/>
              </a:rPr>
              <a:t>in this region was positively </a:t>
            </a:r>
            <a:r>
              <a:rPr dirty="0" sz="2200">
                <a:solidFill>
                  <a:srgbClr val="FF0000"/>
                </a:solidFill>
                <a:latin typeface="Arial"/>
                <a:cs typeface="Arial"/>
              </a:rPr>
              <a:t>correlated </a:t>
            </a:r>
            <a:r>
              <a:rPr dirty="0" sz="2200" spc="-5">
                <a:solidFill>
                  <a:srgbClr val="FF0000"/>
                </a:solidFill>
                <a:latin typeface="Arial"/>
                <a:cs typeface="Arial"/>
              </a:rPr>
              <a:t>with the severity </a:t>
            </a:r>
            <a:r>
              <a:rPr dirty="0" sz="2200">
                <a:solidFill>
                  <a:srgbClr val="FF0000"/>
                </a:solidFill>
                <a:latin typeface="Arial"/>
                <a:cs typeface="Arial"/>
              </a:rPr>
              <a:t>of  </a:t>
            </a:r>
            <a:r>
              <a:rPr dirty="0" sz="2200" spc="-5">
                <a:solidFill>
                  <a:srgbClr val="FF0000"/>
                </a:solidFill>
                <a:latin typeface="Arial"/>
                <a:cs typeface="Arial"/>
              </a:rPr>
              <a:t>auditory</a:t>
            </a:r>
            <a:r>
              <a:rPr dirty="0" sz="2200" spc="-5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200">
                <a:solidFill>
                  <a:srgbClr val="FF0000"/>
                </a:solidFill>
                <a:latin typeface="Arial"/>
                <a:cs typeface="Arial"/>
              </a:rPr>
              <a:t>hallucinations</a:t>
            </a:r>
            <a:r>
              <a:rPr dirty="0" sz="2200">
                <a:latin typeface="Arial"/>
                <a:cs typeface="Arial"/>
              </a:rPr>
              <a:t>.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3"/>
              </a:spcBef>
              <a:buFont typeface="Arial"/>
              <a:buChar char="•"/>
            </a:pPr>
            <a:endParaRPr sz="320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20100"/>
              </a:lnSpc>
              <a:buFont typeface="Arial"/>
              <a:buChar char="•"/>
              <a:tabLst>
                <a:tab pos="355600" algn="l"/>
              </a:tabLst>
            </a:pPr>
            <a:r>
              <a:rPr dirty="0" sz="2200" spc="-5">
                <a:latin typeface="Arial"/>
                <a:cs typeface="Arial"/>
              </a:rPr>
              <a:t>These findings suggest that dysfunction </a:t>
            </a:r>
            <a:r>
              <a:rPr dirty="0" sz="2200">
                <a:latin typeface="Arial"/>
                <a:cs typeface="Arial"/>
              </a:rPr>
              <a:t>in </a:t>
            </a:r>
            <a:r>
              <a:rPr dirty="0" sz="2200" spc="-5">
                <a:latin typeface="Arial"/>
                <a:cs typeface="Arial"/>
              </a:rPr>
              <a:t>the </a:t>
            </a:r>
            <a:r>
              <a:rPr dirty="0" sz="2200">
                <a:latin typeface="Arial"/>
                <a:cs typeface="Arial"/>
              </a:rPr>
              <a:t>left </a:t>
            </a:r>
            <a:r>
              <a:rPr dirty="0" sz="2200" spc="-5">
                <a:latin typeface="Arial"/>
                <a:cs typeface="Arial"/>
              </a:rPr>
              <a:t>fronto-  </a:t>
            </a:r>
            <a:r>
              <a:rPr dirty="0" sz="2200" spc="-5">
                <a:latin typeface="Arial"/>
                <a:cs typeface="Arial"/>
              </a:rPr>
              <a:t>temporal regions is related to the ability to appropriately assess  the attractiveness of vocal communications in</a:t>
            </a:r>
            <a:r>
              <a:rPr dirty="0" sz="2200" spc="145">
                <a:latin typeface="Arial"/>
                <a:cs typeface="Arial"/>
              </a:rPr>
              <a:t> </a:t>
            </a:r>
            <a:r>
              <a:rPr dirty="0" sz="2200" spc="-5">
                <a:latin typeface="Arial"/>
                <a:cs typeface="Arial"/>
              </a:rPr>
              <a:t>schizophrenia.</a:t>
            </a:r>
            <a:endParaRPr sz="2200">
              <a:latin typeface="Arial"/>
              <a:cs typeface="Arial"/>
            </a:endParaRPr>
          </a:p>
          <a:p>
            <a:pPr marL="355600" marR="963930" indent="-342900">
              <a:lnSpc>
                <a:spcPct val="120000"/>
              </a:lnSpc>
              <a:spcBef>
                <a:spcPts val="52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200" spc="-5">
                <a:latin typeface="Arial"/>
                <a:cs typeface="Arial"/>
              </a:rPr>
              <a:t>The right fronto-parietal region could represent cerebral  dysfunction to auditory attractiveness including social  communications.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2015-10-06T12:00:12Z</dcterms:created>
  <dcterms:modified xsi:type="dcterms:W3CDTF">2015-10-06T12:00:12Z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2015-10-06T00:00:00Z</vt:filetime>
  </property>
  <property fmtid="{D5CDD505-2E9C-101B-9397-08002B2CF9AE}" pid="3" name="Creator">
    <vt:lpwstr>Online2PDF.com</vt:lpwstr>
  </property>
  <property fmtid="{D5CDD505-2E9C-101B-9397-08002B2CF9AE}" pid="4" name="LastSaved">
    <vt:filetime>2015-10-06T00:00:00Z</vt:filetime>
  </property>
</Properties>
</file>