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3"/>
  </p:notesMasterIdLst>
  <p:sldIdLst>
    <p:sldId id="285" r:id="rId2"/>
    <p:sldId id="286" r:id="rId3"/>
    <p:sldId id="256" r:id="rId4"/>
    <p:sldId id="272" r:id="rId5"/>
    <p:sldId id="279" r:id="rId6"/>
    <p:sldId id="257" r:id="rId7"/>
    <p:sldId id="281" r:id="rId8"/>
    <p:sldId id="258" r:id="rId9"/>
    <p:sldId id="282" r:id="rId10"/>
    <p:sldId id="283" r:id="rId11"/>
    <p:sldId id="259" r:id="rId12"/>
    <p:sldId id="278" r:id="rId13"/>
    <p:sldId id="280" r:id="rId14"/>
    <p:sldId id="276" r:id="rId15"/>
    <p:sldId id="260" r:id="rId16"/>
    <p:sldId id="261" r:id="rId17"/>
    <p:sldId id="262" r:id="rId18"/>
    <p:sldId id="277" r:id="rId19"/>
    <p:sldId id="263" r:id="rId20"/>
    <p:sldId id="264" r:id="rId21"/>
    <p:sldId id="265" r:id="rId22"/>
    <p:sldId id="266" r:id="rId23"/>
    <p:sldId id="267" r:id="rId24"/>
    <p:sldId id="268" r:id="rId25"/>
    <p:sldId id="269" r:id="rId26"/>
    <p:sldId id="270" r:id="rId27"/>
    <p:sldId id="273" r:id="rId28"/>
    <p:sldId id="274" r:id="rId29"/>
    <p:sldId id="284" r:id="rId30"/>
    <p:sldId id="275" r:id="rId31"/>
    <p:sldId id="287" r:id="rId32"/>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964" autoAdjust="0"/>
  </p:normalViewPr>
  <p:slideViewPr>
    <p:cSldViewPr>
      <p:cViewPr varScale="1">
        <p:scale>
          <a:sx n="54" d="100"/>
          <a:sy n="54" d="100"/>
        </p:scale>
        <p:origin x="-183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GB"/>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34E0CE55-0B97-409F-8577-6C6C4DB71166}" type="datetimeFigureOut">
              <a:rPr lang="en-GB" smtClean="0"/>
              <a:t>18/08/2015</a:t>
            </a:fld>
            <a:endParaRPr lang="en-GB"/>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GB"/>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GB"/>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AFAAAC27-11EE-487C-B49E-55202F8ABD1F}" type="slidenum">
              <a:rPr lang="en-GB" smtClean="0"/>
              <a:t>‹#›</a:t>
            </a:fld>
            <a:endParaRPr lang="en-GB"/>
          </a:p>
        </p:txBody>
      </p:sp>
    </p:spTree>
    <p:extLst>
      <p:ext uri="{BB962C8B-B14F-4D97-AF65-F5344CB8AC3E}">
        <p14:creationId xmlns:p14="http://schemas.microsoft.com/office/powerpoint/2010/main" val="1523289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3</a:t>
            </a:fld>
            <a:endParaRPr lang="en-GB"/>
          </a:p>
        </p:txBody>
      </p:sp>
    </p:spTree>
    <p:extLst>
      <p:ext uri="{BB962C8B-B14F-4D97-AF65-F5344CB8AC3E}">
        <p14:creationId xmlns:p14="http://schemas.microsoft.com/office/powerpoint/2010/main" val="3829411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FAAAC27-11EE-487C-B49E-55202F8ABD1F}" type="slidenum">
              <a:rPr lang="en-GB" smtClean="0"/>
              <a:t>4</a:t>
            </a:fld>
            <a:endParaRPr lang="en-GB"/>
          </a:p>
        </p:txBody>
      </p:sp>
    </p:spTree>
    <p:extLst>
      <p:ext uri="{BB962C8B-B14F-4D97-AF65-F5344CB8AC3E}">
        <p14:creationId xmlns:p14="http://schemas.microsoft.com/office/powerpoint/2010/main" val="3826702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I know this is a picture you have probably</a:t>
            </a:r>
            <a:r>
              <a:rPr lang="en-GB" baseline="0" dirty="0" smtClean="0"/>
              <a:t> all seen many times.  However I feel it needs to be remembered.  </a:t>
            </a:r>
          </a:p>
          <a:p>
            <a:endParaRPr lang="en-GB" dirty="0" smtClean="0"/>
          </a:p>
          <a:p>
            <a:r>
              <a:rPr lang="en-GB" dirty="0" smtClean="0"/>
              <a:t>While much progress has been made since the thalidomide disaster in the early 1960s, PV is an area in which improvement is needed for early detection of adverse drug reactions (ADRs) in addition to reducing their incidence, severity or </a:t>
            </a:r>
            <a:r>
              <a:rPr lang="en-GB" dirty="0" err="1" smtClean="0"/>
              <a:t>sequelae</a:t>
            </a:r>
            <a:r>
              <a:rPr lang="en-GB" dirty="0" smtClean="0"/>
              <a:t>. </a:t>
            </a:r>
          </a:p>
          <a:p>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an ideal</a:t>
            </a:r>
            <a:r>
              <a:rPr lang="en-GB" baseline="0" dirty="0" smtClean="0"/>
              <a:t> world we have all the information prior to marketing, we would know the correct dose, the correct time to give the medication, the correct patient in which to administer the product and there would be no detrimental side effects. </a:t>
            </a:r>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6</a:t>
            </a:fld>
            <a:endParaRPr lang="en-GB"/>
          </a:p>
        </p:txBody>
      </p:sp>
    </p:spTree>
    <p:extLst>
      <p:ext uri="{BB962C8B-B14F-4D97-AF65-F5344CB8AC3E}">
        <p14:creationId xmlns:p14="http://schemas.microsoft.com/office/powerpoint/2010/main" val="3336185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3237"/>
            <a:r>
              <a:rPr lang="en-GB" dirty="0"/>
              <a:t>The nature of PV means there are many types of data that can be used to monitor potential safety signals.</a:t>
            </a:r>
          </a:p>
          <a:p>
            <a:endParaRPr lang="en-GB" dirty="0" smtClean="0"/>
          </a:p>
          <a:p>
            <a:r>
              <a:rPr lang="en-GB" dirty="0" smtClean="0"/>
              <a:t>The largest and most important is that gathered from spontaneous reporting.  Other sources include patient information leaflets (PILs), summaries of product characteristics (SPC), CT data and information gathered from literature and worldwide web searches.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a product reaches the</a:t>
            </a:r>
            <a:r>
              <a:rPr lang="en-GB" baseline="0" dirty="0" smtClean="0"/>
              <a:t> market there is much information missing from the overall safety profile and we have much to learn through post marketing, spontaneous reports. </a:t>
            </a:r>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8</a:t>
            </a:fld>
            <a:endParaRPr lang="en-GB"/>
          </a:p>
        </p:txBody>
      </p:sp>
    </p:spTree>
    <p:extLst>
      <p:ext uri="{BB962C8B-B14F-4D97-AF65-F5344CB8AC3E}">
        <p14:creationId xmlns:p14="http://schemas.microsoft.com/office/powerpoint/2010/main" val="2272578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Disproportionality if used in PV to compare the number of reports of a medical term observed with a medicinal product, with the number of reports for that medical term reported for all other medicinal products reported in the database, that is the expected count.</a:t>
            </a:r>
          </a:p>
          <a:p>
            <a:endParaRPr lang="en-GB" dirty="0" smtClean="0"/>
          </a:p>
          <a:p>
            <a:r>
              <a:rPr lang="en-GB" dirty="0" smtClean="0"/>
              <a:t>There are various ways of calculating the observed to expected ratio, the disproportionality calculation used is irrelevant as the methods used are shown to be indifferent in generating signals in the literature.    </a:t>
            </a:r>
          </a:p>
          <a:p>
            <a:r>
              <a:rPr lang="en-GB" dirty="0" smtClean="0"/>
              <a:t>For this study the Proportional Reporting Ratio was used, as it was used by the MHRA for signal generation with Yellow Card reports up until 2006, and the two data sets used start before 2006. Using the calculation used at the time the data was entered will allow for direct comparison of signals generated at each time point without and with the added weighting.</a:t>
            </a:r>
          </a:p>
          <a:p>
            <a:endParaRPr lang="en-GB"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A is the number of reports for the medical term investigated reported with the drug in question</a:t>
            </a:r>
          </a:p>
          <a:p>
            <a:r>
              <a:rPr lang="en-GB" dirty="0" smtClean="0"/>
              <a:t>B is the number of reports on the same drug but that do not have the reaction term</a:t>
            </a:r>
          </a:p>
          <a:p>
            <a:r>
              <a:rPr lang="en-GB" dirty="0" smtClean="0"/>
              <a:t>C is the number of reports for the reaction term but not on the drug in question</a:t>
            </a:r>
          </a:p>
          <a:p>
            <a:r>
              <a:rPr lang="en-GB" dirty="0" smtClean="0"/>
              <a:t>D is the number of reports in the database that don’t have the drug of the reaction term </a:t>
            </a:r>
          </a:p>
          <a:p>
            <a:endParaRPr lang="en-GB" dirty="0" smtClean="0"/>
          </a:p>
          <a:p>
            <a:r>
              <a:rPr lang="en-GB" dirty="0" smtClean="0"/>
              <a:t>The calculation is carried out so that each report is only counted once. The drug/reaction pair under investigation was not included in the background rate, only the “observed” rate.  </a:t>
            </a:r>
          </a:p>
          <a:p>
            <a:endParaRPr lang="en-GB"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cs typeface="Arial" charset="0"/>
              </a:defRPr>
            </a:lvl1pPr>
            <a:lvl2pPr marL="758255" indent="-291636" eaLnBrk="0" hangingPunct="0">
              <a:defRPr sz="2000">
                <a:solidFill>
                  <a:schemeClr val="tx1"/>
                </a:solidFill>
                <a:latin typeface="Arial" charset="0"/>
                <a:cs typeface="Arial" charset="0"/>
              </a:defRPr>
            </a:lvl2pPr>
            <a:lvl3pPr marL="1166546" indent="-233309" eaLnBrk="0" hangingPunct="0">
              <a:defRPr sz="2000">
                <a:solidFill>
                  <a:schemeClr val="tx1"/>
                </a:solidFill>
                <a:latin typeface="Arial" charset="0"/>
                <a:cs typeface="Arial" charset="0"/>
              </a:defRPr>
            </a:lvl3pPr>
            <a:lvl4pPr marL="1633164" indent="-233309" eaLnBrk="0" hangingPunct="0">
              <a:defRPr sz="2000">
                <a:solidFill>
                  <a:schemeClr val="tx1"/>
                </a:solidFill>
                <a:latin typeface="Arial" charset="0"/>
                <a:cs typeface="Arial" charset="0"/>
              </a:defRPr>
            </a:lvl4pPr>
            <a:lvl5pPr marL="2099782" indent="-233309" eaLnBrk="0" hangingPunct="0">
              <a:defRPr sz="2000">
                <a:solidFill>
                  <a:schemeClr val="tx1"/>
                </a:solidFill>
                <a:latin typeface="Arial" charset="0"/>
                <a:cs typeface="Arial" charset="0"/>
              </a:defRPr>
            </a:lvl5pPr>
            <a:lvl6pPr marL="2566401" indent="-233309" eaLnBrk="0" fontAlgn="base" hangingPunct="0">
              <a:spcBef>
                <a:spcPct val="0"/>
              </a:spcBef>
              <a:spcAft>
                <a:spcPct val="0"/>
              </a:spcAft>
              <a:defRPr sz="2000">
                <a:solidFill>
                  <a:schemeClr val="tx1"/>
                </a:solidFill>
                <a:latin typeface="Arial" charset="0"/>
                <a:cs typeface="Arial" charset="0"/>
              </a:defRPr>
            </a:lvl6pPr>
            <a:lvl7pPr marL="3033019" indent="-233309" eaLnBrk="0" fontAlgn="base" hangingPunct="0">
              <a:spcBef>
                <a:spcPct val="0"/>
              </a:spcBef>
              <a:spcAft>
                <a:spcPct val="0"/>
              </a:spcAft>
              <a:defRPr sz="2000">
                <a:solidFill>
                  <a:schemeClr val="tx1"/>
                </a:solidFill>
                <a:latin typeface="Arial" charset="0"/>
                <a:cs typeface="Arial" charset="0"/>
              </a:defRPr>
            </a:lvl7pPr>
            <a:lvl8pPr marL="3499637" indent="-233309" eaLnBrk="0" fontAlgn="base" hangingPunct="0">
              <a:spcBef>
                <a:spcPct val="0"/>
              </a:spcBef>
              <a:spcAft>
                <a:spcPct val="0"/>
              </a:spcAft>
              <a:defRPr sz="2000">
                <a:solidFill>
                  <a:schemeClr val="tx1"/>
                </a:solidFill>
                <a:latin typeface="Arial" charset="0"/>
                <a:cs typeface="Arial" charset="0"/>
              </a:defRPr>
            </a:lvl8pPr>
            <a:lvl9pPr marL="3966256" indent="-233309" eaLnBrk="0" fontAlgn="base" hangingPunct="0">
              <a:spcBef>
                <a:spcPct val="0"/>
              </a:spcBef>
              <a:spcAft>
                <a:spcPct val="0"/>
              </a:spcAft>
              <a:defRPr sz="2000">
                <a:solidFill>
                  <a:schemeClr val="tx1"/>
                </a:solidFill>
                <a:latin typeface="Arial" charset="0"/>
                <a:cs typeface="Arial" charset="0"/>
              </a:defRPr>
            </a:lvl9pPr>
          </a:lstStyle>
          <a:p>
            <a:pPr eaLnBrk="1" hangingPunct="1"/>
            <a:fld id="{F598BC5B-C275-456F-9D87-F3CA34264821}" type="slidenum">
              <a:rPr lang="en-GB" sz="1200"/>
              <a:pPr eaLnBrk="1" hangingPunct="1"/>
              <a:t>11</a:t>
            </a:fld>
            <a:endParaRPr lang="en-GB"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t>By statistical weighting we mean adding a higher numerical value to important associations identified.  </a:t>
            </a:r>
          </a:p>
          <a:p>
            <a:pPr eaLnBrk="1" hangingPunct="1"/>
            <a:r>
              <a:rPr lang="en-GB" dirty="0" smtClean="0"/>
              <a:t>The signal detection process operates as usual for disproportionality but was augmented with weightings based on ratings provided by physicians as discussed</a:t>
            </a:r>
            <a:r>
              <a:rPr lang="en-GB" baseline="0" dirty="0" smtClean="0"/>
              <a:t> yesterday. </a:t>
            </a:r>
            <a:endParaRPr lang="en-GB" dirty="0" smtClean="0"/>
          </a:p>
          <a:p>
            <a:pPr eaLnBrk="1" hangingPunct="1"/>
            <a:r>
              <a:rPr lang="en-GB" b="1" dirty="0" smtClean="0"/>
              <a:t>It’s aim, to identify possible ADRs earlier with enhanced supportive evidence.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FAAAC27-11EE-487C-B49E-55202F8ABD1F}" type="slidenum">
              <a:rPr lang="en-GB" smtClean="0"/>
              <a:t>12</a:t>
            </a:fld>
            <a:endParaRPr lang="en-GB"/>
          </a:p>
        </p:txBody>
      </p:sp>
    </p:spTree>
    <p:extLst>
      <p:ext uri="{BB962C8B-B14F-4D97-AF65-F5344CB8AC3E}">
        <p14:creationId xmlns:p14="http://schemas.microsoft.com/office/powerpoint/2010/main" val="1907219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SMQ was</a:t>
            </a:r>
            <a:r>
              <a:rPr lang="en-GB" baseline="0" dirty="0" smtClean="0"/>
              <a:t> used to model the weighting method while monitoring the terms for cardiovascular risk highlighted from the information available pre-marketing. </a:t>
            </a:r>
          </a:p>
          <a:p>
            <a:r>
              <a:rPr lang="en-GB" baseline="0" dirty="0" smtClean="0"/>
              <a:t>It was important that we used the scientific discussion available on the EMA website from before the model products reached the market.  </a:t>
            </a:r>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13</a:t>
            </a:fld>
            <a:endParaRPr lang="en-GB"/>
          </a:p>
        </p:txBody>
      </p:sp>
    </p:spTree>
    <p:extLst>
      <p:ext uri="{BB962C8B-B14F-4D97-AF65-F5344CB8AC3E}">
        <p14:creationId xmlns:p14="http://schemas.microsoft.com/office/powerpoint/2010/main" val="2065383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GB" dirty="0"/>
              <a:t>The author decided to weight known “true” signals first as the comparison of when the terms became signals without weighting and with weighting would show the efficiency of the method.  The first weighting applied was the crude average of the physician ratings, i.e. the number of reports for each of the six terms was multiplied by the average rating, see Table 3.4.  It was clear that the weighting would have little or no effect on those terms with an average rating of 1 or close to 1.  For terms with an average of 3 or close to 3, the weighting would mean it became a signal with just one report.  </a:t>
            </a:r>
          </a:p>
          <a:p>
            <a:endParaRPr lang="en-GB" dirty="0" smtClean="0"/>
          </a:p>
          <a:p>
            <a:r>
              <a:rPr lang="en-GB" dirty="0"/>
              <a:t>The six terms initially weighted were rated very important or important, with </a:t>
            </a:r>
            <a:r>
              <a:rPr lang="en-GB" i="1" dirty="0"/>
              <a:t>oedema</a:t>
            </a:r>
            <a:r>
              <a:rPr lang="en-GB" dirty="0"/>
              <a:t> being rated lowest at an average of 1.55.  </a:t>
            </a:r>
            <a:r>
              <a:rPr lang="en-GB" i="1" dirty="0"/>
              <a:t>Left ventricular failure</a:t>
            </a:r>
            <a:r>
              <a:rPr lang="en-GB" dirty="0"/>
              <a:t>, </a:t>
            </a:r>
            <a:r>
              <a:rPr lang="en-GB" i="1" dirty="0"/>
              <a:t>oedema peripheral</a:t>
            </a:r>
            <a:r>
              <a:rPr lang="en-GB" dirty="0"/>
              <a:t> and </a:t>
            </a:r>
            <a:r>
              <a:rPr lang="en-GB" i="1" dirty="0"/>
              <a:t>oedema</a:t>
            </a:r>
            <a:r>
              <a:rPr lang="en-GB" dirty="0"/>
              <a:t> were weighted first as </a:t>
            </a:r>
            <a:r>
              <a:rPr lang="en-GB" i="1" dirty="0"/>
              <a:t>left ventricular failure</a:t>
            </a:r>
            <a:r>
              <a:rPr lang="en-GB" dirty="0"/>
              <a:t> had an average rating close to 3, </a:t>
            </a:r>
            <a:r>
              <a:rPr lang="en-GB" i="1" dirty="0"/>
              <a:t>oedema peripheral</a:t>
            </a:r>
            <a:r>
              <a:rPr lang="en-GB" dirty="0"/>
              <a:t> was close to 2 and </a:t>
            </a:r>
            <a:r>
              <a:rPr lang="en-GB" i="1" dirty="0"/>
              <a:t>oedema</a:t>
            </a:r>
            <a:r>
              <a:rPr lang="en-GB" dirty="0"/>
              <a:t> had the lowest average weighting of these six terms providing a good range.  </a:t>
            </a:r>
            <a:r>
              <a:rPr lang="en-GB" i="1" dirty="0"/>
              <a:t>Oedema peripheral</a:t>
            </a:r>
            <a:r>
              <a:rPr lang="en-GB" dirty="0"/>
              <a:t> and </a:t>
            </a:r>
            <a:r>
              <a:rPr lang="en-GB" i="1" dirty="0"/>
              <a:t>oedema</a:t>
            </a:r>
            <a:r>
              <a:rPr lang="en-GB" dirty="0"/>
              <a:t> were “true” signals for both pioglitazone and rosiglitazone.  The five drug-event pairs; pioglitazone with </a:t>
            </a:r>
            <a:r>
              <a:rPr lang="en-GB" i="1" dirty="0"/>
              <a:t>left ventricular failure</a:t>
            </a:r>
            <a:r>
              <a:rPr lang="en-GB" dirty="0"/>
              <a:t>, </a:t>
            </a:r>
            <a:r>
              <a:rPr lang="en-GB" i="1" dirty="0"/>
              <a:t>oedema peripheral</a:t>
            </a:r>
            <a:r>
              <a:rPr lang="en-GB" dirty="0"/>
              <a:t> and </a:t>
            </a:r>
            <a:r>
              <a:rPr lang="en-GB" i="1" dirty="0"/>
              <a:t>oedema</a:t>
            </a:r>
            <a:r>
              <a:rPr lang="en-GB" dirty="0"/>
              <a:t> and rosiglitazone with </a:t>
            </a:r>
            <a:r>
              <a:rPr lang="en-GB" i="1" dirty="0"/>
              <a:t>oedema peripheral</a:t>
            </a:r>
            <a:r>
              <a:rPr lang="en-GB" dirty="0"/>
              <a:t> and </a:t>
            </a:r>
            <a:r>
              <a:rPr lang="en-GB" i="1" dirty="0"/>
              <a:t>oedema</a:t>
            </a:r>
            <a:r>
              <a:rPr lang="en-GB" dirty="0"/>
              <a:t>, were examined with and without weighting in the results section.  These three terms were part of the SMQ </a:t>
            </a:r>
            <a:r>
              <a:rPr lang="en-GB" i="1" dirty="0"/>
              <a:t>cardiac failure</a:t>
            </a:r>
            <a:r>
              <a:rPr lang="en-GB" dirty="0"/>
              <a:t>.  No terms from the SMQ </a:t>
            </a:r>
            <a:r>
              <a:rPr lang="en-GB" i="1" dirty="0"/>
              <a:t>acute pancreatitis</a:t>
            </a:r>
            <a:r>
              <a:rPr lang="en-GB" dirty="0"/>
              <a:t> were identified as “true” signals in the dataset prior to weighting.  </a:t>
            </a:r>
          </a:p>
          <a:p>
            <a:r>
              <a:rPr lang="en-GB" dirty="0"/>
              <a:t> </a:t>
            </a:r>
          </a:p>
          <a:p>
            <a:r>
              <a:rPr lang="en-GB" dirty="0"/>
              <a:t>Taking the average ratings as the weighting factor (WF), i.e. multiplying number of reports by the mean physician rating provided some difficulties.  For example rating close to 1 was insignificant and rating close to 3 was overly sensitive.  It was decided that a form of shrinkage (see Section 3.3.3) could be adapted to the ratings obtained from the physician study.  Thus the second and third weightings applied to the three terms initially weighted were the averages multiplied by 0.6 and 0.7 respectively.  Halving the weighting factor would result in the number of reports being less than 1 for terms with a only 1 report, so the WF had to be higher than 0.5.  The three weightings applied were; mean, mean*0.6 and mean*0.7, see Table 3.5 (where * means multiplied by).  </a:t>
            </a:r>
          </a:p>
          <a:p>
            <a:r>
              <a:rPr lang="en-GB" b="1" dirty="0"/>
              <a:t> </a:t>
            </a:r>
            <a:endParaRPr lang="en-GB" dirty="0"/>
          </a:p>
          <a:p>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14</a:t>
            </a:fld>
            <a:endParaRPr lang="en-GB"/>
          </a:p>
        </p:txBody>
      </p:sp>
    </p:spTree>
    <p:extLst>
      <p:ext uri="{BB962C8B-B14F-4D97-AF65-F5344CB8AC3E}">
        <p14:creationId xmlns:p14="http://schemas.microsoft.com/office/powerpoint/2010/main" val="4163064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cs typeface="Arial" charset="0"/>
              </a:defRPr>
            </a:lvl1pPr>
            <a:lvl2pPr marL="758255" indent="-291636" eaLnBrk="0" hangingPunct="0">
              <a:defRPr sz="2000">
                <a:solidFill>
                  <a:schemeClr val="tx1"/>
                </a:solidFill>
                <a:latin typeface="Arial" charset="0"/>
                <a:cs typeface="Arial" charset="0"/>
              </a:defRPr>
            </a:lvl2pPr>
            <a:lvl3pPr marL="1166546" indent="-233309" eaLnBrk="0" hangingPunct="0">
              <a:defRPr sz="2000">
                <a:solidFill>
                  <a:schemeClr val="tx1"/>
                </a:solidFill>
                <a:latin typeface="Arial" charset="0"/>
                <a:cs typeface="Arial" charset="0"/>
              </a:defRPr>
            </a:lvl3pPr>
            <a:lvl4pPr marL="1633164" indent="-233309" eaLnBrk="0" hangingPunct="0">
              <a:defRPr sz="2000">
                <a:solidFill>
                  <a:schemeClr val="tx1"/>
                </a:solidFill>
                <a:latin typeface="Arial" charset="0"/>
                <a:cs typeface="Arial" charset="0"/>
              </a:defRPr>
            </a:lvl4pPr>
            <a:lvl5pPr marL="2099782" indent="-233309" eaLnBrk="0" hangingPunct="0">
              <a:defRPr sz="2000">
                <a:solidFill>
                  <a:schemeClr val="tx1"/>
                </a:solidFill>
                <a:latin typeface="Arial" charset="0"/>
                <a:cs typeface="Arial" charset="0"/>
              </a:defRPr>
            </a:lvl5pPr>
            <a:lvl6pPr marL="2566401" indent="-233309" eaLnBrk="0" fontAlgn="base" hangingPunct="0">
              <a:spcBef>
                <a:spcPct val="0"/>
              </a:spcBef>
              <a:spcAft>
                <a:spcPct val="0"/>
              </a:spcAft>
              <a:defRPr sz="2000">
                <a:solidFill>
                  <a:schemeClr val="tx1"/>
                </a:solidFill>
                <a:latin typeface="Arial" charset="0"/>
                <a:cs typeface="Arial" charset="0"/>
              </a:defRPr>
            </a:lvl6pPr>
            <a:lvl7pPr marL="3033019" indent="-233309" eaLnBrk="0" fontAlgn="base" hangingPunct="0">
              <a:spcBef>
                <a:spcPct val="0"/>
              </a:spcBef>
              <a:spcAft>
                <a:spcPct val="0"/>
              </a:spcAft>
              <a:defRPr sz="2000">
                <a:solidFill>
                  <a:schemeClr val="tx1"/>
                </a:solidFill>
                <a:latin typeface="Arial" charset="0"/>
                <a:cs typeface="Arial" charset="0"/>
              </a:defRPr>
            </a:lvl7pPr>
            <a:lvl8pPr marL="3499637" indent="-233309" eaLnBrk="0" fontAlgn="base" hangingPunct="0">
              <a:spcBef>
                <a:spcPct val="0"/>
              </a:spcBef>
              <a:spcAft>
                <a:spcPct val="0"/>
              </a:spcAft>
              <a:defRPr sz="2000">
                <a:solidFill>
                  <a:schemeClr val="tx1"/>
                </a:solidFill>
                <a:latin typeface="Arial" charset="0"/>
                <a:cs typeface="Arial" charset="0"/>
              </a:defRPr>
            </a:lvl8pPr>
            <a:lvl9pPr marL="3966256" indent="-233309" eaLnBrk="0" fontAlgn="base" hangingPunct="0">
              <a:spcBef>
                <a:spcPct val="0"/>
              </a:spcBef>
              <a:spcAft>
                <a:spcPct val="0"/>
              </a:spcAft>
              <a:defRPr sz="2000">
                <a:solidFill>
                  <a:schemeClr val="tx1"/>
                </a:solidFill>
                <a:latin typeface="Arial" charset="0"/>
                <a:cs typeface="Arial" charset="0"/>
              </a:defRPr>
            </a:lvl9pPr>
          </a:lstStyle>
          <a:p>
            <a:pPr eaLnBrk="1" hangingPunct="1"/>
            <a:fld id="{2BB0B05E-5E4D-446D-AD71-8E92528E92D2}" type="slidenum">
              <a:rPr lang="en-GB" sz="1200"/>
              <a:pPr eaLnBrk="1" hangingPunct="1"/>
              <a:t>15</a:t>
            </a:fld>
            <a:endParaRPr lang="en-GB"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t>The correct weighting to be applied cannot be defined until sensitivity analysis has been carried out and a review of the number of false positives and false negatives can be assessed.  For this reason the method must be tested retrospectively, to show which potential signals identified by disproportionate calculations became true positives and which became true negatives through causality assessment and clinical evaluation. </a:t>
            </a:r>
          </a:p>
          <a:p>
            <a:pPr eaLnBrk="1" hangingPunct="1"/>
            <a:endParaRPr lang="en-GB" dirty="0" smtClean="0"/>
          </a:p>
          <a:p>
            <a:pPr eaLnBrk="1" hangingPunct="1"/>
            <a:r>
              <a:rPr lang="en-GB" dirty="0"/>
              <a:t>After the initial modelling of these weightings, other terms from the physician study that were included in the dataset but did not become potential signals in the twenty-four months were weighted.  Some of these tables and figures are shown in the results section of this chapter if considered important in demonstrating the method;</a:t>
            </a:r>
            <a:endParaRPr lang="en-GB" dirty="0" smtClean="0"/>
          </a:p>
          <a:p>
            <a:pPr eaLnBrk="1" hangingPunct="1"/>
            <a:endParaRPr lang="en-GB"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Dynamic PRR reports could be generated for each reaction term and the drug being investigated in the two year dataset</a:t>
            </a:r>
          </a:p>
          <a:p>
            <a:endParaRPr lang="en-GB" dirty="0" smtClean="0"/>
          </a:p>
          <a:p>
            <a:r>
              <a:rPr lang="en-GB" dirty="0" smtClean="0"/>
              <a:t>Dates were not provided in the second data set spanning 10 years, from 2000-2010, therefore static PRR reports for each reaction term weighted were produced, showing the disproportionality of the drug/ reaction term at the end of the 10 years</a:t>
            </a:r>
            <a:endParaRPr lang="en-GB" b="1"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For example, from this dynamic PRR report of pioglitazone reported with oedema, prior to any weighting, there is a clear spike in PRR and CI at month 4.  This was when the number of cases reached the limit of 3, and the thresholds for PRR, CI and Chi-squared were all passed.  </a:t>
            </a:r>
          </a:p>
          <a:p>
            <a:endParaRPr lang="en-GB" b="1" dirty="0" smtClean="0"/>
          </a:p>
          <a:p>
            <a:endParaRPr lang="en-GB"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PRR is a highly sensitive method which may produce a high number of false positive signals when the number of reports is low, which is why the threshold for PRR is set at 2.  However this needs further interpretation, as when few spontaneous reports exist in a large PV database for a drug/event, the PRR will be unrealistically high.  The use of significance statistics with PRR, such as </a:t>
            </a:r>
            <a:r>
              <a:rPr lang="en-GB" dirty="0" smtClean="0">
                <a:sym typeface="Symbol"/>
              </a:rPr>
              <a:t></a:t>
            </a:r>
            <a:r>
              <a:rPr lang="en-GB" baseline="30000" dirty="0" smtClean="0"/>
              <a:t>2</a:t>
            </a:r>
            <a:r>
              <a:rPr lang="en-GB" dirty="0" smtClean="0"/>
              <a:t> and CIs, and the recommended threshold of at least 3 cases help to deal with this, along with the more recent development of shrinkage methods.    </a:t>
            </a:r>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18</a:t>
            </a:fld>
            <a:endParaRPr lang="en-GB"/>
          </a:p>
        </p:txBody>
      </p:sp>
    </p:spTree>
    <p:extLst>
      <p:ext uri="{BB962C8B-B14F-4D97-AF65-F5344CB8AC3E}">
        <p14:creationId xmlns:p14="http://schemas.microsoft.com/office/powerpoint/2010/main" val="3679604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r>
              <a:rPr lang="en-GB" dirty="0" smtClean="0"/>
              <a:t>When the three weighting factors were applied to </a:t>
            </a:r>
            <a:r>
              <a:rPr lang="en-GB" i="1" dirty="0" smtClean="0"/>
              <a:t>oedema</a:t>
            </a:r>
            <a:r>
              <a:rPr lang="en-GB" dirty="0" smtClean="0"/>
              <a:t> reported with pioglitazone, there was no affect on when </a:t>
            </a:r>
            <a:r>
              <a:rPr lang="en-GB" i="1" dirty="0" smtClean="0"/>
              <a:t>oedema</a:t>
            </a:r>
            <a:r>
              <a:rPr lang="en-GB" dirty="0" smtClean="0"/>
              <a:t> became a potential signal. </a:t>
            </a:r>
          </a:p>
          <a:p>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19</a:t>
            </a:fld>
            <a:endParaRPr lang="en-GB"/>
          </a:p>
        </p:txBody>
      </p:sp>
    </p:spTree>
    <p:extLst>
      <p:ext uri="{BB962C8B-B14F-4D97-AF65-F5344CB8AC3E}">
        <p14:creationId xmlns:p14="http://schemas.microsoft.com/office/powerpoint/2010/main" val="3194090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i="1" smtClean="0"/>
              <a:t>Oedema peripheral</a:t>
            </a:r>
            <a:r>
              <a:rPr lang="en-GB" smtClean="0"/>
              <a:t> is reported from month 1 in the dataset, and becomes a signal in month 10 with three reports, a PRR of 4.32, CI lower of 1.48 and </a:t>
            </a:r>
            <a:r>
              <a:rPr lang="en-GB" smtClean="0">
                <a:sym typeface="Symbol" pitchFamily="18" charset="2"/>
              </a:rPr>
              <a:t></a:t>
            </a:r>
            <a:r>
              <a:rPr lang="en-GB" smtClean="0"/>
              <a:t>2 value of 7.77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cs typeface="Arial" charset="0"/>
              </a:defRPr>
            </a:lvl1pPr>
            <a:lvl2pPr marL="758255" indent="-291636" eaLnBrk="0" hangingPunct="0">
              <a:defRPr sz="2000">
                <a:solidFill>
                  <a:schemeClr val="tx1"/>
                </a:solidFill>
                <a:latin typeface="Arial" charset="0"/>
                <a:cs typeface="Arial" charset="0"/>
              </a:defRPr>
            </a:lvl2pPr>
            <a:lvl3pPr marL="1166546" indent="-233309" eaLnBrk="0" hangingPunct="0">
              <a:defRPr sz="2000">
                <a:solidFill>
                  <a:schemeClr val="tx1"/>
                </a:solidFill>
                <a:latin typeface="Arial" charset="0"/>
                <a:cs typeface="Arial" charset="0"/>
              </a:defRPr>
            </a:lvl3pPr>
            <a:lvl4pPr marL="1633164" indent="-233309" eaLnBrk="0" hangingPunct="0">
              <a:defRPr sz="2000">
                <a:solidFill>
                  <a:schemeClr val="tx1"/>
                </a:solidFill>
                <a:latin typeface="Arial" charset="0"/>
                <a:cs typeface="Arial" charset="0"/>
              </a:defRPr>
            </a:lvl4pPr>
            <a:lvl5pPr marL="2099782" indent="-233309" eaLnBrk="0" hangingPunct="0">
              <a:defRPr sz="2000">
                <a:solidFill>
                  <a:schemeClr val="tx1"/>
                </a:solidFill>
                <a:latin typeface="Arial" charset="0"/>
                <a:cs typeface="Arial" charset="0"/>
              </a:defRPr>
            </a:lvl5pPr>
            <a:lvl6pPr marL="2566401" indent="-233309" eaLnBrk="0" fontAlgn="base" hangingPunct="0">
              <a:spcBef>
                <a:spcPct val="0"/>
              </a:spcBef>
              <a:spcAft>
                <a:spcPct val="0"/>
              </a:spcAft>
              <a:defRPr sz="2000">
                <a:solidFill>
                  <a:schemeClr val="tx1"/>
                </a:solidFill>
                <a:latin typeface="Arial" charset="0"/>
                <a:cs typeface="Arial" charset="0"/>
              </a:defRPr>
            </a:lvl6pPr>
            <a:lvl7pPr marL="3033019" indent="-233309" eaLnBrk="0" fontAlgn="base" hangingPunct="0">
              <a:spcBef>
                <a:spcPct val="0"/>
              </a:spcBef>
              <a:spcAft>
                <a:spcPct val="0"/>
              </a:spcAft>
              <a:defRPr sz="2000">
                <a:solidFill>
                  <a:schemeClr val="tx1"/>
                </a:solidFill>
                <a:latin typeface="Arial" charset="0"/>
                <a:cs typeface="Arial" charset="0"/>
              </a:defRPr>
            </a:lvl7pPr>
            <a:lvl8pPr marL="3499637" indent="-233309" eaLnBrk="0" fontAlgn="base" hangingPunct="0">
              <a:spcBef>
                <a:spcPct val="0"/>
              </a:spcBef>
              <a:spcAft>
                <a:spcPct val="0"/>
              </a:spcAft>
              <a:defRPr sz="2000">
                <a:solidFill>
                  <a:schemeClr val="tx1"/>
                </a:solidFill>
                <a:latin typeface="Arial" charset="0"/>
                <a:cs typeface="Arial" charset="0"/>
              </a:defRPr>
            </a:lvl8pPr>
            <a:lvl9pPr marL="3966256" indent="-233309" eaLnBrk="0" fontAlgn="base" hangingPunct="0">
              <a:spcBef>
                <a:spcPct val="0"/>
              </a:spcBef>
              <a:spcAft>
                <a:spcPct val="0"/>
              </a:spcAft>
              <a:defRPr sz="2000">
                <a:solidFill>
                  <a:schemeClr val="tx1"/>
                </a:solidFill>
                <a:latin typeface="Arial" charset="0"/>
                <a:cs typeface="Arial" charset="0"/>
              </a:defRPr>
            </a:lvl9pPr>
          </a:lstStyle>
          <a:p>
            <a:pPr eaLnBrk="1" hangingPunct="1"/>
            <a:fld id="{BEE694A5-A05C-48A3-8471-410C70A76BEF}" type="slidenum">
              <a:rPr lang="en-GB" sz="1200"/>
              <a:pPr eaLnBrk="1" hangingPunct="1"/>
              <a:t>21</a:t>
            </a:fld>
            <a:endParaRPr lang="en-GB"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i="1" smtClean="0"/>
              <a:t>Oedema peripheral</a:t>
            </a:r>
            <a:r>
              <a:rPr lang="en-GB" smtClean="0"/>
              <a:t> now became a potential signal for evaluation in month 17, when the PRR was 2.79, the lower bound of CI was over 1 and the chi-squared was well above 4 at 7.88.  With this weighting added it is now a potential signal with just 4 cases reported, rather than the 6 cases reported when it became a potential signal with no weighting.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FAAAC27-11EE-487C-B49E-55202F8ABD1F}" type="slidenum">
              <a:rPr lang="en-GB" smtClean="0"/>
              <a:t>22</a:t>
            </a:fld>
            <a:endParaRPr lang="en-GB"/>
          </a:p>
        </p:txBody>
      </p:sp>
    </p:spTree>
    <p:extLst>
      <p:ext uri="{BB962C8B-B14F-4D97-AF65-F5344CB8AC3E}">
        <p14:creationId xmlns:p14="http://schemas.microsoft.com/office/powerpoint/2010/main" val="4265663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cs typeface="Arial" charset="0"/>
              </a:defRPr>
            </a:lvl1pPr>
            <a:lvl2pPr marL="758255" indent="-291636" eaLnBrk="0" hangingPunct="0">
              <a:defRPr sz="2000">
                <a:solidFill>
                  <a:schemeClr val="tx1"/>
                </a:solidFill>
                <a:latin typeface="Arial" charset="0"/>
                <a:cs typeface="Arial" charset="0"/>
              </a:defRPr>
            </a:lvl2pPr>
            <a:lvl3pPr marL="1166546" indent="-233309" eaLnBrk="0" hangingPunct="0">
              <a:defRPr sz="2000">
                <a:solidFill>
                  <a:schemeClr val="tx1"/>
                </a:solidFill>
                <a:latin typeface="Arial" charset="0"/>
                <a:cs typeface="Arial" charset="0"/>
              </a:defRPr>
            </a:lvl3pPr>
            <a:lvl4pPr marL="1633164" indent="-233309" eaLnBrk="0" hangingPunct="0">
              <a:defRPr sz="2000">
                <a:solidFill>
                  <a:schemeClr val="tx1"/>
                </a:solidFill>
                <a:latin typeface="Arial" charset="0"/>
                <a:cs typeface="Arial" charset="0"/>
              </a:defRPr>
            </a:lvl4pPr>
            <a:lvl5pPr marL="2099782" indent="-233309" eaLnBrk="0" hangingPunct="0">
              <a:defRPr sz="2000">
                <a:solidFill>
                  <a:schemeClr val="tx1"/>
                </a:solidFill>
                <a:latin typeface="Arial" charset="0"/>
                <a:cs typeface="Arial" charset="0"/>
              </a:defRPr>
            </a:lvl5pPr>
            <a:lvl6pPr marL="2566401" indent="-233309" eaLnBrk="0" fontAlgn="base" hangingPunct="0">
              <a:spcBef>
                <a:spcPct val="0"/>
              </a:spcBef>
              <a:spcAft>
                <a:spcPct val="0"/>
              </a:spcAft>
              <a:defRPr sz="2000">
                <a:solidFill>
                  <a:schemeClr val="tx1"/>
                </a:solidFill>
                <a:latin typeface="Arial" charset="0"/>
                <a:cs typeface="Arial" charset="0"/>
              </a:defRPr>
            </a:lvl6pPr>
            <a:lvl7pPr marL="3033019" indent="-233309" eaLnBrk="0" fontAlgn="base" hangingPunct="0">
              <a:spcBef>
                <a:spcPct val="0"/>
              </a:spcBef>
              <a:spcAft>
                <a:spcPct val="0"/>
              </a:spcAft>
              <a:defRPr sz="2000">
                <a:solidFill>
                  <a:schemeClr val="tx1"/>
                </a:solidFill>
                <a:latin typeface="Arial" charset="0"/>
                <a:cs typeface="Arial" charset="0"/>
              </a:defRPr>
            </a:lvl7pPr>
            <a:lvl8pPr marL="3499637" indent="-233309" eaLnBrk="0" fontAlgn="base" hangingPunct="0">
              <a:spcBef>
                <a:spcPct val="0"/>
              </a:spcBef>
              <a:spcAft>
                <a:spcPct val="0"/>
              </a:spcAft>
              <a:defRPr sz="2000">
                <a:solidFill>
                  <a:schemeClr val="tx1"/>
                </a:solidFill>
                <a:latin typeface="Arial" charset="0"/>
                <a:cs typeface="Arial" charset="0"/>
              </a:defRPr>
            </a:lvl8pPr>
            <a:lvl9pPr marL="3966256" indent="-233309" eaLnBrk="0" fontAlgn="base" hangingPunct="0">
              <a:spcBef>
                <a:spcPct val="0"/>
              </a:spcBef>
              <a:spcAft>
                <a:spcPct val="0"/>
              </a:spcAft>
              <a:defRPr sz="2000">
                <a:solidFill>
                  <a:schemeClr val="tx1"/>
                </a:solidFill>
                <a:latin typeface="Arial" charset="0"/>
                <a:cs typeface="Arial" charset="0"/>
              </a:defRPr>
            </a:lvl9pPr>
          </a:lstStyle>
          <a:p>
            <a:pPr eaLnBrk="1" hangingPunct="1"/>
            <a:fld id="{80B38CC4-E642-4462-BB17-E43457B7CE06}" type="slidenum">
              <a:rPr lang="en-GB" sz="1200"/>
              <a:pPr eaLnBrk="1" hangingPunct="1"/>
              <a:t>23</a:t>
            </a:fld>
            <a:endParaRPr lang="en-GB"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smtClean="0"/>
              <a:t>In the literature search conducted by the author from 2009 onwards, many studies have discussed the association of glitazones, particularly pioglitazone and rosiglitazone, with </a:t>
            </a:r>
            <a:r>
              <a:rPr lang="en-GB" i="1" smtClean="0"/>
              <a:t>cardiac failure, fluid retention</a:t>
            </a:r>
            <a:r>
              <a:rPr lang="en-GB" smtClean="0"/>
              <a:t> and </a:t>
            </a:r>
            <a:r>
              <a:rPr lang="en-GB" i="1" smtClean="0"/>
              <a:t>oedema peripheral.  </a:t>
            </a:r>
            <a:r>
              <a:rPr lang="en-GB" smtClean="0"/>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cs typeface="Arial" charset="0"/>
              </a:defRPr>
            </a:lvl1pPr>
            <a:lvl2pPr marL="758255" indent="-291636" eaLnBrk="0" hangingPunct="0">
              <a:defRPr sz="2000">
                <a:solidFill>
                  <a:schemeClr val="tx1"/>
                </a:solidFill>
                <a:latin typeface="Arial" charset="0"/>
                <a:cs typeface="Arial" charset="0"/>
              </a:defRPr>
            </a:lvl2pPr>
            <a:lvl3pPr marL="1166546" indent="-233309" eaLnBrk="0" hangingPunct="0">
              <a:defRPr sz="2000">
                <a:solidFill>
                  <a:schemeClr val="tx1"/>
                </a:solidFill>
                <a:latin typeface="Arial" charset="0"/>
                <a:cs typeface="Arial" charset="0"/>
              </a:defRPr>
            </a:lvl3pPr>
            <a:lvl4pPr marL="1633164" indent="-233309" eaLnBrk="0" hangingPunct="0">
              <a:defRPr sz="2000">
                <a:solidFill>
                  <a:schemeClr val="tx1"/>
                </a:solidFill>
                <a:latin typeface="Arial" charset="0"/>
                <a:cs typeface="Arial" charset="0"/>
              </a:defRPr>
            </a:lvl4pPr>
            <a:lvl5pPr marL="2099782" indent="-233309" eaLnBrk="0" hangingPunct="0">
              <a:defRPr sz="2000">
                <a:solidFill>
                  <a:schemeClr val="tx1"/>
                </a:solidFill>
                <a:latin typeface="Arial" charset="0"/>
                <a:cs typeface="Arial" charset="0"/>
              </a:defRPr>
            </a:lvl5pPr>
            <a:lvl6pPr marL="2566401" indent="-233309" eaLnBrk="0" fontAlgn="base" hangingPunct="0">
              <a:spcBef>
                <a:spcPct val="0"/>
              </a:spcBef>
              <a:spcAft>
                <a:spcPct val="0"/>
              </a:spcAft>
              <a:defRPr sz="2000">
                <a:solidFill>
                  <a:schemeClr val="tx1"/>
                </a:solidFill>
                <a:latin typeface="Arial" charset="0"/>
                <a:cs typeface="Arial" charset="0"/>
              </a:defRPr>
            </a:lvl6pPr>
            <a:lvl7pPr marL="3033019" indent="-233309" eaLnBrk="0" fontAlgn="base" hangingPunct="0">
              <a:spcBef>
                <a:spcPct val="0"/>
              </a:spcBef>
              <a:spcAft>
                <a:spcPct val="0"/>
              </a:spcAft>
              <a:defRPr sz="2000">
                <a:solidFill>
                  <a:schemeClr val="tx1"/>
                </a:solidFill>
                <a:latin typeface="Arial" charset="0"/>
                <a:cs typeface="Arial" charset="0"/>
              </a:defRPr>
            </a:lvl7pPr>
            <a:lvl8pPr marL="3499637" indent="-233309" eaLnBrk="0" fontAlgn="base" hangingPunct="0">
              <a:spcBef>
                <a:spcPct val="0"/>
              </a:spcBef>
              <a:spcAft>
                <a:spcPct val="0"/>
              </a:spcAft>
              <a:defRPr sz="2000">
                <a:solidFill>
                  <a:schemeClr val="tx1"/>
                </a:solidFill>
                <a:latin typeface="Arial" charset="0"/>
                <a:cs typeface="Arial" charset="0"/>
              </a:defRPr>
            </a:lvl8pPr>
            <a:lvl9pPr marL="3966256" indent="-233309" eaLnBrk="0" fontAlgn="base" hangingPunct="0">
              <a:spcBef>
                <a:spcPct val="0"/>
              </a:spcBef>
              <a:spcAft>
                <a:spcPct val="0"/>
              </a:spcAft>
              <a:defRPr sz="2000">
                <a:solidFill>
                  <a:schemeClr val="tx1"/>
                </a:solidFill>
                <a:latin typeface="Arial" charset="0"/>
                <a:cs typeface="Arial" charset="0"/>
              </a:defRPr>
            </a:lvl9pPr>
          </a:lstStyle>
          <a:p>
            <a:pPr eaLnBrk="1" hangingPunct="1"/>
            <a:fld id="{BFB480C1-15F8-4103-BDE6-3552492FC7AB}" type="slidenum">
              <a:rPr lang="en-GB" sz="1200"/>
              <a:pPr eaLnBrk="1" hangingPunct="1"/>
              <a:t>24</a:t>
            </a:fld>
            <a:endParaRPr lang="en-GB"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cs typeface="Arial" charset="0"/>
              </a:defRPr>
            </a:lvl1pPr>
            <a:lvl2pPr marL="758255" indent="-291636" eaLnBrk="0" hangingPunct="0">
              <a:defRPr sz="2000">
                <a:solidFill>
                  <a:schemeClr val="tx1"/>
                </a:solidFill>
                <a:latin typeface="Arial" charset="0"/>
                <a:cs typeface="Arial" charset="0"/>
              </a:defRPr>
            </a:lvl2pPr>
            <a:lvl3pPr marL="1166546" indent="-233309" eaLnBrk="0" hangingPunct="0">
              <a:defRPr sz="2000">
                <a:solidFill>
                  <a:schemeClr val="tx1"/>
                </a:solidFill>
                <a:latin typeface="Arial" charset="0"/>
                <a:cs typeface="Arial" charset="0"/>
              </a:defRPr>
            </a:lvl3pPr>
            <a:lvl4pPr marL="1633164" indent="-233309" eaLnBrk="0" hangingPunct="0">
              <a:defRPr sz="2000">
                <a:solidFill>
                  <a:schemeClr val="tx1"/>
                </a:solidFill>
                <a:latin typeface="Arial" charset="0"/>
                <a:cs typeface="Arial" charset="0"/>
              </a:defRPr>
            </a:lvl4pPr>
            <a:lvl5pPr marL="2099782" indent="-233309" eaLnBrk="0" hangingPunct="0">
              <a:defRPr sz="2000">
                <a:solidFill>
                  <a:schemeClr val="tx1"/>
                </a:solidFill>
                <a:latin typeface="Arial" charset="0"/>
                <a:cs typeface="Arial" charset="0"/>
              </a:defRPr>
            </a:lvl5pPr>
            <a:lvl6pPr marL="2566401" indent="-233309" eaLnBrk="0" fontAlgn="base" hangingPunct="0">
              <a:spcBef>
                <a:spcPct val="0"/>
              </a:spcBef>
              <a:spcAft>
                <a:spcPct val="0"/>
              </a:spcAft>
              <a:defRPr sz="2000">
                <a:solidFill>
                  <a:schemeClr val="tx1"/>
                </a:solidFill>
                <a:latin typeface="Arial" charset="0"/>
                <a:cs typeface="Arial" charset="0"/>
              </a:defRPr>
            </a:lvl6pPr>
            <a:lvl7pPr marL="3033019" indent="-233309" eaLnBrk="0" fontAlgn="base" hangingPunct="0">
              <a:spcBef>
                <a:spcPct val="0"/>
              </a:spcBef>
              <a:spcAft>
                <a:spcPct val="0"/>
              </a:spcAft>
              <a:defRPr sz="2000">
                <a:solidFill>
                  <a:schemeClr val="tx1"/>
                </a:solidFill>
                <a:latin typeface="Arial" charset="0"/>
                <a:cs typeface="Arial" charset="0"/>
              </a:defRPr>
            </a:lvl7pPr>
            <a:lvl8pPr marL="3499637" indent="-233309" eaLnBrk="0" fontAlgn="base" hangingPunct="0">
              <a:spcBef>
                <a:spcPct val="0"/>
              </a:spcBef>
              <a:spcAft>
                <a:spcPct val="0"/>
              </a:spcAft>
              <a:defRPr sz="2000">
                <a:solidFill>
                  <a:schemeClr val="tx1"/>
                </a:solidFill>
                <a:latin typeface="Arial" charset="0"/>
                <a:cs typeface="Arial" charset="0"/>
              </a:defRPr>
            </a:lvl8pPr>
            <a:lvl9pPr marL="3966256" indent="-233309" eaLnBrk="0" fontAlgn="base" hangingPunct="0">
              <a:spcBef>
                <a:spcPct val="0"/>
              </a:spcBef>
              <a:spcAft>
                <a:spcPct val="0"/>
              </a:spcAft>
              <a:defRPr sz="2000">
                <a:solidFill>
                  <a:schemeClr val="tx1"/>
                </a:solidFill>
                <a:latin typeface="Arial" charset="0"/>
                <a:cs typeface="Arial" charset="0"/>
              </a:defRPr>
            </a:lvl9pPr>
          </a:lstStyle>
          <a:p>
            <a:pPr eaLnBrk="1" hangingPunct="1"/>
            <a:fld id="{57DACB45-4633-49D4-9E0E-324298F1058C}" type="slidenum">
              <a:rPr lang="en-GB" sz="1200"/>
              <a:pPr eaLnBrk="1" hangingPunct="1"/>
              <a:t>25</a:t>
            </a:fld>
            <a:endParaRPr lang="en-GB"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FAAAC27-11EE-487C-B49E-55202F8ABD1F}" type="slidenum">
              <a:rPr lang="en-GB" smtClean="0"/>
              <a:t>26</a:t>
            </a:fld>
            <a:endParaRPr lang="en-GB"/>
          </a:p>
        </p:txBody>
      </p:sp>
    </p:spTree>
    <p:extLst>
      <p:ext uri="{BB962C8B-B14F-4D97-AF65-F5344CB8AC3E}">
        <p14:creationId xmlns:p14="http://schemas.microsoft.com/office/powerpoint/2010/main" val="2056092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a method that includes a</a:t>
            </a:r>
            <a:r>
              <a:rPr lang="en-GB" baseline="0" dirty="0" smtClean="0"/>
              <a:t> weighting method for terms of special interest and takes into account many other factors, such as age, gender, concurrent conditions, country of occurrence, co-suspects, etc. will aid in evaluation and discovery of trends of suspected ADRs. </a:t>
            </a:r>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27</a:t>
            </a:fld>
            <a:endParaRPr lang="en-GB"/>
          </a:p>
        </p:txBody>
      </p:sp>
    </p:spTree>
    <p:extLst>
      <p:ext uri="{BB962C8B-B14F-4D97-AF65-F5344CB8AC3E}">
        <p14:creationId xmlns:p14="http://schemas.microsoft.com/office/powerpoint/2010/main" val="878227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a:t>
            </a:r>
            <a:r>
              <a:rPr lang="en-GB" baseline="0" dirty="0" smtClean="0"/>
              <a:t> the evaluation tool also took into account criteria used to assess causality and well as a system for prioritisation, for example the impact analysis used at the MHRA, the detection, evaluation and prioritisation phases of signal management can be carried out quickly and effectively. </a:t>
            </a:r>
            <a:endParaRPr lang="en-GB" dirty="0" smtClean="0"/>
          </a:p>
          <a:p>
            <a:r>
              <a:rPr lang="en-GB" dirty="0" smtClean="0"/>
              <a:t>In </a:t>
            </a:r>
            <a:r>
              <a:rPr lang="en-GB" dirty="0"/>
              <a:t>1965 Sir Austin Bradford Hill composed a list of criteria to help evaluate whether an observed association between an exposure and an outcome is likely to be causal. These are now commonly known as the Bradford Hill criteria. Although none of the criteria alone can prove that a relationship is causal, used together, they can help make an overall judgement about whether a causal relationship is likely.</a:t>
            </a:r>
          </a:p>
        </p:txBody>
      </p:sp>
      <p:sp>
        <p:nvSpPr>
          <p:cNvPr id="4" name="Slide Number Placeholder 3"/>
          <p:cNvSpPr>
            <a:spLocks noGrp="1"/>
          </p:cNvSpPr>
          <p:nvPr>
            <p:ph type="sldNum" sz="quarter" idx="10"/>
          </p:nvPr>
        </p:nvSpPr>
        <p:spPr/>
        <p:txBody>
          <a:bodyPr/>
          <a:lstStyle/>
          <a:p>
            <a:fld id="{AFAAAC27-11EE-487C-B49E-55202F8ABD1F}" type="slidenum">
              <a:rPr lang="en-GB" smtClean="0"/>
              <a:t>28</a:t>
            </a:fld>
            <a:endParaRPr lang="en-GB"/>
          </a:p>
        </p:txBody>
      </p:sp>
    </p:spTree>
    <p:extLst>
      <p:ext uri="{BB962C8B-B14F-4D97-AF65-F5344CB8AC3E}">
        <p14:creationId xmlns:p14="http://schemas.microsoft.com/office/powerpoint/2010/main" val="7229801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Visual</a:t>
            </a:r>
            <a:r>
              <a:rPr lang="en-GB" baseline="0" dirty="0" smtClean="0"/>
              <a:t> tools – potential to add in a lot of various factors, and filters. </a:t>
            </a:r>
          </a:p>
          <a:p>
            <a:r>
              <a:rPr lang="en-GB" baseline="0" dirty="0" smtClean="0"/>
              <a:t>Add various statistics. </a:t>
            </a:r>
          </a:p>
          <a:p>
            <a:endParaRPr lang="en-GB" baseline="0" dirty="0" smtClean="0"/>
          </a:p>
          <a:p>
            <a:r>
              <a:rPr lang="en-GB" baseline="0" dirty="0" smtClean="0"/>
              <a:t>With any method validation is required retrospectively, to measure numbers of false/true positives and false/true negatives and to ensure no true positive are missed without identifying too much noise with false negatives. Something that is difficult with PV data as defining what is a true positive safety signal is a difficult task. </a:t>
            </a:r>
            <a:endParaRPr lang="en-GB" dirty="0"/>
          </a:p>
        </p:txBody>
      </p:sp>
      <p:sp>
        <p:nvSpPr>
          <p:cNvPr id="4" name="Slide Number Placeholder 3"/>
          <p:cNvSpPr>
            <a:spLocks noGrp="1"/>
          </p:cNvSpPr>
          <p:nvPr>
            <p:ph type="sldNum" sz="quarter" idx="10"/>
          </p:nvPr>
        </p:nvSpPr>
        <p:spPr/>
        <p:txBody>
          <a:bodyPr/>
          <a:lstStyle/>
          <a:p>
            <a:fld id="{AFAAAC27-11EE-487C-B49E-55202F8ABD1F}" type="slidenum">
              <a:rPr lang="en-GB" smtClean="0"/>
              <a:t>29</a:t>
            </a:fld>
            <a:endParaRPr lang="en-GB"/>
          </a:p>
        </p:txBody>
      </p:sp>
    </p:spTree>
    <p:extLst>
      <p:ext uri="{BB962C8B-B14F-4D97-AF65-F5344CB8AC3E}">
        <p14:creationId xmlns:p14="http://schemas.microsoft.com/office/powerpoint/2010/main" val="3204589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FAAAC27-11EE-487C-B49E-55202F8ABD1F}" type="slidenum">
              <a:rPr lang="en-GB" smtClean="0"/>
              <a:t>30</a:t>
            </a:fld>
            <a:endParaRPr lang="en-GB"/>
          </a:p>
        </p:txBody>
      </p:sp>
    </p:spTree>
    <p:extLst>
      <p:ext uri="{BB962C8B-B14F-4D97-AF65-F5344CB8AC3E}">
        <p14:creationId xmlns:p14="http://schemas.microsoft.com/office/powerpoint/2010/main" val="3275239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DD4BF47-11E3-44D9-8D4A-52492AED8A9F}" type="datetimeFigureOut">
              <a:rPr lang="en-GB"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D74B203-CBBA-4CF1-B0AE-4917A7B1CAA8}"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D4BF47-11E3-44D9-8D4A-52492AED8A9F}" type="datetimeFigureOut">
              <a:rPr lang="en-GB"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4B203-CBBA-4CF1-B0AE-4917A7B1CAA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DD4BF47-11E3-44D9-8D4A-52492AED8A9F}" type="datetimeFigureOut">
              <a:rPr lang="en-GB" smtClean="0"/>
              <a:t>18/08/2015</a:t>
            </a:fld>
            <a:endParaRPr lang="en-GB"/>
          </a:p>
        </p:txBody>
      </p:sp>
      <p:sp>
        <p:nvSpPr>
          <p:cNvPr id="8" name="Slide Number Placeholder 7"/>
          <p:cNvSpPr>
            <a:spLocks noGrp="1"/>
          </p:cNvSpPr>
          <p:nvPr>
            <p:ph type="sldNum" sz="quarter" idx="11"/>
          </p:nvPr>
        </p:nvSpPr>
        <p:spPr/>
        <p:txBody>
          <a:bodyPr/>
          <a:lstStyle/>
          <a:p>
            <a:fld id="{FD74B203-CBBA-4CF1-B0AE-4917A7B1CAA8}"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D4BF47-11E3-44D9-8D4A-52492AED8A9F}" type="datetimeFigureOut">
              <a:rPr lang="en-GB" smtClean="0"/>
              <a:t>18/08/2015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4B203-CBBA-4CF1-B0AE-4917A7B1CAA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D4BF47-11E3-44D9-8D4A-52492AED8A9F}" type="datetimeFigureOut">
              <a:rPr lang="en-GB" smtClean="0"/>
              <a:t>18/08/2015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D74B203-CBBA-4CF1-B0AE-4917A7B1CAA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D4BF47-11E3-44D9-8D4A-52492AED8A9F}" type="datetimeFigureOut">
              <a:rPr lang="en-GB" smtClean="0"/>
              <a:t>18/08/2015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D74B203-CBBA-4CF1-B0AE-4917A7B1CAA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4BF47-11E3-44D9-8D4A-52492AED8A9F}" type="datetimeFigureOut">
              <a:rPr lang="en-GB" smtClean="0"/>
              <a:t>18/08/2015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D74B203-CBBA-4CF1-B0AE-4917A7B1CAA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D4BF47-11E3-44D9-8D4A-52492AED8A9F}" type="datetimeFigureOut">
              <a:rPr lang="en-GB" smtClean="0"/>
              <a:t>18/08/2015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D74B203-CBBA-4CF1-B0AE-4917A7B1CAA8}" type="slidenum">
              <a:rPr lang="en-GB" smtClean="0"/>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D4BF47-11E3-44D9-8D4A-52492AED8A9F}" type="datetimeFigureOut">
              <a:rPr lang="en-GB" smtClean="0"/>
              <a:t>18/08/2015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FD74B203-CBBA-4CF1-B0AE-4917A7B1CAA8}" type="slidenum">
              <a:rPr lang="en-GB" smtClean="0"/>
              <a:t>‹#›</a:t>
            </a:fld>
            <a:endParaRPr lang="en-GB"/>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D4BF47-11E3-44D9-8D4A-52492AED8A9F}" type="datetimeFigureOut">
              <a:rPr lang="en-GB"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4B203-CBBA-4CF1-B0AE-4917A7B1CAA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D4BF47-11E3-44D9-8D4A-52492AED8A9F}" type="datetimeFigureOut">
              <a:rPr lang="en-GB" smtClean="0"/>
              <a:t>18/08/2015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D74B203-CBBA-4CF1-B0AE-4917A7B1CAA8}"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484313"/>
            <a:ext cx="8229600" cy="3132137"/>
          </a:xfrm>
        </p:spPr>
        <p:txBody>
          <a:bodyPr/>
          <a:lstStyle/>
          <a:p>
            <a:pPr lvl="0"/>
            <a:endParaRPr lang="en-GB" noProof="0" smtClean="0"/>
          </a:p>
        </p:txBody>
      </p:sp>
      <p:sp>
        <p:nvSpPr>
          <p:cNvPr id="4" name="Rectangle 3"/>
          <p:cNvSpPr>
            <a:spLocks noGrp="1" noChangeArrowheads="1"/>
          </p:cNvSpPr>
          <p:nvPr>
            <p:ph type="dt" sz="half" idx="10"/>
          </p:nvPr>
        </p:nvSpPr>
        <p:spPr>
          <a:ln/>
        </p:spPr>
        <p:txBody>
          <a:bodyPr/>
          <a:lstStyle>
            <a:lvl1pPr>
              <a:defRPr/>
            </a:lvl1pPr>
          </a:lstStyle>
          <a:p>
            <a:pPr>
              <a:defRPr/>
            </a:pPr>
            <a:endParaRPr lang="en-GB"/>
          </a:p>
        </p:txBody>
      </p:sp>
      <p:sp>
        <p:nvSpPr>
          <p:cNvPr id="5" name="Rectangle 4"/>
          <p:cNvSpPr>
            <a:spLocks noGrp="1" noChangeArrowheads="1"/>
          </p:cNvSpPr>
          <p:nvPr>
            <p:ph type="ftr" sz="quarter" idx="11"/>
          </p:nvPr>
        </p:nvSpPr>
        <p:spPr>
          <a:ln/>
        </p:spPr>
        <p:txBody>
          <a:bodyPr/>
          <a:lstStyle>
            <a:lvl1pPr>
              <a:defRPr/>
            </a:lvl1pPr>
          </a:lstStyle>
          <a:p>
            <a:pPr>
              <a:defRPr/>
            </a:pPr>
            <a:endParaRPr lang="en-GB"/>
          </a:p>
        </p:txBody>
      </p:sp>
      <p:sp>
        <p:nvSpPr>
          <p:cNvPr id="6" name="Rectangle 5"/>
          <p:cNvSpPr>
            <a:spLocks noGrp="1" noChangeArrowheads="1"/>
          </p:cNvSpPr>
          <p:nvPr>
            <p:ph type="sldNum" sz="quarter" idx="12"/>
          </p:nvPr>
        </p:nvSpPr>
        <p:spPr>
          <a:ln/>
        </p:spPr>
        <p:txBody>
          <a:bodyPr/>
          <a:lstStyle>
            <a:lvl1pPr>
              <a:defRPr/>
            </a:lvl1pPr>
          </a:lstStyle>
          <a:p>
            <a:pPr>
              <a:defRPr/>
            </a:pPr>
            <a:fld id="{DDE5E2F2-04A0-4BEB-9C7C-0543F66FAA59}" type="slidenum">
              <a:rPr lang="en-GB"/>
              <a:pPr>
                <a:defRPr/>
              </a:pPr>
              <a:t>‹#›</a:t>
            </a:fld>
            <a:endParaRPr lang="en-GB"/>
          </a:p>
        </p:txBody>
      </p:sp>
    </p:spTree>
    <p:extLst>
      <p:ext uri="{BB962C8B-B14F-4D97-AF65-F5344CB8AC3E}">
        <p14:creationId xmlns:p14="http://schemas.microsoft.com/office/powerpoint/2010/main" val="2936426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484313"/>
            <a:ext cx="4038600" cy="3132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484313"/>
            <a:ext cx="4038600" cy="3132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3"/>
          <p:cNvSpPr>
            <a:spLocks noGrp="1" noChangeArrowheads="1"/>
          </p:cNvSpPr>
          <p:nvPr>
            <p:ph type="dt" sz="half" idx="10"/>
          </p:nvPr>
        </p:nvSpPr>
        <p:spPr>
          <a:ln/>
        </p:spPr>
        <p:txBody>
          <a:bodyPr/>
          <a:lstStyle>
            <a:lvl1pPr>
              <a:defRPr/>
            </a:lvl1pPr>
          </a:lstStyle>
          <a:p>
            <a:pPr>
              <a:defRPr/>
            </a:pPr>
            <a:endParaRPr lang="en-GB"/>
          </a:p>
        </p:txBody>
      </p:sp>
      <p:sp>
        <p:nvSpPr>
          <p:cNvPr id="6" name="Rectangle 4"/>
          <p:cNvSpPr>
            <a:spLocks noGrp="1" noChangeArrowheads="1"/>
          </p:cNvSpPr>
          <p:nvPr>
            <p:ph type="ftr" sz="quarter" idx="11"/>
          </p:nvPr>
        </p:nvSpPr>
        <p:spPr>
          <a:ln/>
        </p:spPr>
        <p:txBody>
          <a:bodyPr/>
          <a:lstStyle>
            <a:lvl1pPr>
              <a:defRPr/>
            </a:lvl1pPr>
          </a:lstStyle>
          <a:p>
            <a:pPr>
              <a:defRPr/>
            </a:pPr>
            <a:endParaRPr lang="en-GB"/>
          </a:p>
        </p:txBody>
      </p:sp>
      <p:sp>
        <p:nvSpPr>
          <p:cNvPr id="7" name="Rectangle 5"/>
          <p:cNvSpPr>
            <a:spLocks noGrp="1" noChangeArrowheads="1"/>
          </p:cNvSpPr>
          <p:nvPr>
            <p:ph type="sldNum" sz="quarter" idx="12"/>
          </p:nvPr>
        </p:nvSpPr>
        <p:spPr>
          <a:ln/>
        </p:spPr>
        <p:txBody>
          <a:bodyPr/>
          <a:lstStyle>
            <a:lvl1pPr>
              <a:defRPr/>
            </a:lvl1pPr>
          </a:lstStyle>
          <a:p>
            <a:pPr>
              <a:defRPr/>
            </a:pPr>
            <a:fld id="{35ACEB95-F877-4ED4-A688-5E530974C461}" type="slidenum">
              <a:rPr lang="en-GB"/>
              <a:pPr>
                <a:defRPr/>
              </a:pPr>
              <a:t>‹#›</a:t>
            </a:fld>
            <a:endParaRPr lang="en-GB"/>
          </a:p>
        </p:txBody>
      </p:sp>
    </p:spTree>
    <p:extLst>
      <p:ext uri="{BB962C8B-B14F-4D97-AF65-F5344CB8AC3E}">
        <p14:creationId xmlns:p14="http://schemas.microsoft.com/office/powerpoint/2010/main" val="4137929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2DD4BF47-11E3-44D9-8D4A-52492AED8A9F}" type="datetimeFigureOut">
              <a:rPr lang="en-GB" smtClean="0"/>
              <a:t>18/08/2015</a:t>
            </a:fld>
            <a:endParaRPr lang="en-GB"/>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FD74B203-CBBA-4CF1-B0AE-4917A7B1CAA8}" type="slidenum">
              <a:rPr lang="en-GB" smtClean="0"/>
              <a:t>‹#›</a:t>
            </a:fld>
            <a:endParaRPr lang="en-GB"/>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12.png"/><Relationship Id="rId4" Type="http://schemas.openxmlformats.org/officeDocument/2006/relationships/image" Target="../media/image11.jpeg"/><Relationship Id="rId9" Type="http://schemas.openxmlformats.org/officeDocument/2006/relationships/image" Target="../media/image1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5791200" cy="1011560"/>
          </a:xfrm>
        </p:spPr>
        <p:txBody>
          <a:bodyPr/>
          <a:lstStyle/>
          <a:p>
            <a:pPr algn="ctr"/>
            <a:r>
              <a:rPr lang="en-US" dirty="0"/>
              <a:t>About OMICS Group</a:t>
            </a:r>
          </a:p>
        </p:txBody>
      </p:sp>
      <p:sp>
        <p:nvSpPr>
          <p:cNvPr id="3" name="Content Placeholder 2"/>
          <p:cNvSpPr>
            <a:spLocks noGrp="1"/>
          </p:cNvSpPr>
          <p:nvPr>
            <p:ph idx="1"/>
          </p:nvPr>
        </p:nvSpPr>
        <p:spPr>
          <a:xfrm>
            <a:off x="448965" y="1291130"/>
            <a:ext cx="8237835" cy="4835033"/>
          </a:xfrm>
        </p:spPr>
        <p:txBody>
          <a:bodyPr>
            <a:normAutofit/>
          </a:bodyPr>
          <a:lstStyle/>
          <a:p>
            <a:pPr marL="0" indent="0" algn="just">
              <a:buNone/>
            </a:pPr>
            <a:r>
              <a:rPr lang="en-US" dirty="0"/>
              <a:t>OMICS Group is an amalgamation of </a:t>
            </a:r>
            <a:r>
              <a:rPr lang="en-US" dirty="0">
                <a:hlinkClick r:id="rId2"/>
              </a:rPr>
              <a:t>Open Access Publications</a:t>
            </a:r>
            <a:r>
              <a:rPr lang="en-US" dirty="0"/>
              <a:t> 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2846518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931224" cy="1340768"/>
          </a:xfrm>
        </p:spPr>
        <p:txBody>
          <a:bodyPr>
            <a:normAutofit/>
          </a:bodyPr>
          <a:lstStyle/>
          <a:p>
            <a:pPr algn="ctr"/>
            <a:r>
              <a:rPr lang="en-US" sz="2800" dirty="0"/>
              <a:t>OMICS International Conferences</a:t>
            </a:r>
          </a:p>
        </p:txBody>
      </p:sp>
      <p:sp>
        <p:nvSpPr>
          <p:cNvPr id="3" name="Content Placeholder 2"/>
          <p:cNvSpPr>
            <a:spLocks noGrp="1"/>
          </p:cNvSpPr>
          <p:nvPr>
            <p:ph idx="1"/>
          </p:nvPr>
        </p:nvSpPr>
        <p:spPr>
          <a:xfrm>
            <a:off x="539552" y="1700809"/>
            <a:ext cx="8237835" cy="4824535"/>
          </a:xfrm>
        </p:spPr>
        <p:txBody>
          <a:bodyPr>
            <a:normAutofit/>
          </a:bodyPr>
          <a:lstStyle/>
          <a:p>
            <a:pPr marL="0" indent="0" algn="just">
              <a:buNone/>
            </a:pPr>
            <a:r>
              <a:rPr lang="en-US" dirty="0"/>
              <a:t>OMICS International is a pioneer and leading science event organizer, which publishes around 500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a:t>
            </a:r>
            <a:r>
              <a:rPr lang="en-US"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2518966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204864"/>
            <a:ext cx="7772400" cy="2763738"/>
          </a:xfrm>
        </p:spPr>
        <p:txBody>
          <a:bodyPr>
            <a:noAutofit/>
          </a:bodyPr>
          <a:lstStyle/>
          <a:p>
            <a:r>
              <a:rPr lang="en-GB" sz="4400" b="1" dirty="0">
                <a:solidFill>
                  <a:schemeClr val="tx2"/>
                </a:solidFill>
              </a:rPr>
              <a:t>Combining quantitative and qualitative methods in signal detection and evaluation in pharmacovigilance.</a:t>
            </a:r>
            <a:r>
              <a:rPr lang="en-GB" sz="4400" dirty="0"/>
              <a:t/>
            </a:r>
            <a:br>
              <a:rPr lang="en-GB" sz="4400" dirty="0"/>
            </a:br>
            <a:r>
              <a:rPr lang="en-GB" sz="4400" b="1" dirty="0"/>
              <a:t> </a:t>
            </a:r>
            <a:r>
              <a:rPr lang="en-GB" sz="4400" dirty="0"/>
              <a:t/>
            </a:r>
            <a:br>
              <a:rPr lang="en-GB" sz="4400" dirty="0"/>
            </a:br>
            <a:endParaRPr lang="en-GB" sz="4400" dirty="0"/>
          </a:p>
        </p:txBody>
      </p:sp>
      <p:sp>
        <p:nvSpPr>
          <p:cNvPr id="3" name="Subtitle 2"/>
          <p:cNvSpPr>
            <a:spLocks noGrp="1"/>
          </p:cNvSpPr>
          <p:nvPr>
            <p:ph type="subTitle" idx="1"/>
          </p:nvPr>
        </p:nvSpPr>
        <p:spPr>
          <a:xfrm>
            <a:off x="1403648" y="5733256"/>
            <a:ext cx="6400800" cy="913656"/>
          </a:xfrm>
        </p:spPr>
        <p:txBody>
          <a:bodyPr>
            <a:normAutofit/>
          </a:bodyPr>
          <a:lstStyle/>
          <a:p>
            <a:pPr algn="r"/>
            <a:r>
              <a:rPr lang="en-GB" sz="2000" dirty="0" smtClean="0"/>
              <a:t>Michelle Perry</a:t>
            </a:r>
            <a:endParaRPr lang="en-GB" sz="2000" dirty="0"/>
          </a:p>
        </p:txBody>
      </p:sp>
    </p:spTree>
    <p:extLst>
      <p:ext uri="{BB962C8B-B14F-4D97-AF65-F5344CB8AC3E}">
        <p14:creationId xmlns:p14="http://schemas.microsoft.com/office/powerpoint/2010/main" val="343590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tx2"/>
                </a:solidFill>
              </a:rPr>
              <a:t>Scope</a:t>
            </a:r>
            <a:endParaRPr lang="en-GB" b="1" dirty="0">
              <a:solidFill>
                <a:schemeClr val="tx2"/>
              </a:solidFill>
            </a:endParaRPr>
          </a:p>
        </p:txBody>
      </p:sp>
      <p:sp>
        <p:nvSpPr>
          <p:cNvPr id="3" name="Content Placeholder 2"/>
          <p:cNvSpPr>
            <a:spLocks noGrp="1"/>
          </p:cNvSpPr>
          <p:nvPr>
            <p:ph idx="1"/>
          </p:nvPr>
        </p:nvSpPr>
        <p:spPr/>
        <p:txBody>
          <a:bodyPr/>
          <a:lstStyle/>
          <a:p>
            <a:r>
              <a:rPr lang="en-GB" dirty="0" smtClean="0"/>
              <a:t>Background</a:t>
            </a:r>
          </a:p>
          <a:p>
            <a:r>
              <a:rPr lang="en-GB" dirty="0" smtClean="0"/>
              <a:t>Method</a:t>
            </a:r>
          </a:p>
          <a:p>
            <a:r>
              <a:rPr lang="en-GB" dirty="0" smtClean="0"/>
              <a:t>Results</a:t>
            </a:r>
          </a:p>
          <a:p>
            <a:r>
              <a:rPr lang="en-GB" dirty="0" smtClean="0"/>
              <a:t>Conclusion</a:t>
            </a:r>
          </a:p>
          <a:p>
            <a:r>
              <a:rPr lang="en-GB" dirty="0" smtClean="0"/>
              <a:t>Further research</a:t>
            </a:r>
          </a:p>
        </p:txBody>
      </p:sp>
    </p:spTree>
    <p:extLst>
      <p:ext uri="{BB962C8B-B14F-4D97-AF65-F5344CB8AC3E}">
        <p14:creationId xmlns:p14="http://schemas.microsoft.com/office/powerpoint/2010/main" val="101679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68313" y="260350"/>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0000"/>
          </a:bodyPr>
          <a:lstStyle/>
          <a:p>
            <a:r>
              <a:rPr lang="en-GB" sz="4000" dirty="0" smtClean="0"/>
              <a:t>Thalidomide children- born with various limb defects</a:t>
            </a:r>
          </a:p>
        </p:txBody>
      </p:sp>
      <p:pic>
        <p:nvPicPr>
          <p:cNvPr id="6147" name="Picture 4" descr="Thalidomide childr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647842"/>
            <a:ext cx="7082916" cy="4877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5670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5791200" cy="975638"/>
          </a:xfrm>
        </p:spPr>
        <p:txBody>
          <a:bodyPr/>
          <a:lstStyle/>
          <a:p>
            <a:r>
              <a:rPr lang="en-GB" dirty="0" smtClean="0"/>
              <a:t>In an ideal world…</a:t>
            </a:r>
            <a:endParaRPr lang="en-GB"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6</a:t>
            </a:fld>
            <a:endParaRPr lang="en-US"/>
          </a:p>
        </p:txBody>
      </p:sp>
      <p:pic>
        <p:nvPicPr>
          <p:cNvPr id="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1835" t="1549" r="2213"/>
          <a:stretch/>
        </p:blipFill>
        <p:spPr bwMode="auto">
          <a:xfrm>
            <a:off x="-76201" y="1396716"/>
            <a:ext cx="9220201" cy="5445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610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152718"/>
            <a:ext cx="7787208" cy="1371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dirty="0" smtClean="0">
                <a:solidFill>
                  <a:schemeClr val="accent2"/>
                </a:solidFill>
              </a:rPr>
              <a:t>Spontaneous Reporting Data</a:t>
            </a:r>
          </a:p>
        </p:txBody>
      </p:sp>
      <p:sp>
        <p:nvSpPr>
          <p:cNvPr id="12291" name="Rectangle 3"/>
          <p:cNvSpPr>
            <a:spLocks noGrp="1" noChangeArrowheads="1"/>
          </p:cNvSpPr>
          <p:nvPr>
            <p:ph type="body" idx="1"/>
          </p:nvPr>
        </p:nvSpPr>
        <p:spPr>
          <a:xfrm>
            <a:off x="457200" y="1484312"/>
            <a:ext cx="8229600" cy="4753000"/>
          </a:xfrm>
        </p:spPr>
        <p:txBody>
          <a:bodyPr>
            <a:normAutofit lnSpcReduction="10000"/>
          </a:bodyPr>
          <a:lstStyle/>
          <a:p>
            <a:pPr>
              <a:lnSpc>
                <a:spcPct val="90000"/>
              </a:lnSpc>
              <a:buFontTx/>
              <a:buChar char="•"/>
            </a:pPr>
            <a:r>
              <a:rPr lang="en-GB" sz="3200" b="0" dirty="0" smtClean="0"/>
              <a:t>Many types of data that can be used to monitor potential safety signals.</a:t>
            </a:r>
          </a:p>
          <a:p>
            <a:pPr>
              <a:lnSpc>
                <a:spcPct val="90000"/>
              </a:lnSpc>
              <a:buFontTx/>
              <a:buChar char="•"/>
            </a:pPr>
            <a:endParaRPr lang="en-GB" sz="3200" b="0" dirty="0" smtClean="0"/>
          </a:p>
          <a:p>
            <a:pPr>
              <a:lnSpc>
                <a:spcPct val="90000"/>
              </a:lnSpc>
              <a:buFontTx/>
              <a:buChar char="•"/>
            </a:pPr>
            <a:r>
              <a:rPr lang="en-GB" sz="3200" b="0" dirty="0" smtClean="0"/>
              <a:t>The largest and most important is that gathered from spontaneous reporting</a:t>
            </a:r>
          </a:p>
          <a:p>
            <a:pPr>
              <a:lnSpc>
                <a:spcPct val="90000"/>
              </a:lnSpc>
              <a:buFontTx/>
              <a:buChar char="•"/>
            </a:pPr>
            <a:endParaRPr lang="en-GB" sz="3200" b="0" dirty="0" smtClean="0"/>
          </a:p>
          <a:p>
            <a:pPr>
              <a:lnSpc>
                <a:spcPct val="90000"/>
              </a:lnSpc>
              <a:buFontTx/>
              <a:buChar char="•"/>
            </a:pPr>
            <a:r>
              <a:rPr lang="en-GB" sz="3200" b="0" dirty="0" smtClean="0"/>
              <a:t>Others include: </a:t>
            </a:r>
          </a:p>
          <a:p>
            <a:pPr>
              <a:lnSpc>
                <a:spcPct val="90000"/>
              </a:lnSpc>
            </a:pPr>
            <a:r>
              <a:rPr lang="en-GB" sz="3200" b="0" dirty="0" smtClean="0"/>
              <a:t>	 PILs 	SPC 	Clinical Trials                            Literature 		  Internet searches</a:t>
            </a:r>
          </a:p>
        </p:txBody>
      </p:sp>
    </p:spTree>
    <p:extLst>
      <p:ext uri="{BB962C8B-B14F-4D97-AF65-F5344CB8AC3E}">
        <p14:creationId xmlns:p14="http://schemas.microsoft.com/office/powerpoint/2010/main" val="10811238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reality!</a:t>
            </a:r>
            <a:endParaRPr lang="en-GB"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8</a:t>
            </a:fld>
            <a:endParaRPr lang="en-US"/>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167" y="1932746"/>
            <a:ext cx="8785225"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495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smtClean="0">
                <a:solidFill>
                  <a:srgbClr val="CC3300"/>
                </a:solidFill>
              </a:rPr>
              <a:t>Use of statistics in PV</a:t>
            </a:r>
          </a:p>
        </p:txBody>
      </p:sp>
      <p:sp>
        <p:nvSpPr>
          <p:cNvPr id="16387" name="Rectangle 3"/>
          <p:cNvSpPr>
            <a:spLocks noGrp="1" noChangeArrowheads="1"/>
          </p:cNvSpPr>
          <p:nvPr>
            <p:ph type="body" idx="1"/>
          </p:nvPr>
        </p:nvSpPr>
        <p:spPr>
          <a:xfrm>
            <a:off x="457200" y="1484313"/>
            <a:ext cx="8229600" cy="4392612"/>
          </a:xfrm>
        </p:spPr>
        <p:txBody>
          <a:bodyPr>
            <a:normAutofit/>
          </a:bodyPr>
          <a:lstStyle/>
          <a:p>
            <a:pPr eaLnBrk="1" hangingPunct="1"/>
            <a:r>
              <a:rPr lang="en-GB" sz="2800" b="0" dirty="0" smtClean="0"/>
              <a:t>Disproportionality; comparing the </a:t>
            </a:r>
            <a:r>
              <a:rPr lang="en-GB" sz="2800" b="0" i="1" dirty="0" smtClean="0"/>
              <a:t>observed </a:t>
            </a:r>
            <a:r>
              <a:rPr lang="en-GB" sz="2800" b="0" dirty="0" smtClean="0"/>
              <a:t>number of reports to the </a:t>
            </a:r>
            <a:r>
              <a:rPr lang="en-GB" sz="2800" b="0" i="1" dirty="0" smtClean="0"/>
              <a:t>expected</a:t>
            </a:r>
            <a:r>
              <a:rPr lang="en-GB" sz="2800" b="0" dirty="0" smtClean="0"/>
              <a:t> number of reports in the background data</a:t>
            </a:r>
          </a:p>
          <a:p>
            <a:pPr eaLnBrk="1" hangingPunct="1"/>
            <a:endParaRPr lang="en-GB" sz="2800" b="0" dirty="0" smtClean="0"/>
          </a:p>
          <a:p>
            <a:pPr eaLnBrk="1" hangingPunct="1"/>
            <a:r>
              <a:rPr lang="en-GB" sz="2800" b="0" dirty="0" smtClean="0"/>
              <a:t>PRR – Proportional Reporting Ratio calculation =			</a:t>
            </a:r>
            <a:r>
              <a:rPr lang="en-GB" sz="2800" b="0" u="sng" dirty="0" smtClean="0"/>
              <a:t>A/(A+B)</a:t>
            </a:r>
            <a:endParaRPr lang="en-GB" sz="2800" b="0" dirty="0" smtClean="0"/>
          </a:p>
          <a:p>
            <a:r>
              <a:rPr lang="en-GB" sz="2800" b="0" dirty="0" smtClean="0"/>
              <a:t>   		</a:t>
            </a:r>
            <a:r>
              <a:rPr lang="en-GB" sz="2800" b="0" dirty="0"/>
              <a:t>	</a:t>
            </a:r>
            <a:r>
              <a:rPr lang="en-GB" sz="2800" b="0" dirty="0" smtClean="0"/>
              <a:t>C/(C+D)		Where….</a:t>
            </a:r>
          </a:p>
        </p:txBody>
      </p:sp>
    </p:spTree>
    <p:extLst>
      <p:ext uri="{BB962C8B-B14F-4D97-AF65-F5344CB8AC3E}">
        <p14:creationId xmlns:p14="http://schemas.microsoft.com/office/powerpoint/2010/main" val="3894759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image1_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8496944" cy="640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0379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457200" y="476672"/>
            <a:ext cx="6779096" cy="10476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dirty="0" smtClean="0">
                <a:solidFill>
                  <a:schemeClr val="hlink"/>
                </a:solidFill>
              </a:rPr>
              <a:t>Statistical Weighting</a:t>
            </a:r>
          </a:p>
        </p:txBody>
      </p:sp>
      <p:sp>
        <p:nvSpPr>
          <p:cNvPr id="32771" name="Rectangle 3"/>
          <p:cNvSpPr>
            <a:spLocks noGrp="1" noChangeArrowheads="1"/>
          </p:cNvSpPr>
          <p:nvPr>
            <p:ph idx="1"/>
          </p:nvPr>
        </p:nvSpPr>
        <p:spPr>
          <a:xfrm>
            <a:off x="467544" y="1556792"/>
            <a:ext cx="8229600" cy="4392612"/>
          </a:xfrm>
        </p:spPr>
        <p:txBody>
          <a:bodyPr>
            <a:normAutofit/>
          </a:bodyPr>
          <a:lstStyle/>
          <a:p>
            <a:pPr eaLnBrk="1" hangingPunct="1">
              <a:buFontTx/>
              <a:buChar char="•"/>
            </a:pPr>
            <a:r>
              <a:rPr lang="en-GB" sz="2800" dirty="0" smtClean="0"/>
              <a:t>Important associations were given a higher numerical value</a:t>
            </a:r>
          </a:p>
          <a:p>
            <a:pPr eaLnBrk="1" hangingPunct="1"/>
            <a:endParaRPr lang="en-GB" sz="2800" dirty="0" smtClean="0"/>
          </a:p>
          <a:p>
            <a:pPr eaLnBrk="1" hangingPunct="1">
              <a:buFontTx/>
              <a:buChar char="•"/>
            </a:pPr>
            <a:r>
              <a:rPr lang="en-GB" sz="2800" dirty="0" smtClean="0"/>
              <a:t>Augmented disproportionality</a:t>
            </a:r>
          </a:p>
          <a:p>
            <a:pPr eaLnBrk="1" hangingPunct="1"/>
            <a:endParaRPr lang="en-GB" sz="2800" dirty="0" smtClean="0"/>
          </a:p>
          <a:p>
            <a:pPr eaLnBrk="1" hangingPunct="1">
              <a:buFontTx/>
              <a:buChar char="•"/>
            </a:pPr>
            <a:r>
              <a:rPr lang="en-GB" sz="2800" dirty="0" smtClean="0"/>
              <a:t>Potential signals detected earlier ?</a:t>
            </a:r>
          </a:p>
        </p:txBody>
      </p:sp>
    </p:spTree>
    <p:extLst>
      <p:ext uri="{BB962C8B-B14F-4D97-AF65-F5344CB8AC3E}">
        <p14:creationId xmlns:p14="http://schemas.microsoft.com/office/powerpoint/2010/main" val="17099906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80920" cy="1371600"/>
          </a:xfrm>
        </p:spPr>
        <p:txBody>
          <a:bodyPr>
            <a:normAutofit/>
          </a:bodyPr>
          <a:lstStyle/>
          <a:p>
            <a:pPr lvl="2" algn="l" rtl="0">
              <a:spcBef>
                <a:spcPct val="0"/>
              </a:spcBef>
            </a:pPr>
            <a:r>
              <a:rPr lang="en-GB" sz="3200" b="1" dirty="0" smtClean="0">
                <a:solidFill>
                  <a:schemeClr val="tx2"/>
                </a:solidFill>
                <a:latin typeface="+mj-lt"/>
              </a:rPr>
              <a:t>Rationale behind chosen medical concepts to weight</a:t>
            </a:r>
            <a:r>
              <a:rPr lang="en-GB" sz="1600" dirty="0" smtClean="0"/>
              <a:t/>
            </a:r>
            <a:br>
              <a:rPr lang="en-GB" sz="1600" dirty="0" smtClean="0"/>
            </a:br>
            <a:endParaRPr lang="en-GB" dirty="0"/>
          </a:p>
        </p:txBody>
      </p:sp>
      <p:sp>
        <p:nvSpPr>
          <p:cNvPr id="3" name="Content Placeholder 2"/>
          <p:cNvSpPr>
            <a:spLocks noGrp="1"/>
          </p:cNvSpPr>
          <p:nvPr>
            <p:ph idx="1"/>
          </p:nvPr>
        </p:nvSpPr>
        <p:spPr>
          <a:xfrm>
            <a:off x="457200" y="1752600"/>
            <a:ext cx="7620000" cy="4772744"/>
          </a:xfrm>
        </p:spPr>
        <p:txBody>
          <a:bodyPr>
            <a:normAutofit/>
          </a:bodyPr>
          <a:lstStyle/>
          <a:p>
            <a:r>
              <a:rPr lang="en-GB" sz="2400" b="0" dirty="0"/>
              <a:t>At the centre of this research was the ability to</a:t>
            </a:r>
            <a:r>
              <a:rPr lang="en-GB" sz="2400" dirty="0"/>
              <a:t> identify </a:t>
            </a:r>
            <a:r>
              <a:rPr lang="en-GB" sz="2400" b="0" dirty="0"/>
              <a:t>the </a:t>
            </a:r>
            <a:r>
              <a:rPr lang="en-GB" sz="2400" b="0" u="sng" dirty="0">
                <a:solidFill>
                  <a:srgbClr val="FF0000"/>
                </a:solidFill>
              </a:rPr>
              <a:t>important risk factors to monitor </a:t>
            </a:r>
            <a:r>
              <a:rPr lang="en-GB" sz="2400" b="0" dirty="0"/>
              <a:t>during initiation of </a:t>
            </a:r>
            <a:r>
              <a:rPr lang="en-GB" sz="2400" b="0" dirty="0" smtClean="0"/>
              <a:t>a medicinal product </a:t>
            </a:r>
            <a:r>
              <a:rPr lang="en-GB" sz="2400" b="0" dirty="0"/>
              <a:t>to the market from information available </a:t>
            </a:r>
            <a:r>
              <a:rPr lang="en-GB" sz="2400" dirty="0"/>
              <a:t>prior</a:t>
            </a:r>
            <a:r>
              <a:rPr lang="en-GB" sz="2400" b="0" dirty="0"/>
              <a:t> to widespread marketing authorisation.  </a:t>
            </a:r>
          </a:p>
          <a:p>
            <a:r>
              <a:rPr lang="en-GB" sz="2400" b="0" dirty="0" smtClean="0"/>
              <a:t>The rationale </a:t>
            </a:r>
            <a:r>
              <a:rPr lang="en-GB" sz="2400" b="0" dirty="0"/>
              <a:t>came from SPCs and PILs submitted to the EMA when applying for marketing authorisation.  </a:t>
            </a:r>
            <a:endParaRPr lang="en-GB" sz="2400" b="0" dirty="0" smtClean="0"/>
          </a:p>
          <a:p>
            <a:r>
              <a:rPr lang="en-GB" sz="2400" b="0" dirty="0" smtClean="0"/>
              <a:t>The </a:t>
            </a:r>
            <a:r>
              <a:rPr lang="en-GB" sz="2400" b="0" dirty="0"/>
              <a:t>main issues with current </a:t>
            </a:r>
            <a:r>
              <a:rPr lang="en-GB" sz="2400" b="0" dirty="0" smtClean="0"/>
              <a:t>treatments for diabetic patients </a:t>
            </a:r>
            <a:r>
              <a:rPr lang="en-GB" sz="2400" b="0" dirty="0"/>
              <a:t>were concerns about adding to the </a:t>
            </a:r>
            <a:r>
              <a:rPr lang="en-GB" sz="2400" b="0" i="1" dirty="0"/>
              <a:t>cardiovascular risk, weight gain, oedema,</a:t>
            </a:r>
            <a:r>
              <a:rPr lang="en-GB" sz="2400" b="0" dirty="0"/>
              <a:t> potential association with </a:t>
            </a:r>
            <a:r>
              <a:rPr lang="en-GB" sz="2400" b="0" i="1" dirty="0"/>
              <a:t>pancreatitis,</a:t>
            </a:r>
            <a:r>
              <a:rPr lang="en-GB" sz="2400" b="0" dirty="0"/>
              <a:t> concerns about </a:t>
            </a:r>
            <a:r>
              <a:rPr lang="en-GB" sz="2400" b="0" i="1" dirty="0"/>
              <a:t>renal function, </a:t>
            </a:r>
            <a:r>
              <a:rPr lang="en-GB" sz="2400" b="0" dirty="0"/>
              <a:t>and unknown long-term safety.  </a:t>
            </a:r>
          </a:p>
          <a:p>
            <a:endParaRPr lang="en-GB" dirty="0"/>
          </a:p>
        </p:txBody>
      </p:sp>
    </p:spTree>
    <p:extLst>
      <p:ext uri="{BB962C8B-B14F-4D97-AF65-F5344CB8AC3E}">
        <p14:creationId xmlns:p14="http://schemas.microsoft.com/office/powerpoint/2010/main" val="1243381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68313" y="188640"/>
            <a:ext cx="8229600" cy="165618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sz="4000" dirty="0" smtClean="0">
                <a:solidFill>
                  <a:srgbClr val="0000CC"/>
                </a:solidFill>
              </a:rPr>
              <a:t>SMQs</a:t>
            </a:r>
            <a:r>
              <a:rPr lang="en-GB" sz="4000" dirty="0" smtClean="0"/>
              <a:t> </a:t>
            </a:r>
            <a:br>
              <a:rPr lang="en-GB" sz="4000" dirty="0" smtClean="0"/>
            </a:br>
            <a:r>
              <a:rPr lang="en-GB" sz="2800" dirty="0" smtClean="0">
                <a:solidFill>
                  <a:schemeClr val="accent2"/>
                </a:solidFill>
              </a:rPr>
              <a:t>(standardised </a:t>
            </a:r>
            <a:r>
              <a:rPr lang="en-GB" sz="2800" dirty="0" err="1" smtClean="0">
                <a:solidFill>
                  <a:schemeClr val="accent2"/>
                </a:solidFill>
              </a:rPr>
              <a:t>MedDRA</a:t>
            </a:r>
            <a:r>
              <a:rPr lang="en-GB" sz="2800" dirty="0" smtClean="0">
                <a:solidFill>
                  <a:schemeClr val="accent2"/>
                </a:solidFill>
              </a:rPr>
              <a:t> queries)</a:t>
            </a:r>
          </a:p>
        </p:txBody>
      </p:sp>
      <p:sp>
        <p:nvSpPr>
          <p:cNvPr id="10243" name="Rectangle 3"/>
          <p:cNvSpPr>
            <a:spLocks noGrp="1" noChangeArrowheads="1"/>
          </p:cNvSpPr>
          <p:nvPr>
            <p:ph type="body" idx="1"/>
          </p:nvPr>
        </p:nvSpPr>
        <p:spPr>
          <a:xfrm>
            <a:off x="467544" y="1916832"/>
            <a:ext cx="8229600" cy="4463355"/>
          </a:xfrm>
        </p:spPr>
        <p:txBody>
          <a:bodyPr>
            <a:normAutofit lnSpcReduction="10000"/>
          </a:bodyPr>
          <a:lstStyle/>
          <a:p>
            <a:pPr>
              <a:lnSpc>
                <a:spcPct val="90000"/>
              </a:lnSpc>
            </a:pPr>
            <a:r>
              <a:rPr lang="en-GB" sz="3000" b="0" dirty="0" smtClean="0"/>
              <a:t>SMQs group terms from various SOCs together to aid identification of a medical concept.  </a:t>
            </a:r>
          </a:p>
          <a:p>
            <a:pPr>
              <a:lnSpc>
                <a:spcPct val="90000"/>
              </a:lnSpc>
            </a:pPr>
            <a:endParaRPr lang="en-GB" sz="3000" b="0" dirty="0" smtClean="0"/>
          </a:p>
          <a:p>
            <a:pPr>
              <a:lnSpc>
                <a:spcPct val="90000"/>
              </a:lnSpc>
            </a:pPr>
            <a:r>
              <a:rPr lang="en-GB" sz="2800" b="0" dirty="0" smtClean="0"/>
              <a:t>The SMQ </a:t>
            </a:r>
            <a:r>
              <a:rPr lang="en-GB" sz="2800" b="0" i="1" dirty="0" smtClean="0"/>
              <a:t>Cardiac Failure</a:t>
            </a:r>
            <a:r>
              <a:rPr lang="en-GB" sz="2800" b="0" dirty="0" smtClean="0"/>
              <a:t> has terms from</a:t>
            </a:r>
          </a:p>
          <a:p>
            <a:pPr>
              <a:lnSpc>
                <a:spcPct val="90000"/>
              </a:lnSpc>
              <a:buFontTx/>
              <a:buChar char="•"/>
            </a:pPr>
            <a:r>
              <a:rPr lang="en-GB" sz="2800" b="0" dirty="0" smtClean="0"/>
              <a:t>Cardiac disorders</a:t>
            </a:r>
          </a:p>
          <a:p>
            <a:pPr>
              <a:lnSpc>
                <a:spcPct val="90000"/>
              </a:lnSpc>
              <a:buFontTx/>
              <a:buChar char="•"/>
            </a:pPr>
            <a:r>
              <a:rPr lang="en-GB" sz="2800" b="0" dirty="0" smtClean="0"/>
              <a:t>Vascular disorders</a:t>
            </a:r>
          </a:p>
          <a:p>
            <a:pPr>
              <a:lnSpc>
                <a:spcPct val="90000"/>
              </a:lnSpc>
              <a:buFontTx/>
              <a:buChar char="•"/>
            </a:pPr>
            <a:r>
              <a:rPr lang="en-GB" sz="2800" b="0" dirty="0" smtClean="0"/>
              <a:t>Investigations</a:t>
            </a:r>
          </a:p>
          <a:p>
            <a:pPr>
              <a:lnSpc>
                <a:spcPct val="90000"/>
              </a:lnSpc>
              <a:buFontTx/>
              <a:buChar char="•"/>
            </a:pPr>
            <a:r>
              <a:rPr lang="en-GB" sz="2800" b="0" dirty="0" smtClean="0"/>
              <a:t>Respiratory, thoracic and </a:t>
            </a:r>
            <a:r>
              <a:rPr lang="en-GB" sz="2800" b="0" dirty="0" err="1" smtClean="0"/>
              <a:t>mediastinal</a:t>
            </a:r>
            <a:r>
              <a:rPr lang="en-GB" sz="2800" b="0" dirty="0" smtClean="0"/>
              <a:t> disorders</a:t>
            </a:r>
          </a:p>
          <a:p>
            <a:pPr>
              <a:lnSpc>
                <a:spcPct val="90000"/>
              </a:lnSpc>
              <a:buFontTx/>
              <a:buChar char="•"/>
            </a:pPr>
            <a:r>
              <a:rPr lang="en-GB" sz="2800" b="0" dirty="0" smtClean="0"/>
              <a:t>Pregnancy, </a:t>
            </a:r>
            <a:r>
              <a:rPr lang="en-GB" sz="2800" b="0" dirty="0" err="1" smtClean="0"/>
              <a:t>puerperium</a:t>
            </a:r>
            <a:r>
              <a:rPr lang="en-GB" sz="2800" b="0" dirty="0" smtClean="0"/>
              <a:t> and perinatal conditions</a:t>
            </a:r>
          </a:p>
        </p:txBody>
      </p:sp>
    </p:spTree>
    <p:extLst>
      <p:ext uri="{BB962C8B-B14F-4D97-AF65-F5344CB8AC3E}">
        <p14:creationId xmlns:p14="http://schemas.microsoft.com/office/powerpoint/2010/main" val="30390614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075240" cy="1371600"/>
          </a:xfrm>
        </p:spPr>
        <p:txBody>
          <a:bodyPr>
            <a:noAutofit/>
          </a:bodyPr>
          <a:lstStyle/>
          <a:p>
            <a:r>
              <a:rPr lang="en-GB" sz="2800" b="1" dirty="0" smtClean="0">
                <a:latin typeface="+mn-lt"/>
              </a:rPr>
              <a:t>Terms to model weighting and the averages obtained from the physician ratings</a:t>
            </a:r>
            <a:endParaRPr lang="en-GB" sz="28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26893808"/>
              </p:ext>
            </p:extLst>
          </p:nvPr>
        </p:nvGraphicFramePr>
        <p:xfrm>
          <a:off x="899592" y="1988841"/>
          <a:ext cx="7416824" cy="4536504"/>
        </p:xfrm>
        <a:graphic>
          <a:graphicData uri="http://schemas.openxmlformats.org/drawingml/2006/table">
            <a:tbl>
              <a:tblPr firstRow="1" firstCol="1" lastRow="1" lastCol="1" bandRow="1" bandCol="1">
                <a:tableStyleId>{5C22544A-7EE6-4342-B048-85BDC9FD1C3A}</a:tableStyleId>
              </a:tblPr>
              <a:tblGrid>
                <a:gridCol w="4406636"/>
                <a:gridCol w="3010188"/>
              </a:tblGrid>
              <a:tr h="939863">
                <a:tc>
                  <a:txBody>
                    <a:bodyPr/>
                    <a:lstStyle/>
                    <a:p>
                      <a:pPr algn="ctr">
                        <a:spcAft>
                          <a:spcPts val="0"/>
                        </a:spcAft>
                      </a:pPr>
                      <a:r>
                        <a:rPr lang="en-GB" sz="2400" dirty="0">
                          <a:effectLst/>
                        </a:rPr>
                        <a:t>Preferred Term</a:t>
                      </a:r>
                      <a:endParaRPr lang="en-GB" sz="2400" dirty="0">
                        <a:effectLst/>
                        <a:latin typeface="Times New Roman"/>
                        <a:ea typeface="Times New Roman"/>
                      </a:endParaRPr>
                    </a:p>
                  </a:txBody>
                  <a:tcPr marL="68580" marR="68580" marT="0" marB="0"/>
                </a:tc>
                <a:tc>
                  <a:txBody>
                    <a:bodyPr/>
                    <a:lstStyle/>
                    <a:p>
                      <a:pPr algn="ctr">
                        <a:spcAft>
                          <a:spcPts val="0"/>
                        </a:spcAft>
                      </a:pPr>
                      <a:r>
                        <a:rPr lang="en-GB" sz="2400" dirty="0">
                          <a:effectLst/>
                        </a:rPr>
                        <a:t>Average rating</a:t>
                      </a:r>
                      <a:endParaRPr lang="en-GB" sz="2400" dirty="0">
                        <a:effectLst/>
                        <a:latin typeface="Times New Roman"/>
                        <a:ea typeface="Times New Roman"/>
                      </a:endParaRPr>
                    </a:p>
                  </a:txBody>
                  <a:tcPr marL="68580" marR="68580" marT="0" marB="0"/>
                </a:tc>
              </a:tr>
              <a:tr h="693277">
                <a:tc>
                  <a:txBody>
                    <a:bodyPr/>
                    <a:lstStyle/>
                    <a:p>
                      <a:pPr algn="just">
                        <a:spcAft>
                          <a:spcPts val="0"/>
                        </a:spcAft>
                      </a:pPr>
                      <a:r>
                        <a:rPr lang="en-GB" sz="2400" dirty="0">
                          <a:effectLst/>
                        </a:rPr>
                        <a:t>Left ventricular failure</a:t>
                      </a:r>
                      <a:endParaRPr lang="en-GB" sz="2400" dirty="0">
                        <a:effectLst/>
                        <a:latin typeface="Times New Roman"/>
                        <a:ea typeface="Times New Roman"/>
                      </a:endParaRPr>
                    </a:p>
                  </a:txBody>
                  <a:tcPr marL="68580" marR="68580" marT="0" marB="0"/>
                </a:tc>
                <a:tc>
                  <a:txBody>
                    <a:bodyPr/>
                    <a:lstStyle/>
                    <a:p>
                      <a:pPr algn="ctr">
                        <a:spcAft>
                          <a:spcPts val="0"/>
                        </a:spcAft>
                      </a:pPr>
                      <a:r>
                        <a:rPr lang="en-GB" sz="2400">
                          <a:effectLst/>
                        </a:rPr>
                        <a:t>2.82</a:t>
                      </a:r>
                      <a:endParaRPr lang="en-GB" sz="2400">
                        <a:effectLst/>
                        <a:latin typeface="Times New Roman"/>
                        <a:ea typeface="Times New Roman"/>
                      </a:endParaRPr>
                    </a:p>
                  </a:txBody>
                  <a:tcPr marL="68580" marR="68580" marT="0" marB="0"/>
                </a:tc>
              </a:tr>
              <a:tr h="469932">
                <a:tc>
                  <a:txBody>
                    <a:bodyPr/>
                    <a:lstStyle/>
                    <a:p>
                      <a:pPr algn="just">
                        <a:spcAft>
                          <a:spcPts val="0"/>
                        </a:spcAft>
                      </a:pPr>
                      <a:r>
                        <a:rPr lang="en-GB" sz="2400">
                          <a:effectLst/>
                        </a:rPr>
                        <a:t>Oedema</a:t>
                      </a:r>
                      <a:endParaRPr lang="en-GB" sz="2400">
                        <a:effectLst/>
                        <a:latin typeface="Times New Roman"/>
                        <a:ea typeface="Times New Roman"/>
                      </a:endParaRPr>
                    </a:p>
                  </a:txBody>
                  <a:tcPr marL="68580" marR="68580" marT="0" marB="0"/>
                </a:tc>
                <a:tc>
                  <a:txBody>
                    <a:bodyPr/>
                    <a:lstStyle/>
                    <a:p>
                      <a:pPr algn="ctr">
                        <a:spcAft>
                          <a:spcPts val="0"/>
                        </a:spcAft>
                      </a:pPr>
                      <a:r>
                        <a:rPr lang="en-GB" sz="2400">
                          <a:effectLst/>
                        </a:rPr>
                        <a:t>1.55</a:t>
                      </a:r>
                      <a:endParaRPr lang="en-GB" sz="2400">
                        <a:effectLst/>
                        <a:latin typeface="Times New Roman"/>
                        <a:ea typeface="Times New Roman"/>
                      </a:endParaRPr>
                    </a:p>
                  </a:txBody>
                  <a:tcPr marL="68580" marR="68580" marT="0" marB="0"/>
                </a:tc>
              </a:tr>
              <a:tr h="618829">
                <a:tc>
                  <a:txBody>
                    <a:bodyPr/>
                    <a:lstStyle/>
                    <a:p>
                      <a:pPr algn="just">
                        <a:spcAft>
                          <a:spcPts val="0"/>
                        </a:spcAft>
                      </a:pPr>
                      <a:r>
                        <a:rPr lang="en-GB" sz="2400">
                          <a:effectLst/>
                        </a:rPr>
                        <a:t>Oedema peripheral</a:t>
                      </a:r>
                      <a:endParaRPr lang="en-GB" sz="2400">
                        <a:effectLst/>
                        <a:latin typeface="Times New Roman"/>
                        <a:ea typeface="Times New Roman"/>
                      </a:endParaRPr>
                    </a:p>
                  </a:txBody>
                  <a:tcPr marL="68580" marR="68580" marT="0" marB="0"/>
                </a:tc>
                <a:tc>
                  <a:txBody>
                    <a:bodyPr/>
                    <a:lstStyle/>
                    <a:p>
                      <a:pPr algn="ctr">
                        <a:spcAft>
                          <a:spcPts val="0"/>
                        </a:spcAft>
                      </a:pPr>
                      <a:r>
                        <a:rPr lang="en-GB" sz="2400">
                          <a:effectLst/>
                        </a:rPr>
                        <a:t>1.70</a:t>
                      </a:r>
                      <a:endParaRPr lang="en-GB" sz="2400">
                        <a:effectLst/>
                        <a:latin typeface="Times New Roman"/>
                        <a:ea typeface="Times New Roman"/>
                      </a:endParaRPr>
                    </a:p>
                  </a:txBody>
                  <a:tcPr marL="68580" marR="68580" marT="0" marB="0"/>
                </a:tc>
              </a:tr>
              <a:tr h="544381">
                <a:tc>
                  <a:txBody>
                    <a:bodyPr/>
                    <a:lstStyle/>
                    <a:p>
                      <a:pPr algn="just">
                        <a:spcAft>
                          <a:spcPts val="0"/>
                        </a:spcAft>
                      </a:pPr>
                      <a:r>
                        <a:rPr lang="en-GB" sz="2400">
                          <a:effectLst/>
                        </a:rPr>
                        <a:t>Cardiac failure</a:t>
                      </a:r>
                      <a:endParaRPr lang="en-GB" sz="2400">
                        <a:effectLst/>
                        <a:latin typeface="Times New Roman"/>
                        <a:ea typeface="Times New Roman"/>
                      </a:endParaRPr>
                    </a:p>
                  </a:txBody>
                  <a:tcPr marL="68580" marR="68580" marT="0" marB="0"/>
                </a:tc>
                <a:tc>
                  <a:txBody>
                    <a:bodyPr/>
                    <a:lstStyle/>
                    <a:p>
                      <a:pPr algn="ctr">
                        <a:spcAft>
                          <a:spcPts val="0"/>
                        </a:spcAft>
                      </a:pPr>
                      <a:r>
                        <a:rPr lang="en-GB" sz="2400">
                          <a:effectLst/>
                        </a:rPr>
                        <a:t>2.91</a:t>
                      </a:r>
                      <a:endParaRPr lang="en-GB" sz="2400">
                        <a:effectLst/>
                        <a:latin typeface="Times New Roman"/>
                        <a:ea typeface="Times New Roman"/>
                      </a:endParaRPr>
                    </a:p>
                  </a:txBody>
                  <a:tcPr marL="68580" marR="68580" marT="0" marB="0"/>
                </a:tc>
              </a:tr>
              <a:tr h="635111">
                <a:tc>
                  <a:txBody>
                    <a:bodyPr/>
                    <a:lstStyle/>
                    <a:p>
                      <a:pPr algn="just">
                        <a:spcAft>
                          <a:spcPts val="0"/>
                        </a:spcAft>
                      </a:pPr>
                      <a:r>
                        <a:rPr lang="en-GB" sz="2400">
                          <a:effectLst/>
                        </a:rPr>
                        <a:t>Cardiac failure congestive</a:t>
                      </a:r>
                      <a:endParaRPr lang="en-GB" sz="2400">
                        <a:effectLst/>
                        <a:latin typeface="Times New Roman"/>
                        <a:ea typeface="Times New Roman"/>
                      </a:endParaRPr>
                    </a:p>
                  </a:txBody>
                  <a:tcPr marL="68580" marR="68580" marT="0" marB="0"/>
                </a:tc>
                <a:tc>
                  <a:txBody>
                    <a:bodyPr/>
                    <a:lstStyle/>
                    <a:p>
                      <a:pPr algn="ctr">
                        <a:spcAft>
                          <a:spcPts val="0"/>
                        </a:spcAft>
                      </a:pPr>
                      <a:r>
                        <a:rPr lang="en-GB" sz="2400">
                          <a:effectLst/>
                        </a:rPr>
                        <a:t>3</a:t>
                      </a:r>
                      <a:endParaRPr lang="en-GB" sz="2400">
                        <a:effectLst/>
                        <a:latin typeface="Times New Roman"/>
                        <a:ea typeface="Times New Roman"/>
                      </a:endParaRPr>
                    </a:p>
                  </a:txBody>
                  <a:tcPr marL="68580" marR="68580" marT="0" marB="0"/>
                </a:tc>
              </a:tr>
              <a:tr h="635111">
                <a:tc>
                  <a:txBody>
                    <a:bodyPr/>
                    <a:lstStyle/>
                    <a:p>
                      <a:pPr algn="just">
                        <a:spcAft>
                          <a:spcPts val="0"/>
                        </a:spcAft>
                      </a:pPr>
                      <a:r>
                        <a:rPr lang="en-GB" sz="2400">
                          <a:effectLst/>
                        </a:rPr>
                        <a:t>Pulmonary oedema</a:t>
                      </a:r>
                      <a:endParaRPr lang="en-GB" sz="2400">
                        <a:effectLst/>
                        <a:latin typeface="Times New Roman"/>
                        <a:ea typeface="Times New Roman"/>
                      </a:endParaRPr>
                    </a:p>
                  </a:txBody>
                  <a:tcPr marL="68580" marR="68580" marT="0" marB="0"/>
                </a:tc>
                <a:tc>
                  <a:txBody>
                    <a:bodyPr/>
                    <a:lstStyle/>
                    <a:p>
                      <a:pPr algn="ctr">
                        <a:spcAft>
                          <a:spcPts val="0"/>
                        </a:spcAft>
                      </a:pPr>
                      <a:r>
                        <a:rPr lang="en-GB" sz="2400" dirty="0">
                          <a:effectLst/>
                        </a:rPr>
                        <a:t>2.18</a:t>
                      </a:r>
                      <a:endParaRPr lang="en-GB" sz="24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989077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idx="1"/>
          </p:nvPr>
        </p:nvSpPr>
        <p:spPr>
          <a:xfrm>
            <a:off x="395288" y="0"/>
            <a:ext cx="8229600" cy="5329238"/>
          </a:xfrm>
        </p:spPr>
        <p:txBody>
          <a:bodyPr/>
          <a:lstStyle/>
          <a:p>
            <a:pPr eaLnBrk="1" hangingPunct="1"/>
            <a:r>
              <a:rPr lang="en-GB" sz="3600" b="1" smtClean="0">
                <a:solidFill>
                  <a:srgbClr val="0000CC"/>
                </a:solidFill>
              </a:rPr>
              <a:t>Terms and weightings applied</a:t>
            </a:r>
          </a:p>
          <a:p>
            <a:pPr eaLnBrk="1" hangingPunct="1"/>
            <a:endParaRPr lang="en-GB" sz="2800" smtClean="0">
              <a:solidFill>
                <a:srgbClr val="0000CC"/>
              </a:solidFill>
            </a:endParaRPr>
          </a:p>
        </p:txBody>
      </p:sp>
      <p:graphicFrame>
        <p:nvGraphicFramePr>
          <p:cNvPr id="13507" name="Group 195"/>
          <p:cNvGraphicFramePr>
            <a:graphicFrameLocks noGrp="1"/>
          </p:cNvGraphicFramePr>
          <p:nvPr/>
        </p:nvGraphicFramePr>
        <p:xfrm>
          <a:off x="539750" y="692150"/>
          <a:ext cx="6769100" cy="3557589"/>
        </p:xfrm>
        <a:graphic>
          <a:graphicData uri="http://schemas.openxmlformats.org/drawingml/2006/table">
            <a:tbl>
              <a:tblPr/>
              <a:tblGrid>
                <a:gridCol w="2879725"/>
                <a:gridCol w="1296988"/>
                <a:gridCol w="1223962"/>
                <a:gridCol w="1368425"/>
              </a:tblGrid>
              <a:tr h="409648">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cs typeface="Times New Roman" pitchFamily="18" charset="0"/>
                        </a:rPr>
                        <a:t>Preferred Term</a:t>
                      </a:r>
                      <a:endParaRPr kumimoji="0" lang="en-GB" sz="2000" b="0" i="0" u="none" strike="noStrike" cap="none" normalizeH="0" baseline="0" dirty="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Weight 1</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Weight 2</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Weight 3</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4106">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Left ventricular failure</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2.82</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1.69</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1.97</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311">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Oedema</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1.55</a:t>
                      </a:r>
                      <a:endParaRPr kumimoji="0" lang="en-GB" sz="2000" b="0" i="0" u="none" strike="noStrike" cap="none" normalizeH="0" baseline="0" dirty="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0.93</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1.08</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97">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Oedema peripheral</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1.7</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1.02</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1.19</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9648">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Cardiac failure</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2.91</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1.75</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2.04</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09770">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Cardiac failure congestive</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1.8</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2.1</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9709">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Pulmonary oedema</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2.18</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1.31</a:t>
                      </a:r>
                      <a:endParaRPr kumimoji="0" lang="en-GB" sz="2000" b="0" i="0" u="none" strike="noStrike" cap="none" normalizeH="0" baseline="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1.53</a:t>
                      </a:r>
                      <a:endParaRPr kumimoji="0" lang="en-GB" sz="2000" b="0" i="0" u="none" strike="noStrike" cap="none" normalizeH="0" baseline="0" dirty="0" smtClean="0">
                        <a:ln>
                          <a:noFill/>
                        </a:ln>
                        <a:solidFill>
                          <a:schemeClr val="tx1"/>
                        </a:solidFill>
                        <a:effectLst/>
                        <a:latin typeface="Arial" charset="0"/>
                        <a:cs typeface="Arial" charset="0"/>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3837" name="Text Box 196"/>
          <p:cNvSpPr txBox="1">
            <a:spLocks noChangeArrowheads="1"/>
          </p:cNvSpPr>
          <p:nvPr/>
        </p:nvSpPr>
        <p:spPr bwMode="auto">
          <a:xfrm>
            <a:off x="468313" y="4292600"/>
            <a:ext cx="8207375" cy="161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pPr>
            <a:r>
              <a:rPr lang="en-GB" sz="2800"/>
              <a:t>Where:</a:t>
            </a:r>
            <a:r>
              <a:rPr lang="en-GB"/>
              <a:t> 	</a:t>
            </a:r>
            <a:r>
              <a:rPr lang="en-GB" sz="2400"/>
              <a:t>Weight 1 = mean rating</a:t>
            </a:r>
          </a:p>
          <a:p>
            <a:pPr eaLnBrk="1" hangingPunct="1">
              <a:spcBef>
                <a:spcPct val="50000"/>
              </a:spcBef>
            </a:pPr>
            <a:r>
              <a:rPr lang="en-GB" sz="2400"/>
              <a:t>		Weight 2 = Mean*0.6</a:t>
            </a:r>
          </a:p>
          <a:p>
            <a:pPr eaLnBrk="1" hangingPunct="1">
              <a:spcBef>
                <a:spcPct val="50000"/>
              </a:spcBef>
            </a:pPr>
            <a:r>
              <a:rPr lang="en-GB" sz="2400"/>
              <a:t>		Weight 3 = Mean*0.7</a:t>
            </a:r>
          </a:p>
        </p:txBody>
      </p:sp>
    </p:spTree>
    <p:extLst>
      <p:ext uri="{BB962C8B-B14F-4D97-AF65-F5344CB8AC3E}">
        <p14:creationId xmlns:p14="http://schemas.microsoft.com/office/powerpoint/2010/main" val="1041497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468313" y="0"/>
            <a:ext cx="8229600" cy="836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eaLnBrk="1" hangingPunct="1"/>
            <a:r>
              <a:rPr lang="en-GB" smtClean="0">
                <a:solidFill>
                  <a:schemeClr val="hlink"/>
                </a:solidFill>
              </a:rPr>
              <a:t>Phase 2 – applying weighting</a:t>
            </a:r>
          </a:p>
        </p:txBody>
      </p:sp>
      <p:sp>
        <p:nvSpPr>
          <p:cNvPr id="34819" name="Text Box 27"/>
          <p:cNvSpPr txBox="1">
            <a:spLocks noChangeArrowheads="1"/>
          </p:cNvSpPr>
          <p:nvPr/>
        </p:nvSpPr>
        <p:spPr bwMode="auto">
          <a:xfrm>
            <a:off x="179388" y="836613"/>
            <a:ext cx="8964612"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pPr>
            <a:r>
              <a:rPr lang="en-GB" sz="2400" u="sng"/>
              <a:t>First data set </a:t>
            </a:r>
          </a:p>
          <a:p>
            <a:pPr eaLnBrk="1" hangingPunct="1">
              <a:spcBef>
                <a:spcPct val="50000"/>
              </a:spcBef>
              <a:buFontTx/>
              <a:buChar char="•"/>
            </a:pPr>
            <a:r>
              <a:rPr lang="en-GB" sz="2400"/>
              <a:t>  2 years (2005-2007)</a:t>
            </a:r>
          </a:p>
          <a:p>
            <a:pPr eaLnBrk="1" hangingPunct="1">
              <a:spcBef>
                <a:spcPct val="50000"/>
              </a:spcBef>
              <a:buFontTx/>
              <a:buChar char="•"/>
            </a:pPr>
            <a:r>
              <a:rPr lang="en-GB" sz="2400"/>
              <a:t>  PRRs, Confidence Intervals lower and higher, and chi-squared calculated every month</a:t>
            </a:r>
          </a:p>
          <a:p>
            <a:pPr eaLnBrk="1" hangingPunct="1">
              <a:spcBef>
                <a:spcPct val="50000"/>
              </a:spcBef>
              <a:buFontTx/>
              <a:buChar char="•"/>
            </a:pPr>
            <a:r>
              <a:rPr lang="en-GB" sz="2400"/>
              <a:t>  Dynamic PRR reports produced</a:t>
            </a:r>
          </a:p>
          <a:p>
            <a:pPr eaLnBrk="1" hangingPunct="1">
              <a:spcBef>
                <a:spcPct val="50000"/>
              </a:spcBef>
            </a:pPr>
            <a:r>
              <a:rPr lang="en-GB" sz="2400" u="sng"/>
              <a:t>Second data set</a:t>
            </a:r>
          </a:p>
          <a:p>
            <a:pPr eaLnBrk="1" hangingPunct="1">
              <a:spcBef>
                <a:spcPct val="50000"/>
              </a:spcBef>
              <a:buFontTx/>
              <a:buChar char="•"/>
            </a:pPr>
            <a:r>
              <a:rPr lang="en-GB" sz="2400"/>
              <a:t>  10 years (2000-2010)</a:t>
            </a:r>
          </a:p>
          <a:p>
            <a:pPr eaLnBrk="1" hangingPunct="1">
              <a:spcBef>
                <a:spcPct val="50000"/>
              </a:spcBef>
              <a:buFontTx/>
              <a:buChar char="•"/>
            </a:pPr>
            <a:r>
              <a:rPr lang="en-GB" sz="2400"/>
              <a:t> PRRs, Confidence Intervals lower and higher, and chi-squared calculated at the end of the 10 years</a:t>
            </a:r>
          </a:p>
          <a:p>
            <a:pPr eaLnBrk="1" hangingPunct="1">
              <a:spcBef>
                <a:spcPct val="50000"/>
              </a:spcBef>
              <a:buFontTx/>
              <a:buChar char="•"/>
            </a:pPr>
            <a:r>
              <a:rPr lang="en-GB" sz="2400"/>
              <a:t>Static PRR reports produced</a:t>
            </a:r>
          </a:p>
          <a:p>
            <a:pPr eaLnBrk="1" hangingPunct="1">
              <a:spcBef>
                <a:spcPct val="50000"/>
              </a:spcBef>
              <a:buFontTx/>
              <a:buChar char="•"/>
            </a:pPr>
            <a:endParaRPr lang="en-GB" sz="2400"/>
          </a:p>
        </p:txBody>
      </p:sp>
    </p:spTree>
    <p:extLst>
      <p:ext uri="{BB962C8B-B14F-4D97-AF65-F5344CB8AC3E}">
        <p14:creationId xmlns:p14="http://schemas.microsoft.com/office/powerpoint/2010/main" val="4302927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268413"/>
            <a:ext cx="8820150" cy="373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106"/>
          <p:cNvSpPr txBox="1">
            <a:spLocks noChangeArrowheads="1"/>
          </p:cNvSpPr>
          <p:nvPr/>
        </p:nvSpPr>
        <p:spPr bwMode="auto">
          <a:xfrm>
            <a:off x="539750" y="404813"/>
            <a:ext cx="7993063"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pPr>
            <a:r>
              <a:rPr lang="en-GB" sz="3000">
                <a:solidFill>
                  <a:srgbClr val="0000CC"/>
                </a:solidFill>
              </a:rPr>
              <a:t>An example of a dynamic PRR report</a:t>
            </a:r>
          </a:p>
        </p:txBody>
      </p:sp>
    </p:spTree>
    <p:extLst>
      <p:ext uri="{BB962C8B-B14F-4D97-AF65-F5344CB8AC3E}">
        <p14:creationId xmlns:p14="http://schemas.microsoft.com/office/powerpoint/2010/main" val="6434380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PRR</a:t>
            </a:r>
            <a:endParaRPr lang="en-GB" dirty="0"/>
          </a:p>
        </p:txBody>
      </p:sp>
      <p:sp>
        <p:nvSpPr>
          <p:cNvPr id="3" name="Content Placeholder 2"/>
          <p:cNvSpPr>
            <a:spLocks noGrp="1"/>
          </p:cNvSpPr>
          <p:nvPr>
            <p:ph idx="1"/>
          </p:nvPr>
        </p:nvSpPr>
        <p:spPr/>
        <p:txBody>
          <a:bodyPr>
            <a:normAutofit lnSpcReduction="10000"/>
          </a:bodyPr>
          <a:lstStyle/>
          <a:p>
            <a:r>
              <a:rPr lang="en-GB" sz="2800" b="0" dirty="0"/>
              <a:t>The null value for PRR is 1.  </a:t>
            </a:r>
            <a:endParaRPr lang="en-GB" sz="2800" b="0" dirty="0" smtClean="0"/>
          </a:p>
          <a:p>
            <a:endParaRPr lang="en-GB" sz="2800" b="0" dirty="0"/>
          </a:p>
          <a:p>
            <a:r>
              <a:rPr lang="en-GB" sz="2800" b="0" dirty="0" smtClean="0"/>
              <a:t>If </a:t>
            </a:r>
            <a:r>
              <a:rPr lang="en-GB" sz="2800" b="0" dirty="0"/>
              <a:t>PRR = 1 then the number of drug/event reports for that drug is proportionate to the number of drug/event reports in the whole database</a:t>
            </a:r>
            <a:r>
              <a:rPr lang="en-GB" sz="2800" b="0" dirty="0" smtClean="0"/>
              <a:t>. </a:t>
            </a:r>
          </a:p>
          <a:p>
            <a:r>
              <a:rPr lang="en-GB" sz="2800" b="0" dirty="0" smtClean="0"/>
              <a:t>PRR </a:t>
            </a:r>
            <a:r>
              <a:rPr lang="en-GB" sz="2800" b="0" dirty="0"/>
              <a:t>&gt; 1 means the drug/event combination is disproportionate to the background data and requires further investigation.  </a:t>
            </a:r>
            <a:endParaRPr lang="en-GB" sz="2800" b="0" dirty="0" smtClean="0"/>
          </a:p>
          <a:p>
            <a:endParaRPr lang="en-GB" dirty="0"/>
          </a:p>
        </p:txBody>
      </p:sp>
    </p:spTree>
    <p:extLst>
      <p:ext uri="{BB962C8B-B14F-4D97-AF65-F5344CB8AC3E}">
        <p14:creationId xmlns:p14="http://schemas.microsoft.com/office/powerpoint/2010/main" val="2852948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920" name="Group 368"/>
          <p:cNvGraphicFramePr>
            <a:graphicFrameLocks noGrp="1"/>
          </p:cNvGraphicFramePr>
          <p:nvPr>
            <p:extLst>
              <p:ext uri="{D42A27DB-BD31-4B8C-83A1-F6EECF244321}">
                <p14:modId xmlns:p14="http://schemas.microsoft.com/office/powerpoint/2010/main" val="3215582108"/>
              </p:ext>
            </p:extLst>
          </p:nvPr>
        </p:nvGraphicFramePr>
        <p:xfrm>
          <a:off x="503647" y="548680"/>
          <a:ext cx="8136706" cy="3293391"/>
        </p:xfrm>
        <a:graphic>
          <a:graphicData uri="http://schemas.openxmlformats.org/drawingml/2006/table">
            <a:tbl>
              <a:tblPr/>
              <a:tblGrid>
                <a:gridCol w="1744267"/>
                <a:gridCol w="1960498"/>
                <a:gridCol w="945011"/>
                <a:gridCol w="871332"/>
                <a:gridCol w="945011"/>
                <a:gridCol w="1670587"/>
              </a:tblGrid>
              <a:tr h="594198">
                <a:tc gridSpan="6">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400" b="1" i="0" u="none" strike="noStrike" cap="none" normalizeH="0" baseline="0" dirty="0" smtClean="0">
                          <a:ln>
                            <a:noFill/>
                          </a:ln>
                          <a:solidFill>
                            <a:srgbClr val="CC3300"/>
                          </a:solidFill>
                          <a:effectLst/>
                          <a:latin typeface="Times New Roman" pitchFamily="18" charset="0"/>
                          <a:cs typeface="Times New Roman" pitchFamily="18" charset="0"/>
                        </a:rPr>
                        <a:t>Summary table for pioglitazone- </a:t>
                      </a:r>
                      <a:r>
                        <a:rPr kumimoji="0" lang="en-GB" sz="2400" b="1" i="1" u="none" strike="noStrike" cap="none" normalizeH="0" baseline="0" dirty="0" smtClean="0">
                          <a:ln>
                            <a:noFill/>
                          </a:ln>
                          <a:solidFill>
                            <a:srgbClr val="CC3300"/>
                          </a:solidFill>
                          <a:effectLst/>
                          <a:latin typeface="Times New Roman" pitchFamily="18" charset="0"/>
                          <a:cs typeface="Times New Roman" pitchFamily="18" charset="0"/>
                        </a:rPr>
                        <a:t>oedema</a:t>
                      </a:r>
                      <a:endParaRPr kumimoji="0" lang="en-GB" sz="2400" b="1" i="1" u="none" strike="noStrike" cap="none" normalizeH="0" baseline="0" dirty="0" smtClean="0">
                        <a:ln>
                          <a:noFill/>
                        </a:ln>
                        <a:solidFill>
                          <a:srgbClr val="CC3300"/>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827753">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336600"/>
                          </a:solidFill>
                          <a:effectLst/>
                          <a:latin typeface="Times New Roman" pitchFamily="18" charset="0"/>
                          <a:cs typeface="Times New Roman" pitchFamily="18" charset="0"/>
                        </a:rPr>
                        <a:t>Month_signal</a:t>
                      </a:r>
                      <a:endParaRPr kumimoji="0" lang="en-GB" sz="2000" b="1" i="0" u="none" strike="noStrike" cap="none" normalizeH="0" baseline="0" smtClean="0">
                        <a:ln>
                          <a:noFill/>
                        </a:ln>
                        <a:solidFill>
                          <a:srgbClr val="336600"/>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336600"/>
                          </a:solidFill>
                          <a:effectLst/>
                          <a:latin typeface="Times New Roman" pitchFamily="18" charset="0"/>
                          <a:cs typeface="Times New Roman" pitchFamily="18" charset="0"/>
                        </a:rPr>
                        <a:t>Weighting factor</a:t>
                      </a:r>
                      <a:endParaRPr kumimoji="0" lang="en-GB" sz="2000" b="1" i="0" u="none" strike="noStrike" cap="none" normalizeH="0" baseline="0" smtClean="0">
                        <a:ln>
                          <a:noFill/>
                        </a:ln>
                        <a:solidFill>
                          <a:srgbClr val="336600"/>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336600"/>
                          </a:solidFill>
                          <a:effectLst/>
                          <a:latin typeface="Times New Roman" pitchFamily="18" charset="0"/>
                          <a:cs typeface="Times New Roman" pitchFamily="18" charset="0"/>
                        </a:rPr>
                        <a:t>PRR</a:t>
                      </a:r>
                      <a:endParaRPr kumimoji="0" lang="en-GB" sz="2000" b="1" i="0" u="none" strike="noStrike" cap="none" normalizeH="0" baseline="0" smtClean="0">
                        <a:ln>
                          <a:noFill/>
                        </a:ln>
                        <a:solidFill>
                          <a:srgbClr val="336600"/>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336600"/>
                          </a:solidFill>
                          <a:effectLst/>
                          <a:latin typeface="Times New Roman" pitchFamily="18" charset="0"/>
                          <a:cs typeface="Times New Roman" pitchFamily="18" charset="0"/>
                        </a:rPr>
                        <a:t>CILO</a:t>
                      </a:r>
                      <a:endParaRPr kumimoji="0" lang="en-GB" sz="2000" b="1" i="0" u="none" strike="noStrike" cap="none" normalizeH="0" baseline="0" smtClean="0">
                        <a:ln>
                          <a:noFill/>
                        </a:ln>
                        <a:solidFill>
                          <a:srgbClr val="336600"/>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336600"/>
                          </a:solidFill>
                          <a:effectLst/>
                          <a:latin typeface="Times New Roman" pitchFamily="18" charset="0"/>
                          <a:cs typeface="Times New Roman" pitchFamily="18" charset="0"/>
                        </a:rPr>
                        <a:t>CHI2</a:t>
                      </a:r>
                      <a:endParaRPr kumimoji="0" lang="en-GB" sz="2000" b="1" i="0" u="none" strike="noStrike" cap="none" normalizeH="0" baseline="0" smtClean="0">
                        <a:ln>
                          <a:noFill/>
                        </a:ln>
                        <a:solidFill>
                          <a:srgbClr val="336600"/>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336600"/>
                          </a:solidFill>
                          <a:effectLst/>
                          <a:latin typeface="Times New Roman" pitchFamily="18" charset="0"/>
                          <a:cs typeface="Times New Roman" pitchFamily="18" charset="0"/>
                        </a:rPr>
                        <a:t>No. of cases</a:t>
                      </a:r>
                      <a:endParaRPr kumimoji="0" lang="en-GB" sz="2000" b="1" i="0" u="none" strike="noStrike" cap="none" normalizeH="0" baseline="0" smtClean="0">
                        <a:ln>
                          <a:noFill/>
                        </a:ln>
                        <a:solidFill>
                          <a:srgbClr val="336600"/>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7860">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none</a:t>
                      </a:r>
                      <a:endParaRPr kumimoji="0" lang="en-GB" sz="20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104.82</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34.26</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247.59</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7860">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1.55 (mean)</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107.84</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36.06</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468.48</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7860">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4</a:t>
                      </a:r>
                      <a:endParaRPr kumimoji="0" lang="en-GB" sz="20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0.93 (mean*0.6)</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71.02</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9.32</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109.09</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7860">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1.08 (mean*0.7)</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84.09</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22.98</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280.43</a:t>
                      </a:r>
                      <a:endParaRPr kumimoji="0" lang="en-GB" sz="2000" b="0" i="0" u="none" strike="noStrike" cap="none" normalizeH="0" baseline="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dirty="0" smtClean="0">
                        <a:ln>
                          <a:noFill/>
                        </a:ln>
                        <a:solidFill>
                          <a:schemeClr val="tx1"/>
                        </a:solidFill>
                        <a:effectLst/>
                        <a:latin typeface="Arial"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6913" name="Text Box 355"/>
          <p:cNvSpPr txBox="1">
            <a:spLocks noChangeArrowheads="1"/>
          </p:cNvSpPr>
          <p:nvPr/>
        </p:nvSpPr>
        <p:spPr bwMode="auto">
          <a:xfrm>
            <a:off x="323850" y="4652963"/>
            <a:ext cx="84963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pPr>
            <a:r>
              <a:rPr lang="en-GB" sz="2400" dirty="0"/>
              <a:t>The disproportionality was so far above the thresholds that once the minimum 3 reports were received it was a potential signal for further </a:t>
            </a:r>
            <a:r>
              <a:rPr lang="en-GB" sz="2400" dirty="0" smtClean="0"/>
              <a:t>review. </a:t>
            </a:r>
            <a:endParaRPr lang="en-GB" sz="2400" dirty="0"/>
          </a:p>
        </p:txBody>
      </p:sp>
    </p:spTree>
    <p:extLst>
      <p:ext uri="{BB962C8B-B14F-4D97-AF65-F5344CB8AC3E}">
        <p14:creationId xmlns:p14="http://schemas.microsoft.com/office/powerpoint/2010/main" val="37572820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sz="half" idx="1"/>
          </p:nvPr>
        </p:nvSpPr>
        <p:spPr>
          <a:xfrm>
            <a:off x="468313" y="188913"/>
            <a:ext cx="8064500" cy="647700"/>
          </a:xfrm>
        </p:spPr>
        <p:txBody>
          <a:bodyPr>
            <a:normAutofit/>
          </a:bodyPr>
          <a:lstStyle/>
          <a:p>
            <a:pPr marL="0" indent="0" eaLnBrk="1" hangingPunct="1"/>
            <a:r>
              <a:rPr lang="en-GB" sz="3600" b="1" i="1" dirty="0" smtClean="0">
                <a:solidFill>
                  <a:srgbClr val="0000CC"/>
                </a:solidFill>
              </a:rPr>
              <a:t>Oedema Peripheral</a:t>
            </a:r>
            <a:r>
              <a:rPr lang="en-GB" sz="3600" b="1" dirty="0" smtClean="0">
                <a:solidFill>
                  <a:srgbClr val="0000CC"/>
                </a:solidFill>
              </a:rPr>
              <a:t> - Pioglitazone</a:t>
            </a:r>
          </a:p>
        </p:txBody>
      </p:sp>
      <p:graphicFrame>
        <p:nvGraphicFramePr>
          <p:cNvPr id="25858" name="Group 258"/>
          <p:cNvGraphicFramePr>
            <a:graphicFrameLocks noGrp="1"/>
          </p:cNvGraphicFramePr>
          <p:nvPr>
            <p:extLst>
              <p:ext uri="{D42A27DB-BD31-4B8C-83A1-F6EECF244321}">
                <p14:modId xmlns:p14="http://schemas.microsoft.com/office/powerpoint/2010/main" val="1185063347"/>
              </p:ext>
            </p:extLst>
          </p:nvPr>
        </p:nvGraphicFramePr>
        <p:xfrm>
          <a:off x="395536" y="1124744"/>
          <a:ext cx="8424862" cy="5181702"/>
        </p:xfrm>
        <a:graphic>
          <a:graphicData uri="http://schemas.openxmlformats.org/drawingml/2006/table">
            <a:tbl>
              <a:tblPr/>
              <a:tblGrid>
                <a:gridCol w="2959100"/>
                <a:gridCol w="1289050"/>
                <a:gridCol w="1260475"/>
                <a:gridCol w="1474787"/>
                <a:gridCol w="1441450"/>
              </a:tblGrid>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a:cs typeface="Times New Roman" pitchFamily="18" charset="0"/>
                        </a:rPr>
                        <a:t> </a:t>
                      </a:r>
                      <a:endParaRPr kumimoji="0" lang="en-GB" sz="2400" b="0" i="0" u="none" strike="noStrike" cap="none" normalizeH="0" baseline="0" dirty="0" smtClean="0">
                        <a:ln>
                          <a:noFill/>
                        </a:ln>
                        <a:solidFill>
                          <a:schemeClr val="tx1"/>
                        </a:solidFill>
                        <a:effectLst/>
                        <a:latin typeface="Arial" charset="0"/>
                        <a:cs typeface="Arial" charset="0"/>
                      </a:endParaRPr>
                    </a:p>
                  </a:txBody>
                  <a:tcPr marT="45723" marB="45723" horzOverflow="overflow">
                    <a:lnL cap="flat">
                      <a:noFill/>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cs typeface="Times New Roman" pitchFamily="18" charset="0"/>
                        </a:rPr>
                        <a:t>Month became potential signal</a:t>
                      </a:r>
                      <a:endParaRPr kumimoji="0" lang="en-GB" sz="2000" b="0"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r>
              <a:tr h="701088">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0" u="none" strike="noStrike" cap="none" normalizeH="0" baseline="0" smtClean="0">
                          <a:ln>
                            <a:noFill/>
                          </a:ln>
                          <a:solidFill>
                            <a:schemeClr val="tx1"/>
                          </a:solidFill>
                          <a:effectLst/>
                          <a:latin typeface="Times New Roman" pitchFamily="18" charset="0"/>
                          <a:cs typeface="Times New Roman" pitchFamily="18" charset="0"/>
                        </a:rPr>
                        <a:t>PT</a:t>
                      </a:r>
                      <a:endParaRPr kumimoji="0" lang="en-GB" sz="24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Non-weighted</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Weight 1 (mean)</a:t>
                      </a:r>
                      <a:endParaRPr kumimoji="0" lang="en-GB" sz="2000" b="0"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Weight 2 (mean*0.6)</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Weight 3 (mean*0.7)</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1" u="none" strike="noStrike" cap="none" normalizeH="0" baseline="0" smtClean="0">
                          <a:ln>
                            <a:noFill/>
                          </a:ln>
                          <a:solidFill>
                            <a:schemeClr val="tx1"/>
                          </a:solidFill>
                          <a:effectLst/>
                          <a:latin typeface="Times New Roman" pitchFamily="18" charset="0"/>
                          <a:cs typeface="Times New Roman" pitchFamily="18" charset="0"/>
                        </a:rPr>
                        <a:t>LVF</a:t>
                      </a:r>
                      <a:endParaRPr kumimoji="0" lang="en-GB" sz="24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24</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1" u="none" strike="noStrike" cap="none" normalizeH="0" baseline="0" smtClean="0">
                          <a:ln>
                            <a:noFill/>
                          </a:ln>
                          <a:solidFill>
                            <a:schemeClr val="tx1"/>
                          </a:solidFill>
                          <a:effectLst/>
                          <a:latin typeface="Times New Roman" pitchFamily="18" charset="0"/>
                          <a:cs typeface="Times New Roman" pitchFamily="18" charset="0"/>
                        </a:rPr>
                        <a:t>Oedema</a:t>
                      </a:r>
                      <a:endParaRPr kumimoji="0" lang="en-GB" sz="24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8654">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1" i="0" u="none" strike="noStrike" cap="none" normalizeH="0" baseline="0" smtClean="0">
                          <a:ln>
                            <a:noFill/>
                          </a:ln>
                          <a:solidFill>
                            <a:srgbClr val="0000FF"/>
                          </a:solidFill>
                          <a:effectLst/>
                          <a:latin typeface="Times New Roman" pitchFamily="18" charset="0"/>
                          <a:cs typeface="Times New Roman" pitchFamily="18" charset="0"/>
                        </a:rPr>
                        <a:t>Oedema peripheral</a:t>
                      </a:r>
                      <a:endParaRPr kumimoji="0" lang="en-GB" sz="24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0000FF"/>
                          </a:solidFill>
                          <a:effectLst/>
                          <a:latin typeface="Times New Roman" pitchFamily="18" charset="0"/>
                          <a:cs typeface="Times New Roman" pitchFamily="18" charset="0"/>
                        </a:rPr>
                        <a:t>10</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0000FF"/>
                          </a:solidFill>
                          <a:effectLst/>
                          <a:latin typeface="Times New Roman" pitchFamily="18" charset="0"/>
                          <a:cs typeface="Times New Roman" pitchFamily="18" charset="0"/>
                        </a:rPr>
                        <a:t>9</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0000FF"/>
                          </a:solidFill>
                          <a:effectLst/>
                          <a:latin typeface="Times New Roman" pitchFamily="18" charset="0"/>
                          <a:cs typeface="Times New Roman" pitchFamily="18" charset="0"/>
                        </a:rPr>
                        <a:t>17</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rgbClr val="0000FF"/>
                          </a:solidFill>
                          <a:effectLst/>
                          <a:latin typeface="Times New Roman" pitchFamily="18" charset="0"/>
                          <a:cs typeface="Times New Roman" pitchFamily="18" charset="0"/>
                        </a:rPr>
                        <a:t>9</a:t>
                      </a:r>
                      <a:endParaRPr kumimoji="0" lang="en-GB" sz="2000" b="0"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1" u="none" strike="noStrike" cap="none" normalizeH="0" baseline="0" smtClean="0">
                          <a:ln>
                            <a:noFill/>
                          </a:ln>
                          <a:solidFill>
                            <a:schemeClr val="tx1"/>
                          </a:solidFill>
                          <a:effectLst/>
                          <a:latin typeface="Times New Roman" pitchFamily="18" charset="0"/>
                          <a:cs typeface="Times New Roman" pitchFamily="18" charset="0"/>
                        </a:rPr>
                        <a:t>CF</a:t>
                      </a:r>
                      <a:endParaRPr kumimoji="0" lang="en-GB" sz="24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1" u="none" strike="noStrike" cap="none" normalizeH="0" baseline="0" smtClean="0">
                          <a:ln>
                            <a:noFill/>
                          </a:ln>
                          <a:solidFill>
                            <a:schemeClr val="tx1"/>
                          </a:solidFill>
                          <a:effectLst/>
                          <a:latin typeface="Times New Roman" pitchFamily="18" charset="0"/>
                          <a:cs typeface="Times New Roman" pitchFamily="18" charset="0"/>
                        </a:rPr>
                        <a:t>CF congestive</a:t>
                      </a:r>
                      <a:endParaRPr kumimoji="0" lang="en-GB" sz="24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705">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1" u="none" strike="noStrike" cap="none" normalizeH="0" baseline="0" smtClean="0">
                          <a:ln>
                            <a:noFill/>
                          </a:ln>
                          <a:solidFill>
                            <a:schemeClr val="tx1"/>
                          </a:solidFill>
                          <a:effectLst/>
                          <a:latin typeface="Times New Roman" pitchFamily="18" charset="0"/>
                          <a:cs typeface="Times New Roman" pitchFamily="18" charset="0"/>
                        </a:rPr>
                        <a:t>Pulmonary oedema</a:t>
                      </a:r>
                      <a:endParaRPr kumimoji="0" lang="en-GB" sz="24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1" u="none" strike="noStrike" cap="none" normalizeH="0" baseline="0" smtClean="0">
                          <a:ln>
                            <a:noFill/>
                          </a:ln>
                          <a:solidFill>
                            <a:schemeClr val="tx1"/>
                          </a:solidFill>
                          <a:effectLst/>
                          <a:latin typeface="Times New Roman" pitchFamily="18" charset="0"/>
                          <a:cs typeface="Times New Roman" pitchFamily="18" charset="0"/>
                        </a:rPr>
                        <a:t>Nausea</a:t>
                      </a:r>
                      <a:endParaRPr kumimoji="0" lang="en-GB" sz="24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1088">
                <a:tc gridSpan="5">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Times New Roman" pitchFamily="18" charset="0"/>
                          <a:cs typeface="Times New Roman" pitchFamily="18" charset="0"/>
                        </a:rPr>
                        <a:t>- PT did not become a potential signal for pioglitazone with that weighting factor applied</a:t>
                      </a:r>
                      <a:endParaRPr kumimoji="0" lang="en-GB" sz="2400" b="0"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Tree>
    <p:extLst>
      <p:ext uri="{BB962C8B-B14F-4D97-AF65-F5344CB8AC3E}">
        <p14:creationId xmlns:p14="http://schemas.microsoft.com/office/powerpoint/2010/main" val="27446890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468313" y="260350"/>
            <a:ext cx="8229600" cy="5689600"/>
          </a:xfrm>
        </p:spPr>
        <p:txBody>
          <a:bodyPr/>
          <a:lstStyle/>
          <a:p>
            <a:pPr eaLnBrk="1" hangingPunct="1">
              <a:spcBef>
                <a:spcPct val="0"/>
              </a:spcBef>
            </a:pPr>
            <a:r>
              <a:rPr lang="en-GB" sz="3600" b="1" i="1" smtClean="0">
                <a:solidFill>
                  <a:srgbClr val="0000CC"/>
                </a:solidFill>
              </a:rPr>
              <a:t>Oedema Peripheral</a:t>
            </a:r>
            <a:r>
              <a:rPr lang="en-GB" sz="3600" b="1" smtClean="0">
                <a:solidFill>
                  <a:srgbClr val="0000CC"/>
                </a:solidFill>
              </a:rPr>
              <a:t> - Rosiglitazone</a:t>
            </a:r>
          </a:p>
        </p:txBody>
      </p:sp>
      <p:graphicFrame>
        <p:nvGraphicFramePr>
          <p:cNvPr id="27871" name="Group 223"/>
          <p:cNvGraphicFramePr>
            <a:graphicFrameLocks noGrp="1"/>
          </p:cNvGraphicFramePr>
          <p:nvPr/>
        </p:nvGraphicFramePr>
        <p:xfrm>
          <a:off x="539750" y="1125538"/>
          <a:ext cx="8135938" cy="4598984"/>
        </p:xfrm>
        <a:graphic>
          <a:graphicData uri="http://schemas.openxmlformats.org/drawingml/2006/table">
            <a:tbl>
              <a:tblPr/>
              <a:tblGrid>
                <a:gridCol w="2671763"/>
                <a:gridCol w="1217612"/>
                <a:gridCol w="1295400"/>
                <a:gridCol w="1511300"/>
                <a:gridCol w="1439863"/>
              </a:tblGrid>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Arial"/>
                          <a:cs typeface="Times New Roman" pitchFamily="18" charset="0"/>
                        </a:rPr>
                        <a:t> </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cap="flat">
                      <a:noFill/>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Month became potential signal</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r>
              <a:tr h="701088">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PT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Non-weighted</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WF 1 (mean)</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WF 2 (mean*0.6)</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WF 3 (mean*0.7)</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LVF</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Oedema</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19</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19</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19</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19</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9603">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1" i="1" u="none" strike="noStrike" cap="none" normalizeH="0" baseline="0" smtClean="0">
                          <a:ln>
                            <a:noFill/>
                          </a:ln>
                          <a:solidFill>
                            <a:srgbClr val="0000FF"/>
                          </a:solidFill>
                          <a:effectLst/>
                          <a:latin typeface="Times New Roman" pitchFamily="18" charset="0"/>
                          <a:cs typeface="Times New Roman" pitchFamily="18" charset="0"/>
                        </a:rPr>
                        <a:t>Oedema peripheral</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0000FF"/>
                          </a:solidFill>
                          <a:effectLst/>
                          <a:latin typeface="Times New Roman" pitchFamily="18" charset="0"/>
                          <a:cs typeface="Times New Roman" pitchFamily="18" charset="0"/>
                        </a:rPr>
                        <a:t>19</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0000FF"/>
                          </a:solidFill>
                          <a:effectLst/>
                          <a:latin typeface="Times New Roman" pitchFamily="18" charset="0"/>
                          <a:cs typeface="Times New Roman" pitchFamily="18" charset="0"/>
                        </a:rPr>
                        <a:t>17</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0000FF"/>
                          </a:solidFill>
                          <a:effectLst/>
                          <a:latin typeface="Times New Roman" pitchFamily="18" charset="0"/>
                          <a:cs typeface="Times New Roman" pitchFamily="18" charset="0"/>
                        </a:rPr>
                        <a:t>23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rgbClr val="0000FF"/>
                          </a:solidFill>
                          <a:effectLst/>
                          <a:latin typeface="Times New Roman" pitchFamily="18" charset="0"/>
                          <a:cs typeface="Times New Roman" pitchFamily="18" charset="0"/>
                        </a:rPr>
                        <a:t>18</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CF</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CF congestive</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9603">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Pulmonary oedema</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6267">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1" u="none" strike="noStrike" cap="none" normalizeH="0" baseline="0" smtClean="0">
                          <a:ln>
                            <a:noFill/>
                          </a:ln>
                          <a:solidFill>
                            <a:schemeClr val="tx1"/>
                          </a:solidFill>
                          <a:effectLst/>
                          <a:latin typeface="Times New Roman" pitchFamily="18" charset="0"/>
                          <a:cs typeface="Times New Roman" pitchFamily="18" charset="0"/>
                        </a:rPr>
                        <a:t>Nausea</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01088">
                <a:tc gridSpan="5">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 PT did not become a potential signal for pioglitazone with that weighting factor applied</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Tree>
    <p:extLst>
      <p:ext uri="{BB962C8B-B14F-4D97-AF65-F5344CB8AC3E}">
        <p14:creationId xmlns:p14="http://schemas.microsoft.com/office/powerpoint/2010/main" val="6077791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468313" y="260350"/>
            <a:ext cx="8229600" cy="14398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0000"/>
          </a:bodyPr>
          <a:lstStyle/>
          <a:p>
            <a:r>
              <a:rPr lang="en-GB" sz="4000" b="1" smtClean="0"/>
              <a:t>10 Year data set</a:t>
            </a:r>
            <a:r>
              <a:rPr lang="en-GB" sz="4000" smtClean="0"/>
              <a:t/>
            </a:r>
            <a:br>
              <a:rPr lang="en-GB" sz="4000" smtClean="0"/>
            </a:br>
            <a:r>
              <a:rPr lang="en-GB" sz="4000" i="1" smtClean="0">
                <a:solidFill>
                  <a:schemeClr val="accent2"/>
                </a:solidFill>
              </a:rPr>
              <a:t>Oedema peripheral</a:t>
            </a:r>
            <a:r>
              <a:rPr lang="en-GB" sz="4000" smtClean="0">
                <a:solidFill>
                  <a:schemeClr val="accent2"/>
                </a:solidFill>
              </a:rPr>
              <a:t> - pioglitazone</a:t>
            </a:r>
          </a:p>
        </p:txBody>
      </p:sp>
      <p:graphicFrame>
        <p:nvGraphicFramePr>
          <p:cNvPr id="112756" name="Group 116"/>
          <p:cNvGraphicFramePr>
            <a:graphicFrameLocks noGrp="1"/>
          </p:cNvGraphicFramePr>
          <p:nvPr>
            <p:ph type="tbl" idx="1"/>
          </p:nvPr>
        </p:nvGraphicFramePr>
        <p:xfrm>
          <a:off x="468313" y="2205038"/>
          <a:ext cx="8229600" cy="3132139"/>
        </p:xfrm>
        <a:graphic>
          <a:graphicData uri="http://schemas.openxmlformats.org/drawingml/2006/table">
            <a:tbl>
              <a:tblPr/>
              <a:tblGrid>
                <a:gridCol w="2305050"/>
                <a:gridCol w="1287462"/>
                <a:gridCol w="1285875"/>
                <a:gridCol w="1689100"/>
                <a:gridCol w="1662113"/>
              </a:tblGrid>
              <a:tr h="627063">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chemeClr val="tx1"/>
                          </a:solidFill>
                          <a:effectLst/>
                          <a:latin typeface="Times New Roman" pitchFamily="18" charset="0"/>
                          <a:cs typeface="Times New Roman" pitchFamily="18" charset="0"/>
                        </a:rPr>
                        <a:t>Weight</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chemeClr val="tx1"/>
                          </a:solidFill>
                          <a:effectLst/>
                          <a:latin typeface="Times New Roman" pitchFamily="18" charset="0"/>
                          <a:cs typeface="Times New Roman" pitchFamily="18" charset="0"/>
                        </a:rPr>
                        <a:t>PRR</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chemeClr val="tx1"/>
                          </a:solidFill>
                          <a:effectLst/>
                          <a:latin typeface="Times New Roman" pitchFamily="18" charset="0"/>
                          <a:cs typeface="Times New Roman" pitchFamily="18" charset="0"/>
                        </a:rPr>
                        <a:t>CILO</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chemeClr val="tx1"/>
                          </a:solidFill>
                          <a:effectLst/>
                          <a:latin typeface="Times New Roman" pitchFamily="18" charset="0"/>
                          <a:cs typeface="Times New Roman" pitchFamily="18" charset="0"/>
                        </a:rPr>
                        <a:t>CIHI</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chemeClr val="tx1"/>
                          </a:solidFill>
                          <a:effectLst/>
                          <a:latin typeface="Times New Roman" pitchFamily="18" charset="0"/>
                          <a:cs typeface="Times New Roman" pitchFamily="18" charset="0"/>
                        </a:rPr>
                        <a:t>CHI</a:t>
                      </a:r>
                      <a:r>
                        <a:rPr kumimoji="0" lang="en-GB" sz="2800" b="1"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5475">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None</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1.84</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1.22</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2.76</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8.55</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7063">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1.70</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Times New Roman" pitchFamily="18" charset="0"/>
                          <a:cs typeface="Times New Roman" pitchFamily="18" charset="0"/>
                        </a:rPr>
                        <a:t>3.12</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Times New Roman" pitchFamily="18" charset="0"/>
                          <a:cs typeface="Times New Roman" pitchFamily="18" charset="0"/>
                        </a:rPr>
                        <a:t>2.29</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4.25</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Times New Roman" pitchFamily="18" charset="0"/>
                          <a:cs typeface="Times New Roman" pitchFamily="18" charset="0"/>
                        </a:rPr>
                        <a:t>51.40</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5475">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1.02</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1.87</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1.25</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2.81</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9.28</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7063">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1.19</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Times New Roman" pitchFamily="18" charset="0"/>
                          <a:cs typeface="Times New Roman" pitchFamily="18" charset="0"/>
                        </a:rPr>
                        <a:t>2.18</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Times New Roman" pitchFamily="18" charset="0"/>
                          <a:cs typeface="Times New Roman" pitchFamily="18" charset="0"/>
                        </a:rPr>
                        <a:t>1.50</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0" i="0" u="none" strike="noStrike" cap="none" normalizeH="0" baseline="0" smtClean="0">
                          <a:ln>
                            <a:noFill/>
                          </a:ln>
                          <a:solidFill>
                            <a:schemeClr val="tx1"/>
                          </a:solidFill>
                          <a:effectLst/>
                          <a:latin typeface="Times New Roman" pitchFamily="18" charset="0"/>
                          <a:cs typeface="Times New Roman" pitchFamily="18" charset="0"/>
                        </a:rPr>
                        <a:t>3.17</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GB" sz="2800" b="1" i="0" u="none" strike="noStrike" cap="none" normalizeH="0" baseline="0" smtClean="0">
                          <a:ln>
                            <a:noFill/>
                          </a:ln>
                          <a:solidFill>
                            <a:srgbClr val="FF0000"/>
                          </a:solidFill>
                          <a:effectLst/>
                          <a:latin typeface="Times New Roman" pitchFamily="18" charset="0"/>
                          <a:cs typeface="Times New Roman" pitchFamily="18" charset="0"/>
                        </a:rPr>
                        <a:t>16.74</a:t>
                      </a: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1766492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7"/>
          <p:cNvSpPr txBox="1">
            <a:spLocks noChangeArrowheads="1"/>
          </p:cNvSpPr>
          <p:nvPr/>
        </p:nvSpPr>
        <p:spPr bwMode="auto">
          <a:xfrm>
            <a:off x="395288" y="260350"/>
            <a:ext cx="8280400" cy="508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pPr>
            <a:r>
              <a:rPr lang="en-GB" sz="4000" i="1">
                <a:solidFill>
                  <a:srgbClr val="0000CC"/>
                </a:solidFill>
              </a:rPr>
              <a:t>Oedema peripheral</a:t>
            </a:r>
            <a:r>
              <a:rPr lang="en-GB" sz="4000" i="1"/>
              <a:t> </a:t>
            </a:r>
          </a:p>
          <a:p>
            <a:pPr eaLnBrk="1" hangingPunct="1">
              <a:spcBef>
                <a:spcPct val="50000"/>
              </a:spcBef>
              <a:buFontTx/>
              <a:buChar char="•"/>
            </a:pPr>
            <a:r>
              <a:rPr lang="en-GB" sz="2400"/>
              <a:t>  Considered a “true” signal for pioglitazone and rosiglitazone in the original non-weighted 2 year data.  </a:t>
            </a:r>
          </a:p>
          <a:p>
            <a:pPr eaLnBrk="1" hangingPunct="1">
              <a:spcBef>
                <a:spcPct val="50000"/>
              </a:spcBef>
              <a:buFontTx/>
              <a:buChar char="•"/>
            </a:pPr>
            <a:r>
              <a:rPr lang="en-GB" sz="2400"/>
              <a:t>  Not a “true” signal in the 10 year data set.  </a:t>
            </a:r>
          </a:p>
          <a:p>
            <a:pPr eaLnBrk="1" hangingPunct="1">
              <a:spcBef>
                <a:spcPct val="50000"/>
              </a:spcBef>
              <a:buFontTx/>
              <a:buChar char="•"/>
            </a:pPr>
            <a:r>
              <a:rPr lang="en-GB" sz="2400"/>
              <a:t>  Now know from literature that </a:t>
            </a:r>
            <a:r>
              <a:rPr lang="en-GB" sz="2400" i="1"/>
              <a:t>oedema peripheral </a:t>
            </a:r>
            <a:r>
              <a:rPr lang="en-GB" sz="2400"/>
              <a:t>is associated with pioglitazone(1) and rosiglitazone(2) use(3;4).  </a:t>
            </a:r>
          </a:p>
          <a:p>
            <a:pPr eaLnBrk="1" hangingPunct="1">
              <a:spcBef>
                <a:spcPct val="50000"/>
              </a:spcBef>
              <a:buFontTx/>
              <a:buChar char="•"/>
            </a:pPr>
            <a:r>
              <a:rPr lang="en-GB" sz="2400"/>
              <a:t>  Based on clinical studies, </a:t>
            </a:r>
            <a:r>
              <a:rPr lang="en-GB" sz="2400" i="1"/>
              <a:t>fluid retention</a:t>
            </a:r>
            <a:r>
              <a:rPr lang="en-GB" sz="2400"/>
              <a:t> and </a:t>
            </a:r>
            <a:r>
              <a:rPr lang="en-GB" sz="2400" i="1"/>
              <a:t>oedema peripheral</a:t>
            </a:r>
            <a:r>
              <a:rPr lang="en-GB" sz="2400"/>
              <a:t> are reported in up to 7% of patients using glitazones, and up to 15% of patients using pioglitazone with insulin(5). </a:t>
            </a:r>
          </a:p>
        </p:txBody>
      </p:sp>
    </p:spTree>
    <p:extLst>
      <p:ext uri="{BB962C8B-B14F-4D97-AF65-F5344CB8AC3E}">
        <p14:creationId xmlns:p14="http://schemas.microsoft.com/office/powerpoint/2010/main" val="29652827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467544" y="908720"/>
            <a:ext cx="822960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pPr algn="l" eaLnBrk="1" hangingPunct="1"/>
            <a:r>
              <a:rPr lang="en-GB" sz="3200" dirty="0" smtClean="0">
                <a:latin typeface="+mn-lt"/>
              </a:rPr>
              <a:t>This research aimed to investigate the </a:t>
            </a:r>
            <a:r>
              <a:rPr lang="en-GB" sz="3200" dirty="0" smtClean="0">
                <a:solidFill>
                  <a:srgbClr val="CC3300"/>
                </a:solidFill>
                <a:latin typeface="+mn-lt"/>
              </a:rPr>
              <a:t>role of the additional data sources</a:t>
            </a:r>
            <a:r>
              <a:rPr lang="en-GB" sz="3200" dirty="0" smtClean="0">
                <a:latin typeface="+mn-lt"/>
              </a:rPr>
              <a:t> in </a:t>
            </a:r>
            <a:r>
              <a:rPr lang="en-GB" sz="3200" i="1" u="sng" dirty="0" smtClean="0">
                <a:latin typeface="+mn-lt"/>
              </a:rPr>
              <a:t>earlier </a:t>
            </a:r>
            <a:r>
              <a:rPr lang="en-GB" sz="3200" dirty="0" smtClean="0">
                <a:latin typeface="+mn-lt"/>
              </a:rPr>
              <a:t>signal detection.</a:t>
            </a:r>
          </a:p>
        </p:txBody>
      </p:sp>
      <p:sp>
        <p:nvSpPr>
          <p:cNvPr id="41987" name="Rectangle 5"/>
          <p:cNvSpPr>
            <a:spLocks noGrp="1" noChangeArrowheads="1"/>
          </p:cNvSpPr>
          <p:nvPr>
            <p:ph idx="1"/>
          </p:nvPr>
        </p:nvSpPr>
        <p:spPr>
          <a:xfrm>
            <a:off x="467544" y="2636912"/>
            <a:ext cx="8147050" cy="3492500"/>
          </a:xfrm>
        </p:spPr>
        <p:txBody>
          <a:bodyPr>
            <a:normAutofit/>
          </a:bodyPr>
          <a:lstStyle/>
          <a:p>
            <a:pPr eaLnBrk="1" hangingPunct="1">
              <a:buFontTx/>
              <a:buChar char="•"/>
            </a:pPr>
            <a:r>
              <a:rPr lang="en-GB" sz="2400" b="0" dirty="0" smtClean="0"/>
              <a:t>Fair to moderate agreement for the terms rated as very important (3)</a:t>
            </a:r>
          </a:p>
          <a:p>
            <a:pPr eaLnBrk="1" hangingPunct="1">
              <a:buFontTx/>
              <a:buChar char="•"/>
            </a:pPr>
            <a:r>
              <a:rPr lang="en-GB" sz="2400" b="0" dirty="0" smtClean="0"/>
              <a:t>Applying the mean rating had the biggest affect on disproportionality</a:t>
            </a:r>
          </a:p>
          <a:p>
            <a:pPr eaLnBrk="1" hangingPunct="1">
              <a:buFontTx/>
              <a:buChar char="•"/>
            </a:pPr>
            <a:r>
              <a:rPr lang="en-GB" sz="2400" b="0" dirty="0" smtClean="0"/>
              <a:t>All true positive drug/event term pairs were identified will all weighting factors</a:t>
            </a:r>
          </a:p>
        </p:txBody>
      </p:sp>
    </p:spTree>
    <p:extLst>
      <p:ext uri="{BB962C8B-B14F-4D97-AF65-F5344CB8AC3E}">
        <p14:creationId xmlns:p14="http://schemas.microsoft.com/office/powerpoint/2010/main" val="24688855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idx="1"/>
          </p:nvPr>
        </p:nvSpPr>
        <p:spPr>
          <a:xfrm>
            <a:off x="395288" y="1628775"/>
            <a:ext cx="8229600" cy="4176713"/>
          </a:xfrm>
        </p:spPr>
        <p:txBody>
          <a:bodyPr/>
          <a:lstStyle/>
          <a:p>
            <a:pPr eaLnBrk="1" hangingPunct="1"/>
            <a:r>
              <a:rPr lang="en-GB" sz="3600" b="0" dirty="0" smtClean="0"/>
              <a:t>	The enhanced detection process may allow more accurate and earlier prioritisation of ADR reports for further investigation, thus leading to </a:t>
            </a:r>
            <a:r>
              <a:rPr lang="en-GB" sz="3600" b="0" i="1" dirty="0" smtClean="0"/>
              <a:t>improved, proactive</a:t>
            </a:r>
            <a:r>
              <a:rPr lang="en-GB" sz="3600" b="0" dirty="0" smtClean="0"/>
              <a:t> signal detection. </a:t>
            </a:r>
          </a:p>
          <a:p>
            <a:pPr eaLnBrk="1" hangingPunct="1"/>
            <a:endParaRPr lang="en-GB" dirty="0" smtClean="0"/>
          </a:p>
          <a:p>
            <a:pPr eaLnBrk="1" hangingPunct="1"/>
            <a:endParaRPr lang="en-GB" dirty="0" smtClean="0"/>
          </a:p>
        </p:txBody>
      </p:sp>
      <p:sp>
        <p:nvSpPr>
          <p:cNvPr id="43011" name="Text Box 6"/>
          <p:cNvSpPr txBox="1">
            <a:spLocks noChangeArrowheads="1"/>
          </p:cNvSpPr>
          <p:nvPr/>
        </p:nvSpPr>
        <p:spPr bwMode="auto">
          <a:xfrm>
            <a:off x="468313" y="404813"/>
            <a:ext cx="8207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spcBef>
                <a:spcPct val="50000"/>
              </a:spcBef>
            </a:pPr>
            <a:r>
              <a:rPr lang="en-GB" sz="3600" b="1">
                <a:solidFill>
                  <a:schemeClr val="hlink"/>
                </a:solidFill>
              </a:rPr>
              <a:t>IN CONCLUSION</a:t>
            </a:r>
          </a:p>
        </p:txBody>
      </p:sp>
    </p:spTree>
    <p:extLst>
      <p:ext uri="{BB962C8B-B14F-4D97-AF65-F5344CB8AC3E}">
        <p14:creationId xmlns:p14="http://schemas.microsoft.com/office/powerpoint/2010/main" val="962772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smtClean="0">
                <a:solidFill>
                  <a:srgbClr val="CC3300"/>
                </a:solidFill>
              </a:rPr>
              <a:t>Further research</a:t>
            </a:r>
          </a:p>
        </p:txBody>
      </p:sp>
      <p:sp>
        <p:nvSpPr>
          <p:cNvPr id="44035" name="Rectangle 3"/>
          <p:cNvSpPr>
            <a:spLocks noGrp="1" noChangeArrowheads="1"/>
          </p:cNvSpPr>
          <p:nvPr>
            <p:ph idx="1"/>
          </p:nvPr>
        </p:nvSpPr>
        <p:spPr>
          <a:xfrm>
            <a:off x="457200" y="1268413"/>
            <a:ext cx="8229600" cy="4537075"/>
          </a:xfrm>
        </p:spPr>
        <p:txBody>
          <a:bodyPr/>
          <a:lstStyle/>
          <a:p>
            <a:pPr>
              <a:lnSpc>
                <a:spcPct val="80000"/>
              </a:lnSpc>
              <a:buFontTx/>
              <a:buChar char="•"/>
            </a:pPr>
            <a:r>
              <a:rPr lang="en-GB" sz="3000" b="0" dirty="0" smtClean="0"/>
              <a:t>Rating of terms for more medical concepts by a refined group of experts for each medical area. </a:t>
            </a:r>
          </a:p>
          <a:p>
            <a:pPr>
              <a:lnSpc>
                <a:spcPct val="80000"/>
              </a:lnSpc>
              <a:buFontTx/>
              <a:buChar char="•"/>
            </a:pPr>
            <a:endParaRPr lang="en-GB" sz="3000" b="0" dirty="0" smtClean="0"/>
          </a:p>
          <a:p>
            <a:pPr>
              <a:lnSpc>
                <a:spcPct val="80000"/>
              </a:lnSpc>
              <a:buFontTx/>
              <a:buChar char="•"/>
            </a:pPr>
            <a:r>
              <a:rPr lang="en-GB" sz="3000" b="0" dirty="0" smtClean="0"/>
              <a:t>Application of weighting factors to more terms for more drugs in a large spontaneous reporting database.</a:t>
            </a:r>
          </a:p>
          <a:p>
            <a:pPr>
              <a:lnSpc>
                <a:spcPct val="80000"/>
              </a:lnSpc>
              <a:buFontTx/>
              <a:buChar char="•"/>
            </a:pPr>
            <a:endParaRPr lang="en-GB" sz="3000" b="0" dirty="0" smtClean="0"/>
          </a:p>
          <a:p>
            <a:pPr>
              <a:lnSpc>
                <a:spcPct val="80000"/>
              </a:lnSpc>
              <a:buFontTx/>
              <a:buChar char="•"/>
            </a:pPr>
            <a:r>
              <a:rPr lang="en-GB" sz="3000" b="0" dirty="0" smtClean="0"/>
              <a:t>Incorporate visual evaluation tools to aid the signal review phase of PV.</a:t>
            </a:r>
            <a:r>
              <a:rPr lang="en-GB" sz="2800" b="0" dirty="0" smtClean="0"/>
              <a:t>  </a:t>
            </a:r>
          </a:p>
        </p:txBody>
      </p:sp>
    </p:spTree>
    <p:extLst>
      <p:ext uri="{BB962C8B-B14F-4D97-AF65-F5344CB8AC3E}">
        <p14:creationId xmlns:p14="http://schemas.microsoft.com/office/powerpoint/2010/main" val="13934582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931224" cy="1047646"/>
          </a:xfrm>
        </p:spPr>
        <p:txBody>
          <a:bodyPr/>
          <a:lstStyle/>
          <a:p>
            <a:r>
              <a:rPr lang="en-GB" dirty="0" smtClean="0"/>
              <a:t>Visual evaluation tools</a:t>
            </a:r>
            <a:endParaRPr lang="en-GB" dirty="0"/>
          </a:p>
        </p:txBody>
      </p:sp>
      <p:sp>
        <p:nvSpPr>
          <p:cNvPr id="3" name="Content Placeholder 2"/>
          <p:cNvSpPr>
            <a:spLocks noGrp="1"/>
          </p:cNvSpPr>
          <p:nvPr>
            <p:ph idx="1"/>
          </p:nvPr>
        </p:nvSpPr>
        <p:spPr>
          <a:xfrm>
            <a:off x="395536" y="1268761"/>
            <a:ext cx="7620000" cy="792087"/>
          </a:xfrm>
        </p:spPr>
        <p:txBody>
          <a:bodyPr/>
          <a:lstStyle/>
          <a:p>
            <a:r>
              <a:rPr lang="en-GB" b="0" dirty="0" smtClean="0"/>
              <a:t>Examples that exist already include Oracle and JMP clinical tree map of ADRs shown below. </a:t>
            </a:r>
            <a:endParaRPr lang="en-GB" b="0" dirty="0"/>
          </a:p>
        </p:txBody>
      </p:sp>
      <p:pic>
        <p:nvPicPr>
          <p:cNvPr id="1026" name="Picture 2" descr="http://www.jmp.com/en_us/software/jmp-clinical/_jcr_content/par/styledcontainer_12/par/lightbox_0/lightboxImage.img.jpg/141532134107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2276872"/>
            <a:ext cx="4256553" cy="37311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oracle.com/us/assets/im07t1-113002-angle-empirica1-186218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8264" y="2276872"/>
            <a:ext cx="5072205"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603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ble.lshtm.ac.uk/pluginfile.php/20037/mod_resource/content/7/OER/PNO101/sessions/S1S5/images/bradford_hill_criteri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136" y="332656"/>
            <a:ext cx="7309689" cy="5993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318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611986"/>
          </a:xfrm>
        </p:spPr>
        <p:txBody>
          <a:bodyPr>
            <a:normAutofit fontScale="90000"/>
          </a:bodyPr>
          <a:lstStyle/>
          <a:p>
            <a:r>
              <a:rPr lang="en-GB" dirty="0" smtClean="0"/>
              <a:t>Visual tools</a:t>
            </a:r>
            <a:endParaRPr lang="en-GB" dirty="0"/>
          </a:p>
        </p:txBody>
      </p:sp>
      <p:sp>
        <p:nvSpPr>
          <p:cNvPr id="5" name="Text Box 2"/>
          <p:cNvSpPr txBox="1">
            <a:spLocks noChangeArrowheads="1"/>
          </p:cNvSpPr>
          <p:nvPr/>
        </p:nvSpPr>
        <p:spPr bwMode="auto">
          <a:xfrm>
            <a:off x="1547664" y="1052736"/>
            <a:ext cx="1590675" cy="2857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GB" sz="1100">
                <a:effectLst/>
                <a:latin typeface="Calibri"/>
                <a:ea typeface="Calibri"/>
                <a:cs typeface="Times New Roman"/>
              </a:rPr>
              <a:t>Drug-Active ingredient</a:t>
            </a:r>
          </a:p>
        </p:txBody>
      </p:sp>
      <p:sp>
        <p:nvSpPr>
          <p:cNvPr id="6" name="Text Box 2"/>
          <p:cNvSpPr txBox="1">
            <a:spLocks noChangeArrowheads="1"/>
          </p:cNvSpPr>
          <p:nvPr/>
        </p:nvSpPr>
        <p:spPr bwMode="auto">
          <a:xfrm>
            <a:off x="5220072" y="1052736"/>
            <a:ext cx="1590675" cy="28575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nSpc>
                <a:spcPct val="115000"/>
              </a:lnSpc>
              <a:spcAft>
                <a:spcPts val="1000"/>
              </a:spcAft>
            </a:pPr>
            <a:r>
              <a:rPr lang="en-GB" sz="1100">
                <a:effectLst/>
                <a:latin typeface="Calibri"/>
                <a:ea typeface="Calibri"/>
                <a:cs typeface="Times New Roman"/>
              </a:rPr>
              <a:t>Event-Preferred Term</a:t>
            </a:r>
          </a:p>
        </p:txBody>
      </p:sp>
      <p:pic>
        <p:nvPicPr>
          <p:cNvPr id="7" name="Picture 6"/>
          <p:cNvPicPr/>
          <p:nvPr/>
        </p:nvPicPr>
        <p:blipFill rotWithShape="1">
          <a:blip r:embed="rId3" cstate="print">
            <a:extLst>
              <a:ext uri="{28A0092B-C50C-407E-A947-70E740481C1C}">
                <a14:useLocalDpi xmlns:a14="http://schemas.microsoft.com/office/drawing/2010/main" val="0"/>
              </a:ext>
            </a:extLst>
          </a:blip>
          <a:srcRect l="5882" t="10577" b="6478"/>
          <a:stretch/>
        </p:blipFill>
        <p:spPr bwMode="auto">
          <a:xfrm>
            <a:off x="697081" y="1651381"/>
            <a:ext cx="1858695" cy="1107844"/>
          </a:xfrm>
          <a:prstGeom prst="rect">
            <a:avLst/>
          </a:prstGeom>
          <a:ln>
            <a:noFill/>
          </a:ln>
          <a:extLst>
            <a:ext uri="{53640926-AAD7-44D8-BBD7-CCE9431645EC}">
              <a14:shadowObscured xmlns:a14="http://schemas.microsoft.com/office/drawing/2010/main"/>
            </a:ext>
          </a:extLst>
        </p:spPr>
      </p:pic>
      <p:pic>
        <p:nvPicPr>
          <p:cNvPr id="8" name="Picture 7" descr="http://medind.nic.in/ibi/t14/i1/Indian%20J%20Pharmacol_2014_46_1_117_125192_t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5768" y="1718361"/>
            <a:ext cx="2305050" cy="1019810"/>
          </a:xfrm>
          <a:prstGeom prst="rect">
            <a:avLst/>
          </a:prstGeom>
          <a:noFill/>
          <a:ln>
            <a:noFill/>
          </a:ln>
        </p:spPr>
      </p:pic>
      <p:pic>
        <p:nvPicPr>
          <p:cNvPr id="9" name="Picture 8"/>
          <p:cNvPicPr/>
          <p:nvPr/>
        </p:nvPicPr>
        <p:blipFill>
          <a:blip r:embed="rId5"/>
          <a:stretch>
            <a:fillRect/>
          </a:stretch>
        </p:blipFill>
        <p:spPr>
          <a:xfrm>
            <a:off x="5436096" y="1651380"/>
            <a:ext cx="2736304" cy="2173582"/>
          </a:xfrm>
          <a:prstGeom prst="rect">
            <a:avLst/>
          </a:prstGeom>
        </p:spPr>
      </p:pic>
      <p:pic>
        <p:nvPicPr>
          <p:cNvPr id="10" name="Picture 9"/>
          <p:cNvPicPr/>
          <p:nvPr/>
        </p:nvPicPr>
        <p:blipFill>
          <a:blip r:embed="rId6">
            <a:extLst>
              <a:ext uri="{28A0092B-C50C-407E-A947-70E740481C1C}">
                <a14:useLocalDpi xmlns:a14="http://schemas.microsoft.com/office/drawing/2010/main" val="0"/>
              </a:ext>
            </a:extLst>
          </a:blip>
          <a:srcRect/>
          <a:stretch>
            <a:fillRect/>
          </a:stretch>
        </p:blipFill>
        <p:spPr bwMode="auto">
          <a:xfrm>
            <a:off x="1294293" y="2806700"/>
            <a:ext cx="3282950" cy="1390015"/>
          </a:xfrm>
          <a:prstGeom prst="rect">
            <a:avLst/>
          </a:prstGeom>
          <a:noFill/>
          <a:ln>
            <a:noFill/>
          </a:ln>
          <a:extLst/>
        </p:spPr>
      </p:pic>
      <p:pic>
        <p:nvPicPr>
          <p:cNvPr id="11" name="Picture 10" descr="http://wowter.net/WordPress/wp-content/2008/quadrants.png"/>
          <p:cNvPicPr/>
          <p:nvPr/>
        </p:nvPicPr>
        <p:blipFill>
          <a:blip r:embed="rId7">
            <a:extLst>
              <a:ext uri="{28A0092B-C50C-407E-A947-70E740481C1C}">
                <a14:useLocalDpi xmlns:a14="http://schemas.microsoft.com/office/drawing/2010/main" val="0"/>
              </a:ext>
            </a:extLst>
          </a:blip>
          <a:srcRect/>
          <a:stretch>
            <a:fillRect/>
          </a:stretch>
        </p:blipFill>
        <p:spPr bwMode="auto">
          <a:xfrm>
            <a:off x="5595936" y="4005064"/>
            <a:ext cx="2288431" cy="1570607"/>
          </a:xfrm>
          <a:prstGeom prst="rect">
            <a:avLst/>
          </a:prstGeom>
          <a:noFill/>
          <a:ln>
            <a:noFill/>
          </a:ln>
        </p:spPr>
      </p:pic>
      <p:pic>
        <p:nvPicPr>
          <p:cNvPr id="12" name="Picture 11" descr="http://www.jpharmacol.com/articles/2013/4/5/images/JPharmacolPharmacother_2013_4_5_86_120971_u1.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01999" y="4301489"/>
            <a:ext cx="1791926" cy="1274182"/>
          </a:xfrm>
          <a:prstGeom prst="rect">
            <a:avLst/>
          </a:prstGeom>
          <a:noFill/>
          <a:ln>
            <a:noFill/>
          </a:ln>
        </p:spPr>
      </p:pic>
      <p:pic>
        <p:nvPicPr>
          <p:cNvPr id="13" name="Picture 12" descr="http://www.mdpi.com/marinedrugs/marinedrugs-09-01007/article_deploy/html/images/marinedrugs-09-01007f2-1024.pn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3608" y="4249468"/>
            <a:ext cx="1892160" cy="1483788"/>
          </a:xfrm>
          <a:prstGeom prst="rect">
            <a:avLst/>
          </a:prstGeom>
          <a:noFill/>
          <a:ln>
            <a:noFill/>
          </a:ln>
        </p:spPr>
      </p:pic>
    </p:spTree>
    <p:extLst>
      <p:ext uri="{BB962C8B-B14F-4D97-AF65-F5344CB8AC3E}">
        <p14:creationId xmlns:p14="http://schemas.microsoft.com/office/powerpoint/2010/main" val="1257632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457200" y="274638"/>
            <a:ext cx="8229600" cy="8509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GB" smtClean="0"/>
              <a:t>References</a:t>
            </a:r>
          </a:p>
        </p:txBody>
      </p:sp>
      <p:sp>
        <p:nvSpPr>
          <p:cNvPr id="46083" name="Rectangle 3"/>
          <p:cNvSpPr>
            <a:spLocks noGrp="1" noChangeArrowheads="1"/>
          </p:cNvSpPr>
          <p:nvPr>
            <p:ph type="body" idx="1"/>
          </p:nvPr>
        </p:nvSpPr>
        <p:spPr>
          <a:xfrm>
            <a:off x="395288" y="1125538"/>
            <a:ext cx="8229600" cy="4464050"/>
          </a:xfrm>
        </p:spPr>
        <p:txBody>
          <a:bodyPr/>
          <a:lstStyle/>
          <a:p>
            <a:pPr marL="609600" indent="-609600">
              <a:lnSpc>
                <a:spcPct val="80000"/>
              </a:lnSpc>
              <a:buFontTx/>
              <a:buAutoNum type="arabicPeriod"/>
            </a:pPr>
            <a:r>
              <a:rPr lang="en-GB" sz="1800" smtClean="0"/>
              <a:t>Shah P, Mudaliar S. Pioglitazone: side effect and safety profile. Expert opinion on drug safety 2010;9(2):347-54.</a:t>
            </a:r>
          </a:p>
          <a:p>
            <a:pPr marL="609600" indent="-609600">
              <a:lnSpc>
                <a:spcPct val="80000"/>
              </a:lnSpc>
              <a:buFontTx/>
              <a:buAutoNum type="arabicPeriod"/>
            </a:pPr>
            <a:r>
              <a:rPr lang="en-GB" sz="1800" smtClean="0"/>
              <a:t>Narang N, Armstead SI, Stream A, Abdullah SM, See R, Snell PG, et al. Assessment of cardiac structure and function in patients without and with peripheral oedema during rosiglitazone treatment. Diabetes and Vascular Disease Research 2011;8(2):101-8.	</a:t>
            </a:r>
          </a:p>
          <a:p>
            <a:pPr marL="609600" indent="-609600">
              <a:lnSpc>
                <a:spcPct val="80000"/>
              </a:lnSpc>
              <a:buFontTx/>
              <a:buAutoNum type="arabicPeriod"/>
            </a:pPr>
            <a:r>
              <a:rPr lang="en-GB" sz="1800" smtClean="0"/>
              <a:t>Kikuchi M, Kaku K, Odawara M, Momomura Si, Ishii R. Efficacy and tolerability of rosiglitazone and pioglitazone in drug-na+»ve Japanese patients with type 2 diabetes mellitus: a double-blind, 28 weeks' treatment, comparative study. Current Medical Research &amp; Opinion 2012;28(6):1007-16.</a:t>
            </a:r>
          </a:p>
          <a:p>
            <a:pPr marL="609600" indent="-609600">
              <a:lnSpc>
                <a:spcPct val="80000"/>
              </a:lnSpc>
              <a:buFontTx/>
              <a:buAutoNum type="arabicPeriod"/>
            </a:pPr>
            <a:r>
              <a:rPr lang="en-GB" sz="1800" smtClean="0"/>
              <a:t>Derosa G, Tinelli C, Maffioli P. Effects of pioglitazone and rosiglitazone combined with metformin on body weight in people with diabetes. Diabetes, Obesity and Metabolism 2009;11(12):1091-9.</a:t>
            </a:r>
          </a:p>
          <a:p>
            <a:pPr marL="609600" indent="-609600">
              <a:lnSpc>
                <a:spcPct val="80000"/>
              </a:lnSpc>
              <a:buFontTx/>
              <a:buAutoNum type="arabicPeriod"/>
            </a:pPr>
            <a:r>
              <a:rPr lang="en-GB" sz="1800" smtClean="0"/>
              <a:t>EDWIN HR, HAN DP, RAMSAY RC, CANTRILL HL, BENNETT SR, Dev S, et al. Diabetic macular edema associated with glitazone use. Retina 2006;26(5):562-70.</a:t>
            </a:r>
          </a:p>
        </p:txBody>
      </p:sp>
    </p:spTree>
    <p:extLst>
      <p:ext uri="{BB962C8B-B14F-4D97-AF65-F5344CB8AC3E}">
        <p14:creationId xmlns:p14="http://schemas.microsoft.com/office/powerpoint/2010/main" val="34293129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188640"/>
            <a:ext cx="5791200" cy="1371600"/>
          </a:xfrm>
        </p:spPr>
        <p:txBody>
          <a:bodyPr/>
          <a:lstStyle/>
          <a:p>
            <a:pPr algn="ctr"/>
            <a:r>
              <a:rPr lang="en-US" dirty="0"/>
              <a:t>Let us meet again..</a:t>
            </a:r>
          </a:p>
        </p:txBody>
      </p:sp>
      <p:sp>
        <p:nvSpPr>
          <p:cNvPr id="3" name="Content Placeholder 2"/>
          <p:cNvSpPr>
            <a:spLocks noGrp="1"/>
          </p:cNvSpPr>
          <p:nvPr>
            <p:ph idx="1"/>
          </p:nvPr>
        </p:nvSpPr>
        <p:spPr>
          <a:xfrm>
            <a:off x="448965" y="1916832"/>
            <a:ext cx="8237835" cy="4392488"/>
          </a:xfrm>
        </p:spPr>
        <p:txBody>
          <a:bodyPr>
            <a:normAutofit/>
          </a:bodyPr>
          <a:lstStyle/>
          <a:p>
            <a:pPr marL="0" indent="0" algn="ctr">
              <a:buNone/>
            </a:pPr>
            <a:r>
              <a:rPr lang="en-US" dirty="0"/>
              <a:t>We welcome you all to our future conferences of OMICS International</a:t>
            </a:r>
          </a:p>
          <a:p>
            <a:pPr marL="0" indent="0" algn="ctr">
              <a:buNone/>
            </a:pPr>
            <a:r>
              <a:rPr lang="en-IN" b="1" dirty="0"/>
              <a:t>5</a:t>
            </a:r>
            <a:r>
              <a:rPr lang="en-IN" b="1" baseline="30000" dirty="0"/>
              <a:t>th </a:t>
            </a:r>
            <a:r>
              <a:rPr lang="en-IN" b="1" dirty="0"/>
              <a:t>International Conference &amp; Exhibition on Pharmacovigilance &amp; Clinical Trials</a:t>
            </a:r>
          </a:p>
          <a:p>
            <a:pPr marL="0" indent="0" algn="ctr">
              <a:buNone/>
            </a:pPr>
            <a:r>
              <a:rPr lang="en-US" dirty="0"/>
              <a:t>On</a:t>
            </a:r>
          </a:p>
          <a:p>
            <a:pPr marL="0" indent="0" algn="ctr">
              <a:buNone/>
            </a:pPr>
            <a:r>
              <a:rPr lang="en-US" dirty="0"/>
              <a:t> </a:t>
            </a:r>
            <a:r>
              <a:rPr lang="en-US" b="1" dirty="0"/>
              <a:t>September 19 - 21, 2016 </a:t>
            </a:r>
            <a:r>
              <a:rPr lang="en-US" dirty="0"/>
              <a:t>at Vienna, </a:t>
            </a:r>
            <a:r>
              <a:rPr lang="en-US" b="1" dirty="0"/>
              <a:t>Austria</a:t>
            </a:r>
            <a:r>
              <a:rPr lang="en-US" dirty="0"/>
              <a:t> </a:t>
            </a:r>
            <a:r>
              <a:rPr lang="en-US" dirty="0">
                <a:hlinkClick r:id="rId2"/>
              </a:rPr>
              <a:t>http://pharmacovigilance.pharmaceuticalconferences.com/</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39791166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1582</TotalTime>
  <Words>2918</Words>
  <Application>Microsoft Office PowerPoint</Application>
  <PresentationFormat>On-screen Show (4:3)</PresentationFormat>
  <Paragraphs>360</Paragraphs>
  <Slides>31</Slides>
  <Notes>28</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Essential</vt:lpstr>
      <vt:lpstr>About OMICS Group</vt:lpstr>
      <vt:lpstr>OMICS International Conferences</vt:lpstr>
      <vt:lpstr>Combining quantitative and qualitative methods in signal detection and evaluation in pharmacovigilance.   </vt:lpstr>
      <vt:lpstr>Scope</vt:lpstr>
      <vt:lpstr>Thalidomide children- born with various limb defects</vt:lpstr>
      <vt:lpstr>In an ideal world…</vt:lpstr>
      <vt:lpstr>Spontaneous Reporting Data</vt:lpstr>
      <vt:lpstr>In reality!</vt:lpstr>
      <vt:lpstr>Use of statistics in PV</vt:lpstr>
      <vt:lpstr>PowerPoint Presentation</vt:lpstr>
      <vt:lpstr>Statistical Weighting</vt:lpstr>
      <vt:lpstr>Rationale behind chosen medical concepts to weight </vt:lpstr>
      <vt:lpstr>SMQs  (standardised MedDRA queries)</vt:lpstr>
      <vt:lpstr>Terms to model weighting and the averages obtained from the physician ratings</vt:lpstr>
      <vt:lpstr>PowerPoint Presentation</vt:lpstr>
      <vt:lpstr>Phase 2 – applying weighting</vt:lpstr>
      <vt:lpstr>PowerPoint Presentation</vt:lpstr>
      <vt:lpstr>PRR</vt:lpstr>
      <vt:lpstr>PowerPoint Presentation</vt:lpstr>
      <vt:lpstr>PowerPoint Presentation</vt:lpstr>
      <vt:lpstr>PowerPoint Presentation</vt:lpstr>
      <vt:lpstr>10 Year data set Oedema peripheral - pioglitazone</vt:lpstr>
      <vt:lpstr>PowerPoint Presentation</vt:lpstr>
      <vt:lpstr>This research aimed to investigate the role of the additional data sources in earlier signal detection.</vt:lpstr>
      <vt:lpstr>PowerPoint Presentation</vt:lpstr>
      <vt:lpstr>Further research</vt:lpstr>
      <vt:lpstr>Visual evaluation tools</vt:lpstr>
      <vt:lpstr>PowerPoint Presentation</vt:lpstr>
      <vt:lpstr>Visual tools</vt:lpstr>
      <vt:lpstr>References</vt:lpstr>
      <vt:lpstr>Let us meet again..</vt:lpstr>
    </vt:vector>
  </TitlesOfParts>
  <Company>Aspen Bad Oldesloe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Perry</dc:creator>
  <cp:lastModifiedBy>pharmacovigilance</cp:lastModifiedBy>
  <cp:revision>34</cp:revision>
  <cp:lastPrinted>2015-08-05T15:58:05Z</cp:lastPrinted>
  <dcterms:created xsi:type="dcterms:W3CDTF">2015-07-29T19:51:24Z</dcterms:created>
  <dcterms:modified xsi:type="dcterms:W3CDTF">2015-08-18T08:47:10Z</dcterms:modified>
</cp:coreProperties>
</file>