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36"/>
  </p:notesMasterIdLst>
  <p:sldIdLst>
    <p:sldId id="290" r:id="rId2"/>
    <p:sldId id="291" r:id="rId3"/>
    <p:sldId id="256" r:id="rId4"/>
    <p:sldId id="275" r:id="rId5"/>
    <p:sldId id="258" r:id="rId6"/>
    <p:sldId id="274" r:id="rId7"/>
    <p:sldId id="272" r:id="rId8"/>
    <p:sldId id="271" r:id="rId9"/>
    <p:sldId id="260" r:id="rId10"/>
    <p:sldId id="257" r:id="rId11"/>
    <p:sldId id="261" r:id="rId12"/>
    <p:sldId id="262" r:id="rId13"/>
    <p:sldId id="263" r:id="rId14"/>
    <p:sldId id="264" r:id="rId15"/>
    <p:sldId id="267" r:id="rId16"/>
    <p:sldId id="268" r:id="rId17"/>
    <p:sldId id="270" r:id="rId18"/>
    <p:sldId id="269" r:id="rId19"/>
    <p:sldId id="273" r:id="rId20"/>
    <p:sldId id="280" r:id="rId21"/>
    <p:sldId id="281" r:id="rId22"/>
    <p:sldId id="282" r:id="rId23"/>
    <p:sldId id="286" r:id="rId24"/>
    <p:sldId id="283" r:id="rId25"/>
    <p:sldId id="284" r:id="rId26"/>
    <p:sldId id="285" r:id="rId27"/>
    <p:sldId id="287" r:id="rId28"/>
    <p:sldId id="277" r:id="rId29"/>
    <p:sldId id="288" r:id="rId30"/>
    <p:sldId id="276" r:id="rId31"/>
    <p:sldId id="259" r:id="rId32"/>
    <p:sldId id="289" r:id="rId33"/>
    <p:sldId id="265" r:id="rId34"/>
    <p:sldId id="29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78686" autoAdjust="0"/>
  </p:normalViewPr>
  <p:slideViewPr>
    <p:cSldViewPr>
      <p:cViewPr varScale="1">
        <p:scale>
          <a:sx n="57" d="100"/>
          <a:sy n="57" d="100"/>
        </p:scale>
        <p:origin x="-1746" y="-90"/>
      </p:cViewPr>
      <p:guideLst>
        <p:guide orient="horz" pos="2160"/>
        <p:guide pos="2880"/>
      </p:guideLst>
    </p:cSldViewPr>
  </p:slideViewPr>
  <p:outlineViewPr>
    <p:cViewPr>
      <p:scale>
        <a:sx n="33" d="100"/>
        <a:sy n="33" d="100"/>
      </p:scale>
      <p:origin x="42" y="2031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833FAF-29DE-483F-A40F-E23DA32950B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DA3DF306-550D-4D46-B627-330DD941BBF2}">
      <dgm:prSet phldrT="[Text]"/>
      <dgm:spPr/>
      <dgm:t>
        <a:bodyPr/>
        <a:lstStyle/>
        <a:p>
          <a:r>
            <a:rPr lang="en-GB"/>
            <a:t>On UK market 2000-2010</a:t>
          </a:r>
        </a:p>
      </dgm:t>
    </dgm:pt>
    <dgm:pt modelId="{3BB7AAA3-4130-410D-8B2C-7DC19945D963}" type="parTrans" cxnId="{ABA146AE-70D0-45FC-9924-6E094D2C4531}">
      <dgm:prSet/>
      <dgm:spPr/>
      <dgm:t>
        <a:bodyPr/>
        <a:lstStyle/>
        <a:p>
          <a:endParaRPr lang="en-GB"/>
        </a:p>
      </dgm:t>
    </dgm:pt>
    <dgm:pt modelId="{630D4AD8-AE9D-4BD1-8E77-BDA0C775D449}" type="sibTrans" cxnId="{ABA146AE-70D0-45FC-9924-6E094D2C4531}">
      <dgm:prSet/>
      <dgm:spPr/>
      <dgm:t>
        <a:bodyPr/>
        <a:lstStyle/>
        <a:p>
          <a:endParaRPr lang="en-GB"/>
        </a:p>
      </dgm:t>
    </dgm:pt>
    <dgm:pt modelId="{264806CC-DECB-45A2-A8DC-7EE60CD8FCC3}">
      <dgm:prSet phldrT="[Text]"/>
      <dgm:spPr/>
      <dgm:t>
        <a:bodyPr/>
        <a:lstStyle/>
        <a:p>
          <a:r>
            <a:rPr lang="en-GB"/>
            <a:t>New safety signals</a:t>
          </a:r>
        </a:p>
      </dgm:t>
    </dgm:pt>
    <dgm:pt modelId="{C18B3D9B-E0AE-46F7-AB78-02DEDBE39650}" type="parTrans" cxnId="{A00B46A0-FFC6-498E-9D00-9A18719085A5}">
      <dgm:prSet/>
      <dgm:spPr/>
      <dgm:t>
        <a:bodyPr/>
        <a:lstStyle/>
        <a:p>
          <a:endParaRPr lang="en-GB"/>
        </a:p>
      </dgm:t>
    </dgm:pt>
    <dgm:pt modelId="{54DED568-7D32-42F8-864A-37727EC30BE7}" type="sibTrans" cxnId="{A00B46A0-FFC6-498E-9D00-9A18719085A5}">
      <dgm:prSet/>
      <dgm:spPr/>
      <dgm:t>
        <a:bodyPr/>
        <a:lstStyle/>
        <a:p>
          <a:endParaRPr lang="en-GB"/>
        </a:p>
      </dgm:t>
    </dgm:pt>
    <dgm:pt modelId="{C1A21E89-422A-492E-8774-5D124BFBB90F}">
      <dgm:prSet phldrT="[Text]"/>
      <dgm:spPr/>
      <dgm:t>
        <a:bodyPr/>
        <a:lstStyle/>
        <a:p>
          <a:r>
            <a:rPr lang="en-GB"/>
            <a:t>No. of Yellow Card reports</a:t>
          </a:r>
        </a:p>
      </dgm:t>
    </dgm:pt>
    <dgm:pt modelId="{129E7837-8D68-48F9-8B3E-3609F2794665}" type="parTrans" cxnId="{CC219519-DBA2-4FF7-9D67-DDA6535D5E9E}">
      <dgm:prSet/>
      <dgm:spPr/>
      <dgm:t>
        <a:bodyPr/>
        <a:lstStyle/>
        <a:p>
          <a:endParaRPr lang="en-GB"/>
        </a:p>
      </dgm:t>
    </dgm:pt>
    <dgm:pt modelId="{C8435EC8-4AA8-4B76-B93C-905490347D6F}" type="sibTrans" cxnId="{CC219519-DBA2-4FF7-9D67-DDA6535D5E9E}">
      <dgm:prSet/>
      <dgm:spPr/>
      <dgm:t>
        <a:bodyPr/>
        <a:lstStyle/>
        <a:p>
          <a:endParaRPr lang="en-GB"/>
        </a:p>
      </dgm:t>
    </dgm:pt>
    <dgm:pt modelId="{14189C8B-A2B5-479C-AA62-05240096FA76}" type="pres">
      <dgm:prSet presAssocID="{F0833FAF-29DE-483F-A40F-E23DA32950BF}" presName="linear" presStyleCnt="0">
        <dgm:presLayoutVars>
          <dgm:dir/>
          <dgm:animLvl val="lvl"/>
          <dgm:resizeHandles val="exact"/>
        </dgm:presLayoutVars>
      </dgm:prSet>
      <dgm:spPr/>
      <dgm:t>
        <a:bodyPr/>
        <a:lstStyle/>
        <a:p>
          <a:endParaRPr lang="en-GB"/>
        </a:p>
      </dgm:t>
    </dgm:pt>
    <dgm:pt modelId="{46DD2B48-D7E9-4BBB-8D31-7CF309EB815D}" type="pres">
      <dgm:prSet presAssocID="{DA3DF306-550D-4D46-B627-330DD941BBF2}" presName="parentLin" presStyleCnt="0"/>
      <dgm:spPr/>
    </dgm:pt>
    <dgm:pt modelId="{14B842FA-A915-450D-8270-8AF8E66CC544}" type="pres">
      <dgm:prSet presAssocID="{DA3DF306-550D-4D46-B627-330DD941BBF2}" presName="parentLeftMargin" presStyleLbl="node1" presStyleIdx="0" presStyleCnt="3"/>
      <dgm:spPr/>
      <dgm:t>
        <a:bodyPr/>
        <a:lstStyle/>
        <a:p>
          <a:endParaRPr lang="en-GB"/>
        </a:p>
      </dgm:t>
    </dgm:pt>
    <dgm:pt modelId="{24039499-B76F-4810-8778-ECB30D2041B0}" type="pres">
      <dgm:prSet presAssocID="{DA3DF306-550D-4D46-B627-330DD941BBF2}" presName="parentText" presStyleLbl="node1" presStyleIdx="0" presStyleCnt="3">
        <dgm:presLayoutVars>
          <dgm:chMax val="0"/>
          <dgm:bulletEnabled val="1"/>
        </dgm:presLayoutVars>
      </dgm:prSet>
      <dgm:spPr/>
      <dgm:t>
        <a:bodyPr/>
        <a:lstStyle/>
        <a:p>
          <a:endParaRPr lang="en-GB"/>
        </a:p>
      </dgm:t>
    </dgm:pt>
    <dgm:pt modelId="{900C2387-DAAC-40E0-93A4-4EB09918BBB1}" type="pres">
      <dgm:prSet presAssocID="{DA3DF306-550D-4D46-B627-330DD941BBF2}" presName="negativeSpace" presStyleCnt="0"/>
      <dgm:spPr/>
    </dgm:pt>
    <dgm:pt modelId="{D2721562-DE84-4FB0-9D95-A3897737A6FF}" type="pres">
      <dgm:prSet presAssocID="{DA3DF306-550D-4D46-B627-330DD941BBF2}" presName="childText" presStyleLbl="conFgAcc1" presStyleIdx="0" presStyleCnt="3">
        <dgm:presLayoutVars>
          <dgm:bulletEnabled val="1"/>
        </dgm:presLayoutVars>
      </dgm:prSet>
      <dgm:spPr/>
    </dgm:pt>
    <dgm:pt modelId="{85E8D405-212E-478A-AC86-8D0D5CAEF3AF}" type="pres">
      <dgm:prSet presAssocID="{630D4AD8-AE9D-4BD1-8E77-BDA0C775D449}" presName="spaceBetweenRectangles" presStyleCnt="0"/>
      <dgm:spPr/>
    </dgm:pt>
    <dgm:pt modelId="{82410593-E710-4DED-8D7E-6CE3FCD0B083}" type="pres">
      <dgm:prSet presAssocID="{264806CC-DECB-45A2-A8DC-7EE60CD8FCC3}" presName="parentLin" presStyleCnt="0"/>
      <dgm:spPr/>
    </dgm:pt>
    <dgm:pt modelId="{C5CFB06E-8C88-4363-9F64-412E35E92142}" type="pres">
      <dgm:prSet presAssocID="{264806CC-DECB-45A2-A8DC-7EE60CD8FCC3}" presName="parentLeftMargin" presStyleLbl="node1" presStyleIdx="0" presStyleCnt="3"/>
      <dgm:spPr/>
      <dgm:t>
        <a:bodyPr/>
        <a:lstStyle/>
        <a:p>
          <a:endParaRPr lang="en-GB"/>
        </a:p>
      </dgm:t>
    </dgm:pt>
    <dgm:pt modelId="{9DE58CF6-4CED-40D5-91FB-2EACE00A980E}" type="pres">
      <dgm:prSet presAssocID="{264806CC-DECB-45A2-A8DC-7EE60CD8FCC3}" presName="parentText" presStyleLbl="node1" presStyleIdx="1" presStyleCnt="3">
        <dgm:presLayoutVars>
          <dgm:chMax val="0"/>
          <dgm:bulletEnabled val="1"/>
        </dgm:presLayoutVars>
      </dgm:prSet>
      <dgm:spPr/>
      <dgm:t>
        <a:bodyPr/>
        <a:lstStyle/>
        <a:p>
          <a:endParaRPr lang="en-GB"/>
        </a:p>
      </dgm:t>
    </dgm:pt>
    <dgm:pt modelId="{2E14CA77-181D-4FA1-8395-DF09A383AEEB}" type="pres">
      <dgm:prSet presAssocID="{264806CC-DECB-45A2-A8DC-7EE60CD8FCC3}" presName="negativeSpace" presStyleCnt="0"/>
      <dgm:spPr/>
    </dgm:pt>
    <dgm:pt modelId="{416A7F6F-5665-47DA-BAA2-06E4AF045B65}" type="pres">
      <dgm:prSet presAssocID="{264806CC-DECB-45A2-A8DC-7EE60CD8FCC3}" presName="childText" presStyleLbl="conFgAcc1" presStyleIdx="1" presStyleCnt="3">
        <dgm:presLayoutVars>
          <dgm:bulletEnabled val="1"/>
        </dgm:presLayoutVars>
      </dgm:prSet>
      <dgm:spPr/>
    </dgm:pt>
    <dgm:pt modelId="{E896B369-E310-4383-A635-49CE27C6C728}" type="pres">
      <dgm:prSet presAssocID="{54DED568-7D32-42F8-864A-37727EC30BE7}" presName="spaceBetweenRectangles" presStyleCnt="0"/>
      <dgm:spPr/>
    </dgm:pt>
    <dgm:pt modelId="{C14EFC17-426B-4A0F-AE8D-477078159667}" type="pres">
      <dgm:prSet presAssocID="{C1A21E89-422A-492E-8774-5D124BFBB90F}" presName="parentLin" presStyleCnt="0"/>
      <dgm:spPr/>
    </dgm:pt>
    <dgm:pt modelId="{ADE8B5C2-EA64-4E79-9FDF-B698AC8C7799}" type="pres">
      <dgm:prSet presAssocID="{C1A21E89-422A-492E-8774-5D124BFBB90F}" presName="parentLeftMargin" presStyleLbl="node1" presStyleIdx="1" presStyleCnt="3"/>
      <dgm:spPr/>
      <dgm:t>
        <a:bodyPr/>
        <a:lstStyle/>
        <a:p>
          <a:endParaRPr lang="en-GB"/>
        </a:p>
      </dgm:t>
    </dgm:pt>
    <dgm:pt modelId="{D2F7ABED-0F9B-46B7-8CEE-4D029EC560B4}" type="pres">
      <dgm:prSet presAssocID="{C1A21E89-422A-492E-8774-5D124BFBB90F}" presName="parentText" presStyleLbl="node1" presStyleIdx="2" presStyleCnt="3">
        <dgm:presLayoutVars>
          <dgm:chMax val="0"/>
          <dgm:bulletEnabled val="1"/>
        </dgm:presLayoutVars>
      </dgm:prSet>
      <dgm:spPr/>
      <dgm:t>
        <a:bodyPr/>
        <a:lstStyle/>
        <a:p>
          <a:endParaRPr lang="en-GB"/>
        </a:p>
      </dgm:t>
    </dgm:pt>
    <dgm:pt modelId="{20E5D2E1-E920-44CF-8878-053DA6C65BAE}" type="pres">
      <dgm:prSet presAssocID="{C1A21E89-422A-492E-8774-5D124BFBB90F}" presName="negativeSpace" presStyleCnt="0"/>
      <dgm:spPr/>
    </dgm:pt>
    <dgm:pt modelId="{6C4B8B6B-9336-4DCD-BD4C-419DAEEA1B45}" type="pres">
      <dgm:prSet presAssocID="{C1A21E89-422A-492E-8774-5D124BFBB90F}" presName="childText" presStyleLbl="conFgAcc1" presStyleIdx="2" presStyleCnt="3">
        <dgm:presLayoutVars>
          <dgm:bulletEnabled val="1"/>
        </dgm:presLayoutVars>
      </dgm:prSet>
      <dgm:spPr/>
    </dgm:pt>
  </dgm:ptLst>
  <dgm:cxnLst>
    <dgm:cxn modelId="{E4C8E0B9-5ECC-4507-B406-FA677DD0EEDD}" type="presOf" srcId="{264806CC-DECB-45A2-A8DC-7EE60CD8FCC3}" destId="{C5CFB06E-8C88-4363-9F64-412E35E92142}" srcOrd="0" destOrd="0" presId="urn:microsoft.com/office/officeart/2005/8/layout/list1"/>
    <dgm:cxn modelId="{22061B36-CFBF-42A2-9817-959D93C65085}" type="presOf" srcId="{C1A21E89-422A-492E-8774-5D124BFBB90F}" destId="{D2F7ABED-0F9B-46B7-8CEE-4D029EC560B4}" srcOrd="1" destOrd="0" presId="urn:microsoft.com/office/officeart/2005/8/layout/list1"/>
    <dgm:cxn modelId="{8B644DEC-93CE-4325-96B7-BE8BB8156956}" type="presOf" srcId="{DA3DF306-550D-4D46-B627-330DD941BBF2}" destId="{14B842FA-A915-450D-8270-8AF8E66CC544}" srcOrd="0" destOrd="0" presId="urn:microsoft.com/office/officeart/2005/8/layout/list1"/>
    <dgm:cxn modelId="{658088CA-2F1B-47C4-A4D4-A770CE29AD9F}" type="presOf" srcId="{F0833FAF-29DE-483F-A40F-E23DA32950BF}" destId="{14189C8B-A2B5-479C-AA62-05240096FA76}" srcOrd="0" destOrd="0" presId="urn:microsoft.com/office/officeart/2005/8/layout/list1"/>
    <dgm:cxn modelId="{8B08BC96-0554-4222-8278-A6D23733FB24}" type="presOf" srcId="{DA3DF306-550D-4D46-B627-330DD941BBF2}" destId="{24039499-B76F-4810-8778-ECB30D2041B0}" srcOrd="1" destOrd="0" presId="urn:microsoft.com/office/officeart/2005/8/layout/list1"/>
    <dgm:cxn modelId="{A00B46A0-FFC6-498E-9D00-9A18719085A5}" srcId="{F0833FAF-29DE-483F-A40F-E23DA32950BF}" destId="{264806CC-DECB-45A2-A8DC-7EE60CD8FCC3}" srcOrd="1" destOrd="0" parTransId="{C18B3D9B-E0AE-46F7-AB78-02DEDBE39650}" sibTransId="{54DED568-7D32-42F8-864A-37727EC30BE7}"/>
    <dgm:cxn modelId="{B5248C45-FAC3-41C2-9DDF-13B905B2EB64}" type="presOf" srcId="{C1A21E89-422A-492E-8774-5D124BFBB90F}" destId="{ADE8B5C2-EA64-4E79-9FDF-B698AC8C7799}" srcOrd="0" destOrd="0" presId="urn:microsoft.com/office/officeart/2005/8/layout/list1"/>
    <dgm:cxn modelId="{CC219519-DBA2-4FF7-9D67-DDA6535D5E9E}" srcId="{F0833FAF-29DE-483F-A40F-E23DA32950BF}" destId="{C1A21E89-422A-492E-8774-5D124BFBB90F}" srcOrd="2" destOrd="0" parTransId="{129E7837-8D68-48F9-8B3E-3609F2794665}" sibTransId="{C8435EC8-4AA8-4B76-B93C-905490347D6F}"/>
    <dgm:cxn modelId="{6718177B-EA60-477F-8F4E-D6AC0D959B52}" type="presOf" srcId="{264806CC-DECB-45A2-A8DC-7EE60CD8FCC3}" destId="{9DE58CF6-4CED-40D5-91FB-2EACE00A980E}" srcOrd="1" destOrd="0" presId="urn:microsoft.com/office/officeart/2005/8/layout/list1"/>
    <dgm:cxn modelId="{ABA146AE-70D0-45FC-9924-6E094D2C4531}" srcId="{F0833FAF-29DE-483F-A40F-E23DA32950BF}" destId="{DA3DF306-550D-4D46-B627-330DD941BBF2}" srcOrd="0" destOrd="0" parTransId="{3BB7AAA3-4130-410D-8B2C-7DC19945D963}" sibTransId="{630D4AD8-AE9D-4BD1-8E77-BDA0C775D449}"/>
    <dgm:cxn modelId="{25F22749-D75E-43A6-8673-00EC268611EA}" type="presParOf" srcId="{14189C8B-A2B5-479C-AA62-05240096FA76}" destId="{46DD2B48-D7E9-4BBB-8D31-7CF309EB815D}" srcOrd="0" destOrd="0" presId="urn:microsoft.com/office/officeart/2005/8/layout/list1"/>
    <dgm:cxn modelId="{52B89DA1-5EDD-43D4-AD9C-8CBACEC42485}" type="presParOf" srcId="{46DD2B48-D7E9-4BBB-8D31-7CF309EB815D}" destId="{14B842FA-A915-450D-8270-8AF8E66CC544}" srcOrd="0" destOrd="0" presId="urn:microsoft.com/office/officeart/2005/8/layout/list1"/>
    <dgm:cxn modelId="{7CADA35D-56BA-4485-88E0-1C1EA72EB9A7}" type="presParOf" srcId="{46DD2B48-D7E9-4BBB-8D31-7CF309EB815D}" destId="{24039499-B76F-4810-8778-ECB30D2041B0}" srcOrd="1" destOrd="0" presId="urn:microsoft.com/office/officeart/2005/8/layout/list1"/>
    <dgm:cxn modelId="{68CFD0E1-81BD-410D-8BAC-D39A819F9C88}" type="presParOf" srcId="{14189C8B-A2B5-479C-AA62-05240096FA76}" destId="{900C2387-DAAC-40E0-93A4-4EB09918BBB1}" srcOrd="1" destOrd="0" presId="urn:microsoft.com/office/officeart/2005/8/layout/list1"/>
    <dgm:cxn modelId="{74416B37-3AAE-4EFA-9342-54701ED4F8F4}" type="presParOf" srcId="{14189C8B-A2B5-479C-AA62-05240096FA76}" destId="{D2721562-DE84-4FB0-9D95-A3897737A6FF}" srcOrd="2" destOrd="0" presId="urn:microsoft.com/office/officeart/2005/8/layout/list1"/>
    <dgm:cxn modelId="{23964E1F-4348-4F07-B2F6-E640DB1C8F8A}" type="presParOf" srcId="{14189C8B-A2B5-479C-AA62-05240096FA76}" destId="{85E8D405-212E-478A-AC86-8D0D5CAEF3AF}" srcOrd="3" destOrd="0" presId="urn:microsoft.com/office/officeart/2005/8/layout/list1"/>
    <dgm:cxn modelId="{35552F3B-AF83-4419-9406-427EE9067AD7}" type="presParOf" srcId="{14189C8B-A2B5-479C-AA62-05240096FA76}" destId="{82410593-E710-4DED-8D7E-6CE3FCD0B083}" srcOrd="4" destOrd="0" presId="urn:microsoft.com/office/officeart/2005/8/layout/list1"/>
    <dgm:cxn modelId="{EB203337-5EC5-48D1-A265-69AB121567E2}" type="presParOf" srcId="{82410593-E710-4DED-8D7E-6CE3FCD0B083}" destId="{C5CFB06E-8C88-4363-9F64-412E35E92142}" srcOrd="0" destOrd="0" presId="urn:microsoft.com/office/officeart/2005/8/layout/list1"/>
    <dgm:cxn modelId="{6DD12638-A8C8-4F0A-9569-69492BF5C131}" type="presParOf" srcId="{82410593-E710-4DED-8D7E-6CE3FCD0B083}" destId="{9DE58CF6-4CED-40D5-91FB-2EACE00A980E}" srcOrd="1" destOrd="0" presId="urn:microsoft.com/office/officeart/2005/8/layout/list1"/>
    <dgm:cxn modelId="{C63ED9E3-BE7A-490A-9564-D07A71098E53}" type="presParOf" srcId="{14189C8B-A2B5-479C-AA62-05240096FA76}" destId="{2E14CA77-181D-4FA1-8395-DF09A383AEEB}" srcOrd="5" destOrd="0" presId="urn:microsoft.com/office/officeart/2005/8/layout/list1"/>
    <dgm:cxn modelId="{40188876-B161-4D3A-B47A-CCC7C83DBC7E}" type="presParOf" srcId="{14189C8B-A2B5-479C-AA62-05240096FA76}" destId="{416A7F6F-5665-47DA-BAA2-06E4AF045B65}" srcOrd="6" destOrd="0" presId="urn:microsoft.com/office/officeart/2005/8/layout/list1"/>
    <dgm:cxn modelId="{AE304E90-8550-475B-9C0B-0B1AB3A1DA2F}" type="presParOf" srcId="{14189C8B-A2B5-479C-AA62-05240096FA76}" destId="{E896B369-E310-4383-A635-49CE27C6C728}" srcOrd="7" destOrd="0" presId="urn:microsoft.com/office/officeart/2005/8/layout/list1"/>
    <dgm:cxn modelId="{5B92A451-B1D1-4C0B-BCC5-37EB797B216F}" type="presParOf" srcId="{14189C8B-A2B5-479C-AA62-05240096FA76}" destId="{C14EFC17-426B-4A0F-AE8D-477078159667}" srcOrd="8" destOrd="0" presId="urn:microsoft.com/office/officeart/2005/8/layout/list1"/>
    <dgm:cxn modelId="{48A86B11-AACF-4A28-9B87-E74B2CAFAB15}" type="presParOf" srcId="{C14EFC17-426B-4A0F-AE8D-477078159667}" destId="{ADE8B5C2-EA64-4E79-9FDF-B698AC8C7799}" srcOrd="0" destOrd="0" presId="urn:microsoft.com/office/officeart/2005/8/layout/list1"/>
    <dgm:cxn modelId="{9A373899-0F5E-4238-8971-E34AAA94B83F}" type="presParOf" srcId="{C14EFC17-426B-4A0F-AE8D-477078159667}" destId="{D2F7ABED-0F9B-46B7-8CEE-4D029EC560B4}" srcOrd="1" destOrd="0" presId="urn:microsoft.com/office/officeart/2005/8/layout/list1"/>
    <dgm:cxn modelId="{8636EC2D-0956-406B-A5B4-6D4846D8EC9C}" type="presParOf" srcId="{14189C8B-A2B5-479C-AA62-05240096FA76}" destId="{20E5D2E1-E920-44CF-8878-053DA6C65BAE}" srcOrd="9" destOrd="0" presId="urn:microsoft.com/office/officeart/2005/8/layout/list1"/>
    <dgm:cxn modelId="{5CF48C5F-D873-4487-A661-4A0399B3DB2B}" type="presParOf" srcId="{14189C8B-A2B5-479C-AA62-05240096FA76}" destId="{6C4B8B6B-9336-4DCD-BD4C-419DAEEA1B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721562-DE84-4FB0-9D95-A3897737A6FF}">
      <dsp:nvSpPr>
        <dsp:cNvPr id="0" name=""/>
        <dsp:cNvSpPr/>
      </dsp:nvSpPr>
      <dsp:spPr>
        <a:xfrm>
          <a:off x="0" y="386280"/>
          <a:ext cx="5486400" cy="604800"/>
        </a:xfrm>
        <a:prstGeom prst="rect">
          <a:avLst/>
        </a:prstGeom>
        <a:solidFill>
          <a:schemeClr val="lt1">
            <a:alpha val="90000"/>
            <a:hueOff val="0"/>
            <a:satOff val="0"/>
            <a:lumOff val="0"/>
            <a:alphaOff val="0"/>
          </a:schemeClr>
        </a:solidFill>
        <a:ln w="285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4039499-B76F-4810-8778-ECB30D2041B0}">
      <dsp:nvSpPr>
        <dsp:cNvPr id="0" name=""/>
        <dsp:cNvSpPr/>
      </dsp:nvSpPr>
      <dsp:spPr>
        <a:xfrm>
          <a:off x="274320" y="32040"/>
          <a:ext cx="3840480" cy="708480"/>
        </a:xfrm>
        <a:prstGeom prst="roundRect">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5161" tIns="0" rIns="145161" bIns="0" numCol="1" spcCol="1270" anchor="ctr" anchorCtr="0">
          <a:noAutofit/>
        </a:bodyPr>
        <a:lstStyle/>
        <a:p>
          <a:pPr lvl="0" algn="l" defTabSz="1066800">
            <a:lnSpc>
              <a:spcPct val="90000"/>
            </a:lnSpc>
            <a:spcBef>
              <a:spcPct val="0"/>
            </a:spcBef>
            <a:spcAft>
              <a:spcPct val="35000"/>
            </a:spcAft>
          </a:pPr>
          <a:r>
            <a:rPr lang="en-GB" sz="2400" kern="1200"/>
            <a:t>On UK market 2000-2010</a:t>
          </a:r>
        </a:p>
      </dsp:txBody>
      <dsp:txXfrm>
        <a:off x="308905" y="66625"/>
        <a:ext cx="3771310" cy="639310"/>
      </dsp:txXfrm>
    </dsp:sp>
    <dsp:sp modelId="{416A7F6F-5665-47DA-BAA2-06E4AF045B65}">
      <dsp:nvSpPr>
        <dsp:cNvPr id="0" name=""/>
        <dsp:cNvSpPr/>
      </dsp:nvSpPr>
      <dsp:spPr>
        <a:xfrm>
          <a:off x="0" y="1474920"/>
          <a:ext cx="5486400" cy="604800"/>
        </a:xfrm>
        <a:prstGeom prst="rect">
          <a:avLst/>
        </a:prstGeom>
        <a:solidFill>
          <a:schemeClr val="lt1">
            <a:alpha val="90000"/>
            <a:hueOff val="0"/>
            <a:satOff val="0"/>
            <a:lumOff val="0"/>
            <a:alphaOff val="0"/>
          </a:schemeClr>
        </a:solidFill>
        <a:ln w="285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E58CF6-4CED-40D5-91FB-2EACE00A980E}">
      <dsp:nvSpPr>
        <dsp:cNvPr id="0" name=""/>
        <dsp:cNvSpPr/>
      </dsp:nvSpPr>
      <dsp:spPr>
        <a:xfrm>
          <a:off x="274320" y="1120680"/>
          <a:ext cx="3840480" cy="708480"/>
        </a:xfrm>
        <a:prstGeom prst="roundRect">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5161" tIns="0" rIns="145161" bIns="0" numCol="1" spcCol="1270" anchor="ctr" anchorCtr="0">
          <a:noAutofit/>
        </a:bodyPr>
        <a:lstStyle/>
        <a:p>
          <a:pPr lvl="0" algn="l" defTabSz="1066800">
            <a:lnSpc>
              <a:spcPct val="90000"/>
            </a:lnSpc>
            <a:spcBef>
              <a:spcPct val="0"/>
            </a:spcBef>
            <a:spcAft>
              <a:spcPct val="35000"/>
            </a:spcAft>
          </a:pPr>
          <a:r>
            <a:rPr lang="en-GB" sz="2400" kern="1200"/>
            <a:t>New safety signals</a:t>
          </a:r>
        </a:p>
      </dsp:txBody>
      <dsp:txXfrm>
        <a:off x="308905" y="1155265"/>
        <a:ext cx="3771310" cy="639310"/>
      </dsp:txXfrm>
    </dsp:sp>
    <dsp:sp modelId="{6C4B8B6B-9336-4DCD-BD4C-419DAEEA1B45}">
      <dsp:nvSpPr>
        <dsp:cNvPr id="0" name=""/>
        <dsp:cNvSpPr/>
      </dsp:nvSpPr>
      <dsp:spPr>
        <a:xfrm>
          <a:off x="0" y="2563560"/>
          <a:ext cx="5486400" cy="604800"/>
        </a:xfrm>
        <a:prstGeom prst="rect">
          <a:avLst/>
        </a:prstGeom>
        <a:solidFill>
          <a:schemeClr val="lt1">
            <a:alpha val="90000"/>
            <a:hueOff val="0"/>
            <a:satOff val="0"/>
            <a:lumOff val="0"/>
            <a:alphaOff val="0"/>
          </a:schemeClr>
        </a:solidFill>
        <a:ln w="285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2F7ABED-0F9B-46B7-8CEE-4D029EC560B4}">
      <dsp:nvSpPr>
        <dsp:cNvPr id="0" name=""/>
        <dsp:cNvSpPr/>
      </dsp:nvSpPr>
      <dsp:spPr>
        <a:xfrm>
          <a:off x="274320" y="2209320"/>
          <a:ext cx="3840480" cy="708480"/>
        </a:xfrm>
        <a:prstGeom prst="roundRect">
          <a:avLst/>
        </a:prstGeom>
        <a:solidFill>
          <a:schemeClr val="accent1">
            <a:hueOff val="0"/>
            <a:satOff val="0"/>
            <a:lumOff val="0"/>
            <a:alphaOff val="0"/>
          </a:schemeClr>
        </a:solidFill>
        <a:ln w="285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5161" tIns="0" rIns="145161" bIns="0" numCol="1" spcCol="1270" anchor="ctr" anchorCtr="0">
          <a:noAutofit/>
        </a:bodyPr>
        <a:lstStyle/>
        <a:p>
          <a:pPr lvl="0" algn="l" defTabSz="1066800">
            <a:lnSpc>
              <a:spcPct val="90000"/>
            </a:lnSpc>
            <a:spcBef>
              <a:spcPct val="0"/>
            </a:spcBef>
            <a:spcAft>
              <a:spcPct val="35000"/>
            </a:spcAft>
          </a:pPr>
          <a:r>
            <a:rPr lang="en-GB" sz="2400" kern="1200"/>
            <a:t>No. of Yellow Card reports</a:t>
          </a:r>
        </a:p>
      </dsp:txBody>
      <dsp:txXfrm>
        <a:off x="308905" y="2243905"/>
        <a:ext cx="3771310" cy="63931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1CE180-26A5-401D-BF56-3388189B2C20}" type="datetimeFigureOut">
              <a:rPr lang="en-GB" smtClean="0"/>
              <a:t>18/08/2015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D2B385-8495-4D86-A4CD-BC3D92A0C4D0}" type="slidenum">
              <a:rPr lang="en-GB" smtClean="0"/>
              <a:t>‹#›</a:t>
            </a:fld>
            <a:endParaRPr lang="en-GB"/>
          </a:p>
        </p:txBody>
      </p:sp>
    </p:spTree>
    <p:extLst>
      <p:ext uri="{BB962C8B-B14F-4D97-AF65-F5344CB8AC3E}">
        <p14:creationId xmlns:p14="http://schemas.microsoft.com/office/powerpoint/2010/main" val="3109920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First</a:t>
            </a:r>
            <a:r>
              <a:rPr lang="en-GB" baseline="0" dirty="0" smtClean="0"/>
              <a:t> I will introduce my project with a bit about the background for the research and the main aims.</a:t>
            </a:r>
          </a:p>
          <a:p>
            <a:endParaRPr lang="en-GB" baseline="0" dirty="0" smtClean="0"/>
          </a:p>
          <a:p>
            <a:r>
              <a:rPr lang="en-GB" baseline="0" dirty="0" smtClean="0"/>
              <a:t>Next I will briefly discuss </a:t>
            </a:r>
            <a:r>
              <a:rPr lang="en-GB" baseline="0" dirty="0" err="1" smtClean="0"/>
              <a:t>MedDRA</a:t>
            </a:r>
            <a:r>
              <a:rPr lang="en-GB" baseline="0" dirty="0" smtClean="0"/>
              <a:t> SMQ development and give an example of a weighted SMQ developed by the MSSO and </a:t>
            </a:r>
            <a:r>
              <a:rPr lang="en-GB" baseline="0" dirty="0" err="1" smtClean="0"/>
              <a:t>MedDRA</a:t>
            </a:r>
            <a:r>
              <a:rPr lang="en-GB" baseline="0" dirty="0" smtClean="0"/>
              <a:t>. </a:t>
            </a:r>
          </a:p>
          <a:p>
            <a:r>
              <a:rPr lang="en-GB" baseline="0" dirty="0" smtClean="0"/>
              <a:t>Followed by a quick overview of the diagnostic process and why the Delphi technique, medical concepts and medicinal products were selected to model the proposed system. </a:t>
            </a:r>
          </a:p>
          <a:p>
            <a:endParaRPr lang="en-GB" baseline="0" dirty="0" smtClean="0"/>
          </a:p>
          <a:p>
            <a:r>
              <a:rPr lang="en-GB" baseline="0" dirty="0" smtClean="0"/>
              <a:t>An overview of the </a:t>
            </a:r>
            <a:r>
              <a:rPr lang="en-GB" baseline="0" dirty="0" err="1" smtClean="0"/>
              <a:t>delphi</a:t>
            </a:r>
            <a:r>
              <a:rPr lang="en-GB" baseline="0" dirty="0" smtClean="0"/>
              <a:t> technique and how it was used for this research, and ending with the results of this and conclusions we can draw from this. </a:t>
            </a:r>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4</a:t>
            </a:fld>
            <a:endParaRPr lang="en-GB"/>
          </a:p>
        </p:txBody>
      </p:sp>
    </p:spTree>
    <p:extLst>
      <p:ext uri="{BB962C8B-B14F-4D97-AF65-F5344CB8AC3E}">
        <p14:creationId xmlns:p14="http://schemas.microsoft.com/office/powerpoint/2010/main" val="322270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This project was funded in full by the Medical Health Regulatory Agency (MHRA), and based primarily at the Drug Safety Research Unit, </a:t>
            </a:r>
            <a:r>
              <a:rPr lang="en-GB" dirty="0" err="1" smtClean="0"/>
              <a:t>Bursledon</a:t>
            </a:r>
            <a:r>
              <a:rPr lang="en-GB" dirty="0" smtClean="0"/>
              <a:t>, Southampton, under the supervision of Prof Dave Brown at the University of Portsmouth and, the director of the DSRU, Prof </a:t>
            </a:r>
            <a:r>
              <a:rPr lang="en-GB" dirty="0" err="1" smtClean="0"/>
              <a:t>Saad</a:t>
            </a:r>
            <a:r>
              <a:rPr lang="en-GB" dirty="0" smtClean="0"/>
              <a:t> </a:t>
            </a:r>
            <a:r>
              <a:rPr lang="en-GB" dirty="0" err="1" smtClean="0"/>
              <a:t>Shakir</a:t>
            </a:r>
            <a:r>
              <a:rPr lang="en-GB" dirty="0" smtClean="0"/>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Signal</a:t>
            </a:r>
            <a:r>
              <a:rPr lang="en-GB" baseline="0" dirty="0" smtClean="0"/>
              <a:t> detection in pharmacovigilance is important to aid identification of real safety concerns in the large amount of data now available. </a:t>
            </a:r>
          </a:p>
          <a:p>
            <a:endParaRPr lang="en-GB" baseline="0" dirty="0" smtClean="0"/>
          </a:p>
          <a:p>
            <a:r>
              <a:rPr lang="en-GB" baseline="0" dirty="0" smtClean="0"/>
              <a:t>It is recognised that the established systems involving the traditional review of individual cases may take too long and the medicinal product will have reached a large population before signals are detected. </a:t>
            </a:r>
          </a:p>
          <a:p>
            <a:endParaRPr lang="en-GB" baseline="0" dirty="0" smtClean="0"/>
          </a:p>
          <a:p>
            <a:r>
              <a:rPr lang="en-GB" baseline="0" dirty="0" smtClean="0"/>
              <a:t>A system is needed where signals are identified sooner, so they can be investigated and any causal associations dealt with promptly. </a:t>
            </a:r>
          </a:p>
          <a:p>
            <a:endParaRPr lang="en-GB" baseline="0" dirty="0" smtClean="0"/>
          </a:p>
          <a:p>
            <a:r>
              <a:rPr lang="en-GB" baseline="0" dirty="0" smtClean="0"/>
              <a:t>This research examined one such system, using yellow card data for modelling and four diabetic drugs as the experimental compounds.  </a:t>
            </a:r>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6</a:t>
            </a:fld>
            <a:endParaRPr lang="en-GB"/>
          </a:p>
        </p:txBody>
      </p:sp>
    </p:spTree>
    <p:extLst>
      <p:ext uri="{BB962C8B-B14F-4D97-AF65-F5344CB8AC3E}">
        <p14:creationId xmlns:p14="http://schemas.microsoft.com/office/powerpoint/2010/main" val="3837839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main aims of this research</a:t>
            </a:r>
            <a:r>
              <a:rPr lang="en-GB" baseline="0" dirty="0" smtClean="0"/>
              <a:t> were to review the symptoms, </a:t>
            </a:r>
            <a:r>
              <a:rPr lang="en-GB" dirty="0" smtClean="0"/>
              <a:t>signs and diagnosis that may be associated with conditions</a:t>
            </a:r>
            <a:r>
              <a:rPr lang="en-GB" baseline="0" dirty="0" smtClean="0"/>
              <a:t> considered to be potential ADRs and investigate the process of adding a numerical value to those terms according to how discriminatory they are for the condition in question, as discussed in this presentation.   </a:t>
            </a:r>
          </a:p>
          <a:p>
            <a:endParaRPr lang="en-GB" baseline="0" dirty="0" smtClean="0"/>
          </a:p>
          <a:p>
            <a:r>
              <a:rPr lang="en-GB" baseline="0" dirty="0" smtClean="0"/>
              <a:t>The second stage of my research was to add this numerical value in a form of statistical weighting to terms prior to disproportionality calculations for signal detection, allowing a symptom that is strongly associated with a condition to add more value to quantitative calculations of ADR incidence than a symptom that is only weakly association with the condition.  This will be discussed further in my presentation tomorrow.  </a:t>
            </a:r>
          </a:p>
        </p:txBody>
      </p:sp>
      <p:sp>
        <p:nvSpPr>
          <p:cNvPr id="4" name="Slide Number Placeholder 3"/>
          <p:cNvSpPr>
            <a:spLocks noGrp="1"/>
          </p:cNvSpPr>
          <p:nvPr>
            <p:ph type="sldNum" sz="quarter" idx="10"/>
          </p:nvPr>
        </p:nvSpPr>
        <p:spPr/>
        <p:txBody>
          <a:bodyPr/>
          <a:lstStyle/>
          <a:p>
            <a:fld id="{EFD2B385-8495-4D86-A4CD-BC3D92A0C4D0}" type="slidenum">
              <a:rPr lang="en-GB" smtClean="0"/>
              <a:t>7</a:t>
            </a:fld>
            <a:endParaRPr lang="en-GB"/>
          </a:p>
        </p:txBody>
      </p:sp>
    </p:spTree>
    <p:extLst>
      <p:ext uri="{BB962C8B-B14F-4D97-AF65-F5344CB8AC3E}">
        <p14:creationId xmlns:p14="http://schemas.microsoft.com/office/powerpoint/2010/main" val="4194576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8</a:t>
            </a:fld>
            <a:endParaRPr lang="en-GB"/>
          </a:p>
        </p:txBody>
      </p:sp>
    </p:spTree>
    <p:extLst>
      <p:ext uri="{BB962C8B-B14F-4D97-AF65-F5344CB8AC3E}">
        <p14:creationId xmlns:p14="http://schemas.microsoft.com/office/powerpoint/2010/main" val="3528542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ICH-international conference on harmonisation</a:t>
            </a:r>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9</a:t>
            </a:fld>
            <a:endParaRPr lang="en-GB"/>
          </a:p>
        </p:txBody>
      </p:sp>
    </p:spTree>
    <p:extLst>
      <p:ext uri="{BB962C8B-B14F-4D97-AF65-F5344CB8AC3E}">
        <p14:creationId xmlns:p14="http://schemas.microsoft.com/office/powerpoint/2010/main" val="2018545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Standardised </a:t>
            </a:r>
            <a:r>
              <a:rPr lang="en-GB" dirty="0" err="1" smtClean="0"/>
              <a:t>MedDRA</a:t>
            </a:r>
            <a:r>
              <a:rPr lang="en-GB" dirty="0" smtClean="0"/>
              <a:t> Queries (SMQs) are intended</a:t>
            </a:r>
            <a:r>
              <a:rPr lang="en-GB" baseline="0" dirty="0" smtClean="0"/>
              <a:t> to aid in the identification and retrieval of potentially relevant individual case safety reports. </a:t>
            </a:r>
          </a:p>
          <a:p>
            <a:endParaRPr lang="en-GB" baseline="0" dirty="0" smtClean="0"/>
          </a:p>
          <a:p>
            <a:r>
              <a:rPr lang="en-GB" baseline="0" dirty="0" smtClean="0"/>
              <a:t>They are groupings of </a:t>
            </a:r>
            <a:r>
              <a:rPr lang="en-GB" baseline="0" dirty="0" err="1" smtClean="0"/>
              <a:t>MedDRA</a:t>
            </a:r>
            <a:r>
              <a:rPr lang="en-GB" baseline="0" dirty="0" smtClean="0"/>
              <a:t> terms, ordinarily at the Preferred Term Level that relate to a defined medical condition or area of interest. </a:t>
            </a:r>
          </a:p>
          <a:p>
            <a:endParaRPr lang="en-GB" baseline="0" dirty="0" smtClean="0"/>
          </a:p>
          <a:p>
            <a:r>
              <a:rPr lang="en-GB" baseline="0" dirty="0" smtClean="0"/>
              <a:t>The may include PTs relating to signs, symptoms, diagnosis, syndromes, physical findings, lab or other physiologic test data.  </a:t>
            </a:r>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10</a:t>
            </a:fld>
            <a:endParaRPr lang="en-GB"/>
          </a:p>
        </p:txBody>
      </p:sp>
    </p:spTree>
    <p:extLst>
      <p:ext uri="{BB962C8B-B14F-4D97-AF65-F5344CB8AC3E}">
        <p14:creationId xmlns:p14="http://schemas.microsoft.com/office/powerpoint/2010/main" val="1629861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Each medical</a:t>
            </a:r>
            <a:r>
              <a:rPr lang="en-GB" baseline="0" dirty="0" smtClean="0"/>
              <a:t> concept is defined by the working group with a list of medical references, inclusion and exclusion criteria and includes a list of both broad and narrow search terms from various System Organ Classes (SOCs). </a:t>
            </a:r>
          </a:p>
          <a:p>
            <a:endParaRPr lang="en-GB" baseline="0" dirty="0" smtClean="0"/>
          </a:p>
          <a:p>
            <a:r>
              <a:rPr lang="en-GB" baseline="0" dirty="0" smtClean="0"/>
              <a:t>CIOMS recommendations:</a:t>
            </a:r>
          </a:p>
          <a:p>
            <a:r>
              <a:rPr lang="en-GB" sz="1200" b="0" dirty="0" smtClean="0"/>
              <a:t>The use of SMQs is applicable to all stages of the PV process </a:t>
            </a:r>
          </a:p>
          <a:p>
            <a:endParaRPr lang="en-GB" sz="1200" b="0" dirty="0" smtClean="0"/>
          </a:p>
          <a:p>
            <a:pPr marL="342900" indent="-342900">
              <a:buFont typeface="Arial" pitchFamily="34" charset="0"/>
              <a:buChar char="•"/>
            </a:pPr>
            <a:r>
              <a:rPr lang="en-GB" sz="1200" b="0" dirty="0" smtClean="0"/>
              <a:t>At authorisation</a:t>
            </a:r>
          </a:p>
          <a:p>
            <a:pPr marL="342900" indent="-342900">
              <a:buFont typeface="Arial" pitchFamily="34" charset="0"/>
              <a:buChar char="•"/>
            </a:pPr>
            <a:r>
              <a:rPr lang="en-GB" sz="1200" b="0" dirty="0" smtClean="0"/>
              <a:t>Post-marketing surveillance</a:t>
            </a:r>
          </a:p>
          <a:p>
            <a:pPr marL="342900" indent="-342900">
              <a:buFont typeface="Arial" pitchFamily="34" charset="0"/>
              <a:buChar char="•"/>
            </a:pPr>
            <a:r>
              <a:rPr lang="en-GB" sz="1200" b="0" dirty="0" err="1" smtClean="0"/>
              <a:t>Benefit:risk</a:t>
            </a:r>
            <a:r>
              <a:rPr lang="en-GB" sz="1200" b="0" dirty="0" smtClean="0"/>
              <a:t> evaluation</a:t>
            </a:r>
          </a:p>
          <a:p>
            <a:pPr marL="342900" indent="-342900">
              <a:buFont typeface="Arial" pitchFamily="34" charset="0"/>
              <a:buChar char="•"/>
            </a:pPr>
            <a:r>
              <a:rPr lang="en-GB" sz="1200" b="0" dirty="0" smtClean="0"/>
              <a:t>Profiling</a:t>
            </a:r>
          </a:p>
          <a:p>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11</a:t>
            </a:fld>
            <a:endParaRPr lang="en-GB"/>
          </a:p>
        </p:txBody>
      </p:sp>
    </p:spTree>
    <p:extLst>
      <p:ext uri="{BB962C8B-B14F-4D97-AF65-F5344CB8AC3E}">
        <p14:creationId xmlns:p14="http://schemas.microsoft.com/office/powerpoint/2010/main" val="7964198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smtClean="0"/>
              <a:t>The need for a weighted algorithm arose from the fact that there was a great diversity in the terms reported for two drugs known to be associated with SLE.  </a:t>
            </a:r>
          </a:p>
          <a:p>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13</a:t>
            </a:fld>
            <a:endParaRPr lang="en-GB"/>
          </a:p>
        </p:txBody>
      </p:sp>
    </p:spTree>
    <p:extLst>
      <p:ext uri="{BB962C8B-B14F-4D97-AF65-F5344CB8AC3E}">
        <p14:creationId xmlns:p14="http://schemas.microsoft.com/office/powerpoint/2010/main" val="3810035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If the sum of the term weights is more than 6, it qualifies as a case of </a:t>
            </a:r>
            <a:r>
              <a:rPr lang="en-GB" sz="1200" i="1" kern="1200" dirty="0" smtClean="0">
                <a:solidFill>
                  <a:schemeClr val="tx1"/>
                </a:solidFill>
                <a:effectLst/>
                <a:latin typeface="+mn-lt"/>
                <a:ea typeface="+mn-ea"/>
                <a:cs typeface="+mn-cs"/>
              </a:rPr>
              <a:t>SLE</a:t>
            </a:r>
            <a:r>
              <a:rPr lang="en-GB" sz="1200" kern="1200" dirty="0" smtClean="0">
                <a:solidFill>
                  <a:schemeClr val="tx1"/>
                </a:solidFill>
                <a:effectLst/>
                <a:latin typeface="+mn-lt"/>
                <a:ea typeface="+mn-ea"/>
                <a:cs typeface="+mn-cs"/>
              </a:rPr>
              <a:t> in the broad search.  Narrow search terms work in the same way for all SMQs; the mention of any one of the terms from the narrow search qualifies a report as a case.  There is no literature available regarding the application and use of this weighted algorithmic SMQ in PV.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D2B385-8495-4D86-A4CD-BC3D92A0C4D0}" type="slidenum">
              <a:rPr lang="en-GB" smtClean="0"/>
              <a:t>14</a:t>
            </a:fld>
            <a:endParaRPr lang="en-GB"/>
          </a:p>
        </p:txBody>
      </p:sp>
    </p:spTree>
    <p:extLst>
      <p:ext uri="{BB962C8B-B14F-4D97-AF65-F5344CB8AC3E}">
        <p14:creationId xmlns:p14="http://schemas.microsoft.com/office/powerpoint/2010/main" val="16565672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There is much interesting debate in the literature about the use of intuitive reasoning, and its links with emotion, practice and expertise that are vital to making a diagnosis.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potential use of artificial intelligence in medicine has been centred on defining and repeating the diagnostic process through algorithms since the dawn of the computer.  </a:t>
            </a:r>
          </a:p>
          <a:p>
            <a:r>
              <a:rPr lang="en-GB" sz="1200" b="1" kern="1200" dirty="0" smtClean="0">
                <a:solidFill>
                  <a:srgbClr val="FF0000"/>
                </a:solidFill>
                <a:effectLst/>
                <a:latin typeface="+mn-lt"/>
                <a:ea typeface="+mn-ea"/>
                <a:cs typeface="+mn-cs"/>
              </a:rPr>
              <a:t>This intuitive process is similar to that applied when assessing causality of signals detected through disproportionality, </a:t>
            </a:r>
            <a:r>
              <a:rPr lang="en-GB" sz="1200" kern="1200" dirty="0" smtClean="0">
                <a:solidFill>
                  <a:schemeClr val="tx1"/>
                </a:solidFill>
                <a:effectLst/>
                <a:latin typeface="+mn-lt"/>
                <a:ea typeface="+mn-ea"/>
                <a:cs typeface="+mn-cs"/>
              </a:rPr>
              <a:t>and the same arguments can be made about the use of automatic decision support models in PV.  </a:t>
            </a:r>
            <a:r>
              <a:rPr lang="en-GB" sz="1200" b="1" kern="1200" dirty="0" smtClean="0">
                <a:solidFill>
                  <a:schemeClr val="tx1"/>
                </a:solidFill>
                <a:effectLst/>
                <a:latin typeface="+mn-lt"/>
                <a:ea typeface="+mn-ea"/>
                <a:cs typeface="+mn-cs"/>
              </a:rPr>
              <a:t>While they aid the process, human review is still recommended</a:t>
            </a:r>
            <a:r>
              <a:rPr lang="en-GB" sz="1200" kern="1200" dirty="0" smtClean="0">
                <a:solidFill>
                  <a:schemeClr val="tx1"/>
                </a:solidFill>
                <a:effectLst/>
                <a:latin typeface="+mn-lt"/>
                <a:ea typeface="+mn-ea"/>
                <a:cs typeface="+mn-cs"/>
              </a:rPr>
              <a:t>.  Without global standards it is the transparency of how a decision was reached, whether in diagnostics or assessing causality, which is important.</a:t>
            </a:r>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16</a:t>
            </a:fld>
            <a:endParaRPr lang="en-GB"/>
          </a:p>
        </p:txBody>
      </p:sp>
    </p:spTree>
    <p:extLst>
      <p:ext uri="{BB962C8B-B14F-4D97-AF65-F5344CB8AC3E}">
        <p14:creationId xmlns:p14="http://schemas.microsoft.com/office/powerpoint/2010/main" val="1518619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It is clear that obtaining a definitive diagnosis is no easy task, and one that requires much knowledge and expertise. Therefore any computational system that aims to substantiate signs, symptoms and investigations involved in the diagnostic process cannot be considered absolute.  Each patient is unique and patient characteristics, background, mental and physical health must all be accounted for in the diagnostic process.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Without individual clinical expert opinion, the best evidence may not be applicable or even appropriate for an individual patient.  Expert opinion is particularly useful for developing guidelines for diagnostics and treatment, and the agreement of a group of experts, through Delphi studies or group discussions, is regarded with higher power in evidence-based medicine.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17</a:t>
            </a:fld>
            <a:endParaRPr lang="en-GB"/>
          </a:p>
        </p:txBody>
      </p:sp>
    </p:spTree>
    <p:extLst>
      <p:ext uri="{BB962C8B-B14F-4D97-AF65-F5344CB8AC3E}">
        <p14:creationId xmlns:p14="http://schemas.microsoft.com/office/powerpoint/2010/main" val="1212391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200" i="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18</a:t>
            </a:fld>
            <a:endParaRPr lang="en-GB"/>
          </a:p>
        </p:txBody>
      </p:sp>
    </p:spTree>
    <p:extLst>
      <p:ext uri="{BB962C8B-B14F-4D97-AF65-F5344CB8AC3E}">
        <p14:creationId xmlns:p14="http://schemas.microsoft.com/office/powerpoint/2010/main" val="4613414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t>The general impression from the literature is that the reliability of any rating system will be improved by input from multiple </a:t>
            </a:r>
            <a:r>
              <a:rPr lang="en-GB" b="0" dirty="0" err="1" smtClean="0"/>
              <a:t>raters</a:t>
            </a:r>
            <a:r>
              <a:rPr lang="en-GB" b="0" dirty="0" smtClean="0"/>
              <a:t> and that while far from conclusive, the robustness of the system will be improved by using </a:t>
            </a:r>
            <a:r>
              <a:rPr lang="en-GB" b="0" dirty="0" err="1" smtClean="0"/>
              <a:t>raters</a:t>
            </a:r>
            <a:r>
              <a:rPr lang="en-GB" b="0" dirty="0" smtClean="0"/>
              <a:t> from the most relevant expertise.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dirty="0" smtClean="0"/>
          </a:p>
          <a:p>
            <a:r>
              <a:rPr lang="en-GB" b="0" dirty="0" smtClean="0"/>
              <a:t>For this study it was decided that the </a:t>
            </a:r>
            <a:r>
              <a:rPr lang="en-GB" b="0" dirty="0" err="1" smtClean="0"/>
              <a:t>raters</a:t>
            </a:r>
            <a:r>
              <a:rPr lang="en-GB" b="0" dirty="0" smtClean="0"/>
              <a:t> should be physicians</a:t>
            </a:r>
            <a:r>
              <a:rPr lang="en-GB" b="0" baseline="0" dirty="0" smtClean="0"/>
              <a:t> with current or previous experience dealing with ADRs or PV data. </a:t>
            </a:r>
            <a:endParaRPr lang="en-GB" dirty="0" smtClean="0"/>
          </a:p>
          <a:p>
            <a:r>
              <a:rPr lang="en-GB" dirty="0" smtClean="0"/>
              <a:t>(</a:t>
            </a:r>
            <a:r>
              <a:rPr lang="en-US" dirty="0" smtClean="0"/>
              <a:t>Subjects were chosen to meet the following criteria: they were personally known to either the author or her two supervisors, worked in PV or a closely related field or were currently UK-registered, practicing physicians and had a specialist interest in the study area. Names and contact details were placed in a provisional list.  In this sense, the sampling strategy was non-random, purposive, quota sampling.)</a:t>
            </a:r>
            <a:r>
              <a:rPr lang="en-GB" b="0"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baseline="0" dirty="0" smtClean="0"/>
              <a:t>The model drugs chosen for this research had to have been on the UK market between 2000 and 2010, have documented new safety signals during the </a:t>
            </a:r>
            <a:r>
              <a:rPr lang="en-GB" b="0" baseline="0" dirty="0" err="1" smtClean="0"/>
              <a:t>postmarketing</a:t>
            </a:r>
            <a:r>
              <a:rPr lang="en-GB" b="0" baseline="0" dirty="0" smtClean="0"/>
              <a:t> period, have a significant number of </a:t>
            </a:r>
            <a:r>
              <a:rPr lang="en-GB" b="0" baseline="0" dirty="0" err="1" smtClean="0"/>
              <a:t>postmarketing</a:t>
            </a:r>
            <a:r>
              <a:rPr lang="en-GB" b="0" baseline="0" dirty="0" smtClean="0"/>
              <a:t> yellow card reports, and demonstrate a well established product on the market with a known and consistent safety profile and a product relatively new to the market with known safety concerns that requires further monitoring.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0" baseline="0" dirty="0" smtClean="0"/>
              <a:t>Therapeutic area chosen was Type II diabetes and the method would be modelled on anti-diabetic drugs currently marketed in the UK.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dirty="0" smtClean="0"/>
          </a:p>
          <a:p>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19</a:t>
            </a:fld>
            <a:endParaRPr lang="en-GB"/>
          </a:p>
        </p:txBody>
      </p:sp>
    </p:spTree>
    <p:extLst>
      <p:ext uri="{BB962C8B-B14F-4D97-AF65-F5344CB8AC3E}">
        <p14:creationId xmlns:p14="http://schemas.microsoft.com/office/powerpoint/2010/main" val="1173672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Risks</a:t>
            </a:r>
            <a:r>
              <a:rPr lang="en-GB" baseline="0" dirty="0" smtClean="0"/>
              <a:t> identified from the scientific discussion of various </a:t>
            </a:r>
            <a:r>
              <a:rPr lang="en-GB" baseline="0" dirty="0" err="1" smtClean="0"/>
              <a:t>glitazones</a:t>
            </a:r>
            <a:r>
              <a:rPr lang="en-GB" baseline="0" dirty="0" smtClean="0"/>
              <a:t> on the market between 2000 and 2010 included oedema/pulmonary oedema/fluid retention and various terms related to cardiac failure. </a:t>
            </a:r>
          </a:p>
          <a:p>
            <a:endParaRPr lang="en-GB" baseline="0" dirty="0" smtClean="0"/>
          </a:p>
          <a:p>
            <a:r>
              <a:rPr lang="en-GB" baseline="0" dirty="0" smtClean="0"/>
              <a:t>Given the attention this topic was getting in the literature at the time of beginning my research, I felt this was an interesting therapeutic area to cover. </a:t>
            </a:r>
          </a:p>
          <a:p>
            <a:endParaRPr lang="en-GB" baseline="0" dirty="0" smtClean="0"/>
          </a:p>
          <a:p>
            <a:r>
              <a:rPr lang="en-GB" baseline="0" dirty="0" err="1" smtClean="0"/>
              <a:t>Glitazones</a:t>
            </a:r>
            <a:r>
              <a:rPr lang="en-GB" baseline="0" dirty="0" smtClean="0"/>
              <a:t> had been </a:t>
            </a:r>
            <a:r>
              <a:rPr lang="en-GB" baseline="0" dirty="0" err="1" smtClean="0"/>
              <a:t>protrayed</a:t>
            </a:r>
            <a:r>
              <a:rPr lang="en-GB" baseline="0" dirty="0" smtClean="0"/>
              <a:t> as a new, safe option for diabetic patients.  Then in 2010 rosiglitazone was withdrawn from the market in the EU following EMA review concluding authorisations for all rosiglitazone-containing medicines should be suspended in Sept 2010. </a:t>
            </a:r>
          </a:p>
          <a:p>
            <a:endParaRPr lang="en-GB" baseline="0" dirty="0" smtClean="0"/>
          </a:p>
          <a:p>
            <a:r>
              <a:rPr lang="en-GB" baseline="0" dirty="0" smtClean="0"/>
              <a:t>At the same time the FDA decided it should remain on the US market but its use be restricted and a REMS (Risk evaluation and mitigation strategy) put in place. </a:t>
            </a:r>
          </a:p>
          <a:p>
            <a:endParaRPr lang="en-GB" baseline="0" dirty="0" smtClean="0"/>
          </a:p>
          <a:p>
            <a:r>
              <a:rPr lang="en-GB" baseline="0" dirty="0" smtClean="0"/>
              <a:t>RECORD study – Rosiglitazone Evaluated for Cardiac Outcomes and Regulation of Glycaemia in Diabetes – MAH double blind study in chronic heart failure (NYHA classes I-II and a long-term cardiovascular morbidity/mortality study.  </a:t>
            </a:r>
            <a:endParaRPr lang="en-GB"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The SMQ cardiac failure was refined with the help of a senior research fellow at the DSRU, and organised under the headings; Diagnosis, History, Investigations, Signs and symptoms.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The cover letter and documentation were piloted in two potential respondents known to the author, to gain feedback on layout and practicability. No changes were necessary and the data from the two pilots were included in the final analysis.</a:t>
            </a:r>
          </a:p>
          <a:p>
            <a:endParaRPr lang="en-GB" dirty="0" smtClean="0"/>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To help rank the chosen terms, it was decided to employ a simple, ordinal, numerical scale, running from 0: unimportant to 3: of high importance. Scales such as these have been commonly used to assess the severity of </a:t>
            </a:r>
            <a:r>
              <a:rPr lang="en-GB" sz="1200" i="1" kern="1200" dirty="0" smtClean="0">
                <a:solidFill>
                  <a:schemeClr val="tx1"/>
                </a:solidFill>
                <a:effectLst/>
                <a:latin typeface="+mn-lt"/>
                <a:ea typeface="+mn-ea"/>
                <a:cs typeface="+mn-cs"/>
              </a:rPr>
              <a:t>medication errors.</a:t>
            </a:r>
            <a:r>
              <a:rPr lang="en-GB" sz="1200" kern="1200" dirty="0" smtClean="0">
                <a:solidFill>
                  <a:schemeClr val="tx1"/>
                </a:solidFill>
                <a:effectLst/>
                <a:latin typeface="+mn-lt"/>
                <a:ea typeface="+mn-ea"/>
                <a:cs typeface="+mn-cs"/>
              </a:rPr>
              <a:t> Similar scales have been use to rate the impact of </a:t>
            </a:r>
            <a:r>
              <a:rPr lang="en-GB" sz="1200" i="1" kern="1200" dirty="0" smtClean="0">
                <a:solidFill>
                  <a:schemeClr val="tx1"/>
                </a:solidFill>
                <a:effectLst/>
                <a:latin typeface="+mn-lt"/>
                <a:ea typeface="+mn-ea"/>
                <a:cs typeface="+mn-cs"/>
              </a:rPr>
              <a:t>clinical interventions.</a:t>
            </a:r>
            <a:r>
              <a:rPr lang="en-GB" sz="1200" kern="1200" dirty="0" smtClean="0">
                <a:solidFill>
                  <a:schemeClr val="tx1"/>
                </a:solidFill>
                <a:effectLst/>
                <a:latin typeface="+mn-lt"/>
                <a:ea typeface="+mn-ea"/>
                <a:cs typeface="+mn-cs"/>
              </a:rPr>
              <a:t>  Attempts have also been made to rank the severity of </a:t>
            </a:r>
            <a:r>
              <a:rPr lang="en-GB" sz="1200" i="1" kern="1200" dirty="0" smtClean="0">
                <a:solidFill>
                  <a:schemeClr val="tx1"/>
                </a:solidFill>
                <a:effectLst/>
                <a:latin typeface="+mn-lt"/>
                <a:ea typeface="+mn-ea"/>
                <a:cs typeface="+mn-cs"/>
              </a:rPr>
              <a:t>adverse drug reactions.</a:t>
            </a:r>
          </a:p>
          <a:p>
            <a:endParaRPr lang="en-GB" dirty="0" smtClean="0"/>
          </a:p>
          <a:p>
            <a:r>
              <a:rPr lang="en-GB" dirty="0" smtClean="0"/>
              <a:t>There was a space for comments of they so wished.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fld id="{16DE6510-E7FD-4478-930C-9ABBE2635F5D}" type="slidenum">
              <a:rPr lang="en-GB" sz="1200" smtClean="0"/>
              <a:pPr eaLnBrk="1" hangingPunct="1"/>
              <a:t>22</a:t>
            </a:fld>
            <a:endParaRPr lang="en-GB" sz="1200"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dirty="0" smtClean="0"/>
              <a:t>Comments from the reviewers state that any term that was not rating was due to lack of knowledge on the relevance of that term</a:t>
            </a:r>
          </a:p>
          <a:p>
            <a:pPr eaLnBrk="1" hangingPunct="1"/>
            <a:endParaRPr lang="en-GB" dirty="0" smtClean="0"/>
          </a:p>
          <a:p>
            <a:pPr eaLnBrk="1" hangingPunct="1"/>
            <a:r>
              <a:rPr lang="en-GB" dirty="0" smtClean="0"/>
              <a:t>The most blanks were for terms under the investigations heading.</a:t>
            </a:r>
          </a:p>
          <a:p>
            <a:pPr eaLnBrk="1" hangingPunct="1"/>
            <a:endParaRPr lang="en-GB" dirty="0" smtClean="0"/>
          </a:p>
          <a:p>
            <a:pPr eaLnBrk="1" hangingPunct="1"/>
            <a:r>
              <a:rPr lang="en-GB" dirty="0" smtClean="0"/>
              <a:t>The 7</a:t>
            </a:r>
            <a:r>
              <a:rPr lang="en-GB" baseline="0" dirty="0" smtClean="0"/>
              <a:t> non-participants were 3 PV researchers and 4 non-researchers therefor their exclusion did not appreciably affect the balance of researchers to non-researchers in the analysis.  </a:t>
            </a:r>
          </a:p>
          <a:p>
            <a:pPr eaLnBrk="1" hangingPunct="1"/>
            <a:endParaRPr lang="en-GB" dirty="0" smtClean="0"/>
          </a:p>
          <a:p>
            <a:pPr eaLnBrk="1" hangingPunct="1"/>
            <a:r>
              <a:rPr lang="en-GB" sz="1200" kern="1200" dirty="0" smtClean="0">
                <a:solidFill>
                  <a:schemeClr val="tx1"/>
                </a:solidFill>
                <a:effectLst/>
                <a:latin typeface="+mn-lt"/>
                <a:ea typeface="+mn-ea"/>
                <a:cs typeface="+mn-cs"/>
              </a:rPr>
              <a:t>Rankings derived from the first study phase were tabulated in Microsoft Excel and the average ratings, plus standard deviations were calculated. The lists were then re-ordered by the mean (highest to lowest) and then by standard deviation (lowest to highest).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higher mean represented a higher ranking and a lower standard deviation represented better agreement between </a:t>
            </a:r>
            <a:r>
              <a:rPr lang="en-GB" sz="1200" kern="1200" dirty="0" err="1" smtClean="0">
                <a:solidFill>
                  <a:schemeClr val="tx1"/>
                </a:solidFill>
                <a:effectLst/>
                <a:latin typeface="+mn-lt"/>
                <a:ea typeface="+mn-ea"/>
                <a:cs typeface="+mn-cs"/>
              </a:rPr>
              <a:t>raters</a:t>
            </a:r>
            <a:r>
              <a:rPr lang="en-GB" sz="1200" kern="1200" dirty="0" smtClean="0">
                <a:solidFill>
                  <a:schemeClr val="tx1"/>
                </a:solidFill>
                <a:effectLst/>
                <a:latin typeface="+mn-lt"/>
                <a:ea typeface="+mn-ea"/>
                <a:cs typeface="+mn-cs"/>
              </a:rPr>
              <a:t>. Those spaces which individual reviewers left blank were assigned a zero. This was felt justified for the majority, as zero represented an indication of no importance.  Two </a:t>
            </a:r>
            <a:r>
              <a:rPr lang="en-GB" sz="1200" kern="1200" dirty="0" err="1" smtClean="0">
                <a:solidFill>
                  <a:schemeClr val="tx1"/>
                </a:solidFill>
                <a:effectLst/>
                <a:latin typeface="+mn-lt"/>
                <a:ea typeface="+mn-ea"/>
                <a:cs typeface="+mn-cs"/>
              </a:rPr>
              <a:t>raters</a:t>
            </a:r>
            <a:r>
              <a:rPr lang="en-GB" sz="1200" kern="1200" dirty="0" smtClean="0">
                <a:solidFill>
                  <a:schemeClr val="tx1"/>
                </a:solidFill>
                <a:effectLst/>
                <a:latin typeface="+mn-lt"/>
                <a:ea typeface="+mn-ea"/>
                <a:cs typeface="+mn-cs"/>
              </a:rPr>
              <a:t> commented that they left some terms blank due to lack of knowledge.  The most blanks across all </a:t>
            </a:r>
            <a:r>
              <a:rPr lang="en-GB" sz="1200" kern="1200" dirty="0" err="1" smtClean="0">
                <a:solidFill>
                  <a:schemeClr val="tx1"/>
                </a:solidFill>
                <a:effectLst/>
                <a:latin typeface="+mn-lt"/>
                <a:ea typeface="+mn-ea"/>
                <a:cs typeface="+mn-cs"/>
              </a:rPr>
              <a:t>raters</a:t>
            </a:r>
            <a:r>
              <a:rPr lang="en-GB" sz="1200" kern="1200" dirty="0" smtClean="0">
                <a:solidFill>
                  <a:schemeClr val="tx1"/>
                </a:solidFill>
                <a:effectLst/>
                <a:latin typeface="+mn-lt"/>
                <a:ea typeface="+mn-ea"/>
                <a:cs typeface="+mn-cs"/>
              </a:rPr>
              <a:t> came under the </a:t>
            </a:r>
            <a:r>
              <a:rPr lang="en-GB" sz="1200" i="1" kern="1200" dirty="0" smtClean="0">
                <a:solidFill>
                  <a:schemeClr val="tx1"/>
                </a:solidFill>
                <a:effectLst/>
                <a:latin typeface="+mn-lt"/>
                <a:ea typeface="+mn-ea"/>
                <a:cs typeface="+mn-cs"/>
              </a:rPr>
              <a:t>investigations</a:t>
            </a:r>
            <a:r>
              <a:rPr lang="en-GB" sz="1200" kern="1200" dirty="0" smtClean="0">
                <a:solidFill>
                  <a:schemeClr val="tx1"/>
                </a:solidFill>
                <a:effectLst/>
                <a:latin typeface="+mn-lt"/>
                <a:ea typeface="+mn-ea"/>
                <a:cs typeface="+mn-cs"/>
              </a:rPr>
              <a:t> section.  A sub-analysis with these two </a:t>
            </a:r>
            <a:r>
              <a:rPr lang="en-GB" sz="1200" kern="1200" dirty="0" err="1" smtClean="0">
                <a:solidFill>
                  <a:schemeClr val="tx1"/>
                </a:solidFill>
                <a:effectLst/>
                <a:latin typeface="+mn-lt"/>
                <a:ea typeface="+mn-ea"/>
                <a:cs typeface="+mn-cs"/>
              </a:rPr>
              <a:t>raters</a:t>
            </a:r>
            <a:r>
              <a:rPr lang="en-GB" sz="1200" kern="1200" dirty="0" smtClean="0">
                <a:solidFill>
                  <a:schemeClr val="tx1"/>
                </a:solidFill>
                <a:effectLst/>
                <a:latin typeface="+mn-lt"/>
                <a:ea typeface="+mn-ea"/>
                <a:cs typeface="+mn-cs"/>
              </a:rPr>
              <a:t> removed was carried out.    </a:t>
            </a:r>
          </a:p>
          <a:p>
            <a:pPr eaLnBrk="1" hangingPunct="1"/>
            <a:endParaRPr lang="en-GB"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One participant stated that </a:t>
            </a:r>
            <a:r>
              <a:rPr lang="en-GB" sz="1200" i="1" kern="1200" dirty="0" smtClean="0">
                <a:solidFill>
                  <a:schemeClr val="tx1"/>
                </a:solidFill>
                <a:effectLst/>
                <a:latin typeface="+mn-lt"/>
                <a:ea typeface="+mn-ea"/>
                <a:cs typeface="+mn-cs"/>
              </a:rPr>
              <a:t>“rating the terms in these lists is to a degree unrealistic for the physician at the bedside as no two cases are the same.  But taking this on board it is essential for medical research and education that terms be listed and grouped in some way.”</a:t>
            </a:r>
            <a:r>
              <a:rPr lang="en-GB" sz="1200" kern="1200" dirty="0" smtClean="0">
                <a:solidFill>
                  <a:schemeClr val="tx1"/>
                </a:solidFill>
                <a:effectLst/>
                <a:latin typeface="+mn-lt"/>
                <a:ea typeface="+mn-ea"/>
                <a:cs typeface="+mn-cs"/>
              </a:rPr>
              <a:t>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Examples</a:t>
            </a:r>
            <a:r>
              <a:rPr lang="en-GB" sz="1200" kern="1200" baseline="0" dirty="0" smtClean="0">
                <a:solidFill>
                  <a:schemeClr val="tx1"/>
                </a:solidFill>
                <a:effectLst/>
                <a:latin typeface="+mn-lt"/>
                <a:ea typeface="+mn-ea"/>
                <a:cs typeface="+mn-cs"/>
              </a:rPr>
              <a:t> of differences in opinion for certain terms, being ranked 1 or 3, comments accompanying the term </a:t>
            </a:r>
            <a:r>
              <a:rPr lang="en-GB" sz="1200" i="1" kern="1200" baseline="0" dirty="0" smtClean="0">
                <a:solidFill>
                  <a:schemeClr val="tx1"/>
                </a:solidFill>
                <a:effectLst/>
                <a:latin typeface="+mn-lt"/>
                <a:ea typeface="+mn-ea"/>
                <a:cs typeface="+mn-cs"/>
              </a:rPr>
              <a:t>cardiogenic shock </a:t>
            </a:r>
            <a:r>
              <a:rPr lang="en-GB" sz="1200" kern="1200" baseline="0" dirty="0" smtClean="0">
                <a:solidFill>
                  <a:schemeClr val="tx1"/>
                </a:solidFill>
                <a:effectLst/>
                <a:latin typeface="+mn-lt"/>
                <a:ea typeface="+mn-ea"/>
                <a:cs typeface="+mn-cs"/>
              </a:rPr>
              <a:t>and </a:t>
            </a:r>
            <a:r>
              <a:rPr lang="en-GB" sz="1200" i="1" kern="1200" baseline="0" dirty="0" smtClean="0">
                <a:solidFill>
                  <a:schemeClr val="tx1"/>
                </a:solidFill>
                <a:effectLst/>
                <a:latin typeface="+mn-lt"/>
                <a:ea typeface="+mn-ea"/>
                <a:cs typeface="+mn-cs"/>
              </a:rPr>
              <a:t>heart transplant</a:t>
            </a:r>
            <a:r>
              <a:rPr lang="en-GB" sz="1200" kern="1200" baseline="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FD2B385-8495-4D86-A4CD-BC3D92A0C4D0}" type="slidenum">
              <a:rPr lang="en-GB" smtClean="0"/>
              <a:t>23</a:t>
            </a:fld>
            <a:endParaRPr lang="en-GB"/>
          </a:p>
        </p:txBody>
      </p:sp>
    </p:spTree>
    <p:extLst>
      <p:ext uri="{BB962C8B-B14F-4D97-AF65-F5344CB8AC3E}">
        <p14:creationId xmlns:p14="http://schemas.microsoft.com/office/powerpoint/2010/main" val="1798080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charset="0"/>
                <a:cs typeface="Arial" charset="0"/>
              </a:defRPr>
            </a:lvl1pPr>
            <a:lvl2pPr marL="742950" indent="-285750" eaLnBrk="0" hangingPunct="0">
              <a:defRPr sz="2000">
                <a:solidFill>
                  <a:schemeClr val="tx1"/>
                </a:solidFill>
                <a:latin typeface="Arial" charset="0"/>
                <a:cs typeface="Arial" charset="0"/>
              </a:defRPr>
            </a:lvl2pPr>
            <a:lvl3pPr marL="1143000" indent="-228600" eaLnBrk="0" hangingPunct="0">
              <a:defRPr sz="2000">
                <a:solidFill>
                  <a:schemeClr val="tx1"/>
                </a:solidFill>
                <a:latin typeface="Arial" charset="0"/>
                <a:cs typeface="Arial" charset="0"/>
              </a:defRPr>
            </a:lvl3pPr>
            <a:lvl4pPr marL="1600200" indent="-228600" eaLnBrk="0" hangingPunct="0">
              <a:defRPr sz="2000">
                <a:solidFill>
                  <a:schemeClr val="tx1"/>
                </a:solidFill>
                <a:latin typeface="Arial" charset="0"/>
                <a:cs typeface="Arial" charset="0"/>
              </a:defRPr>
            </a:lvl4pPr>
            <a:lvl5pPr marL="2057400" indent="-228600" eaLnBrk="0" hangingPunct="0">
              <a:defRPr sz="2000">
                <a:solidFill>
                  <a:schemeClr val="tx1"/>
                </a:solidFill>
                <a:latin typeface="Arial" charset="0"/>
                <a:cs typeface="Arial" charset="0"/>
              </a:defRPr>
            </a:lvl5pPr>
            <a:lvl6pPr marL="2514600" indent="-228600" eaLnBrk="0" fontAlgn="base" hangingPunct="0">
              <a:spcBef>
                <a:spcPct val="0"/>
              </a:spcBef>
              <a:spcAft>
                <a:spcPct val="0"/>
              </a:spcAft>
              <a:defRPr sz="2000">
                <a:solidFill>
                  <a:schemeClr val="tx1"/>
                </a:solidFill>
                <a:latin typeface="Arial" charset="0"/>
                <a:cs typeface="Arial" charset="0"/>
              </a:defRPr>
            </a:lvl6pPr>
            <a:lvl7pPr marL="2971800" indent="-228600" eaLnBrk="0" fontAlgn="base" hangingPunct="0">
              <a:spcBef>
                <a:spcPct val="0"/>
              </a:spcBef>
              <a:spcAft>
                <a:spcPct val="0"/>
              </a:spcAft>
              <a:defRPr sz="2000">
                <a:solidFill>
                  <a:schemeClr val="tx1"/>
                </a:solidFill>
                <a:latin typeface="Arial" charset="0"/>
                <a:cs typeface="Arial" charset="0"/>
              </a:defRPr>
            </a:lvl7pPr>
            <a:lvl8pPr marL="3429000" indent="-228600" eaLnBrk="0" fontAlgn="base" hangingPunct="0">
              <a:spcBef>
                <a:spcPct val="0"/>
              </a:spcBef>
              <a:spcAft>
                <a:spcPct val="0"/>
              </a:spcAft>
              <a:defRPr sz="2000">
                <a:solidFill>
                  <a:schemeClr val="tx1"/>
                </a:solidFill>
                <a:latin typeface="Arial" charset="0"/>
                <a:cs typeface="Arial" charset="0"/>
              </a:defRPr>
            </a:lvl8pPr>
            <a:lvl9pPr marL="3886200" indent="-228600" eaLnBrk="0" fontAlgn="base" hangingPunct="0">
              <a:spcBef>
                <a:spcPct val="0"/>
              </a:spcBef>
              <a:spcAft>
                <a:spcPct val="0"/>
              </a:spcAft>
              <a:defRPr sz="2000">
                <a:solidFill>
                  <a:schemeClr val="tx1"/>
                </a:solidFill>
                <a:latin typeface="Arial" charset="0"/>
                <a:cs typeface="Arial" charset="0"/>
              </a:defRPr>
            </a:lvl9pPr>
          </a:lstStyle>
          <a:p>
            <a:pPr eaLnBrk="1" hangingPunct="1"/>
            <a:fld id="{A1EBC080-EC40-4BD3-A968-67D1212924C4}" type="slidenum">
              <a:rPr lang="en-GB" sz="1200" smtClean="0"/>
              <a:pPr eaLnBrk="1" hangingPunct="1"/>
              <a:t>24</a:t>
            </a:fld>
            <a:endParaRPr lang="en-GB" sz="1200"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dirty="0" smtClean="0"/>
              <a:t>To assess the validity of gaining consensus on ranking in this way, the technique of Attribute Agreement Analysis (AAA) was employed, using the Minitab statistical analysis software package (Version 15, Minitab Inc. 2006).</a:t>
            </a:r>
          </a:p>
          <a:p>
            <a:pPr eaLnBrk="1" hangingPunct="1"/>
            <a:endParaRPr lang="en-GB" dirty="0" smtClean="0"/>
          </a:p>
          <a:p>
            <a:r>
              <a:rPr lang="en-GB" dirty="0" smtClean="0"/>
              <a:t>AAA is an established technique for assessing the level of agreement between several </a:t>
            </a:r>
            <a:r>
              <a:rPr lang="en-GB" dirty="0" err="1" smtClean="0"/>
              <a:t>raters</a:t>
            </a:r>
            <a:r>
              <a:rPr lang="en-GB" dirty="0" smtClean="0"/>
              <a:t> and is particularly useful when ratings are expressed on an ordinal scale and there is no standard rating with which to compare each individual rating, as in this case. </a:t>
            </a:r>
          </a:p>
          <a:p>
            <a:endParaRPr lang="en-GB" dirty="0" smtClean="0"/>
          </a:p>
          <a:p>
            <a:r>
              <a:rPr lang="en-GB" dirty="0" smtClean="0"/>
              <a:t>Firstly, Fleiss’ kappa statistic (FKS) represents the proportion of agreement after chance agreement has been removed. If kappa=1, there is perfect agreement. If kappa=0, the agreement is the same as would be expected by chance.  The stronger the agreement, the higher the value of FKS. Negative values occur when agreement is weaker than expected by chance.</a:t>
            </a:r>
          </a:p>
          <a:p>
            <a:endParaRPr lang="en-GB"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Kendall’s </a:t>
            </a:r>
            <a:r>
              <a:rPr lang="en-GB" b="0" dirty="0" smtClean="0"/>
              <a:t>coefficient of concordance (KCC) indicates the strength of relationship between ordinal assessments made by multiple appraisers when evaluating the same samples; it allows an assessment of overall agreement within a data set. KCC makes no assumptions regarding the nature of the probability distribution and can handle any number of distinct outcomes. </a:t>
            </a:r>
          </a:p>
          <a:p>
            <a:endParaRPr lang="en-GB" b="0" dirty="0" smtClean="0"/>
          </a:p>
          <a:p>
            <a:r>
              <a:rPr lang="en-GB" b="0" dirty="0" smtClean="0"/>
              <a:t>If KCC is 1, then all the </a:t>
            </a:r>
            <a:r>
              <a:rPr lang="en-GB" b="0" dirty="0" err="1" smtClean="0"/>
              <a:t>raters</a:t>
            </a:r>
            <a:r>
              <a:rPr lang="en-GB" b="0" dirty="0" smtClean="0"/>
              <a:t> have been unanimous, and each judge or respondent has assigned the same order to the list of objects or concerns. If KCC is 0, then there is no overall trend of agreement among the respondents, and their responses may be regarded as essentially random. </a:t>
            </a:r>
          </a:p>
          <a:p>
            <a:endParaRPr lang="en-GB" b="0" dirty="0" smtClean="0"/>
          </a:p>
          <a:p>
            <a:r>
              <a:rPr lang="en-GB" b="0" dirty="0" smtClean="0"/>
              <a:t>Intermediate KCC values indicate a greater or lesser degree of unanimity among the </a:t>
            </a:r>
            <a:r>
              <a:rPr lang="en-GB" b="0" dirty="0" err="1" smtClean="0"/>
              <a:t>raters</a:t>
            </a:r>
            <a:r>
              <a:rPr lang="en-GB" b="0" dirty="0" smtClean="0"/>
              <a:t>. </a:t>
            </a:r>
            <a:r>
              <a:rPr lang="en-GB" dirty="0" smtClean="0"/>
              <a:t>Values of less than 0.7 are considered to indicate poor agreement, while increasing values above 0.7 (rated fair) indicate increasingly good agreement between appraisers’ ratings.</a:t>
            </a:r>
          </a:p>
          <a:p>
            <a:endParaRPr lang="en-GB"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smtClean="0"/>
              <a:t>When the 11 </a:t>
            </a:r>
            <a:r>
              <a:rPr lang="en-GB" dirty="0" err="1" smtClean="0"/>
              <a:t>raters</a:t>
            </a:r>
            <a:r>
              <a:rPr lang="en-GB" dirty="0" smtClean="0"/>
              <a:t> were compared with the one consultant cardiologist, there was moderate agreement at a Fleiss’ kappa value of 0.65 for those terms rated 3, very important.  </a:t>
            </a:r>
          </a:p>
          <a:p>
            <a:endParaRPr lang="en-GB" dirty="0" smtClean="0"/>
          </a:p>
          <a:p>
            <a:r>
              <a:rPr lang="en-GB" dirty="0" smtClean="0"/>
              <a:t>All four respondents agreed with the final weightings arrived at after the first round for </a:t>
            </a:r>
            <a:r>
              <a:rPr lang="en-GB" i="1" dirty="0" smtClean="0"/>
              <a:t>cardiac failure</a:t>
            </a:r>
            <a:r>
              <a:rPr lang="en-GB" dirty="0" smtClean="0"/>
              <a:t> terms. This generated Fleiss’ kappa values of 1 for weighting values 1-3 and overall and for Kendall’s coefficient of concordance. No ratings of zero were included in the list.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27</a:t>
            </a:fld>
            <a:endParaRPr lang="en-GB"/>
          </a:p>
        </p:txBody>
      </p:sp>
    </p:spTree>
    <p:extLst>
      <p:ext uri="{BB962C8B-B14F-4D97-AF65-F5344CB8AC3E}">
        <p14:creationId xmlns:p14="http://schemas.microsoft.com/office/powerpoint/2010/main" val="1262305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smtClean="0"/>
              <a:t>The Delphi method is a structured process to gain consensus among a panel of professionals with in depth knowledge and experience in the desired field,</a:t>
            </a:r>
            <a:r>
              <a:rPr lang="en-GB" sz="1200" b="0" baseline="30000" dirty="0" smtClean="0"/>
              <a:t> </a:t>
            </a:r>
            <a:r>
              <a:rPr lang="en-GB" sz="1200" b="0" dirty="0" smtClean="0"/>
              <a:t>and it has been used in pharmacovigilance studies to help harmonize terminology and definitions.</a:t>
            </a:r>
          </a:p>
        </p:txBody>
      </p:sp>
      <p:sp>
        <p:nvSpPr>
          <p:cNvPr id="4" name="Slide Number Placeholder 3"/>
          <p:cNvSpPr>
            <a:spLocks noGrp="1"/>
          </p:cNvSpPr>
          <p:nvPr>
            <p:ph type="sldNum" sz="quarter" idx="10"/>
          </p:nvPr>
        </p:nvSpPr>
        <p:spPr/>
        <p:txBody>
          <a:bodyPr/>
          <a:lstStyle/>
          <a:p>
            <a:fld id="{EFD2B385-8495-4D86-A4CD-BC3D92A0C4D0}" type="slidenum">
              <a:rPr lang="en-GB" smtClean="0"/>
              <a:t>28</a:t>
            </a:fld>
            <a:endParaRPr lang="en-GB"/>
          </a:p>
        </p:txBody>
      </p:sp>
    </p:spTree>
    <p:extLst>
      <p:ext uri="{BB962C8B-B14F-4D97-AF65-F5344CB8AC3E}">
        <p14:creationId xmlns:p14="http://schemas.microsoft.com/office/powerpoint/2010/main" val="41209793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With the physician not actively</a:t>
            </a:r>
            <a:r>
              <a:rPr lang="en-GB" baseline="0" dirty="0" smtClean="0"/>
              <a:t> engaged in PV research removed the overall agreement improved , with the 5 PV researchers providing the same rating for 5 terms.  </a:t>
            </a:r>
          </a:p>
          <a:p>
            <a:endParaRPr lang="en-GB" baseline="0" dirty="0" smtClean="0"/>
          </a:p>
          <a:p>
            <a:r>
              <a:rPr lang="en-GB" baseline="0" dirty="0" smtClean="0"/>
              <a:t>With those engaged in PV research removed the agreement increased for the terms rated 3, from slight to fair, but decreased overall with minus values for those rated 0 or 1, showing none or a lower level of agreement than that expected by chance. </a:t>
            </a:r>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29</a:t>
            </a:fld>
            <a:endParaRPr lang="en-GB"/>
          </a:p>
        </p:txBody>
      </p:sp>
    </p:spTree>
    <p:extLst>
      <p:ext uri="{BB962C8B-B14F-4D97-AF65-F5344CB8AC3E}">
        <p14:creationId xmlns:p14="http://schemas.microsoft.com/office/powerpoint/2010/main" val="20348650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To explore the AAA process further, a series of </a:t>
            </a:r>
            <a:r>
              <a:rPr lang="en-GB" i="1" dirty="0" smtClean="0"/>
              <a:t>post-hoc</a:t>
            </a:r>
            <a:r>
              <a:rPr lang="en-GB" dirty="0" smtClean="0"/>
              <a:t> analyses were conducted to evaluate the usefulness of this technique in validating the ratings obtained.  These included:</a:t>
            </a:r>
          </a:p>
          <a:p>
            <a:pPr lvl="0"/>
            <a:r>
              <a:rPr lang="en-GB" dirty="0" smtClean="0"/>
              <a:t>Sub-analysis of ratings, comparing the data set for all </a:t>
            </a:r>
            <a:r>
              <a:rPr lang="en-GB" dirty="0" err="1" smtClean="0"/>
              <a:t>raters</a:t>
            </a:r>
            <a:r>
              <a:rPr lang="en-GB" dirty="0" smtClean="0"/>
              <a:t> where blanks had been assigned zero with the same sets with two </a:t>
            </a:r>
            <a:r>
              <a:rPr lang="en-GB" dirty="0" err="1" smtClean="0"/>
              <a:t>raters</a:t>
            </a:r>
            <a:r>
              <a:rPr lang="en-GB" dirty="0" smtClean="0"/>
              <a:t> who assigned most zeros removed.</a:t>
            </a:r>
          </a:p>
          <a:p>
            <a:pPr lvl="0"/>
            <a:r>
              <a:rPr lang="en-GB" dirty="0" smtClean="0"/>
              <a:t>Comparison of agreement between all </a:t>
            </a:r>
            <a:r>
              <a:rPr lang="en-GB" dirty="0" err="1" smtClean="0"/>
              <a:t>raters</a:t>
            </a:r>
            <a:r>
              <a:rPr lang="en-GB" dirty="0" smtClean="0"/>
              <a:t> for the top-rated (3) terms for </a:t>
            </a:r>
            <a:r>
              <a:rPr lang="en-GB" i="1" dirty="0" smtClean="0"/>
              <a:t>cardiac failure</a:t>
            </a:r>
            <a:r>
              <a:rPr lang="en-GB" dirty="0" smtClean="0"/>
              <a:t> terms.</a:t>
            </a:r>
          </a:p>
          <a:p>
            <a:pPr lvl="0"/>
            <a:r>
              <a:rPr lang="en-GB" dirty="0" smtClean="0"/>
              <a:t>Comparison of agreements between those clinicians actively involved in PV research and those that had a more clinical role for </a:t>
            </a:r>
            <a:r>
              <a:rPr lang="en-GB" i="1" dirty="0" smtClean="0"/>
              <a:t>cardiac failure</a:t>
            </a:r>
            <a:r>
              <a:rPr lang="en-GB" dirty="0" smtClean="0"/>
              <a:t>.</a:t>
            </a:r>
          </a:p>
          <a:p>
            <a:pPr lvl="0"/>
            <a:r>
              <a:rPr lang="en-GB" dirty="0" smtClean="0"/>
              <a:t>Comparison of the consensus views of all </a:t>
            </a:r>
            <a:r>
              <a:rPr lang="en-GB" dirty="0" err="1" smtClean="0"/>
              <a:t>raters</a:t>
            </a:r>
            <a:r>
              <a:rPr lang="en-GB" dirty="0" smtClean="0"/>
              <a:t> with that of a consultant cardiologist for the </a:t>
            </a:r>
            <a:r>
              <a:rPr lang="en-GB" i="1" dirty="0" smtClean="0"/>
              <a:t>cardiac failure</a:t>
            </a:r>
            <a:r>
              <a:rPr lang="en-GB" dirty="0" smtClean="0"/>
              <a:t> terms.</a:t>
            </a:r>
          </a:p>
          <a:p>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It was of interest to see how the consensus ratings for the </a:t>
            </a:r>
            <a:r>
              <a:rPr lang="en-GB" sz="1200" i="1" kern="1200" dirty="0" smtClean="0">
                <a:solidFill>
                  <a:schemeClr val="tx1"/>
                </a:solidFill>
                <a:effectLst/>
                <a:latin typeface="+mn-lt"/>
                <a:ea typeface="+mn-ea"/>
                <a:cs typeface="+mn-cs"/>
              </a:rPr>
              <a:t>cardiac failure</a:t>
            </a:r>
            <a:r>
              <a:rPr lang="en-GB" sz="1200" kern="1200" dirty="0" smtClean="0">
                <a:solidFill>
                  <a:schemeClr val="tx1"/>
                </a:solidFill>
                <a:effectLst/>
                <a:latin typeface="+mn-lt"/>
                <a:ea typeface="+mn-ea"/>
                <a:cs typeface="+mn-cs"/>
              </a:rPr>
              <a:t> terms derived from the panel of 11 </a:t>
            </a:r>
            <a:r>
              <a:rPr lang="en-GB" sz="1200" kern="1200" dirty="0" err="1" smtClean="0">
                <a:solidFill>
                  <a:schemeClr val="tx1"/>
                </a:solidFill>
                <a:effectLst/>
                <a:latin typeface="+mn-lt"/>
                <a:ea typeface="+mn-ea"/>
                <a:cs typeface="+mn-cs"/>
              </a:rPr>
              <a:t>raters</a:t>
            </a:r>
            <a:r>
              <a:rPr lang="en-GB" sz="1200" kern="1200" dirty="0" smtClean="0">
                <a:solidFill>
                  <a:schemeClr val="tx1"/>
                </a:solidFill>
                <a:effectLst/>
                <a:latin typeface="+mn-lt"/>
                <a:ea typeface="+mn-ea"/>
                <a:cs typeface="+mn-cs"/>
              </a:rPr>
              <a:t> compared with that of a consultant cardiologist.</a:t>
            </a:r>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30</a:t>
            </a:fld>
            <a:endParaRPr lang="en-GB"/>
          </a:p>
        </p:txBody>
      </p:sp>
    </p:spTree>
    <p:extLst>
      <p:ext uri="{BB962C8B-B14F-4D97-AF65-F5344CB8AC3E}">
        <p14:creationId xmlns:p14="http://schemas.microsoft.com/office/powerpoint/2010/main" val="64638737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There are no </a:t>
            </a:r>
            <a:r>
              <a:rPr lang="en-GB" sz="1200" kern="1200" dirty="0" err="1" smtClean="0">
                <a:solidFill>
                  <a:schemeClr val="tx1"/>
                </a:solidFill>
                <a:effectLst/>
                <a:latin typeface="+mn-lt"/>
                <a:ea typeface="+mn-ea"/>
                <a:cs typeface="+mn-cs"/>
              </a:rPr>
              <a:t>MedDRA</a:t>
            </a:r>
            <a:r>
              <a:rPr lang="en-GB" sz="1200" kern="1200" dirty="0" smtClean="0">
                <a:solidFill>
                  <a:schemeClr val="tx1"/>
                </a:solidFill>
                <a:effectLst/>
                <a:latin typeface="+mn-lt"/>
                <a:ea typeface="+mn-ea"/>
                <a:cs typeface="+mn-cs"/>
              </a:rPr>
              <a:t> terms which identify functional classification of </a:t>
            </a:r>
            <a:r>
              <a:rPr lang="en-GB" sz="1200" i="1" kern="1200" dirty="0" smtClean="0">
                <a:solidFill>
                  <a:schemeClr val="tx1"/>
                </a:solidFill>
                <a:effectLst/>
                <a:latin typeface="+mn-lt"/>
                <a:ea typeface="+mn-ea"/>
                <a:cs typeface="+mn-cs"/>
              </a:rPr>
              <a:t>cardiac failure</a:t>
            </a:r>
            <a:r>
              <a:rPr lang="en-GB" sz="1200" kern="1200" dirty="0" smtClean="0">
                <a:solidFill>
                  <a:schemeClr val="tx1"/>
                </a:solidFill>
                <a:effectLst/>
                <a:latin typeface="+mn-lt"/>
                <a:ea typeface="+mn-ea"/>
                <a:cs typeface="+mn-cs"/>
              </a:rPr>
              <a:t>.  This makes it difficult when reporting a diagnosis of </a:t>
            </a:r>
            <a:r>
              <a:rPr lang="en-GB" sz="1200" i="1" kern="1200" dirty="0" smtClean="0">
                <a:solidFill>
                  <a:schemeClr val="tx1"/>
                </a:solidFill>
                <a:effectLst/>
                <a:latin typeface="+mn-lt"/>
                <a:ea typeface="+mn-ea"/>
                <a:cs typeface="+mn-cs"/>
              </a:rPr>
              <a:t>cardiac failure</a:t>
            </a:r>
            <a:r>
              <a:rPr lang="en-GB" sz="1200" kern="1200" dirty="0" smtClean="0">
                <a:solidFill>
                  <a:schemeClr val="tx1"/>
                </a:solidFill>
                <a:effectLst/>
                <a:latin typeface="+mn-lt"/>
                <a:ea typeface="+mn-ea"/>
                <a:cs typeface="+mn-cs"/>
              </a:rPr>
              <a:t> and suggests an explanation for the variation in terms reported related to </a:t>
            </a:r>
            <a:r>
              <a:rPr lang="en-GB" sz="1200" i="1" kern="1200" dirty="0" smtClean="0">
                <a:solidFill>
                  <a:schemeClr val="tx1"/>
                </a:solidFill>
                <a:effectLst/>
                <a:latin typeface="+mn-lt"/>
                <a:ea typeface="+mn-ea"/>
                <a:cs typeface="+mn-cs"/>
              </a:rPr>
              <a:t>cardiac function</a:t>
            </a:r>
            <a:r>
              <a:rPr lang="en-GB" sz="1200" kern="1200" dirty="0" smtClean="0">
                <a:solidFill>
                  <a:schemeClr val="tx1"/>
                </a:solidFill>
                <a:effectLst/>
                <a:latin typeface="+mn-lt"/>
                <a:ea typeface="+mn-ea"/>
                <a:cs typeface="+mn-cs"/>
              </a:rPr>
              <a:t>.  </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 Phase 1, </a:t>
            </a:r>
            <a:r>
              <a:rPr lang="en-GB" sz="1200" kern="1200" dirty="0" smtClean="0">
                <a:solidFill>
                  <a:schemeClr val="tx1"/>
                </a:solidFill>
                <a:effectLst/>
                <a:latin typeface="+mn-lt"/>
                <a:ea typeface="+mn-ea"/>
                <a:cs typeface="+mn-cs"/>
              </a:rPr>
              <a:t>both FKS and KCC were low overall and FKS was low for all rating levels for </a:t>
            </a:r>
            <a:r>
              <a:rPr lang="en-GB" sz="1200" i="1" kern="1200" dirty="0" smtClean="0">
                <a:solidFill>
                  <a:schemeClr val="tx1"/>
                </a:solidFill>
                <a:effectLst/>
                <a:latin typeface="+mn-lt"/>
                <a:ea typeface="+mn-ea"/>
                <a:cs typeface="+mn-cs"/>
              </a:rPr>
              <a:t>cardiac failure</a:t>
            </a:r>
            <a:r>
              <a:rPr lang="en-GB" sz="1200" kern="1200" dirty="0" smtClean="0">
                <a:solidFill>
                  <a:schemeClr val="tx1"/>
                </a:solidFill>
                <a:effectLst/>
                <a:latin typeface="+mn-lt"/>
                <a:ea typeface="+mn-ea"/>
                <a:cs typeface="+mn-cs"/>
              </a:rPr>
              <a:t>. This is unsurprising as firstly, physicians might not have encountered this formal method of rating before and secondly, because of the large number of closely related terms they were asked to assess.  KCC is known to be increasingly reduced as the number of </a:t>
            </a:r>
            <a:r>
              <a:rPr lang="en-GB" sz="1200" kern="1200" dirty="0" err="1" smtClean="0">
                <a:solidFill>
                  <a:schemeClr val="tx1"/>
                </a:solidFill>
                <a:effectLst/>
                <a:latin typeface="+mn-lt"/>
                <a:ea typeface="+mn-ea"/>
                <a:cs typeface="+mn-cs"/>
              </a:rPr>
              <a:t>raters</a:t>
            </a:r>
            <a:r>
              <a:rPr lang="en-GB" sz="1200" kern="1200" dirty="0" smtClean="0">
                <a:solidFill>
                  <a:schemeClr val="tx1"/>
                </a:solidFill>
                <a:effectLst/>
                <a:latin typeface="+mn-lt"/>
                <a:ea typeface="+mn-ea"/>
                <a:cs typeface="+mn-cs"/>
              </a:rPr>
              <a:t>, or items to be rated, increases.</a:t>
            </a:r>
          </a:p>
          <a:p>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31</a:t>
            </a:fld>
            <a:endParaRPr lang="en-GB"/>
          </a:p>
        </p:txBody>
      </p:sp>
    </p:spTree>
    <p:extLst>
      <p:ext uri="{BB962C8B-B14F-4D97-AF65-F5344CB8AC3E}">
        <p14:creationId xmlns:p14="http://schemas.microsoft.com/office/powerpoint/2010/main" val="27455245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Within pharmaceutical companies, all the information about a medicinal product from the initial discovery phase right through to application for marketing authorisation is available.  Also as some pharmaceutical companies concentrate on a specific therapeutic area, there is ample information about where the product fits in the market and the ability to compare and contrast it with its competitors. This information would be ideal for the proposed method, making the weighting model perhaps most suitable in this setting</a:t>
            </a:r>
            <a:r>
              <a:rPr lang="en-GB" sz="1200" kern="1200" baseline="0" dirty="0" smtClean="0">
                <a:solidFill>
                  <a:schemeClr val="tx1"/>
                </a:solidFill>
                <a:effectLst/>
                <a:latin typeface="+mn-lt"/>
                <a:ea typeface="+mn-ea"/>
                <a:cs typeface="+mn-cs"/>
              </a:rPr>
              <a:t>  and for use with enhanced risk minimisation tools. </a:t>
            </a:r>
            <a:r>
              <a:rPr lang="en-GB" sz="1200" kern="1200" dirty="0" smtClean="0">
                <a:solidFill>
                  <a:schemeClr val="tx1"/>
                </a:solidFill>
                <a:effectLst/>
                <a:latin typeface="+mn-lt"/>
                <a:ea typeface="+mn-ea"/>
                <a:cs typeface="+mn-cs"/>
              </a:rPr>
              <a:t>    </a:t>
            </a:r>
          </a:p>
          <a:p>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32</a:t>
            </a:fld>
            <a:endParaRPr lang="en-GB"/>
          </a:p>
        </p:txBody>
      </p:sp>
    </p:spTree>
    <p:extLst>
      <p:ext uri="{BB962C8B-B14F-4D97-AF65-F5344CB8AC3E}">
        <p14:creationId xmlns:p14="http://schemas.microsoft.com/office/powerpoint/2010/main" val="21728242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FD2B385-8495-4D86-A4CD-BC3D92A0C4D0}" type="slidenum">
              <a:rPr lang="en-GB" smtClean="0"/>
              <a:t>33</a:t>
            </a:fld>
            <a:endParaRPr lang="en-GB"/>
          </a:p>
        </p:txBody>
      </p:sp>
    </p:spTree>
    <p:extLst>
      <p:ext uri="{BB962C8B-B14F-4D97-AF65-F5344CB8AC3E}">
        <p14:creationId xmlns:p14="http://schemas.microsoft.com/office/powerpoint/2010/main" val="992382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7772400" cy="4571999"/>
          </a:xfrm>
        </p:spPr>
        <p:txBody>
          <a:bodyPr anchor="ctr">
            <a:noAutofit/>
          </a:bodyPr>
          <a:lstStyle>
            <a:lvl1pPr>
              <a:lnSpc>
                <a:spcPct val="100000"/>
              </a:lnSpc>
              <a:defRPr sz="8800" spc="-8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457200" y="4800600"/>
            <a:ext cx="6858000" cy="914400"/>
          </a:xfrm>
        </p:spPr>
        <p:txBody>
          <a:bodyPr/>
          <a:lstStyle>
            <a:lvl1pPr marL="0" indent="0" algn="l">
              <a:buNone/>
              <a:defRPr b="0" cap="all" spc="120" baseline="0">
                <a:solidFill>
                  <a:schemeClr val="tx2"/>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51DEABC-D766-4322-8E78-B830FAE35C72}" type="datetime4">
              <a:rPr lang="en-US" smtClean="0"/>
              <a:pPr/>
              <a:t>August 18, 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F38DF745-7D3F-47F4-83A3-874385CFAA69}"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33F43-3E86-47E4-BFBB-2476D384E1C6}" type="datetime4">
              <a:rPr lang="en-US" smtClean="0"/>
              <a:pPr/>
              <a:t>August 18,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1447800"/>
            <a:ext cx="7772400" cy="4321175"/>
          </a:xfrm>
        </p:spPr>
        <p:txBody>
          <a:bodyPr anchor="ctr">
            <a:noAutofit/>
          </a:bodyPr>
          <a:lstStyle>
            <a:lvl1pPr algn="l">
              <a:lnSpc>
                <a:spcPct val="100000"/>
              </a:lnSpc>
              <a:defRPr sz="8800" b="0" cap="all" spc="-80"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28601"/>
            <a:ext cx="7772400" cy="1066800"/>
          </a:xfrm>
        </p:spPr>
        <p:txBody>
          <a:bodyPr anchor="b"/>
          <a:lstStyle>
            <a:lvl1pPr marL="0" indent="0">
              <a:buNone/>
              <a:defRPr sz="2000" b="0" cap="all" spc="12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751663BA-01FC-4367-B6F3-ABB2645D55F1}" type="datetime4">
              <a:rPr lang="en-US" smtClean="0"/>
              <a:pPr/>
              <a:t>August 18, 2015</a:t>
            </a:fld>
            <a:endParaRPr lang="en-US" dirty="0"/>
          </a:p>
        </p:txBody>
      </p:sp>
      <p:sp>
        <p:nvSpPr>
          <p:cNvPr id="8" name="Slide Number Placeholder 7"/>
          <p:cNvSpPr>
            <a:spLocks noGrp="1"/>
          </p:cNvSpPr>
          <p:nvPr>
            <p:ph type="sldNum" sz="quarter" idx="11"/>
          </p:nvPr>
        </p:nvSpPr>
        <p:spPr/>
        <p:txBody>
          <a:bodyPr/>
          <a:lstStyle/>
          <a:p>
            <a:fld id="{F38DF745-7D3F-47F4-83A3-874385CFAA69}"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63068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90160" y="1574800"/>
            <a:ext cx="329184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9B19C71-EC74-44AF-B27E-FC7DC3C3A61D}" type="datetime4">
              <a:rPr lang="en-US" smtClean="0"/>
              <a:pPr/>
              <a:t>August 18,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27632" y="1572768"/>
            <a:ext cx="3291840" cy="639762"/>
          </a:xfrm>
        </p:spPr>
        <p:txBody>
          <a:bodyPr anchor="b">
            <a:noAutofit/>
          </a:bodyPr>
          <a:lstStyle>
            <a:lvl1pPr marL="0" indent="0">
              <a:buNone/>
              <a:defRPr sz="1800" b="0" cap="all" spc="100"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27632"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93208" y="1572768"/>
            <a:ext cx="3291840" cy="639762"/>
          </a:xfrm>
        </p:spPr>
        <p:txBody>
          <a:bodyPr anchor="b">
            <a:noAutofit/>
          </a:bodyPr>
          <a:lstStyle>
            <a:lvl1pPr marL="0" indent="0">
              <a:buNone/>
              <a:defRPr lang="en-US" sz="1800" b="0" kern="1200" cap="all" spc="100" baseline="0" dirty="0" smtClean="0">
                <a:solidFill>
                  <a:schemeClr val="tx1"/>
                </a:solidFill>
                <a:latin typeface="+mj-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5093208" y="2259366"/>
            <a:ext cx="3291840" cy="384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5CDA29-3CBE-48EA-92AE-A996835462BA}" type="datetime4">
              <a:rPr lang="en-US" smtClean="0"/>
              <a:pPr/>
              <a:t>August 18, 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9EC054-3869-4501-B163-1BBFDE8DCE04}" type="datetime4">
              <a:rPr lang="en-US" smtClean="0"/>
              <a:pPr/>
              <a:t>August 18, 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63D831-56C1-49CF-8EF7-8B9A98402BCD}" type="datetime4">
              <a:rPr lang="en-US" smtClean="0"/>
              <a:pPr/>
              <a:t>August 18, 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August 18,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9001124" y="4846320"/>
            <a:ext cx="142876" cy="20116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 y="0"/>
            <a:ext cx="9000877" cy="4846320"/>
          </a:xfrm>
          <a:solidFill>
            <a:schemeClr val="bg1">
              <a:lumMod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457200" y="5715000"/>
            <a:ext cx="8153400" cy="4572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EA923-9BEE-48CE-9F28-5B525F399BAD}" type="datetime4">
              <a:rPr lang="en-US" smtClean="0"/>
              <a:pPr/>
              <a:t>August 18, 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F38DF745-7D3F-47F4-83A3-874385CFAA69}" type="slidenum">
              <a:rPr lang="en-US" smtClean="0"/>
              <a:pPr/>
              <a:t>‹#›</a:t>
            </a:fld>
            <a:endParaRPr lang="en-US" dirty="0"/>
          </a:p>
        </p:txBody>
      </p:sp>
      <p:sp>
        <p:nvSpPr>
          <p:cNvPr id="8" name="Title 7"/>
          <p:cNvSpPr>
            <a:spLocks noGrp="1"/>
          </p:cNvSpPr>
          <p:nvPr>
            <p:ph type="title"/>
          </p:nvPr>
        </p:nvSpPr>
        <p:spPr>
          <a:xfrm>
            <a:off x="457200" y="4953000"/>
            <a:ext cx="8153400" cy="762000"/>
          </a:xfrm>
        </p:spPr>
        <p:txBody>
          <a:bodyPr anchor="t">
            <a:normAutofit/>
          </a:bodyPr>
          <a:lstStyle>
            <a:lvl1pPr>
              <a:defRPr sz="3200"/>
            </a:lvl1pPr>
          </a:lstStyle>
          <a:p>
            <a:r>
              <a:rPr lang="en-US" smtClean="0"/>
              <a:t>Click to edit Master title style</a:t>
            </a:r>
            <a:endParaRPr lang="en-US" dirty="0"/>
          </a:p>
        </p:txBody>
      </p:sp>
      <p:sp>
        <p:nvSpPr>
          <p:cNvPr id="10" name="Rectangle 9"/>
          <p:cNvSpPr/>
          <p:nvPr/>
        </p:nvSpPr>
        <p:spPr>
          <a:xfrm>
            <a:off x="9001124" y="0"/>
            <a:ext cx="142876" cy="48463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131F9E-604E-4343-9F29-EF72E8231CAD}" type="datetime4">
              <a:rPr lang="en-US" smtClean="0"/>
              <a:pPr/>
              <a:t>August 18,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A8E1CE-37F8-4102-8DF9-852A0A51F293}" type="datetime4">
              <a:rPr lang="en-US" smtClean="0"/>
              <a:pPr/>
              <a:t>August 18, 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484313"/>
            <a:ext cx="8229600" cy="3132137"/>
          </a:xfrm>
        </p:spPr>
        <p:txBody>
          <a:bodyPr/>
          <a:lstStyle/>
          <a:p>
            <a:pPr lvl="0"/>
            <a:endParaRPr lang="en-GB" noProof="0" smtClean="0"/>
          </a:p>
        </p:txBody>
      </p:sp>
      <p:sp>
        <p:nvSpPr>
          <p:cNvPr id="4" name="Rectangle 3"/>
          <p:cNvSpPr>
            <a:spLocks noGrp="1" noChangeArrowheads="1"/>
          </p:cNvSpPr>
          <p:nvPr>
            <p:ph type="dt" sz="half" idx="10"/>
          </p:nvPr>
        </p:nvSpPr>
        <p:spPr>
          <a:ln/>
        </p:spPr>
        <p:txBody>
          <a:bodyPr/>
          <a:lstStyle>
            <a:lvl1pPr>
              <a:defRPr/>
            </a:lvl1pPr>
          </a:lstStyle>
          <a:p>
            <a:pPr>
              <a:defRPr/>
            </a:pPr>
            <a:endParaRPr lang="en-GB"/>
          </a:p>
        </p:txBody>
      </p:sp>
      <p:sp>
        <p:nvSpPr>
          <p:cNvPr id="5" name="Rectangle 4"/>
          <p:cNvSpPr>
            <a:spLocks noGrp="1" noChangeArrowheads="1"/>
          </p:cNvSpPr>
          <p:nvPr>
            <p:ph type="ftr" sz="quarter" idx="11"/>
          </p:nvPr>
        </p:nvSpPr>
        <p:spPr>
          <a:ln/>
        </p:spPr>
        <p:txBody>
          <a:bodyPr/>
          <a:lstStyle>
            <a:lvl1pPr>
              <a:defRPr/>
            </a:lvl1pPr>
          </a:lstStyle>
          <a:p>
            <a:pPr>
              <a:defRPr/>
            </a:pPr>
            <a:endParaRPr lang="en-GB"/>
          </a:p>
        </p:txBody>
      </p:sp>
      <p:sp>
        <p:nvSpPr>
          <p:cNvPr id="6" name="Rectangle 5"/>
          <p:cNvSpPr>
            <a:spLocks noGrp="1" noChangeArrowheads="1"/>
          </p:cNvSpPr>
          <p:nvPr>
            <p:ph type="sldNum" sz="quarter" idx="12"/>
          </p:nvPr>
        </p:nvSpPr>
        <p:spPr>
          <a:ln/>
        </p:spPr>
        <p:txBody>
          <a:bodyPr/>
          <a:lstStyle>
            <a:lvl1pPr>
              <a:defRPr/>
            </a:lvl1pPr>
          </a:lstStyle>
          <a:p>
            <a:pPr>
              <a:defRPr/>
            </a:pPr>
            <a:fld id="{DDE5E2F2-04A0-4BEB-9C7C-0543F66FAA59}" type="slidenum">
              <a:rPr lang="en-GB"/>
              <a:pPr>
                <a:defRPr/>
              </a:pPr>
              <a:t>‹#›</a:t>
            </a:fld>
            <a:endParaRPr lang="en-GB"/>
          </a:p>
        </p:txBody>
      </p:sp>
    </p:spTree>
    <p:extLst>
      <p:ext uri="{BB962C8B-B14F-4D97-AF65-F5344CB8AC3E}">
        <p14:creationId xmlns:p14="http://schemas.microsoft.com/office/powerpoint/2010/main" val="1949994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August 18, 2015</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227377" y="5885497"/>
            <a:ext cx="1315721" cy="365125"/>
          </a:xfrm>
          <a:prstGeom prst="rect">
            <a:avLst/>
          </a:prstGeom>
        </p:spPr>
        <p:txBody>
          <a:bodyPr vert="horz" lIns="91440" tIns="45720" rIns="91440" bIns="45720" rtlCol="0" anchor="ctr"/>
          <a:lstStyle>
            <a:lvl1pPr algn="l">
              <a:defRPr sz="2400" b="1">
                <a:solidFill>
                  <a:schemeClr val="tx2"/>
                </a:solidFill>
              </a:defRPr>
            </a:lvl1pPr>
          </a:lstStyle>
          <a:p>
            <a:fld id="{F38DF745-7D3F-47F4-83A3-874385CFAA69}" type="slidenum">
              <a:rPr lang="en-US" smtClean="0"/>
              <a:pPr/>
              <a:t>‹#›</a:t>
            </a:fld>
            <a:endParaRPr lang="en-US" dirty="0"/>
          </a:p>
        </p:txBody>
      </p:sp>
      <p:sp>
        <p:nvSpPr>
          <p:cNvPr id="7" name="Rectangle 6"/>
          <p:cNvSpPr/>
          <p:nvPr/>
        </p:nvSpPr>
        <p:spPr>
          <a:xfrm>
            <a:off x="9001124" y="0"/>
            <a:ext cx="142876"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001124" y="1371600"/>
            <a:ext cx="142876" cy="548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 id="2147483924" r:id="rId12"/>
  </p:sldLayoutIdLst>
  <p:hf hdr="0" ftr="0" dt="0"/>
  <p:txStyles>
    <p:titleStyle>
      <a:lvl1pPr algn="l" defTabSz="914400" rtl="0" eaLnBrk="1" latinLnBrk="0" hangingPunct="1">
        <a:spcBef>
          <a:spcPct val="0"/>
        </a:spcBef>
        <a:buNone/>
        <a:defRPr sz="3600" kern="1200" cap="all" spc="-60" baseline="0">
          <a:solidFill>
            <a:schemeClr val="tx2"/>
          </a:solidFill>
          <a:latin typeface="+mj-lt"/>
          <a:ea typeface="+mj-ea"/>
          <a:cs typeface="+mj-cs"/>
        </a:defRPr>
      </a:lvl1pPr>
    </p:titleStyle>
    <p:bodyStyle>
      <a:lvl1pPr marL="0" indent="0" algn="l" defTabSz="914400" rtl="0" eaLnBrk="1" latinLnBrk="0" hangingPunct="1">
        <a:spcBef>
          <a:spcPct val="20000"/>
        </a:spcBef>
        <a:spcAft>
          <a:spcPts val="600"/>
        </a:spcAft>
        <a:buFont typeface="Arial" pitchFamily="34" charset="0"/>
        <a:buNone/>
        <a:defRPr sz="2000" b="1" kern="1200">
          <a:solidFill>
            <a:schemeClr val="tx1"/>
          </a:solidFill>
          <a:latin typeface="+mn-lt"/>
          <a:ea typeface="+mn-ea"/>
          <a:cs typeface="+mn-cs"/>
        </a:defRPr>
      </a:lvl1pPr>
      <a:lvl2pPr marL="457200" indent="-182880" algn="l" defTabSz="914400"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Clr>
          <a:schemeClr val="tx2"/>
        </a:buClr>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Clr>
          <a:schemeClr val="tx2"/>
        </a:buClr>
        <a:buFont typeface="Arial" pitchFamily="34" charset="0"/>
        <a:buChar cha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http://www.dsru.org/images/site/dsru_logo_larger.gif"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ie.linkedin.com/pub/michelle-perry/40/229/61b"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34.xml.rels><?xml version="1.0" encoding="UTF-8" standalone="yes"?>
<Relationships xmlns="http://schemas.openxmlformats.org/package/2006/relationships"><Relationship Id="rId2" Type="http://schemas.openxmlformats.org/officeDocument/2006/relationships/hyperlink" Target="http://pharmacovigilanc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4" y="260648"/>
            <a:ext cx="6192688" cy="864096"/>
          </a:xfrm>
        </p:spPr>
        <p:txBody>
          <a:bodyPr>
            <a:normAutofit/>
          </a:bodyPr>
          <a:lstStyle/>
          <a:p>
            <a:pPr algn="ctr"/>
            <a:r>
              <a:rPr lang="en-US" dirty="0"/>
              <a:t>About </a:t>
            </a:r>
            <a:r>
              <a:rPr lang="en-US" dirty="0" smtClean="0"/>
              <a:t>OMICS Group</a:t>
            </a:r>
            <a:endParaRPr lang="en-US" dirty="0"/>
          </a:p>
        </p:txBody>
      </p:sp>
      <p:sp>
        <p:nvSpPr>
          <p:cNvPr id="3" name="Content Placeholder 2"/>
          <p:cNvSpPr>
            <a:spLocks noGrp="1"/>
          </p:cNvSpPr>
          <p:nvPr>
            <p:ph idx="1"/>
          </p:nvPr>
        </p:nvSpPr>
        <p:spPr>
          <a:xfrm>
            <a:off x="448965" y="1291130"/>
            <a:ext cx="8237835" cy="4835033"/>
          </a:xfrm>
        </p:spPr>
        <p:txBody>
          <a:bodyPr>
            <a:normAutofit/>
          </a:bodyPr>
          <a:lstStyle/>
          <a:p>
            <a:pPr marL="0" indent="0" algn="just">
              <a:buNone/>
            </a:pPr>
            <a:r>
              <a:rPr lang="en-US" dirty="0"/>
              <a:t>OMICS Group is an amalgamation of </a:t>
            </a:r>
            <a:r>
              <a:rPr lang="en-US" dirty="0">
                <a:hlinkClick r:id="rId2"/>
              </a:rPr>
              <a:t>Open Access Publications</a:t>
            </a:r>
            <a:r>
              <a:rPr lang="en-US" dirty="0"/>
              <a:t> 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a:p>
            <a:endParaRPr lang="en-US" dirty="0" smtClean="0"/>
          </a:p>
          <a:p>
            <a:endParaRPr lang="en-US" dirty="0"/>
          </a:p>
        </p:txBody>
      </p:sp>
    </p:spTree>
    <p:extLst>
      <p:ext uri="{BB962C8B-B14F-4D97-AF65-F5344CB8AC3E}">
        <p14:creationId xmlns:p14="http://schemas.microsoft.com/office/powerpoint/2010/main" val="2008172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88640"/>
            <a:ext cx="6995120" cy="792088"/>
          </a:xfrm>
        </p:spPr>
        <p:txBody>
          <a:bodyPr>
            <a:normAutofit/>
          </a:bodyPr>
          <a:lstStyle/>
          <a:p>
            <a:pPr algn="ctr"/>
            <a:r>
              <a:rPr lang="en-US" sz="2500" dirty="0"/>
              <a:t>OMICS International Conferences</a:t>
            </a:r>
          </a:p>
        </p:txBody>
      </p:sp>
      <p:sp>
        <p:nvSpPr>
          <p:cNvPr id="3" name="Content Placeholder 2"/>
          <p:cNvSpPr>
            <a:spLocks noGrp="1"/>
          </p:cNvSpPr>
          <p:nvPr>
            <p:ph idx="1"/>
          </p:nvPr>
        </p:nvSpPr>
        <p:spPr>
          <a:xfrm>
            <a:off x="448965" y="1340768"/>
            <a:ext cx="8237835" cy="4785395"/>
          </a:xfrm>
        </p:spPr>
        <p:txBody>
          <a:bodyPr>
            <a:normAutofit/>
          </a:bodyPr>
          <a:lstStyle/>
          <a:p>
            <a:pPr marL="0" indent="0" algn="just">
              <a:buNone/>
            </a:pPr>
            <a:r>
              <a:rPr lang="en-US" dirty="0"/>
              <a:t>OMICS International is a pioneer and leading science event organizer, which publishes around 500 open access journals and conducts over 500 Medical, Clinical, Engineering, Life Sciences, </a:t>
            </a:r>
            <a:r>
              <a:rPr lang="en-US" dirty="0" err="1"/>
              <a:t>Pharma</a:t>
            </a:r>
            <a:r>
              <a:rPr lang="en-US" dirty="0"/>
              <a:t> scientific conferences all over the globe annually with the support of more than 1000 scientific associations and 30,000 editorial board members and 3.5 million followers to its credit.</a:t>
            </a:r>
          </a:p>
          <a:p>
            <a:pPr marL="0" indent="0" algn="just">
              <a:buNone/>
            </a:pPr>
            <a:endParaRPr lang="en-US" dirty="0" smtClean="0"/>
          </a:p>
          <a:p>
            <a:pPr marL="0" indent="0" algn="just">
              <a:buNone/>
            </a:pPr>
            <a:r>
              <a:rPr lang="en-US" dirty="0" smtClean="0"/>
              <a:t>OMICS </a:t>
            </a:r>
            <a:r>
              <a:rPr lang="en-US" dirty="0"/>
              <a:t>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smtClean="0"/>
          </a:p>
          <a:p>
            <a:endParaRPr lang="en-US" dirty="0"/>
          </a:p>
        </p:txBody>
      </p:sp>
    </p:spTree>
    <p:extLst>
      <p:ext uri="{BB962C8B-B14F-4D97-AF65-F5344CB8AC3E}">
        <p14:creationId xmlns:p14="http://schemas.microsoft.com/office/powerpoint/2010/main" val="2992977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sz="6000" dirty="0" smtClean="0"/>
              <a:t>                 SMQ: </a:t>
            </a:r>
            <a:r>
              <a:rPr lang="en-GB" sz="3600" dirty="0">
                <a:latin typeface="+mn-lt"/>
              </a:rPr>
              <a:t>Physician ratings of important terms for diagnosis of </a:t>
            </a:r>
            <a:r>
              <a:rPr lang="en-GB" sz="3600" i="1" dirty="0">
                <a:latin typeface="+mn-lt"/>
              </a:rPr>
              <a:t>cardiac </a:t>
            </a:r>
            <a:r>
              <a:rPr lang="en-GB" sz="3600" i="1" dirty="0" smtClean="0">
                <a:latin typeface="+mn-lt"/>
              </a:rPr>
              <a:t>failure</a:t>
            </a:r>
            <a:endParaRPr lang="en-GB" sz="3600" dirty="0">
              <a:latin typeface="+mn-lt"/>
            </a:endParaRPr>
          </a:p>
        </p:txBody>
      </p:sp>
      <p:sp>
        <p:nvSpPr>
          <p:cNvPr id="3" name="Subtitle 2"/>
          <p:cNvSpPr>
            <a:spLocks noGrp="1"/>
          </p:cNvSpPr>
          <p:nvPr>
            <p:ph type="subTitle" idx="1"/>
          </p:nvPr>
        </p:nvSpPr>
        <p:spPr/>
        <p:txBody>
          <a:bodyPr/>
          <a:lstStyle/>
          <a:p>
            <a:pPr algn="r"/>
            <a:endParaRPr lang="en-GB" dirty="0" smtClean="0"/>
          </a:p>
          <a:p>
            <a:pPr algn="r"/>
            <a:r>
              <a:rPr lang="en-GB" dirty="0" smtClean="0"/>
              <a:t>Michelle Perry</a:t>
            </a:r>
            <a:endParaRPr lang="en-GB"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3</a:t>
            </a:fld>
            <a:endParaRPr lang="en-US" dirty="0"/>
          </a:p>
        </p:txBody>
      </p:sp>
      <p:pic>
        <p:nvPicPr>
          <p:cNvPr id="5" name="Picture 4" descr="MedDRA"/>
          <p:cNvPicPr/>
          <p:nvPr/>
        </p:nvPicPr>
        <p:blipFill>
          <a:blip r:embed="rId2">
            <a:extLst>
              <a:ext uri="{28A0092B-C50C-407E-A947-70E740481C1C}">
                <a14:useLocalDpi xmlns:a14="http://schemas.microsoft.com/office/drawing/2010/main" val="0"/>
              </a:ext>
            </a:extLst>
          </a:blip>
          <a:srcRect/>
          <a:stretch>
            <a:fillRect/>
          </a:stretch>
        </p:blipFill>
        <p:spPr bwMode="auto">
          <a:xfrm>
            <a:off x="467544" y="334656"/>
            <a:ext cx="3672408" cy="1584176"/>
          </a:xfrm>
          <a:prstGeom prst="rect">
            <a:avLst/>
          </a:prstGeom>
          <a:noFill/>
          <a:ln>
            <a:noFill/>
          </a:ln>
        </p:spPr>
      </p:pic>
    </p:spTree>
    <p:extLst>
      <p:ext uri="{BB962C8B-B14F-4D97-AF65-F5344CB8AC3E}">
        <p14:creationId xmlns:p14="http://schemas.microsoft.com/office/powerpoint/2010/main" val="17070546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Scope</a:t>
            </a:r>
            <a:endParaRPr lang="en-GB" dirty="0"/>
          </a:p>
        </p:txBody>
      </p:sp>
      <p:sp>
        <p:nvSpPr>
          <p:cNvPr id="3" name="Content Placeholder 2"/>
          <p:cNvSpPr>
            <a:spLocks noGrp="1"/>
          </p:cNvSpPr>
          <p:nvPr>
            <p:ph idx="1"/>
          </p:nvPr>
        </p:nvSpPr>
        <p:spPr/>
        <p:txBody>
          <a:bodyPr/>
          <a:lstStyle/>
          <a:p>
            <a:pPr marL="342900" indent="-342900">
              <a:buFont typeface="Arial" pitchFamily="34" charset="0"/>
              <a:buChar char="•"/>
            </a:pPr>
            <a:r>
              <a:rPr lang="en-GB" sz="2200" dirty="0" smtClean="0"/>
              <a:t>Background</a:t>
            </a:r>
          </a:p>
          <a:p>
            <a:pPr marL="342900" indent="-342900">
              <a:buFont typeface="Arial" pitchFamily="34" charset="0"/>
              <a:buChar char="•"/>
            </a:pPr>
            <a:r>
              <a:rPr lang="en-GB" sz="2200" dirty="0" smtClean="0"/>
              <a:t>Research aim</a:t>
            </a:r>
          </a:p>
          <a:p>
            <a:pPr marL="342900" indent="-342900">
              <a:buFont typeface="Arial" pitchFamily="34" charset="0"/>
              <a:buChar char="•"/>
            </a:pPr>
            <a:r>
              <a:rPr lang="en-GB" sz="2200" dirty="0" err="1" smtClean="0"/>
              <a:t>MedDRA</a:t>
            </a:r>
            <a:r>
              <a:rPr lang="en-GB" sz="2200" dirty="0" smtClean="0"/>
              <a:t> SMQ </a:t>
            </a:r>
            <a:r>
              <a:rPr lang="en-GB" sz="2200" dirty="0"/>
              <a:t>development – Weighted </a:t>
            </a:r>
            <a:r>
              <a:rPr lang="en-GB" sz="2200" dirty="0" smtClean="0"/>
              <a:t>SMQ</a:t>
            </a:r>
          </a:p>
          <a:p>
            <a:pPr marL="342900" indent="-342900">
              <a:buFont typeface="Arial" pitchFamily="34" charset="0"/>
              <a:buChar char="•"/>
            </a:pPr>
            <a:r>
              <a:rPr lang="en-GB" sz="2200" dirty="0" smtClean="0"/>
              <a:t>Diagnostic Process</a:t>
            </a:r>
          </a:p>
          <a:p>
            <a:pPr marL="342900" indent="-342900">
              <a:buFont typeface="Arial" pitchFamily="34" charset="0"/>
              <a:buChar char="•"/>
            </a:pPr>
            <a:r>
              <a:rPr lang="en-GB" sz="2200" dirty="0" smtClean="0"/>
              <a:t>Therapeutic area – Model products</a:t>
            </a:r>
          </a:p>
          <a:p>
            <a:pPr marL="342900" indent="-342900">
              <a:buFont typeface="Arial" pitchFamily="34" charset="0"/>
              <a:buChar char="•"/>
            </a:pPr>
            <a:r>
              <a:rPr lang="en-GB" sz="2200" dirty="0" smtClean="0"/>
              <a:t>Delphi Study</a:t>
            </a:r>
          </a:p>
          <a:p>
            <a:pPr marL="342900" indent="-342900">
              <a:buFont typeface="Arial" pitchFamily="34" charset="0"/>
              <a:buChar char="•"/>
            </a:pPr>
            <a:r>
              <a:rPr lang="en-GB" sz="2200" dirty="0" smtClean="0"/>
              <a:t>Results </a:t>
            </a:r>
          </a:p>
          <a:p>
            <a:pPr marL="342900" indent="-342900">
              <a:buFont typeface="Arial" pitchFamily="34" charset="0"/>
              <a:buChar char="•"/>
            </a:pPr>
            <a:r>
              <a:rPr lang="en-GB" sz="2200" dirty="0" smtClean="0"/>
              <a:t>Conclusions</a:t>
            </a:r>
          </a:p>
          <a:p>
            <a:pPr marL="342900" indent="-342900">
              <a:buFont typeface="Arial" pitchFamily="34" charset="0"/>
              <a:buChar char="•"/>
            </a:pPr>
            <a:endParaRPr lang="en-GB" dirty="0" smtClean="0"/>
          </a:p>
          <a:p>
            <a:pPr marL="342900" indent="-342900">
              <a:buFont typeface="Arial" pitchFamily="34" charset="0"/>
              <a:buChar char="•"/>
            </a:pPr>
            <a:endParaRPr lang="en-GB"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4</a:t>
            </a:fld>
            <a:endParaRPr lang="en-US"/>
          </a:p>
        </p:txBody>
      </p:sp>
    </p:spTree>
    <p:extLst>
      <p:ext uri="{BB962C8B-B14F-4D97-AF65-F5344CB8AC3E}">
        <p14:creationId xmlns:p14="http://schemas.microsoft.com/office/powerpoint/2010/main" val="1234722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774" y="3613325"/>
            <a:ext cx="4385529" cy="2839466"/>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descr="data:image/jpeg;base64,/9j/4AAQSkZJRgABAQAAAQABAAD/2wCEAAkGBxQQEBQUERQUFhUUFRYWFBgWFBcYGBUYFBUZGBYXHBccHikgGRwlHBwVIjIiJikrLi4uHyAzODMsNygtLisBCgoKDg0OGxAQGywkHyQsLCwuLDQsLCwsLCwvLC0sLC8sLCw0LywtLC4sLCwsLCwsLCwsLC8sNCwsLCwsLCwsLP/AABEIAIIBgwMBIgACEQEDEQH/xAAcAAEAAQUBAQAAAAAAAAAAAAAABwEEBQYIAwL/xABMEAACAQMCAgQICQkGBQUBAAABAgMABBEFEgYhBxMiMRQ0QVFhcXOBCBcyNXKRsbKzI1J0gpKTosPSM0JUYqHRFkOUwtMkU2PB8BX/xAAaAQEAAwEBAQAAAAAAAAAAAAAAAQIDBAUG/8QANREAAgIBAgMECAUFAQEAAAAAAAECAxEEEiExQQUTUcEUIjIzYXGB8CM0obHRQlKR4fFDFf/aAAwDAQACEQMRAD8AnGlKUApSlAKUqlAVpVKsNZ1mCzi625kWNM4y3lJ7gAOZPoFSk28IGQpWF4f4ptb/AHeCzK5Xmy4Kso85VgDj091ZqkouLw1hjIpVKVAK0pSgFKUoBSlKAUpSgFKUoBSlKAUpSgFKUoBSlKAUpSgFKUoBSlKAUpSgFKUoBSlKAUpSgFKUoBSlKAUpSgFKUoBSlKAx3EGrx2VtLcS52RLk47ySQFUekkge+onsOmyQzDr7aNYSe0Udi6A+XmMNjzYGalPinRFv7OW2clRKoAYDO1lYMjY8uGANQzYdDl60wWdoFi3dt1kLEr5dq7Qcn04xXfpFp3GXe8zOe7PAnmKQMARzBAIPnB5g1EPT9YzN4LKoZoUEqsQMhHYoQW8wIBGfR6ecuQRhFCjkFAA9QGBWP4g1y3sousupFRD2RkZLnHyVUc2OPJXNRY4WKUVn4FpLK4kIdCljK+pLLGG6qONxK+OyQwwEz3Ek4OPRXQea1/hbiqzvgy2cikpzZNpRgO7dsIHLPlFZ+tNZbKyzMo4+BEFhGlanxXL1rCLaFUkDK5LYOMnzVsugal4TCHIwQSrAd2Rj/wCiDWD1LhEvIWidQrHJDA8s9+Md9Z/RtOFtEEBz5SfOT3mvn9LDVrUSdj9Xj8vhg9PUS0zpioe195yX9KZpXrHnilKUArS9Q6UdPgleKR5A8bFGAhcjKnB5gc63SuVuNfnK8/SJPvV2aLTxum1LwKTk4o6D4a47s9RmaK2dy6oXIaNk7IIUkEjnzYVs1ct8Bav4HqNvLnC7xHJ9CXst9WQ3urqMU1umVE0o8mIS3IrSlK4y55XVwsSM7nCopZj5goyT9VaOOl7TP/cl/cSf7VXpm1fwfTHRTh7hliH0T2pP4QR7654r0tFoo3Qcp5Mpz2vCOquGOJ7fUo3ktixVG2NuQqc4B7j6CKvtV1GO1heaZtscY3OcE4HqAJNRx0AeJ3P6R/KStq6Tvmi89kftFc1tMY392uWUi6eY5PvQePLG+m6m2lZ5NpbBilTkuMnLKB5RWy1zz0I/Ow9hL9qV0NU6yiNNm2PgISysilKVyljD8R8TW2nIj3TlFdtqkI75bGcYQE9wNU4b4ottRV2tXLiMhWyjpgkZHJgM8q0T4QHilr+kH8Jq8/g++L3ftk/DrsWnj6N3vXJTd62CU7q4WKN5HOFRWZjgnAUZJwOZ5CtO+NfS/wDEN/08/wDRWycSeJXPsJvw2rlnRNNe7nigi275TtXcSFztJ5kAkDl5qvo9NC5Sc3yInNrGDoL419L/AMQ//Tz/ANFPjX0v/EP/ANPP/RUbfE1qP59p+9k/8VPia1H8+0/eyf8Airb0fR/3/r/ojdPwJLj6VNLYgeEEZ88EwHvJTArYtJ162uxm3njlx3hHBI9Y7xUHydDuogZBtW9AmfP+sYFalqWl3WmzqJUkglHONgcZx3lHU4I7u4+up9Cos4Vz4/QjfJc0dX0qOuinjw36m3uSPCI1yG7uuQYBbH54J5geupFrzbapVScZczVNNZQpSsJxnrHgVhcT/wB5Izs9Lt2UH7RFUSbaSJMFc9K+mxuyGSTKMynELkZUkHBA5jI76yHDfHtnqExht3cuEL4aNkyFIBwSOZ7Q5VzRa27OQiAs2DgDmTtBY/6AmszwLq/geo202cKJAr/Qk7DfVkH3V7U+za1B7W84MFa8nU1KoDVa8Q3FKUoBSlKAUpSgNU6S+I5NOsGlhAMjOsaEjIUvntEeXAB5efFRhwH0j3pvoYrmUzRzyLEQyoChkYKrKVA7iRkebNTTr+jRX1u8E67kfGcHBBByGB8hBrVeF+i+0sLgTh5ZXTPV9YUwhPLcAqjLYzzNdtFtEapRmsv76lJKTfA3utJ6WOIpbCx3QHbJLIIw+M9WCpYsM8t2BgevPkq84t4t8CdY0QPIV3HJIVQSQO7vJwa87WaDXLOSK4jwAQHUNzVu9HRvr/1HdWFcdrU5LMcmrrlt3EQcEccXkV7CHnlmjllVJEkYvkSMFyufkkZzy5Vt3T1pU0ng06KzxRLIsm0Z6suUIYjzEDGe4YHnrYuGeiy0sbhZw8szocx9YU2ofI2FUZI9NbXrutQ2MDTXD7EXAzgkknuUAcyT5hXXbqYd9GdMeX6mCi9rTIP6FdMmfURMqsIokcSPg7TuGBHnynODgeb1VmOmjiW7hvEgilkhi6pZAY2KGRmZgTvHPAwBjPr7xUmcL8WWupK5tnLGMgOrKVZc9x2nyHnz9FXur6Jb3ahbmGOUKcrvQNt9R8lRPU/j77IcuGCVH1cJmsdEWtT3mn77klmSVo1kPfIqgEE+cgkrn0Vu9atxpra6PpxkgiTslY4UA2opcnHJcchzOOWe7y1qHRp0kXN7eeDXSxnerMjxqVKlOZBGTkEf/jnljKmVu62CwidyWEzF9KHSBdxX0ltayGFINoJUKWkZkVySWBwBuwAPSfNW59EvFUuo2snhGDLC4QuABvDKGUkDkD3g49Fe3GHRvbalMJnaSKXAVmjK/lAOS7gwPMDlkY9+BWb4W4ch063ENuDjO5mY5Z2IALMfPgAchgYq9ltDoUYr1vvJCUt2TM0pSuI0Fcq8cnGo3p/+eX7xrqquVOOvnC99vL9416fZfvH8vMyt5HxxVo/gly8PPaUjdCe8pLGGB+vcPdXRvAGs+G6dbzE5bZsk+nH2H+sjPvqM+mbR/wD09jdqP+WkD/sb4yfqkHvq66AtY8YtWP5s0Y9fZkH3D7zWuo/G0qn1X/H5ER9WWCY6VSvO4nWNGdjhVUsx8wUZNeObED9OWr9dfpAp7NtHg/TmCu38Ij+utMv9KMNpazNnNyZyo/yRGNV95Jc+rFed9dPfXbSd8lzN2R6ZXwi+7Kit+6adPW1TTIE+TFBKg/V6kZ99fRQ/BVdXjz/xn9zmfrZZsnQB4nc/pH8pK2rpO+aLz2R+0VqvQB4nc/pH8pK2rpO+aLz2R+0V5d/5v6ryNY+wRD0I/Ow9hL9qV0NXPPQj87D2Ev2pXQtW7T999BV7JWlUpXnmhFnwgPFLX9IP4TV5/B98Xu/bJ+HXp8IDxS1/SD+E1efwffF7v2yfh16a/Iv5+Zl/6EjcSeJXPsJfw2rnDo1+drL2v/Y1dH8SeJXPsJfw2rnDo1+drL2v/Y1W7P8AdWfLyYs9pHUFVqlVryjUVr3HXD6X9lLEwG4KXibypIoypB8me4+gmthrH6/qKWttNNIQFjjZj6cDkPWTge+rQbUk48yHyOYuDtTNtfWsy8sSoD6VchXH7JNdWVyTw/atJc28a82aaJfrdc11sK9PtVLMX1wZ1dStRN0+6ttht7VTzkcyuP8ALGMKPexz+rUsVzR0o6t4Vqs7A5WIiBPVFkN/GXrn7Pr33J+HEtY8RM90GaR117LOwysEW0fTmyB/CH+utJ4p0rwS8uLcjAjkYL9A84/4CtTr0NaR4PpaORhrhmmPqPZj/gCn31pHTzpGy6huQOU0fVt9OIkg+9W/hrur1OdXKPTl/j7Zm4+oSjwDq/hmnW8xOWKBH+nH2H/1BPvrYah/oC1fK3Nqx+SVmj9TdmQe4hD+tUwV5mqr7u2UTWDysilKVzlhSlKAVRmxVa0/pYjmbSbgQBicLvC8yY9w6wY8vZzn0Zq0I7pKPiQzYbPWIJ2KwzRSMvygjqxHrANX1cscCJI2pWng+S4mQ9nyJuHWk+Zdm7PoNdD8da41hYTXEa7nQAICCQGdgoYgeQE5rq1Ok7qcYReclYzysltxbwl4a6yI4Rwu05GQwBJHd3EZNXvCvDwsY2XdvdyC7YwOXcAPMOf11GPRx0i3txqEdvcuJUnLgdhFaMqjOCNoGV7OMHPnzy5zTVNRXZT+HM0VrlHHQhzU+maSK8dVt0NvHIyNknrWCMVZgfkjuOBj31vHSFwwdVsljjcI6ussZbO08iMNjzgn1HFeF50Z6fLdG4eNtzPvdA5EbNnJJT0nmR3GrPpI6Qf/AOWUhhRZJ3XedxIWNM4UkDmxJBwOXcfVWuYzlBadYkjLik9x8dFvAcumNNLcOhklCoFQkqqqc5JIGST6OXvrC8X9LUtrfSQQQxskDbHLlgzsB2tpHJQDy5g17cBdKj3dyltdxoplOI5EyBu8iMpz3+Qg9/LHOtm1/o5sby4NxMjh2x1m2Qqr4GAWx3HAAyMVeT2XN6lZyiOcfVMvJbwatYL1ilobmNHAPIjcAykHyMDg5rG8KcAWmmyNLCHaQgqGkYMVU94UAADuHPGa2a3VVRVTAUABQO4AcgBWo8cX8qSJGrMqFN3I43HJHf6MDl6a8rU6x6eqUlnHgWk0llm51g+IOLrPTyouphGzc1Xa7sR59qAkD0nlVlwPfSSLIrksEK7SeZ55yM+XuH11EnS/olwupyzGOR4pghjdVZlAWNVKEgciCCcenNbdmOvWYk3hMhz9XKJ50vU4rqJZYHWSNvksp5Hzj0EeY86vKjroS0ie2spDOrIJpd8aMCGChAu4qeY3Ef6VItWugoWOMXlIvF5XEVypx184Xvt5fvGuq65U46+cL328v3jXf2X7x/LzM7eRP3FGj+G6K0QGX8HR4/pxoGT6yMe+oI4A1jwPUbeYnC79kn0JRsOfQCQ36tdMaT4vD7KP7grmbj7R/BNRuYcYXeXT6EvbXHoGSPdVuz5KW+qXX7ZFixhnUlaN0yav4NpciA9q4IhX1NkyfwBh76zPAWs+G6dbzE5YoFk+nH2W+sjPvqJunTV+tvo7dT2bePLe0l5n6lCfWa5dNQ3qFB9Hx+heUvVyY7od0jwjVEcjKW6tK30vkxj6yT+rWxfCD/tbL6Fx96Ks90F6P1Vi9wR2rmQ4+hESi/xdYffWB+EH/bWX0Lj70Vdrs365Lw4foymMVmX6APE7n9I/lJW1dJ/zReexP2itV6APE7n9I/lJW1dJ3zReeyP2iuW/839V5Fo+wc8cOa9Np8/X2+zftZO2u4YbGeWR5hW1fG/qXnt/3J/rrE9HGgRahfCCfdsMTv2Dg5Xbjn5uZqVvib0/z3H70f7V6Wpt08Z4sjl/IzgpY4Ef/G/qXnt/3J/rp8b+pee3/cn+upA+JvT/AD3H70f7U+JvT/PcfvR/tXP6Rov7f0LbbPEiTinja61JES56rbG29diFTnBHM7jywTUkfB98Xu/bJ+HWudKfA1tpkEL25kzJKUbe+4Y2FuXLvyK2P4Pvi937ZPw6tqJVy0jdaws+ZEU1PiSNxJ4lc+wl/DauZODtSS0vraeTOyJ9zbRk42kch5e+um+JPErn2Ev4bVy5w7pZvLmG3VgrTNtDEEgdknJA7+6qdm42Tzy/6TbzROHxyWH5tx+7H+9PjksPzbj92P6q1X4kbj/Fw/un/qp8SNx/i4f3T/1VXu9D/c/1/gnNhsF701Wij8lBcSHyZCIPeSxP1A1G3GvH1xqeFfbFCp3CNCSCR3F2PyiO8cgB5s869+NujybS4UleRJUZ9hKKy7CQSuck8jgj1489ZXoV02zubiVbmMPNGFkh3EldoOG/J9xKnacnPf5MV0Qr01UO+gs4KNyb2synQvwY5kF9OpVQD4MpHNiwwZfo4JA8+c92MzPQCq15F9zunuZtGO1YMVxRqos7K4nP/KidlHnbHYHvbArlvTrJ7ueOIHLzyBc+mRu03+pNTN086vstIbYHnPJvYf5Ief3yn1VHvRfeW1vqCz3cgjWJHKZDHMjDYO4eRS3fXp6CLrolYlx6fT/ZlY8ySOj7S3WJFRBhUUKo8wUYFah0v6T4TpUxA7VvidfR1YO/+AvXsOkvTP8AFL+w/wDTXzN0jaW6srXKkMCpGx+YIwR8mvOhXdGaltfB+Bq3FrBCnRrqvgmqWzk4V26l/SJRtH8ew+6unBXIN3GqyOsbblV2EbD+8oY7GwfOMGup+EtWF5Y28/lkjUt6HHJx7mBru7ThnbYvkZ1PoZelKV5JsKUpQCqEVWqGgLe3sIo2Zo440ZvlFUVS3rIHOq31mk8bxSqHRwVZWGQQajTW+mWKC5aKK3aaNGKtJ1oTJU4bYu07hnPMkZxUi6Nqcd3bxzxHKSKGXIwfSCPIQcgitbKbIJSksZKqSfAwnDvBdhp8xe3QCVgQC8jOwU9+0MTgekVjul/V7i007fbMULSKkki/KjRgeYP90k7Ru8mag/V4Ls6hJuWbwvrm2nDdZv3HaVPm7sY5Y9FdRQxlolWYBiUAkBAIJx2uXdjOa6r63VKFk5bslYvOUuBF3Qdrt1cm4jnkkljjCFHkYuysxOU3nmeQBwTyrx6ZODLi4nS7to2lHViOVF5suwkqwXvYHcc47sDlUjazfwaZaSTbAscQ3bI1C7mJAAAGBknAzWscC9JialcGBoDC5UtH+U6wOF+UM7Vwcc8c/LSNljsd9ccJDCxtbI/6NuBbqS9hnmieKGB1lJcbS7IcqqqefysEnGMCt96are5ewQWwkZRKOvWPJYptOMgcyu7bkeqrnpR40k0uOIQorSzFsF8lVCAZOBjJyRyyPLXt0Y8YPqkEjSoqyQuFYpnawZcggHmD38v96tZZdPGocVhdAlFeqa70FWt1HFcdasiwEp1KuCO2M7yqnuGNvoP11Ier+DHat0Yhk9nrGVT7skGslXPHS3pNydUld45JEk2dQyozLsCgbAQO8Nu7Pfzz5axUI6y178JMP1Y+J0BaWqRLtjUKvmH2+mvfFarwMJLPR4Tekq0Ubs+7mUQMzID6Qm0Y9GK1G36bITPte2dYS2Os6wFwPzjFtwB3nkxNZQ0sm3GtZUfAtuS5ksVWvmNgQCOYIyPfX1WJYVypx184Xvt5fvGuq65U46+cL328v3jXp9l+8fy8zK3kdQaR4vD7KP7gqJun7R+dtdKPPBIf448+j+0HvFSzpHi8Pso/uCsN0haN4bptxEB2tm+P6cR3r9eMe+uTT293cpfEvJZWCPegrXhGl1byNhUHhK5PcoAWX3DsH3+moy1O6e/vJJBkyXMxKD0yNiNfUBtHuq1srx4txjYr1kbxtj+9HIMOvvFbl0O6P4TqiORlbdTMfpfJjH7Rz+rXuSrjTKd3w+/8nOm3iJPui6etrbxQp8mKNUH6oxmok+EH/bWX0Lj70VTTULfCD/trL6Fx96KvH0Tb1EW/j+zN5+yZfoA8Tuf0j+UlbV0nfNF57I/aK1XoA8Tuf0j+UlbV0nfNF57I/aKtf+b+q8iI+wRD0I/Ow9hL9qV0NXPPQj87D2Ev2pXQ1W7T999BV7IpSleeaEV/CA8Utf0g/hNXn8H3xe79sn4denwgPFLX9IP4TV5/B98Xu/bJ+HXpr8i/n5mX9ZI3EniVz7CX8Nq5w6Nfnay9r/2NXR/EniVz7CX8Nq5w6Nfnay9r/wBjVbs/3Vny8mLPaR1BVapVa8o1MVxRoq31pNbv/wAxSFP5rDmje5gDXNPD2pyabfRykFWgk2yr6ASkqcu/lu94FdVVAXTboHg98LhB2LoZPLkJYwA37S7T7mr0uzrFudUuUvv9jK1cMk828wkVXQgqwDKR5QRkH6q9ajnoS1/wixNu57dqQg9MTDMZ93aX9UVvGuaitrbTTv3RRs5/VGQPecCuK2p12OBonlZOfel3VvCdVlAPYgCwr617Tn9piPdWLsOC7+4jWWG1keNxlGBQBh5xlgaxNvE9zOq5zLPKFz53mfGf2mrrDS7JbeCOFBhYkWNfUihR9lezfe9JXGEeZhGO9ts5s+L7U/8ABy/tRf10+L7U/wDBy/tR/wBddO0rk/8AqWeCL90jk7WtAubIoLqF4us3bNxU7tuN2CpPdkfXUudAmrb7ae2Y84X6xPoS9/8AGGPvrLdNWk9fpjSAZa2dZR9EnZJ9SsT+rUV9E2r+C6rDk4WcGBvNmQjZ/GFHvrpdnpWlk2uK8iuNkjpOlUFVrwzcUpSgFKUoCBtb6ILwXL+DGJ4WclGaQqVDHOGG3yecZzj3VMPCeiCwsobcNuMa4ZsY3MSWYgeQZJx6MVl6+ZZAqlmIAUEkk4AA5kk+QV0W6my2KjLkiqik8oo6gdo4yB3+XHrrGDWhu+T2fPnn68Vb6bxdY3chhguYpHOeyCcsMc9uflcvNmvQaId3yht/1xXhdq+nw2LTL5+XPpzOmjunneXOu6VHfW0kEudkq4JBwR5QwPnBwa1jgvo2g02cziSSWTaVQsFAQN8ogDvJHLPmzWa411htP0+aeNQzRqNgPdlmCgt6BnPp9FaB0XdIN3eXvg90VkDo7KyoFMZQZ57eRUjlz55xzr3tPC90SafDr5nLJx3Ei8TcNW+oxCO5TcFO5SGKshxjIYfZ3V98OcPW+nxdVbJtUncxJLMxPLLMeZ5YFa30o8aSaXHEIEVpJi2C+SqqgGTgEZOSOWR5a9ejDjB9UgkMyKskLhWKZ2tuXIIB7vLyyaju7e53f0k5W7HUxfGfSqthdm2jgMpj29cxfYBuUNheRyQpHfgeSt60PU0u7eKePOyVFdQeRGR3HHlByK1TirowttQuTcNJLG7Y6zq9uH2gAHtA4OABy8wrO3F/Z6RaxrLIsMMaiOMHLMdo7goBZz5TgGpn3UoRVae7qFnLzyL/AFrTlureWByQssbISO8bhjNQbB0O3xmCSNCIs4aVXJ7GeZVMZ3Y8h5empt0PX7e+j6y1lWRQcHGQVPmZSAVPrFZOlWotozFcA4qR5WsIjRUXuRQo9SjAr1pSuYsK5U46+cL328v3jXVRqNtY6H4LmeWZridTK7OQBHgbjkgZXNd2hvhTNufgUnFtcDf9I8Xh9lH9wVdV52sPVoiDmEVVz59oxXpXC3xLnLXHOj+BajcQgYQPvj82yQb1x6Bkr7qlroK0fqrF7hhhriTs+fq4uyv8W8++sxxp0dw6pMkzyyRsqbDsC9oAkjO4Huya2fRtNS1t4oI87YkVFz3naMZPpPea9G/WKzTqC59foZRhiWS9qFvhCf21l9C4+9FU0VqXHPAkerNC0kskfUhwNgU53lSc7gfzRXNpbI12qUuS/gvNZWDW+gDxO5/SP5SVtXSd80Xnsj9or04I4Sj0qJ445HkEj7yXCgg7QuOyB5qyXEOlLe2stu7FVlXaWXGQMjuzyq1tsZajeuWUyIpqOCC+hH52HsJftSuhq0XhDo0h0258IjmldtjJhwmMNjJ7IB8greanW3Qts3R5YEE0sMrSlUrkLkWfCA8Utf0g/hNXn8H7xe79sn4dbnxvwhHqsUccsjxiNy4KbcklSuDuB5c6pwPwdHpSSpFI8glYMS+3IIGOW0Cu1Xw9F7vrkpte/JlOJPErn2E34bVzh0a/O1l7X+W1dM39qJopIySBIjISO8B1Kkj660Lh/olgs7mK4S4mZoW3BWEeDyI54XPlq2k1EK4TjLqROLbWCRKrVKrXAaCtY6RuH/D9PljUZkUdZD9NOYH6wyvvrZs0NWjJxkpLmhjJzL0aa/4DqMTk4jl/Iy+hZCMHH+Vgp9WalDp11fqrBLcHtXMgz9CEh2Pq3dWPfTVehy1nmlk66aMSuzlFCbV3nJAyucZzV/xL0apfmAzXU/5CFYlwsfax3ucr8puWfVXpWX0TuhY3y5+X6mSjJJojPoY0nwjUxIRlbZDKfpnsRj/Vj+rXQ4rWeCOC4tKSVYneQysCzPtzhRgKNoAxzJ99bNXLrL1dblci0I4RWlUzVa5S5b39qs0TxuMrIjI3qYYNcnXVvJaTshOJIJSuf88Tcj9YBrrio+4l6Kbe9upLgzSxtKQWVAm3IUKTzB78Cu7Q6mNLanyZnZHPI3Lh/UlurWGde6WNH9RZQSPWDkVkKw3CWgDTrVbdZHkVCxUvjIDHO3kO7JP11ma457dz28uhdClKVUkUpSgFav0l6fNcaXcR2+S5UHaoyXVWDOgHlJUEYraKVaMtslLwDOWeEtHuJr6BYY5A6yoxbYwEYRgzMxx2eQPf393lrqWqBarXRqtU72njGCsY7TyurdJUZJFV0cFWVgCrA94IPeKxehcLWdizNawJGzDDEZJx34yxJA9AqFOPOO71tQnSKeSGOCV4kSM7c9UxUsx72LEE8+WCOVSt0X69Lf6eks/ORXeNmAwH2Hk2PIcEZ9INTZpraqlNvg+hCkm8GW4l4bt9RjEd0m4KdykMVZTjGQw5jl5O6vvhzh630+LqrZNqk7mJJZmbGMsx5nkAKvr6fq43fGdiM2PPtBOKg9OkG+EvWmXIzuMe1erx+b3ZHLy5rjnc4x2tvHgd2k0M9TucMcPEneoS6edNnNzDPtZoBDsyASI3DszZ/N3KU5+Xb6Kmq3fcqtjGQDjzZFfbLkc63ou7qamlk45xzwIW6BtNmE885VlhMYTJBAkbdkbc9+0Z5jz1NVfIXHdX1TUXO6xzawRGO1YFKUrEsUNRyeL5OrkZby3a4W4mjWzEatK4juXjVMK+8FkUHdjAznuqRjWqnhZvBNiuq3EdxNcQShT2HkuJJQD5SpV9jDygn0VrW4/1fAh5L+TiaMTGPZLtEiwtMFHUrK+AsZbduJyyjIUqCcEg8qtk4yhLqvV3AVzKIpTGOrl6hHeQq27OMI2NwG7vGRzqyHCLC4L7bUq9wtwzNEWlU5DPGueycsDh+RUHuyAaxFlbyTT2tsCTDbtdbgYJEkjVoZoU3u3YJHWbRtJ3jtDAFWUINcPDy/kjLNp1zX+rt90Wd7QiZNyjG3fGpzz7+2K9JeJEWYRmKfa0hiWXYoiaRQTsBLbs8iAxXaSMZrEf8N3UibZpYOzbLAmxXHyZI2LsT+cEHZHdjvOap/wnKbpZneFtl2ZxIwkaUxlmKwjJxGEVtox3hRyGTTbXjmOJ7adxdm2W4uFkQdQ8roIwSQsiruXDEn5WMd59HdV5/wAWRhW3RXCyrIsQgKL1sjSKWTaN20gqGbJYABWzjBqwj4Wl8H6ppI+zE8KEBuamZJELDz4Ug48tU4n04xzeF7sETW7R/k3dUKRzRN1gXmEKysNwztJBPIGoxByHE2DR9WW6R2VZE2O0brIu1ldAMjGT5xzHI+TIrTdO4zuH0VrhgnhnyVAHZLOgmjbbnu6lgxHoNbDwWJDDNJL3zXErqdjRhl7KqQjdoDs8s94weWaxVrwTIkUaGVcLY+DkYODOsLQrN6tjuMd/d5qlbI5T8UHkyzcUohUMkrACLr5UQGKFpVUqHO7P94E7Q20EE4HOvG74ozNFHCkmxrnqTKUBicosnWKrBs5VlxkgDIIBOKsrjg5jKxUWzLKYS7SxF3jMaojhAeywYIMZxtJJ591XMPD06PGiyReDx3UlyMq3WnrWkdkJ+SMPIxB8owMDvJqvoOJ6W3FqdVCds8xaCKaV44QBGkudruu7IzhjtXcQBnGOdff/ABQqALsnnkd7oIsUSg7baYI/ynA7O5eZI3Y5DJAq00/hy6to1SCaIFraGCRipJRoQV62Mcw3I/JblkA8+6r/AEjQ2hlVy6kK16TgHJ8KuElX6guD6aNVjifM3GEAVXRZZIzCk8jogKwwyAlZJMsCBgMcKCcAnFXEXEaPcGFI5mAfqzKqAxLJsEmwkHcOyR2iu3yZzyrWk4EdYo1Hgsh8Egt3aaJn2GFSvWIvcwIPyGwMgc+ZFZQ8MyeGJMDCoSRWEiKyTNGqbeocL2HXOeZ7hgYyAahxr6McTK6xrYtiB1M8p2l2ESKdiL3sxZlHuBLHngVZ3HF8KtgJO6hYneRIwY40nGY3YlgcecAEjvIxzrz4n4fkupQVMRTqmj2zB2WN2P8AaiMHa7Y5YbHd38zXnBw1ILaWIum6SG3jyAcAwRhWPnwSOVQlDCzzJ4n3f8Uflo44UlKm6SBpSgMRPPrEDbs7hjGcYzkZJ5U4k16W2vrKNdvUy9Z1+RlgOshijYHyDrJUz6DnyV8pw/OjhEeLwcXZuuat1h3uZHjznHy2Zg3mwMeWrviDQDdSh94UC1uIByyQ8zwujjydkxZ+qpXdqS8MMjiWK8UMt5diTxeCOMR7Vy7yGQo4GPlZcqgHnBq9HFKbTmG4WYOsfg5VOuLOpZcYcoVKhju3Y7LZIIIrFycGO8RV5Iy7QxBmKZVrhLhriR2TllGdjkd+Ca9LXhiWM9bGLWOZZVdEjjIjKiN42V3+WxIdyDjs8sDvzaSqHE9NM4pDK8k7GNEa8JUx4ZUtnUdrnkMoJ5AHP1ZvU4nBVs290JAUAiMS736wMVZSH2YwrE5YYxzwcZxycKyvG6zSpuk8LJZFOFa5dHQgHvCFfKedemo6NeXAHWywkB0JgG9YZFVJA29x2+bMjYwQOrUc8k1DVfQcS807X/CJ4VQMqNHc9YkigOklvLCm04JHLc/cSDy5183TXUtzOkE8cSxLHtDQdZlnViSTuBxyHIV48N8NPayIzNFhfCuzGhRR4TLFIAFJOAuxh3+ave8sLtbiWS2e3CyrGMyrIzIUDDO1SAw5jlkVR7d3D74kltacYAwRs0MrylXMyQKHEXUyNFKxLFcrvRwAMs2DgGsgnEsLK7KWIWSFBgD8p4QEMTJz7StvHP0N5qwdxwSUEfVdRKRD1Tm5Qtli7SGYbf7xZ5CV5A5HMY55BeF8XVtKHAjgiRHQLtDvCrLAwUdlQokl5fQ/NGLSVXQjifUnFCxovYnnba0j9TECUjVyu9lLd3I4C5Y4OBXseJ4ut2bJinWLEZtg6kSvjbHuzuySyrnbtDHaSDyqzXQrmHtW0sId4jFIZFYhdskjxyLjvK9Y+VOAeXMY526cIMtxu/8ATMrXCztI8W6fIKsyD+5zcEh+RUHAGQDRKvqTxMxpPEKXLlUjmC4YpIyDq5QjbWKsrHHMjk4UnvANZkVq2icNyQXXXMYVG2QP1KsnhDSMCJJI/kBlweYzksTkd1bTWc0s8AitKUqpIpSlAKUpQCqGq0oDTeJOjeyv5+vkV1kbG8xvt6zAwMjBGccsjBrZNG0qK0hSGBAkaDCgc+85JJPMknJJNX1KvKycoqLfBEYRQitWTgGyE3WiI53bgu9urznPyPX5O70VtVUxWbSfM1rtnXnY2s+AWq0pUmYpSlAKUpQCmKUoBimKUoCmKYqtKApiq0pQFMUxVaUAxVMVWlAMVTFVpQClKUApSlAUxVaUoBilKUBTFMVWlAKYpSgFUxVaUAxSlKAUpSgFKUoBSlKAUpSgFKUoBSlKAUpSgFKUoBSlKAUpSgFKUoBSlKAUpSgFKUoBSlKAUpSgFKUoBSlKAUpSgFKUoBSlKAUpSgFKUoBSlKAUpSgFKUoBSlKA/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data:image/jpeg;base64,/9j/4AAQSkZJRgABAQAAAQABAAD/2wCEAAkGBxQQEBQUERQUFhUUFRYWFBgWFBcYGBUYFBUZGBYXHBccHikgGRwlHBwVIjIiJikrLi4uHyAzODMsNygtLisBCgoKDg0OGxAQGywkHyQsLCwuLDQsLCwsLCwvLC0sLC8sLCw0LywtLC4sLCwsLCwsLCwsLC8sNCwsLCwsLCwsLP/AABEIAIIBgwMBIgACEQEDEQH/xAAcAAEAAQUBAQAAAAAAAAAAAAAABwEEBQYIAwL/xABMEAACAQMCAgQICQkGBQUBAAABAgMABBEFEgYhBxMiMRQ0QVFhcXOBCBcyNXKRsbKzI1J0gpKTosPSM0JUYqHRFkOUwtMkU2PB8BX/xAAaAQEAAwEBAQAAAAAAAAAAAAAAAQIDBAUG/8QANREAAgIBAgMECAUFAQEAAAAAAAECAxEEEiExQQUTUcEUIjIzYXGB8CM0obHRQlKR4fFDFf/aAAwDAQACEQMRAD8AnGlKUApSlAKUqlAVpVKsNZ1mCzi625kWNM4y3lJ7gAOZPoFSk28IGQpWF4f4ptb/AHeCzK5Xmy4Kso85VgDj091ZqkouLw1hjIpVKVAK0pSgFKUoBSlKAUpSgFKUoBSlKAUpSgFKUoBSlKAUpSgFKUoBSlKAUpSgFKUoBSlKAUpSgFKUoBSlKAUpSgFKUoBSlKAx3EGrx2VtLcS52RLk47ySQFUekkge+onsOmyQzDr7aNYSe0Udi6A+XmMNjzYGalPinRFv7OW2clRKoAYDO1lYMjY8uGANQzYdDl60wWdoFi3dt1kLEr5dq7Qcn04xXfpFp3GXe8zOe7PAnmKQMARzBAIPnB5g1EPT9YzN4LKoZoUEqsQMhHYoQW8wIBGfR6ecuQRhFCjkFAA9QGBWP4g1y3sousupFRD2RkZLnHyVUc2OPJXNRY4WKUVn4FpLK4kIdCljK+pLLGG6qONxK+OyQwwEz3Ek4OPRXQea1/hbiqzvgy2cikpzZNpRgO7dsIHLPlFZ+tNZbKyzMo4+BEFhGlanxXL1rCLaFUkDK5LYOMnzVsugal4TCHIwQSrAd2Rj/wCiDWD1LhEvIWidQrHJDA8s9+Md9Z/RtOFtEEBz5SfOT3mvn9LDVrUSdj9Xj8vhg9PUS0zpioe195yX9KZpXrHnilKUArS9Q6UdPgleKR5A8bFGAhcjKnB5gc63SuVuNfnK8/SJPvV2aLTxum1LwKTk4o6D4a47s9RmaK2dy6oXIaNk7IIUkEjnzYVs1ct8Bav4HqNvLnC7xHJ9CXst9WQ3urqMU1umVE0o8mIS3IrSlK4y55XVwsSM7nCopZj5goyT9VaOOl7TP/cl/cSf7VXpm1fwfTHRTh7hliH0T2pP4QR7654r0tFoo3Qcp5Mpz2vCOquGOJ7fUo3ktixVG2NuQqc4B7j6CKvtV1GO1heaZtscY3OcE4HqAJNRx0AeJ3P6R/KStq6Tvmi89kftFc1tMY392uWUi6eY5PvQePLG+m6m2lZ5NpbBilTkuMnLKB5RWy1zz0I/Ow9hL9qV0NU6yiNNm2PgISysilKVyljD8R8TW2nIj3TlFdtqkI75bGcYQE9wNU4b4ottRV2tXLiMhWyjpgkZHJgM8q0T4QHilr+kH8Jq8/g++L3ftk/DrsWnj6N3vXJTd62CU7q4WKN5HOFRWZjgnAUZJwOZ5CtO+NfS/wDEN/08/wDRWycSeJXPsJvw2rlnRNNe7nigi275TtXcSFztJ5kAkDl5qvo9NC5Sc3yInNrGDoL419L/AMQ//Tz/ANFPjX0v/EP/ANPP/RUbfE1qP59p+9k/8VPia1H8+0/eyf8Airb0fR/3/r/ojdPwJLj6VNLYgeEEZ88EwHvJTArYtJ162uxm3njlx3hHBI9Y7xUHydDuogZBtW9AmfP+sYFalqWl3WmzqJUkglHONgcZx3lHU4I7u4+up9Cos4Vz4/QjfJc0dX0qOuinjw36m3uSPCI1yG7uuQYBbH54J5geupFrzbapVScZczVNNZQpSsJxnrHgVhcT/wB5Izs9Lt2UH7RFUSbaSJMFc9K+mxuyGSTKMynELkZUkHBA5jI76yHDfHtnqExht3cuEL4aNkyFIBwSOZ7Q5VzRa27OQiAs2DgDmTtBY/6AmszwLq/geo202cKJAr/Qk7DfVkH3V7U+za1B7W84MFa8nU1KoDVa8Q3FKUoBSlKAUpSgNU6S+I5NOsGlhAMjOsaEjIUvntEeXAB5efFRhwH0j3pvoYrmUzRzyLEQyoChkYKrKVA7iRkebNTTr+jRX1u8E67kfGcHBBByGB8hBrVeF+i+0sLgTh5ZXTPV9YUwhPLcAqjLYzzNdtFtEapRmsv76lJKTfA3utJ6WOIpbCx3QHbJLIIw+M9WCpYsM8t2BgevPkq84t4t8CdY0QPIV3HJIVQSQO7vJwa87WaDXLOSK4jwAQHUNzVu9HRvr/1HdWFcdrU5LMcmrrlt3EQcEccXkV7CHnlmjllVJEkYvkSMFyufkkZzy5Vt3T1pU0ng06KzxRLIsm0Z6suUIYjzEDGe4YHnrYuGeiy0sbhZw8szocx9YU2ofI2FUZI9NbXrutQ2MDTXD7EXAzgkknuUAcyT5hXXbqYd9GdMeX6mCi9rTIP6FdMmfURMqsIokcSPg7TuGBHnynODgeb1VmOmjiW7hvEgilkhi6pZAY2KGRmZgTvHPAwBjPr7xUmcL8WWupK5tnLGMgOrKVZc9x2nyHnz9FXur6Jb3ahbmGOUKcrvQNt9R8lRPU/j77IcuGCVH1cJmsdEWtT3mn77klmSVo1kPfIqgEE+cgkrn0Vu9atxpra6PpxkgiTslY4UA2opcnHJcchzOOWe7y1qHRp0kXN7eeDXSxnerMjxqVKlOZBGTkEf/jnljKmVu62CwidyWEzF9KHSBdxX0ltayGFINoJUKWkZkVySWBwBuwAPSfNW59EvFUuo2snhGDLC4QuABvDKGUkDkD3g49Fe3GHRvbalMJnaSKXAVmjK/lAOS7gwPMDlkY9+BWb4W4ch063ENuDjO5mY5Z2IALMfPgAchgYq9ltDoUYr1vvJCUt2TM0pSuI0Fcq8cnGo3p/+eX7xrqquVOOvnC99vL9416fZfvH8vMyt5HxxVo/gly8PPaUjdCe8pLGGB+vcPdXRvAGs+G6dbzE5bZsk+nH2H+sjPvqM+mbR/wD09jdqP+WkD/sb4yfqkHvq66AtY8YtWP5s0Y9fZkH3D7zWuo/G0qn1X/H5ER9WWCY6VSvO4nWNGdjhVUsx8wUZNeObED9OWr9dfpAp7NtHg/TmCu38Ij+utMv9KMNpazNnNyZyo/yRGNV95Jc+rFed9dPfXbSd8lzN2R6ZXwi+7Kit+6adPW1TTIE+TFBKg/V6kZ99fRQ/BVdXjz/xn9zmfrZZsnQB4nc/pH8pK2rpO+aLz2R+0VqvQB4nc/pH8pK2rpO+aLz2R+0V5d/5v6ryNY+wRD0I/Ow9hL9qV0NXPPQj87D2Ev2pXQtW7T999BV7JWlUpXnmhFnwgPFLX9IP4TV5/B98Xu/bJ+HXp8IDxS1/SD+E1efwffF7v2yfh16a/Iv5+Zl/6EjcSeJXPsJfw2rnDo1+drL2v/Y1dH8SeJXPsJfw2rnDo1+drL2v/Y1W7P8AdWfLyYs9pHUFVqlVryjUVr3HXD6X9lLEwG4KXibypIoypB8me4+gmthrH6/qKWttNNIQFjjZj6cDkPWTge+rQbUk48yHyOYuDtTNtfWsy8sSoD6VchXH7JNdWVyTw/atJc28a82aaJfrdc11sK9PtVLMX1wZ1dStRN0+6ttht7VTzkcyuP8ALGMKPexz+rUsVzR0o6t4Vqs7A5WIiBPVFkN/GXrn7Pr33J+HEtY8RM90GaR117LOwysEW0fTmyB/CH+utJ4p0rwS8uLcjAjkYL9A84/4CtTr0NaR4PpaORhrhmmPqPZj/gCn31pHTzpGy6huQOU0fVt9OIkg+9W/hrur1OdXKPTl/j7Zm4+oSjwDq/hmnW8xOWKBH+nH2H/1BPvrYah/oC1fK3Nqx+SVmj9TdmQe4hD+tUwV5mqr7u2UTWDysilKVzlhSlKAVRmxVa0/pYjmbSbgQBicLvC8yY9w6wY8vZzn0Zq0I7pKPiQzYbPWIJ2KwzRSMvygjqxHrANX1cscCJI2pWng+S4mQ9nyJuHWk+Zdm7PoNdD8da41hYTXEa7nQAICCQGdgoYgeQE5rq1Ok7qcYReclYzysltxbwl4a6yI4Rwu05GQwBJHd3EZNXvCvDwsY2XdvdyC7YwOXcAPMOf11GPRx0i3txqEdvcuJUnLgdhFaMqjOCNoGV7OMHPnzy5zTVNRXZT+HM0VrlHHQhzU+maSK8dVt0NvHIyNknrWCMVZgfkjuOBj31vHSFwwdVsljjcI6ussZbO08iMNjzgn1HFeF50Z6fLdG4eNtzPvdA5EbNnJJT0nmR3GrPpI6Qf/AOWUhhRZJ3XedxIWNM4UkDmxJBwOXcfVWuYzlBadYkjLik9x8dFvAcumNNLcOhklCoFQkqqqc5JIGST6OXvrC8X9LUtrfSQQQxskDbHLlgzsB2tpHJQDy5g17cBdKj3dyltdxoplOI5EyBu8iMpz3+Qg9/LHOtm1/o5sby4NxMjh2x1m2Qqr4GAWx3HAAyMVeT2XN6lZyiOcfVMvJbwatYL1ilobmNHAPIjcAykHyMDg5rG8KcAWmmyNLCHaQgqGkYMVU94UAADuHPGa2a3VVRVTAUABQO4AcgBWo8cX8qSJGrMqFN3I43HJHf6MDl6a8rU6x6eqUlnHgWk0llm51g+IOLrPTyouphGzc1Xa7sR59qAkD0nlVlwPfSSLIrksEK7SeZ55yM+XuH11EnS/olwupyzGOR4pghjdVZlAWNVKEgciCCcenNbdmOvWYk3hMhz9XKJ50vU4rqJZYHWSNvksp5Hzj0EeY86vKjroS0ie2spDOrIJpd8aMCGChAu4qeY3Ef6VItWugoWOMXlIvF5XEVypx184Xvt5fvGuq65U46+cL328v3jXf2X7x/LzM7eRP3FGj+G6K0QGX8HR4/pxoGT6yMe+oI4A1jwPUbeYnC79kn0JRsOfQCQ36tdMaT4vD7KP7grmbj7R/BNRuYcYXeXT6EvbXHoGSPdVuz5KW+qXX7ZFixhnUlaN0yav4NpciA9q4IhX1NkyfwBh76zPAWs+G6dbzE5YoFk+nH2W+sjPvqJunTV+tvo7dT2bePLe0l5n6lCfWa5dNQ3qFB9Hx+heUvVyY7od0jwjVEcjKW6tK30vkxj6yT+rWxfCD/tbL6Fx96Ks90F6P1Vi9wR2rmQ4+hESi/xdYffWB+EH/bWX0Lj70Vdrs365Lw4foymMVmX6APE7n9I/lJW1dJ/zReexP2itV6APE7n9I/lJW1dJ3zReeyP2iuW/839V5Fo+wc8cOa9Np8/X2+zftZO2u4YbGeWR5hW1fG/qXnt/3J/rrE9HGgRahfCCfdsMTv2Dg5Xbjn5uZqVvib0/z3H70f7V6Wpt08Z4sjl/IzgpY4Ef/G/qXnt/3J/rp8b+pee3/cn+upA+JvT/AD3H70f7U+JvT/PcfvR/tXP6Rov7f0LbbPEiTinja61JES56rbG29diFTnBHM7jywTUkfB98Xu/bJ+HWudKfA1tpkEL25kzJKUbe+4Y2FuXLvyK2P4Pvi937ZPw6tqJVy0jdaws+ZEU1PiSNxJ4lc+wl/DauZODtSS0vraeTOyJ9zbRk42kch5e+um+JPErn2Ev4bVy5w7pZvLmG3VgrTNtDEEgdknJA7+6qdm42Tzy/6TbzROHxyWH5tx+7H+9PjksPzbj92P6q1X4kbj/Fw/un/qp8SNx/i4f3T/1VXu9D/c/1/gnNhsF701Wij8lBcSHyZCIPeSxP1A1G3GvH1xqeFfbFCp3CNCSCR3F2PyiO8cgB5s869+NujybS4UleRJUZ9hKKy7CQSuck8jgj1489ZXoV02zubiVbmMPNGFkh3EldoOG/J9xKnacnPf5MV0Qr01UO+gs4KNyb2synQvwY5kF9OpVQD4MpHNiwwZfo4JA8+c92MzPQCq15F9zunuZtGO1YMVxRqos7K4nP/KidlHnbHYHvbArlvTrJ7ueOIHLzyBc+mRu03+pNTN086vstIbYHnPJvYf5Ief3yn1VHvRfeW1vqCz3cgjWJHKZDHMjDYO4eRS3fXp6CLrolYlx6fT/ZlY8ySOj7S3WJFRBhUUKo8wUYFah0v6T4TpUxA7VvidfR1YO/+AvXsOkvTP8AFL+w/wDTXzN0jaW6srXKkMCpGx+YIwR8mvOhXdGaltfB+Bq3FrBCnRrqvgmqWzk4V26l/SJRtH8ew+6unBXIN3GqyOsbblV2EbD+8oY7GwfOMGup+EtWF5Y28/lkjUt6HHJx7mBru7ThnbYvkZ1PoZelKV5JsKUpQCqEVWqGgLe3sIo2Zo440ZvlFUVS3rIHOq31mk8bxSqHRwVZWGQQajTW+mWKC5aKK3aaNGKtJ1oTJU4bYu07hnPMkZxUi6Nqcd3bxzxHKSKGXIwfSCPIQcgitbKbIJSksZKqSfAwnDvBdhp8xe3QCVgQC8jOwU9+0MTgekVjul/V7i007fbMULSKkki/KjRgeYP90k7Ru8mag/V4Ls6hJuWbwvrm2nDdZv3HaVPm7sY5Y9FdRQxlolWYBiUAkBAIJx2uXdjOa6r63VKFk5bslYvOUuBF3Qdrt1cm4jnkkljjCFHkYuysxOU3nmeQBwTyrx6ZODLi4nS7to2lHViOVF5suwkqwXvYHcc47sDlUjazfwaZaSTbAscQ3bI1C7mJAAAGBknAzWscC9JialcGBoDC5UtH+U6wOF+UM7Vwcc8c/LSNljsd9ccJDCxtbI/6NuBbqS9hnmieKGB1lJcbS7IcqqqefysEnGMCt96are5ewQWwkZRKOvWPJYptOMgcyu7bkeqrnpR40k0uOIQorSzFsF8lVCAZOBjJyRyyPLXt0Y8YPqkEjSoqyQuFYpnawZcggHmD38v96tZZdPGocVhdAlFeqa70FWt1HFcdasiwEp1KuCO2M7yqnuGNvoP11Ier+DHat0Yhk9nrGVT7skGslXPHS3pNydUld45JEk2dQyozLsCgbAQO8Nu7Pfzz5axUI6y178JMP1Y+J0BaWqRLtjUKvmH2+mvfFarwMJLPR4Tekq0Ubs+7mUQMzID6Qm0Y9GK1G36bITPte2dYS2Os6wFwPzjFtwB3nkxNZQ0sm3GtZUfAtuS5ksVWvmNgQCOYIyPfX1WJYVypx184Xvt5fvGuq65U46+cL328v3jXp9l+8fy8zK3kdQaR4vD7KP7gqJun7R+dtdKPPBIf448+j+0HvFSzpHi8Pso/uCsN0haN4bptxEB2tm+P6cR3r9eMe+uTT293cpfEvJZWCPegrXhGl1byNhUHhK5PcoAWX3DsH3+moy1O6e/vJJBkyXMxKD0yNiNfUBtHuq1srx4txjYr1kbxtj+9HIMOvvFbl0O6P4TqiORlbdTMfpfJjH7Rz+rXuSrjTKd3w+/8nOm3iJPui6etrbxQp8mKNUH6oxmok+EH/bWX0Lj70VTTULfCD/trL6Fx96KvH0Tb1EW/j+zN5+yZfoA8Tuf0j+UlbV0nfNF57I/aK1XoA8Tuf0j+UlbV0nfNF57I/aKtf+b+q8iI+wRD0I/Ow9hL9qV0NXPPQj87D2Ev2pXQ1W7T999BV7IpSleeaEV/CA8Utf0g/hNXn8H3xe79sn4denwgPFLX9IP4TV5/B98Xu/bJ+HXpr8i/n5mX9ZI3EniVz7CX8Nq5w6Nfnay9r/2NXR/EniVz7CX8Nq5w6Nfnay9r/wBjVbs/3Vny8mLPaR1BVapVa8o1MVxRoq31pNbv/wAxSFP5rDmje5gDXNPD2pyabfRykFWgk2yr6ASkqcu/lu94FdVVAXTboHg98LhB2LoZPLkJYwA37S7T7mr0uzrFudUuUvv9jK1cMk828wkVXQgqwDKR5QRkH6q9ajnoS1/wixNu57dqQg9MTDMZ93aX9UVvGuaitrbTTv3RRs5/VGQPecCuK2p12OBonlZOfel3VvCdVlAPYgCwr617Tn9piPdWLsOC7+4jWWG1keNxlGBQBh5xlgaxNvE9zOq5zLPKFz53mfGf2mrrDS7JbeCOFBhYkWNfUihR9lezfe9JXGEeZhGO9ts5s+L7U/8ABy/tRf10+L7U/wDBy/tR/wBddO0rk/8AqWeCL90jk7WtAubIoLqF4us3bNxU7tuN2CpPdkfXUudAmrb7ae2Y84X6xPoS9/8AGGPvrLdNWk9fpjSAZa2dZR9EnZJ9SsT+rUV9E2r+C6rDk4WcGBvNmQjZ/GFHvrpdnpWlk2uK8iuNkjpOlUFVrwzcUpSgFKUoCBtb6ILwXL+DGJ4WclGaQqVDHOGG3yecZzj3VMPCeiCwsobcNuMa4ZsY3MSWYgeQZJx6MVl6+ZZAqlmIAUEkk4AA5kk+QV0W6my2KjLkiqik8oo6gdo4yB3+XHrrGDWhu+T2fPnn68Vb6bxdY3chhguYpHOeyCcsMc9uflcvNmvQaId3yht/1xXhdq+nw2LTL5+XPpzOmjunneXOu6VHfW0kEudkq4JBwR5QwPnBwa1jgvo2g02cziSSWTaVQsFAQN8ogDvJHLPmzWa411htP0+aeNQzRqNgPdlmCgt6BnPp9FaB0XdIN3eXvg90VkDo7KyoFMZQZ57eRUjlz55xzr3tPC90SafDr5nLJx3Ei8TcNW+oxCO5TcFO5SGKshxjIYfZ3V98OcPW+nxdVbJtUncxJLMxPLLMeZ5YFa30o8aSaXHEIEVpJi2C+SqqgGTgEZOSOWR5a9ejDjB9UgkMyKskLhWKZ2tuXIIB7vLyyaju7e53f0k5W7HUxfGfSqthdm2jgMpj29cxfYBuUNheRyQpHfgeSt60PU0u7eKePOyVFdQeRGR3HHlByK1TirowttQuTcNJLG7Y6zq9uH2gAHtA4OABy8wrO3F/Z6RaxrLIsMMaiOMHLMdo7goBZz5TgGpn3UoRVae7qFnLzyL/AFrTlureWByQssbISO8bhjNQbB0O3xmCSNCIs4aVXJ7GeZVMZ3Y8h5empt0PX7e+j6y1lWRQcHGQVPmZSAVPrFZOlWotozFcA4qR5WsIjRUXuRQo9SjAr1pSuYsK5U46+cL328v3jXVRqNtY6H4LmeWZridTK7OQBHgbjkgZXNd2hvhTNufgUnFtcDf9I8Xh9lH9wVdV52sPVoiDmEVVz59oxXpXC3xLnLXHOj+BajcQgYQPvj82yQb1x6Bkr7qlroK0fqrF7hhhriTs+fq4uyv8W8++sxxp0dw6pMkzyyRsqbDsC9oAkjO4Huya2fRtNS1t4oI87YkVFz3naMZPpPea9G/WKzTqC59foZRhiWS9qFvhCf21l9C4+9FU0VqXHPAkerNC0kskfUhwNgU53lSc7gfzRXNpbI12qUuS/gvNZWDW+gDxO5/SP5SVtXSd80Xnsj9or04I4Sj0qJ445HkEj7yXCgg7QuOyB5qyXEOlLe2stu7FVlXaWXGQMjuzyq1tsZajeuWUyIpqOCC+hH52HsJftSuhq0XhDo0h0258IjmldtjJhwmMNjJ7IB8greanW3Qts3R5YEE0sMrSlUrkLkWfCA8Utf0g/hNXn8H7xe79sn4dbnxvwhHqsUccsjxiNy4KbcklSuDuB5c6pwPwdHpSSpFI8glYMS+3IIGOW0Cu1Xw9F7vrkpte/JlOJPErn2E34bVzh0a/O1l7X+W1dM39qJopIySBIjISO8B1Kkj660Lh/olgs7mK4S4mZoW3BWEeDyI54XPlq2k1EK4TjLqROLbWCRKrVKrXAaCtY6RuH/D9PljUZkUdZD9NOYH6wyvvrZs0NWjJxkpLmhjJzL0aa/4DqMTk4jl/Iy+hZCMHH+Vgp9WalDp11fqrBLcHtXMgz9CEh2Pq3dWPfTVehy1nmlk66aMSuzlFCbV3nJAyucZzV/xL0apfmAzXU/5CFYlwsfax3ucr8puWfVXpWX0TuhY3y5+X6mSjJJojPoY0nwjUxIRlbZDKfpnsRj/Vj+rXQ4rWeCOC4tKSVYneQysCzPtzhRgKNoAxzJ99bNXLrL1dblci0I4RWlUzVa5S5b39qs0TxuMrIjI3qYYNcnXVvJaTshOJIJSuf88Tcj9YBrrio+4l6Kbe9upLgzSxtKQWVAm3IUKTzB78Cu7Q6mNLanyZnZHPI3Lh/UlurWGde6WNH9RZQSPWDkVkKw3CWgDTrVbdZHkVCxUvjIDHO3kO7JP11ma457dz28uhdClKVUkUpSgFav0l6fNcaXcR2+S5UHaoyXVWDOgHlJUEYraKVaMtslLwDOWeEtHuJr6BYY5A6yoxbYwEYRgzMxx2eQPf393lrqWqBarXRqtU72njGCsY7TyurdJUZJFV0cFWVgCrA94IPeKxehcLWdizNawJGzDDEZJx34yxJA9AqFOPOO71tQnSKeSGOCV4kSM7c9UxUsx72LEE8+WCOVSt0X69Lf6eks/ORXeNmAwH2Hk2PIcEZ9INTZpraqlNvg+hCkm8GW4l4bt9RjEd0m4KdykMVZTjGQw5jl5O6vvhzh630+LqrZNqk7mJJZmbGMsx5nkAKvr6fq43fGdiM2PPtBOKg9OkG+EvWmXIzuMe1erx+b3ZHLy5rjnc4x2tvHgd2k0M9TucMcPEneoS6edNnNzDPtZoBDsyASI3DszZ/N3KU5+Xb6Kmq3fcqtjGQDjzZFfbLkc63ou7qamlk45xzwIW6BtNmE885VlhMYTJBAkbdkbc9+0Z5jz1NVfIXHdX1TUXO6xzawRGO1YFKUrEsUNRyeL5OrkZby3a4W4mjWzEatK4juXjVMK+8FkUHdjAznuqRjWqnhZvBNiuq3EdxNcQShT2HkuJJQD5SpV9jDygn0VrW4/1fAh5L+TiaMTGPZLtEiwtMFHUrK+AsZbduJyyjIUqCcEg8qtk4yhLqvV3AVzKIpTGOrl6hHeQq27OMI2NwG7vGRzqyHCLC4L7bUq9wtwzNEWlU5DPGueycsDh+RUHuyAaxFlbyTT2tsCTDbtdbgYJEkjVoZoU3u3YJHWbRtJ3jtDAFWUINcPDy/kjLNp1zX+rt90Wd7QiZNyjG3fGpzz7+2K9JeJEWYRmKfa0hiWXYoiaRQTsBLbs8iAxXaSMZrEf8N3UibZpYOzbLAmxXHyZI2LsT+cEHZHdjvOap/wnKbpZneFtl2ZxIwkaUxlmKwjJxGEVtox3hRyGTTbXjmOJ7adxdm2W4uFkQdQ8roIwSQsiruXDEn5WMd59HdV5/wAWRhW3RXCyrIsQgKL1sjSKWTaN20gqGbJYABWzjBqwj4Wl8H6ppI+zE8KEBuamZJELDz4Ug48tU4n04xzeF7sETW7R/k3dUKRzRN1gXmEKysNwztJBPIGoxByHE2DR9WW6R2VZE2O0brIu1ldAMjGT5xzHI+TIrTdO4zuH0VrhgnhnyVAHZLOgmjbbnu6lgxHoNbDwWJDDNJL3zXErqdjRhl7KqQjdoDs8s94weWaxVrwTIkUaGVcLY+DkYODOsLQrN6tjuMd/d5qlbI5T8UHkyzcUohUMkrACLr5UQGKFpVUqHO7P94E7Q20EE4HOvG74ozNFHCkmxrnqTKUBicosnWKrBs5VlxkgDIIBOKsrjg5jKxUWzLKYS7SxF3jMaojhAeywYIMZxtJJ591XMPD06PGiyReDx3UlyMq3WnrWkdkJ+SMPIxB8owMDvJqvoOJ6W3FqdVCds8xaCKaV44QBGkudruu7IzhjtXcQBnGOdff/ABQqALsnnkd7oIsUSg7baYI/ynA7O5eZI3Y5DJAq00/hy6to1SCaIFraGCRipJRoQV62Mcw3I/JblkA8+6r/AEjQ2hlVy6kK16TgHJ8KuElX6guD6aNVjifM3GEAVXRZZIzCk8jogKwwyAlZJMsCBgMcKCcAnFXEXEaPcGFI5mAfqzKqAxLJsEmwkHcOyR2iu3yZzyrWk4EdYo1Hgsh8Egt3aaJn2GFSvWIvcwIPyGwMgc+ZFZQ8MyeGJMDCoSRWEiKyTNGqbeocL2HXOeZ7hgYyAahxr6McTK6xrYtiB1M8p2l2ESKdiL3sxZlHuBLHngVZ3HF8KtgJO6hYneRIwY40nGY3YlgcecAEjvIxzrz4n4fkupQVMRTqmj2zB2WN2P8AaiMHa7Y5YbHd38zXnBw1ILaWIum6SG3jyAcAwRhWPnwSOVQlDCzzJ4n3f8Uflo44UlKm6SBpSgMRPPrEDbs7hjGcYzkZJ5U4k16W2vrKNdvUy9Z1+RlgOshijYHyDrJUz6DnyV8pw/OjhEeLwcXZuuat1h3uZHjznHy2Zg3mwMeWrviDQDdSh94UC1uIByyQ8zwujjydkxZ+qpXdqS8MMjiWK8UMt5diTxeCOMR7Vy7yGQo4GPlZcqgHnBq9HFKbTmG4WYOsfg5VOuLOpZcYcoVKhju3Y7LZIIIrFycGO8RV5Iy7QxBmKZVrhLhriR2TllGdjkd+Ca9LXhiWM9bGLWOZZVdEjjIjKiN42V3+WxIdyDjs8sDvzaSqHE9NM4pDK8k7GNEa8JUx4ZUtnUdrnkMoJ5AHP1ZvU4nBVs290JAUAiMS736wMVZSH2YwrE5YYxzwcZxycKyvG6zSpuk8LJZFOFa5dHQgHvCFfKedemo6NeXAHWywkB0JgG9YZFVJA29x2+bMjYwQOrUc8k1DVfQcS807X/CJ4VQMqNHc9YkigOklvLCm04JHLc/cSDy5183TXUtzOkE8cSxLHtDQdZlnViSTuBxyHIV48N8NPayIzNFhfCuzGhRR4TLFIAFJOAuxh3+ave8sLtbiWS2e3CyrGMyrIzIUDDO1SAw5jlkVR7d3D74kltacYAwRs0MrylXMyQKHEXUyNFKxLFcrvRwAMs2DgGsgnEsLK7KWIWSFBgD8p4QEMTJz7StvHP0N5qwdxwSUEfVdRKRD1Tm5Qtli7SGYbf7xZ5CV5A5HMY55BeF8XVtKHAjgiRHQLtDvCrLAwUdlQokl5fQ/NGLSVXQjifUnFCxovYnnba0j9TECUjVyu9lLd3I4C5Y4OBXseJ4ut2bJinWLEZtg6kSvjbHuzuySyrnbtDHaSDyqzXQrmHtW0sId4jFIZFYhdskjxyLjvK9Y+VOAeXMY526cIMtxu/8ATMrXCztI8W6fIKsyD+5zcEh+RUHAGQDRKvqTxMxpPEKXLlUjmC4YpIyDq5QjbWKsrHHMjk4UnvANZkVq2icNyQXXXMYVG2QP1KsnhDSMCJJI/kBlweYzksTkd1bTWc0s8AitKUqpIpSlAKUpQCqGq0oDTeJOjeyv5+vkV1kbG8xvt6zAwMjBGccsjBrZNG0qK0hSGBAkaDCgc+85JJPMknJJNX1KvKycoqLfBEYRQitWTgGyE3WiI53bgu9urznPyPX5O70VtVUxWbSfM1rtnXnY2s+AWq0pUmYpSlAKUpQCmKUoBimKUoCmKYqtKApiq0pQFMUxVaUAxVMVWlAMVTFVpQClKUApSlAUxVaUoBilKUBTFMVWlAKYpSgFUxVaUAxSlKAUpSgFKUoBSlKAUpSgFKUoBSlKAUpSgFKUoBSlKAUpSgFKUoBSlKAUpSgFKUoBSlKAUpSgFKUoBSlKAUpSgFKUoBSlKAUpSgFKUoBSlKAUpSgFKUoBSlKA/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03648" y="706163"/>
            <a:ext cx="6002144" cy="2016224"/>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8064" y="4108793"/>
            <a:ext cx="2664297" cy="2232756"/>
          </a:xfrm>
          <a:prstGeom prst="rect">
            <a:avLst/>
          </a:prstGeom>
        </p:spPr>
      </p:pic>
      <p:pic>
        <p:nvPicPr>
          <p:cNvPr id="2053" name="Picture 5" descr="http://www.dsru.org/images/site/dsru_logo_larger.gif"/>
          <p:cNvPicPr>
            <a:picLocks noChangeAspect="1" noChangeArrowheads="1"/>
          </p:cNvPicPr>
          <p:nvPr/>
        </p:nvPicPr>
        <p:blipFill>
          <a:blip r:embed="rId6" r:link="rId7">
            <a:clrChange>
              <a:clrFrom>
                <a:srgbClr val="0D453D"/>
              </a:clrFrom>
              <a:clrTo>
                <a:srgbClr val="0D453D">
                  <a:alpha val="0"/>
                </a:srgbClr>
              </a:clrTo>
            </a:clrChange>
            <a:extLst>
              <a:ext uri="{28A0092B-C50C-407E-A947-70E740481C1C}">
                <a14:useLocalDpi xmlns:a14="http://schemas.microsoft.com/office/drawing/2010/main" val="0"/>
              </a:ext>
            </a:extLst>
          </a:blip>
          <a:srcRect l="1224" r="90204"/>
          <a:stretch>
            <a:fillRect/>
          </a:stretch>
        </p:blipFill>
        <p:spPr bwMode="auto">
          <a:xfrm>
            <a:off x="3746453" y="3235723"/>
            <a:ext cx="1316534" cy="1746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53263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Signal Detection in PV</a:t>
            </a:r>
            <a:endParaRPr lang="en-GB" dirty="0"/>
          </a:p>
        </p:txBody>
      </p:sp>
      <p:sp>
        <p:nvSpPr>
          <p:cNvPr id="3" name="Content Placeholder 2"/>
          <p:cNvSpPr>
            <a:spLocks noGrp="1"/>
          </p:cNvSpPr>
          <p:nvPr>
            <p:ph idx="1"/>
          </p:nvPr>
        </p:nvSpPr>
        <p:spPr>
          <a:xfrm>
            <a:off x="457200" y="1556792"/>
            <a:ext cx="7620000" cy="4824536"/>
          </a:xfrm>
        </p:spPr>
        <p:txBody>
          <a:bodyPr>
            <a:normAutofit/>
          </a:bodyPr>
          <a:lstStyle/>
          <a:p>
            <a:pPr algn="just"/>
            <a:r>
              <a:rPr lang="en-GB" sz="2400" b="0" dirty="0" smtClean="0"/>
              <a:t>Employed </a:t>
            </a:r>
            <a:r>
              <a:rPr lang="en-GB" sz="2400" b="0" dirty="0"/>
              <a:t>to highlight </a:t>
            </a:r>
            <a:r>
              <a:rPr lang="en-GB" sz="2400" b="0" u="sng" dirty="0"/>
              <a:t>real safety </a:t>
            </a:r>
            <a:r>
              <a:rPr lang="en-GB" sz="2400" b="0" u="sng" dirty="0" smtClean="0"/>
              <a:t>concerns.</a:t>
            </a:r>
          </a:p>
          <a:p>
            <a:pPr algn="just"/>
            <a:endParaRPr lang="en-GB" sz="2400" b="0" u="sng" dirty="0" smtClean="0"/>
          </a:p>
          <a:p>
            <a:pPr algn="just"/>
            <a:r>
              <a:rPr lang="en-GB" sz="2400" b="0" dirty="0" smtClean="0"/>
              <a:t>Established </a:t>
            </a:r>
            <a:r>
              <a:rPr lang="en-GB" sz="2400" b="0" dirty="0"/>
              <a:t>systems may take </a:t>
            </a:r>
            <a:r>
              <a:rPr lang="en-GB" sz="2400" b="0" dirty="0">
                <a:solidFill>
                  <a:srgbClr val="FF0000"/>
                </a:solidFill>
              </a:rPr>
              <a:t>too </a:t>
            </a:r>
            <a:r>
              <a:rPr lang="en-GB" sz="2400" b="0" dirty="0" smtClean="0">
                <a:solidFill>
                  <a:srgbClr val="FF0000"/>
                </a:solidFill>
              </a:rPr>
              <a:t>long. </a:t>
            </a:r>
          </a:p>
          <a:p>
            <a:pPr algn="just"/>
            <a:endParaRPr lang="en-GB" sz="2400" b="0" dirty="0" smtClean="0"/>
          </a:p>
          <a:p>
            <a:pPr algn="just"/>
            <a:r>
              <a:rPr lang="en-GB" sz="2400" b="0" dirty="0" smtClean="0"/>
              <a:t>Medicinal </a:t>
            </a:r>
            <a:r>
              <a:rPr lang="en-GB" sz="2400" b="0" dirty="0"/>
              <a:t>product will have reached a </a:t>
            </a:r>
            <a:r>
              <a:rPr lang="en-GB" sz="2400" b="0" u="sng" dirty="0">
                <a:solidFill>
                  <a:srgbClr val="FF0000"/>
                </a:solidFill>
              </a:rPr>
              <a:t>large </a:t>
            </a:r>
            <a:r>
              <a:rPr lang="en-GB" sz="2400" b="0" u="sng" dirty="0" smtClean="0">
                <a:solidFill>
                  <a:srgbClr val="FF0000"/>
                </a:solidFill>
              </a:rPr>
              <a:t>population</a:t>
            </a:r>
            <a:r>
              <a:rPr lang="en-GB" sz="2400" b="0" dirty="0" smtClean="0">
                <a:solidFill>
                  <a:srgbClr val="FF0000"/>
                </a:solidFill>
              </a:rPr>
              <a:t> </a:t>
            </a:r>
            <a:r>
              <a:rPr lang="en-GB" sz="2400" b="0" dirty="0" smtClean="0"/>
              <a:t>before </a:t>
            </a:r>
            <a:r>
              <a:rPr lang="en-GB" sz="2400" b="0" dirty="0"/>
              <a:t>signals are detected.  </a:t>
            </a:r>
            <a:endParaRPr lang="en-GB" sz="2400" b="0" dirty="0" smtClean="0"/>
          </a:p>
          <a:p>
            <a:pPr algn="just"/>
            <a:endParaRPr lang="en-GB" dirty="0"/>
          </a:p>
          <a:p>
            <a:pPr algn="just"/>
            <a:r>
              <a:rPr lang="en-GB" sz="2400" b="0" dirty="0" smtClean="0"/>
              <a:t>A </a:t>
            </a:r>
            <a:r>
              <a:rPr lang="en-GB" sz="2400" b="0" dirty="0"/>
              <a:t>system is needed where signals are identified </a:t>
            </a:r>
            <a:r>
              <a:rPr lang="en-GB" sz="2400" dirty="0">
                <a:solidFill>
                  <a:srgbClr val="FF0000"/>
                </a:solidFill>
              </a:rPr>
              <a:t>sooner</a:t>
            </a:r>
            <a:r>
              <a:rPr lang="en-GB" sz="2400" b="0" dirty="0"/>
              <a:t>, so that they can be investigated and any causal associations dealt with </a:t>
            </a:r>
            <a:r>
              <a:rPr lang="en-GB" sz="2400" b="0" i="1" dirty="0"/>
              <a:t>promptly</a:t>
            </a:r>
            <a:r>
              <a:rPr lang="en-GB" sz="2400" b="0" dirty="0"/>
              <a:t>.  </a:t>
            </a:r>
            <a:endParaRPr lang="en-GB" sz="2400" b="0" dirty="0" smtClean="0"/>
          </a:p>
          <a:p>
            <a:pPr algn="just"/>
            <a:endParaRPr lang="en-GB" sz="2400" b="0" dirty="0" smtClean="0"/>
          </a:p>
        </p:txBody>
      </p:sp>
      <p:sp>
        <p:nvSpPr>
          <p:cNvPr id="4" name="Slide Number Placeholder 3"/>
          <p:cNvSpPr>
            <a:spLocks noGrp="1"/>
          </p:cNvSpPr>
          <p:nvPr>
            <p:ph type="sldNum" sz="quarter" idx="12"/>
          </p:nvPr>
        </p:nvSpPr>
        <p:spPr/>
        <p:txBody>
          <a:bodyPr/>
          <a:lstStyle/>
          <a:p>
            <a:fld id="{F38DF745-7D3F-47F4-83A3-874385CFAA69}" type="slidenum">
              <a:rPr lang="en-US" smtClean="0"/>
              <a:pPr/>
              <a:t>6</a:t>
            </a:fld>
            <a:endParaRPr lang="en-US"/>
          </a:p>
        </p:txBody>
      </p:sp>
      <p:sp>
        <p:nvSpPr>
          <p:cNvPr id="5" name="AutoShape 2" descr="Image result for Yellow card MH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 name="AutoShape 4" descr="Image result for Yellow card MHRA"/>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6" descr="Image result for Yellow card MHRA"/>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9783" y="312738"/>
            <a:ext cx="3158681" cy="1100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5286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Research Aim</a:t>
            </a:r>
            <a:endParaRPr lang="en-GB" dirty="0"/>
          </a:p>
        </p:txBody>
      </p:sp>
      <p:sp>
        <p:nvSpPr>
          <p:cNvPr id="3" name="Content Placeholder 2"/>
          <p:cNvSpPr>
            <a:spLocks noGrp="1"/>
          </p:cNvSpPr>
          <p:nvPr>
            <p:ph idx="1"/>
          </p:nvPr>
        </p:nvSpPr>
        <p:spPr/>
        <p:txBody>
          <a:bodyPr>
            <a:normAutofit/>
          </a:bodyPr>
          <a:lstStyle/>
          <a:p>
            <a:pPr marL="342900" indent="-342900">
              <a:buFont typeface="Arial" pitchFamily="34" charset="0"/>
              <a:buChar char="•"/>
            </a:pPr>
            <a:r>
              <a:rPr lang="en-GB" sz="2400" b="0" dirty="0" smtClean="0"/>
              <a:t>To </a:t>
            </a:r>
            <a:r>
              <a:rPr lang="en-GB" sz="2400" b="0" dirty="0"/>
              <a:t>review the symptoms, signs and diagnosis that may be associated with conditions considered to be ADRs, and to add a numerical value to those terms according to how discriminatory they are for the condition in question.  </a:t>
            </a:r>
            <a:endParaRPr lang="en-GB" sz="2400" b="0" dirty="0" smtClean="0"/>
          </a:p>
          <a:p>
            <a:pPr marL="342900" indent="-342900">
              <a:buFont typeface="Arial" pitchFamily="34" charset="0"/>
              <a:buChar char="•"/>
            </a:pPr>
            <a:endParaRPr lang="en-GB" sz="2400" b="0" dirty="0"/>
          </a:p>
          <a:p>
            <a:pPr marL="342900" indent="-342900">
              <a:buFont typeface="Arial" pitchFamily="34" charset="0"/>
              <a:buChar char="•"/>
            </a:pPr>
            <a:r>
              <a:rPr lang="en-GB" sz="2400" b="0" dirty="0" smtClean="0"/>
              <a:t>Allow </a:t>
            </a:r>
            <a:r>
              <a:rPr lang="en-GB" sz="2400" b="0" dirty="0"/>
              <a:t>a symptom that is strongly associated with a condition to add more value to statistical calculations of ADR incidence than a symptom that is only weakly associated with the condition.   </a:t>
            </a:r>
          </a:p>
          <a:p>
            <a:endParaRPr lang="en-GB"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7</a:t>
            </a:fld>
            <a:endParaRPr lang="en-US"/>
          </a:p>
        </p:txBody>
      </p:sp>
    </p:spTree>
    <p:extLst>
      <p:ext uri="{BB962C8B-B14F-4D97-AF65-F5344CB8AC3E}">
        <p14:creationId xmlns:p14="http://schemas.microsoft.com/office/powerpoint/2010/main" val="90990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8DF745-7D3F-47F4-83A3-874385CFAA69}" type="slidenum">
              <a:rPr lang="en-US" smtClean="0"/>
              <a:pPr/>
              <a:t>8</a:t>
            </a:fld>
            <a:endParaRPr lang="en-US"/>
          </a:p>
        </p:txBody>
      </p:sp>
      <p:sp>
        <p:nvSpPr>
          <p:cNvPr id="5" name="AutoShape 2" descr="http://www.philcallaway.ab.ca/images/Cartoons/privacy%20cartoon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663"/>
            <a:ext cx="8937274" cy="65636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97881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	</a:t>
            </a:r>
            <a:endParaRPr lang="en-GB" dirty="0"/>
          </a:p>
        </p:txBody>
      </p:sp>
      <p:sp>
        <p:nvSpPr>
          <p:cNvPr id="3" name="Content Placeholder 2"/>
          <p:cNvSpPr>
            <a:spLocks noGrp="1"/>
          </p:cNvSpPr>
          <p:nvPr>
            <p:ph idx="1"/>
          </p:nvPr>
        </p:nvSpPr>
        <p:spPr/>
        <p:txBody>
          <a:bodyPr>
            <a:normAutofit/>
          </a:bodyPr>
          <a:lstStyle/>
          <a:p>
            <a:r>
              <a:rPr lang="en-GB" sz="2400" b="0" dirty="0" err="1" smtClean="0"/>
              <a:t>MedDRA</a:t>
            </a:r>
            <a:r>
              <a:rPr lang="en-GB" sz="2400" b="0" dirty="0" smtClean="0"/>
              <a:t> – medical dictionary for regulatory activities</a:t>
            </a:r>
          </a:p>
          <a:p>
            <a:pPr marL="342900" indent="-342900">
              <a:buFont typeface="Wingdings" pitchFamily="2" charset="2"/>
              <a:buChar char="Ø"/>
            </a:pPr>
            <a:r>
              <a:rPr lang="en-GB" sz="2400" b="0" dirty="0" smtClean="0"/>
              <a:t>A comprehensive and complex medical terminology developed by ICH that is being implemented worldwide by drug regulatory authorities, the pharmaceutical and biotechnology industry, and academia for coding, reporting, analysing, and communicating regulatory information. </a:t>
            </a:r>
          </a:p>
          <a:p>
            <a:pPr marL="342900" indent="-342900">
              <a:buFont typeface="Wingdings" pitchFamily="2" charset="2"/>
              <a:buChar char="Ø"/>
            </a:pPr>
            <a:r>
              <a:rPr lang="en-GB" sz="2400" b="0" dirty="0" smtClean="0"/>
              <a:t>Is the most widely used dictionary and has become accepted as the international standard since it was implemented in 1997.</a:t>
            </a:r>
            <a:endParaRPr lang="en-GB" sz="2400"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9</a:t>
            </a:fld>
            <a:endParaRPr lang="en-US"/>
          </a:p>
        </p:txBody>
      </p:sp>
    </p:spTree>
    <p:extLst>
      <p:ext uri="{BB962C8B-B14F-4D97-AF65-F5344CB8AC3E}">
        <p14:creationId xmlns:p14="http://schemas.microsoft.com/office/powerpoint/2010/main" val="19566146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MedDRA</a:t>
            </a:r>
            <a:r>
              <a:rPr lang="en-GB" dirty="0" smtClean="0"/>
              <a:t> </a:t>
            </a:r>
            <a:r>
              <a:rPr lang="en-GB" dirty="0" err="1" smtClean="0"/>
              <a:t>SMqs</a:t>
            </a:r>
            <a:endParaRPr lang="en-GB" dirty="0"/>
          </a:p>
        </p:txBody>
      </p:sp>
      <p:sp>
        <p:nvSpPr>
          <p:cNvPr id="3" name="Content Placeholder 2"/>
          <p:cNvSpPr>
            <a:spLocks noGrp="1"/>
          </p:cNvSpPr>
          <p:nvPr>
            <p:ph idx="1"/>
          </p:nvPr>
        </p:nvSpPr>
        <p:spPr>
          <a:xfrm>
            <a:off x="457200" y="1752600"/>
            <a:ext cx="7620000" cy="4628728"/>
          </a:xfrm>
        </p:spPr>
        <p:txBody>
          <a:bodyPr>
            <a:normAutofit/>
          </a:bodyPr>
          <a:lstStyle/>
          <a:p>
            <a:r>
              <a:rPr lang="en-GB" sz="2400" b="0" dirty="0" smtClean="0"/>
              <a:t>Standardised </a:t>
            </a:r>
            <a:r>
              <a:rPr lang="en-GB" sz="2400" b="0" dirty="0" err="1" smtClean="0"/>
              <a:t>MedDRA</a:t>
            </a:r>
            <a:r>
              <a:rPr lang="en-GB" sz="2400" b="0" dirty="0" smtClean="0"/>
              <a:t> Queries (SMQs):</a:t>
            </a:r>
          </a:p>
          <a:p>
            <a:endParaRPr lang="en-GB" sz="2400" b="0" dirty="0" smtClean="0"/>
          </a:p>
          <a:p>
            <a:pPr marL="342900" indent="-342900">
              <a:buFont typeface="Arial" pitchFamily="34" charset="0"/>
              <a:buChar char="•"/>
            </a:pPr>
            <a:r>
              <a:rPr lang="en-GB" sz="2400" b="0" dirty="0" smtClean="0"/>
              <a:t>aid in identification and retrieval of potentially relevant individual case safety reports; </a:t>
            </a:r>
          </a:p>
          <a:p>
            <a:pPr marL="342900" indent="-342900">
              <a:buFont typeface="Arial" pitchFamily="34" charset="0"/>
              <a:buChar char="•"/>
            </a:pPr>
            <a:r>
              <a:rPr lang="en-GB" sz="2400" b="0" dirty="0" smtClean="0"/>
              <a:t>SMQs are groupings of </a:t>
            </a:r>
            <a:r>
              <a:rPr lang="en-GB" sz="2400" b="0" dirty="0" err="1" smtClean="0"/>
              <a:t>MedDRA</a:t>
            </a:r>
            <a:r>
              <a:rPr lang="en-GB" sz="2400" b="0" dirty="0" smtClean="0"/>
              <a:t> terms, ordinarily at the Preferred Term (PT) level, that relate to a defined medical condition or area of interest.  </a:t>
            </a:r>
          </a:p>
          <a:p>
            <a:pPr marL="342900" indent="-342900">
              <a:buFont typeface="Arial" pitchFamily="34" charset="0"/>
              <a:buChar char="•"/>
            </a:pPr>
            <a:r>
              <a:rPr lang="en-GB" sz="2400" b="0" dirty="0" smtClean="0"/>
              <a:t>signs, symptoms, diagnosis, syndromes, physical findings, laboratory and other physiologic test data. </a:t>
            </a:r>
            <a:endParaRPr lang="en-GB" sz="2400"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10</a:t>
            </a:fld>
            <a:endParaRPr lang="en-US"/>
          </a:p>
        </p:txBody>
      </p:sp>
    </p:spTree>
    <p:extLst>
      <p:ext uri="{BB962C8B-B14F-4D97-AF65-F5344CB8AC3E}">
        <p14:creationId xmlns:p14="http://schemas.microsoft.com/office/powerpoint/2010/main" val="2983123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715200" cy="1371600"/>
          </a:xfrm>
        </p:spPr>
        <p:txBody>
          <a:bodyPr>
            <a:normAutofit/>
          </a:bodyPr>
          <a:lstStyle/>
          <a:p>
            <a:r>
              <a:rPr lang="en-GB" dirty="0" smtClean="0"/>
              <a:t>Development and use of SMQs in signal detection</a:t>
            </a:r>
            <a:endParaRPr lang="en-GB" dirty="0"/>
          </a:p>
        </p:txBody>
      </p:sp>
      <p:sp>
        <p:nvSpPr>
          <p:cNvPr id="3" name="Content Placeholder 2"/>
          <p:cNvSpPr>
            <a:spLocks noGrp="1"/>
          </p:cNvSpPr>
          <p:nvPr>
            <p:ph idx="1"/>
          </p:nvPr>
        </p:nvSpPr>
        <p:spPr>
          <a:xfrm>
            <a:off x="457200" y="1752600"/>
            <a:ext cx="7620000" cy="4628728"/>
          </a:xfrm>
        </p:spPr>
        <p:txBody>
          <a:bodyPr>
            <a:normAutofit fontScale="92500" lnSpcReduction="10000"/>
          </a:bodyPr>
          <a:lstStyle/>
          <a:p>
            <a:pPr marL="342900" indent="-342900">
              <a:buFont typeface="Arial" pitchFamily="34" charset="0"/>
              <a:buChar char="•"/>
            </a:pPr>
            <a:r>
              <a:rPr lang="en-GB" sz="2400" b="0" dirty="0" smtClean="0"/>
              <a:t>SMQs can be used on clinical data that are coded with PTs from a single </a:t>
            </a:r>
            <a:r>
              <a:rPr lang="en-GB" sz="2400" b="0" dirty="0" err="1" smtClean="0"/>
              <a:t>MedDRA</a:t>
            </a:r>
            <a:r>
              <a:rPr lang="en-GB" sz="2400" b="0" dirty="0" smtClean="0"/>
              <a:t> version. </a:t>
            </a:r>
          </a:p>
          <a:p>
            <a:pPr marL="342900" indent="-342900">
              <a:buFont typeface="Arial" pitchFamily="34" charset="0"/>
              <a:buChar char="•"/>
            </a:pPr>
            <a:endParaRPr lang="en-GB" sz="2400" b="0" dirty="0" smtClean="0"/>
          </a:p>
          <a:p>
            <a:pPr marL="342900" indent="-342900">
              <a:buFont typeface="Arial" pitchFamily="34" charset="0"/>
              <a:buChar char="•"/>
            </a:pPr>
            <a:r>
              <a:rPr lang="en-GB" sz="2400" b="0" dirty="0" smtClean="0"/>
              <a:t>Volume 9A and more recent GVP guidelines recommend the use of SMQs for signal detection, validation and evaluation. </a:t>
            </a:r>
          </a:p>
          <a:p>
            <a:pPr marL="342900" indent="-342900">
              <a:buFont typeface="Arial" pitchFamily="34" charset="0"/>
              <a:buChar char="•"/>
            </a:pPr>
            <a:endParaRPr lang="en-GB" sz="2400" b="0" dirty="0" smtClean="0"/>
          </a:p>
          <a:p>
            <a:pPr marL="342900" indent="-342900">
              <a:buFont typeface="Arial" pitchFamily="34" charset="0"/>
              <a:buChar char="•"/>
            </a:pPr>
            <a:r>
              <a:rPr lang="en-GB" sz="2400" b="0" dirty="0" smtClean="0"/>
              <a:t>However the advantage of using SMQs for signal detection remains unclear.  </a:t>
            </a:r>
          </a:p>
          <a:p>
            <a:pPr marL="342900" indent="-342900">
              <a:buFont typeface="Arial" pitchFamily="34" charset="0"/>
              <a:buChar char="•"/>
            </a:pPr>
            <a:endParaRPr lang="en-GB" sz="2400" b="0" dirty="0" smtClean="0"/>
          </a:p>
          <a:p>
            <a:pPr marL="342900" indent="-342900">
              <a:buFont typeface="Arial" pitchFamily="34" charset="0"/>
              <a:buChar char="•"/>
            </a:pPr>
            <a:r>
              <a:rPr lang="en-GB" sz="2400" b="0" dirty="0" smtClean="0"/>
              <a:t>Currently almost 100 SMQs have been created. </a:t>
            </a:r>
            <a:endParaRPr lang="en-GB" sz="2400"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11</a:t>
            </a:fld>
            <a:endParaRPr lang="en-US"/>
          </a:p>
        </p:txBody>
      </p:sp>
    </p:spTree>
    <p:extLst>
      <p:ext uri="{BB962C8B-B14F-4D97-AF65-F5344CB8AC3E}">
        <p14:creationId xmlns:p14="http://schemas.microsoft.com/office/powerpoint/2010/main" val="26498790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6779096" cy="1371600"/>
          </a:xfrm>
        </p:spPr>
        <p:txBody>
          <a:bodyPr>
            <a:normAutofit/>
          </a:bodyPr>
          <a:lstStyle/>
          <a:p>
            <a:r>
              <a:rPr lang="en-GB" dirty="0"/>
              <a:t>SMQs can be used in various ways.  </a:t>
            </a:r>
          </a:p>
        </p:txBody>
      </p:sp>
      <p:sp>
        <p:nvSpPr>
          <p:cNvPr id="3" name="Content Placeholder 2"/>
          <p:cNvSpPr>
            <a:spLocks noGrp="1"/>
          </p:cNvSpPr>
          <p:nvPr>
            <p:ph idx="1"/>
          </p:nvPr>
        </p:nvSpPr>
        <p:spPr/>
        <p:txBody>
          <a:bodyPr>
            <a:normAutofit/>
          </a:bodyPr>
          <a:lstStyle/>
          <a:p>
            <a:pPr marL="342900" indent="-342900" algn="just">
              <a:buFont typeface="Wingdings" pitchFamily="2" charset="2"/>
              <a:buChar char="Ø"/>
            </a:pPr>
            <a:r>
              <a:rPr lang="en-GB" sz="2400" b="0" dirty="0" smtClean="0"/>
              <a:t>Firstly </a:t>
            </a:r>
            <a:r>
              <a:rPr lang="en-GB" sz="2400" b="0" dirty="0"/>
              <a:t>the broad search uses all the PTs in an SMQ, providing high certainty that all cases of the medical concept being investigated will be identified, including those that could have many causes.  </a:t>
            </a:r>
            <a:endParaRPr lang="en-GB" sz="2400" b="0" dirty="0" smtClean="0"/>
          </a:p>
          <a:p>
            <a:pPr marL="342900" indent="-342900" algn="just">
              <a:buFont typeface="Wingdings" pitchFamily="2" charset="2"/>
              <a:buChar char="Ø"/>
            </a:pPr>
            <a:r>
              <a:rPr lang="en-GB" sz="2400" b="0" dirty="0" smtClean="0"/>
              <a:t>The </a:t>
            </a:r>
            <a:r>
              <a:rPr lang="en-GB" sz="2400" b="0" dirty="0"/>
              <a:t>narrow search limits the PTs used, providing high certainty that the cases identified are related to the medical </a:t>
            </a:r>
            <a:r>
              <a:rPr lang="en-GB" sz="2400" b="0" dirty="0" smtClean="0"/>
              <a:t>concept.</a:t>
            </a:r>
          </a:p>
          <a:p>
            <a:pPr marL="342900" indent="-342900" algn="just">
              <a:buFont typeface="Wingdings" pitchFamily="2" charset="2"/>
              <a:buChar char="Ø"/>
            </a:pPr>
            <a:r>
              <a:rPr lang="en-GB" sz="2400" b="0" dirty="0" smtClean="0"/>
              <a:t>For some SMQs algorithms have been introduced to further aid identification of specific case reports likely to represent the medical concept in question. </a:t>
            </a:r>
            <a:endParaRPr lang="en-GB" sz="2400"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12</a:t>
            </a:fld>
            <a:endParaRPr lang="en-US"/>
          </a:p>
        </p:txBody>
      </p:sp>
    </p:spTree>
    <p:extLst>
      <p:ext uri="{BB962C8B-B14F-4D97-AF65-F5344CB8AC3E}">
        <p14:creationId xmlns:p14="http://schemas.microsoft.com/office/powerpoint/2010/main" val="22581181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Systemic Lupus </a:t>
            </a:r>
            <a:r>
              <a:rPr lang="en-GB" dirty="0" err="1" smtClean="0"/>
              <a:t>erythematosus</a:t>
            </a:r>
            <a:r>
              <a:rPr lang="en-GB" dirty="0" smtClean="0"/>
              <a:t> (SLE)	</a:t>
            </a:r>
            <a:endParaRPr lang="en-GB" dirty="0"/>
          </a:p>
        </p:txBody>
      </p:sp>
      <p:sp>
        <p:nvSpPr>
          <p:cNvPr id="3" name="Content Placeholder 2"/>
          <p:cNvSpPr>
            <a:spLocks noGrp="1"/>
          </p:cNvSpPr>
          <p:nvPr>
            <p:ph idx="1"/>
          </p:nvPr>
        </p:nvSpPr>
        <p:spPr/>
        <p:txBody>
          <a:bodyPr>
            <a:normAutofit/>
          </a:bodyPr>
          <a:lstStyle/>
          <a:p>
            <a:r>
              <a:rPr lang="en-GB" sz="2400" b="0" dirty="0" smtClean="0"/>
              <a:t>The MSSO and CIOMS have developed a weighted algorithm for one SMQ – SLE. </a:t>
            </a:r>
          </a:p>
          <a:p>
            <a:endParaRPr lang="en-GB" sz="2400" b="0" dirty="0" smtClean="0"/>
          </a:p>
          <a:p>
            <a:pPr marL="342900" indent="-342900">
              <a:buFont typeface="Arial" pitchFamily="34" charset="0"/>
              <a:buChar char="•"/>
            </a:pPr>
            <a:r>
              <a:rPr lang="en-GB" sz="2400" b="0" dirty="0" smtClean="0"/>
              <a:t>great diversity in the terms reported for two drugs known to be associated with SLE.  </a:t>
            </a:r>
          </a:p>
          <a:p>
            <a:endParaRPr lang="en-GB" sz="2400" b="0" dirty="0" smtClean="0"/>
          </a:p>
          <a:p>
            <a:pPr marL="342900" indent="-342900">
              <a:buFont typeface="Arial" pitchFamily="34" charset="0"/>
              <a:buChar char="•"/>
            </a:pPr>
            <a:r>
              <a:rPr lang="en-GB" sz="2400" b="0" dirty="0" smtClean="0"/>
              <a:t>weight was based on the frequency of reporting of broad search terms in various categories and the probability that they relate to SLE. </a:t>
            </a:r>
            <a:endParaRPr lang="en-GB" sz="2400"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13</a:t>
            </a:fld>
            <a:endParaRPr lang="en-US"/>
          </a:p>
        </p:txBody>
      </p:sp>
    </p:spTree>
    <p:extLst>
      <p:ext uri="{BB962C8B-B14F-4D97-AF65-F5344CB8AC3E}">
        <p14:creationId xmlns:p14="http://schemas.microsoft.com/office/powerpoint/2010/main" val="6866736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4474840" cy="1371600"/>
          </a:xfrm>
        </p:spPr>
        <p:txBody>
          <a:bodyPr>
            <a:normAutofit fontScale="90000"/>
          </a:bodyPr>
          <a:lstStyle/>
          <a:p>
            <a:r>
              <a:rPr lang="en-GB" dirty="0" smtClean="0"/>
              <a:t>Weighted Algorithmic SMQ</a:t>
            </a:r>
            <a:endParaRPr lang="en-GB"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14</a:t>
            </a:fld>
            <a:endParaRPr lang="en-US"/>
          </a:p>
        </p:txBody>
      </p:sp>
      <p:sp>
        <p:nvSpPr>
          <p:cNvPr id="6" name="TextBox 5"/>
          <p:cNvSpPr txBox="1"/>
          <p:nvPr/>
        </p:nvSpPr>
        <p:spPr>
          <a:xfrm>
            <a:off x="5148064" y="1052736"/>
            <a:ext cx="3384376" cy="5324535"/>
          </a:xfrm>
          <a:prstGeom prst="rect">
            <a:avLst/>
          </a:prstGeom>
          <a:noFill/>
        </p:spPr>
        <p:txBody>
          <a:bodyPr wrap="square" rtlCol="0">
            <a:spAutoFit/>
          </a:bodyPr>
          <a:lstStyle/>
          <a:p>
            <a:r>
              <a:rPr lang="en-GB" sz="2000" dirty="0" smtClean="0"/>
              <a:t>If </a:t>
            </a:r>
            <a:r>
              <a:rPr lang="en-GB" sz="2000" dirty="0"/>
              <a:t>the sum of the term weights is more than 6, it qualifies as a case of </a:t>
            </a:r>
            <a:r>
              <a:rPr lang="en-GB" sz="2000" i="1" dirty="0"/>
              <a:t>SLE</a:t>
            </a:r>
            <a:r>
              <a:rPr lang="en-GB" sz="2000" dirty="0"/>
              <a:t> in the broad search.  </a:t>
            </a:r>
            <a:endParaRPr lang="en-GB" sz="2000" dirty="0" smtClean="0"/>
          </a:p>
          <a:p>
            <a:endParaRPr lang="en-GB" sz="2000" dirty="0" smtClean="0"/>
          </a:p>
          <a:p>
            <a:r>
              <a:rPr lang="en-GB" sz="2000" dirty="0" smtClean="0"/>
              <a:t>Narrow </a:t>
            </a:r>
            <a:r>
              <a:rPr lang="en-GB" sz="2000" dirty="0"/>
              <a:t>search terms work in the same way for all SMQs; the mention of any one of the terms from the narrow search qualifies a report as a case.  </a:t>
            </a:r>
            <a:endParaRPr lang="en-GB" sz="2000" dirty="0" smtClean="0"/>
          </a:p>
          <a:p>
            <a:endParaRPr lang="en-GB" sz="2000" dirty="0" smtClean="0"/>
          </a:p>
          <a:p>
            <a:r>
              <a:rPr lang="en-GB" sz="2000" dirty="0" smtClean="0"/>
              <a:t>There </a:t>
            </a:r>
            <a:r>
              <a:rPr lang="en-GB" sz="2000" dirty="0"/>
              <a:t>is no literature available regarding the application and use of this weighted algorithmic SMQ in PV.      </a:t>
            </a:r>
          </a:p>
        </p:txBody>
      </p:sp>
      <p:graphicFrame>
        <p:nvGraphicFramePr>
          <p:cNvPr id="7" name="Table 6"/>
          <p:cNvGraphicFramePr>
            <a:graphicFrameLocks noGrp="1"/>
          </p:cNvGraphicFramePr>
          <p:nvPr>
            <p:extLst>
              <p:ext uri="{D42A27DB-BD31-4B8C-83A1-F6EECF244321}">
                <p14:modId xmlns:p14="http://schemas.microsoft.com/office/powerpoint/2010/main" val="1257166814"/>
              </p:ext>
            </p:extLst>
          </p:nvPr>
        </p:nvGraphicFramePr>
        <p:xfrm>
          <a:off x="755576" y="1484784"/>
          <a:ext cx="3896470" cy="4998720"/>
        </p:xfrm>
        <a:graphic>
          <a:graphicData uri="http://schemas.openxmlformats.org/drawingml/2006/table">
            <a:tbl>
              <a:tblPr firstRow="1" firstCol="1" lastRow="1" lastCol="1" bandRow="1" bandCol="1">
                <a:tableStyleId>{5C22544A-7EE6-4342-B048-85BDC9FD1C3A}</a:tableStyleId>
              </a:tblPr>
              <a:tblGrid>
                <a:gridCol w="1948868"/>
                <a:gridCol w="1112373"/>
                <a:gridCol w="835229"/>
              </a:tblGrid>
              <a:tr h="728927">
                <a:tc>
                  <a:txBody>
                    <a:bodyPr/>
                    <a:lstStyle/>
                    <a:p>
                      <a:pPr>
                        <a:lnSpc>
                          <a:spcPct val="200000"/>
                        </a:lnSpc>
                        <a:spcAft>
                          <a:spcPts val="0"/>
                        </a:spcAft>
                      </a:pPr>
                      <a:r>
                        <a:rPr lang="en-GB" sz="1200" dirty="0">
                          <a:effectLst/>
                        </a:rPr>
                        <a:t>Categories </a:t>
                      </a:r>
                      <a:endParaRPr lang="en-GB" sz="1200" dirty="0">
                        <a:effectLst/>
                        <a:latin typeface="Times New Roman"/>
                        <a:ea typeface="Times New Roman"/>
                        <a:cs typeface="Times New Roman"/>
                      </a:endParaRPr>
                    </a:p>
                  </a:txBody>
                  <a:tcPr marL="68337" marR="68337" marT="0" marB="0"/>
                </a:tc>
                <a:tc>
                  <a:txBody>
                    <a:bodyPr/>
                    <a:lstStyle/>
                    <a:p>
                      <a:pPr>
                        <a:lnSpc>
                          <a:spcPct val="200000"/>
                        </a:lnSpc>
                        <a:spcAft>
                          <a:spcPts val="0"/>
                        </a:spcAft>
                      </a:pPr>
                      <a:r>
                        <a:rPr lang="en-GB" sz="1200">
                          <a:effectLst/>
                        </a:rPr>
                        <a:t>Number of PTs</a:t>
                      </a:r>
                      <a:endParaRPr lang="en-GB" sz="1200">
                        <a:effectLst/>
                        <a:latin typeface="Times New Roman"/>
                        <a:ea typeface="Times New Roman"/>
                        <a:cs typeface="Times New Roman"/>
                      </a:endParaRPr>
                    </a:p>
                  </a:txBody>
                  <a:tcPr marL="68337" marR="68337" marT="0" marB="0"/>
                </a:tc>
                <a:tc>
                  <a:txBody>
                    <a:bodyPr/>
                    <a:lstStyle/>
                    <a:p>
                      <a:pPr>
                        <a:lnSpc>
                          <a:spcPct val="200000"/>
                        </a:lnSpc>
                        <a:spcAft>
                          <a:spcPts val="0"/>
                        </a:spcAft>
                      </a:pPr>
                      <a:r>
                        <a:rPr lang="en-GB" sz="1200">
                          <a:effectLst/>
                        </a:rPr>
                        <a:t>Proposed Weight</a:t>
                      </a:r>
                      <a:endParaRPr lang="en-GB" sz="1200">
                        <a:effectLst/>
                        <a:latin typeface="Times New Roman"/>
                        <a:ea typeface="Times New Roman"/>
                        <a:cs typeface="Times New Roman"/>
                      </a:endParaRPr>
                    </a:p>
                  </a:txBody>
                  <a:tcPr marL="68337" marR="68337" marT="0" marB="0"/>
                </a:tc>
              </a:tr>
              <a:tr h="364464">
                <a:tc>
                  <a:txBody>
                    <a:bodyPr/>
                    <a:lstStyle/>
                    <a:p>
                      <a:pPr>
                        <a:lnSpc>
                          <a:spcPct val="200000"/>
                        </a:lnSpc>
                        <a:spcAft>
                          <a:spcPts val="0"/>
                        </a:spcAft>
                      </a:pPr>
                      <a:r>
                        <a:rPr lang="en-GB" sz="1200">
                          <a:effectLst/>
                        </a:rPr>
                        <a:t>Narrow search</a:t>
                      </a:r>
                      <a:endParaRPr lang="en-GB" sz="1200">
                        <a:effectLst/>
                        <a:latin typeface="Times New Roman"/>
                        <a:ea typeface="Times New Roman"/>
                        <a:cs typeface="Times New Roman"/>
                      </a:endParaRPr>
                    </a:p>
                  </a:txBody>
                  <a:tcPr marL="68337" marR="68337" marT="0" marB="0"/>
                </a:tc>
                <a:tc>
                  <a:txBody>
                    <a:bodyPr/>
                    <a:lstStyle/>
                    <a:p>
                      <a:pPr algn="ctr">
                        <a:lnSpc>
                          <a:spcPct val="200000"/>
                        </a:lnSpc>
                        <a:spcAft>
                          <a:spcPts val="0"/>
                        </a:spcAft>
                      </a:pPr>
                      <a:r>
                        <a:rPr lang="en-GB" sz="1400" b="0">
                          <a:solidFill>
                            <a:schemeClr val="tx2">
                              <a:lumMod val="50000"/>
                            </a:schemeClr>
                          </a:solidFill>
                          <a:effectLst/>
                        </a:rPr>
                        <a:t>16</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c>
                  <a:txBody>
                    <a:bodyPr/>
                    <a:lstStyle/>
                    <a:p>
                      <a:pPr algn="ctr">
                        <a:lnSpc>
                          <a:spcPct val="200000"/>
                        </a:lnSpc>
                        <a:spcAft>
                          <a:spcPts val="0"/>
                        </a:spcAft>
                      </a:pPr>
                      <a:r>
                        <a:rPr lang="en-GB" sz="1400" b="0">
                          <a:solidFill>
                            <a:schemeClr val="tx2">
                              <a:lumMod val="50000"/>
                            </a:schemeClr>
                          </a:solidFill>
                          <a:effectLst/>
                        </a:rPr>
                        <a:t> </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r>
              <a:tr h="364464">
                <a:tc>
                  <a:txBody>
                    <a:bodyPr/>
                    <a:lstStyle/>
                    <a:p>
                      <a:pPr>
                        <a:lnSpc>
                          <a:spcPct val="200000"/>
                        </a:lnSpc>
                        <a:spcAft>
                          <a:spcPts val="0"/>
                        </a:spcAft>
                      </a:pPr>
                      <a:r>
                        <a:rPr lang="en-GB" sz="1200">
                          <a:effectLst/>
                        </a:rPr>
                        <a:t>Broad search</a:t>
                      </a:r>
                      <a:endParaRPr lang="en-GB" sz="1200">
                        <a:effectLst/>
                        <a:latin typeface="Times New Roman"/>
                        <a:ea typeface="Times New Roman"/>
                        <a:cs typeface="Times New Roman"/>
                      </a:endParaRPr>
                    </a:p>
                  </a:txBody>
                  <a:tcPr marL="68337" marR="68337" marT="0" marB="0"/>
                </a:tc>
                <a:tc>
                  <a:txBody>
                    <a:bodyPr/>
                    <a:lstStyle/>
                    <a:p>
                      <a:pPr algn="ctr">
                        <a:lnSpc>
                          <a:spcPct val="200000"/>
                        </a:lnSpc>
                        <a:spcAft>
                          <a:spcPts val="0"/>
                        </a:spcAft>
                      </a:pPr>
                      <a:r>
                        <a:rPr lang="en-GB" sz="1400" b="0">
                          <a:solidFill>
                            <a:schemeClr val="tx2">
                              <a:lumMod val="50000"/>
                            </a:schemeClr>
                          </a:solidFill>
                          <a:effectLst/>
                        </a:rPr>
                        <a:t> </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c>
                  <a:txBody>
                    <a:bodyPr/>
                    <a:lstStyle/>
                    <a:p>
                      <a:pPr algn="ctr">
                        <a:lnSpc>
                          <a:spcPct val="200000"/>
                        </a:lnSpc>
                        <a:spcAft>
                          <a:spcPts val="0"/>
                        </a:spcAft>
                      </a:pPr>
                      <a:r>
                        <a:rPr lang="en-GB" sz="1400" b="0">
                          <a:solidFill>
                            <a:schemeClr val="tx2">
                              <a:lumMod val="50000"/>
                            </a:schemeClr>
                          </a:solidFill>
                          <a:effectLst/>
                        </a:rPr>
                        <a:t> </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r>
              <a:tr h="364464">
                <a:tc>
                  <a:txBody>
                    <a:bodyPr/>
                    <a:lstStyle/>
                    <a:p>
                      <a:pPr>
                        <a:lnSpc>
                          <a:spcPct val="200000"/>
                        </a:lnSpc>
                        <a:spcAft>
                          <a:spcPts val="0"/>
                        </a:spcAft>
                      </a:pPr>
                      <a:r>
                        <a:rPr lang="en-GB" sz="1200">
                          <a:effectLst/>
                        </a:rPr>
                        <a:t> photosensitivity</a:t>
                      </a:r>
                      <a:endParaRPr lang="en-GB" sz="1200">
                        <a:effectLst/>
                        <a:latin typeface="Times New Roman"/>
                        <a:ea typeface="Times New Roman"/>
                        <a:cs typeface="Times New Roman"/>
                      </a:endParaRPr>
                    </a:p>
                  </a:txBody>
                  <a:tcPr marL="68337" marR="68337" marT="0" marB="0"/>
                </a:tc>
                <a:tc>
                  <a:txBody>
                    <a:bodyPr/>
                    <a:lstStyle/>
                    <a:p>
                      <a:pPr algn="ctr">
                        <a:lnSpc>
                          <a:spcPct val="200000"/>
                        </a:lnSpc>
                        <a:spcAft>
                          <a:spcPts val="0"/>
                        </a:spcAft>
                      </a:pPr>
                      <a:r>
                        <a:rPr lang="en-GB" sz="1400" b="0" dirty="0">
                          <a:solidFill>
                            <a:schemeClr val="tx2">
                              <a:lumMod val="50000"/>
                            </a:schemeClr>
                          </a:solidFill>
                          <a:effectLst/>
                        </a:rPr>
                        <a:t>3</a:t>
                      </a:r>
                      <a:endParaRPr lang="en-GB" sz="1400" b="0" dirty="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c>
                  <a:txBody>
                    <a:bodyPr/>
                    <a:lstStyle/>
                    <a:p>
                      <a:pPr algn="ctr">
                        <a:lnSpc>
                          <a:spcPct val="200000"/>
                        </a:lnSpc>
                        <a:spcAft>
                          <a:spcPts val="0"/>
                        </a:spcAft>
                      </a:pPr>
                      <a:r>
                        <a:rPr lang="en-GB" sz="1400" b="0">
                          <a:solidFill>
                            <a:schemeClr val="tx2">
                              <a:lumMod val="50000"/>
                            </a:schemeClr>
                          </a:solidFill>
                          <a:effectLst/>
                        </a:rPr>
                        <a:t>1</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r>
              <a:tr h="364464">
                <a:tc>
                  <a:txBody>
                    <a:bodyPr/>
                    <a:lstStyle/>
                    <a:p>
                      <a:pPr>
                        <a:lnSpc>
                          <a:spcPct val="200000"/>
                        </a:lnSpc>
                        <a:spcAft>
                          <a:spcPts val="0"/>
                        </a:spcAft>
                      </a:pPr>
                      <a:r>
                        <a:rPr lang="en-GB" sz="1200" dirty="0">
                          <a:effectLst/>
                        </a:rPr>
                        <a:t> oral ulcers</a:t>
                      </a:r>
                      <a:endParaRPr lang="en-GB" sz="1200" dirty="0">
                        <a:effectLst/>
                        <a:latin typeface="Times New Roman"/>
                        <a:ea typeface="Times New Roman"/>
                        <a:cs typeface="Times New Roman"/>
                      </a:endParaRPr>
                    </a:p>
                  </a:txBody>
                  <a:tcPr marL="68337" marR="68337" marT="0" marB="0"/>
                </a:tc>
                <a:tc>
                  <a:txBody>
                    <a:bodyPr/>
                    <a:lstStyle/>
                    <a:p>
                      <a:pPr algn="ctr">
                        <a:lnSpc>
                          <a:spcPct val="200000"/>
                        </a:lnSpc>
                        <a:spcAft>
                          <a:spcPts val="0"/>
                        </a:spcAft>
                      </a:pPr>
                      <a:r>
                        <a:rPr lang="en-GB" sz="1400" b="0">
                          <a:solidFill>
                            <a:schemeClr val="tx2">
                              <a:lumMod val="50000"/>
                            </a:schemeClr>
                          </a:solidFill>
                          <a:effectLst/>
                        </a:rPr>
                        <a:t>3</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c>
                  <a:txBody>
                    <a:bodyPr/>
                    <a:lstStyle/>
                    <a:p>
                      <a:pPr algn="ctr">
                        <a:lnSpc>
                          <a:spcPct val="200000"/>
                        </a:lnSpc>
                        <a:spcAft>
                          <a:spcPts val="0"/>
                        </a:spcAft>
                      </a:pPr>
                      <a:r>
                        <a:rPr lang="en-GB" sz="1400" b="0">
                          <a:solidFill>
                            <a:schemeClr val="tx2">
                              <a:lumMod val="50000"/>
                            </a:schemeClr>
                          </a:solidFill>
                          <a:effectLst/>
                        </a:rPr>
                        <a:t>2</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r>
              <a:tr h="364464">
                <a:tc>
                  <a:txBody>
                    <a:bodyPr/>
                    <a:lstStyle/>
                    <a:p>
                      <a:pPr>
                        <a:lnSpc>
                          <a:spcPct val="200000"/>
                        </a:lnSpc>
                        <a:spcAft>
                          <a:spcPts val="0"/>
                        </a:spcAft>
                      </a:pPr>
                      <a:r>
                        <a:rPr lang="en-GB" sz="1200">
                          <a:effectLst/>
                        </a:rPr>
                        <a:t> arthritis</a:t>
                      </a:r>
                      <a:endParaRPr lang="en-GB" sz="1200">
                        <a:effectLst/>
                        <a:latin typeface="Times New Roman"/>
                        <a:ea typeface="Times New Roman"/>
                        <a:cs typeface="Times New Roman"/>
                      </a:endParaRPr>
                    </a:p>
                  </a:txBody>
                  <a:tcPr marL="68337" marR="68337" marT="0" marB="0"/>
                </a:tc>
                <a:tc>
                  <a:txBody>
                    <a:bodyPr/>
                    <a:lstStyle/>
                    <a:p>
                      <a:pPr algn="ctr">
                        <a:lnSpc>
                          <a:spcPct val="200000"/>
                        </a:lnSpc>
                        <a:spcAft>
                          <a:spcPts val="0"/>
                        </a:spcAft>
                      </a:pPr>
                      <a:r>
                        <a:rPr lang="en-GB" sz="1400" b="0">
                          <a:solidFill>
                            <a:schemeClr val="tx2">
                              <a:lumMod val="50000"/>
                            </a:schemeClr>
                          </a:solidFill>
                          <a:effectLst/>
                        </a:rPr>
                        <a:t>2</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c>
                  <a:txBody>
                    <a:bodyPr/>
                    <a:lstStyle/>
                    <a:p>
                      <a:pPr algn="ctr">
                        <a:lnSpc>
                          <a:spcPct val="200000"/>
                        </a:lnSpc>
                        <a:spcAft>
                          <a:spcPts val="0"/>
                        </a:spcAft>
                      </a:pPr>
                      <a:r>
                        <a:rPr lang="en-GB" sz="1400" b="0">
                          <a:solidFill>
                            <a:schemeClr val="tx2">
                              <a:lumMod val="50000"/>
                            </a:schemeClr>
                          </a:solidFill>
                          <a:effectLst/>
                        </a:rPr>
                        <a:t>3</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r>
              <a:tr h="364464">
                <a:tc>
                  <a:txBody>
                    <a:bodyPr/>
                    <a:lstStyle/>
                    <a:p>
                      <a:pPr>
                        <a:lnSpc>
                          <a:spcPct val="200000"/>
                        </a:lnSpc>
                        <a:spcAft>
                          <a:spcPts val="0"/>
                        </a:spcAft>
                      </a:pPr>
                      <a:r>
                        <a:rPr lang="en-GB" sz="1200">
                          <a:effectLst/>
                        </a:rPr>
                        <a:t> serositis</a:t>
                      </a:r>
                      <a:endParaRPr lang="en-GB" sz="1200">
                        <a:effectLst/>
                        <a:latin typeface="Times New Roman"/>
                        <a:ea typeface="Times New Roman"/>
                        <a:cs typeface="Times New Roman"/>
                      </a:endParaRPr>
                    </a:p>
                  </a:txBody>
                  <a:tcPr marL="68337" marR="68337" marT="0" marB="0"/>
                </a:tc>
                <a:tc>
                  <a:txBody>
                    <a:bodyPr/>
                    <a:lstStyle/>
                    <a:p>
                      <a:pPr algn="ctr">
                        <a:lnSpc>
                          <a:spcPct val="200000"/>
                        </a:lnSpc>
                        <a:spcAft>
                          <a:spcPts val="0"/>
                        </a:spcAft>
                      </a:pPr>
                      <a:r>
                        <a:rPr lang="en-GB" sz="1400" b="0">
                          <a:solidFill>
                            <a:schemeClr val="tx2">
                              <a:lumMod val="50000"/>
                            </a:schemeClr>
                          </a:solidFill>
                          <a:effectLst/>
                        </a:rPr>
                        <a:t>9</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c>
                  <a:txBody>
                    <a:bodyPr/>
                    <a:lstStyle/>
                    <a:p>
                      <a:pPr algn="ctr">
                        <a:lnSpc>
                          <a:spcPct val="200000"/>
                        </a:lnSpc>
                        <a:spcAft>
                          <a:spcPts val="0"/>
                        </a:spcAft>
                      </a:pPr>
                      <a:r>
                        <a:rPr lang="en-GB" sz="1400" b="0">
                          <a:solidFill>
                            <a:schemeClr val="tx2">
                              <a:lumMod val="50000"/>
                            </a:schemeClr>
                          </a:solidFill>
                          <a:effectLst/>
                        </a:rPr>
                        <a:t>3</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r>
              <a:tr h="364464">
                <a:tc>
                  <a:txBody>
                    <a:bodyPr/>
                    <a:lstStyle/>
                    <a:p>
                      <a:pPr>
                        <a:lnSpc>
                          <a:spcPct val="200000"/>
                        </a:lnSpc>
                        <a:spcAft>
                          <a:spcPts val="0"/>
                        </a:spcAft>
                      </a:pPr>
                      <a:r>
                        <a:rPr lang="en-GB" sz="1200">
                          <a:effectLst/>
                        </a:rPr>
                        <a:t> renal disorder</a:t>
                      </a:r>
                      <a:endParaRPr lang="en-GB" sz="1200">
                        <a:effectLst/>
                        <a:latin typeface="Times New Roman"/>
                        <a:ea typeface="Times New Roman"/>
                        <a:cs typeface="Times New Roman"/>
                      </a:endParaRPr>
                    </a:p>
                  </a:txBody>
                  <a:tcPr marL="68337" marR="68337" marT="0" marB="0"/>
                </a:tc>
                <a:tc>
                  <a:txBody>
                    <a:bodyPr/>
                    <a:lstStyle/>
                    <a:p>
                      <a:pPr algn="ctr">
                        <a:lnSpc>
                          <a:spcPct val="200000"/>
                        </a:lnSpc>
                        <a:spcAft>
                          <a:spcPts val="0"/>
                        </a:spcAft>
                      </a:pPr>
                      <a:r>
                        <a:rPr lang="en-GB" sz="1400" b="0" dirty="0">
                          <a:solidFill>
                            <a:schemeClr val="tx2">
                              <a:lumMod val="50000"/>
                            </a:schemeClr>
                          </a:solidFill>
                          <a:effectLst/>
                        </a:rPr>
                        <a:t>8</a:t>
                      </a:r>
                      <a:endParaRPr lang="en-GB" sz="1400" b="0" dirty="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c>
                  <a:txBody>
                    <a:bodyPr/>
                    <a:lstStyle/>
                    <a:p>
                      <a:pPr algn="ctr">
                        <a:lnSpc>
                          <a:spcPct val="200000"/>
                        </a:lnSpc>
                        <a:spcAft>
                          <a:spcPts val="0"/>
                        </a:spcAft>
                      </a:pPr>
                      <a:r>
                        <a:rPr lang="en-GB" sz="1400" b="0">
                          <a:solidFill>
                            <a:schemeClr val="tx2">
                              <a:lumMod val="50000"/>
                            </a:schemeClr>
                          </a:solidFill>
                          <a:effectLst/>
                        </a:rPr>
                        <a:t>1</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r>
              <a:tr h="364464">
                <a:tc>
                  <a:txBody>
                    <a:bodyPr/>
                    <a:lstStyle/>
                    <a:p>
                      <a:pPr>
                        <a:lnSpc>
                          <a:spcPct val="200000"/>
                        </a:lnSpc>
                        <a:spcAft>
                          <a:spcPts val="0"/>
                        </a:spcAft>
                      </a:pPr>
                      <a:r>
                        <a:rPr lang="en-GB" sz="1200">
                          <a:effectLst/>
                        </a:rPr>
                        <a:t> neurological disorder</a:t>
                      </a:r>
                      <a:endParaRPr lang="en-GB" sz="1200">
                        <a:effectLst/>
                        <a:latin typeface="Times New Roman"/>
                        <a:ea typeface="Times New Roman"/>
                        <a:cs typeface="Times New Roman"/>
                      </a:endParaRPr>
                    </a:p>
                  </a:txBody>
                  <a:tcPr marL="68337" marR="68337" marT="0" marB="0"/>
                </a:tc>
                <a:tc>
                  <a:txBody>
                    <a:bodyPr/>
                    <a:lstStyle/>
                    <a:p>
                      <a:pPr algn="ctr">
                        <a:lnSpc>
                          <a:spcPct val="200000"/>
                        </a:lnSpc>
                        <a:spcAft>
                          <a:spcPts val="0"/>
                        </a:spcAft>
                      </a:pPr>
                      <a:r>
                        <a:rPr lang="en-GB" sz="1400" b="0">
                          <a:solidFill>
                            <a:schemeClr val="tx2">
                              <a:lumMod val="50000"/>
                            </a:schemeClr>
                          </a:solidFill>
                          <a:effectLst/>
                        </a:rPr>
                        <a:t>21</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c>
                  <a:txBody>
                    <a:bodyPr/>
                    <a:lstStyle/>
                    <a:p>
                      <a:pPr algn="ctr">
                        <a:lnSpc>
                          <a:spcPct val="200000"/>
                        </a:lnSpc>
                        <a:spcAft>
                          <a:spcPts val="0"/>
                        </a:spcAft>
                      </a:pPr>
                      <a:r>
                        <a:rPr lang="en-GB" sz="1400" b="0">
                          <a:solidFill>
                            <a:schemeClr val="tx2">
                              <a:lumMod val="50000"/>
                            </a:schemeClr>
                          </a:solidFill>
                          <a:effectLst/>
                        </a:rPr>
                        <a:t>2</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r>
              <a:tr h="364464">
                <a:tc>
                  <a:txBody>
                    <a:bodyPr/>
                    <a:lstStyle/>
                    <a:p>
                      <a:pPr>
                        <a:lnSpc>
                          <a:spcPct val="200000"/>
                        </a:lnSpc>
                        <a:spcAft>
                          <a:spcPts val="0"/>
                        </a:spcAft>
                      </a:pPr>
                      <a:r>
                        <a:rPr lang="en-GB" sz="1200">
                          <a:effectLst/>
                        </a:rPr>
                        <a:t> hematologic disorder</a:t>
                      </a:r>
                      <a:endParaRPr lang="en-GB" sz="1200">
                        <a:effectLst/>
                        <a:latin typeface="Times New Roman"/>
                        <a:ea typeface="Times New Roman"/>
                        <a:cs typeface="Times New Roman"/>
                      </a:endParaRPr>
                    </a:p>
                  </a:txBody>
                  <a:tcPr marL="68337" marR="68337" marT="0" marB="0"/>
                </a:tc>
                <a:tc>
                  <a:txBody>
                    <a:bodyPr/>
                    <a:lstStyle/>
                    <a:p>
                      <a:pPr algn="ctr">
                        <a:lnSpc>
                          <a:spcPct val="200000"/>
                        </a:lnSpc>
                        <a:spcAft>
                          <a:spcPts val="0"/>
                        </a:spcAft>
                      </a:pPr>
                      <a:r>
                        <a:rPr lang="en-GB" sz="1400" b="0">
                          <a:solidFill>
                            <a:schemeClr val="tx2">
                              <a:lumMod val="50000"/>
                            </a:schemeClr>
                          </a:solidFill>
                          <a:effectLst/>
                        </a:rPr>
                        <a:t>6</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c>
                  <a:txBody>
                    <a:bodyPr/>
                    <a:lstStyle/>
                    <a:p>
                      <a:pPr algn="ctr">
                        <a:lnSpc>
                          <a:spcPct val="200000"/>
                        </a:lnSpc>
                        <a:spcAft>
                          <a:spcPts val="0"/>
                        </a:spcAft>
                      </a:pPr>
                      <a:r>
                        <a:rPr lang="en-GB" sz="1400" b="0" dirty="0">
                          <a:solidFill>
                            <a:schemeClr val="tx2">
                              <a:lumMod val="50000"/>
                            </a:schemeClr>
                          </a:solidFill>
                          <a:effectLst/>
                        </a:rPr>
                        <a:t>3</a:t>
                      </a:r>
                      <a:endParaRPr lang="en-GB" sz="1400" b="0" dirty="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r>
              <a:tr h="364464">
                <a:tc>
                  <a:txBody>
                    <a:bodyPr/>
                    <a:lstStyle/>
                    <a:p>
                      <a:pPr>
                        <a:lnSpc>
                          <a:spcPct val="200000"/>
                        </a:lnSpc>
                        <a:spcAft>
                          <a:spcPts val="0"/>
                        </a:spcAft>
                      </a:pPr>
                      <a:r>
                        <a:rPr lang="en-GB" sz="1200">
                          <a:effectLst/>
                        </a:rPr>
                        <a:t> immunologic disorder</a:t>
                      </a:r>
                      <a:endParaRPr lang="en-GB" sz="1200">
                        <a:effectLst/>
                        <a:latin typeface="Times New Roman"/>
                        <a:ea typeface="Times New Roman"/>
                        <a:cs typeface="Times New Roman"/>
                      </a:endParaRPr>
                    </a:p>
                  </a:txBody>
                  <a:tcPr marL="68337" marR="68337" marT="0" marB="0"/>
                </a:tc>
                <a:tc>
                  <a:txBody>
                    <a:bodyPr/>
                    <a:lstStyle/>
                    <a:p>
                      <a:pPr algn="ctr">
                        <a:lnSpc>
                          <a:spcPct val="200000"/>
                        </a:lnSpc>
                        <a:spcAft>
                          <a:spcPts val="0"/>
                        </a:spcAft>
                      </a:pPr>
                      <a:r>
                        <a:rPr lang="en-GB" sz="1400" b="0">
                          <a:solidFill>
                            <a:schemeClr val="tx2">
                              <a:lumMod val="50000"/>
                            </a:schemeClr>
                          </a:solidFill>
                          <a:effectLst/>
                        </a:rPr>
                        <a:t>9</a:t>
                      </a:r>
                      <a:endParaRPr lang="en-GB" sz="1400" b="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c>
                  <a:txBody>
                    <a:bodyPr/>
                    <a:lstStyle/>
                    <a:p>
                      <a:pPr algn="ctr">
                        <a:lnSpc>
                          <a:spcPct val="200000"/>
                        </a:lnSpc>
                        <a:spcAft>
                          <a:spcPts val="0"/>
                        </a:spcAft>
                      </a:pPr>
                      <a:r>
                        <a:rPr lang="en-GB" sz="1400" b="0" dirty="0">
                          <a:solidFill>
                            <a:schemeClr val="tx2">
                              <a:lumMod val="50000"/>
                            </a:schemeClr>
                          </a:solidFill>
                          <a:effectLst/>
                        </a:rPr>
                        <a:t>3</a:t>
                      </a:r>
                      <a:endParaRPr lang="en-GB" sz="1400" b="0" dirty="0">
                        <a:solidFill>
                          <a:schemeClr val="tx2">
                            <a:lumMod val="50000"/>
                          </a:schemeClr>
                        </a:solidFill>
                        <a:effectLst/>
                        <a:latin typeface="Times New Roman"/>
                        <a:ea typeface="Times New Roman"/>
                        <a:cs typeface="Times New Roman"/>
                      </a:endParaRPr>
                    </a:p>
                  </a:txBody>
                  <a:tcPr marL="68337" marR="68337" marT="0" marB="0">
                    <a:solidFill>
                      <a:schemeClr val="tx2">
                        <a:lumMod val="20000"/>
                        <a:lumOff val="80000"/>
                      </a:schemeClr>
                    </a:solidFill>
                  </a:tcPr>
                </a:tc>
              </a:tr>
            </a:tbl>
          </a:graphicData>
        </a:graphic>
      </p:graphicFrame>
    </p:spTree>
    <p:extLst>
      <p:ext uri="{BB962C8B-B14F-4D97-AF65-F5344CB8AC3E}">
        <p14:creationId xmlns:p14="http://schemas.microsoft.com/office/powerpoint/2010/main" val="37351954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6995120" cy="1371600"/>
          </a:xfrm>
        </p:spPr>
        <p:txBody>
          <a:bodyPr>
            <a:normAutofit/>
          </a:bodyPr>
          <a:lstStyle/>
          <a:p>
            <a:r>
              <a:rPr lang="en-GB" dirty="0"/>
              <a:t>Analysis of SMQs for Signal </a:t>
            </a:r>
            <a:r>
              <a:rPr lang="en-GB" dirty="0" smtClean="0"/>
              <a:t>Detection</a:t>
            </a:r>
            <a:endParaRPr lang="en-GB" dirty="0"/>
          </a:p>
        </p:txBody>
      </p:sp>
      <p:sp>
        <p:nvSpPr>
          <p:cNvPr id="3" name="Content Placeholder 2"/>
          <p:cNvSpPr>
            <a:spLocks noGrp="1"/>
          </p:cNvSpPr>
          <p:nvPr>
            <p:ph idx="1"/>
          </p:nvPr>
        </p:nvSpPr>
        <p:spPr/>
        <p:txBody>
          <a:bodyPr>
            <a:normAutofit fontScale="92500"/>
          </a:bodyPr>
          <a:lstStyle/>
          <a:p>
            <a:pPr algn="just"/>
            <a:r>
              <a:rPr lang="en-GB" b="0" dirty="0" smtClean="0"/>
              <a:t>The </a:t>
            </a:r>
            <a:r>
              <a:rPr lang="en-GB" b="0" dirty="0"/>
              <a:t>EMA researchers in this study compared the timing of onset of a known safety signal (hyperglycaemia) for a marketed product using various </a:t>
            </a:r>
            <a:r>
              <a:rPr lang="en-GB" b="0" dirty="0" err="1"/>
              <a:t>MedDRA</a:t>
            </a:r>
            <a:r>
              <a:rPr lang="en-GB" b="0" dirty="0"/>
              <a:t> term levels (PT, HLT, HLGT) and for SMQ </a:t>
            </a:r>
            <a:r>
              <a:rPr lang="en-GB" b="0" i="1" dirty="0"/>
              <a:t>Hyperglycaemia/new onset diabetes mellitus</a:t>
            </a:r>
            <a:r>
              <a:rPr lang="en-GB" b="0" dirty="0"/>
              <a:t>. Proportional reporting ratios (PRRs) over time (“dynamic PRRs”) for each term level and for the SMQ were calculated and used for the comparison. The researchers reported that a significant PRR was found using SMQ </a:t>
            </a:r>
            <a:r>
              <a:rPr lang="en-GB" b="0" i="1" dirty="0"/>
              <a:t>Hyperglycaemia/new onset diabetes mellitus</a:t>
            </a:r>
            <a:r>
              <a:rPr lang="en-GB" b="0" dirty="0"/>
              <a:t> </a:t>
            </a:r>
            <a:r>
              <a:rPr lang="en-GB" dirty="0"/>
              <a:t>earlier</a:t>
            </a:r>
            <a:r>
              <a:rPr lang="en-GB" b="0" dirty="0"/>
              <a:t> than for any other term level studied. The study highlighted the potential for SMQs to be used early on in signal detection for risk management, and that further research in this area would be useful.</a:t>
            </a:r>
          </a:p>
          <a:p>
            <a:pPr algn="just"/>
            <a:r>
              <a:rPr lang="en-GB" b="0" dirty="0" err="1"/>
              <a:t>Newbould</a:t>
            </a:r>
            <a:r>
              <a:rPr lang="en-GB" b="0" dirty="0"/>
              <a:t> V, Halsey N, </a:t>
            </a:r>
            <a:r>
              <a:rPr lang="en-GB" b="0" dirty="0" err="1"/>
              <a:t>Tsintis</a:t>
            </a:r>
            <a:r>
              <a:rPr lang="en-GB" b="0" dirty="0"/>
              <a:t> P, </a:t>
            </a:r>
            <a:r>
              <a:rPr lang="en-GB" b="0" dirty="0" err="1"/>
              <a:t>Lerch</a:t>
            </a:r>
            <a:r>
              <a:rPr lang="en-GB" b="0" dirty="0"/>
              <a:t> M, </a:t>
            </a:r>
            <a:r>
              <a:rPr lang="en-GB" b="0" dirty="0" err="1"/>
              <a:t>Mozzicato</a:t>
            </a:r>
            <a:r>
              <a:rPr lang="en-GB" b="0" dirty="0"/>
              <a:t> P. Standardised </a:t>
            </a:r>
            <a:r>
              <a:rPr lang="en-GB" b="0" dirty="0" err="1"/>
              <a:t>MedDRA</a:t>
            </a:r>
            <a:r>
              <a:rPr lang="en-GB" b="0" dirty="0"/>
              <a:t>® Queries: Analysis of their signal detection capability. 22nd ICPE Meeting; 2006 Aug; Lisbon, Portugal; Abstract 87.</a:t>
            </a:r>
          </a:p>
          <a:p>
            <a:endParaRPr lang="en-GB"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15</a:t>
            </a:fld>
            <a:endParaRPr lang="en-US"/>
          </a:p>
        </p:txBody>
      </p:sp>
    </p:spTree>
    <p:extLst>
      <p:ext uri="{BB962C8B-B14F-4D97-AF65-F5344CB8AC3E}">
        <p14:creationId xmlns:p14="http://schemas.microsoft.com/office/powerpoint/2010/main" val="13230128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7139136" cy="759614"/>
          </a:xfrm>
        </p:spPr>
        <p:txBody>
          <a:bodyPr/>
          <a:lstStyle/>
          <a:p>
            <a:r>
              <a:rPr lang="en-GB" dirty="0" smtClean="0"/>
              <a:t>Diagnostic process</a:t>
            </a:r>
            <a:endParaRPr lang="en-GB" dirty="0"/>
          </a:p>
        </p:txBody>
      </p:sp>
      <p:sp>
        <p:nvSpPr>
          <p:cNvPr id="3" name="Content Placeholder 2"/>
          <p:cNvSpPr>
            <a:spLocks noGrp="1"/>
          </p:cNvSpPr>
          <p:nvPr>
            <p:ph idx="1"/>
          </p:nvPr>
        </p:nvSpPr>
        <p:spPr>
          <a:xfrm>
            <a:off x="467544" y="1196752"/>
            <a:ext cx="7620000" cy="5256584"/>
          </a:xfrm>
        </p:spPr>
        <p:txBody>
          <a:bodyPr>
            <a:normAutofit/>
          </a:bodyPr>
          <a:lstStyle/>
          <a:p>
            <a:pPr algn="just"/>
            <a:r>
              <a:rPr lang="en-GB" sz="2600" b="0" dirty="0"/>
              <a:t>Diagnosis is defined as a  “</a:t>
            </a:r>
            <a:r>
              <a:rPr lang="en-GB" sz="2600" b="0" i="1" dirty="0"/>
              <a:t>description of a health problem in terms of known diseases</a:t>
            </a:r>
            <a:r>
              <a:rPr lang="en-GB" sz="2600" b="0" dirty="0" smtClean="0"/>
              <a:t>”.</a:t>
            </a:r>
            <a:r>
              <a:rPr lang="en-GB" sz="2600" b="0" baseline="30000" dirty="0" smtClean="0"/>
              <a:t> </a:t>
            </a:r>
            <a:r>
              <a:rPr lang="en-GB" sz="2600" b="0" dirty="0" smtClean="0"/>
              <a:t> </a:t>
            </a:r>
            <a:endParaRPr lang="en-GB" sz="2600" b="0" dirty="0"/>
          </a:p>
          <a:p>
            <a:pPr algn="just"/>
            <a:r>
              <a:rPr lang="en-GB" sz="2600" b="0" dirty="0" smtClean="0"/>
              <a:t>There </a:t>
            </a:r>
            <a:r>
              <a:rPr lang="en-GB" sz="2600" b="0" dirty="0"/>
              <a:t>are various methods and many factors involved in reaching a diagnosis.  The two main aspects to the diagnostic process are: problem solving and decision making</a:t>
            </a:r>
            <a:r>
              <a:rPr lang="en-GB" sz="2600" b="0" dirty="0" smtClean="0"/>
              <a:t>.</a:t>
            </a:r>
          </a:p>
          <a:p>
            <a:pPr marL="342900" indent="-342900" algn="just">
              <a:buFont typeface="Arial" pitchFamily="34" charset="0"/>
              <a:buChar char="•"/>
            </a:pPr>
            <a:r>
              <a:rPr lang="en-GB" sz="2600" b="0" dirty="0" smtClean="0"/>
              <a:t>“</a:t>
            </a:r>
            <a:r>
              <a:rPr lang="en-GB" sz="2600" b="0" i="1" dirty="0"/>
              <a:t>set of actions needed to obtain a diagnosis</a:t>
            </a:r>
            <a:r>
              <a:rPr lang="en-GB" sz="2600" b="0" dirty="0" smtClean="0"/>
              <a:t>”.  </a:t>
            </a:r>
          </a:p>
          <a:p>
            <a:pPr marL="342900" indent="-342900" algn="just">
              <a:buFont typeface="Arial" pitchFamily="34" charset="0"/>
              <a:buChar char="•"/>
            </a:pPr>
            <a:r>
              <a:rPr lang="en-GB" sz="2600" b="0" dirty="0" smtClean="0"/>
              <a:t>“</a:t>
            </a:r>
            <a:r>
              <a:rPr lang="en-GB" sz="2600" b="0" i="1" dirty="0"/>
              <a:t>complex transition that begins with the patient’s individual illness history and culminates in a result that can be categorised</a:t>
            </a:r>
            <a:r>
              <a:rPr lang="en-GB" sz="2600" b="0" dirty="0"/>
              <a:t>”.</a:t>
            </a:r>
          </a:p>
        </p:txBody>
      </p:sp>
      <p:sp>
        <p:nvSpPr>
          <p:cNvPr id="4" name="Slide Number Placeholder 3"/>
          <p:cNvSpPr>
            <a:spLocks noGrp="1"/>
          </p:cNvSpPr>
          <p:nvPr>
            <p:ph type="sldNum" sz="quarter" idx="12"/>
          </p:nvPr>
        </p:nvSpPr>
        <p:spPr/>
        <p:txBody>
          <a:bodyPr/>
          <a:lstStyle/>
          <a:p>
            <a:fld id="{F38DF745-7D3F-47F4-83A3-874385CFAA69}" type="slidenum">
              <a:rPr lang="en-US" smtClean="0"/>
              <a:pPr/>
              <a:t>16</a:t>
            </a:fld>
            <a:endParaRPr lang="en-US"/>
          </a:p>
        </p:txBody>
      </p:sp>
    </p:spTree>
    <p:extLst>
      <p:ext uri="{BB962C8B-B14F-4D97-AF65-F5344CB8AC3E}">
        <p14:creationId xmlns:p14="http://schemas.microsoft.com/office/powerpoint/2010/main" val="10248729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8DF745-7D3F-47F4-83A3-874385CFAA69}" type="slidenum">
              <a:rPr lang="en-US" smtClean="0"/>
              <a:pPr/>
              <a:t>17</a:t>
            </a:fld>
            <a:endParaRPr lang="en-US"/>
          </a:p>
        </p:txBody>
      </p:sp>
      <p:pic>
        <p:nvPicPr>
          <p:cNvPr id="2050" name="Picture 2" descr="https://s3.amazonaws.com/lowres.cartoonstock.com/medical-diagnosis-doctor-gp-physician-symptom-aban2146_low.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2707" y="0"/>
            <a:ext cx="6475637" cy="6880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5380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5791200" cy="939552"/>
          </a:xfrm>
        </p:spPr>
        <p:txBody>
          <a:bodyPr/>
          <a:lstStyle/>
          <a:p>
            <a:r>
              <a:rPr lang="en-GB" dirty="0" smtClean="0"/>
              <a:t>Delphi method</a:t>
            </a:r>
            <a:endParaRPr lang="en-GB" dirty="0"/>
          </a:p>
        </p:txBody>
      </p:sp>
      <p:sp>
        <p:nvSpPr>
          <p:cNvPr id="3" name="Content Placeholder 2"/>
          <p:cNvSpPr>
            <a:spLocks noGrp="1"/>
          </p:cNvSpPr>
          <p:nvPr>
            <p:ph idx="1"/>
          </p:nvPr>
        </p:nvSpPr>
        <p:spPr>
          <a:xfrm>
            <a:off x="457200" y="1124744"/>
            <a:ext cx="7620000" cy="5001419"/>
          </a:xfrm>
        </p:spPr>
        <p:txBody>
          <a:bodyPr>
            <a:normAutofit lnSpcReduction="10000"/>
          </a:bodyPr>
          <a:lstStyle/>
          <a:p>
            <a:pPr algn="just"/>
            <a:r>
              <a:rPr lang="en-GB" sz="2400" b="0" dirty="0" smtClean="0"/>
              <a:t>RAND </a:t>
            </a:r>
            <a:r>
              <a:rPr lang="en-GB" sz="2400" b="0" dirty="0"/>
              <a:t>developed the Delphi method in the 1950s, originally to forecast the impact of technology on warfare. The method entails a group of experts who anonymously reply to questionnaires and subsequently receive feedback in the form of a statistical representation of the "group response," after which the process repeats itself. The goal is to </a:t>
            </a:r>
            <a:r>
              <a:rPr lang="en-GB" sz="2400" b="0" u="sng" dirty="0">
                <a:solidFill>
                  <a:srgbClr val="FF0000"/>
                </a:solidFill>
              </a:rPr>
              <a:t>reduce the range of responses and arrive at something closer to expert consensus</a:t>
            </a:r>
            <a:r>
              <a:rPr lang="en-GB" sz="2400" b="0" dirty="0"/>
              <a:t>. The Delphi Method has been widely adopted and is still in use today</a:t>
            </a:r>
            <a:r>
              <a:rPr lang="en-GB" sz="2400" b="0" dirty="0" smtClean="0"/>
              <a:t>.</a:t>
            </a:r>
          </a:p>
          <a:p>
            <a:pPr algn="just"/>
            <a:endParaRPr lang="en-GB" sz="2400" b="0" dirty="0"/>
          </a:p>
          <a:p>
            <a:pPr algn="just"/>
            <a:r>
              <a:rPr lang="en-GB" sz="2400" dirty="0"/>
              <a:t>Mean scores derived from a series of judges are likely to be more reliable, and therefore useful, than those derived from a single </a:t>
            </a:r>
            <a:r>
              <a:rPr lang="en-GB" sz="2400" dirty="0" err="1" smtClean="0"/>
              <a:t>rater</a:t>
            </a:r>
            <a:r>
              <a:rPr lang="en-GB" sz="2400" dirty="0" smtClean="0"/>
              <a:t>.</a:t>
            </a:r>
            <a:endParaRPr lang="en-GB" sz="240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18</a:t>
            </a:fld>
            <a:endParaRPr lang="en-US"/>
          </a:p>
        </p:txBody>
      </p:sp>
    </p:spTree>
    <p:extLst>
      <p:ext uri="{BB962C8B-B14F-4D97-AF65-F5344CB8AC3E}">
        <p14:creationId xmlns:p14="http://schemas.microsoft.com/office/powerpoint/2010/main" val="8489136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718"/>
            <a:ext cx="7859216" cy="1371600"/>
          </a:xfrm>
        </p:spPr>
        <p:txBody>
          <a:bodyPr/>
          <a:lstStyle/>
          <a:p>
            <a:r>
              <a:rPr lang="en-GB" dirty="0" smtClean="0"/>
              <a:t>Physicians – </a:t>
            </a:r>
            <a:r>
              <a:rPr lang="en-GB" dirty="0" smtClean="0">
                <a:latin typeface="+mn-lt"/>
              </a:rPr>
              <a:t>choosing the </a:t>
            </a:r>
            <a:r>
              <a:rPr lang="en-GB" dirty="0" err="1" smtClean="0">
                <a:latin typeface="+mn-lt"/>
              </a:rPr>
              <a:t>raters</a:t>
            </a:r>
            <a:r>
              <a:rPr lang="en-GB" dirty="0" smtClean="0">
                <a:latin typeface="+mn-lt"/>
              </a:rPr>
              <a:t> </a:t>
            </a:r>
            <a:endParaRPr lang="en-GB" dirty="0">
              <a:latin typeface="+mn-lt"/>
            </a:endParaRPr>
          </a:p>
        </p:txBody>
      </p:sp>
      <p:sp>
        <p:nvSpPr>
          <p:cNvPr id="3" name="Content Placeholder 2"/>
          <p:cNvSpPr>
            <a:spLocks noGrp="1"/>
          </p:cNvSpPr>
          <p:nvPr>
            <p:ph idx="1"/>
          </p:nvPr>
        </p:nvSpPr>
        <p:spPr>
          <a:xfrm>
            <a:off x="578895" y="1484784"/>
            <a:ext cx="7620000" cy="864096"/>
          </a:xfrm>
        </p:spPr>
        <p:txBody>
          <a:bodyPr>
            <a:normAutofit lnSpcReduction="10000"/>
          </a:bodyPr>
          <a:lstStyle/>
          <a:p>
            <a:r>
              <a:rPr lang="en-GB" sz="2400" b="0" dirty="0" smtClean="0"/>
              <a:t>Current </a:t>
            </a:r>
            <a:r>
              <a:rPr lang="en-GB" sz="2400" b="0" dirty="0"/>
              <a:t>or previous history in dealing with adverse drug reactions or </a:t>
            </a:r>
            <a:r>
              <a:rPr lang="en-GB" sz="2400" b="0" dirty="0" smtClean="0"/>
              <a:t>PV data.</a:t>
            </a:r>
          </a:p>
          <a:p>
            <a:endParaRPr lang="en-GB" sz="2400"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19</a:t>
            </a:fld>
            <a:endParaRPr lang="en-US"/>
          </a:p>
        </p:txBody>
      </p:sp>
      <p:sp>
        <p:nvSpPr>
          <p:cNvPr id="5" name="Title 1"/>
          <p:cNvSpPr txBox="1">
            <a:spLocks/>
          </p:cNvSpPr>
          <p:nvPr/>
        </p:nvSpPr>
        <p:spPr>
          <a:xfrm>
            <a:off x="564741" y="2564904"/>
            <a:ext cx="7859216" cy="685800"/>
          </a:xfrm>
          <a:prstGeom prst="rect">
            <a:avLst/>
          </a:prstGeom>
        </p:spPr>
        <p:txBody>
          <a:bodyPr vert="horz" lIns="91440" tIns="45720" rIns="91440" bIns="45720" rtlCol="0" anchor="b">
            <a:normAutofit/>
          </a:bodyPr>
          <a:lstStyle>
            <a:lvl1pPr algn="l" defTabSz="914400" rtl="0" eaLnBrk="1" latinLnBrk="0" hangingPunct="1">
              <a:spcBef>
                <a:spcPct val="0"/>
              </a:spcBef>
              <a:buNone/>
              <a:defRPr sz="3600" kern="1200" cap="all" spc="-60" baseline="0">
                <a:solidFill>
                  <a:schemeClr val="tx2"/>
                </a:solidFill>
                <a:latin typeface="+mj-lt"/>
                <a:ea typeface="+mj-ea"/>
                <a:cs typeface="+mj-cs"/>
              </a:defRPr>
            </a:lvl1pPr>
          </a:lstStyle>
          <a:p>
            <a:r>
              <a:rPr lang="en-GB" dirty="0" smtClean="0"/>
              <a:t>Medicinal products </a:t>
            </a:r>
            <a:endParaRPr lang="en-GB" dirty="0">
              <a:latin typeface="+mn-lt"/>
            </a:endParaRPr>
          </a:p>
        </p:txBody>
      </p:sp>
      <p:graphicFrame>
        <p:nvGraphicFramePr>
          <p:cNvPr id="7" name="Diagram 6"/>
          <p:cNvGraphicFramePr/>
          <p:nvPr>
            <p:extLst>
              <p:ext uri="{D42A27DB-BD31-4B8C-83A1-F6EECF244321}">
                <p14:modId xmlns:p14="http://schemas.microsoft.com/office/powerpoint/2010/main" val="1947557709"/>
              </p:ext>
            </p:extLst>
          </p:nvPr>
        </p:nvGraphicFramePr>
        <p:xfrm>
          <a:off x="1475656" y="3501008"/>
          <a:ext cx="5486400" cy="32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6079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457200" y="152718"/>
            <a:ext cx="7931224" cy="162009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a:bodyPr>
          <a:lstStyle/>
          <a:p>
            <a:pPr algn="l"/>
            <a:r>
              <a:rPr lang="en-GB" sz="3200" dirty="0" smtClean="0">
                <a:solidFill>
                  <a:schemeClr val="accent2"/>
                </a:solidFill>
              </a:rPr>
              <a:t>Cardiac failure and “</a:t>
            </a:r>
            <a:r>
              <a:rPr lang="en-GB" sz="3200" dirty="0" err="1" smtClean="0">
                <a:solidFill>
                  <a:schemeClr val="accent2"/>
                </a:solidFill>
              </a:rPr>
              <a:t>glitazones</a:t>
            </a:r>
            <a:r>
              <a:rPr lang="en-GB" sz="3200" dirty="0" smtClean="0">
                <a:solidFill>
                  <a:schemeClr val="accent2"/>
                </a:solidFill>
              </a:rPr>
              <a:t>”</a:t>
            </a:r>
          </a:p>
        </p:txBody>
      </p:sp>
      <p:sp>
        <p:nvSpPr>
          <p:cNvPr id="25603" name="Rectangle 3"/>
          <p:cNvSpPr>
            <a:spLocks noGrp="1" noChangeArrowheads="1"/>
          </p:cNvSpPr>
          <p:nvPr>
            <p:ph type="body" idx="1"/>
          </p:nvPr>
        </p:nvSpPr>
        <p:spPr>
          <a:xfrm>
            <a:off x="467544" y="1340768"/>
            <a:ext cx="8136904" cy="5184576"/>
          </a:xfrm>
        </p:spPr>
        <p:txBody>
          <a:bodyPr>
            <a:normAutofit lnSpcReduction="10000"/>
          </a:bodyPr>
          <a:lstStyle/>
          <a:p>
            <a:pPr>
              <a:lnSpc>
                <a:spcPct val="80000"/>
              </a:lnSpc>
              <a:buFontTx/>
              <a:buChar char="•"/>
            </a:pPr>
            <a:r>
              <a:rPr lang="en-GB" sz="2400" b="0" dirty="0" smtClean="0"/>
              <a:t> Oedema/peripheral oedema/ pulmonary oedema/ fluid retention</a:t>
            </a:r>
          </a:p>
          <a:p>
            <a:pPr>
              <a:lnSpc>
                <a:spcPct val="80000"/>
              </a:lnSpc>
              <a:buFontTx/>
              <a:buChar char="•"/>
            </a:pPr>
            <a:r>
              <a:rPr lang="en-GB" sz="2400" b="0" dirty="0" smtClean="0"/>
              <a:t> Cardiac enlargement/ cardiac hypertrophy/ cardiac failure</a:t>
            </a:r>
          </a:p>
          <a:p>
            <a:pPr>
              <a:lnSpc>
                <a:spcPct val="80000"/>
              </a:lnSpc>
              <a:buFontTx/>
              <a:buChar char="•"/>
            </a:pPr>
            <a:endParaRPr lang="en-GB" sz="2400" b="0" dirty="0" smtClean="0"/>
          </a:p>
          <a:p>
            <a:pPr algn="ctr">
              <a:lnSpc>
                <a:spcPct val="80000"/>
              </a:lnSpc>
            </a:pPr>
            <a:r>
              <a:rPr lang="en-GB" sz="2800" dirty="0" smtClean="0">
                <a:solidFill>
                  <a:srgbClr val="0070C0"/>
                </a:solidFill>
              </a:rPr>
              <a:t>Rosiglitazone</a:t>
            </a:r>
          </a:p>
          <a:p>
            <a:pPr>
              <a:lnSpc>
                <a:spcPct val="80000"/>
              </a:lnSpc>
            </a:pPr>
            <a:r>
              <a:rPr lang="en-GB" sz="2400" b="0" dirty="0" smtClean="0"/>
              <a:t>First marketed in US 1999</a:t>
            </a:r>
          </a:p>
          <a:p>
            <a:pPr>
              <a:lnSpc>
                <a:spcPct val="80000"/>
              </a:lnSpc>
            </a:pPr>
            <a:r>
              <a:rPr lang="en-GB" sz="2400" b="0" dirty="0" smtClean="0"/>
              <a:t>MA refused in the EU – Oct 1999</a:t>
            </a:r>
          </a:p>
          <a:p>
            <a:pPr>
              <a:lnSpc>
                <a:spcPct val="80000"/>
              </a:lnSpc>
            </a:pPr>
            <a:r>
              <a:rPr lang="en-GB" sz="2400" b="0" dirty="0" smtClean="0"/>
              <a:t>MA granted in the EU with provisions – Jul 2000 </a:t>
            </a:r>
          </a:p>
          <a:p>
            <a:pPr>
              <a:lnSpc>
                <a:spcPct val="80000"/>
              </a:lnSpc>
            </a:pPr>
            <a:r>
              <a:rPr lang="en-GB" sz="2400" b="0" dirty="0" smtClean="0"/>
              <a:t>Contraindicated with Congestive heart failure (CHF)</a:t>
            </a:r>
          </a:p>
          <a:p>
            <a:pPr>
              <a:lnSpc>
                <a:spcPct val="80000"/>
              </a:lnSpc>
            </a:pPr>
            <a:r>
              <a:rPr lang="en-GB" sz="2400" b="0" dirty="0" smtClean="0"/>
              <a:t>Warning added to PIL regarding the possible development of fluid retention and CHF</a:t>
            </a:r>
          </a:p>
          <a:p>
            <a:pPr>
              <a:lnSpc>
                <a:spcPct val="80000"/>
              </a:lnSpc>
            </a:pPr>
            <a:r>
              <a:rPr lang="en-GB" sz="2400" b="0" dirty="0" smtClean="0"/>
              <a:t>Treating physician – experienced in treatment of T2DM</a:t>
            </a:r>
          </a:p>
          <a:p>
            <a:pPr>
              <a:lnSpc>
                <a:spcPct val="80000"/>
              </a:lnSpc>
            </a:pPr>
            <a:r>
              <a:rPr lang="en-GB" sz="2400" b="0" dirty="0" smtClean="0"/>
              <a:t>RECORD study</a:t>
            </a:r>
          </a:p>
        </p:txBody>
      </p:sp>
    </p:spTree>
    <p:extLst>
      <p:ext uri="{BB962C8B-B14F-4D97-AF65-F5344CB8AC3E}">
        <p14:creationId xmlns:p14="http://schemas.microsoft.com/office/powerpoint/2010/main" val="1599173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457200" y="152718"/>
            <a:ext cx="7427168" cy="1371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eaLnBrk="1" hangingPunct="1"/>
            <a:r>
              <a:rPr lang="en-GB" sz="3200" b="1" dirty="0" smtClean="0">
                <a:solidFill>
                  <a:srgbClr val="005392"/>
                </a:solidFill>
              </a:rPr>
              <a:t>determine weighting factors to be applied</a:t>
            </a:r>
          </a:p>
        </p:txBody>
      </p:sp>
      <p:sp>
        <p:nvSpPr>
          <p:cNvPr id="27651" name="Rectangle 3"/>
          <p:cNvSpPr>
            <a:spLocks noGrp="1" noChangeArrowheads="1"/>
          </p:cNvSpPr>
          <p:nvPr>
            <p:ph type="body" idx="1"/>
          </p:nvPr>
        </p:nvSpPr>
        <p:spPr>
          <a:xfrm>
            <a:off x="250825" y="1628775"/>
            <a:ext cx="8229600" cy="4896569"/>
          </a:xfrm>
        </p:spPr>
        <p:txBody>
          <a:bodyPr>
            <a:normAutofit/>
          </a:bodyPr>
          <a:lstStyle/>
          <a:p>
            <a:pPr eaLnBrk="1" hangingPunct="1">
              <a:buFontTx/>
              <a:buChar char="•"/>
            </a:pPr>
            <a:r>
              <a:rPr lang="en-GB" sz="2400" b="0" dirty="0" smtClean="0"/>
              <a:t> Piloting the survey – two potential respondents</a:t>
            </a:r>
          </a:p>
          <a:p>
            <a:pPr eaLnBrk="1" hangingPunct="1">
              <a:buFontTx/>
              <a:buChar char="•"/>
            </a:pPr>
            <a:r>
              <a:rPr lang="en-GB" sz="2400" b="0" dirty="0" smtClean="0"/>
              <a:t> 18 physicians and one cardiac specialist</a:t>
            </a:r>
          </a:p>
          <a:p>
            <a:pPr eaLnBrk="1" hangingPunct="1">
              <a:buFontTx/>
              <a:buChar char="•"/>
            </a:pPr>
            <a:r>
              <a:rPr lang="en-GB" sz="2400" b="0" dirty="0" smtClean="0"/>
              <a:t> indicate how important the felt each term was in contributing towards they diagnosis of cardiac failure.</a:t>
            </a:r>
          </a:p>
          <a:p>
            <a:pPr eaLnBrk="1" hangingPunct="1">
              <a:buFontTx/>
              <a:buChar char="•"/>
            </a:pPr>
            <a:endParaRPr lang="en-GB" sz="2800" b="0" dirty="0" smtClean="0"/>
          </a:p>
          <a:p>
            <a:pPr eaLnBrk="1" hangingPunct="1"/>
            <a:r>
              <a:rPr lang="en-GB" sz="2400" b="0" dirty="0" smtClean="0"/>
              <a:t>		</a:t>
            </a:r>
            <a:r>
              <a:rPr lang="en-GB" sz="2800" dirty="0" smtClean="0"/>
              <a:t>3 = of high importance  </a:t>
            </a:r>
          </a:p>
          <a:p>
            <a:pPr eaLnBrk="1" hangingPunct="1"/>
            <a:r>
              <a:rPr lang="en-GB" sz="2800" dirty="0" smtClean="0"/>
              <a:t>		2 = important  </a:t>
            </a:r>
          </a:p>
          <a:p>
            <a:pPr eaLnBrk="1" hangingPunct="1"/>
            <a:r>
              <a:rPr lang="en-GB" sz="2800" dirty="0" smtClean="0"/>
              <a:t>		1 = less important </a:t>
            </a:r>
          </a:p>
          <a:p>
            <a:pPr eaLnBrk="1" hangingPunct="1"/>
            <a:r>
              <a:rPr lang="en-GB" sz="2800" dirty="0" smtClean="0"/>
              <a:t>		0 = not important </a:t>
            </a:r>
          </a:p>
        </p:txBody>
      </p:sp>
    </p:spTree>
    <p:extLst>
      <p:ext uri="{BB962C8B-B14F-4D97-AF65-F5344CB8AC3E}">
        <p14:creationId xmlns:p14="http://schemas.microsoft.com/office/powerpoint/2010/main" val="377107980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xfrm>
            <a:off x="467544" y="476672"/>
            <a:ext cx="8014229" cy="792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eaLnBrk="1" hangingPunct="1"/>
            <a:r>
              <a:rPr lang="en-GB" sz="3200" b="1" dirty="0" smtClean="0">
                <a:solidFill>
                  <a:schemeClr val="accent2"/>
                </a:solidFill>
              </a:rPr>
              <a:t>Results of physician study</a:t>
            </a:r>
          </a:p>
        </p:txBody>
      </p:sp>
      <p:sp>
        <p:nvSpPr>
          <p:cNvPr id="28675" name="Rectangle 3"/>
          <p:cNvSpPr>
            <a:spLocks noGrp="1" noChangeArrowheads="1"/>
          </p:cNvSpPr>
          <p:nvPr>
            <p:ph type="body" idx="1"/>
          </p:nvPr>
        </p:nvSpPr>
        <p:spPr>
          <a:xfrm>
            <a:off x="467544" y="1484784"/>
            <a:ext cx="8229600" cy="4824413"/>
          </a:xfrm>
        </p:spPr>
        <p:txBody>
          <a:bodyPr>
            <a:normAutofit fontScale="92500"/>
          </a:bodyPr>
          <a:lstStyle/>
          <a:p>
            <a:pPr eaLnBrk="1" hangingPunct="1">
              <a:buFontTx/>
              <a:buChar char="•"/>
            </a:pPr>
            <a:r>
              <a:rPr lang="en-GB" sz="2400" b="0" dirty="0" smtClean="0"/>
              <a:t>11 reviewers completed the surveys, plus the cardiac specialist.</a:t>
            </a:r>
          </a:p>
          <a:p>
            <a:pPr eaLnBrk="1" hangingPunct="1">
              <a:buFontTx/>
              <a:buChar char="•"/>
            </a:pPr>
            <a:endParaRPr lang="en-GB" sz="2400" b="0" dirty="0" smtClean="0"/>
          </a:p>
          <a:p>
            <a:pPr eaLnBrk="1" hangingPunct="1">
              <a:buFontTx/>
              <a:buChar char="•"/>
            </a:pPr>
            <a:r>
              <a:rPr lang="en-GB" sz="2400" b="0" dirty="0" smtClean="0"/>
              <a:t>A number of terms were left blank.</a:t>
            </a:r>
          </a:p>
          <a:p>
            <a:pPr eaLnBrk="1" hangingPunct="1">
              <a:buFontTx/>
              <a:buChar char="•"/>
            </a:pPr>
            <a:endParaRPr lang="en-GB" sz="2400" b="0" dirty="0" smtClean="0"/>
          </a:p>
          <a:p>
            <a:pPr eaLnBrk="1" hangingPunct="1">
              <a:buFontTx/>
              <a:buChar char="•"/>
            </a:pPr>
            <a:r>
              <a:rPr lang="en-GB" sz="2400" b="0" dirty="0" smtClean="0"/>
              <a:t>The mean rating for each term (by dividing by number of completed columns for that term) along with the SD were calculated.</a:t>
            </a:r>
          </a:p>
          <a:p>
            <a:pPr eaLnBrk="1" hangingPunct="1">
              <a:buFontTx/>
              <a:buChar char="•"/>
            </a:pPr>
            <a:endParaRPr lang="en-GB" sz="2400" b="0" dirty="0" smtClean="0"/>
          </a:p>
          <a:p>
            <a:pPr eaLnBrk="1" hangingPunct="1">
              <a:buFontTx/>
              <a:buChar char="•"/>
            </a:pPr>
            <a:r>
              <a:rPr lang="en-GB" sz="2400" b="0" dirty="0" smtClean="0"/>
              <a:t>The list, ranked by mean (highest to lowest) and by SD (lowest to highest) was sent for second review by 4 of the original reviewers.</a:t>
            </a:r>
          </a:p>
        </p:txBody>
      </p:sp>
    </p:spTree>
    <p:extLst>
      <p:ext uri="{BB962C8B-B14F-4D97-AF65-F5344CB8AC3E}">
        <p14:creationId xmlns:p14="http://schemas.microsoft.com/office/powerpoint/2010/main" val="11855892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Raters’</a:t>
            </a:r>
            <a:r>
              <a:rPr lang="en-GB" dirty="0" smtClean="0"/>
              <a:t> comments</a:t>
            </a:r>
            <a:endParaRPr lang="en-GB" dirty="0"/>
          </a:p>
        </p:txBody>
      </p:sp>
      <p:sp>
        <p:nvSpPr>
          <p:cNvPr id="3" name="Content Placeholder 2"/>
          <p:cNvSpPr>
            <a:spLocks noGrp="1"/>
          </p:cNvSpPr>
          <p:nvPr>
            <p:ph idx="1"/>
          </p:nvPr>
        </p:nvSpPr>
        <p:spPr/>
        <p:txBody>
          <a:bodyPr>
            <a:normAutofit/>
          </a:bodyPr>
          <a:lstStyle/>
          <a:p>
            <a:pPr marL="342900" indent="-342900">
              <a:buFont typeface="Arial" pitchFamily="34" charset="0"/>
              <a:buChar char="•"/>
            </a:pPr>
            <a:r>
              <a:rPr lang="en-GB" sz="2400" b="0" dirty="0"/>
              <a:t>A</a:t>
            </a:r>
            <a:r>
              <a:rPr lang="en-GB" sz="2400" b="0" dirty="0" smtClean="0"/>
              <a:t> </a:t>
            </a:r>
            <a:r>
              <a:rPr lang="en-GB" sz="2400" b="0" dirty="0"/>
              <a:t>lot of terms lacked specificity </a:t>
            </a:r>
            <a:endParaRPr lang="en-GB" sz="2400" b="0" dirty="0" smtClean="0"/>
          </a:p>
          <a:p>
            <a:pPr marL="342900" indent="-342900">
              <a:buFont typeface="Arial" pitchFamily="34" charset="0"/>
              <a:buChar char="•"/>
            </a:pPr>
            <a:endParaRPr lang="en-GB" sz="2400" b="0" dirty="0"/>
          </a:p>
          <a:p>
            <a:pPr marL="342900" indent="-342900">
              <a:buFont typeface="Arial" pitchFamily="34" charset="0"/>
              <a:buChar char="•"/>
            </a:pPr>
            <a:r>
              <a:rPr lang="en-GB" sz="2400" b="0" dirty="0"/>
              <a:t>I</a:t>
            </a:r>
            <a:r>
              <a:rPr lang="en-GB" sz="2400" b="0" dirty="0" smtClean="0"/>
              <a:t>t </a:t>
            </a:r>
            <a:r>
              <a:rPr lang="en-GB" sz="2400" b="0" dirty="0"/>
              <a:t>is still necessary to look at each case </a:t>
            </a:r>
            <a:r>
              <a:rPr lang="en-GB" sz="2400" b="0" dirty="0" smtClean="0"/>
              <a:t>individually</a:t>
            </a:r>
          </a:p>
          <a:p>
            <a:pPr marL="342900" indent="-342900">
              <a:buFont typeface="Arial" pitchFamily="34" charset="0"/>
              <a:buChar char="•"/>
            </a:pPr>
            <a:endParaRPr lang="en-GB" sz="2400" b="0" dirty="0"/>
          </a:p>
          <a:p>
            <a:pPr marL="342900" indent="-342900">
              <a:buFont typeface="Arial" pitchFamily="34" charset="0"/>
              <a:buChar char="•"/>
            </a:pPr>
            <a:r>
              <a:rPr lang="en-GB" sz="2400" b="0" dirty="0"/>
              <a:t>M</a:t>
            </a:r>
            <a:r>
              <a:rPr lang="en-GB" sz="2400" b="0" dirty="0" smtClean="0"/>
              <a:t>aking </a:t>
            </a:r>
            <a:r>
              <a:rPr lang="en-GB" sz="2400" b="0" dirty="0"/>
              <a:t>a diagnosis never relies on a single </a:t>
            </a:r>
            <a:r>
              <a:rPr lang="en-GB" sz="2400" b="0" dirty="0" smtClean="0"/>
              <a:t>symptom, sign or investigation</a:t>
            </a:r>
          </a:p>
          <a:p>
            <a:pPr marL="342900" indent="-342900">
              <a:buFont typeface="Arial" pitchFamily="34" charset="0"/>
              <a:buChar char="•"/>
            </a:pPr>
            <a:endParaRPr lang="en-GB" sz="2400" b="0" dirty="0"/>
          </a:p>
          <a:p>
            <a:pPr marL="342900" indent="-342900">
              <a:buFont typeface="Arial" pitchFamily="34" charset="0"/>
              <a:buChar char="•"/>
            </a:pPr>
            <a:r>
              <a:rPr lang="en-GB" sz="2400" b="0" dirty="0" smtClean="0"/>
              <a:t>Take into account medical history or underlying condition</a:t>
            </a:r>
            <a:endParaRPr lang="en-GB" sz="2400"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23</a:t>
            </a:fld>
            <a:endParaRPr lang="en-US"/>
          </a:p>
        </p:txBody>
      </p:sp>
    </p:spTree>
    <p:extLst>
      <p:ext uri="{BB962C8B-B14F-4D97-AF65-F5344CB8AC3E}">
        <p14:creationId xmlns:p14="http://schemas.microsoft.com/office/powerpoint/2010/main" val="35545304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3"/>
          <p:cNvSpPr>
            <a:spLocks noGrp="1" noChangeArrowheads="1"/>
          </p:cNvSpPr>
          <p:nvPr>
            <p:ph type="body" idx="1"/>
          </p:nvPr>
        </p:nvSpPr>
        <p:spPr>
          <a:xfrm>
            <a:off x="468313" y="260350"/>
            <a:ext cx="8229600" cy="5329238"/>
          </a:xfrm>
        </p:spPr>
        <p:txBody>
          <a:bodyPr>
            <a:normAutofit/>
          </a:bodyPr>
          <a:lstStyle/>
          <a:p>
            <a:pPr eaLnBrk="1" hangingPunct="1"/>
            <a:r>
              <a:rPr lang="en-GB" sz="4000" b="0" dirty="0" smtClean="0">
                <a:solidFill>
                  <a:srgbClr val="336600"/>
                </a:solidFill>
              </a:rPr>
              <a:t>Attribute Agreement Analysis</a:t>
            </a:r>
          </a:p>
          <a:p>
            <a:pPr eaLnBrk="1" hangingPunct="1"/>
            <a:r>
              <a:rPr lang="en-GB" sz="2800" b="0" dirty="0" smtClean="0"/>
              <a:t>Fleiss’ kappa statistic (FKS) – the proportion of agreement after chance agreement is removed. </a:t>
            </a:r>
          </a:p>
          <a:p>
            <a:pPr eaLnBrk="1" hangingPunct="1"/>
            <a:r>
              <a:rPr lang="en-GB" sz="2800" dirty="0" smtClean="0"/>
              <a:t> </a:t>
            </a:r>
            <a:endParaRPr lang="en-GB" sz="2400" dirty="0" smtClean="0"/>
          </a:p>
          <a:p>
            <a:pPr lvl="1" eaLnBrk="1" hangingPunct="1"/>
            <a:r>
              <a:rPr lang="en-GB" sz="2400" dirty="0" smtClean="0"/>
              <a:t>Kappa = 1 = perfect agreement</a:t>
            </a:r>
          </a:p>
          <a:p>
            <a:pPr lvl="1" eaLnBrk="1" hangingPunct="1">
              <a:buFontTx/>
              <a:buNone/>
            </a:pPr>
            <a:endParaRPr lang="en-GB" sz="2400" dirty="0" smtClean="0"/>
          </a:p>
          <a:p>
            <a:pPr lvl="1" eaLnBrk="1" hangingPunct="1"/>
            <a:r>
              <a:rPr lang="en-GB" sz="2400" dirty="0" smtClean="0"/>
              <a:t>Kappa = 0 = same as expected by chance</a:t>
            </a:r>
          </a:p>
          <a:p>
            <a:pPr lvl="1" eaLnBrk="1" hangingPunct="1">
              <a:buFontTx/>
              <a:buNone/>
            </a:pPr>
            <a:endParaRPr lang="en-GB" sz="2400" dirty="0" smtClean="0"/>
          </a:p>
          <a:p>
            <a:pPr lvl="1" eaLnBrk="1" hangingPunct="1"/>
            <a:r>
              <a:rPr lang="en-GB" sz="2400" dirty="0" smtClean="0"/>
              <a:t>Negative values occur when agreement is weaker than expected by chance</a:t>
            </a:r>
          </a:p>
          <a:p>
            <a:pPr lvl="1" eaLnBrk="1" hangingPunct="1"/>
            <a:endParaRPr lang="en-GB" dirty="0" smtClean="0"/>
          </a:p>
          <a:p>
            <a:pPr eaLnBrk="1" hangingPunct="1"/>
            <a:endParaRPr lang="en-GB" dirty="0" smtClean="0">
              <a:solidFill>
                <a:srgbClr val="336600"/>
              </a:solidFill>
            </a:endParaRPr>
          </a:p>
        </p:txBody>
      </p:sp>
    </p:spTree>
    <p:extLst>
      <p:ext uri="{BB962C8B-B14F-4D97-AF65-F5344CB8AC3E}">
        <p14:creationId xmlns:p14="http://schemas.microsoft.com/office/powerpoint/2010/main" val="32031516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bwMode="auto">
          <a:xfrm>
            <a:off x="457200" y="274638"/>
            <a:ext cx="7211144" cy="1282154"/>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normAutofit fontScale="90000"/>
          </a:bodyPr>
          <a:lstStyle/>
          <a:p>
            <a:pPr algn="l"/>
            <a:r>
              <a:rPr lang="en-GB" sz="4400" dirty="0" smtClean="0">
                <a:solidFill>
                  <a:srgbClr val="336600"/>
                </a:solidFill>
                <a:latin typeface="+mn-lt"/>
              </a:rPr>
              <a:t>Attribute Agreement Analysis</a:t>
            </a:r>
            <a:r>
              <a:rPr lang="en-GB" sz="4000" dirty="0" smtClean="0">
                <a:solidFill>
                  <a:srgbClr val="336600"/>
                </a:solidFill>
              </a:rPr>
              <a:t/>
            </a:r>
            <a:br>
              <a:rPr lang="en-GB" sz="4000" dirty="0" smtClean="0">
                <a:solidFill>
                  <a:srgbClr val="336600"/>
                </a:solidFill>
              </a:rPr>
            </a:br>
            <a:endParaRPr lang="en-GB" sz="4000" dirty="0" smtClean="0">
              <a:solidFill>
                <a:srgbClr val="336600"/>
              </a:solidFill>
            </a:endParaRPr>
          </a:p>
        </p:txBody>
      </p:sp>
      <p:sp>
        <p:nvSpPr>
          <p:cNvPr id="30723" name="Rectangle 3"/>
          <p:cNvSpPr>
            <a:spLocks noGrp="1" noChangeArrowheads="1"/>
          </p:cNvSpPr>
          <p:nvPr>
            <p:ph type="body" idx="1"/>
          </p:nvPr>
        </p:nvSpPr>
        <p:spPr>
          <a:xfrm>
            <a:off x="467544" y="1700808"/>
            <a:ext cx="8229600" cy="4608513"/>
          </a:xfrm>
        </p:spPr>
        <p:txBody>
          <a:bodyPr/>
          <a:lstStyle/>
          <a:p>
            <a:pPr eaLnBrk="1" hangingPunct="1"/>
            <a:r>
              <a:rPr lang="en-GB" sz="2800" b="0" dirty="0" smtClean="0"/>
              <a:t>Kendall’s coefficient of concordance (KCC) – strength of overall agreement within a data set. </a:t>
            </a:r>
          </a:p>
          <a:p>
            <a:pPr eaLnBrk="1" hangingPunct="1">
              <a:buFontTx/>
              <a:buChar char="•"/>
            </a:pPr>
            <a:endParaRPr lang="en-GB" sz="2800" dirty="0" smtClean="0"/>
          </a:p>
          <a:p>
            <a:pPr lvl="1" eaLnBrk="1" hangingPunct="1"/>
            <a:r>
              <a:rPr lang="en-GB" sz="2400" dirty="0" smtClean="0"/>
              <a:t>KCC = 1 = unanimous </a:t>
            </a:r>
          </a:p>
          <a:p>
            <a:pPr lvl="1" eaLnBrk="1" hangingPunct="1"/>
            <a:endParaRPr lang="en-GB" sz="2400" dirty="0" smtClean="0"/>
          </a:p>
          <a:p>
            <a:pPr lvl="1" eaLnBrk="1" hangingPunct="1"/>
            <a:r>
              <a:rPr lang="en-GB" sz="2400" dirty="0" smtClean="0"/>
              <a:t>KCC = 0 = no overall trend of agreement</a:t>
            </a:r>
          </a:p>
          <a:p>
            <a:pPr lvl="1" eaLnBrk="1" hangingPunct="1"/>
            <a:endParaRPr lang="en-GB" sz="2400" dirty="0" smtClean="0"/>
          </a:p>
          <a:p>
            <a:pPr lvl="1" eaLnBrk="1" hangingPunct="1"/>
            <a:r>
              <a:rPr lang="en-GB" sz="2400" dirty="0" smtClean="0"/>
              <a:t>KCC &gt; 0.7 (rated fair) indicate increasingly good agreement</a:t>
            </a:r>
          </a:p>
          <a:p>
            <a:endParaRPr lang="en-GB" sz="2800" dirty="0" smtClean="0"/>
          </a:p>
        </p:txBody>
      </p:sp>
    </p:spTree>
    <p:extLst>
      <p:ext uri="{BB962C8B-B14F-4D97-AF65-F5344CB8AC3E}">
        <p14:creationId xmlns:p14="http://schemas.microsoft.com/office/powerpoint/2010/main" val="24932784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8753" name="Group 209"/>
          <p:cNvGraphicFramePr>
            <a:graphicFrameLocks noGrp="1"/>
          </p:cNvGraphicFramePr>
          <p:nvPr>
            <p:ph idx="1"/>
            <p:extLst>
              <p:ext uri="{D42A27DB-BD31-4B8C-83A1-F6EECF244321}">
                <p14:modId xmlns:p14="http://schemas.microsoft.com/office/powerpoint/2010/main" val="739298670"/>
              </p:ext>
            </p:extLst>
          </p:nvPr>
        </p:nvGraphicFramePr>
        <p:xfrm>
          <a:off x="107504" y="333372"/>
          <a:ext cx="8856984" cy="5831932"/>
        </p:xfrm>
        <a:graphic>
          <a:graphicData uri="http://schemas.openxmlformats.org/drawingml/2006/table">
            <a:tbl>
              <a:tblPr/>
              <a:tblGrid>
                <a:gridCol w="1476164"/>
                <a:gridCol w="1476164"/>
                <a:gridCol w="1476164"/>
                <a:gridCol w="1476164"/>
                <a:gridCol w="1476164"/>
                <a:gridCol w="1476164"/>
              </a:tblGrid>
              <a:tr h="1283758">
                <a:tc gridSpan="6">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3200" b="1" i="0" u="none" strike="noStrike" cap="none" normalizeH="0" baseline="0" dirty="0" smtClean="0">
                          <a:ln>
                            <a:noFill/>
                          </a:ln>
                          <a:solidFill>
                            <a:srgbClr val="CC3300"/>
                          </a:solidFill>
                          <a:effectLst/>
                          <a:latin typeface="Times New Roman" pitchFamily="18" charset="0"/>
                          <a:cs typeface="Times New Roman" pitchFamily="18" charset="0"/>
                        </a:rPr>
                        <a:t>Summary of Attribute Agreement Analysis for agreement for </a:t>
                      </a:r>
                      <a:r>
                        <a:rPr kumimoji="0" lang="en-GB" sz="3200" b="1" i="1" u="none" strike="noStrike" cap="none" normalizeH="0" baseline="0" dirty="0" smtClean="0">
                          <a:ln>
                            <a:noFill/>
                          </a:ln>
                          <a:solidFill>
                            <a:srgbClr val="CC3300"/>
                          </a:solidFill>
                          <a:effectLst/>
                          <a:latin typeface="Times New Roman" pitchFamily="18" charset="0"/>
                          <a:cs typeface="Times New Roman" pitchFamily="18" charset="0"/>
                        </a:rPr>
                        <a:t>cardiac failure</a:t>
                      </a:r>
                      <a:r>
                        <a:rPr kumimoji="0" lang="en-GB" sz="3200" b="1" i="0" u="none" strike="noStrike" cap="none" normalizeH="0" baseline="0" dirty="0" smtClean="0">
                          <a:ln>
                            <a:noFill/>
                          </a:ln>
                          <a:solidFill>
                            <a:srgbClr val="CC3300"/>
                          </a:solidFill>
                          <a:effectLst/>
                          <a:latin typeface="Times New Roman" pitchFamily="18" charset="0"/>
                          <a:cs typeface="Times New Roman" pitchFamily="18" charset="0"/>
                        </a:rPr>
                        <a:t> terms (n=69).</a:t>
                      </a:r>
                      <a:endParaRPr kumimoji="0" lang="en-GB" sz="3200" b="1" i="0" u="none" strike="noStrike" cap="none" normalizeH="0" baseline="0" dirty="0" smtClean="0">
                        <a:ln>
                          <a:noFill/>
                        </a:ln>
                        <a:solidFill>
                          <a:srgbClr val="CC3300"/>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843612">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Response</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Fleiss</a:t>
                      </a:r>
                      <a:r>
                        <a:rPr kumimoji="0" lang="en-GB" sz="2000" b="0" i="0" u="none" strike="noStrike" cap="none" normalizeH="0" baseline="0" smtClean="0">
                          <a:ln>
                            <a:noFill/>
                          </a:ln>
                          <a:solidFill>
                            <a:schemeClr val="tx1"/>
                          </a:solidFill>
                          <a:effectLst/>
                          <a:latin typeface="Arial"/>
                          <a:cs typeface="Times New Roman" pitchFamily="18" charset="0"/>
                        </a:rPr>
                        <a:t>’</a:t>
                      </a: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 kappa</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Standard error</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Z value</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P</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Agreement</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825">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0.045003</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0.016233</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2.7742</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0.0028</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Little</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825">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0.074625</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0.016233</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4.5972</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Little</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825">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2</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0.09846</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0.016233</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6.0277</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Little</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825">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Times New Roman" pitchFamily="18" charset="0"/>
                          <a:cs typeface="Times New Roman" pitchFamily="18" charset="0"/>
                        </a:rPr>
                        <a:t>3</a:t>
                      </a:r>
                      <a:endParaRPr kumimoji="0" lang="en-GB" sz="2000" b="1" i="0" u="none" strike="noStrike" cap="none" normalizeH="0" baseline="0" dirty="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Times New Roman" pitchFamily="18" charset="0"/>
                          <a:cs typeface="Times New Roman" pitchFamily="18" charset="0"/>
                        </a:rPr>
                        <a:t>0.235936</a:t>
                      </a:r>
                      <a:endParaRPr kumimoji="0" lang="en-GB" sz="2000" b="1" i="0" u="none" strike="noStrike" cap="none" normalizeH="0" baseline="0" dirty="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Times New Roman" pitchFamily="18" charset="0"/>
                          <a:cs typeface="Times New Roman" pitchFamily="18" charset="0"/>
                        </a:rPr>
                        <a:t>0.016233</a:t>
                      </a:r>
                      <a:endParaRPr kumimoji="0" lang="en-GB" sz="2000" b="1" i="0" u="none" strike="noStrike" cap="none" normalizeH="0" baseline="0" dirty="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Times New Roman" pitchFamily="18" charset="0"/>
                          <a:cs typeface="Times New Roman" pitchFamily="18" charset="0"/>
                        </a:rPr>
                        <a:t>14.5345</a:t>
                      </a:r>
                      <a:endParaRPr kumimoji="0" lang="en-GB" sz="2000" b="1"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smtClean="0">
                          <a:ln>
                            <a:noFill/>
                          </a:ln>
                          <a:solidFill>
                            <a:schemeClr val="tx1"/>
                          </a:solidFill>
                          <a:effectLst/>
                          <a:latin typeface="Times New Roman" pitchFamily="18" charset="0"/>
                          <a:cs typeface="Times New Roman" pitchFamily="18" charset="0"/>
                        </a:rPr>
                        <a:t>0</a:t>
                      </a:r>
                      <a:endParaRPr kumimoji="0" lang="en-GB" sz="2000" b="1"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1" i="0" u="none" strike="noStrike" cap="none" normalizeH="0" baseline="0" dirty="0" smtClean="0">
                          <a:ln>
                            <a:noFill/>
                          </a:ln>
                          <a:solidFill>
                            <a:schemeClr val="tx1"/>
                          </a:solidFill>
                          <a:effectLst/>
                          <a:latin typeface="Times New Roman" pitchFamily="18" charset="0"/>
                          <a:cs typeface="Times New Roman" pitchFamily="18" charset="0"/>
                        </a:rPr>
                        <a:t>Fair</a:t>
                      </a:r>
                      <a:endParaRPr kumimoji="0" lang="en-GB" sz="2000" b="1" i="0" u="none" strike="noStrike" cap="none" normalizeH="0" baseline="0" dirty="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825">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Overall</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0.130093</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0.009942</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13.0856</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0</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cs typeface="Times New Roman" pitchFamily="18" charset="0"/>
                        </a:rPr>
                        <a:t>Slight</a:t>
                      </a:r>
                      <a:endParaRPr kumimoji="0" lang="en-GB" sz="2000" b="0" i="0" u="none" strike="noStrike" cap="none" normalizeH="0" baseline="0" dirty="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825">
                <a:tc gridSpan="6">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smtClean="0">
                          <a:ln>
                            <a:noFill/>
                          </a:ln>
                          <a:solidFill>
                            <a:schemeClr val="tx1"/>
                          </a:solidFill>
                          <a:effectLst/>
                          <a:latin typeface="Times New Roman" pitchFamily="18" charset="0"/>
                          <a:cs typeface="Times New Roman" pitchFamily="18" charset="0"/>
                        </a:rPr>
                        <a:t>All raters agreed on 4 terms (5.8%) had a perfect match in all rating terms.</a:t>
                      </a:r>
                      <a:endParaRPr kumimoji="0" lang="en-GB" sz="2000" b="0" i="0" u="none" strike="noStrike" cap="none" normalizeH="0" baseline="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843612">
                <a:tc gridSpan="6">
                  <a:txBody>
                    <a:bodyPr/>
                    <a:lstStyle/>
                    <a:p>
                      <a:pPr marL="0" marR="0" lvl="0" indent="0" algn="l" defTabSz="914400" rtl="0" eaLnBrk="0" fontAlgn="t" latinLnBrk="0" hangingPunct="0">
                        <a:lnSpc>
                          <a:spcPct val="100000"/>
                        </a:lnSpc>
                        <a:spcBef>
                          <a:spcPct val="0"/>
                        </a:spcBef>
                        <a:spcAft>
                          <a:spcPct val="0"/>
                        </a:spcAft>
                        <a:buClrTx/>
                        <a:buSzTx/>
                        <a:buFontTx/>
                        <a:buNone/>
                        <a:tabLst/>
                      </a:pPr>
                      <a:r>
                        <a:rPr kumimoji="0" lang="en-GB" sz="2000" b="0" i="0" u="none" strike="noStrike" cap="none" normalizeH="0" baseline="0" dirty="0" smtClean="0">
                          <a:ln>
                            <a:noFill/>
                          </a:ln>
                          <a:solidFill>
                            <a:schemeClr val="tx1"/>
                          </a:solidFill>
                          <a:effectLst/>
                          <a:latin typeface="Times New Roman" pitchFamily="18" charset="0"/>
                          <a:cs typeface="Times New Roman" pitchFamily="18" charset="0"/>
                        </a:rPr>
                        <a:t>Kendall</a:t>
                      </a:r>
                      <a:r>
                        <a:rPr kumimoji="0" lang="en-GB" sz="2000" b="0" i="0" u="none" strike="noStrike" cap="none" normalizeH="0" baseline="0" dirty="0" smtClean="0">
                          <a:ln>
                            <a:noFill/>
                          </a:ln>
                          <a:solidFill>
                            <a:schemeClr val="tx1"/>
                          </a:solidFill>
                          <a:effectLst/>
                          <a:latin typeface="Arial"/>
                          <a:cs typeface="Times New Roman" pitchFamily="18" charset="0"/>
                        </a:rPr>
                        <a:t>’</a:t>
                      </a:r>
                      <a:r>
                        <a:rPr kumimoji="0" lang="en-GB" sz="2000" b="0" i="0" u="none" strike="noStrike" cap="none" normalizeH="0" baseline="0" dirty="0" smtClean="0">
                          <a:ln>
                            <a:noFill/>
                          </a:ln>
                          <a:solidFill>
                            <a:schemeClr val="tx1"/>
                          </a:solidFill>
                          <a:effectLst/>
                          <a:latin typeface="Times New Roman" pitchFamily="18" charset="0"/>
                          <a:cs typeface="Times New Roman" pitchFamily="18" charset="0"/>
                        </a:rPr>
                        <a:t>s coefficient of concordance was 0.3276 (Chi-square=245.067; DF=68, P&lt;0.0001)</a:t>
                      </a:r>
                      <a:endParaRPr kumimoji="0" lang="en-GB" sz="2000" b="0" i="0" u="none" strike="noStrike" cap="none" normalizeH="0" baseline="0" dirty="0" smtClean="0">
                        <a:ln>
                          <a:noFill/>
                        </a:ln>
                        <a:solidFill>
                          <a:schemeClr val="tx1"/>
                        </a:solidFill>
                        <a:effectLst/>
                        <a:latin typeface="Arial" charset="0"/>
                        <a:cs typeface="Arial" charset="0"/>
                      </a:endParaRPr>
                    </a:p>
                  </a:txBody>
                  <a:tcPr marT="45723" marB="45723"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bl>
          </a:graphicData>
        </a:graphic>
      </p:graphicFrame>
    </p:spTree>
    <p:extLst>
      <p:ext uri="{BB962C8B-B14F-4D97-AF65-F5344CB8AC3E}">
        <p14:creationId xmlns:p14="http://schemas.microsoft.com/office/powerpoint/2010/main" val="27186114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Second round</a:t>
            </a:r>
            <a:endParaRPr lang="en-GB" dirty="0"/>
          </a:p>
        </p:txBody>
      </p:sp>
      <p:sp>
        <p:nvSpPr>
          <p:cNvPr id="3" name="Content Placeholder 2"/>
          <p:cNvSpPr>
            <a:spLocks noGrp="1"/>
          </p:cNvSpPr>
          <p:nvPr>
            <p:ph idx="1"/>
          </p:nvPr>
        </p:nvSpPr>
        <p:spPr/>
        <p:txBody>
          <a:bodyPr>
            <a:normAutofit/>
          </a:bodyPr>
          <a:lstStyle/>
          <a:p>
            <a:r>
              <a:rPr lang="en-GB" sz="2400" b="0" dirty="0" smtClean="0"/>
              <a:t>4 </a:t>
            </a:r>
            <a:r>
              <a:rPr lang="en-GB" sz="2400" b="0" dirty="0"/>
              <a:t>respondents agreed with the final weightings arrived at after the first round for </a:t>
            </a:r>
            <a:r>
              <a:rPr lang="en-GB" sz="2400" b="0" i="1" dirty="0"/>
              <a:t>cardiac failure</a:t>
            </a:r>
            <a:r>
              <a:rPr lang="en-GB" sz="2400" b="0" dirty="0"/>
              <a:t> </a:t>
            </a:r>
            <a:r>
              <a:rPr lang="en-GB" sz="2400" b="0" dirty="0" smtClean="0"/>
              <a:t>SMQ terms</a:t>
            </a:r>
            <a:r>
              <a:rPr lang="en-GB" sz="2400" b="0" dirty="0"/>
              <a:t>. </a:t>
            </a:r>
            <a:endParaRPr lang="en-GB" sz="2400" b="0" dirty="0" smtClean="0"/>
          </a:p>
          <a:p>
            <a:endParaRPr lang="en-GB" sz="2400" b="0" dirty="0"/>
          </a:p>
          <a:p>
            <a:r>
              <a:rPr lang="en-GB" sz="2400" b="0" dirty="0"/>
              <a:t>The improvement was expected, as in the second round, </a:t>
            </a:r>
            <a:r>
              <a:rPr lang="en-GB" sz="2400" b="0" dirty="0" err="1"/>
              <a:t>raters</a:t>
            </a:r>
            <a:r>
              <a:rPr lang="en-GB" sz="2400" b="0" dirty="0"/>
              <a:t> were presented with a list of established mean ratings that they knew had been produced after the first round</a:t>
            </a:r>
            <a:r>
              <a:rPr lang="en-GB" sz="2400" b="0" dirty="0" smtClean="0"/>
              <a:t>.</a:t>
            </a:r>
            <a:endParaRPr lang="en-GB" sz="2400" b="0" dirty="0"/>
          </a:p>
        </p:txBody>
      </p:sp>
      <p:sp>
        <p:nvSpPr>
          <p:cNvPr id="4" name="Slide Number Placeholder 3"/>
          <p:cNvSpPr>
            <a:spLocks noGrp="1"/>
          </p:cNvSpPr>
          <p:nvPr>
            <p:ph type="sldNum" sz="quarter" idx="12"/>
          </p:nvPr>
        </p:nvSpPr>
        <p:spPr/>
        <p:txBody>
          <a:bodyPr/>
          <a:lstStyle/>
          <a:p>
            <a:fld id="{F38DF745-7D3F-47F4-83A3-874385CFAA69}" type="slidenum">
              <a:rPr lang="en-US" smtClean="0"/>
              <a:pPr/>
              <a:t>27</a:t>
            </a:fld>
            <a:endParaRPr lang="en-US"/>
          </a:p>
        </p:txBody>
      </p:sp>
    </p:spTree>
    <p:extLst>
      <p:ext uri="{BB962C8B-B14F-4D97-AF65-F5344CB8AC3E}">
        <p14:creationId xmlns:p14="http://schemas.microsoft.com/office/powerpoint/2010/main" val="1083643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8DF745-7D3F-47F4-83A3-874385CFAA69}" type="slidenum">
              <a:rPr lang="en-US" smtClean="0"/>
              <a:pPr/>
              <a:t>28</a:t>
            </a:fld>
            <a:endParaRPr lang="en-US"/>
          </a:p>
        </p:txBody>
      </p:sp>
      <p:pic>
        <p:nvPicPr>
          <p:cNvPr id="3074" name="Picture 2" descr="http://dougsedenquist.com/wp-content/uploads/2014/03/group-think_thumb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9752" y="1447506"/>
            <a:ext cx="6190495" cy="541049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395536" y="260648"/>
            <a:ext cx="5791200" cy="759614"/>
          </a:xfrm>
        </p:spPr>
        <p:txBody>
          <a:bodyPr/>
          <a:lstStyle/>
          <a:p>
            <a:r>
              <a:rPr lang="en-GB" dirty="0" smtClean="0"/>
              <a:t>Second round</a:t>
            </a:r>
            <a:endParaRPr lang="en-GB" dirty="0"/>
          </a:p>
        </p:txBody>
      </p:sp>
      <p:sp>
        <p:nvSpPr>
          <p:cNvPr id="2" name="TextBox 1"/>
          <p:cNvSpPr txBox="1"/>
          <p:nvPr/>
        </p:nvSpPr>
        <p:spPr>
          <a:xfrm>
            <a:off x="467544" y="1700808"/>
            <a:ext cx="1872208" cy="2862322"/>
          </a:xfrm>
          <a:prstGeom prst="rect">
            <a:avLst/>
          </a:prstGeom>
          <a:noFill/>
        </p:spPr>
        <p:txBody>
          <a:bodyPr wrap="square" rtlCol="0">
            <a:spAutoFit/>
          </a:bodyPr>
          <a:lstStyle/>
          <a:p>
            <a:r>
              <a:rPr lang="en-GB" sz="2000" dirty="0"/>
              <a:t>4 respondents agreed with the final weightings arrived at after the first round for </a:t>
            </a:r>
            <a:r>
              <a:rPr lang="en-GB" sz="2000" i="1" dirty="0"/>
              <a:t>cardiac failure</a:t>
            </a:r>
            <a:r>
              <a:rPr lang="en-GB" sz="2000" dirty="0"/>
              <a:t> SMQ terms</a:t>
            </a:r>
            <a:r>
              <a:rPr lang="en-GB" sz="2000" dirty="0" smtClean="0"/>
              <a:t>.</a:t>
            </a:r>
            <a:endParaRPr lang="en-GB" sz="2000" dirty="0"/>
          </a:p>
        </p:txBody>
      </p:sp>
    </p:spTree>
    <p:extLst>
      <p:ext uri="{BB962C8B-B14F-4D97-AF65-F5344CB8AC3E}">
        <p14:creationId xmlns:p14="http://schemas.microsoft.com/office/powerpoint/2010/main" val="34020550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016983606"/>
              </p:ext>
            </p:extLst>
          </p:nvPr>
        </p:nvGraphicFramePr>
        <p:xfrm>
          <a:off x="251520" y="1268760"/>
          <a:ext cx="8424936" cy="4186291"/>
        </p:xfrm>
        <a:graphic>
          <a:graphicData uri="http://schemas.openxmlformats.org/drawingml/2006/table">
            <a:tbl>
              <a:tblPr firstRow="1" firstCol="1" bandRow="1" bandCol="1">
                <a:tableStyleId>{5C22544A-7EE6-4342-B048-85BDC9FD1C3A}</a:tableStyleId>
              </a:tblPr>
              <a:tblGrid>
                <a:gridCol w="1403852"/>
                <a:gridCol w="1403852"/>
                <a:gridCol w="1403852"/>
                <a:gridCol w="1403852"/>
                <a:gridCol w="1404764"/>
                <a:gridCol w="1404764"/>
              </a:tblGrid>
              <a:tr h="1000862">
                <a:tc gridSpan="6">
                  <a:txBody>
                    <a:bodyPr/>
                    <a:lstStyle/>
                    <a:p>
                      <a:pPr>
                        <a:spcAft>
                          <a:spcPts val="0"/>
                        </a:spcAft>
                      </a:pPr>
                      <a:r>
                        <a:rPr lang="en-GB" sz="2000" dirty="0" smtClean="0">
                          <a:effectLst/>
                        </a:rPr>
                        <a:t>Summary </a:t>
                      </a:r>
                      <a:r>
                        <a:rPr lang="en-GB" sz="2000" dirty="0">
                          <a:effectLst/>
                        </a:rPr>
                        <a:t>of Attribute Agreement Analysis for agreement for cardiac failure terms (n=69) for clinicians engaged in PV </a:t>
                      </a:r>
                      <a:r>
                        <a:rPr lang="en-GB" sz="2000" dirty="0" smtClean="0">
                          <a:effectLst/>
                        </a:rPr>
                        <a:t>research.</a:t>
                      </a:r>
                      <a:endParaRPr lang="en-GB" sz="2000" dirty="0">
                        <a:effectLst/>
                        <a:latin typeface="Times New Roman"/>
                        <a:ea typeface="Times New Roman"/>
                      </a:endParaRPr>
                    </a:p>
                  </a:txBody>
                  <a:tcPr marL="68580" marR="68580" marT="0" marB="0"/>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667242">
                <a:tc>
                  <a:txBody>
                    <a:bodyPr/>
                    <a:lstStyle/>
                    <a:p>
                      <a:pPr>
                        <a:spcAft>
                          <a:spcPts val="0"/>
                        </a:spcAft>
                      </a:pPr>
                      <a:r>
                        <a:rPr lang="en-GB" sz="1800">
                          <a:effectLst/>
                        </a:rPr>
                        <a:t>Response</a:t>
                      </a:r>
                      <a:endParaRPr lang="en-GB" sz="1800">
                        <a:effectLst/>
                        <a:latin typeface="Times New Roman"/>
                        <a:ea typeface="Times New Roman"/>
                      </a:endParaRPr>
                    </a:p>
                  </a:txBody>
                  <a:tcPr marL="68580" marR="68580" marT="0" marB="0"/>
                </a:tc>
                <a:tc>
                  <a:txBody>
                    <a:bodyPr/>
                    <a:lstStyle/>
                    <a:p>
                      <a:pPr>
                        <a:spcAft>
                          <a:spcPts val="0"/>
                        </a:spcAft>
                      </a:pPr>
                      <a:r>
                        <a:rPr lang="en-GB" sz="1800" dirty="0">
                          <a:effectLst/>
                        </a:rPr>
                        <a:t>Fleiss’ kappa</a:t>
                      </a:r>
                      <a:endParaRPr lang="en-GB" sz="1800" dirty="0">
                        <a:effectLst/>
                        <a:latin typeface="Times New Roman"/>
                        <a:ea typeface="Times New Roman"/>
                      </a:endParaRPr>
                    </a:p>
                  </a:txBody>
                  <a:tcPr marL="68580" marR="68580" marT="0" marB="0"/>
                </a:tc>
                <a:tc>
                  <a:txBody>
                    <a:bodyPr/>
                    <a:lstStyle/>
                    <a:p>
                      <a:pPr>
                        <a:spcAft>
                          <a:spcPts val="0"/>
                        </a:spcAft>
                      </a:pPr>
                      <a:r>
                        <a:rPr lang="en-GB" sz="1800">
                          <a:effectLst/>
                        </a:rPr>
                        <a:t>Standard error</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Z value</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P value</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Agreement</a:t>
                      </a:r>
                      <a:endParaRPr lang="en-GB" sz="1800">
                        <a:effectLst/>
                        <a:latin typeface="Times New Roman"/>
                        <a:ea typeface="Times New Roman"/>
                      </a:endParaRPr>
                    </a:p>
                  </a:txBody>
                  <a:tcPr marL="68580" marR="68580" marT="0" marB="0"/>
                </a:tc>
              </a:tr>
              <a:tr h="276112">
                <a:tc>
                  <a:txBody>
                    <a:bodyPr/>
                    <a:lstStyle/>
                    <a:p>
                      <a:pPr>
                        <a:spcAft>
                          <a:spcPts val="0"/>
                        </a:spcAft>
                      </a:pPr>
                      <a:r>
                        <a:rPr lang="en-GB" sz="1800">
                          <a:effectLst/>
                        </a:rPr>
                        <a:t>0</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0.102852</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0.0380693</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2.702169</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0.0034</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Slight</a:t>
                      </a:r>
                      <a:endParaRPr lang="en-GB" sz="1800">
                        <a:effectLst/>
                        <a:latin typeface="Times New Roman"/>
                        <a:ea typeface="Times New Roman"/>
                      </a:endParaRPr>
                    </a:p>
                  </a:txBody>
                  <a:tcPr marL="68580" marR="68580" marT="0" marB="0"/>
                </a:tc>
              </a:tr>
              <a:tr h="328950">
                <a:tc>
                  <a:txBody>
                    <a:bodyPr/>
                    <a:lstStyle/>
                    <a:p>
                      <a:pPr>
                        <a:spcAft>
                          <a:spcPts val="0"/>
                        </a:spcAft>
                      </a:pPr>
                      <a:r>
                        <a:rPr lang="en-GB" sz="1800">
                          <a:effectLst/>
                        </a:rPr>
                        <a:t>1</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0.121802</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0.0380693</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3.19948</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0.0007</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Slight</a:t>
                      </a:r>
                      <a:endParaRPr lang="en-GB" sz="1800">
                        <a:effectLst/>
                        <a:latin typeface="Times New Roman"/>
                        <a:ea typeface="Times New Roman"/>
                      </a:endParaRPr>
                    </a:p>
                  </a:txBody>
                  <a:tcPr marL="68580" marR="68580" marT="0" marB="0"/>
                </a:tc>
              </a:tr>
              <a:tr h="288032">
                <a:tc>
                  <a:txBody>
                    <a:bodyPr/>
                    <a:lstStyle/>
                    <a:p>
                      <a:pPr>
                        <a:spcAft>
                          <a:spcPts val="0"/>
                        </a:spcAft>
                      </a:pPr>
                      <a:r>
                        <a:rPr lang="en-GB" sz="1800">
                          <a:effectLst/>
                        </a:rPr>
                        <a:t>2</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0.120022</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0.0380693</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3.15272</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0.0008</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Slight</a:t>
                      </a:r>
                      <a:endParaRPr lang="en-GB" sz="1800">
                        <a:effectLst/>
                        <a:latin typeface="Times New Roman"/>
                        <a:ea typeface="Times New Roman"/>
                      </a:endParaRPr>
                    </a:p>
                  </a:txBody>
                  <a:tcPr marL="68580" marR="68580" marT="0" marB="0"/>
                </a:tc>
              </a:tr>
              <a:tr h="290610">
                <a:tc>
                  <a:txBody>
                    <a:bodyPr/>
                    <a:lstStyle/>
                    <a:p>
                      <a:pPr>
                        <a:spcAft>
                          <a:spcPts val="0"/>
                        </a:spcAft>
                      </a:pPr>
                      <a:r>
                        <a:rPr lang="en-GB" sz="1800">
                          <a:effectLst/>
                        </a:rPr>
                        <a:t>3</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0.184783</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0.0380693</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4.85384</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0.0000</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Slight</a:t>
                      </a:r>
                      <a:endParaRPr lang="en-GB" sz="1800">
                        <a:effectLst/>
                        <a:latin typeface="Times New Roman"/>
                        <a:ea typeface="Times New Roman"/>
                      </a:endParaRPr>
                    </a:p>
                  </a:txBody>
                  <a:tcPr marL="68580" marR="68580" marT="0" marB="0"/>
                </a:tc>
              </a:tr>
              <a:tr h="333621">
                <a:tc>
                  <a:txBody>
                    <a:bodyPr/>
                    <a:lstStyle/>
                    <a:p>
                      <a:pPr>
                        <a:spcAft>
                          <a:spcPts val="0"/>
                        </a:spcAft>
                      </a:pPr>
                      <a:r>
                        <a:rPr lang="en-GB" sz="1800">
                          <a:effectLst/>
                        </a:rPr>
                        <a:t>Overall</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0.142789</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0.025969</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5.50100</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0.0000</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Slight</a:t>
                      </a:r>
                      <a:endParaRPr lang="en-GB" sz="1800">
                        <a:effectLst/>
                        <a:latin typeface="Times New Roman"/>
                        <a:ea typeface="Times New Roman"/>
                      </a:endParaRPr>
                    </a:p>
                  </a:txBody>
                  <a:tcPr marL="68580" marR="68580" marT="0" marB="0"/>
                </a:tc>
              </a:tr>
              <a:tr h="1000862">
                <a:tc gridSpan="6">
                  <a:txBody>
                    <a:bodyPr/>
                    <a:lstStyle/>
                    <a:p>
                      <a:pPr>
                        <a:spcAft>
                          <a:spcPts val="0"/>
                        </a:spcAft>
                      </a:pPr>
                      <a:r>
                        <a:rPr lang="en-GB" sz="1800" dirty="0" err="1">
                          <a:effectLst/>
                        </a:rPr>
                        <a:t>Raters</a:t>
                      </a:r>
                      <a:r>
                        <a:rPr lang="en-GB" sz="1800" dirty="0">
                          <a:effectLst/>
                        </a:rPr>
                        <a:t> all had the same rating match for five terms (7.25%).</a:t>
                      </a:r>
                    </a:p>
                    <a:p>
                      <a:pPr>
                        <a:spcAft>
                          <a:spcPts val="0"/>
                        </a:spcAft>
                      </a:pPr>
                      <a:r>
                        <a:rPr lang="en-GB" sz="1800" dirty="0">
                          <a:effectLst/>
                        </a:rPr>
                        <a:t>Kendall’s coefficient of concordance was 0.436112 (Chi-square=148.278; DF=68, P&lt;0.0001)</a:t>
                      </a:r>
                      <a:endParaRPr lang="en-GB" sz="1800" dirty="0">
                        <a:effectLst/>
                        <a:latin typeface="Times New Roman"/>
                        <a:ea typeface="Times New Roman"/>
                      </a:endParaRPr>
                    </a:p>
                  </a:txBody>
                  <a:tcPr marL="68580" marR="68580" marT="0" marB="0"/>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bl>
          </a:graphicData>
        </a:graphic>
      </p:graphicFrame>
      <p:sp>
        <p:nvSpPr>
          <p:cNvPr id="4" name="Slide Number Placeholder 3"/>
          <p:cNvSpPr>
            <a:spLocks noGrp="1"/>
          </p:cNvSpPr>
          <p:nvPr>
            <p:ph type="sldNum" sz="quarter" idx="12"/>
          </p:nvPr>
        </p:nvSpPr>
        <p:spPr/>
        <p:txBody>
          <a:bodyPr/>
          <a:lstStyle/>
          <a:p>
            <a:fld id="{F38DF745-7D3F-47F4-83A3-874385CFAA69}" type="slidenum">
              <a:rPr lang="en-US" smtClean="0"/>
              <a:pPr/>
              <a:t>29</a:t>
            </a:fld>
            <a:endParaRPr lang="en-US"/>
          </a:p>
        </p:txBody>
      </p:sp>
    </p:spTree>
    <p:extLst>
      <p:ext uri="{BB962C8B-B14F-4D97-AF65-F5344CB8AC3E}">
        <p14:creationId xmlns:p14="http://schemas.microsoft.com/office/powerpoint/2010/main" val="3357667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8DF745-7D3F-47F4-83A3-874385CFAA69}" type="slidenum">
              <a:rPr lang="en-US" smtClean="0"/>
              <a:pPr/>
              <a:t>30</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2307237645"/>
              </p:ext>
            </p:extLst>
          </p:nvPr>
        </p:nvGraphicFramePr>
        <p:xfrm>
          <a:off x="251520" y="188640"/>
          <a:ext cx="8352928" cy="5932237"/>
        </p:xfrm>
        <a:graphic>
          <a:graphicData uri="http://schemas.openxmlformats.org/drawingml/2006/table">
            <a:tbl>
              <a:tblPr firstRow="1" firstCol="1" bandRow="1" bandCol="1">
                <a:tableStyleId>{5C22544A-7EE6-4342-B048-85BDC9FD1C3A}</a:tableStyleId>
              </a:tblPr>
              <a:tblGrid>
                <a:gridCol w="1391853"/>
                <a:gridCol w="1391853"/>
                <a:gridCol w="1391853"/>
                <a:gridCol w="1391853"/>
                <a:gridCol w="1392758"/>
                <a:gridCol w="1392758"/>
              </a:tblGrid>
              <a:tr h="1559396">
                <a:tc gridSpan="6">
                  <a:txBody>
                    <a:bodyPr/>
                    <a:lstStyle/>
                    <a:p>
                      <a:pPr>
                        <a:spcAft>
                          <a:spcPts val="0"/>
                        </a:spcAft>
                      </a:pPr>
                      <a:r>
                        <a:rPr lang="en-GB" sz="2000" dirty="0" smtClean="0">
                          <a:effectLst/>
                        </a:rPr>
                        <a:t>Summary </a:t>
                      </a:r>
                      <a:r>
                        <a:rPr lang="en-GB" sz="2000" dirty="0">
                          <a:effectLst/>
                        </a:rPr>
                        <a:t>of Attribute Agreement Analysis for agreement for cardiac failure terms (n=69) for 11 </a:t>
                      </a:r>
                      <a:r>
                        <a:rPr lang="en-GB" sz="2000" dirty="0" err="1">
                          <a:effectLst/>
                        </a:rPr>
                        <a:t>raters</a:t>
                      </a:r>
                      <a:r>
                        <a:rPr lang="en-GB" sz="2000" dirty="0">
                          <a:effectLst/>
                        </a:rPr>
                        <a:t> </a:t>
                      </a:r>
                      <a:r>
                        <a:rPr lang="en-GB" sz="2000" dirty="0" smtClean="0">
                          <a:effectLst/>
                        </a:rPr>
                        <a:t>compared </a:t>
                      </a:r>
                      <a:r>
                        <a:rPr lang="en-GB" sz="2000" dirty="0">
                          <a:effectLst/>
                        </a:rPr>
                        <a:t>to the independent ratings of a single consultant cardiologist.</a:t>
                      </a:r>
                      <a:endParaRPr lang="en-GB" sz="2000" dirty="0">
                        <a:effectLst/>
                        <a:latin typeface="Times New Roman"/>
                        <a:ea typeface="Times New Roman"/>
                      </a:endParaRPr>
                    </a:p>
                  </a:txBody>
                  <a:tcPr marL="68580" marR="68580" marT="0" marB="0"/>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623758">
                <a:tc>
                  <a:txBody>
                    <a:bodyPr/>
                    <a:lstStyle/>
                    <a:p>
                      <a:pPr>
                        <a:spcAft>
                          <a:spcPts val="0"/>
                        </a:spcAft>
                      </a:pPr>
                      <a:r>
                        <a:rPr lang="en-GB" sz="1800">
                          <a:effectLst/>
                        </a:rPr>
                        <a:t>Response</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Fleiss’ kappa</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Standard error</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Z value</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P value</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Agreement</a:t>
                      </a:r>
                      <a:endParaRPr lang="en-GB" sz="1800">
                        <a:effectLst/>
                        <a:latin typeface="Times New Roman"/>
                        <a:ea typeface="Times New Roman"/>
                      </a:endParaRPr>
                    </a:p>
                  </a:txBody>
                  <a:tcPr marL="68580" marR="68580" marT="0" marB="0"/>
                </a:tc>
              </a:tr>
              <a:tr h="337126">
                <a:tc>
                  <a:txBody>
                    <a:bodyPr/>
                    <a:lstStyle/>
                    <a:p>
                      <a:pPr>
                        <a:spcAft>
                          <a:spcPts val="0"/>
                        </a:spcAft>
                      </a:pPr>
                      <a:r>
                        <a:rPr lang="en-GB" sz="1800">
                          <a:effectLst/>
                        </a:rPr>
                        <a:t>0</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-0.053435</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0.120386</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-0.44387</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0.6714</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None</a:t>
                      </a:r>
                      <a:endParaRPr lang="en-GB" sz="1800">
                        <a:effectLst/>
                        <a:latin typeface="Times New Roman"/>
                        <a:ea typeface="Times New Roman"/>
                      </a:endParaRPr>
                    </a:p>
                  </a:txBody>
                  <a:tcPr marL="68580" marR="68580" marT="0" marB="0"/>
                </a:tc>
              </a:tr>
              <a:tr h="288032">
                <a:tc>
                  <a:txBody>
                    <a:bodyPr/>
                    <a:lstStyle/>
                    <a:p>
                      <a:pPr>
                        <a:spcAft>
                          <a:spcPts val="0"/>
                        </a:spcAft>
                      </a:pPr>
                      <a:r>
                        <a:rPr lang="en-GB" sz="1800">
                          <a:effectLst/>
                        </a:rPr>
                        <a:t>1</a:t>
                      </a:r>
                      <a:endParaRPr lang="en-GB" sz="1800">
                        <a:effectLst/>
                        <a:latin typeface="Times New Roman"/>
                        <a:ea typeface="Times New Roman"/>
                      </a:endParaRPr>
                    </a:p>
                  </a:txBody>
                  <a:tcPr marL="68580" marR="68580" marT="0" marB="0"/>
                </a:tc>
                <a:tc>
                  <a:txBody>
                    <a:bodyPr/>
                    <a:lstStyle/>
                    <a:p>
                      <a:pPr>
                        <a:spcAft>
                          <a:spcPts val="0"/>
                        </a:spcAft>
                      </a:pPr>
                      <a:r>
                        <a:rPr lang="en-GB" sz="1800" dirty="0">
                          <a:effectLst/>
                        </a:rPr>
                        <a:t>0.026646</a:t>
                      </a:r>
                      <a:endParaRPr lang="en-GB" sz="1800" dirty="0">
                        <a:effectLst/>
                        <a:latin typeface="Times New Roman"/>
                        <a:ea typeface="Times New Roman"/>
                      </a:endParaRPr>
                    </a:p>
                  </a:txBody>
                  <a:tcPr marL="68580" marR="68580" marT="0" marB="0"/>
                </a:tc>
                <a:tc>
                  <a:txBody>
                    <a:bodyPr/>
                    <a:lstStyle/>
                    <a:p>
                      <a:pPr>
                        <a:spcAft>
                          <a:spcPts val="0"/>
                        </a:spcAft>
                      </a:pPr>
                      <a:r>
                        <a:rPr lang="en-GB" sz="1800">
                          <a:effectLst/>
                        </a:rPr>
                        <a:t>0.120386</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0.22134</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0.4124</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Little</a:t>
                      </a:r>
                      <a:endParaRPr lang="en-GB" sz="1800">
                        <a:effectLst/>
                        <a:latin typeface="Times New Roman"/>
                        <a:ea typeface="Times New Roman"/>
                      </a:endParaRPr>
                    </a:p>
                  </a:txBody>
                  <a:tcPr marL="68580" marR="68580" marT="0" marB="0"/>
                </a:tc>
              </a:tr>
              <a:tr h="288032">
                <a:tc>
                  <a:txBody>
                    <a:bodyPr/>
                    <a:lstStyle/>
                    <a:p>
                      <a:pPr>
                        <a:spcAft>
                          <a:spcPts val="0"/>
                        </a:spcAft>
                      </a:pPr>
                      <a:r>
                        <a:rPr lang="en-GB" sz="1800">
                          <a:effectLst/>
                        </a:rPr>
                        <a:t>2</a:t>
                      </a:r>
                      <a:endParaRPr lang="en-GB" sz="1800">
                        <a:effectLst/>
                        <a:latin typeface="Times New Roman"/>
                        <a:ea typeface="Times New Roman"/>
                      </a:endParaRPr>
                    </a:p>
                  </a:txBody>
                  <a:tcPr marL="68580" marR="68580" marT="0" marB="0"/>
                </a:tc>
                <a:tc>
                  <a:txBody>
                    <a:bodyPr/>
                    <a:lstStyle/>
                    <a:p>
                      <a:pPr>
                        <a:spcAft>
                          <a:spcPts val="0"/>
                        </a:spcAft>
                      </a:pPr>
                      <a:r>
                        <a:rPr lang="en-GB" sz="1800" dirty="0">
                          <a:effectLst/>
                        </a:rPr>
                        <a:t>0.217391</a:t>
                      </a:r>
                      <a:endParaRPr lang="en-GB" sz="1800" dirty="0">
                        <a:effectLst/>
                        <a:latin typeface="Times New Roman"/>
                        <a:ea typeface="Times New Roman"/>
                      </a:endParaRPr>
                    </a:p>
                  </a:txBody>
                  <a:tcPr marL="68580" marR="68580" marT="0" marB="0"/>
                </a:tc>
                <a:tc>
                  <a:txBody>
                    <a:bodyPr/>
                    <a:lstStyle/>
                    <a:p>
                      <a:pPr>
                        <a:spcAft>
                          <a:spcPts val="0"/>
                        </a:spcAft>
                      </a:pPr>
                      <a:r>
                        <a:rPr lang="en-GB" sz="1800">
                          <a:effectLst/>
                        </a:rPr>
                        <a:t>0.120386</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1.80579</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0.0355</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Fair</a:t>
                      </a:r>
                      <a:endParaRPr lang="en-GB" sz="1800">
                        <a:effectLst/>
                        <a:latin typeface="Times New Roman"/>
                        <a:ea typeface="Times New Roman"/>
                      </a:endParaRPr>
                    </a:p>
                  </a:txBody>
                  <a:tcPr marL="68580" marR="68580" marT="0" marB="0"/>
                </a:tc>
              </a:tr>
              <a:tr h="314212">
                <a:tc>
                  <a:txBody>
                    <a:bodyPr/>
                    <a:lstStyle/>
                    <a:p>
                      <a:pPr>
                        <a:spcAft>
                          <a:spcPts val="0"/>
                        </a:spcAft>
                      </a:pPr>
                      <a:r>
                        <a:rPr lang="en-GB" sz="1800">
                          <a:effectLst/>
                        </a:rPr>
                        <a:t>3</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0.647959</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0.120386</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5.38235</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0.0000</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Moderate</a:t>
                      </a:r>
                      <a:endParaRPr lang="en-GB" sz="1800">
                        <a:effectLst/>
                        <a:latin typeface="Times New Roman"/>
                        <a:ea typeface="Times New Roman"/>
                      </a:endParaRPr>
                    </a:p>
                  </a:txBody>
                  <a:tcPr marL="68580" marR="68580" marT="0" marB="0"/>
                </a:tc>
              </a:tr>
              <a:tr h="338526">
                <a:tc>
                  <a:txBody>
                    <a:bodyPr/>
                    <a:lstStyle/>
                    <a:p>
                      <a:pPr>
                        <a:spcAft>
                          <a:spcPts val="0"/>
                        </a:spcAft>
                      </a:pPr>
                      <a:r>
                        <a:rPr lang="en-GB" sz="1800">
                          <a:effectLst/>
                        </a:rPr>
                        <a:t>Overall</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0.295802</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0.081375</a:t>
                      </a:r>
                      <a:endParaRPr lang="en-GB" sz="1800">
                        <a:effectLst/>
                        <a:latin typeface="Times New Roman"/>
                        <a:ea typeface="Times New Roman"/>
                      </a:endParaRPr>
                    </a:p>
                  </a:txBody>
                  <a:tcPr marL="68580" marR="68580" marT="0" marB="0"/>
                </a:tc>
                <a:tc>
                  <a:txBody>
                    <a:bodyPr/>
                    <a:lstStyle/>
                    <a:p>
                      <a:pPr>
                        <a:spcAft>
                          <a:spcPts val="0"/>
                        </a:spcAft>
                      </a:pPr>
                      <a:r>
                        <a:rPr lang="en-GB" sz="1800" dirty="0">
                          <a:effectLst/>
                        </a:rPr>
                        <a:t>3.63505</a:t>
                      </a:r>
                      <a:endParaRPr lang="en-GB" sz="1800" dirty="0">
                        <a:effectLst/>
                        <a:latin typeface="Times New Roman"/>
                        <a:ea typeface="Times New Roman"/>
                      </a:endParaRPr>
                    </a:p>
                  </a:txBody>
                  <a:tcPr marL="68580" marR="68580" marT="0" marB="0"/>
                </a:tc>
                <a:tc>
                  <a:txBody>
                    <a:bodyPr/>
                    <a:lstStyle/>
                    <a:p>
                      <a:pPr>
                        <a:spcAft>
                          <a:spcPts val="0"/>
                        </a:spcAft>
                      </a:pPr>
                      <a:r>
                        <a:rPr lang="en-GB" sz="1800">
                          <a:effectLst/>
                        </a:rPr>
                        <a:t>0.0001</a:t>
                      </a:r>
                      <a:endParaRPr lang="en-GB" sz="1800">
                        <a:effectLst/>
                        <a:latin typeface="Times New Roman"/>
                        <a:ea typeface="Times New Roman"/>
                      </a:endParaRPr>
                    </a:p>
                  </a:txBody>
                  <a:tcPr marL="68580" marR="68580" marT="0" marB="0"/>
                </a:tc>
                <a:tc>
                  <a:txBody>
                    <a:bodyPr/>
                    <a:lstStyle/>
                    <a:p>
                      <a:pPr>
                        <a:spcAft>
                          <a:spcPts val="0"/>
                        </a:spcAft>
                      </a:pPr>
                      <a:r>
                        <a:rPr lang="en-GB" sz="1800">
                          <a:effectLst/>
                        </a:rPr>
                        <a:t>Fair</a:t>
                      </a:r>
                      <a:endParaRPr lang="en-GB" sz="1800">
                        <a:effectLst/>
                        <a:latin typeface="Times New Roman"/>
                        <a:ea typeface="Times New Roman"/>
                      </a:endParaRPr>
                    </a:p>
                  </a:txBody>
                  <a:tcPr marL="68580" marR="68580" marT="0" marB="0"/>
                </a:tc>
              </a:tr>
              <a:tr h="2183155">
                <a:tc gridSpan="6">
                  <a:txBody>
                    <a:bodyPr/>
                    <a:lstStyle/>
                    <a:p>
                      <a:pPr>
                        <a:spcAft>
                          <a:spcPts val="0"/>
                        </a:spcAft>
                      </a:pPr>
                      <a:r>
                        <a:rPr lang="en-GB" sz="1800" dirty="0" err="1">
                          <a:effectLst/>
                        </a:rPr>
                        <a:t>Raters</a:t>
                      </a:r>
                      <a:r>
                        <a:rPr lang="en-GB" sz="1800" dirty="0">
                          <a:effectLst/>
                        </a:rPr>
                        <a:t> all had the same rating match for 38 terms (55.1%).</a:t>
                      </a:r>
                    </a:p>
                    <a:p>
                      <a:pPr>
                        <a:spcAft>
                          <a:spcPts val="0"/>
                        </a:spcAft>
                      </a:pPr>
                      <a:r>
                        <a:rPr lang="en-GB" sz="1800" dirty="0">
                          <a:effectLst/>
                        </a:rPr>
                        <a:t>Cohen’s coefficient of concordance* (kappa) was 0.328415 (Chi-square=29.6797; DF=15, P=0.0131)</a:t>
                      </a:r>
                    </a:p>
                    <a:p>
                      <a:pPr>
                        <a:spcAft>
                          <a:spcPts val="0"/>
                        </a:spcAft>
                      </a:pPr>
                      <a:r>
                        <a:rPr lang="en-GB" sz="1800" dirty="0">
                          <a:effectLst/>
                        </a:rPr>
                        <a:t>*this effectively Kendal’s coefficient of concordance, calculated when there are just two ratings to compare. </a:t>
                      </a:r>
                      <a:endParaRPr lang="en-GB" sz="1800" dirty="0">
                        <a:effectLst/>
                        <a:latin typeface="Times New Roman"/>
                        <a:ea typeface="Times New Roman"/>
                      </a:endParaRPr>
                    </a:p>
                  </a:txBody>
                  <a:tcPr marL="68580" marR="68580" marT="0" marB="0"/>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bl>
          </a:graphicData>
        </a:graphic>
      </p:graphicFrame>
    </p:spTree>
    <p:extLst>
      <p:ext uri="{BB962C8B-B14F-4D97-AF65-F5344CB8AC3E}">
        <p14:creationId xmlns:p14="http://schemas.microsoft.com/office/powerpoint/2010/main" val="38904704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8DF745-7D3F-47F4-83A3-874385CFAA69}" type="slidenum">
              <a:rPr lang="en-US" smtClean="0"/>
              <a:pPr/>
              <a:t>31</a:t>
            </a:fld>
            <a:endParaRPr lang="en-US"/>
          </a:p>
        </p:txBody>
      </p:sp>
      <p:sp>
        <p:nvSpPr>
          <p:cNvPr id="5" name="Title 4"/>
          <p:cNvSpPr>
            <a:spLocks noGrp="1"/>
          </p:cNvSpPr>
          <p:nvPr>
            <p:ph type="title"/>
          </p:nvPr>
        </p:nvSpPr>
        <p:spPr/>
        <p:txBody>
          <a:bodyPr/>
          <a:lstStyle/>
          <a:p>
            <a:r>
              <a:rPr lang="en-GB" dirty="0" smtClean="0"/>
              <a:t>Conclusion</a:t>
            </a:r>
            <a:endParaRPr lang="en-GB" dirty="0"/>
          </a:p>
        </p:txBody>
      </p:sp>
      <p:sp>
        <p:nvSpPr>
          <p:cNvPr id="2" name="TextBox 1"/>
          <p:cNvSpPr txBox="1"/>
          <p:nvPr/>
        </p:nvSpPr>
        <p:spPr>
          <a:xfrm>
            <a:off x="390997" y="1628800"/>
            <a:ext cx="8208912" cy="4708981"/>
          </a:xfrm>
          <a:prstGeom prst="rect">
            <a:avLst/>
          </a:prstGeom>
          <a:noFill/>
        </p:spPr>
        <p:txBody>
          <a:bodyPr wrap="square" rtlCol="0">
            <a:spAutoFit/>
          </a:bodyPr>
          <a:lstStyle/>
          <a:p>
            <a:r>
              <a:rPr lang="en-GB" sz="2400" dirty="0"/>
              <a:t>It should be noted that the levels in the rating scale were relative to each other – not absolute and were ordinal in nature, thus limiting the level of statistical analysis that could be performed and hindering comparisons with other rating scales or exercises of a similar nature. </a:t>
            </a:r>
            <a:endParaRPr lang="en-GB" sz="2400" dirty="0" smtClean="0"/>
          </a:p>
          <a:p>
            <a:endParaRPr lang="en-GB" sz="2400" dirty="0"/>
          </a:p>
          <a:p>
            <a:pPr marL="342900" indent="-342900">
              <a:buFontTx/>
              <a:buChar char="-"/>
            </a:pPr>
            <a:r>
              <a:rPr lang="en-GB" sz="2400" dirty="0" smtClean="0"/>
              <a:t>Aimed </a:t>
            </a:r>
            <a:r>
              <a:rPr lang="en-GB" sz="2400" dirty="0"/>
              <a:t>to obtain expert opinion on what were considered important signs/symptoms which could be used to facilitate signal </a:t>
            </a:r>
            <a:r>
              <a:rPr lang="en-GB" sz="2400" dirty="0" smtClean="0"/>
              <a:t>enhancement.</a:t>
            </a:r>
          </a:p>
          <a:p>
            <a:pPr marL="342900" indent="-342900">
              <a:buFontTx/>
              <a:buChar char="-"/>
            </a:pPr>
            <a:r>
              <a:rPr lang="en-GB" sz="2400" dirty="0" smtClean="0"/>
              <a:t>The process </a:t>
            </a:r>
            <a:r>
              <a:rPr lang="en-GB" sz="2400" dirty="0"/>
              <a:t>could thus combine both clinical and scientific judgement. </a:t>
            </a:r>
            <a:endParaRPr lang="en-GB" sz="2400" dirty="0" smtClean="0"/>
          </a:p>
          <a:p>
            <a:endParaRPr lang="en-GB" dirty="0"/>
          </a:p>
          <a:p>
            <a:endParaRPr lang="en-GB" dirty="0"/>
          </a:p>
        </p:txBody>
      </p:sp>
    </p:spTree>
    <p:extLst>
      <p:ext uri="{BB962C8B-B14F-4D97-AF65-F5344CB8AC3E}">
        <p14:creationId xmlns:p14="http://schemas.microsoft.com/office/powerpoint/2010/main" val="14541943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a:xfrm>
            <a:off x="457200" y="1556792"/>
            <a:ext cx="7620000" cy="4569371"/>
          </a:xfrm>
        </p:spPr>
        <p:txBody>
          <a:bodyPr>
            <a:normAutofit fontScale="92500"/>
          </a:bodyPr>
          <a:lstStyle/>
          <a:p>
            <a:r>
              <a:rPr lang="en-GB" sz="2400" b="0" dirty="0"/>
              <a:t>Within pharmaceutical companies, all the information about a medicinal product from the initial discovery phase right through to application for marketing authorisation is </a:t>
            </a:r>
            <a:r>
              <a:rPr lang="en-GB" sz="2400" b="0" dirty="0" smtClean="0"/>
              <a:t>available.  </a:t>
            </a:r>
          </a:p>
          <a:p>
            <a:pPr marL="342900" indent="-342900">
              <a:buFont typeface="Arial" pitchFamily="34" charset="0"/>
              <a:buChar char="•"/>
            </a:pPr>
            <a:r>
              <a:rPr lang="en-GB" sz="2400" b="0" dirty="0" smtClean="0"/>
              <a:t>specific </a:t>
            </a:r>
            <a:r>
              <a:rPr lang="en-GB" sz="2400" b="0" dirty="0"/>
              <a:t>therapeutic </a:t>
            </a:r>
            <a:r>
              <a:rPr lang="en-GB" sz="2400" b="0" dirty="0" smtClean="0"/>
              <a:t>area </a:t>
            </a:r>
          </a:p>
          <a:p>
            <a:pPr marL="342900" indent="-342900">
              <a:buFont typeface="Arial" pitchFamily="34" charset="0"/>
              <a:buChar char="•"/>
            </a:pPr>
            <a:r>
              <a:rPr lang="en-GB" sz="2400" b="0" dirty="0" smtClean="0"/>
              <a:t>ample </a:t>
            </a:r>
            <a:r>
              <a:rPr lang="en-GB" sz="2400" b="0" dirty="0"/>
              <a:t>information </a:t>
            </a:r>
            <a:endParaRPr lang="en-GB" sz="2400" b="0" dirty="0" smtClean="0"/>
          </a:p>
          <a:p>
            <a:pPr marL="342900" indent="-342900">
              <a:buFont typeface="Arial" pitchFamily="34" charset="0"/>
              <a:buChar char="•"/>
            </a:pPr>
            <a:r>
              <a:rPr lang="en-GB" sz="2400" b="0" dirty="0" smtClean="0"/>
              <a:t>product fit </a:t>
            </a:r>
          </a:p>
          <a:p>
            <a:pPr marL="342900" indent="-342900">
              <a:buFont typeface="Arial" pitchFamily="34" charset="0"/>
              <a:buChar char="•"/>
            </a:pPr>
            <a:r>
              <a:rPr lang="en-GB" sz="2400" b="0" dirty="0" smtClean="0"/>
              <a:t>ability </a:t>
            </a:r>
            <a:r>
              <a:rPr lang="en-GB" sz="2400" b="0" dirty="0"/>
              <a:t>to compare and contrast it with its </a:t>
            </a:r>
            <a:r>
              <a:rPr lang="en-GB" sz="2400" b="0" dirty="0" smtClean="0"/>
              <a:t>competitors.</a:t>
            </a:r>
          </a:p>
          <a:p>
            <a:r>
              <a:rPr lang="en-GB" sz="2400" b="0" dirty="0" smtClean="0"/>
              <a:t>This </a:t>
            </a:r>
            <a:r>
              <a:rPr lang="en-GB" sz="2400" b="0" dirty="0"/>
              <a:t>information would be ideal for the proposed method, making the weighting model perhaps most suitable in this setting.    </a:t>
            </a:r>
          </a:p>
        </p:txBody>
      </p:sp>
      <p:sp>
        <p:nvSpPr>
          <p:cNvPr id="4" name="Slide Number Placeholder 3"/>
          <p:cNvSpPr>
            <a:spLocks noGrp="1"/>
          </p:cNvSpPr>
          <p:nvPr>
            <p:ph type="sldNum" sz="quarter" idx="12"/>
          </p:nvPr>
        </p:nvSpPr>
        <p:spPr/>
        <p:txBody>
          <a:bodyPr/>
          <a:lstStyle/>
          <a:p>
            <a:fld id="{F38DF745-7D3F-47F4-83A3-874385CFAA69}" type="slidenum">
              <a:rPr lang="en-US" smtClean="0"/>
              <a:pPr/>
              <a:t>32</a:t>
            </a:fld>
            <a:endParaRPr lang="en-US"/>
          </a:p>
        </p:txBody>
      </p:sp>
    </p:spTree>
    <p:extLst>
      <p:ext uri="{BB962C8B-B14F-4D97-AF65-F5344CB8AC3E}">
        <p14:creationId xmlns:p14="http://schemas.microsoft.com/office/powerpoint/2010/main" val="13571606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38DF745-7D3F-47F4-83A3-874385CFAA69}" type="slidenum">
              <a:rPr lang="en-US" smtClean="0"/>
              <a:pPr/>
              <a:t>33</a:t>
            </a:fld>
            <a:endParaRPr lang="en-US"/>
          </a:p>
        </p:txBody>
      </p:sp>
      <p:sp>
        <p:nvSpPr>
          <p:cNvPr id="5" name="Rectangle 4"/>
          <p:cNvSpPr/>
          <p:nvPr/>
        </p:nvSpPr>
        <p:spPr>
          <a:xfrm>
            <a:off x="670604" y="4634552"/>
            <a:ext cx="7501796" cy="1200329"/>
          </a:xfrm>
          <a:prstGeom prst="rect">
            <a:avLst/>
          </a:prstGeom>
        </p:spPr>
        <p:txBody>
          <a:bodyPr wrap="square">
            <a:spAutoFit/>
          </a:bodyPr>
          <a:lstStyle/>
          <a:p>
            <a:endParaRPr lang="en-GB" dirty="0" smtClean="0">
              <a:hlinkClick r:id="rId3"/>
            </a:endParaRPr>
          </a:p>
          <a:p>
            <a:r>
              <a:rPr lang="en-GB" dirty="0" smtClean="0">
                <a:hlinkClick r:id="rId3"/>
              </a:rPr>
              <a:t>https</a:t>
            </a:r>
            <a:r>
              <a:rPr lang="en-GB" dirty="0">
                <a:hlinkClick r:id="rId3"/>
              </a:rPr>
              <a:t>://</a:t>
            </a:r>
            <a:r>
              <a:rPr lang="en-GB" dirty="0" smtClean="0">
                <a:hlinkClick r:id="rId3"/>
              </a:rPr>
              <a:t>ie.linkedin.com/pub/michelle-perry/40/229/61b</a:t>
            </a:r>
            <a:endParaRPr lang="en-GB" dirty="0" smtClean="0"/>
          </a:p>
          <a:p>
            <a:endParaRPr lang="en-GB" dirty="0" smtClean="0"/>
          </a:p>
          <a:p>
            <a:r>
              <a:rPr lang="en-GB" dirty="0" smtClean="0"/>
              <a:t>All thoughts/questions about this presentation are welcome</a:t>
            </a:r>
          </a:p>
        </p:txBody>
      </p:sp>
      <p:pic>
        <p:nvPicPr>
          <p:cNvPr id="6" name="Content Placeholder 5" descr="https://image.slidesharecdn.com/all-hands-preparing-to-fail-140715112322-phpapp01/95/preparing-to-fail-11-1024.jpg?cb=1405596428"/>
          <p:cNvPicPr>
            <a:picLocks noGrp="1"/>
          </p:cNvPicPr>
          <p:nvPr>
            <p:ph idx="1"/>
          </p:nvPr>
        </p:nvPicPr>
        <p:blipFill rotWithShape="1">
          <a:blip r:embed="rId4">
            <a:extLst>
              <a:ext uri="{28A0092B-C50C-407E-A947-70E740481C1C}">
                <a14:useLocalDpi xmlns:a14="http://schemas.microsoft.com/office/drawing/2010/main" val="0"/>
              </a:ext>
            </a:extLst>
          </a:blip>
          <a:srcRect l="23965" t="64497" r="23280" b="7396"/>
          <a:stretch/>
        </p:blipFill>
        <p:spPr bwMode="auto">
          <a:xfrm>
            <a:off x="1817823" y="548680"/>
            <a:ext cx="5145512" cy="1542062"/>
          </a:xfrm>
          <a:prstGeom prst="rect">
            <a:avLst/>
          </a:prstGeom>
          <a:noFill/>
          <a:ln>
            <a:noFill/>
          </a:ln>
          <a:extLst>
            <a:ext uri="{53640926-AAD7-44D8-BBD7-CCE9431645EC}">
              <a14:shadowObscured xmlns:a14="http://schemas.microsoft.com/office/drawing/2010/main"/>
            </a:ext>
          </a:extLst>
        </p:spPr>
      </p:pic>
      <p:pic>
        <p:nvPicPr>
          <p:cNvPr id="7" name="Picture 6" descr="https://image.slidesharecdn.com/all-hands-preparing-to-fail-140715112322-phpapp01/95/preparing-to-fail-19-1024.jpg?cb=1405596428"/>
          <p:cNvPicPr/>
          <p:nvPr/>
        </p:nvPicPr>
        <p:blipFill rotWithShape="1">
          <a:blip r:embed="rId5">
            <a:extLst>
              <a:ext uri="{28A0092B-C50C-407E-A947-70E740481C1C}">
                <a14:useLocalDpi xmlns:a14="http://schemas.microsoft.com/office/drawing/2010/main" val="0"/>
              </a:ext>
            </a:extLst>
          </a:blip>
          <a:srcRect l="17974" t="64201" r="17955" b="11242"/>
          <a:stretch/>
        </p:blipFill>
        <p:spPr bwMode="auto">
          <a:xfrm>
            <a:off x="1690279" y="2852936"/>
            <a:ext cx="5400600" cy="151216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3850583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332656"/>
            <a:ext cx="5791200" cy="1080120"/>
          </a:xfrm>
        </p:spPr>
        <p:txBody>
          <a:bodyPr>
            <a:normAutofit/>
          </a:bodyPr>
          <a:lstStyle/>
          <a:p>
            <a:pPr algn="ctr"/>
            <a:r>
              <a:rPr lang="en-US" sz="3200" dirty="0"/>
              <a:t>Let us meet again..</a:t>
            </a:r>
          </a:p>
        </p:txBody>
      </p:sp>
      <p:sp>
        <p:nvSpPr>
          <p:cNvPr id="3" name="Content Placeholder 2"/>
          <p:cNvSpPr>
            <a:spLocks noGrp="1"/>
          </p:cNvSpPr>
          <p:nvPr>
            <p:ph idx="1"/>
          </p:nvPr>
        </p:nvSpPr>
        <p:spPr>
          <a:xfrm>
            <a:off x="448965" y="1291130"/>
            <a:ext cx="8237835" cy="4835033"/>
          </a:xfrm>
        </p:spPr>
        <p:txBody>
          <a:bodyPr>
            <a:normAutofit/>
          </a:bodyPr>
          <a:lstStyle/>
          <a:p>
            <a:pPr marL="0" indent="0" algn="ctr">
              <a:buNone/>
            </a:pPr>
            <a:endParaRPr lang="en-US" dirty="0" smtClean="0"/>
          </a:p>
          <a:p>
            <a:pPr marL="0" indent="0" algn="ctr">
              <a:buNone/>
            </a:pPr>
            <a:r>
              <a:rPr lang="en-US" dirty="0" smtClean="0"/>
              <a:t>We </a:t>
            </a:r>
            <a:r>
              <a:rPr lang="en-US" dirty="0"/>
              <a:t>welcome you all to our future conferences of OMICS International</a:t>
            </a:r>
          </a:p>
          <a:p>
            <a:pPr marL="0" indent="0" algn="ctr">
              <a:buNone/>
            </a:pPr>
            <a:r>
              <a:rPr lang="en-IN" b="1" dirty="0"/>
              <a:t>5</a:t>
            </a:r>
            <a:r>
              <a:rPr lang="en-IN" b="1" baseline="30000" dirty="0"/>
              <a:t>th </a:t>
            </a:r>
            <a:r>
              <a:rPr lang="en-IN" b="1" dirty="0"/>
              <a:t>International Conference &amp; Exhibition on Pharmacovigilance &amp; Clinical Trials</a:t>
            </a:r>
          </a:p>
          <a:p>
            <a:pPr marL="0" indent="0" algn="ctr">
              <a:buNone/>
            </a:pPr>
            <a:r>
              <a:rPr lang="en-US" dirty="0"/>
              <a:t>On</a:t>
            </a:r>
          </a:p>
          <a:p>
            <a:pPr marL="0" indent="0" algn="ctr">
              <a:buNone/>
            </a:pPr>
            <a:r>
              <a:rPr lang="en-US" dirty="0"/>
              <a:t> </a:t>
            </a:r>
            <a:r>
              <a:rPr lang="en-US" b="1" dirty="0"/>
              <a:t>September 19 - 21, 2016 </a:t>
            </a:r>
            <a:r>
              <a:rPr lang="en-US" dirty="0"/>
              <a:t>at Vienna, </a:t>
            </a:r>
            <a:r>
              <a:rPr lang="en-US" b="1" dirty="0"/>
              <a:t>Austria</a:t>
            </a:r>
            <a:r>
              <a:rPr lang="en-US" dirty="0"/>
              <a:t> </a:t>
            </a:r>
            <a:r>
              <a:rPr lang="en-US" dirty="0">
                <a:hlinkClick r:id="rId2"/>
              </a:rPr>
              <a:t>http://pharmacovigilance.pharmaceuticalconferences.com/</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293392572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7418</TotalTime>
  <Words>4712</Words>
  <Application>Microsoft Office PowerPoint</Application>
  <PresentationFormat>On-screen Show (4:3)</PresentationFormat>
  <Paragraphs>467</Paragraphs>
  <Slides>34</Slides>
  <Notes>28</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Essential</vt:lpstr>
      <vt:lpstr>About OMICS Group</vt:lpstr>
      <vt:lpstr>OMICS International Conferences</vt:lpstr>
      <vt:lpstr>                 SMQ: Physician ratings of important terms for diagnosis of cardiac failure</vt:lpstr>
      <vt:lpstr>Scope</vt:lpstr>
      <vt:lpstr>PowerPoint Presentation</vt:lpstr>
      <vt:lpstr>Signal Detection in PV</vt:lpstr>
      <vt:lpstr>Research Aim</vt:lpstr>
      <vt:lpstr>PowerPoint Presentation</vt:lpstr>
      <vt:lpstr>Background </vt:lpstr>
      <vt:lpstr>MedDRA SMqs</vt:lpstr>
      <vt:lpstr>Development and use of SMQs in signal detection</vt:lpstr>
      <vt:lpstr>SMQs can be used in various ways.  </vt:lpstr>
      <vt:lpstr>Systemic Lupus erythematosus (SLE) </vt:lpstr>
      <vt:lpstr>Weighted Algorithmic SMQ</vt:lpstr>
      <vt:lpstr>Analysis of SMQs for Signal Detection</vt:lpstr>
      <vt:lpstr>Diagnostic process</vt:lpstr>
      <vt:lpstr>PowerPoint Presentation</vt:lpstr>
      <vt:lpstr>Delphi method</vt:lpstr>
      <vt:lpstr>Physicians – choosing the raters </vt:lpstr>
      <vt:lpstr>Cardiac failure and “glitazones”</vt:lpstr>
      <vt:lpstr>determine weighting factors to be applied</vt:lpstr>
      <vt:lpstr>Results of physician study</vt:lpstr>
      <vt:lpstr>Raters’ comments</vt:lpstr>
      <vt:lpstr>PowerPoint Presentation</vt:lpstr>
      <vt:lpstr>Attribute Agreement Analysis </vt:lpstr>
      <vt:lpstr>PowerPoint Presentation</vt:lpstr>
      <vt:lpstr>Second round</vt:lpstr>
      <vt:lpstr>Second round</vt:lpstr>
      <vt:lpstr>PowerPoint Presentation</vt:lpstr>
      <vt:lpstr>PowerPoint Presentation</vt:lpstr>
      <vt:lpstr>Conclusion</vt:lpstr>
      <vt:lpstr>Conclusion</vt:lpstr>
      <vt:lpstr>PowerPoint Presentation</vt:lpstr>
      <vt:lpstr>Let us meet again..</vt:lpstr>
    </vt:vector>
  </TitlesOfParts>
  <Company>Aspen Bad Oldesloe GmbH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Perry</dc:creator>
  <cp:lastModifiedBy>pharmacovigilance</cp:lastModifiedBy>
  <cp:revision>130</cp:revision>
  <dcterms:created xsi:type="dcterms:W3CDTF">2015-07-22T18:08:45Z</dcterms:created>
  <dcterms:modified xsi:type="dcterms:W3CDTF">2015-08-18T07:40:48Z</dcterms:modified>
</cp:coreProperties>
</file>