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4686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309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458200" y="6430962"/>
            <a:ext cx="685800" cy="4270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-12700" y="111763"/>
            <a:ext cx="9169400" cy="325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 u="sng">
                <a:solidFill>
                  <a:srgbClr val="98CC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rgbClr val="98CC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rgbClr val="98CC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 u="sng">
                <a:solidFill>
                  <a:srgbClr val="98CC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12700" y="111763"/>
            <a:ext cx="9169400" cy="325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 u="sng">
                <a:solidFill>
                  <a:srgbClr val="98CC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04387" y="2355110"/>
            <a:ext cx="4335225" cy="28873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27495" y="6537810"/>
            <a:ext cx="3289300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480797" y="6537810"/>
            <a:ext cx="1379220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5" Type="http://schemas.openxmlformats.org/officeDocument/2006/relationships/image" Target="../media/image7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jpg"/><Relationship Id="rId3" Type="http://schemas.openxmlformats.org/officeDocument/2006/relationships/image" Target="../media/image9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6" Type="http://schemas.openxmlformats.org/officeDocument/2006/relationships/image" Target="../media/image21.jpg"/><Relationship Id="rId7" Type="http://schemas.openxmlformats.org/officeDocument/2006/relationships/image" Target="../media/image22.jpg"/><Relationship Id="rId8" Type="http://schemas.openxmlformats.org/officeDocument/2006/relationships/image" Target="../media/image23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Relationship Id="rId4" Type="http://schemas.openxmlformats.org/officeDocument/2006/relationships/image" Target="../media/image26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Relationship Id="rId4" Type="http://schemas.openxmlformats.org/officeDocument/2006/relationships/image" Target="../media/image29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Relationship Id="rId4" Type="http://schemas.openxmlformats.org/officeDocument/2006/relationships/image" Target="../media/image32.png"/><Relationship Id="rId5" Type="http://schemas.openxmlformats.org/officeDocument/2006/relationships/image" Target="../media/image33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Relationship Id="rId4" Type="http://schemas.openxmlformats.org/officeDocument/2006/relationships/image" Target="../media/image38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5" Type="http://schemas.openxmlformats.org/officeDocument/2006/relationships/image" Target="../media/image42.jpg"/><Relationship Id="rId6" Type="http://schemas.openxmlformats.org/officeDocument/2006/relationships/image" Target="../media/image43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jpg"/><Relationship Id="rId4" Type="http://schemas.openxmlformats.org/officeDocument/2006/relationships/image" Target="../media/image46.png"/><Relationship Id="rId5" Type="http://schemas.openxmlformats.org/officeDocument/2006/relationships/image" Target="../media/image47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Relationship Id="rId4" Type="http://schemas.openxmlformats.org/officeDocument/2006/relationships/image" Target="../media/image50.jpg"/><Relationship Id="rId5" Type="http://schemas.openxmlformats.org/officeDocument/2006/relationships/image" Target="../media/image51.jpg"/><Relationship Id="rId6" Type="http://schemas.openxmlformats.org/officeDocument/2006/relationships/image" Target="../media/image52.jpg"/><Relationship Id="rId7" Type="http://schemas.openxmlformats.org/officeDocument/2006/relationships/image" Target="../media/image53.jpg"/><Relationship Id="rId8" Type="http://schemas.openxmlformats.org/officeDocument/2006/relationships/image" Target="../media/image54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Relationship Id="rId3" Type="http://schemas.openxmlformats.org/officeDocument/2006/relationships/image" Target="../media/image58.jpg"/><Relationship Id="rId4" Type="http://schemas.openxmlformats.org/officeDocument/2006/relationships/image" Target="../media/image59.jpg"/><Relationship Id="rId5" Type="http://schemas.openxmlformats.org/officeDocument/2006/relationships/image" Target="../media/image60.png"/><Relationship Id="rId6" Type="http://schemas.openxmlformats.org/officeDocument/2006/relationships/image" Target="../media/image61.jpg"/><Relationship Id="rId7" Type="http://schemas.openxmlformats.org/officeDocument/2006/relationships/image" Target="../media/image62.jpg"/><Relationship Id="rId8" Type="http://schemas.openxmlformats.org/officeDocument/2006/relationships/image" Target="../media/image63.jpg"/><Relationship Id="rId9" Type="http://schemas.openxmlformats.org/officeDocument/2006/relationships/image" Target="../media/image64.jpg"/><Relationship Id="rId10" Type="http://schemas.openxmlformats.org/officeDocument/2006/relationships/image" Target="../media/image65.png"/><Relationship Id="rId11" Type="http://schemas.openxmlformats.org/officeDocument/2006/relationships/image" Target="../media/image66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7.jpg"/><Relationship Id="rId3" Type="http://schemas.openxmlformats.org/officeDocument/2006/relationships/image" Target="../media/image68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971800"/>
            <a:ext cx="1855851" cy="2724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619250" y="4508566"/>
            <a:ext cx="4645028" cy="7921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205604" y="4610100"/>
            <a:ext cx="2660646" cy="1409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77360" y="762775"/>
            <a:ext cx="5591175" cy="134175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92125" marR="5080" indent="-480059">
              <a:lnSpc>
                <a:spcPct val="100000"/>
              </a:lnSpc>
            </a:pPr>
            <a:r>
              <a:rPr dirty="0" sz="4400" b="0" u="none">
                <a:latin typeface="Arial"/>
                <a:cs typeface="Arial"/>
              </a:rPr>
              <a:t>Immunoproteasome</a:t>
            </a:r>
            <a:r>
              <a:rPr dirty="0" sz="4400" spc="-60" b="0" u="none">
                <a:latin typeface="Arial"/>
                <a:cs typeface="Arial"/>
              </a:rPr>
              <a:t> </a:t>
            </a:r>
            <a:r>
              <a:rPr dirty="0" sz="4400" b="0" u="none">
                <a:latin typeface="Arial"/>
                <a:cs typeface="Arial"/>
              </a:rPr>
              <a:t>in  </a:t>
            </a:r>
            <a:r>
              <a:rPr dirty="0" sz="4400" b="0" u="none">
                <a:latin typeface="Arial"/>
                <a:cs typeface="Arial"/>
              </a:rPr>
              <a:t>neuroinflammation</a:t>
            </a:r>
            <a:endParaRPr sz="4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09831" y="2538083"/>
            <a:ext cx="3926204" cy="1301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Michele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Mishto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8"/>
              </a:spcBef>
            </a:pPr>
            <a:endParaRPr sz="20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2000" spc="-5">
                <a:latin typeface="Arial"/>
                <a:cs typeface="Arial"/>
              </a:rPr>
              <a:t>Institut </a:t>
            </a:r>
            <a:r>
              <a:rPr dirty="0" sz="2000">
                <a:latin typeface="Arial"/>
                <a:cs typeface="Arial"/>
              </a:rPr>
              <a:t>für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Biochemie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Universitätsmedizin Berlin-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Charité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70047" y="6503925"/>
            <a:ext cx="328739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Brain Disorder Conference -</a:t>
            </a:r>
            <a:r>
              <a:rPr dirty="0" sz="1600" spc="1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London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80797" y="6503925"/>
            <a:ext cx="161734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August 24th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2015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4005" algn="l"/>
                <a:tab pos="9156065" algn="l"/>
              </a:tabLst>
            </a:pPr>
            <a:r>
              <a:rPr dirty="0"/>
              <a:t> </a:t>
            </a:r>
            <a:r>
              <a:rPr dirty="0"/>
              <a:t>	Protein targets of the Ubiquitin-proteasome </a:t>
            </a:r>
            <a:r>
              <a:rPr dirty="0" spc="-5"/>
              <a:t>system</a:t>
            </a:r>
            <a:r>
              <a:rPr dirty="0" spc="-165"/>
              <a:t> </a:t>
            </a:r>
            <a:r>
              <a:rPr dirty="0"/>
              <a:t>(UPS)	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4686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309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6430962"/>
            <a:ext cx="685800" cy="4270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890779" y="685860"/>
            <a:ext cx="5881620" cy="52847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514964" y="6190796"/>
            <a:ext cx="143002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 spc="-5">
                <a:latin typeface="Arial"/>
                <a:cs typeface="Arial"/>
              </a:rPr>
              <a:t>Bellavista </a:t>
            </a:r>
            <a:r>
              <a:rPr dirty="0" sz="1200">
                <a:latin typeface="Arial"/>
                <a:cs typeface="Arial"/>
              </a:rPr>
              <a:t>et al,</a:t>
            </a:r>
            <a:r>
              <a:rPr dirty="0" sz="1200" spc="-8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7087" y="652522"/>
            <a:ext cx="7281795" cy="56562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4005" algn="l"/>
                <a:tab pos="9156065" algn="l"/>
              </a:tabLst>
            </a:pPr>
            <a:r>
              <a:rPr dirty="0"/>
              <a:t> </a:t>
            </a:r>
            <a:r>
              <a:rPr dirty="0"/>
              <a:t>	Functions of</a:t>
            </a:r>
            <a:r>
              <a:rPr dirty="0" spc="-105"/>
              <a:t> </a:t>
            </a:r>
            <a:r>
              <a:rPr dirty="0"/>
              <a:t>UPS	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4686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309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458200" y="6430962"/>
            <a:ext cx="685800" cy="4270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574019" y="6190796"/>
            <a:ext cx="13112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>
                <a:latin typeface="Arial"/>
                <a:cs typeface="Arial"/>
              </a:rPr>
              <a:t>Wolf </a:t>
            </a:r>
            <a:r>
              <a:rPr dirty="0" sz="1200" spc="-5">
                <a:latin typeface="Arial"/>
                <a:cs typeface="Arial"/>
              </a:rPr>
              <a:t>and Hilt,</a:t>
            </a:r>
            <a:r>
              <a:rPr dirty="0" sz="1200" spc="-1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2004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4005" algn="l"/>
                <a:tab pos="9156065" algn="l"/>
              </a:tabLst>
            </a:pPr>
            <a:r>
              <a:rPr dirty="0"/>
              <a:t> </a:t>
            </a:r>
            <a:r>
              <a:rPr dirty="0"/>
              <a:t>	Proteasome</a:t>
            </a:r>
            <a:r>
              <a:rPr dirty="0" spc="-95"/>
              <a:t> </a:t>
            </a:r>
            <a:r>
              <a:rPr dirty="0"/>
              <a:t>isoforms	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4686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309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6430962"/>
            <a:ext cx="685800" cy="4270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39737" y="838200"/>
            <a:ext cx="8361302" cy="3248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66700" y="2971800"/>
            <a:ext cx="8521700" cy="1092200"/>
          </a:xfrm>
          <a:custGeom>
            <a:avLst/>
            <a:gdLst/>
            <a:ahLst/>
            <a:cxnLst/>
            <a:rect l="l" t="t" r="r" b="b"/>
            <a:pathLst>
              <a:path w="8521700" h="1092200">
                <a:moveTo>
                  <a:pt x="0" y="1092212"/>
                </a:moveTo>
                <a:lnTo>
                  <a:pt x="8521712" y="1092212"/>
                </a:lnTo>
                <a:lnTo>
                  <a:pt x="8521712" y="0"/>
                </a:lnTo>
                <a:lnTo>
                  <a:pt x="0" y="0"/>
                </a:lnTo>
                <a:lnTo>
                  <a:pt x="0" y="1092212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882912" y="4064012"/>
            <a:ext cx="3022600" cy="431800"/>
          </a:xfrm>
          <a:custGeom>
            <a:avLst/>
            <a:gdLst/>
            <a:ahLst/>
            <a:cxnLst/>
            <a:rect l="l" t="t" r="r" b="b"/>
            <a:pathLst>
              <a:path w="3022600" h="431800">
                <a:moveTo>
                  <a:pt x="0" y="431787"/>
                </a:moveTo>
                <a:lnTo>
                  <a:pt x="3022587" y="431787"/>
                </a:lnTo>
                <a:lnTo>
                  <a:pt x="3022587" y="0"/>
                </a:lnTo>
                <a:lnTo>
                  <a:pt x="0" y="0"/>
                </a:lnTo>
                <a:lnTo>
                  <a:pt x="0" y="43178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8752" y="4155319"/>
            <a:ext cx="8310880" cy="2038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305435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Catalytic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subunits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3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10000"/>
              </a:lnSpc>
            </a:pPr>
            <a:r>
              <a:rPr dirty="0" sz="1800" spc="-5">
                <a:latin typeface="Arial"/>
                <a:cs typeface="Arial"/>
              </a:rPr>
              <a:t>Quantitatively </a:t>
            </a:r>
            <a:r>
              <a:rPr dirty="0" sz="1800" spc="-10">
                <a:latin typeface="Arial"/>
                <a:cs typeface="Arial"/>
              </a:rPr>
              <a:t>different </a:t>
            </a:r>
            <a:r>
              <a:rPr dirty="0" sz="1800" spc="-5">
                <a:latin typeface="Arial"/>
                <a:cs typeface="Arial"/>
              </a:rPr>
              <a:t>cleavage specificity makes immunoproteasome specifically  </a:t>
            </a:r>
            <a:r>
              <a:rPr dirty="0" sz="1800" spc="-5">
                <a:latin typeface="Arial"/>
                <a:cs typeface="Arial"/>
              </a:rPr>
              <a:t>involved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in: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Cytokine-mediated</a:t>
            </a:r>
            <a:r>
              <a:rPr dirty="0" sz="1800" spc="1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inflammation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Cell-mediated immune response and </a:t>
            </a:r>
            <a:r>
              <a:rPr dirty="0" sz="1800" spc="-10">
                <a:solidFill>
                  <a:srgbClr val="FF0000"/>
                </a:solidFill>
                <a:latin typeface="Arial"/>
                <a:cs typeface="Arial"/>
              </a:rPr>
              <a:t>lymphoid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cell</a:t>
            </a:r>
            <a:r>
              <a:rPr dirty="0" sz="1800" spc="14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repertoire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Antigen</a:t>
            </a:r>
            <a:r>
              <a:rPr dirty="0" sz="1800" spc="-7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Arial"/>
                <a:cs typeface="Arial"/>
              </a:rPr>
              <a:t>presentation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91806" y="6160622"/>
            <a:ext cx="27952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>
                <a:latin typeface="Arial"/>
                <a:cs typeface="Arial"/>
              </a:rPr>
              <a:t>Groettrup et al., </a:t>
            </a:r>
            <a:r>
              <a:rPr dirty="0" sz="1200" spc="-5">
                <a:latin typeface="Arial"/>
                <a:cs typeface="Arial"/>
              </a:rPr>
              <a:t>2010; Mishto </a:t>
            </a:r>
            <a:r>
              <a:rPr dirty="0" sz="1200">
                <a:latin typeface="Arial"/>
                <a:cs typeface="Arial"/>
              </a:rPr>
              <a:t>et al.,</a:t>
            </a:r>
            <a:r>
              <a:rPr dirty="0" sz="1200" spc="-1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2014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34335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1420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4686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309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6430962"/>
            <a:ext cx="685800" cy="4270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8752" y="964713"/>
            <a:ext cx="8735695" cy="622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</a:pPr>
            <a:r>
              <a:rPr dirty="0" sz="1800" spc="-5">
                <a:latin typeface="Arial"/>
                <a:cs typeface="Arial"/>
              </a:rPr>
              <a:t>Immunoproteasome is almost absent in healthy </a:t>
            </a:r>
            <a:r>
              <a:rPr dirty="0" sz="1800" spc="-10">
                <a:latin typeface="Arial"/>
                <a:cs typeface="Arial"/>
              </a:rPr>
              <a:t>young </a:t>
            </a:r>
            <a:r>
              <a:rPr dirty="0" sz="1800" spc="-5">
                <a:latin typeface="Arial"/>
                <a:cs typeface="Arial"/>
              </a:rPr>
              <a:t>CNS but </a:t>
            </a:r>
            <a:r>
              <a:rPr dirty="0" sz="1800">
                <a:latin typeface="Arial"/>
                <a:cs typeface="Arial"/>
              </a:rPr>
              <a:t>it </a:t>
            </a:r>
            <a:r>
              <a:rPr dirty="0" sz="1800" spc="-5">
                <a:latin typeface="Arial"/>
                <a:cs typeface="Arial"/>
              </a:rPr>
              <a:t>is expressed in CNS  </a:t>
            </a:r>
            <a:r>
              <a:rPr dirty="0" sz="1800" spc="-5">
                <a:latin typeface="Arial"/>
                <a:cs typeface="Arial"/>
              </a:rPr>
              <a:t>upon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ageing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55871" y="3040001"/>
            <a:ext cx="1747904" cy="358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45038" y="3141726"/>
            <a:ext cx="158750" cy="0"/>
          </a:xfrm>
          <a:custGeom>
            <a:avLst/>
            <a:gdLst/>
            <a:ahLst/>
            <a:cxnLst/>
            <a:rect l="l" t="t" r="r" b="b"/>
            <a:pathLst>
              <a:path w="158750" h="0">
                <a:moveTo>
                  <a:pt x="0" y="0"/>
                </a:moveTo>
                <a:lnTo>
                  <a:pt x="158762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351401" y="3319386"/>
            <a:ext cx="158750" cy="635"/>
          </a:xfrm>
          <a:custGeom>
            <a:avLst/>
            <a:gdLst/>
            <a:ahLst/>
            <a:cxnLst/>
            <a:rect l="l" t="t" r="r" b="b"/>
            <a:pathLst>
              <a:path w="158750" h="635">
                <a:moveTo>
                  <a:pt x="0" y="0"/>
                </a:moveTo>
                <a:lnTo>
                  <a:pt x="158762" y="152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503551" y="4459347"/>
            <a:ext cx="2603496" cy="914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041887" y="4692662"/>
            <a:ext cx="158750" cy="0"/>
          </a:xfrm>
          <a:custGeom>
            <a:avLst/>
            <a:gdLst/>
            <a:ahLst/>
            <a:cxnLst/>
            <a:rect l="l" t="t" r="r" b="b"/>
            <a:pathLst>
              <a:path w="158750" h="0">
                <a:moveTo>
                  <a:pt x="0" y="0"/>
                </a:moveTo>
                <a:lnTo>
                  <a:pt x="158762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048250" y="5124450"/>
            <a:ext cx="158750" cy="0"/>
          </a:xfrm>
          <a:custGeom>
            <a:avLst/>
            <a:gdLst/>
            <a:ahLst/>
            <a:cxnLst/>
            <a:rect l="l" t="t" r="r" b="b"/>
            <a:pathLst>
              <a:path w="158750" h="0">
                <a:moveTo>
                  <a:pt x="0" y="0"/>
                </a:moveTo>
                <a:lnTo>
                  <a:pt x="158762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62255" marR="2383155">
              <a:lnSpc>
                <a:spcPct val="150000"/>
              </a:lnSpc>
              <a:tabLst>
                <a:tab pos="1176655" algn="l"/>
              </a:tabLst>
            </a:pPr>
            <a:r>
              <a:rPr dirty="0"/>
              <a:t>Human</a:t>
            </a:r>
            <a:r>
              <a:rPr dirty="0" spc="-95"/>
              <a:t> </a:t>
            </a:r>
            <a:r>
              <a:rPr dirty="0"/>
              <a:t>hippocampus  </a:t>
            </a:r>
            <a:r>
              <a:rPr dirty="0"/>
              <a:t>elderlies	</a:t>
            </a:r>
            <a:r>
              <a:rPr dirty="0" spc="-5"/>
              <a:t>youngs</a:t>
            </a:r>
          </a:p>
          <a:p>
            <a:pPr algn="ctr" marL="759460">
              <a:lnSpc>
                <a:spcPct val="100000"/>
              </a:lnSpc>
              <a:spcBef>
                <a:spcPts val="10"/>
              </a:spcBef>
            </a:pPr>
            <a:r>
              <a:rPr dirty="0" spc="-5">
                <a:latin typeface="Symbol"/>
                <a:cs typeface="Symbol"/>
              </a:rPr>
              <a:t></a:t>
            </a:r>
            <a:r>
              <a:rPr dirty="0" spc="-5"/>
              <a:t>1</a:t>
            </a:r>
            <a:r>
              <a:rPr dirty="0" spc="-100"/>
              <a:t> </a:t>
            </a:r>
            <a:r>
              <a:rPr dirty="0"/>
              <a:t>subunit</a:t>
            </a:r>
          </a:p>
          <a:p>
            <a:pPr marL="2137410">
              <a:lnSpc>
                <a:spcPct val="100000"/>
              </a:lnSpc>
            </a:pPr>
            <a:r>
              <a:rPr dirty="0">
                <a:latin typeface="Symbol"/>
                <a:cs typeface="Symbol"/>
              </a:rPr>
              <a:t></a:t>
            </a:r>
            <a:r>
              <a:rPr dirty="0"/>
              <a:t>1i</a:t>
            </a:r>
            <a:r>
              <a:rPr dirty="0" spc="-114"/>
              <a:t> </a:t>
            </a:r>
            <a:r>
              <a:rPr dirty="0"/>
              <a:t>immunosubunit</a:t>
            </a:r>
          </a:p>
          <a:p>
            <a:pPr marL="249554">
              <a:lnSpc>
                <a:spcPct val="100000"/>
              </a:lnSpc>
            </a:pPr>
          </a:p>
          <a:p>
            <a:pPr marL="249554">
              <a:lnSpc>
                <a:spcPct val="100000"/>
              </a:lnSpc>
              <a:spcBef>
                <a:spcPts val="24"/>
              </a:spcBef>
            </a:pPr>
            <a:endParaRPr sz="1450">
              <a:latin typeface="Times New Roman"/>
              <a:cs typeface="Times New Roman"/>
            </a:endParaRPr>
          </a:p>
          <a:p>
            <a:pPr marL="374650" marR="2021205">
              <a:lnSpc>
                <a:spcPct val="150000"/>
              </a:lnSpc>
              <a:tabLst>
                <a:tab pos="1732914" algn="l"/>
              </a:tabLst>
            </a:pPr>
            <a:r>
              <a:rPr dirty="0" spc="-5"/>
              <a:t>Rat </a:t>
            </a:r>
            <a:r>
              <a:rPr dirty="0"/>
              <a:t>hippocampus  </a:t>
            </a:r>
            <a:r>
              <a:rPr dirty="0"/>
              <a:t>elderlies</a:t>
            </a:r>
            <a:r>
              <a:rPr dirty="0"/>
              <a:t>	</a:t>
            </a:r>
            <a:r>
              <a:rPr dirty="0" spc="-20"/>
              <a:t>y</a:t>
            </a:r>
            <a:r>
              <a:rPr dirty="0"/>
              <a:t>oungs</a:t>
            </a:r>
          </a:p>
          <a:p>
            <a:pPr marL="2834005">
              <a:lnSpc>
                <a:spcPct val="100000"/>
              </a:lnSpc>
              <a:spcBef>
                <a:spcPts val="800"/>
              </a:spcBef>
            </a:pPr>
            <a:r>
              <a:rPr dirty="0" spc="-5">
                <a:latin typeface="Symbol"/>
                <a:cs typeface="Symbol"/>
              </a:rPr>
              <a:t></a:t>
            </a:r>
            <a:r>
              <a:rPr dirty="0" spc="-5"/>
              <a:t>5</a:t>
            </a:r>
            <a:r>
              <a:rPr dirty="0" spc="-135"/>
              <a:t> </a:t>
            </a:r>
            <a:r>
              <a:rPr dirty="0"/>
              <a:t>subunit</a:t>
            </a:r>
          </a:p>
          <a:p>
            <a:pPr marL="249554">
              <a:lnSpc>
                <a:spcPct val="100000"/>
              </a:lnSpc>
              <a:spcBef>
                <a:spcPts val="12"/>
              </a:spcBef>
            </a:pPr>
            <a:endParaRPr sz="1450">
              <a:latin typeface="Times New Roman"/>
              <a:cs typeface="Times New Roman"/>
            </a:endParaRPr>
          </a:p>
          <a:p>
            <a:pPr marL="2834005">
              <a:lnSpc>
                <a:spcPct val="100000"/>
              </a:lnSpc>
            </a:pPr>
            <a:r>
              <a:rPr dirty="0" spc="-5">
                <a:latin typeface="Symbol"/>
                <a:cs typeface="Symbol"/>
              </a:rPr>
              <a:t></a:t>
            </a:r>
            <a:r>
              <a:rPr dirty="0" spc="-5"/>
              <a:t>5i</a:t>
            </a:r>
            <a:r>
              <a:rPr dirty="0" spc="-125"/>
              <a:t> </a:t>
            </a:r>
            <a:r>
              <a:rPr dirty="0"/>
              <a:t>immunosubunit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912355" y="6171597"/>
            <a:ext cx="270764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 spc="-5">
                <a:latin typeface="Arial"/>
                <a:cs typeface="Arial"/>
              </a:rPr>
              <a:t>Mishto </a:t>
            </a:r>
            <a:r>
              <a:rPr dirty="0" sz="1200">
                <a:latin typeface="Arial"/>
                <a:cs typeface="Arial"/>
              </a:rPr>
              <a:t>et al., </a:t>
            </a:r>
            <a:r>
              <a:rPr dirty="0" sz="1200" spc="-5">
                <a:latin typeface="Arial"/>
                <a:cs typeface="Arial"/>
              </a:rPr>
              <a:t>2006; Giannini </a:t>
            </a:r>
            <a:r>
              <a:rPr dirty="0" sz="1200">
                <a:latin typeface="Arial"/>
                <a:cs typeface="Arial"/>
              </a:rPr>
              <a:t>et al.,</a:t>
            </a:r>
            <a:r>
              <a:rPr dirty="0" sz="1200" spc="-8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2013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69254" y="73663"/>
            <a:ext cx="4940935" cy="3251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u="none"/>
              <a:t>Immunoproteasome in CNS upon</a:t>
            </a:r>
            <a:r>
              <a:rPr dirty="0" spc="-95" u="none"/>
              <a:t> </a:t>
            </a:r>
            <a:r>
              <a:rPr dirty="0" baseline="2777" sz="3000" u="none"/>
              <a:t>ageing</a:t>
            </a:r>
            <a:endParaRPr baseline="2777"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6750" y="941327"/>
            <a:ext cx="3432171" cy="22749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61690" y="2811014"/>
            <a:ext cx="273685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AD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78901" y="2811014"/>
            <a:ext cx="30226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latin typeface="Arial"/>
                <a:cs typeface="Arial"/>
              </a:rPr>
              <a:t>C</a:t>
            </a:r>
            <a:r>
              <a:rPr dirty="0" sz="1400">
                <a:latin typeface="Arial"/>
                <a:cs typeface="Arial"/>
              </a:rPr>
              <a:t>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6422" y="1221358"/>
            <a:ext cx="177800" cy="15227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>
                <a:latin typeface="Arial"/>
                <a:cs typeface="Arial"/>
              </a:rPr>
              <a:t>relati</a:t>
            </a:r>
            <a:r>
              <a:rPr dirty="0" sz="1200" spc="-15">
                <a:latin typeface="Arial"/>
                <a:cs typeface="Arial"/>
              </a:rPr>
              <a:t>v</a:t>
            </a:r>
            <a:r>
              <a:rPr dirty="0" sz="1200">
                <a:latin typeface="Arial"/>
                <a:cs typeface="Arial"/>
              </a:rPr>
              <a:t>e</a:t>
            </a:r>
            <a:r>
              <a:rPr dirty="0" sz="1200" spc="-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op</a:t>
            </a:r>
            <a:r>
              <a:rPr dirty="0" sz="1200">
                <a:latin typeface="Arial"/>
                <a:cs typeface="Arial"/>
              </a:rPr>
              <a:t>tica</a:t>
            </a:r>
            <a:r>
              <a:rPr dirty="0" sz="1200">
                <a:latin typeface="Arial"/>
                <a:cs typeface="Arial"/>
              </a:rPr>
              <a:t>l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den</a:t>
            </a:r>
            <a:r>
              <a:rPr dirty="0" sz="1200">
                <a:latin typeface="Arial"/>
                <a:cs typeface="Arial"/>
              </a:rPr>
              <a:t>sity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63527" y="1439189"/>
            <a:ext cx="9525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*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46212" y="1627251"/>
            <a:ext cx="0" cy="76200"/>
          </a:xfrm>
          <a:custGeom>
            <a:avLst/>
            <a:gdLst/>
            <a:ahLst/>
            <a:cxnLst/>
            <a:rect l="l" t="t" r="r" b="b"/>
            <a:pathLst>
              <a:path w="0"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527412" y="1627251"/>
            <a:ext cx="0" cy="76200"/>
          </a:xfrm>
          <a:custGeom>
            <a:avLst/>
            <a:gdLst/>
            <a:ahLst/>
            <a:cxnLst/>
            <a:rect l="l" t="t" r="r" b="b"/>
            <a:pathLst>
              <a:path w="0" h="76200">
                <a:moveTo>
                  <a:pt x="0" y="7620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46212" y="1627251"/>
            <a:ext cx="1981200" cy="0"/>
          </a:xfrm>
          <a:custGeom>
            <a:avLst/>
            <a:gdLst/>
            <a:ahLst/>
            <a:cxnLst/>
            <a:rect l="l" t="t" r="r" b="b"/>
            <a:pathLst>
              <a:path w="1981200" h="0">
                <a:moveTo>
                  <a:pt x="0" y="0"/>
                </a:moveTo>
                <a:lnTo>
                  <a:pt x="1981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35953" y="972211"/>
            <a:ext cx="3349625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Symbol"/>
                <a:cs typeface="Symbol"/>
              </a:rPr>
              <a:t></a:t>
            </a:r>
            <a:r>
              <a:rPr dirty="0" sz="1400">
                <a:latin typeface="Arial"/>
                <a:cs typeface="Arial"/>
              </a:rPr>
              <a:t>1i immunosubunit - </a:t>
            </a:r>
            <a:r>
              <a:rPr dirty="0" sz="1400" spc="-5">
                <a:latin typeface="Arial"/>
                <a:cs typeface="Arial"/>
              </a:rPr>
              <a:t>Human</a:t>
            </a:r>
            <a:r>
              <a:rPr dirty="0" sz="1400" spc="-1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hippocampus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69254" y="61230"/>
            <a:ext cx="5025390" cy="3251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u="none"/>
              <a:t>Immunoproteasome in Alzheimer</a:t>
            </a:r>
            <a:r>
              <a:rPr dirty="0" spc="-215" u="none"/>
              <a:t> </a:t>
            </a:r>
            <a:r>
              <a:rPr dirty="0" u="none"/>
              <a:t>disease</a:t>
            </a:r>
          </a:p>
        </p:txBody>
      </p:sp>
      <p:sp>
        <p:nvSpPr>
          <p:cNvPr id="13" name="object 13"/>
          <p:cNvSpPr/>
          <p:nvPr/>
        </p:nvSpPr>
        <p:spPr>
          <a:xfrm>
            <a:off x="0" y="434335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1420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4686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309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458200" y="6430962"/>
            <a:ext cx="685800" cy="4270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800600" y="1235068"/>
            <a:ext cx="3505200" cy="21304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804004" y="970688"/>
            <a:ext cx="3484245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latin typeface="Arial"/>
                <a:cs typeface="Arial"/>
              </a:rPr>
              <a:t>wt </a:t>
            </a:r>
            <a:r>
              <a:rPr dirty="0" sz="1400" i="1">
                <a:latin typeface="Arial"/>
                <a:cs typeface="Arial"/>
              </a:rPr>
              <a:t>vs </a:t>
            </a:r>
            <a:r>
              <a:rPr dirty="0" sz="1400">
                <a:latin typeface="Arial"/>
                <a:cs typeface="Arial"/>
              </a:rPr>
              <a:t>APPswePS1dE9 mouse</a:t>
            </a:r>
            <a:r>
              <a:rPr dirty="0" sz="1400" spc="-1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hippocampus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2400" y="3673411"/>
            <a:ext cx="2940053" cy="219239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54954" y="3181104"/>
            <a:ext cx="2693670" cy="444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Immunoproteasome </a:t>
            </a:r>
            <a:r>
              <a:rPr dirty="0" sz="1400">
                <a:latin typeface="Arial"/>
                <a:cs typeface="Arial"/>
              </a:rPr>
              <a:t>expression</a:t>
            </a:r>
            <a:r>
              <a:rPr dirty="0" sz="1400" spc="-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microglia and</a:t>
            </a:r>
            <a:r>
              <a:rPr dirty="0" sz="1400" spc="-9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astrocytes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84577" y="3571759"/>
            <a:ext cx="4696460" cy="4349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670"/>
              </a:lnSpc>
            </a:pPr>
            <a:r>
              <a:rPr dirty="0" sz="1400" spc="-5">
                <a:latin typeface="Arial"/>
                <a:cs typeface="Arial"/>
              </a:rPr>
              <a:t>Immunoproteasome </a:t>
            </a:r>
            <a:r>
              <a:rPr dirty="0" sz="1400">
                <a:latin typeface="Symbol"/>
                <a:cs typeface="Symbol"/>
              </a:rPr>
              <a:t></a:t>
            </a:r>
            <a:r>
              <a:rPr dirty="0" sz="1400">
                <a:latin typeface="Arial"/>
                <a:cs typeface="Arial"/>
              </a:rPr>
              <a:t>5i inhibition reduces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pro-inflammatory  </a:t>
            </a:r>
            <a:r>
              <a:rPr dirty="0" sz="1400">
                <a:latin typeface="Arial"/>
                <a:cs typeface="Arial"/>
              </a:rPr>
              <a:t>signalling in AD</a:t>
            </a:r>
            <a:r>
              <a:rPr dirty="0" sz="1400" spc="-1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microglia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810000" y="4054411"/>
            <a:ext cx="2222496" cy="180505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477000" y="4054411"/>
            <a:ext cx="2197103" cy="17732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5642227" y="4186066"/>
            <a:ext cx="51943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latin typeface="Arial"/>
                <a:cs typeface="Arial"/>
              </a:rPr>
              <a:t>T</a:t>
            </a:r>
            <a:r>
              <a:rPr dirty="0" sz="1400">
                <a:latin typeface="Arial"/>
                <a:cs typeface="Arial"/>
              </a:rPr>
              <a:t>L</a:t>
            </a:r>
            <a:r>
              <a:rPr dirty="0" sz="1400" spc="-10">
                <a:latin typeface="Arial"/>
                <a:cs typeface="Arial"/>
              </a:rPr>
              <a:t>R</a:t>
            </a:r>
            <a:r>
              <a:rPr dirty="0" sz="1400">
                <a:latin typeface="Arial"/>
                <a:cs typeface="Arial"/>
              </a:rPr>
              <a:t>-</a:t>
            </a:r>
            <a:r>
              <a:rPr dirty="0" sz="140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415503" y="6171597"/>
            <a:ext cx="245808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 spc="-5">
                <a:latin typeface="Arial"/>
                <a:cs typeface="Arial"/>
              </a:rPr>
              <a:t>Mishto </a:t>
            </a:r>
            <a:r>
              <a:rPr dirty="0" sz="1200">
                <a:latin typeface="Arial"/>
                <a:cs typeface="Arial"/>
              </a:rPr>
              <a:t>et al., </a:t>
            </a:r>
            <a:r>
              <a:rPr dirty="0" sz="1200" spc="-5">
                <a:latin typeface="Arial"/>
                <a:cs typeface="Arial"/>
              </a:rPr>
              <a:t>2006; Orre </a:t>
            </a:r>
            <a:r>
              <a:rPr dirty="0" sz="1200">
                <a:latin typeface="Arial"/>
                <a:cs typeface="Arial"/>
              </a:rPr>
              <a:t>et al.,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2013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8217768" y="4171704"/>
            <a:ext cx="370205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latin typeface="Arial"/>
                <a:cs typeface="Arial"/>
              </a:rPr>
              <a:t>TNF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4005" algn="l"/>
                <a:tab pos="9156065" algn="l"/>
              </a:tabLst>
            </a:pPr>
            <a:r>
              <a:rPr dirty="0"/>
              <a:t> </a:t>
            </a:r>
            <a:r>
              <a:rPr dirty="0"/>
              <a:t>	Immunoproteasome in </a:t>
            </a:r>
            <a:r>
              <a:rPr dirty="0">
                <a:solidFill>
                  <a:srgbClr val="8AC600"/>
                </a:solidFill>
              </a:rPr>
              <a:t>pharmacoresistant</a:t>
            </a:r>
            <a:r>
              <a:rPr dirty="0" spc="-135">
                <a:solidFill>
                  <a:srgbClr val="8AC600"/>
                </a:solidFill>
              </a:rPr>
              <a:t> </a:t>
            </a:r>
            <a:r>
              <a:rPr dirty="0">
                <a:solidFill>
                  <a:srgbClr val="8AC600"/>
                </a:solidFill>
              </a:rPr>
              <a:t>epilepsies	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4686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309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6430962"/>
            <a:ext cx="685800" cy="4270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2113026"/>
            <a:ext cx="3808352" cy="2436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876800" y="2111378"/>
            <a:ext cx="3233670" cy="24320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74078" y="1871090"/>
            <a:ext cx="3573779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Focal </a:t>
            </a:r>
            <a:r>
              <a:rPr dirty="0" sz="1400" b="1">
                <a:latin typeface="Arial"/>
                <a:cs typeface="Arial"/>
              </a:rPr>
              <a:t>cortex </a:t>
            </a:r>
            <a:r>
              <a:rPr dirty="0" sz="1400" spc="-10" b="1">
                <a:latin typeface="Arial"/>
                <a:cs typeface="Arial"/>
              </a:rPr>
              <a:t>dysplasia </a:t>
            </a:r>
            <a:r>
              <a:rPr dirty="0" sz="1400">
                <a:latin typeface="Arial"/>
                <a:cs typeface="Arial"/>
              </a:rPr>
              <a:t>- </a:t>
            </a:r>
            <a:r>
              <a:rPr dirty="0" sz="1400">
                <a:latin typeface="Symbol"/>
                <a:cs typeface="Symbol"/>
              </a:rPr>
              <a:t></a:t>
            </a:r>
            <a:r>
              <a:rPr dirty="0" sz="1400">
                <a:latin typeface="Arial"/>
                <a:cs typeface="Arial"/>
              </a:rPr>
              <a:t>1i</a:t>
            </a:r>
            <a:r>
              <a:rPr dirty="0" sz="1400" spc="-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immunosubunit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47603" y="6084422"/>
            <a:ext cx="12719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 spc="-5">
                <a:latin typeface="Arial"/>
                <a:cs typeface="Arial"/>
              </a:rPr>
              <a:t>Mishto </a:t>
            </a:r>
            <a:r>
              <a:rPr dirty="0" sz="1200">
                <a:latin typeface="Arial"/>
                <a:cs typeface="Arial"/>
              </a:rPr>
              <a:t>et al.,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2010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51595" y="1871090"/>
            <a:ext cx="418465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Arial"/>
                <a:cs typeface="Arial"/>
              </a:rPr>
              <a:t>Mesial temporal </a:t>
            </a:r>
            <a:r>
              <a:rPr dirty="0" sz="1400" spc="-5" b="1">
                <a:latin typeface="Arial"/>
                <a:cs typeface="Arial"/>
              </a:rPr>
              <a:t>lobe </a:t>
            </a:r>
            <a:r>
              <a:rPr dirty="0" sz="1400" b="1">
                <a:latin typeface="Arial"/>
                <a:cs typeface="Arial"/>
              </a:rPr>
              <a:t>epilepsy </a:t>
            </a:r>
            <a:r>
              <a:rPr dirty="0" sz="1400">
                <a:latin typeface="Arial"/>
                <a:cs typeface="Arial"/>
              </a:rPr>
              <a:t>- </a:t>
            </a:r>
            <a:r>
              <a:rPr dirty="0" sz="1400">
                <a:latin typeface="Symbol"/>
                <a:cs typeface="Symbol"/>
              </a:rPr>
              <a:t></a:t>
            </a:r>
            <a:r>
              <a:rPr dirty="0" sz="1400">
                <a:latin typeface="Arial"/>
                <a:cs typeface="Arial"/>
              </a:rPr>
              <a:t>5i</a:t>
            </a:r>
            <a:r>
              <a:rPr dirty="0" sz="1400" spc="-2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immunosubunit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2502" y="4652522"/>
            <a:ext cx="154305" cy="7486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1.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2.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3.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4.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9998" y="4652522"/>
            <a:ext cx="1294130" cy="7486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Endotelial</a:t>
            </a:r>
            <a:r>
              <a:rPr dirty="0" sz="1200" spc="-1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cells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Glia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Granular </a:t>
            </a:r>
            <a:r>
              <a:rPr dirty="0" sz="1200" spc="-5">
                <a:latin typeface="Arial"/>
                <a:cs typeface="Arial"/>
              </a:rPr>
              <a:t>neurons  </a:t>
            </a:r>
            <a:r>
              <a:rPr dirty="0" sz="1200" spc="-5">
                <a:latin typeface="Arial"/>
                <a:cs typeface="Arial"/>
              </a:rPr>
              <a:t>Pyramidal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neurons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67023" y="1237878"/>
            <a:ext cx="295592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Human FCD / TLE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hippocampus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686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309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430962"/>
            <a:ext cx="685800" cy="4270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62000" y="980951"/>
            <a:ext cx="7543800" cy="27448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3724208"/>
            <a:ext cx="6616703" cy="2122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455516" y="4695690"/>
            <a:ext cx="857885" cy="4451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Neurons  </a:t>
            </a:r>
            <a:r>
              <a:rPr dirty="0" sz="1400">
                <a:latin typeface="Arial"/>
                <a:cs typeface="Arial"/>
              </a:rPr>
              <a:t>As</a:t>
            </a:r>
            <a:r>
              <a:rPr dirty="0" sz="1400">
                <a:latin typeface="Arial"/>
                <a:cs typeface="Arial"/>
              </a:rPr>
              <a:t>t</a:t>
            </a:r>
            <a:r>
              <a:rPr dirty="0" sz="1400">
                <a:latin typeface="Arial"/>
                <a:cs typeface="Arial"/>
              </a:rPr>
              <a:t>roc</a:t>
            </a:r>
            <a:r>
              <a:rPr dirty="0" sz="1400" spc="-20">
                <a:latin typeface="Arial"/>
                <a:cs typeface="Arial"/>
              </a:rPr>
              <a:t>y</a:t>
            </a:r>
            <a:r>
              <a:rPr dirty="0" sz="1400">
                <a:latin typeface="Arial"/>
                <a:cs typeface="Arial"/>
              </a:rPr>
              <a:t>t</a:t>
            </a:r>
            <a:r>
              <a:rPr dirty="0" sz="1400">
                <a:latin typeface="Arial"/>
                <a:cs typeface="Arial"/>
              </a:rPr>
              <a:t>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47603" y="6098448"/>
            <a:ext cx="12719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 spc="-5">
                <a:latin typeface="Arial"/>
                <a:cs typeface="Arial"/>
              </a:rPr>
              <a:t>Mishto </a:t>
            </a:r>
            <a:r>
              <a:rPr dirty="0" sz="1200">
                <a:latin typeface="Arial"/>
                <a:cs typeface="Arial"/>
              </a:rPr>
              <a:t>et al.,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2015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4005" algn="l"/>
                <a:tab pos="9156065" algn="l"/>
              </a:tabLst>
            </a:pPr>
            <a:r>
              <a:rPr dirty="0"/>
              <a:t> </a:t>
            </a:r>
            <a:r>
              <a:rPr dirty="0"/>
              <a:t>	Immunoproteasome in </a:t>
            </a:r>
            <a:r>
              <a:rPr dirty="0">
                <a:solidFill>
                  <a:srgbClr val="8AC600"/>
                </a:solidFill>
              </a:rPr>
              <a:t>pharmacoresistant</a:t>
            </a:r>
            <a:r>
              <a:rPr dirty="0" spc="-135">
                <a:solidFill>
                  <a:srgbClr val="8AC600"/>
                </a:solidFill>
              </a:rPr>
              <a:t> </a:t>
            </a:r>
            <a:r>
              <a:rPr dirty="0">
                <a:solidFill>
                  <a:srgbClr val="8AC600"/>
                </a:solidFill>
              </a:rPr>
              <a:t>epilepsies	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225402" y="805943"/>
            <a:ext cx="416369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Pilocarpine-induced epileptic rat</a:t>
            </a:r>
            <a:r>
              <a:rPr dirty="0" sz="1600" spc="2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hippocampus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268349"/>
            <a:ext cx="7162800" cy="26257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962400" y="3970401"/>
            <a:ext cx="4800600" cy="21922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47800" y="3709911"/>
            <a:ext cx="2057400" cy="1371600"/>
          </a:xfrm>
          <a:custGeom>
            <a:avLst/>
            <a:gdLst/>
            <a:ahLst/>
            <a:cxnLst/>
            <a:rect l="l" t="t" r="r" b="b"/>
            <a:pathLst>
              <a:path w="2057400" h="1371600">
                <a:moveTo>
                  <a:pt x="2057400" y="1371599"/>
                </a:moveTo>
                <a:lnTo>
                  <a:pt x="2015221" y="1371596"/>
                </a:lnTo>
                <a:lnTo>
                  <a:pt x="1973062" y="1371575"/>
                </a:lnTo>
                <a:lnTo>
                  <a:pt x="1930943" y="1371516"/>
                </a:lnTo>
                <a:lnTo>
                  <a:pt x="1888885" y="1371402"/>
                </a:lnTo>
                <a:lnTo>
                  <a:pt x="1846907" y="1371214"/>
                </a:lnTo>
                <a:lnTo>
                  <a:pt x="1805029" y="1370933"/>
                </a:lnTo>
                <a:lnTo>
                  <a:pt x="1763271" y="1370541"/>
                </a:lnTo>
                <a:lnTo>
                  <a:pt x="1721654" y="1370020"/>
                </a:lnTo>
                <a:lnTo>
                  <a:pt x="1680197" y="1369350"/>
                </a:lnTo>
                <a:lnTo>
                  <a:pt x="1638921" y="1368514"/>
                </a:lnTo>
                <a:lnTo>
                  <a:pt x="1597845" y="1367493"/>
                </a:lnTo>
                <a:lnTo>
                  <a:pt x="1556990" y="1366268"/>
                </a:lnTo>
                <a:lnTo>
                  <a:pt x="1516375" y="1364821"/>
                </a:lnTo>
                <a:lnTo>
                  <a:pt x="1476022" y="1363133"/>
                </a:lnTo>
                <a:lnTo>
                  <a:pt x="1435949" y="1361186"/>
                </a:lnTo>
                <a:lnTo>
                  <a:pt x="1396177" y="1358961"/>
                </a:lnTo>
                <a:lnTo>
                  <a:pt x="1356725" y="1356440"/>
                </a:lnTo>
                <a:lnTo>
                  <a:pt x="1317615" y="1353605"/>
                </a:lnTo>
                <a:lnTo>
                  <a:pt x="1278866" y="1350436"/>
                </a:lnTo>
                <a:lnTo>
                  <a:pt x="1240498" y="1346915"/>
                </a:lnTo>
                <a:lnTo>
                  <a:pt x="1202531" y="1343024"/>
                </a:lnTo>
                <a:lnTo>
                  <a:pt x="1127880" y="1334058"/>
                </a:lnTo>
                <a:lnTo>
                  <a:pt x="1055075" y="1323388"/>
                </a:lnTo>
                <a:lnTo>
                  <a:pt x="984275" y="1310867"/>
                </a:lnTo>
                <a:lnTo>
                  <a:pt x="915641" y="1296347"/>
                </a:lnTo>
                <a:lnTo>
                  <a:pt x="849334" y="1279679"/>
                </a:lnTo>
                <a:lnTo>
                  <a:pt x="785513" y="1260715"/>
                </a:lnTo>
                <a:lnTo>
                  <a:pt x="724340" y="1239308"/>
                </a:lnTo>
                <a:lnTo>
                  <a:pt x="665975" y="1215309"/>
                </a:lnTo>
                <a:lnTo>
                  <a:pt x="610578" y="1188570"/>
                </a:lnTo>
                <a:lnTo>
                  <a:pt x="558310" y="1158942"/>
                </a:lnTo>
                <a:lnTo>
                  <a:pt x="505378" y="1122825"/>
                </a:lnTo>
                <a:lnTo>
                  <a:pt x="452569" y="1076126"/>
                </a:lnTo>
                <a:lnTo>
                  <a:pt x="403876" y="1021842"/>
                </a:lnTo>
                <a:lnTo>
                  <a:pt x="359062" y="961032"/>
                </a:lnTo>
                <a:lnTo>
                  <a:pt x="338038" y="928511"/>
                </a:lnTo>
                <a:lnTo>
                  <a:pt x="317895" y="894754"/>
                </a:lnTo>
                <a:lnTo>
                  <a:pt x="298604" y="859895"/>
                </a:lnTo>
                <a:lnTo>
                  <a:pt x="280137" y="824066"/>
                </a:lnTo>
                <a:lnTo>
                  <a:pt x="262463" y="787399"/>
                </a:lnTo>
                <a:lnTo>
                  <a:pt x="245554" y="750027"/>
                </a:lnTo>
                <a:lnTo>
                  <a:pt x="229380" y="712081"/>
                </a:lnTo>
                <a:lnTo>
                  <a:pt x="213911" y="673695"/>
                </a:lnTo>
                <a:lnTo>
                  <a:pt x="199119" y="634999"/>
                </a:lnTo>
                <a:lnTo>
                  <a:pt x="184973" y="596128"/>
                </a:lnTo>
                <a:lnTo>
                  <a:pt x="171445" y="557212"/>
                </a:lnTo>
                <a:lnTo>
                  <a:pt x="158504" y="518384"/>
                </a:lnTo>
                <a:lnTo>
                  <a:pt x="146123" y="479777"/>
                </a:lnTo>
                <a:lnTo>
                  <a:pt x="134270" y="441523"/>
                </a:lnTo>
                <a:lnTo>
                  <a:pt x="122917" y="403754"/>
                </a:lnTo>
                <a:lnTo>
                  <a:pt x="112035" y="366602"/>
                </a:lnTo>
                <a:lnTo>
                  <a:pt x="91564" y="294679"/>
                </a:lnTo>
                <a:lnTo>
                  <a:pt x="72622" y="226814"/>
                </a:lnTo>
                <a:lnTo>
                  <a:pt x="63651" y="194733"/>
                </a:lnTo>
                <a:lnTo>
                  <a:pt x="46562" y="134937"/>
                </a:lnTo>
                <a:lnTo>
                  <a:pt x="30413" y="81844"/>
                </a:lnTo>
                <a:lnTo>
                  <a:pt x="14971" y="36512"/>
                </a:lnTo>
                <a:lnTo>
                  <a:pt x="7441" y="17087"/>
                </a:lnTo>
                <a:lnTo>
                  <a:pt x="0" y="0"/>
                </a:lnTo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91650" y="3559559"/>
            <a:ext cx="74295" cy="149860"/>
          </a:xfrm>
          <a:custGeom>
            <a:avLst/>
            <a:gdLst/>
            <a:ahLst/>
            <a:cxnLst/>
            <a:rect l="l" t="t" r="r" b="b"/>
            <a:pathLst>
              <a:path w="74294" h="149860">
                <a:moveTo>
                  <a:pt x="41763" y="73133"/>
                </a:moveTo>
                <a:lnTo>
                  <a:pt x="32495" y="75308"/>
                </a:lnTo>
                <a:lnTo>
                  <a:pt x="49787" y="149456"/>
                </a:lnTo>
                <a:lnTo>
                  <a:pt x="59093" y="147304"/>
                </a:lnTo>
                <a:lnTo>
                  <a:pt x="41763" y="73133"/>
                </a:lnTo>
                <a:close/>
              </a:path>
              <a:path w="74294" h="149860">
                <a:moveTo>
                  <a:pt x="19688" y="0"/>
                </a:moveTo>
                <a:lnTo>
                  <a:pt x="0" y="82934"/>
                </a:lnTo>
                <a:lnTo>
                  <a:pt x="32495" y="75308"/>
                </a:lnTo>
                <a:lnTo>
                  <a:pt x="29622" y="62988"/>
                </a:lnTo>
                <a:lnTo>
                  <a:pt x="38890" y="60836"/>
                </a:lnTo>
                <a:lnTo>
                  <a:pt x="70300" y="60836"/>
                </a:lnTo>
                <a:lnTo>
                  <a:pt x="19688" y="0"/>
                </a:lnTo>
                <a:close/>
              </a:path>
              <a:path w="74294" h="149860">
                <a:moveTo>
                  <a:pt x="38890" y="60836"/>
                </a:moveTo>
                <a:lnTo>
                  <a:pt x="29622" y="62988"/>
                </a:lnTo>
                <a:lnTo>
                  <a:pt x="32495" y="75308"/>
                </a:lnTo>
                <a:lnTo>
                  <a:pt x="41763" y="73133"/>
                </a:lnTo>
                <a:lnTo>
                  <a:pt x="38890" y="60836"/>
                </a:lnTo>
                <a:close/>
              </a:path>
              <a:path w="74294" h="149860">
                <a:moveTo>
                  <a:pt x="70300" y="60836"/>
                </a:moveTo>
                <a:lnTo>
                  <a:pt x="38890" y="60836"/>
                </a:lnTo>
                <a:lnTo>
                  <a:pt x="41763" y="73133"/>
                </a:lnTo>
                <a:lnTo>
                  <a:pt x="74199" y="65522"/>
                </a:lnTo>
                <a:lnTo>
                  <a:pt x="70300" y="608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21703" y="4616442"/>
            <a:ext cx="2265680" cy="8712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75819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HMGB1-mediated  activation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TLR-4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leads to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immunoproteasome  </a:t>
            </a:r>
            <a:r>
              <a:rPr dirty="0" sz="1400" spc="-5">
                <a:latin typeface="Arial"/>
                <a:cs typeface="Arial"/>
              </a:rPr>
              <a:t>expression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4686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309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458200" y="6430962"/>
            <a:ext cx="685800" cy="4270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4005" algn="l"/>
                <a:tab pos="9156065" algn="l"/>
              </a:tabLst>
            </a:pPr>
            <a:r>
              <a:rPr dirty="0"/>
              <a:t> </a:t>
            </a:r>
            <a:r>
              <a:rPr dirty="0"/>
              <a:t>	Immunoproteasome in </a:t>
            </a:r>
            <a:r>
              <a:rPr dirty="0">
                <a:solidFill>
                  <a:srgbClr val="8AC600"/>
                </a:solidFill>
              </a:rPr>
              <a:t>pharmacoresistant</a:t>
            </a:r>
            <a:r>
              <a:rPr dirty="0" spc="-135">
                <a:solidFill>
                  <a:srgbClr val="8AC600"/>
                </a:solidFill>
              </a:rPr>
              <a:t> </a:t>
            </a:r>
            <a:r>
              <a:rPr dirty="0">
                <a:solidFill>
                  <a:srgbClr val="8AC600"/>
                </a:solidFill>
              </a:rPr>
              <a:t>epilepsies	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547603" y="6098448"/>
            <a:ext cx="12719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 spc="-5">
                <a:latin typeface="Arial"/>
                <a:cs typeface="Arial"/>
              </a:rPr>
              <a:t>Mishto </a:t>
            </a:r>
            <a:r>
              <a:rPr dirty="0" sz="1200">
                <a:latin typeface="Arial"/>
                <a:cs typeface="Arial"/>
              </a:rPr>
              <a:t>et al.,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2015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225402" y="805943"/>
            <a:ext cx="416369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Pilocarpine-induced epileptic rat</a:t>
            </a:r>
            <a:r>
              <a:rPr dirty="0" sz="1600" spc="2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hippocampus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686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309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430962"/>
            <a:ext cx="685800" cy="4270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024129" y="1222305"/>
            <a:ext cx="4891020" cy="46339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4005" algn="l"/>
                <a:tab pos="9156065" algn="l"/>
              </a:tabLst>
            </a:pPr>
            <a:r>
              <a:rPr dirty="0"/>
              <a:t> </a:t>
            </a:r>
            <a:r>
              <a:rPr dirty="0"/>
              <a:t>	Immunoproteasome in </a:t>
            </a:r>
            <a:r>
              <a:rPr dirty="0">
                <a:solidFill>
                  <a:srgbClr val="8AC600"/>
                </a:solidFill>
              </a:rPr>
              <a:t>pharmacoresistant</a:t>
            </a:r>
            <a:r>
              <a:rPr dirty="0" spc="-135">
                <a:solidFill>
                  <a:srgbClr val="8AC600"/>
                </a:solidFill>
              </a:rPr>
              <a:t> </a:t>
            </a:r>
            <a:r>
              <a:rPr dirty="0">
                <a:solidFill>
                  <a:srgbClr val="8AC600"/>
                </a:solidFill>
              </a:rPr>
              <a:t>epilepsies	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547603" y="6098448"/>
            <a:ext cx="12719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 spc="-5">
                <a:latin typeface="Arial"/>
                <a:cs typeface="Arial"/>
              </a:rPr>
              <a:t>Mishto </a:t>
            </a:r>
            <a:r>
              <a:rPr dirty="0" sz="1200">
                <a:latin typeface="Arial"/>
                <a:cs typeface="Arial"/>
              </a:rPr>
              <a:t>et al.,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2015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225402" y="805943"/>
            <a:ext cx="416369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Pilocarpine-induced epileptic rat</a:t>
            </a:r>
            <a:r>
              <a:rPr dirty="0" sz="1600" spc="2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hippocampus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686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309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458200" y="6430962"/>
            <a:ext cx="685800" cy="4270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044578"/>
            <a:ext cx="5321303" cy="26876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567526" y="2067457"/>
            <a:ext cx="3168650" cy="842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5">
                <a:latin typeface="Symbol"/>
                <a:cs typeface="Symbol"/>
              </a:rPr>
              <a:t></a:t>
            </a:r>
            <a:r>
              <a:rPr dirty="0" sz="1800" spc="-5">
                <a:latin typeface="Arial"/>
                <a:cs typeface="Arial"/>
              </a:rPr>
              <a:t>5i immunosubunit inhibition  suppresses or </a:t>
            </a:r>
            <a:r>
              <a:rPr dirty="0" sz="1800" spc="-10">
                <a:latin typeface="Arial"/>
                <a:cs typeface="Arial"/>
              </a:rPr>
              <a:t>delayes </a:t>
            </a:r>
            <a:r>
              <a:rPr dirty="0" sz="1800">
                <a:latin typeface="Arial"/>
                <a:cs typeface="Arial"/>
              </a:rPr>
              <a:t>SLEs </a:t>
            </a:r>
            <a:r>
              <a:rPr dirty="0" sz="1800" spc="-5">
                <a:latin typeface="Arial"/>
                <a:cs typeface="Arial"/>
              </a:rPr>
              <a:t>in  </a:t>
            </a:r>
            <a:r>
              <a:rPr dirty="0" sz="1800" spc="-5">
                <a:latin typeface="Arial"/>
                <a:cs typeface="Arial"/>
              </a:rPr>
              <a:t>epileptic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rats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4487" y="3798947"/>
            <a:ext cx="5079996" cy="26082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604127" y="4509534"/>
            <a:ext cx="3058160" cy="842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5">
                <a:latin typeface="Symbol"/>
                <a:cs typeface="Symbol"/>
              </a:rPr>
              <a:t></a:t>
            </a:r>
            <a:r>
              <a:rPr dirty="0" sz="1800" spc="-5">
                <a:latin typeface="Arial"/>
                <a:cs typeface="Arial"/>
              </a:rPr>
              <a:t>5 subunit inhibition has no or  mild </a:t>
            </a:r>
            <a:r>
              <a:rPr dirty="0" sz="1800" spc="-10">
                <a:latin typeface="Arial"/>
                <a:cs typeface="Arial"/>
              </a:rPr>
              <a:t>effects </a:t>
            </a:r>
            <a:r>
              <a:rPr dirty="0" sz="1800" spc="-5">
                <a:latin typeface="Arial"/>
                <a:cs typeface="Arial"/>
              </a:rPr>
              <a:t>on SLEs in  </a:t>
            </a:r>
            <a:r>
              <a:rPr dirty="0" sz="1800" spc="-5">
                <a:latin typeface="Arial"/>
                <a:cs typeface="Arial"/>
              </a:rPr>
              <a:t>epileptic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rats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47603" y="6098448"/>
            <a:ext cx="127190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 spc="-5">
                <a:latin typeface="Arial"/>
                <a:cs typeface="Arial"/>
              </a:rPr>
              <a:t>Mishto </a:t>
            </a:r>
            <a:r>
              <a:rPr dirty="0" sz="1200">
                <a:latin typeface="Arial"/>
                <a:cs typeface="Arial"/>
              </a:rPr>
              <a:t>et al.,</a:t>
            </a:r>
            <a:r>
              <a:rPr dirty="0" sz="1200" spc="-7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2015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4005" algn="l"/>
                <a:tab pos="9156065" algn="l"/>
              </a:tabLst>
            </a:pPr>
            <a:r>
              <a:rPr dirty="0"/>
              <a:t> </a:t>
            </a:r>
            <a:r>
              <a:rPr dirty="0"/>
              <a:t>	Immunoproteasome in </a:t>
            </a:r>
            <a:r>
              <a:rPr dirty="0">
                <a:solidFill>
                  <a:srgbClr val="8AC600"/>
                </a:solidFill>
              </a:rPr>
              <a:t>pharmacoresistant</a:t>
            </a:r>
            <a:r>
              <a:rPr dirty="0" spc="-135">
                <a:solidFill>
                  <a:srgbClr val="8AC600"/>
                </a:solidFill>
              </a:rPr>
              <a:t> </a:t>
            </a:r>
            <a:r>
              <a:rPr dirty="0">
                <a:solidFill>
                  <a:srgbClr val="8AC600"/>
                </a:solidFill>
              </a:rPr>
              <a:t>epilepsies	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225402" y="683795"/>
            <a:ext cx="416369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Pilocarpine-induced epileptic rat</a:t>
            </a:r>
            <a:r>
              <a:rPr dirty="0" sz="1600" spc="2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hippocampus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4005" algn="l"/>
                <a:tab pos="9156065" algn="l"/>
              </a:tabLst>
            </a:pPr>
            <a:r>
              <a:rPr dirty="0"/>
              <a:t> </a:t>
            </a:r>
            <a:r>
              <a:rPr dirty="0"/>
              <a:t>	Immunoproteasome in multiple</a:t>
            </a:r>
            <a:r>
              <a:rPr dirty="0" spc="-145"/>
              <a:t> </a:t>
            </a:r>
            <a:r>
              <a:rPr dirty="0"/>
              <a:t>sclerosis	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4686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309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6430962"/>
            <a:ext cx="685800" cy="4270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77837" y="1176404"/>
            <a:ext cx="2846327" cy="2414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18553" y="3654166"/>
            <a:ext cx="2613025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Rostral medulla </a:t>
            </a:r>
            <a:r>
              <a:rPr dirty="0" sz="1400" spc="-5">
                <a:latin typeface="Arial"/>
                <a:cs typeface="Arial"/>
              </a:rPr>
              <a:t>with MS</a:t>
            </a:r>
            <a:r>
              <a:rPr dirty="0" sz="1400" spc="-114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palques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97253" y="1174622"/>
            <a:ext cx="2717796" cy="24146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352800" y="3548062"/>
            <a:ext cx="2773422" cy="23495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119879" y="1231896"/>
            <a:ext cx="2719454" cy="23685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236319" y="3744716"/>
            <a:ext cx="210947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Parietal lobe of </a:t>
            </a:r>
            <a:r>
              <a:rPr dirty="0" sz="1400" spc="-5">
                <a:latin typeface="Arial"/>
                <a:cs typeface="Arial"/>
              </a:rPr>
              <a:t>MS</a:t>
            </a:r>
            <a:r>
              <a:rPr dirty="0" sz="1400" spc="-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patient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23803" y="6157273"/>
            <a:ext cx="127254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 spc="-5">
                <a:latin typeface="Arial"/>
                <a:cs typeface="Arial"/>
              </a:rPr>
              <a:t>Mishto </a:t>
            </a:r>
            <a:r>
              <a:rPr dirty="0" sz="1200">
                <a:latin typeface="Arial"/>
                <a:cs typeface="Arial"/>
              </a:rPr>
              <a:t>et al.,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2010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18551" y="878600"/>
            <a:ext cx="2404110" cy="2311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Staining of </a:t>
            </a:r>
            <a:r>
              <a:rPr dirty="0" sz="1400">
                <a:latin typeface="Symbol"/>
                <a:cs typeface="Symbol"/>
              </a:rPr>
              <a:t></a:t>
            </a:r>
            <a:r>
              <a:rPr dirty="0" sz="1400">
                <a:latin typeface="Arial"/>
                <a:cs typeface="Arial"/>
              </a:rPr>
              <a:t>1i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immunosubunit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54" y="603518"/>
            <a:ext cx="5307330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Effect </a:t>
            </a:r>
            <a:r>
              <a:rPr dirty="0" sz="1800" b="1">
                <a:latin typeface="Arial"/>
                <a:cs typeface="Arial"/>
              </a:rPr>
              <a:t>by </a:t>
            </a:r>
            <a:r>
              <a:rPr dirty="0" sz="1800" spc="-5" b="1">
                <a:latin typeface="Arial"/>
                <a:cs typeface="Arial"/>
              </a:rPr>
              <a:t>acting </a:t>
            </a:r>
            <a:r>
              <a:rPr dirty="0" sz="1800" b="1">
                <a:latin typeface="Arial"/>
                <a:cs typeface="Arial"/>
              </a:rPr>
              <a:t>on </a:t>
            </a:r>
            <a:r>
              <a:rPr dirty="0" sz="1800" spc="-10" b="1">
                <a:latin typeface="Arial"/>
                <a:cs typeface="Arial"/>
              </a:rPr>
              <a:t>myelin </a:t>
            </a:r>
            <a:r>
              <a:rPr dirty="0" sz="1800" spc="-5" b="1">
                <a:latin typeface="Arial"/>
                <a:cs typeface="Arial"/>
              </a:rPr>
              <a:t>antigen</a:t>
            </a:r>
            <a:r>
              <a:rPr dirty="0" sz="1800" spc="5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presentation?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4686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309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458200" y="6430962"/>
            <a:ext cx="685800" cy="4270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04800" y="1017650"/>
            <a:ext cx="4978403" cy="17557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1400" y="3133667"/>
            <a:ext cx="3676650" cy="26114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466850" y="3002013"/>
            <a:ext cx="2057400" cy="1371600"/>
          </a:xfrm>
          <a:custGeom>
            <a:avLst/>
            <a:gdLst/>
            <a:ahLst/>
            <a:cxnLst/>
            <a:rect l="l" t="t" r="r" b="b"/>
            <a:pathLst>
              <a:path w="2057400" h="1371600">
                <a:moveTo>
                  <a:pt x="2057400" y="1371600"/>
                </a:moveTo>
                <a:lnTo>
                  <a:pt x="2015221" y="1371596"/>
                </a:lnTo>
                <a:lnTo>
                  <a:pt x="1973062" y="1371575"/>
                </a:lnTo>
                <a:lnTo>
                  <a:pt x="1930943" y="1371516"/>
                </a:lnTo>
                <a:lnTo>
                  <a:pt x="1888885" y="1371402"/>
                </a:lnTo>
                <a:lnTo>
                  <a:pt x="1846907" y="1371214"/>
                </a:lnTo>
                <a:lnTo>
                  <a:pt x="1805029" y="1370933"/>
                </a:lnTo>
                <a:lnTo>
                  <a:pt x="1763271" y="1370541"/>
                </a:lnTo>
                <a:lnTo>
                  <a:pt x="1721654" y="1370020"/>
                </a:lnTo>
                <a:lnTo>
                  <a:pt x="1680197" y="1369350"/>
                </a:lnTo>
                <a:lnTo>
                  <a:pt x="1638921" y="1368514"/>
                </a:lnTo>
                <a:lnTo>
                  <a:pt x="1597845" y="1367493"/>
                </a:lnTo>
                <a:lnTo>
                  <a:pt x="1556990" y="1366268"/>
                </a:lnTo>
                <a:lnTo>
                  <a:pt x="1516375" y="1364821"/>
                </a:lnTo>
                <a:lnTo>
                  <a:pt x="1476022" y="1363133"/>
                </a:lnTo>
                <a:lnTo>
                  <a:pt x="1435949" y="1361186"/>
                </a:lnTo>
                <a:lnTo>
                  <a:pt x="1396177" y="1358961"/>
                </a:lnTo>
                <a:lnTo>
                  <a:pt x="1356725" y="1356440"/>
                </a:lnTo>
                <a:lnTo>
                  <a:pt x="1317615" y="1353605"/>
                </a:lnTo>
                <a:lnTo>
                  <a:pt x="1278866" y="1350436"/>
                </a:lnTo>
                <a:lnTo>
                  <a:pt x="1240498" y="1346915"/>
                </a:lnTo>
                <a:lnTo>
                  <a:pt x="1202531" y="1343025"/>
                </a:lnTo>
                <a:lnTo>
                  <a:pt x="1127880" y="1334058"/>
                </a:lnTo>
                <a:lnTo>
                  <a:pt x="1055075" y="1323388"/>
                </a:lnTo>
                <a:lnTo>
                  <a:pt x="984275" y="1310867"/>
                </a:lnTo>
                <a:lnTo>
                  <a:pt x="915641" y="1296347"/>
                </a:lnTo>
                <a:lnTo>
                  <a:pt x="849334" y="1279679"/>
                </a:lnTo>
                <a:lnTo>
                  <a:pt x="785513" y="1260715"/>
                </a:lnTo>
                <a:lnTo>
                  <a:pt x="724340" y="1239308"/>
                </a:lnTo>
                <a:lnTo>
                  <a:pt x="665975" y="1215309"/>
                </a:lnTo>
                <a:lnTo>
                  <a:pt x="610578" y="1188570"/>
                </a:lnTo>
                <a:lnTo>
                  <a:pt x="558310" y="1158942"/>
                </a:lnTo>
                <a:lnTo>
                  <a:pt x="505378" y="1122825"/>
                </a:lnTo>
                <a:lnTo>
                  <a:pt x="452569" y="1076126"/>
                </a:lnTo>
                <a:lnTo>
                  <a:pt x="403876" y="1021842"/>
                </a:lnTo>
                <a:lnTo>
                  <a:pt x="359062" y="961032"/>
                </a:lnTo>
                <a:lnTo>
                  <a:pt x="338038" y="928511"/>
                </a:lnTo>
                <a:lnTo>
                  <a:pt x="317895" y="894754"/>
                </a:lnTo>
                <a:lnTo>
                  <a:pt x="298604" y="859895"/>
                </a:lnTo>
                <a:lnTo>
                  <a:pt x="280137" y="824066"/>
                </a:lnTo>
                <a:lnTo>
                  <a:pt x="262463" y="787400"/>
                </a:lnTo>
                <a:lnTo>
                  <a:pt x="245554" y="750027"/>
                </a:lnTo>
                <a:lnTo>
                  <a:pt x="229380" y="712081"/>
                </a:lnTo>
                <a:lnTo>
                  <a:pt x="213911" y="673695"/>
                </a:lnTo>
                <a:lnTo>
                  <a:pt x="199119" y="635000"/>
                </a:lnTo>
                <a:lnTo>
                  <a:pt x="184973" y="596128"/>
                </a:lnTo>
                <a:lnTo>
                  <a:pt x="171445" y="557212"/>
                </a:lnTo>
                <a:lnTo>
                  <a:pt x="158504" y="518384"/>
                </a:lnTo>
                <a:lnTo>
                  <a:pt x="146123" y="479777"/>
                </a:lnTo>
                <a:lnTo>
                  <a:pt x="134270" y="441523"/>
                </a:lnTo>
                <a:lnTo>
                  <a:pt x="122917" y="403754"/>
                </a:lnTo>
                <a:lnTo>
                  <a:pt x="112035" y="366602"/>
                </a:lnTo>
                <a:lnTo>
                  <a:pt x="91564" y="294679"/>
                </a:lnTo>
                <a:lnTo>
                  <a:pt x="72622" y="226814"/>
                </a:lnTo>
                <a:lnTo>
                  <a:pt x="63651" y="194733"/>
                </a:lnTo>
                <a:lnTo>
                  <a:pt x="46562" y="134937"/>
                </a:lnTo>
                <a:lnTo>
                  <a:pt x="30413" y="81844"/>
                </a:lnTo>
                <a:lnTo>
                  <a:pt x="14971" y="36512"/>
                </a:lnTo>
                <a:lnTo>
                  <a:pt x="7441" y="17087"/>
                </a:lnTo>
                <a:lnTo>
                  <a:pt x="0" y="0"/>
                </a:lnTo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410700" y="2851546"/>
            <a:ext cx="74295" cy="149860"/>
          </a:xfrm>
          <a:custGeom>
            <a:avLst/>
            <a:gdLst/>
            <a:ahLst/>
            <a:cxnLst/>
            <a:rect l="l" t="t" r="r" b="b"/>
            <a:pathLst>
              <a:path w="74294" h="149860">
                <a:moveTo>
                  <a:pt x="41760" y="73118"/>
                </a:moveTo>
                <a:lnTo>
                  <a:pt x="32491" y="75288"/>
                </a:lnTo>
                <a:lnTo>
                  <a:pt x="49787" y="149456"/>
                </a:lnTo>
                <a:lnTo>
                  <a:pt x="59093" y="147304"/>
                </a:lnTo>
                <a:lnTo>
                  <a:pt x="41760" y="73118"/>
                </a:lnTo>
                <a:close/>
              </a:path>
              <a:path w="74294" h="149860">
                <a:moveTo>
                  <a:pt x="19688" y="0"/>
                </a:moveTo>
                <a:lnTo>
                  <a:pt x="0" y="82896"/>
                </a:lnTo>
                <a:lnTo>
                  <a:pt x="32491" y="75288"/>
                </a:lnTo>
                <a:lnTo>
                  <a:pt x="29622" y="62988"/>
                </a:lnTo>
                <a:lnTo>
                  <a:pt x="38890" y="60836"/>
                </a:lnTo>
                <a:lnTo>
                  <a:pt x="70300" y="60836"/>
                </a:lnTo>
                <a:lnTo>
                  <a:pt x="19688" y="0"/>
                </a:lnTo>
                <a:close/>
              </a:path>
              <a:path w="74294" h="149860">
                <a:moveTo>
                  <a:pt x="38890" y="60836"/>
                </a:moveTo>
                <a:lnTo>
                  <a:pt x="29622" y="62988"/>
                </a:lnTo>
                <a:lnTo>
                  <a:pt x="32491" y="75288"/>
                </a:lnTo>
                <a:lnTo>
                  <a:pt x="41760" y="73118"/>
                </a:lnTo>
                <a:lnTo>
                  <a:pt x="38890" y="60836"/>
                </a:lnTo>
                <a:close/>
              </a:path>
              <a:path w="74294" h="149860">
                <a:moveTo>
                  <a:pt x="70300" y="60836"/>
                </a:moveTo>
                <a:lnTo>
                  <a:pt x="38890" y="60836"/>
                </a:lnTo>
                <a:lnTo>
                  <a:pt x="41760" y="73118"/>
                </a:lnTo>
                <a:lnTo>
                  <a:pt x="74199" y="65522"/>
                </a:lnTo>
                <a:lnTo>
                  <a:pt x="70300" y="608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21703" y="4343954"/>
            <a:ext cx="2597785" cy="10426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20100"/>
              </a:lnSpc>
            </a:pPr>
            <a:r>
              <a:rPr dirty="0" sz="1400">
                <a:latin typeface="Arial"/>
                <a:cs typeface="Arial"/>
              </a:rPr>
              <a:t>HLA-A*0201+ subjects </a:t>
            </a:r>
            <a:r>
              <a:rPr dirty="0" sz="1400" spc="-5">
                <a:latin typeface="Arial"/>
                <a:cs typeface="Arial"/>
              </a:rPr>
              <a:t>carrying  </a:t>
            </a:r>
            <a:r>
              <a:rPr dirty="0" sz="1400">
                <a:latin typeface="Arial"/>
                <a:cs typeface="Arial"/>
              </a:rPr>
              <a:t>the 60H </a:t>
            </a:r>
            <a:r>
              <a:rPr dirty="0" sz="1400" spc="-5">
                <a:latin typeface="Arial"/>
                <a:cs typeface="Arial"/>
              </a:rPr>
              <a:t>polymorphism </a:t>
            </a:r>
            <a:r>
              <a:rPr dirty="0" sz="1400">
                <a:latin typeface="Arial"/>
                <a:cs typeface="Arial"/>
              </a:rPr>
              <a:t>in </a:t>
            </a:r>
            <a:r>
              <a:rPr dirty="0" sz="1400" spc="-5">
                <a:latin typeface="Symbol"/>
                <a:cs typeface="Symbol"/>
              </a:rPr>
              <a:t></a:t>
            </a:r>
            <a:r>
              <a:rPr dirty="0" sz="1400" spc="-5">
                <a:latin typeface="Arial"/>
                <a:cs typeface="Arial"/>
              </a:rPr>
              <a:t>1i  immunosubunit </a:t>
            </a:r>
            <a:r>
              <a:rPr dirty="0" sz="1400">
                <a:latin typeface="Arial"/>
                <a:cs typeface="Arial"/>
              </a:rPr>
              <a:t>are less prone</a:t>
            </a:r>
            <a:r>
              <a:rPr dirty="0" sz="1400" spc="-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  </a:t>
            </a:r>
            <a:r>
              <a:rPr dirty="0" sz="1400" spc="-5">
                <a:latin typeface="Arial"/>
                <a:cs typeface="Arial"/>
              </a:rPr>
              <a:t>develop</a:t>
            </a:r>
            <a:r>
              <a:rPr dirty="0" sz="1400" spc="-8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23803" y="6084422"/>
            <a:ext cx="127254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 sz="1200" spc="-5">
                <a:latin typeface="Arial"/>
                <a:cs typeface="Arial"/>
              </a:rPr>
              <a:t>Mishto </a:t>
            </a:r>
            <a:r>
              <a:rPr dirty="0" sz="1200">
                <a:latin typeface="Arial"/>
                <a:cs typeface="Arial"/>
              </a:rPr>
              <a:t>et al.,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2010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395193" y="3367664"/>
            <a:ext cx="1438910" cy="1511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i="1">
                <a:latin typeface="Arial"/>
                <a:cs typeface="Arial"/>
              </a:rPr>
              <a:t>In vitro</a:t>
            </a:r>
            <a:r>
              <a:rPr dirty="0" sz="1400" spc="-120" i="1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production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HLA-A*0201-</a:t>
            </a:r>
            <a:endParaRPr sz="1400">
              <a:latin typeface="Arial"/>
              <a:cs typeface="Arial"/>
            </a:endParaRPr>
          </a:p>
          <a:p>
            <a:pPr marL="12700" marR="18415">
              <a:lnSpc>
                <a:spcPct val="120000"/>
              </a:lnSpc>
            </a:pPr>
            <a:r>
              <a:rPr dirty="0" sz="1400">
                <a:latin typeface="Arial"/>
                <a:cs typeface="Arial"/>
              </a:rPr>
              <a:t>restricted</a:t>
            </a:r>
            <a:r>
              <a:rPr dirty="0" sz="1400" spc="-125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MBP</a:t>
            </a:r>
            <a:r>
              <a:rPr dirty="0" baseline="-21604" sz="1350" spc="-7" b="1">
                <a:latin typeface="Arial"/>
                <a:cs typeface="Arial"/>
              </a:rPr>
              <a:t>111-  </a:t>
            </a:r>
            <a:r>
              <a:rPr dirty="0" baseline="-21604" sz="1350" spc="-7" b="1">
                <a:latin typeface="Arial"/>
                <a:cs typeface="Arial"/>
              </a:rPr>
              <a:t>119 </a:t>
            </a:r>
            <a:r>
              <a:rPr dirty="0" sz="1400" spc="-5" b="1">
                <a:latin typeface="Arial"/>
                <a:cs typeface="Arial"/>
              </a:rPr>
              <a:t>epitope </a:t>
            </a:r>
            <a:r>
              <a:rPr dirty="0" sz="1400">
                <a:latin typeface="Arial"/>
                <a:cs typeface="Arial"/>
              </a:rPr>
              <a:t>by  60H</a:t>
            </a:r>
            <a:r>
              <a:rPr dirty="0" baseline="24691" sz="1350">
                <a:latin typeface="Arial"/>
                <a:cs typeface="Arial"/>
              </a:rPr>
              <a:t>+ </a:t>
            </a:r>
            <a:r>
              <a:rPr dirty="0" sz="1400">
                <a:latin typeface="Arial"/>
                <a:cs typeface="Arial"/>
              </a:rPr>
              <a:t>or 60H</a:t>
            </a:r>
            <a:r>
              <a:rPr dirty="0" baseline="24691" sz="1350">
                <a:latin typeface="Arial"/>
                <a:cs typeface="Arial"/>
              </a:rPr>
              <a:t>- </a:t>
            </a:r>
            <a:r>
              <a:rPr dirty="0" sz="1400" spc="-5">
                <a:latin typeface="Symbol"/>
                <a:cs typeface="Symbol"/>
              </a:rPr>
              <a:t></a:t>
            </a:r>
            <a:r>
              <a:rPr dirty="0" sz="1400" spc="-5">
                <a:latin typeface="Arial"/>
                <a:cs typeface="Arial"/>
              </a:rPr>
              <a:t>1i  immunosubunit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4005" algn="l"/>
                <a:tab pos="9156065" algn="l"/>
              </a:tabLst>
            </a:pPr>
            <a:r>
              <a:rPr dirty="0"/>
              <a:t> </a:t>
            </a:r>
            <a:r>
              <a:rPr dirty="0"/>
              <a:t>	Immunoproteasome in multiple</a:t>
            </a:r>
            <a:r>
              <a:rPr dirty="0" spc="-145"/>
              <a:t> </a:t>
            </a:r>
            <a:r>
              <a:rPr dirty="0"/>
              <a:t>sclerosis	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61805" y="6062478"/>
            <a:ext cx="2000885" cy="200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Bellavista </a:t>
            </a:r>
            <a:r>
              <a:rPr dirty="0" sz="1200">
                <a:latin typeface="Arial"/>
                <a:cs typeface="Arial"/>
              </a:rPr>
              <a:t>et al., </a:t>
            </a:r>
            <a:r>
              <a:rPr dirty="0" sz="1200" spc="-5">
                <a:latin typeface="Arial"/>
                <a:cs typeface="Arial"/>
              </a:rPr>
              <a:t>under</a:t>
            </a:r>
            <a:r>
              <a:rPr dirty="0" sz="1200" spc="-1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review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914402"/>
            <a:ext cx="4897497" cy="53943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105400" y="3428943"/>
            <a:ext cx="3721103" cy="1008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105400" y="990600"/>
            <a:ext cx="2039874" cy="24257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953000" y="1066800"/>
            <a:ext cx="4191000" cy="16192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986404" y="4368803"/>
            <a:ext cx="4157595" cy="16509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086600" y="2803521"/>
            <a:ext cx="2057400" cy="153987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029200" y="2743200"/>
            <a:ext cx="1881120" cy="142710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31154" y="603518"/>
            <a:ext cx="4074795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Effect </a:t>
            </a:r>
            <a:r>
              <a:rPr dirty="0" sz="1800" b="1">
                <a:latin typeface="Arial"/>
                <a:cs typeface="Arial"/>
              </a:rPr>
              <a:t>by </a:t>
            </a:r>
            <a:r>
              <a:rPr dirty="0" sz="1800" spc="-5" b="1">
                <a:latin typeface="Arial"/>
                <a:cs typeface="Arial"/>
              </a:rPr>
              <a:t>acting </a:t>
            </a:r>
            <a:r>
              <a:rPr dirty="0" sz="1800" b="1">
                <a:latin typeface="Arial"/>
                <a:cs typeface="Arial"/>
              </a:rPr>
              <a:t>on </a:t>
            </a:r>
            <a:r>
              <a:rPr dirty="0" sz="1800" spc="-5" b="1">
                <a:latin typeface="Arial"/>
                <a:cs typeface="Arial"/>
              </a:rPr>
              <a:t>cytokine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circuits?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4005" algn="l"/>
                <a:tab pos="9156065" algn="l"/>
              </a:tabLst>
            </a:pPr>
            <a:r>
              <a:rPr dirty="0"/>
              <a:t> </a:t>
            </a:r>
            <a:r>
              <a:rPr dirty="0"/>
              <a:t>	Immunoproteasome in multiple</a:t>
            </a:r>
            <a:r>
              <a:rPr dirty="0" spc="-145"/>
              <a:t> </a:t>
            </a:r>
            <a:r>
              <a:rPr dirty="0"/>
              <a:t>sclerosis	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54" y="740031"/>
            <a:ext cx="7378065" cy="5095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Immunoproteasome </a:t>
            </a:r>
            <a:r>
              <a:rPr dirty="0" sz="1800" spc="-10">
                <a:latin typeface="Arial"/>
                <a:cs typeface="Arial"/>
              </a:rPr>
              <a:t>expression </a:t>
            </a:r>
            <a:r>
              <a:rPr dirty="0" sz="1800">
                <a:latin typeface="Arial"/>
                <a:cs typeface="Arial"/>
              </a:rPr>
              <a:t>is </a:t>
            </a:r>
            <a:r>
              <a:rPr dirty="0" sz="1800" spc="-10">
                <a:latin typeface="Arial"/>
                <a:cs typeface="Arial"/>
              </a:rPr>
              <a:t>induced </a:t>
            </a:r>
            <a:r>
              <a:rPr dirty="0" sz="1800">
                <a:latin typeface="Arial"/>
                <a:cs typeface="Arial"/>
              </a:rPr>
              <a:t>in </a:t>
            </a:r>
            <a:r>
              <a:rPr dirty="0" sz="1800" spc="-10">
                <a:latin typeface="Arial"/>
                <a:cs typeface="Arial"/>
              </a:rPr>
              <a:t>different </a:t>
            </a:r>
            <a:r>
              <a:rPr dirty="0" sz="1800" spc="-5">
                <a:latin typeface="Arial"/>
                <a:cs typeface="Arial"/>
              </a:rPr>
              <a:t>CNS cell</a:t>
            </a:r>
            <a:r>
              <a:rPr dirty="0" sz="1800" spc="15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types:</a:t>
            </a:r>
            <a:endParaRPr sz="1800">
              <a:latin typeface="Arial"/>
              <a:cs typeface="Arial"/>
            </a:endParaRPr>
          </a:p>
          <a:p>
            <a:pPr marL="155575" indent="-142875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156210" algn="l"/>
              </a:tabLst>
            </a:pPr>
            <a:r>
              <a:rPr dirty="0" sz="1800" spc="-5">
                <a:latin typeface="Arial"/>
                <a:cs typeface="Arial"/>
              </a:rPr>
              <a:t>during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ageing</a:t>
            </a:r>
            <a:endParaRPr sz="1800">
              <a:latin typeface="Arial"/>
              <a:cs typeface="Arial"/>
            </a:endParaRPr>
          </a:p>
          <a:p>
            <a:pPr marL="155575" indent="-142875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156210" algn="l"/>
              </a:tabLst>
            </a:pPr>
            <a:r>
              <a:rPr dirty="0" sz="1800" spc="-5">
                <a:latin typeface="Arial"/>
                <a:cs typeface="Arial"/>
              </a:rPr>
              <a:t>in AD</a:t>
            </a:r>
            <a:r>
              <a:rPr dirty="0" sz="1800" spc="-16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patients</a:t>
            </a:r>
            <a:endParaRPr sz="1800">
              <a:latin typeface="Arial"/>
              <a:cs typeface="Arial"/>
            </a:endParaRPr>
          </a:p>
          <a:p>
            <a:pPr marL="155575" indent="-142875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156210" algn="l"/>
              </a:tabLst>
            </a:pPr>
            <a:r>
              <a:rPr dirty="0" sz="1800" spc="-5">
                <a:latin typeface="Arial"/>
                <a:cs typeface="Arial"/>
              </a:rPr>
              <a:t>in epileptic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patients</a:t>
            </a:r>
            <a:endParaRPr sz="1800">
              <a:latin typeface="Arial"/>
              <a:cs typeface="Arial"/>
            </a:endParaRPr>
          </a:p>
          <a:p>
            <a:pPr marL="155575" indent="-142875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156210" algn="l"/>
              </a:tabLst>
            </a:pPr>
            <a:r>
              <a:rPr dirty="0" sz="1800" spc="-5">
                <a:latin typeface="Arial"/>
                <a:cs typeface="Arial"/>
              </a:rPr>
              <a:t>in Multiple Sclerosis patients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Arial"/>
              <a:buChar char="•"/>
            </a:pP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Immunoproteasome expression is involved in neuropathologies</a:t>
            </a:r>
            <a:r>
              <a:rPr dirty="0" sz="1800" spc="14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in:</a:t>
            </a:r>
            <a:endParaRPr sz="1800">
              <a:latin typeface="Arial"/>
              <a:cs typeface="Arial"/>
            </a:endParaRPr>
          </a:p>
          <a:p>
            <a:pPr marL="155575" indent="-142875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156210" algn="l"/>
              </a:tabLst>
            </a:pPr>
            <a:r>
              <a:rPr dirty="0" sz="1800" spc="-5">
                <a:latin typeface="Arial"/>
                <a:cs typeface="Arial"/>
              </a:rPr>
              <a:t>cytokine-mediated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inflammation</a:t>
            </a:r>
            <a:endParaRPr sz="1800">
              <a:latin typeface="Arial"/>
              <a:cs typeface="Arial"/>
            </a:endParaRPr>
          </a:p>
          <a:p>
            <a:pPr marL="155575" indent="-142875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156210" algn="l"/>
              </a:tabLst>
            </a:pPr>
            <a:r>
              <a:rPr dirty="0" sz="1800" spc="-5">
                <a:latin typeface="Arial"/>
                <a:cs typeface="Arial"/>
              </a:rPr>
              <a:t>pathology-associated antigen</a:t>
            </a:r>
            <a:r>
              <a:rPr dirty="0" sz="1800" spc="2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presentation</a:t>
            </a:r>
            <a:endParaRPr sz="1800">
              <a:latin typeface="Arial"/>
              <a:cs typeface="Arial"/>
            </a:endParaRPr>
          </a:p>
          <a:p>
            <a:pPr marL="155575" indent="-142875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156210" algn="l"/>
              </a:tabLst>
            </a:pPr>
            <a:r>
              <a:rPr dirty="0" sz="1800" spc="-5">
                <a:latin typeface="Arial"/>
                <a:cs typeface="Arial"/>
              </a:rPr>
              <a:t>neuronal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activity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pathology-specific expression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immunoproteasome makes specific  </a:t>
            </a:r>
            <a:r>
              <a:rPr dirty="0" sz="1800" spc="-5">
                <a:latin typeface="Arial"/>
                <a:cs typeface="Arial"/>
              </a:rPr>
              <a:t>immunoproteasome inhibitors interesting </a:t>
            </a:r>
            <a:r>
              <a:rPr dirty="0" sz="1800">
                <a:latin typeface="Arial"/>
                <a:cs typeface="Arial"/>
              </a:rPr>
              <a:t>for</a:t>
            </a:r>
            <a:r>
              <a:rPr dirty="0" sz="1800" spc="75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therapy.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4005" algn="l"/>
                <a:tab pos="9156065" algn="l"/>
              </a:tabLst>
            </a:pPr>
            <a:r>
              <a:rPr dirty="0"/>
              <a:t> </a:t>
            </a:r>
            <a:r>
              <a:rPr dirty="0"/>
              <a:t>	Summary	</a:t>
            </a:r>
          </a:p>
        </p:txBody>
      </p:sp>
      <p:sp>
        <p:nvSpPr>
          <p:cNvPr id="5" name="object 5"/>
          <p:cNvSpPr/>
          <p:nvPr/>
        </p:nvSpPr>
        <p:spPr>
          <a:xfrm>
            <a:off x="0" y="4686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309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458200" y="6430962"/>
            <a:ext cx="685800" cy="4270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484687"/>
            <a:ext cx="2209800" cy="849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4005" algn="l"/>
                <a:tab pos="9156065" algn="l"/>
              </a:tabLst>
            </a:pPr>
            <a:r>
              <a:rPr dirty="0"/>
              <a:t> </a:t>
            </a:r>
            <a:r>
              <a:rPr dirty="0"/>
              <a:t>	Acknowledgements	</a:t>
            </a:r>
          </a:p>
        </p:txBody>
      </p:sp>
      <p:sp>
        <p:nvSpPr>
          <p:cNvPr id="4" name="object 4"/>
          <p:cNvSpPr/>
          <p:nvPr/>
        </p:nvSpPr>
        <p:spPr>
          <a:xfrm>
            <a:off x="0" y="4686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309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458200" y="6430962"/>
            <a:ext cx="685800" cy="4270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6200" y="495300"/>
            <a:ext cx="2667000" cy="1790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6500" y="533400"/>
            <a:ext cx="2935605" cy="3886200"/>
          </a:xfrm>
          <a:prstGeom prst="rect">
            <a:avLst/>
          </a:prstGeom>
          <a:ln w="12699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48260" marR="777875">
              <a:lnSpc>
                <a:spcPct val="106900"/>
              </a:lnSpc>
              <a:spcBef>
                <a:spcPts val="960"/>
              </a:spcBef>
            </a:pPr>
            <a:r>
              <a:rPr dirty="0" sz="1600" spc="-5" b="1">
                <a:latin typeface="Arial"/>
                <a:cs typeface="Arial"/>
              </a:rPr>
              <a:t>Institut für Biochemie  </a:t>
            </a:r>
            <a:r>
              <a:rPr dirty="0" sz="1600" spc="-5">
                <a:latin typeface="Arial"/>
                <a:cs typeface="Arial"/>
              </a:rPr>
              <a:t>Kathrin </a:t>
            </a:r>
            <a:r>
              <a:rPr dirty="0" sz="1600" spc="-30">
                <a:latin typeface="Arial"/>
                <a:cs typeface="Arial"/>
              </a:rPr>
              <a:t>Textoris-Taube  </a:t>
            </a:r>
            <a:r>
              <a:rPr dirty="0" sz="1600" spc="-5">
                <a:latin typeface="Arial"/>
                <a:cs typeface="Arial"/>
              </a:rPr>
              <a:t>Christin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Keller</a:t>
            </a:r>
            <a:endParaRPr sz="1600">
              <a:latin typeface="Arial"/>
              <a:cs typeface="Arial"/>
            </a:endParaRPr>
          </a:p>
          <a:p>
            <a:pPr marL="48260">
              <a:lnSpc>
                <a:spcPct val="100000"/>
              </a:lnSpc>
              <a:spcBef>
                <a:spcPts val="310"/>
              </a:spcBef>
            </a:pPr>
            <a:r>
              <a:rPr dirty="0" sz="1600" spc="-5">
                <a:latin typeface="Arial"/>
                <a:cs typeface="Arial"/>
              </a:rPr>
              <a:t>Peter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Kloetzel</a:t>
            </a:r>
            <a:endParaRPr sz="1600">
              <a:latin typeface="Arial"/>
              <a:cs typeface="Arial"/>
            </a:endParaRPr>
          </a:p>
          <a:p>
            <a:pPr marL="48260" marR="1035050">
              <a:lnSpc>
                <a:spcPts val="2500"/>
              </a:lnSpc>
              <a:spcBef>
                <a:spcPts val="175"/>
              </a:spcBef>
            </a:pPr>
            <a:r>
              <a:rPr dirty="0" sz="1600" spc="-5" b="1">
                <a:latin typeface="Arial"/>
                <a:cs typeface="Arial"/>
              </a:rPr>
              <a:t>Institut </a:t>
            </a:r>
            <a:r>
              <a:rPr dirty="0" sz="1600" spc="-10" b="1">
                <a:latin typeface="Arial"/>
                <a:cs typeface="Arial"/>
              </a:rPr>
              <a:t>für  </a:t>
            </a:r>
            <a:r>
              <a:rPr dirty="0" sz="1600" spc="-10" b="1">
                <a:latin typeface="Arial"/>
                <a:cs typeface="Arial"/>
              </a:rPr>
              <a:t>Neurophysiologie</a:t>
            </a:r>
            <a:endParaRPr sz="1600">
              <a:latin typeface="Arial"/>
              <a:cs typeface="Arial"/>
            </a:endParaRPr>
          </a:p>
          <a:p>
            <a:pPr marL="48260">
              <a:lnSpc>
                <a:spcPct val="100000"/>
              </a:lnSpc>
              <a:spcBef>
                <a:spcPts val="395"/>
              </a:spcBef>
            </a:pPr>
            <a:r>
              <a:rPr dirty="0" sz="1600" spc="-5">
                <a:latin typeface="Arial"/>
                <a:cs typeface="Arial"/>
              </a:rPr>
              <a:t>Muhammad L.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Raza</a:t>
            </a:r>
            <a:endParaRPr sz="1600">
              <a:latin typeface="Arial"/>
              <a:cs typeface="Arial"/>
            </a:endParaRPr>
          </a:p>
          <a:p>
            <a:pPr marL="48260">
              <a:lnSpc>
                <a:spcPct val="100000"/>
              </a:lnSpc>
              <a:spcBef>
                <a:spcPts val="575"/>
              </a:spcBef>
            </a:pPr>
            <a:r>
              <a:rPr dirty="0" sz="1600" spc="-10">
                <a:latin typeface="Arial"/>
                <a:cs typeface="Arial"/>
              </a:rPr>
              <a:t>Uwe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Heinemann</a:t>
            </a:r>
            <a:endParaRPr sz="1600">
              <a:latin typeface="Arial"/>
              <a:cs typeface="Arial"/>
            </a:endParaRPr>
          </a:p>
          <a:p>
            <a:pPr marL="48260">
              <a:lnSpc>
                <a:spcPct val="100000"/>
              </a:lnSpc>
              <a:spcBef>
                <a:spcPts val="575"/>
              </a:spcBef>
            </a:pPr>
            <a:r>
              <a:rPr dirty="0" sz="1600" spc="-5" b="1">
                <a:latin typeface="Arial"/>
                <a:cs typeface="Arial"/>
              </a:rPr>
              <a:t>Neurocure</a:t>
            </a:r>
            <a:endParaRPr sz="1600">
              <a:latin typeface="Arial"/>
              <a:cs typeface="Arial"/>
            </a:endParaRPr>
          </a:p>
          <a:p>
            <a:pPr marL="48260">
              <a:lnSpc>
                <a:spcPct val="100000"/>
              </a:lnSpc>
              <a:spcBef>
                <a:spcPts val="580"/>
              </a:spcBef>
            </a:pPr>
            <a:r>
              <a:rPr dirty="0" sz="1600" spc="-5">
                <a:latin typeface="Arial"/>
                <a:cs typeface="Arial"/>
              </a:rPr>
              <a:t>Klemens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Rupprecht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54" y="4403588"/>
            <a:ext cx="1570355" cy="26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Friedemann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Paul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6500" y="4495800"/>
            <a:ext cx="2097405" cy="1371600"/>
          </a:xfrm>
          <a:custGeom>
            <a:avLst/>
            <a:gdLst/>
            <a:ahLst/>
            <a:cxnLst/>
            <a:rect l="l" t="t" r="r" b="b"/>
            <a:pathLst>
              <a:path w="2097405" h="1371600">
                <a:moveTo>
                  <a:pt x="0" y="1371600"/>
                </a:moveTo>
                <a:lnTo>
                  <a:pt x="2097024" y="1371600"/>
                </a:lnTo>
                <a:lnTo>
                  <a:pt x="2097024" y="0"/>
                </a:lnTo>
                <a:lnTo>
                  <a:pt x="0" y="0"/>
                </a:lnTo>
                <a:lnTo>
                  <a:pt x="0" y="1371600"/>
                </a:lnTo>
                <a:close/>
              </a:path>
            </a:pathLst>
          </a:custGeom>
          <a:ln w="12699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638800" y="1831974"/>
            <a:ext cx="914400" cy="9112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54952" y="5196076"/>
            <a:ext cx="1423670" cy="6038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</a:pPr>
            <a:r>
              <a:rPr dirty="0" sz="1600" spc="-5">
                <a:latin typeface="Arial"/>
                <a:cs typeface="Arial"/>
              </a:rPr>
              <a:t>Juliane Liepe  Michael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Stumpf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638800" y="533466"/>
            <a:ext cx="1524000" cy="11191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5403850" y="527050"/>
          <a:ext cx="3676650" cy="4432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2400"/>
                <a:gridCol w="2895600"/>
                <a:gridCol w="609600"/>
              </a:tblGrid>
              <a:tr h="1169993">
                <a:tc rowSpan="2">
                  <a:txBody>
                    <a:bodyPr/>
                    <a:lstStyle/>
                    <a:p>
                      <a:pPr/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699">
                      <a:solidFill>
                        <a:srgbClr val="000000"/>
                      </a:solidFill>
                      <a:prstDash val="solid"/>
                    </a:lnR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9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685925" marR="48895">
                        <a:lnSpc>
                          <a:spcPct val="160000"/>
                        </a:lnSpc>
                      </a:pPr>
                      <a:r>
                        <a:rPr dirty="0" sz="1600" spc="-35">
                          <a:latin typeface="Arial"/>
                          <a:cs typeface="Arial"/>
                        </a:rPr>
                        <a:t>Teresa 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Ravizza  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Annamaria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5">
                          <a:latin typeface="Arial"/>
                          <a:cs typeface="Arial"/>
                        </a:rPr>
                        <a:t>Vezzani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176337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R w="12699">
                      <a:solidFill>
                        <a:srgbClr val="000000"/>
                      </a:solidFill>
                      <a:prstDash val="solid"/>
                    </a:lnR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52525" marR="157480">
                        <a:lnSpc>
                          <a:spcPct val="110100"/>
                        </a:lnSpc>
                        <a:spcBef>
                          <a:spcPts val="220"/>
                        </a:spcBef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Elena Bellavista  Dario de Biase  Francesco </a:t>
                      </a:r>
                      <a:r>
                        <a:rPr dirty="0" sz="1600" spc="-25">
                          <a:latin typeface="Arial"/>
                          <a:cs typeface="Arial"/>
                        </a:rPr>
                        <a:t>Vasuri  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Annalisa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Pession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47637">
                      <a:solidFill>
                        <a:srgbClr val="000000"/>
                      </a:solidFill>
                      <a:prstDash val="solid"/>
                    </a:lnT>
                    <a:lnB w="44437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73268">
                <a:tc gridSpan="3">
                  <a:txBody>
                    <a:bodyPr/>
                    <a:lstStyle/>
                    <a:p>
                      <a:pPr marL="1619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dirty="0" sz="1600" spc="-5" b="1">
                          <a:latin typeface="Arial"/>
                          <a:cs typeface="Arial"/>
                        </a:rPr>
                        <a:t>Funding</a:t>
                      </a:r>
                      <a:r>
                        <a:rPr dirty="0" sz="1600" spc="-7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bodies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: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161925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dirty="0" sz="1400" spc="-25">
                          <a:latin typeface="Arial"/>
                          <a:cs typeface="Arial"/>
                        </a:rPr>
                        <a:t>•</a:t>
                      </a:r>
                      <a:r>
                        <a:rPr dirty="0" sz="1400" spc="-25">
                          <a:latin typeface="Arial"/>
                          <a:cs typeface="Arial"/>
                        </a:rPr>
                        <a:t>Young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Researcher fund 2007 -</a:t>
                      </a:r>
                      <a:r>
                        <a:rPr dirty="0" sz="1400" spc="-1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Italian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16192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Minister of</a:t>
                      </a:r>
                      <a:r>
                        <a:rPr dirty="0" sz="140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Health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161925" marR="464184">
                        <a:lnSpc>
                          <a:spcPct val="130000"/>
                        </a:lnSpc>
                      </a:pPr>
                      <a:r>
                        <a:rPr dirty="0" sz="1400" spc="-5">
                          <a:latin typeface="Arial"/>
                          <a:cs typeface="Arial"/>
                        </a:rPr>
                        <a:t>•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FIRE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fund 2012 - Fondazione</a:t>
                      </a:r>
                      <a:r>
                        <a:rPr dirty="0" sz="1400" spc="-1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Italiana 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Ricerca</a:t>
                      </a:r>
                      <a:r>
                        <a:rPr dirty="0" sz="140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sull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‘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Epilessia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161925" marR="887094">
                        <a:lnSpc>
                          <a:spcPct val="130000"/>
                        </a:lnSpc>
                      </a:pPr>
                      <a:r>
                        <a:rPr dirty="0" sz="1400" spc="-5">
                          <a:latin typeface="Arial"/>
                          <a:cs typeface="Arial"/>
                        </a:rPr>
                        <a:t>•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Onyx Pharmaceutical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fund 2012 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(subsidiary of</a:t>
                      </a:r>
                      <a:r>
                        <a:rPr dirty="0" sz="1400" spc="-2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Amgene)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4" name="object 14"/>
          <p:cNvSpPr/>
          <p:nvPr/>
        </p:nvSpPr>
        <p:spPr>
          <a:xfrm>
            <a:off x="3124200" y="609663"/>
            <a:ext cx="1905000" cy="8842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048000" y="533400"/>
            <a:ext cx="2133600" cy="2209800"/>
          </a:xfrm>
          <a:prstGeom prst="rect">
            <a:avLst/>
          </a:prstGeom>
          <a:ln w="12699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85725" marR="189865">
              <a:lnSpc>
                <a:spcPct val="130000"/>
              </a:lnSpc>
              <a:spcBef>
                <a:spcPts val="1160"/>
              </a:spcBef>
            </a:pPr>
            <a:r>
              <a:rPr dirty="0" sz="1600" spc="-5">
                <a:latin typeface="Arial"/>
                <a:cs typeface="Arial"/>
              </a:rPr>
              <a:t>Luca Gigliotti  Annalisa Chiocchetti  Cristoforo Comi  Umberto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Dianzani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048000" y="3124200"/>
            <a:ext cx="1981200" cy="7429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48000" y="3124200"/>
            <a:ext cx="2209800" cy="1219200"/>
          </a:xfrm>
          <a:prstGeom prst="rect">
            <a:avLst/>
          </a:prstGeom>
          <a:ln w="12699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1250">
              <a:latin typeface="Times New Roman"/>
              <a:cs typeface="Times New Roman"/>
            </a:endParaRPr>
          </a:p>
          <a:p>
            <a:pPr marL="85725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Daniela</a:t>
            </a:r>
            <a:r>
              <a:rPr dirty="0" sz="1600" spc="-8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Galimberti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286000" y="4572066"/>
            <a:ext cx="2362200" cy="100805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209800" y="4495800"/>
            <a:ext cx="2590800" cy="1676400"/>
          </a:xfrm>
          <a:prstGeom prst="rect">
            <a:avLst/>
          </a:prstGeom>
          <a:ln w="12699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85090">
              <a:lnSpc>
                <a:spcPct val="100000"/>
              </a:lnSpc>
              <a:spcBef>
                <a:spcPts val="1030"/>
              </a:spcBef>
            </a:pPr>
            <a:r>
              <a:rPr dirty="0" sz="1600" spc="-5">
                <a:latin typeface="Arial"/>
                <a:cs typeface="Arial"/>
              </a:rPr>
              <a:t>Melissa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Sorosina</a:t>
            </a:r>
            <a:endParaRPr sz="1600">
              <a:latin typeface="Arial"/>
              <a:cs typeface="Arial"/>
            </a:endParaRPr>
          </a:p>
          <a:p>
            <a:pPr marL="85090">
              <a:lnSpc>
                <a:spcPct val="100000"/>
              </a:lnSpc>
              <a:spcBef>
                <a:spcPts val="575"/>
              </a:spcBef>
            </a:pPr>
            <a:r>
              <a:rPr dirty="0" sz="1600" spc="-5">
                <a:latin typeface="Arial"/>
                <a:cs typeface="Arial"/>
              </a:rPr>
              <a:t>Filippo Martinelli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Boneschi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953000" y="5105397"/>
            <a:ext cx="1905000" cy="74136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4876800" y="5029200"/>
            <a:ext cx="2057400" cy="1219200"/>
          </a:xfrm>
          <a:prstGeom prst="rect">
            <a:avLst/>
          </a:prstGeom>
          <a:ln w="12699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85725">
              <a:lnSpc>
                <a:spcPct val="100000"/>
              </a:lnSpc>
              <a:spcBef>
                <a:spcPts val="1070"/>
              </a:spcBef>
            </a:pPr>
            <a:r>
              <a:rPr dirty="0" sz="1600" spc="-5">
                <a:latin typeface="Arial"/>
                <a:cs typeface="Arial"/>
              </a:rPr>
              <a:t>Chiara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Dianzani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086600" y="5106987"/>
            <a:ext cx="2052704" cy="6842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7010400" y="5029200"/>
            <a:ext cx="2057400" cy="1219200"/>
          </a:xfrm>
          <a:prstGeom prst="rect">
            <a:avLst/>
          </a:prstGeom>
          <a:ln w="12699">
            <a:solidFill>
              <a:srgbClr val="000000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61925">
              <a:lnSpc>
                <a:spcPct val="100000"/>
              </a:lnSpc>
              <a:spcBef>
                <a:spcPts val="1070"/>
              </a:spcBef>
            </a:pPr>
            <a:r>
              <a:rPr dirty="0" sz="1600" spc="-5">
                <a:latin typeface="Arial"/>
                <a:cs typeface="Arial"/>
              </a:rPr>
              <a:t>Claudia</a:t>
            </a:r>
            <a:r>
              <a:rPr dirty="0" sz="1600" spc="-85">
                <a:latin typeface="Arial"/>
                <a:cs typeface="Arial"/>
              </a:rPr>
              <a:t> </a:t>
            </a:r>
            <a:r>
              <a:rPr dirty="0" sz="1600" spc="-15">
                <a:latin typeface="Arial"/>
                <a:cs typeface="Arial"/>
              </a:rPr>
              <a:t>Verderio</a:t>
            </a:r>
            <a:endParaRPr sz="1600">
              <a:latin typeface="Arial"/>
              <a:cs typeface="Arial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4005" algn="l"/>
                <a:tab pos="9156065" algn="l"/>
              </a:tabLst>
            </a:pPr>
            <a:r>
              <a:rPr dirty="0"/>
              <a:t> </a:t>
            </a:r>
            <a:r>
              <a:rPr dirty="0"/>
              <a:t>	Proteasomes and antigens</a:t>
            </a:r>
            <a:r>
              <a:rPr dirty="0" spc="-80"/>
              <a:t> </a:t>
            </a:r>
            <a:r>
              <a:rPr dirty="0"/>
              <a:t>presentation	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468620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309">
            <a:solidFill>
              <a:srgbClr val="98C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6430962"/>
            <a:ext cx="685800" cy="4270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12737" y="660339"/>
            <a:ext cx="8197853" cy="52022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886820" y="6168852"/>
            <a:ext cx="1069340" cy="1885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Strehl et </a:t>
            </a:r>
            <a:r>
              <a:rPr dirty="0" sz="1200">
                <a:latin typeface="Times New Roman"/>
                <a:cs typeface="Times New Roman"/>
              </a:rPr>
              <a:t>al,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2005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Brain Disorder Conference -</a:t>
            </a:r>
            <a:r>
              <a:rPr dirty="0" spc="25"/>
              <a:t> </a:t>
            </a:r>
            <a:r>
              <a:rPr dirty="0" spc="-5"/>
              <a:t>London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5"/>
              </a:lnSpc>
            </a:pPr>
            <a:r>
              <a:rPr dirty="0" spc="-5"/>
              <a:t>Michele</a:t>
            </a:r>
            <a:r>
              <a:rPr dirty="0" spc="-65"/>
              <a:t> </a:t>
            </a:r>
            <a:r>
              <a:rPr dirty="0" spc="-5"/>
              <a:t>Mishto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2015-10-06T12:00:08Z</dcterms:created>
  <dcterms:modified xsi:type="dcterms:W3CDTF">2015-10-06T12:00:08Z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2015-10-06T00:00:00Z</vt:filetime>
  </property>
  <property fmtid="{D5CDD505-2E9C-101B-9397-08002B2CF9AE}" pid="3" name="Creator">
    <vt:lpwstr>Online2PDF.com</vt:lpwstr>
  </property>
  <property fmtid="{D5CDD505-2E9C-101B-9397-08002B2CF9AE}" pid="4" name="LastSaved">
    <vt:filetime>2015-10-06T00:00:00Z</vt:filetime>
  </property>
</Properties>
</file>