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rels" ContentType="application/vnd.openxmlformats-package.relationships+xml"/>
  <Default Extension="emf" ContentType="image/x-emf"/>
  <Default Extension="gif" ContentType="image/gif"/>
  <Default Extension="bin" ContentType="application/vnd.openxmlformats-officedocument.presentationml.printerSettings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6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057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59" r:id="rId4"/>
    <p:sldId id="261" r:id="rId5"/>
    <p:sldId id="260" r:id="rId6"/>
    <p:sldId id="258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70" r:id="rId16"/>
    <p:sldId id="269" r:id="rId17"/>
    <p:sldId id="272" r:id="rId18"/>
    <p:sldId id="273" r:id="rId19"/>
  </p:sldIdLst>
  <p:sldSz cx="9144000" cy="6858000" type="screen4x3"/>
  <p:notesSz cx="6858000" cy="9144000"/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MMcElhinney AHVLA" initials="LMM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Style foncé 2 - Accentuation 5/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3327" autoAdjust="0"/>
  </p:normalViewPr>
  <p:slideViewPr>
    <p:cSldViewPr snapToGrid="0" snapToObjects="1">
      <p:cViewPr>
        <p:scale>
          <a:sx n="63" d="100"/>
          <a:sy n="63" d="100"/>
        </p:scale>
        <p:origin x="-1696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interSettings" Target="printerSettings/printerSettings1.bin"/><Relationship Id="rId23" Type="http://schemas.openxmlformats.org/officeDocument/2006/relationships/commentAuthors" Target="commentAuthor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4-09-30T12:20:02.413" idx="10">
    <p:pos x="29" y="35"/>
    <p:text>I read recently that NYMV polymerase gene was found integrated into the genome of zebra fish
http://www.ncbi.nlm.nih.gov/pmc/articles/PMC2912400/
should testing fail to detect the virus?!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4-09-30T11:21:25.238" idx="7">
    <p:pos x="10" y="10"/>
    <p:text>lenght to length
environnments to environments
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03CC5E3-8D4C-4E7C-A3B6-2DC572C5B95F}" type="datetimeFigureOut">
              <a:rPr lang="fr-FR"/>
              <a:pPr>
                <a:defRPr/>
              </a:pPr>
              <a:t>06/10/2014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4450F76-A7A4-401C-81E1-F0E14529336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7607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4268DF3-87DC-4BF7-8870-F5E8285762C1}" type="datetimeFigureOut">
              <a:rPr lang="fr-FR"/>
              <a:pPr>
                <a:defRPr/>
              </a:pPr>
              <a:t>06/10/2014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FBE8140-BF60-4558-987B-D0FAEC94A32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63631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I </a:t>
            </a:r>
            <a:r>
              <a:rPr lang="fr-FR" dirty="0" err="1" smtClean="0"/>
              <a:t>am</a:t>
            </a:r>
            <a:r>
              <a:rPr lang="fr-FR" dirty="0" smtClean="0"/>
              <a:t> Michel </a:t>
            </a:r>
            <a:r>
              <a:rPr lang="fr-FR" dirty="0" err="1" smtClean="0"/>
              <a:t>Pepin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the </a:t>
            </a:r>
            <a:r>
              <a:rPr lang="fr-FR" dirty="0" err="1" smtClean="0"/>
              <a:t>Veterinary</a:t>
            </a:r>
            <a:r>
              <a:rPr lang="fr-FR" dirty="0" smtClean="0"/>
              <a:t> </a:t>
            </a:r>
            <a:r>
              <a:rPr lang="fr-FR" dirty="0" err="1" smtClean="0"/>
              <a:t>Faculty</a:t>
            </a:r>
            <a:r>
              <a:rPr lang="fr-FR" dirty="0" smtClean="0"/>
              <a:t> in Lyon and I </a:t>
            </a:r>
            <a:r>
              <a:rPr lang="fr-FR" dirty="0" err="1" smtClean="0"/>
              <a:t>am</a:t>
            </a:r>
            <a:r>
              <a:rPr lang="fr-FR" dirty="0" smtClean="0"/>
              <a:t> </a:t>
            </a:r>
            <a:r>
              <a:rPr lang="fr-FR" dirty="0" err="1" smtClean="0"/>
              <a:t>going</a:t>
            </a:r>
            <a:r>
              <a:rPr lang="fr-FR" dirty="0" smtClean="0"/>
              <a:t> </a:t>
            </a:r>
            <a:r>
              <a:rPr lang="fr-FR" dirty="0" smtClean="0"/>
              <a:t>to </a:t>
            </a:r>
            <a:r>
              <a:rPr lang="fr-FR" dirty="0" err="1" smtClean="0"/>
              <a:t>present</a:t>
            </a:r>
            <a:r>
              <a:rPr lang="fr-FR" dirty="0" smtClean="0"/>
              <a:t> « </a:t>
            </a:r>
            <a:r>
              <a:rPr lang="fr-FR" dirty="0" err="1" smtClean="0"/>
              <a:t>detection</a:t>
            </a:r>
            <a:r>
              <a:rPr lang="fr-FR" dirty="0" smtClean="0"/>
              <a:t> … »</a:t>
            </a:r>
            <a:r>
              <a:rPr lang="fr-FR" baseline="0" dirty="0" smtClean="0"/>
              <a:t> </a:t>
            </a:r>
            <a:r>
              <a:rPr lang="fr-FR" baseline="0" dirty="0" smtClean="0">
                <a:sym typeface="Wingdings"/>
              </a:rPr>
              <a:t>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BE8140-BF60-4558-987B-D0FAEC94A328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3902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As </a:t>
            </a:r>
            <a:r>
              <a:rPr lang="fr-FR" dirty="0" err="1" smtClean="0"/>
              <a:t>you</a:t>
            </a:r>
            <a:r>
              <a:rPr lang="fr-FR" dirty="0" smtClean="0"/>
              <a:t> know, </a:t>
            </a:r>
            <a:r>
              <a:rPr lang="fr-FR" dirty="0" err="1" smtClean="0"/>
              <a:t>Norway</a:t>
            </a:r>
            <a:r>
              <a:rPr lang="fr-FR" dirty="0" smtClean="0"/>
              <a:t> rats or </a:t>
            </a:r>
            <a:r>
              <a:rPr lang="fr-FR" dirty="0" err="1" smtClean="0"/>
              <a:t>brown</a:t>
            </a:r>
            <a:r>
              <a:rPr lang="fr-FR" dirty="0" smtClean="0"/>
              <a:t> rats (</a:t>
            </a:r>
            <a:r>
              <a:rPr lang="fr-FR" i="1" dirty="0" err="1" smtClean="0"/>
              <a:t>Rattus</a:t>
            </a:r>
            <a:r>
              <a:rPr lang="fr-FR" i="1" dirty="0" smtClean="0"/>
              <a:t> </a:t>
            </a:r>
            <a:r>
              <a:rPr lang="fr-FR" i="1" dirty="0" err="1" smtClean="0"/>
              <a:t>norvegicus</a:t>
            </a:r>
            <a:r>
              <a:rPr lang="fr-FR" dirty="0" smtClean="0"/>
              <a:t>) </a:t>
            </a:r>
            <a:r>
              <a:rPr lang="fr-FR" dirty="0" err="1" smtClean="0"/>
              <a:t>belong</a:t>
            </a:r>
            <a:r>
              <a:rPr lang="fr-FR" baseline="0" dirty="0" smtClean="0"/>
              <a:t> to an invasive </a:t>
            </a:r>
            <a:r>
              <a:rPr lang="fr-FR" baseline="0" dirty="0" err="1" smtClean="0"/>
              <a:t>species</a:t>
            </a:r>
            <a:r>
              <a:rPr lang="fr-FR" baseline="0" dirty="0" smtClean="0"/>
              <a:t> </a:t>
            </a:r>
            <a:r>
              <a:rPr lang="fr-FR" baseline="0" dirty="0" smtClean="0">
                <a:sym typeface="Wingdings"/>
              </a:rPr>
              <a:t>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BE8140-BF60-4558-987B-D0FAEC94A328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9861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… and rats are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considered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as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pests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three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major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reasons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why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rats (and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mice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are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considered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pests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</a:t>
            </a:r>
            <a:endParaRPr lang="fr-FR" dirty="0" smtClean="0"/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1-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They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consume and damage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human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foods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the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field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in stores. In addition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they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spoil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it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by urine and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droppings</a:t>
            </a:r>
            <a:endParaRPr lang="fr-FR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2-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Through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their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gnawing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burrowing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habit,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they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destroy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many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articles (packaging,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clothes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furniture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and structures (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floors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buildings, bridges, etc.). By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gnawing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through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electrical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cables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they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can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cause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fires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</a:p>
          <a:p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3-</a:t>
            </a:r>
            <a:r>
              <a:rPr lang="fr-F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last but not the least, </a:t>
            </a:r>
            <a:r>
              <a:rPr lang="fr-F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hey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are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responsible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for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transmitting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diseases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which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are </a:t>
            </a:r>
            <a:r>
              <a:rPr lang="fr-F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dangerous</a:t>
            </a:r>
            <a:r>
              <a:rPr lang="fr-F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man.</a:t>
            </a:r>
            <a:endParaRPr lang="fr-FR" dirty="0" smtClean="0"/>
          </a:p>
          <a:p>
            <a:pPr>
              <a:spcBef>
                <a:spcPct val="0"/>
              </a:spcBef>
            </a:pPr>
            <a:r>
              <a:rPr lang="fr-FR" dirty="0" smtClean="0"/>
              <a:t>Rats live </a:t>
            </a:r>
            <a:r>
              <a:rPr lang="fr-FR" dirty="0" err="1" smtClean="0"/>
              <a:t>very</a:t>
            </a:r>
            <a:r>
              <a:rPr lang="fr-FR" dirty="0" smtClean="0"/>
              <a:t> close to the </a:t>
            </a:r>
            <a:r>
              <a:rPr lang="fr-FR" dirty="0" err="1" smtClean="0"/>
              <a:t>human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beings</a:t>
            </a:r>
            <a:r>
              <a:rPr lang="fr-FR" baseline="0" dirty="0" smtClean="0"/>
              <a:t> and are </a:t>
            </a:r>
            <a:r>
              <a:rPr lang="fr-FR" baseline="0" dirty="0" err="1" smtClean="0"/>
              <a:t>present</a:t>
            </a:r>
            <a:r>
              <a:rPr lang="fr-FR" baseline="0" dirty="0" smtClean="0"/>
              <a:t> in </a:t>
            </a:r>
            <a:r>
              <a:rPr lang="fr-FR" baseline="0" dirty="0" err="1" smtClean="0"/>
              <a:t>every</a:t>
            </a:r>
            <a:r>
              <a:rPr lang="fr-FR" baseline="0" dirty="0" smtClean="0"/>
              <a:t> part of the world </a:t>
            </a:r>
            <a:r>
              <a:rPr lang="fr-FR" baseline="0" dirty="0" smtClean="0"/>
              <a:t>: </a:t>
            </a:r>
            <a:r>
              <a:rPr lang="fr-FR" baseline="0" dirty="0" err="1" smtClean="0"/>
              <a:t>so</a:t>
            </a:r>
            <a:r>
              <a:rPr lang="fr-FR" baseline="0" dirty="0" smtClean="0"/>
              <a:t> rats </a:t>
            </a:r>
            <a:r>
              <a:rPr lang="fr-FR" baseline="0" dirty="0" smtClean="0"/>
              <a:t>are </a:t>
            </a:r>
            <a:r>
              <a:rPr lang="fr-FR" baseline="0" dirty="0" err="1" smtClean="0"/>
              <a:t>classified</a:t>
            </a:r>
            <a:r>
              <a:rPr lang="fr-FR" baseline="0" dirty="0" smtClean="0"/>
              <a:t> as commensal </a:t>
            </a:r>
            <a:r>
              <a:rPr lang="fr-FR" baseline="0" dirty="0" smtClean="0"/>
              <a:t>to the </a:t>
            </a:r>
            <a:r>
              <a:rPr lang="fr-FR" baseline="0" dirty="0" err="1" smtClean="0"/>
              <a:t>mankind</a:t>
            </a:r>
            <a:r>
              <a:rPr lang="fr-FR" baseline="0" dirty="0" smtClean="0"/>
              <a:t>.</a:t>
            </a:r>
          </a:p>
          <a:p>
            <a:pPr>
              <a:spcBef>
                <a:spcPct val="0"/>
              </a:spcBef>
            </a:pPr>
            <a:r>
              <a:rPr lang="fr-FR" baseline="0" dirty="0" err="1" smtClean="0"/>
              <a:t>Their</a:t>
            </a:r>
            <a:r>
              <a:rPr lang="fr-FR" baseline="0" dirty="0" smtClean="0"/>
              <a:t> damages </a:t>
            </a:r>
            <a:r>
              <a:rPr lang="fr-FR" baseline="0" dirty="0" err="1" smtClean="0"/>
              <a:t>induce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huge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financial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losses</a:t>
            </a:r>
            <a:r>
              <a:rPr lang="fr-FR" baseline="0" dirty="0" smtClean="0"/>
              <a:t> (</a:t>
            </a:r>
            <a:r>
              <a:rPr lang="fr-FR" baseline="0" dirty="0" err="1" smtClean="0"/>
              <a:t>that</a:t>
            </a:r>
            <a:r>
              <a:rPr lang="fr-FR" baseline="0" dirty="0" smtClean="0"/>
              <a:t> are </a:t>
            </a:r>
            <a:r>
              <a:rPr lang="fr-FR" baseline="0" dirty="0" err="1" smtClean="0"/>
              <a:t>difficult</a:t>
            </a:r>
            <a:r>
              <a:rPr lang="fr-FR" baseline="0" dirty="0" smtClean="0"/>
              <a:t> to </a:t>
            </a:r>
            <a:r>
              <a:rPr lang="fr-FR" baseline="0" dirty="0" err="1" smtClean="0"/>
              <a:t>evaluate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must </a:t>
            </a:r>
            <a:r>
              <a:rPr lang="fr-FR" baseline="0" dirty="0" err="1" smtClean="0"/>
              <a:t>recognize</a:t>
            </a:r>
            <a:r>
              <a:rPr lang="fr-FR" baseline="0" dirty="0" smtClean="0"/>
              <a:t>).</a:t>
            </a:r>
          </a:p>
          <a:p>
            <a:pPr>
              <a:spcBef>
                <a:spcPct val="0"/>
              </a:spcBef>
            </a:pPr>
            <a:r>
              <a:rPr lang="fr-FR" baseline="0" dirty="0" smtClean="0"/>
              <a:t>As the global </a:t>
            </a:r>
            <a:r>
              <a:rPr lang="fr-FR" baseline="0" dirty="0" err="1" smtClean="0"/>
              <a:t>demand</a:t>
            </a:r>
            <a:r>
              <a:rPr lang="fr-FR" baseline="0" dirty="0" smtClean="0"/>
              <a:t> for </a:t>
            </a:r>
            <a:r>
              <a:rPr lang="fr-FR" baseline="0" dirty="0" err="1" smtClean="0"/>
              <a:t>food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increases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their</a:t>
            </a:r>
            <a:r>
              <a:rPr lang="fr-FR" baseline="0" dirty="0" smtClean="0"/>
              <a:t> damages are </a:t>
            </a:r>
            <a:r>
              <a:rPr lang="fr-FR" baseline="0" dirty="0" err="1" smtClean="0"/>
              <a:t>likely</a:t>
            </a:r>
            <a:r>
              <a:rPr lang="fr-FR" baseline="0" dirty="0" smtClean="0"/>
              <a:t> to </a:t>
            </a:r>
            <a:r>
              <a:rPr lang="fr-FR" baseline="0" dirty="0" err="1" smtClean="0"/>
              <a:t>increase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too</a:t>
            </a:r>
            <a:r>
              <a:rPr lang="fr-FR" baseline="0" dirty="0" smtClean="0"/>
              <a:t>.</a:t>
            </a:r>
            <a:endParaRPr lang="fr-FR" dirty="0" smtClean="0"/>
          </a:p>
          <a:p>
            <a:pPr>
              <a:spcBef>
                <a:spcPct val="0"/>
              </a:spcBef>
            </a:pPr>
            <a:r>
              <a:rPr lang="fr-FR" dirty="0" smtClean="0"/>
              <a:t>Control of populations of rats are possible </a:t>
            </a:r>
            <a:r>
              <a:rPr lang="fr-FR" dirty="0" err="1" smtClean="0"/>
              <a:t>particularly</a:t>
            </a:r>
            <a:r>
              <a:rPr lang="fr-FR" dirty="0" smtClean="0"/>
              <a:t> by </a:t>
            </a:r>
            <a:r>
              <a:rPr lang="fr-FR" dirty="0" err="1" smtClean="0"/>
              <a:t>using</a:t>
            </a:r>
            <a:r>
              <a:rPr lang="fr-FR" dirty="0" smtClean="0"/>
              <a:t> </a:t>
            </a:r>
            <a:r>
              <a:rPr lang="fr-FR" dirty="0" err="1" smtClean="0"/>
              <a:t>rodenticides</a:t>
            </a:r>
            <a:r>
              <a:rPr lang="fr-FR" dirty="0" smtClean="0"/>
              <a:t>,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mainly</a:t>
            </a:r>
            <a:r>
              <a:rPr lang="fr-FR" baseline="0" dirty="0" smtClean="0"/>
              <a:t> </a:t>
            </a:r>
            <a:r>
              <a:rPr lang="fr-FR" baseline="0" dirty="0" smtClean="0"/>
              <a:t>anticoagulant ; the </a:t>
            </a:r>
            <a:r>
              <a:rPr lang="fr-FR" baseline="0" dirty="0" err="1" smtClean="0"/>
              <a:t>difficulty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that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now</a:t>
            </a:r>
            <a:r>
              <a:rPr lang="fr-FR" baseline="0" dirty="0" smtClean="0"/>
              <a:t> anticoagulant-</a:t>
            </a:r>
            <a:r>
              <a:rPr lang="fr-FR" baseline="0" dirty="0" err="1" smtClean="0"/>
              <a:t>resistant</a:t>
            </a:r>
            <a:r>
              <a:rPr lang="fr-FR" baseline="0" dirty="0" smtClean="0"/>
              <a:t> rats </a:t>
            </a:r>
            <a:r>
              <a:rPr lang="fr-FR" baseline="0" dirty="0" err="1" smtClean="0"/>
              <a:t>exist</a:t>
            </a:r>
            <a:r>
              <a:rPr lang="fr-FR" baseline="0" dirty="0" smtClean="0"/>
              <a:t>. And </a:t>
            </a:r>
            <a:r>
              <a:rPr lang="fr-FR" baseline="0" dirty="0" err="1" smtClean="0"/>
              <a:t>there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is</a:t>
            </a:r>
            <a:r>
              <a:rPr lang="fr-FR" baseline="0" dirty="0" smtClean="0"/>
              <a:t> a </a:t>
            </a:r>
            <a:r>
              <a:rPr lang="fr-FR" baseline="0" dirty="0" err="1" smtClean="0"/>
              <a:t>n</a:t>
            </a:r>
            <a:r>
              <a:rPr lang="fr-FR" dirty="0" err="1" smtClean="0"/>
              <a:t>eed</a:t>
            </a:r>
            <a:r>
              <a:rPr lang="fr-FR" dirty="0" smtClean="0"/>
              <a:t> to </a:t>
            </a:r>
            <a:r>
              <a:rPr lang="fr-FR" dirty="0" err="1" smtClean="0"/>
              <a:t>find</a:t>
            </a:r>
            <a:r>
              <a:rPr lang="fr-FR" dirty="0" smtClean="0"/>
              <a:t> new </a:t>
            </a:r>
            <a:r>
              <a:rPr lang="fr-FR" dirty="0" err="1" smtClean="0"/>
              <a:t>ways</a:t>
            </a:r>
            <a:r>
              <a:rPr lang="fr-FR" dirty="0" smtClean="0"/>
              <a:t> in </a:t>
            </a:r>
            <a:r>
              <a:rPr lang="fr-FR" dirty="0" err="1" smtClean="0"/>
              <a:t>order</a:t>
            </a:r>
            <a:r>
              <a:rPr lang="fr-FR" dirty="0" smtClean="0"/>
              <a:t> to control populations of rats … and </a:t>
            </a:r>
            <a:r>
              <a:rPr lang="fr-FR" dirty="0" err="1" smtClean="0"/>
              <a:t>meanwhile</a:t>
            </a:r>
            <a:r>
              <a:rPr lang="fr-FR" dirty="0" smtClean="0"/>
              <a:t> </a:t>
            </a:r>
            <a:r>
              <a:rPr lang="fr-FR" dirty="0" err="1" smtClean="0"/>
              <a:t>there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a </a:t>
            </a:r>
            <a:r>
              <a:rPr lang="fr-FR" dirty="0" err="1" smtClean="0"/>
              <a:t>need</a:t>
            </a:r>
            <a:r>
              <a:rPr lang="fr-FR" dirty="0" smtClean="0"/>
              <a:t> to </a:t>
            </a:r>
            <a:r>
              <a:rPr lang="fr-FR" dirty="0" err="1" smtClean="0"/>
              <a:t>keep</a:t>
            </a:r>
            <a:r>
              <a:rPr lang="fr-FR" dirty="0" smtClean="0"/>
              <a:t> an </a:t>
            </a:r>
            <a:r>
              <a:rPr lang="fr-FR" dirty="0" err="1" smtClean="0"/>
              <a:t>eye</a:t>
            </a:r>
            <a:r>
              <a:rPr lang="fr-FR" dirty="0" smtClean="0"/>
              <a:t> on the </a:t>
            </a:r>
            <a:r>
              <a:rPr lang="fr-FR" dirty="0" err="1" smtClean="0"/>
              <a:t>huge</a:t>
            </a:r>
            <a:r>
              <a:rPr lang="fr-FR" dirty="0" smtClean="0"/>
              <a:t> </a:t>
            </a:r>
            <a:r>
              <a:rPr lang="fr-FR" dirty="0" err="1" smtClean="0"/>
              <a:t>number</a:t>
            </a:r>
            <a:r>
              <a:rPr lang="fr-FR" dirty="0" smtClean="0"/>
              <a:t> of </a:t>
            </a:r>
            <a:r>
              <a:rPr lang="fr-FR" dirty="0" err="1" smtClean="0"/>
              <a:t>pathogens</a:t>
            </a:r>
            <a:r>
              <a:rPr lang="fr-FR" dirty="0" smtClean="0"/>
              <a:t> </a:t>
            </a:r>
            <a:r>
              <a:rPr lang="fr-FR" dirty="0" err="1" smtClean="0"/>
              <a:t>transmitted</a:t>
            </a:r>
            <a:r>
              <a:rPr lang="fr-FR" dirty="0" smtClean="0"/>
              <a:t> by </a:t>
            </a:r>
            <a:r>
              <a:rPr lang="fr-FR" dirty="0" err="1" smtClean="0"/>
              <a:t>rodents</a:t>
            </a:r>
            <a:r>
              <a:rPr lang="fr-FR" dirty="0" smtClean="0"/>
              <a:t> </a:t>
            </a:r>
            <a:r>
              <a:rPr lang="fr-FR" dirty="0" smtClean="0">
                <a:sym typeface="Wingdings"/>
              </a:rPr>
              <a:t></a:t>
            </a:r>
            <a:endParaRPr lang="fr-FR" dirty="0" smtClean="0"/>
          </a:p>
        </p:txBody>
      </p:sp>
      <p:sp>
        <p:nvSpPr>
          <p:cNvPr id="18435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B8BEE59-234F-406D-9221-DD62A7814E7E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fr-FR" dirty="0" smtClean="0"/>
              <a:t>… So rats are </a:t>
            </a:r>
            <a:r>
              <a:rPr lang="fr-FR" dirty="0" err="1" smtClean="0"/>
              <a:t>silent</a:t>
            </a:r>
            <a:r>
              <a:rPr lang="fr-FR" dirty="0" smtClean="0"/>
              <a:t> carriers of </a:t>
            </a:r>
            <a:r>
              <a:rPr lang="fr-FR" dirty="0" err="1" smtClean="0"/>
              <a:t>numerous</a:t>
            </a:r>
            <a:r>
              <a:rPr lang="fr-FR" dirty="0" smtClean="0"/>
              <a:t> </a:t>
            </a:r>
            <a:r>
              <a:rPr lang="fr-FR" dirty="0" err="1" smtClean="0"/>
              <a:t>zoonotic</a:t>
            </a:r>
            <a:r>
              <a:rPr lang="fr-FR" dirty="0" smtClean="0"/>
              <a:t> </a:t>
            </a:r>
            <a:r>
              <a:rPr lang="fr-FR" dirty="0" err="1" smtClean="0"/>
              <a:t>pathogens</a:t>
            </a:r>
            <a:r>
              <a:rPr lang="fr-FR" dirty="0" smtClean="0"/>
              <a:t> </a:t>
            </a:r>
            <a:r>
              <a:rPr lang="fr-FR" dirty="0" err="1" smtClean="0"/>
              <a:t>including</a:t>
            </a:r>
            <a:r>
              <a:rPr lang="fr-FR" dirty="0" smtClean="0"/>
              <a:t> </a:t>
            </a:r>
            <a:r>
              <a:rPr lang="fr-FR" dirty="0" err="1" smtClean="0"/>
              <a:t>viruses</a:t>
            </a:r>
            <a:r>
              <a:rPr lang="fr-FR" dirty="0" smtClean="0"/>
              <a:t>, </a:t>
            </a:r>
            <a:r>
              <a:rPr lang="fr-FR" dirty="0" err="1" smtClean="0"/>
              <a:t>bacteria</a:t>
            </a:r>
            <a:r>
              <a:rPr lang="fr-FR" dirty="0" smtClean="0"/>
              <a:t> and parasites … but rats are </a:t>
            </a:r>
            <a:r>
              <a:rPr lang="fr-FR" dirty="0" err="1" smtClean="0"/>
              <a:t>also</a:t>
            </a:r>
            <a:r>
              <a:rPr lang="fr-FR" dirty="0" smtClean="0"/>
              <a:t> </a:t>
            </a:r>
            <a:r>
              <a:rPr lang="fr-FR" dirty="0" err="1" smtClean="0"/>
              <a:t>professional</a:t>
            </a:r>
            <a:r>
              <a:rPr lang="fr-FR" dirty="0" smtClean="0"/>
              <a:t> </a:t>
            </a:r>
            <a:r>
              <a:rPr lang="fr-FR" dirty="0" err="1" smtClean="0"/>
              <a:t>excretors</a:t>
            </a:r>
            <a:r>
              <a:rPr lang="fr-FR" dirty="0" smtClean="0"/>
              <a:t> of </a:t>
            </a:r>
            <a:r>
              <a:rPr lang="fr-FR" dirty="0" err="1" smtClean="0"/>
              <a:t>pathogens</a:t>
            </a:r>
            <a:r>
              <a:rPr lang="fr-FR" dirty="0" smtClean="0"/>
              <a:t> </a:t>
            </a:r>
            <a:r>
              <a:rPr lang="fr-FR" dirty="0" err="1" smtClean="0"/>
              <a:t>into</a:t>
            </a:r>
            <a:r>
              <a:rPr lang="fr-FR" dirty="0" smtClean="0"/>
              <a:t> </a:t>
            </a:r>
            <a:r>
              <a:rPr lang="fr-FR" dirty="0" err="1" smtClean="0"/>
              <a:t>their</a:t>
            </a:r>
            <a:r>
              <a:rPr lang="fr-FR" dirty="0" smtClean="0"/>
              <a:t> </a:t>
            </a:r>
            <a:r>
              <a:rPr lang="fr-FR" dirty="0" err="1" smtClean="0"/>
              <a:t>environnment</a:t>
            </a:r>
            <a:r>
              <a:rPr lang="fr-FR" dirty="0" smtClean="0"/>
              <a:t>,</a:t>
            </a:r>
            <a:r>
              <a:rPr lang="fr-FR" baseline="0" dirty="0" smtClean="0"/>
              <a:t> and </a:t>
            </a:r>
            <a:r>
              <a:rPr lang="fr-FR" baseline="0" dirty="0" err="1" smtClean="0"/>
              <a:t>this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concerns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particularly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pathogens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underlined</a:t>
            </a:r>
            <a:r>
              <a:rPr lang="fr-FR" baseline="0" dirty="0" smtClean="0"/>
              <a:t> in </a:t>
            </a:r>
            <a:r>
              <a:rPr lang="fr-FR" baseline="0" dirty="0" err="1" smtClean="0"/>
              <a:t>blue</a:t>
            </a:r>
            <a:r>
              <a:rPr lang="fr-FR" baseline="0" dirty="0" smtClean="0"/>
              <a:t> : Seoul virus, </a:t>
            </a:r>
            <a:r>
              <a:rPr lang="fr-FR" baseline="0" dirty="0" err="1" smtClean="0"/>
              <a:t>hepatitis</a:t>
            </a:r>
            <a:r>
              <a:rPr lang="fr-FR" baseline="0" dirty="0" smtClean="0"/>
              <a:t> E virus </a:t>
            </a:r>
            <a:r>
              <a:rPr lang="fr-FR" baseline="0" dirty="0" err="1" smtClean="0"/>
              <a:t>among</a:t>
            </a:r>
            <a:r>
              <a:rPr lang="fr-FR" baseline="0" dirty="0" smtClean="0"/>
              <a:t> </a:t>
            </a:r>
            <a:r>
              <a:rPr lang="fr-FR" baseline="0" dirty="0" err="1" smtClean="0"/>
              <a:t>known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viruses</a:t>
            </a:r>
            <a:r>
              <a:rPr lang="fr-FR" baseline="0" dirty="0" smtClean="0"/>
              <a:t> </a:t>
            </a:r>
            <a:r>
              <a:rPr lang="fr-FR" baseline="0" dirty="0" smtClean="0"/>
              <a:t>; </a:t>
            </a:r>
            <a:r>
              <a:rPr lang="fr-FR" baseline="0" dirty="0" err="1" smtClean="0"/>
              <a:t>Leptospira</a:t>
            </a:r>
            <a:r>
              <a:rPr lang="fr-FR" baseline="0" dirty="0" smtClean="0"/>
              <a:t> and Yersinia for the 2 </a:t>
            </a:r>
            <a:r>
              <a:rPr lang="fr-FR" baseline="0" dirty="0" err="1" smtClean="0"/>
              <a:t>most</a:t>
            </a:r>
            <a:r>
              <a:rPr lang="fr-FR" baseline="0" dirty="0" smtClean="0"/>
              <a:t> important </a:t>
            </a:r>
            <a:r>
              <a:rPr lang="fr-FR" baseline="0" dirty="0" err="1" smtClean="0"/>
              <a:t>bacterial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pathogens</a:t>
            </a:r>
            <a:r>
              <a:rPr lang="fr-FR" baseline="0" dirty="0" smtClean="0"/>
              <a:t> borne by rats.</a:t>
            </a:r>
          </a:p>
          <a:p>
            <a:pPr>
              <a:spcBef>
                <a:spcPct val="0"/>
              </a:spcBef>
            </a:pPr>
            <a:r>
              <a:rPr lang="fr-FR" baseline="0" dirty="0" smtClean="0"/>
              <a:t>So , in </a:t>
            </a:r>
            <a:r>
              <a:rPr lang="fr-FR" baseline="0" dirty="0" err="1" smtClean="0"/>
              <a:t>order</a:t>
            </a:r>
            <a:r>
              <a:rPr lang="fr-FR" baseline="0" dirty="0" smtClean="0"/>
              <a:t> to have a </a:t>
            </a:r>
            <a:r>
              <a:rPr lang="fr-FR" baseline="0" dirty="0" err="1" smtClean="0"/>
              <a:t>better</a:t>
            </a:r>
            <a:r>
              <a:rPr lang="fr-FR" baseline="0" dirty="0" smtClean="0"/>
              <a:t> </a:t>
            </a:r>
            <a:r>
              <a:rPr lang="fr-FR" baseline="0" dirty="0" err="1" smtClean="0"/>
              <a:t>knowledge</a:t>
            </a:r>
            <a:r>
              <a:rPr lang="fr-FR" baseline="0" dirty="0" smtClean="0"/>
              <a:t> about </a:t>
            </a:r>
            <a:r>
              <a:rPr lang="fr-FR" baseline="0" dirty="0" err="1" smtClean="0"/>
              <a:t>pathogens</a:t>
            </a:r>
            <a:r>
              <a:rPr lang="fr-FR" baseline="0" dirty="0" smtClean="0"/>
              <a:t> borne by rats in </a:t>
            </a:r>
            <a:r>
              <a:rPr lang="fr-FR" baseline="0" dirty="0" err="1" smtClean="0"/>
              <a:t>our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region</a:t>
            </a:r>
            <a:r>
              <a:rPr lang="fr-FR" baseline="0" dirty="0" smtClean="0"/>
              <a:t> </a:t>
            </a:r>
            <a:r>
              <a:rPr lang="fr-FR" baseline="0" dirty="0" smtClean="0">
                <a:sym typeface="Wingdings"/>
              </a:rPr>
              <a:t></a:t>
            </a:r>
            <a:endParaRPr lang="fr-FR" dirty="0" smtClean="0"/>
          </a:p>
        </p:txBody>
      </p:sp>
      <p:sp>
        <p:nvSpPr>
          <p:cNvPr id="20483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C4CE210-A3AC-4401-8222-75285FA1A188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…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decided</a:t>
            </a:r>
            <a:r>
              <a:rPr lang="fr-FR" dirty="0" smtClean="0"/>
              <a:t> to </a:t>
            </a:r>
            <a:r>
              <a:rPr lang="fr-FR" dirty="0" err="1" smtClean="0"/>
              <a:t>conduct</a:t>
            </a:r>
            <a:r>
              <a:rPr lang="fr-FR" dirty="0" smtClean="0"/>
              <a:t> </a:t>
            </a:r>
            <a:r>
              <a:rPr lang="fr-FR" dirty="0" err="1" smtClean="0"/>
              <a:t>surveys</a:t>
            </a:r>
            <a:r>
              <a:rPr lang="fr-FR" dirty="0" smtClean="0"/>
              <a:t> to </a:t>
            </a:r>
            <a:r>
              <a:rPr lang="fr-FR" dirty="0" err="1" smtClean="0"/>
              <a:t>answer</a:t>
            </a:r>
            <a:r>
              <a:rPr lang="fr-FR" dirty="0" smtClean="0"/>
              <a:t> to </a:t>
            </a:r>
            <a:r>
              <a:rPr lang="fr-FR" dirty="0" err="1" smtClean="0"/>
              <a:t>this</a:t>
            </a:r>
            <a:r>
              <a:rPr lang="fr-FR" baseline="0" dirty="0" smtClean="0"/>
              <a:t> question </a:t>
            </a:r>
            <a:r>
              <a:rPr lang="fr-FR" dirty="0" smtClean="0"/>
              <a:t>in and </a:t>
            </a:r>
            <a:r>
              <a:rPr lang="fr-FR" dirty="0" err="1" smtClean="0"/>
              <a:t>around</a:t>
            </a:r>
            <a:r>
              <a:rPr lang="fr-FR" dirty="0" smtClean="0"/>
              <a:t> Lyon; Lyon </a:t>
            </a:r>
            <a:r>
              <a:rPr lang="fr-FR" dirty="0" err="1" smtClean="0"/>
              <a:t>is</a:t>
            </a:r>
            <a:r>
              <a:rPr lang="fr-FR" dirty="0" smtClean="0"/>
              <a:t> the </a:t>
            </a:r>
            <a:r>
              <a:rPr lang="fr-FR" dirty="0" err="1" smtClean="0"/>
              <a:t>third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town</a:t>
            </a:r>
            <a:r>
              <a:rPr lang="fr-FR" baseline="0" dirty="0" smtClean="0"/>
              <a:t> in size in France </a:t>
            </a:r>
            <a:r>
              <a:rPr lang="fr-FR" baseline="0" dirty="0" err="1" smtClean="0"/>
              <a:t>following</a:t>
            </a:r>
            <a:r>
              <a:rPr lang="fr-FR" baseline="0" dirty="0" smtClean="0"/>
              <a:t> Paris and Marseille.</a:t>
            </a:r>
          </a:p>
          <a:p>
            <a:r>
              <a:rPr lang="fr-FR" baseline="0" dirty="0" smtClean="0"/>
              <a:t>You </a:t>
            </a:r>
            <a:r>
              <a:rPr lang="fr-FR" baseline="0" dirty="0" err="1" smtClean="0"/>
              <a:t>can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see</a:t>
            </a:r>
            <a:r>
              <a:rPr lang="fr-FR" baseline="0" dirty="0" smtClean="0"/>
              <a:t> on </a:t>
            </a:r>
            <a:r>
              <a:rPr lang="fr-FR" baseline="0" dirty="0" err="1" smtClean="0"/>
              <a:t>this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map</a:t>
            </a:r>
            <a:r>
              <a:rPr lang="fr-FR" baseline="0" dirty="0" smtClean="0"/>
              <a:t> </a:t>
            </a:r>
            <a:r>
              <a:rPr lang="fr-FR" baseline="0" dirty="0" err="1" smtClean="0"/>
              <a:t>he</a:t>
            </a:r>
            <a:r>
              <a:rPr lang="fr-FR" baseline="0" dirty="0" smtClean="0"/>
              <a:t> location of Lyon and a </a:t>
            </a:r>
            <a:r>
              <a:rPr lang="fr-FR" baseline="0" dirty="0" err="1" smtClean="0"/>
              <a:t>detail</a:t>
            </a:r>
            <a:r>
              <a:rPr lang="fr-FR" baseline="0" dirty="0" smtClean="0"/>
              <a:t> of the </a:t>
            </a:r>
            <a:r>
              <a:rPr lang="fr-FR" baseline="0" dirty="0" err="1" smtClean="0"/>
              <a:t>downtown</a:t>
            </a:r>
            <a:r>
              <a:rPr lang="fr-FR" baseline="0" dirty="0" smtClean="0"/>
              <a:t> area </a:t>
            </a:r>
            <a:r>
              <a:rPr lang="fr-FR" baseline="0" dirty="0" err="1" smtClean="0"/>
              <a:t>including</a:t>
            </a:r>
            <a:r>
              <a:rPr lang="fr-FR" baseline="0" dirty="0" smtClean="0"/>
              <a:t> the green </a:t>
            </a:r>
            <a:r>
              <a:rPr lang="fr-FR" baseline="0" dirty="0" err="1" smtClean="0"/>
              <a:t>park</a:t>
            </a:r>
            <a:r>
              <a:rPr lang="fr-FR" baseline="0" dirty="0" smtClean="0"/>
              <a:t>, the Parc de la Tête d’Or </a:t>
            </a:r>
            <a:r>
              <a:rPr lang="fr-FR" baseline="0" dirty="0" smtClean="0">
                <a:sym typeface="Wingdings"/>
              </a:rPr>
              <a:t>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BE8140-BF60-4558-987B-D0FAEC94A328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1254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… </a:t>
            </a:r>
            <a:r>
              <a:rPr lang="fr-FR" dirty="0" err="1" smtClean="0"/>
              <a:t>Three</a:t>
            </a:r>
            <a:r>
              <a:rPr lang="fr-FR" dirty="0" smtClean="0"/>
              <a:t> </a:t>
            </a:r>
            <a:r>
              <a:rPr lang="fr-FR" dirty="0" err="1" smtClean="0"/>
              <a:t>different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surveys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were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conducted</a:t>
            </a:r>
            <a:r>
              <a:rPr lang="fr-FR" baseline="0" dirty="0" smtClean="0"/>
              <a:t> :</a:t>
            </a:r>
          </a:p>
          <a:p>
            <a:pPr marL="171450" indent="-171450">
              <a:buFontTx/>
              <a:buChar char="-"/>
            </a:pPr>
            <a:r>
              <a:rPr lang="fr-FR" baseline="0" dirty="0" smtClean="0"/>
              <a:t>The first one </a:t>
            </a:r>
            <a:r>
              <a:rPr lang="fr-FR" baseline="0" dirty="0" err="1" smtClean="0"/>
              <a:t>was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performed</a:t>
            </a:r>
            <a:r>
              <a:rPr lang="fr-FR" baseline="0" dirty="0" smtClean="0"/>
              <a:t> on the </a:t>
            </a:r>
            <a:r>
              <a:rPr lang="fr-FR" baseline="0" dirty="0" err="1" smtClean="0"/>
              <a:t>behalf</a:t>
            </a:r>
            <a:r>
              <a:rPr lang="fr-FR" baseline="0" dirty="0" smtClean="0"/>
              <a:t> on an </a:t>
            </a:r>
            <a:r>
              <a:rPr lang="fr-FR" baseline="0" dirty="0" err="1" smtClean="0"/>
              <a:t>European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project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called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Wildtech</a:t>
            </a:r>
            <a:r>
              <a:rPr lang="fr-FR" baseline="0" dirty="0" smtClean="0"/>
              <a:t> and </a:t>
            </a:r>
            <a:r>
              <a:rPr lang="fr-FR" baseline="0" dirty="0" err="1" smtClean="0"/>
              <a:t>it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included</a:t>
            </a:r>
            <a:r>
              <a:rPr lang="fr-FR" baseline="0" dirty="0" smtClean="0"/>
              <a:t> </a:t>
            </a:r>
            <a:r>
              <a:rPr lang="fr-FR" baseline="0" dirty="0" smtClean="0"/>
              <a:t>178 rats</a:t>
            </a:r>
          </a:p>
          <a:p>
            <a:pPr marL="171450" indent="-171450">
              <a:buFontTx/>
              <a:buChar char="-"/>
            </a:pPr>
            <a:r>
              <a:rPr lang="fr-FR" baseline="0" dirty="0" smtClean="0"/>
              <a:t>The second one </a:t>
            </a:r>
            <a:r>
              <a:rPr lang="fr-FR" baseline="0" dirty="0" err="1" smtClean="0"/>
              <a:t>was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performed</a:t>
            </a:r>
            <a:r>
              <a:rPr lang="fr-FR" baseline="0" dirty="0" smtClean="0"/>
              <a:t> on rats </a:t>
            </a:r>
            <a:r>
              <a:rPr lang="fr-FR" baseline="0" dirty="0" err="1" smtClean="0"/>
              <a:t>trapped</a:t>
            </a:r>
            <a:r>
              <a:rPr lang="fr-FR" baseline="0" dirty="0" smtClean="0"/>
              <a:t> in the Parc de la Tête d’Or (</a:t>
            </a:r>
            <a:r>
              <a:rPr lang="fr-FR" baseline="0" dirty="0" err="1" smtClean="0"/>
              <a:t>abreviation</a:t>
            </a:r>
            <a:r>
              <a:rPr lang="fr-FR" baseline="0" dirty="0" smtClean="0"/>
              <a:t> PTO</a:t>
            </a:r>
            <a:r>
              <a:rPr lang="fr-FR" baseline="0" dirty="0" smtClean="0"/>
              <a:t>), </a:t>
            </a:r>
            <a:r>
              <a:rPr lang="fr-FR" baseline="0" dirty="0" err="1" smtClean="0"/>
              <a:t>previously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mentionned</a:t>
            </a:r>
            <a:endParaRPr lang="fr-FR" baseline="0" dirty="0" smtClean="0"/>
          </a:p>
          <a:p>
            <a:pPr marL="171450" indent="-171450">
              <a:buFontTx/>
              <a:buChar char="-"/>
            </a:pPr>
            <a:r>
              <a:rPr lang="fr-FR" baseline="0" dirty="0" smtClean="0"/>
              <a:t>And the </a:t>
            </a:r>
            <a:r>
              <a:rPr lang="fr-FR" baseline="0" dirty="0" err="1" smtClean="0"/>
              <a:t>third</a:t>
            </a:r>
            <a:r>
              <a:rPr lang="fr-FR" baseline="0" dirty="0" smtClean="0"/>
              <a:t> one on a population of captive </a:t>
            </a:r>
            <a:r>
              <a:rPr lang="fr-FR" baseline="0" dirty="0" err="1" smtClean="0"/>
              <a:t>wild</a:t>
            </a:r>
            <a:r>
              <a:rPr lang="fr-FR" baseline="0" dirty="0" smtClean="0"/>
              <a:t> rats </a:t>
            </a:r>
            <a:r>
              <a:rPr lang="fr-FR" baseline="0" dirty="0" err="1" smtClean="0"/>
              <a:t>maintained</a:t>
            </a:r>
            <a:r>
              <a:rPr lang="fr-FR" baseline="0" dirty="0" smtClean="0"/>
              <a:t> in </a:t>
            </a:r>
            <a:r>
              <a:rPr lang="fr-FR" baseline="0" dirty="0" err="1" smtClean="0"/>
              <a:t>captivity</a:t>
            </a:r>
            <a:r>
              <a:rPr lang="fr-FR" baseline="0" dirty="0" smtClean="0"/>
              <a:t> on the </a:t>
            </a:r>
            <a:r>
              <a:rPr lang="fr-FR" baseline="0" dirty="0" err="1" smtClean="0"/>
              <a:t>Veterinary</a:t>
            </a:r>
            <a:r>
              <a:rPr lang="fr-FR" baseline="0" dirty="0" smtClean="0"/>
              <a:t> campus in Lyon (VetAgroSup, </a:t>
            </a:r>
            <a:r>
              <a:rPr lang="fr-FR" baseline="0" dirty="0" err="1" smtClean="0"/>
              <a:t>abreviation</a:t>
            </a:r>
            <a:r>
              <a:rPr lang="fr-FR" baseline="0" dirty="0" smtClean="0"/>
              <a:t> VAS)</a:t>
            </a:r>
          </a:p>
          <a:p>
            <a:pPr marL="0" indent="0">
              <a:buFontTx/>
              <a:buNone/>
            </a:pPr>
            <a:r>
              <a:rPr lang="fr-FR" baseline="0" dirty="0" smtClean="0"/>
              <a:t>In the table, </a:t>
            </a:r>
            <a:r>
              <a:rPr lang="fr-FR" baseline="0" dirty="0" err="1" smtClean="0"/>
              <a:t>you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see</a:t>
            </a:r>
            <a:r>
              <a:rPr lang="fr-FR" baseline="0" dirty="0" smtClean="0"/>
              <a:t> the </a:t>
            </a:r>
            <a:r>
              <a:rPr lang="fr-FR" baseline="0" dirty="0" smtClean="0"/>
              <a:t>structure </a:t>
            </a:r>
            <a:r>
              <a:rPr lang="fr-FR" baseline="0" dirty="0" smtClean="0"/>
              <a:t>of the </a:t>
            </a:r>
            <a:r>
              <a:rPr lang="fr-FR" baseline="0" dirty="0" err="1" smtClean="0"/>
              <a:t>trapped</a:t>
            </a:r>
            <a:r>
              <a:rPr lang="fr-FR" baseline="0" dirty="0" smtClean="0"/>
              <a:t> </a:t>
            </a:r>
            <a:r>
              <a:rPr lang="fr-FR" baseline="0" dirty="0" smtClean="0"/>
              <a:t>population and </a:t>
            </a:r>
            <a:r>
              <a:rPr lang="fr-FR" baseline="0" dirty="0" err="1" smtClean="0"/>
              <a:t>particurlarly</a:t>
            </a:r>
            <a:r>
              <a:rPr lang="fr-FR" baseline="0" dirty="0" smtClean="0"/>
              <a:t> the </a:t>
            </a:r>
            <a:r>
              <a:rPr lang="fr-FR" baseline="0" dirty="0" err="1" smtClean="0"/>
              <a:t>average</a:t>
            </a:r>
            <a:r>
              <a:rPr lang="fr-FR" baseline="0" dirty="0" smtClean="0"/>
              <a:t> size of rats </a:t>
            </a:r>
            <a:r>
              <a:rPr lang="fr-FR" baseline="0" dirty="0" err="1" smtClean="0"/>
              <a:t>trapped</a:t>
            </a:r>
            <a:r>
              <a:rPr lang="fr-FR" baseline="0" dirty="0" smtClean="0"/>
              <a:t> in the PTO group = 268 g for the </a:t>
            </a:r>
            <a:r>
              <a:rPr lang="fr-FR" baseline="0" dirty="0" err="1" smtClean="0"/>
              <a:t>weight</a:t>
            </a:r>
            <a:r>
              <a:rPr lang="fr-FR" baseline="0" dirty="0" smtClean="0"/>
              <a:t> and 24 cm for the </a:t>
            </a:r>
            <a:r>
              <a:rPr lang="fr-FR" baseline="0" dirty="0" err="1" smtClean="0"/>
              <a:t>length</a:t>
            </a:r>
            <a:r>
              <a:rPr lang="fr-FR" baseline="0" dirty="0" smtClean="0"/>
              <a:t> ;</a:t>
            </a:r>
          </a:p>
          <a:p>
            <a:pPr marL="0" indent="0">
              <a:buFontTx/>
              <a:buNone/>
            </a:pPr>
            <a:r>
              <a:rPr lang="fr-FR" baseline="0" dirty="0" err="1" smtClean="0"/>
              <a:t>We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performed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different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assays</a:t>
            </a:r>
            <a:r>
              <a:rPr lang="fr-FR" baseline="0" dirty="0" smtClean="0"/>
              <a:t> for </a:t>
            </a:r>
            <a:r>
              <a:rPr lang="fr-FR" baseline="0" dirty="0" err="1" smtClean="0"/>
              <a:t>detecting</a:t>
            </a:r>
            <a:r>
              <a:rPr lang="fr-FR" baseline="0" dirty="0" smtClean="0"/>
              <a:t> </a:t>
            </a:r>
            <a:r>
              <a:rPr lang="fr-FR" baseline="0" dirty="0" err="1" smtClean="0"/>
              <a:t>pathogens</a:t>
            </a:r>
            <a:r>
              <a:rPr lang="fr-FR" baseline="0" dirty="0" smtClean="0"/>
              <a:t> borne by </a:t>
            </a:r>
            <a:r>
              <a:rPr lang="fr-FR" baseline="0" dirty="0" err="1" smtClean="0"/>
              <a:t>these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three</a:t>
            </a:r>
            <a:r>
              <a:rPr lang="fr-FR" baseline="0" dirty="0" smtClean="0"/>
              <a:t> populations of rats :</a:t>
            </a:r>
          </a:p>
          <a:p>
            <a:pPr marL="228600" indent="-228600">
              <a:buFont typeface="+mj-lt"/>
              <a:buAutoNum type="arabicPeriod"/>
            </a:pPr>
            <a:r>
              <a:rPr lang="fr-FR" baseline="0" dirty="0" err="1" smtClean="0"/>
              <a:t>Conventional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assays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including</a:t>
            </a:r>
            <a:r>
              <a:rPr lang="fr-FR" baseline="0" dirty="0" smtClean="0"/>
              <a:t> real-time PCR and </a:t>
            </a:r>
            <a:r>
              <a:rPr lang="fr-FR" baseline="0" dirty="0" err="1" smtClean="0"/>
              <a:t>serology</a:t>
            </a:r>
            <a:endParaRPr lang="fr-FR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fr-FR" baseline="0" dirty="0" smtClean="0"/>
              <a:t>And a new </a:t>
            </a:r>
            <a:r>
              <a:rPr lang="fr-FR" baseline="0" dirty="0" err="1" smtClean="0"/>
              <a:t>approach</a:t>
            </a:r>
            <a:r>
              <a:rPr lang="fr-FR" baseline="0" dirty="0" smtClean="0"/>
              <a:t> by </a:t>
            </a:r>
            <a:r>
              <a:rPr lang="fr-FR" baseline="0" dirty="0" err="1" smtClean="0"/>
              <a:t>using</a:t>
            </a:r>
            <a:r>
              <a:rPr lang="fr-FR" baseline="0" dirty="0" smtClean="0"/>
              <a:t> </a:t>
            </a:r>
            <a:r>
              <a:rPr lang="fr-FR" baseline="0" dirty="0" err="1" smtClean="0"/>
              <a:t>next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generation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sequencing</a:t>
            </a:r>
            <a:r>
              <a:rPr lang="fr-FR" baseline="0" dirty="0" smtClean="0"/>
              <a:t> or NGS </a:t>
            </a:r>
            <a:r>
              <a:rPr lang="fr-FR" baseline="0" dirty="0" smtClean="0">
                <a:sym typeface="Wingdings"/>
              </a:rPr>
              <a:t>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BE8140-BF60-4558-987B-D0FAEC94A328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28255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… For the </a:t>
            </a:r>
            <a:r>
              <a:rPr lang="fr-FR" dirty="0" err="1" smtClean="0"/>
              <a:t>Wildtech</a:t>
            </a:r>
            <a:r>
              <a:rPr lang="fr-FR" dirty="0" smtClean="0"/>
              <a:t> population, </a:t>
            </a:r>
            <a:r>
              <a:rPr lang="fr-FR" dirty="0" err="1" smtClean="0"/>
              <a:t>using</a:t>
            </a:r>
            <a:r>
              <a:rPr lang="fr-FR" dirty="0" smtClean="0"/>
              <a:t> </a:t>
            </a:r>
            <a:r>
              <a:rPr lang="fr-FR" dirty="0" err="1" smtClean="0"/>
              <a:t>conventional</a:t>
            </a:r>
            <a:r>
              <a:rPr lang="fr-FR" dirty="0" smtClean="0"/>
              <a:t> </a:t>
            </a:r>
            <a:r>
              <a:rPr lang="fr-FR" dirty="0" err="1" smtClean="0"/>
              <a:t>assays</a:t>
            </a:r>
            <a:r>
              <a:rPr lang="fr-FR" dirty="0" smtClean="0"/>
              <a:t>,</a:t>
            </a:r>
            <a:r>
              <a:rPr lang="fr-FR" baseline="0" dirty="0" smtClean="0"/>
              <a:t> four major </a:t>
            </a:r>
            <a:r>
              <a:rPr lang="fr-FR" baseline="0" dirty="0" err="1" smtClean="0"/>
              <a:t>pathogens</a:t>
            </a:r>
            <a:r>
              <a:rPr lang="fr-FR" baseline="0" dirty="0" smtClean="0"/>
              <a:t> have been </a:t>
            </a:r>
            <a:r>
              <a:rPr lang="fr-FR" baseline="0" dirty="0" err="1" smtClean="0"/>
              <a:t>identified</a:t>
            </a:r>
            <a:r>
              <a:rPr lang="fr-FR" baseline="0" dirty="0" smtClean="0"/>
              <a:t> :</a:t>
            </a:r>
          </a:p>
          <a:p>
            <a:pPr marL="171450" indent="-171450">
              <a:buFontTx/>
              <a:buChar char="-"/>
            </a:pPr>
            <a:r>
              <a:rPr lang="fr-FR" baseline="0" dirty="0" err="1" smtClean="0"/>
              <a:t>Leptospira</a:t>
            </a:r>
            <a:r>
              <a:rPr lang="fr-FR" baseline="0" dirty="0" smtClean="0"/>
              <a:t> in 26% of rats</a:t>
            </a:r>
          </a:p>
          <a:p>
            <a:pPr marL="171450" indent="-171450">
              <a:buFontTx/>
              <a:buChar char="-"/>
            </a:pPr>
            <a:r>
              <a:rPr lang="fr-FR" baseline="0" dirty="0" err="1" smtClean="0"/>
              <a:t>Toxoplasma</a:t>
            </a:r>
            <a:r>
              <a:rPr lang="fr-FR" baseline="0" dirty="0" smtClean="0"/>
              <a:t> </a:t>
            </a:r>
            <a:r>
              <a:rPr lang="fr-FR" baseline="0" dirty="0" err="1" smtClean="0"/>
              <a:t>goondii</a:t>
            </a:r>
            <a:r>
              <a:rPr lang="fr-FR" baseline="0" dirty="0" smtClean="0"/>
              <a:t> in 8% of rats</a:t>
            </a:r>
          </a:p>
          <a:p>
            <a:pPr marL="171450" indent="-171450">
              <a:buFontTx/>
              <a:buChar char="-"/>
            </a:pPr>
            <a:r>
              <a:rPr lang="fr-FR" baseline="0" dirty="0" smtClean="0"/>
              <a:t>And </a:t>
            </a:r>
            <a:r>
              <a:rPr lang="fr-FR" baseline="0" dirty="0" err="1" smtClean="0"/>
              <a:t>two</a:t>
            </a:r>
            <a:r>
              <a:rPr lang="fr-FR" baseline="0" dirty="0" smtClean="0"/>
              <a:t> </a:t>
            </a:r>
            <a:r>
              <a:rPr lang="fr-FR" baseline="0" dirty="0" smtClean="0"/>
              <a:t>important </a:t>
            </a:r>
            <a:r>
              <a:rPr lang="fr-FR" baseline="0" dirty="0" err="1" smtClean="0"/>
              <a:t>viruses</a:t>
            </a:r>
            <a:r>
              <a:rPr lang="fr-FR" baseline="0" dirty="0" smtClean="0"/>
              <a:t> (SEOV and HEV) in 14% of </a:t>
            </a:r>
            <a:r>
              <a:rPr lang="fr-FR" baseline="0" dirty="0" err="1" smtClean="0"/>
              <a:t>tested</a:t>
            </a:r>
            <a:r>
              <a:rPr lang="fr-FR" baseline="0" dirty="0" smtClean="0"/>
              <a:t> rats for </a:t>
            </a:r>
            <a:r>
              <a:rPr lang="fr-FR" baseline="0" dirty="0" err="1" smtClean="0"/>
              <a:t>both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viruses</a:t>
            </a:r>
            <a:endParaRPr lang="fr-FR" baseline="0" dirty="0" smtClean="0"/>
          </a:p>
          <a:p>
            <a:pPr marL="0" indent="0">
              <a:buFontTx/>
              <a:buNone/>
            </a:pPr>
            <a:r>
              <a:rPr lang="fr-FR" baseline="0" dirty="0" smtClean="0">
                <a:sym typeface="Wingdings"/>
              </a:rPr>
              <a:t>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BE8140-BF60-4558-987B-D0FAEC94A328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92025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… in the </a:t>
            </a:r>
            <a:r>
              <a:rPr lang="fr-FR" dirty="0" err="1" smtClean="0"/>
              <a:t>two</a:t>
            </a:r>
            <a:r>
              <a:rPr lang="fr-FR" dirty="0" smtClean="0"/>
              <a:t> </a:t>
            </a:r>
            <a:r>
              <a:rPr lang="fr-FR" dirty="0" err="1" smtClean="0"/>
              <a:t>other</a:t>
            </a:r>
            <a:r>
              <a:rPr lang="fr-FR" dirty="0" smtClean="0"/>
              <a:t> populations, </a:t>
            </a:r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identified</a:t>
            </a:r>
            <a:r>
              <a:rPr lang="fr-FR" dirty="0" smtClean="0"/>
              <a:t>:</a:t>
            </a:r>
          </a:p>
          <a:p>
            <a:pPr marL="171450" indent="-171450">
              <a:buFontTx/>
              <a:buChar char="-"/>
            </a:pPr>
            <a:r>
              <a:rPr lang="fr-FR" dirty="0" err="1" smtClean="0"/>
              <a:t>again</a:t>
            </a:r>
            <a:r>
              <a:rPr lang="fr-FR" dirty="0" smtClean="0"/>
              <a:t> </a:t>
            </a:r>
            <a:r>
              <a:rPr lang="fr-FR" i="1" dirty="0" err="1" smtClean="0"/>
              <a:t>Leptospira</a:t>
            </a:r>
            <a:r>
              <a:rPr lang="fr-FR" i="1" dirty="0" smtClean="0"/>
              <a:t> </a:t>
            </a:r>
            <a:r>
              <a:rPr lang="fr-FR" i="1" dirty="0" err="1" smtClean="0"/>
              <a:t>interrogans</a:t>
            </a:r>
            <a:r>
              <a:rPr lang="fr-FR" i="1" dirty="0" smtClean="0"/>
              <a:t> </a:t>
            </a:r>
            <a:r>
              <a:rPr lang="fr-FR" dirty="0" smtClean="0"/>
              <a:t>but </a:t>
            </a:r>
            <a:r>
              <a:rPr lang="fr-FR" dirty="0" err="1" smtClean="0"/>
              <a:t>at</a:t>
            </a:r>
            <a:r>
              <a:rPr lang="fr-FR" dirty="0" smtClean="0"/>
              <a:t> the </a:t>
            </a:r>
            <a:r>
              <a:rPr lang="fr-FR" dirty="0" err="1" smtClean="0"/>
              <a:t>higher</a:t>
            </a:r>
            <a:r>
              <a:rPr lang="fr-FR" dirty="0" smtClean="0"/>
              <a:t> </a:t>
            </a:r>
            <a:r>
              <a:rPr lang="fr-FR" dirty="0" err="1" smtClean="0"/>
              <a:t>prevalence</a:t>
            </a:r>
            <a:r>
              <a:rPr lang="fr-FR" dirty="0" smtClean="0"/>
              <a:t> </a:t>
            </a:r>
            <a:r>
              <a:rPr lang="fr-FR" dirty="0" err="1" smtClean="0"/>
              <a:t>than</a:t>
            </a:r>
            <a:r>
              <a:rPr lang="fr-FR" dirty="0" smtClean="0"/>
              <a:t> in the </a:t>
            </a:r>
            <a:r>
              <a:rPr lang="fr-FR" dirty="0" err="1" smtClean="0"/>
              <a:t>Wildtech</a:t>
            </a:r>
            <a:r>
              <a:rPr lang="fr-FR" dirty="0" smtClean="0"/>
              <a:t> </a:t>
            </a:r>
            <a:r>
              <a:rPr lang="fr-FR" dirty="0" smtClean="0"/>
              <a:t>population (about 60% of positive rats)</a:t>
            </a:r>
            <a:endParaRPr lang="fr-FR" dirty="0" smtClean="0"/>
          </a:p>
          <a:p>
            <a:pPr marL="171450" indent="-171450">
              <a:buFontTx/>
              <a:buChar char="-"/>
            </a:pPr>
            <a:r>
              <a:rPr lang="fr-FR" dirty="0" smtClean="0"/>
              <a:t>HEV in rats </a:t>
            </a:r>
            <a:r>
              <a:rPr lang="fr-FR" dirty="0" err="1" smtClean="0"/>
              <a:t>maintained</a:t>
            </a:r>
            <a:r>
              <a:rPr lang="fr-FR" dirty="0" smtClean="0"/>
              <a:t> in </a:t>
            </a:r>
            <a:r>
              <a:rPr lang="fr-FR" dirty="0" err="1" smtClean="0"/>
              <a:t>captivity</a:t>
            </a:r>
            <a:r>
              <a:rPr lang="fr-FR" dirty="0" smtClean="0"/>
              <a:t> but not in the PTO population</a:t>
            </a:r>
          </a:p>
          <a:p>
            <a:pPr marL="171450" indent="-171450">
              <a:buFontTx/>
              <a:buChar char="-"/>
            </a:pPr>
            <a:r>
              <a:rPr lang="fr-FR" dirty="0" smtClean="0"/>
              <a:t>A</a:t>
            </a:r>
            <a:r>
              <a:rPr lang="fr-FR" baseline="0" dirty="0" smtClean="0"/>
              <a:t> rat-</a:t>
            </a:r>
            <a:r>
              <a:rPr lang="fr-FR" baseline="0" dirty="0" err="1" smtClean="0"/>
              <a:t>specific</a:t>
            </a:r>
            <a:r>
              <a:rPr lang="fr-FR" baseline="0" dirty="0" smtClean="0"/>
              <a:t> parvovirus (rat minute virus, a DNA virus) in </a:t>
            </a:r>
            <a:r>
              <a:rPr lang="fr-FR" baseline="0" dirty="0" err="1" smtClean="0"/>
              <a:t>both</a:t>
            </a:r>
            <a:r>
              <a:rPr lang="fr-FR" baseline="0" dirty="0" smtClean="0"/>
              <a:t> populations and </a:t>
            </a:r>
            <a:r>
              <a:rPr lang="fr-FR" baseline="0" dirty="0" err="1" smtClean="0"/>
              <a:t>at</a:t>
            </a:r>
            <a:r>
              <a:rPr lang="fr-FR" baseline="0" dirty="0" smtClean="0"/>
              <a:t> </a:t>
            </a:r>
            <a:r>
              <a:rPr lang="fr-FR" baseline="0" dirty="0" smtClean="0"/>
              <a:t>a </a:t>
            </a:r>
            <a:r>
              <a:rPr lang="fr-FR" baseline="0" dirty="0" err="1" smtClean="0"/>
              <a:t>high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level</a:t>
            </a:r>
            <a:r>
              <a:rPr lang="fr-FR" baseline="0" dirty="0" smtClean="0"/>
              <a:t> in PTO population</a:t>
            </a:r>
          </a:p>
          <a:p>
            <a:pPr marL="171450" indent="-171450">
              <a:buFontTx/>
              <a:buChar char="-"/>
            </a:pPr>
            <a:r>
              <a:rPr lang="fr-FR" baseline="0" dirty="0" smtClean="0"/>
              <a:t>And for SEOV,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obtained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contradictory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results</a:t>
            </a:r>
            <a:r>
              <a:rPr lang="fr-FR" baseline="0" dirty="0" smtClean="0"/>
              <a:t>.</a:t>
            </a:r>
          </a:p>
          <a:p>
            <a:pPr marL="0" indent="0">
              <a:buFontTx/>
              <a:buNone/>
            </a:pPr>
            <a:r>
              <a:rPr lang="fr-FR" baseline="0" dirty="0" smtClean="0"/>
              <a:t>So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decided</a:t>
            </a:r>
            <a:r>
              <a:rPr lang="fr-FR" baseline="0" dirty="0" smtClean="0"/>
              <a:t> to use a SEOV+ </a:t>
            </a:r>
            <a:r>
              <a:rPr lang="fr-FR" baseline="0" dirty="0" err="1" smtClean="0"/>
              <a:t>sample</a:t>
            </a:r>
            <a:r>
              <a:rPr lang="fr-FR" baseline="0" dirty="0" smtClean="0"/>
              <a:t> to </a:t>
            </a:r>
            <a:r>
              <a:rPr lang="fr-FR" baseline="0" dirty="0" err="1" smtClean="0"/>
              <a:t>develop</a:t>
            </a:r>
            <a:r>
              <a:rPr lang="fr-FR" baseline="0" dirty="0" smtClean="0"/>
              <a:t> a NGS </a:t>
            </a:r>
            <a:r>
              <a:rPr lang="fr-FR" baseline="0" dirty="0" err="1" smtClean="0"/>
              <a:t>approach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including</a:t>
            </a:r>
            <a:r>
              <a:rPr lang="fr-FR" baseline="0" dirty="0" smtClean="0"/>
              <a:t> 2 </a:t>
            </a:r>
            <a:r>
              <a:rPr lang="fr-FR" baseline="0" dirty="0" err="1" smtClean="0"/>
              <a:t>steps</a:t>
            </a:r>
            <a:r>
              <a:rPr lang="fr-FR" baseline="0" dirty="0" smtClean="0"/>
              <a:t> :</a:t>
            </a:r>
          </a:p>
          <a:p>
            <a:pPr marL="228600" indent="-228600">
              <a:buFont typeface="+mj-lt"/>
              <a:buAutoNum type="arabicPeriod"/>
            </a:pPr>
            <a:r>
              <a:rPr lang="fr-FR" baseline="0" dirty="0" smtClean="0"/>
              <a:t>The first one to </a:t>
            </a:r>
            <a:r>
              <a:rPr lang="fr-FR" baseline="0" dirty="0" err="1" smtClean="0"/>
              <a:t>optimize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sample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preparation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using</a:t>
            </a:r>
            <a:r>
              <a:rPr lang="fr-FR" baseline="0" dirty="0" smtClean="0"/>
              <a:t> a SEOV+ </a:t>
            </a:r>
            <a:r>
              <a:rPr lang="fr-FR" baseline="0" dirty="0" err="1" smtClean="0"/>
              <a:t>sample</a:t>
            </a:r>
            <a:endParaRPr lang="fr-FR" baseline="0" dirty="0" smtClean="0"/>
          </a:p>
          <a:p>
            <a:pPr marL="228600" indent="-228600">
              <a:buFont typeface="+mj-lt"/>
              <a:buAutoNum type="arabicPeriod"/>
            </a:pPr>
            <a:r>
              <a:rPr lang="fr-FR" baseline="0" dirty="0" smtClean="0"/>
              <a:t>The second one on a </a:t>
            </a:r>
            <a:r>
              <a:rPr lang="fr-FR" baseline="0" dirty="0" err="1" smtClean="0"/>
              <a:t>larger</a:t>
            </a:r>
            <a:r>
              <a:rPr lang="fr-FR" baseline="0" dirty="0" smtClean="0"/>
              <a:t> population of rats  </a:t>
            </a:r>
            <a:r>
              <a:rPr lang="fr-FR" baseline="0" dirty="0" smtClean="0">
                <a:sym typeface="Wingdings"/>
              </a:rPr>
              <a:t>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BE8140-BF60-4558-987B-D0FAEC94A328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30104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879475">
              <a:spcBef>
                <a:spcPct val="0"/>
              </a:spcBef>
            </a:pPr>
            <a:r>
              <a:rPr lang="en-US" dirty="0" smtClean="0"/>
              <a:t>… before presenting results of the NGS approach, I would like to come back to the SEOV virus and hantaviruses.</a:t>
            </a:r>
          </a:p>
          <a:p>
            <a:pPr defTabSz="879475">
              <a:spcBef>
                <a:spcPct val="0"/>
              </a:spcBef>
            </a:pPr>
            <a:r>
              <a:rPr lang="en-US" dirty="0" smtClean="0"/>
              <a:t>Hantaviruses are rodent-borne (and now </a:t>
            </a:r>
            <a:r>
              <a:rPr lang="en-US" dirty="0" err="1" smtClean="0"/>
              <a:t>insectivorrous</a:t>
            </a:r>
            <a:r>
              <a:rPr lang="en-US" dirty="0" smtClean="0"/>
              <a:t>-</a:t>
            </a:r>
            <a:r>
              <a:rPr lang="en-US" baseline="0" dirty="0" smtClean="0"/>
              <a:t> and bat-borne viruses) and </a:t>
            </a:r>
            <a:r>
              <a:rPr lang="en-US" dirty="0" smtClean="0"/>
              <a:t>enveloped RNA viruses with a diameter of 120 nm belonging to the family </a:t>
            </a:r>
            <a:r>
              <a:rPr lang="en-US" i="1" dirty="0" err="1" smtClean="0"/>
              <a:t>Bunyaviridae</a:t>
            </a:r>
            <a:r>
              <a:rPr lang="en-US" dirty="0" smtClean="0"/>
              <a:t>. They contain a single-stranded, negative-sense  RNA  genome  consisting  of  three segments, the small (S), medium (M) and large (L), all of which are required for infectivity. </a:t>
            </a:r>
            <a:endParaRPr lang="fr-FR" dirty="0" smtClean="0"/>
          </a:p>
          <a:p>
            <a:pPr defTabSz="879475">
              <a:spcBef>
                <a:spcPct val="0"/>
              </a:spcBef>
            </a:pPr>
            <a:r>
              <a:rPr lang="fr-FR" dirty="0" err="1" smtClean="0"/>
              <a:t>These</a:t>
            </a:r>
            <a:r>
              <a:rPr lang="fr-FR" dirty="0" smtClean="0"/>
              <a:t> </a:t>
            </a:r>
            <a:r>
              <a:rPr lang="fr-FR" dirty="0" err="1" smtClean="0"/>
              <a:t>hantaviruses</a:t>
            </a:r>
            <a:r>
              <a:rPr lang="fr-FR" dirty="0" smtClean="0"/>
              <a:t> </a:t>
            </a:r>
            <a:r>
              <a:rPr lang="fr-FR" dirty="0" err="1" smtClean="0"/>
              <a:t>induce</a:t>
            </a:r>
            <a:r>
              <a:rPr lang="fr-FR" dirty="0" smtClean="0"/>
              <a:t> </a:t>
            </a:r>
            <a:r>
              <a:rPr lang="fr-FR" dirty="0" err="1" smtClean="0"/>
              <a:t>hantaviral</a:t>
            </a:r>
            <a:r>
              <a:rPr lang="fr-FR" dirty="0" smtClean="0"/>
              <a:t> </a:t>
            </a:r>
            <a:r>
              <a:rPr lang="fr-FR" dirty="0" err="1" smtClean="0"/>
              <a:t>disease</a:t>
            </a:r>
            <a:r>
              <a:rPr lang="fr-FR" dirty="0" smtClean="0"/>
              <a:t> in </a:t>
            </a:r>
            <a:r>
              <a:rPr lang="fr-FR" dirty="0" err="1" smtClean="0"/>
              <a:t>human</a:t>
            </a:r>
            <a:r>
              <a:rPr lang="fr-FR" dirty="0" smtClean="0"/>
              <a:t> </a:t>
            </a:r>
            <a:r>
              <a:rPr lang="fr-FR" dirty="0" err="1" smtClean="0"/>
              <a:t>beings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two</a:t>
            </a:r>
            <a:r>
              <a:rPr lang="fr-FR" dirty="0" smtClean="0"/>
              <a:t> major syndromes :</a:t>
            </a:r>
          </a:p>
          <a:p>
            <a:pPr marL="171450" indent="-171450" defTabSz="879475">
              <a:spcBef>
                <a:spcPct val="0"/>
              </a:spcBef>
              <a:buFontTx/>
              <a:buChar char="-"/>
            </a:pPr>
            <a:r>
              <a:rPr lang="en-US" dirty="0" smtClean="0"/>
              <a:t>HFRS for </a:t>
            </a:r>
            <a:r>
              <a:rPr lang="en-US" dirty="0" err="1" smtClean="0"/>
              <a:t>haemorragic</a:t>
            </a:r>
            <a:r>
              <a:rPr lang="en-US" baseline="0" dirty="0" smtClean="0"/>
              <a:t> fever with renal syndrome (by hantaviruses of the Old World = </a:t>
            </a:r>
            <a:r>
              <a:rPr lang="en-US" baseline="0" dirty="0" err="1" smtClean="0"/>
              <a:t>Hantaan</a:t>
            </a:r>
            <a:r>
              <a:rPr lang="en-US" baseline="0" dirty="0" smtClean="0"/>
              <a:t> virus and SEOV, or </a:t>
            </a:r>
            <a:r>
              <a:rPr lang="en-US" baseline="0" dirty="0" err="1" smtClean="0"/>
              <a:t>Pumuula</a:t>
            </a:r>
            <a:r>
              <a:rPr lang="en-US" baseline="0" dirty="0" smtClean="0"/>
              <a:t> virus and </a:t>
            </a:r>
            <a:r>
              <a:rPr lang="en-US" baseline="0" dirty="0" err="1" smtClean="0"/>
              <a:t>Dobrava</a:t>
            </a:r>
            <a:r>
              <a:rPr lang="en-US" baseline="0" dirty="0" smtClean="0"/>
              <a:t> virus as examples</a:t>
            </a:r>
          </a:p>
          <a:p>
            <a:pPr marL="171450" indent="-171450" defTabSz="879475">
              <a:spcBef>
                <a:spcPct val="0"/>
              </a:spcBef>
              <a:buFontTx/>
              <a:buChar char="-"/>
            </a:pPr>
            <a:r>
              <a:rPr lang="en-US" baseline="0" dirty="0" smtClean="0"/>
              <a:t>And HPS for hantavirus cardiopulmonary syndrome (by hantaviruses of the New World = Sin </a:t>
            </a:r>
            <a:r>
              <a:rPr lang="en-US" baseline="0" dirty="0" err="1" smtClean="0"/>
              <a:t>Nombre</a:t>
            </a:r>
            <a:r>
              <a:rPr lang="en-US" baseline="0" dirty="0" smtClean="0"/>
              <a:t> virus and Andes virus as examples </a:t>
            </a:r>
            <a:r>
              <a:rPr lang="en-US" baseline="0" dirty="0" smtClean="0">
                <a:sym typeface="Wingdings"/>
              </a:rPr>
              <a:t></a:t>
            </a:r>
            <a:endParaRPr lang="en-US" dirty="0" smtClean="0"/>
          </a:p>
        </p:txBody>
      </p:sp>
      <p:sp>
        <p:nvSpPr>
          <p:cNvPr id="26627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CBACAD4-5C47-4B1F-93F5-4950B1B04BA7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879475">
              <a:spcBef>
                <a:spcPct val="0"/>
              </a:spcBef>
            </a:pPr>
            <a:r>
              <a:rPr lang="en-US" dirty="0" smtClean="0"/>
              <a:t>..</a:t>
            </a:r>
            <a:r>
              <a:rPr lang="en-US" baseline="0" dirty="0" smtClean="0"/>
              <a:t> </a:t>
            </a:r>
            <a:r>
              <a:rPr lang="en-US" dirty="0" smtClean="0"/>
              <a:t>In rodents, transmission seems to occur by close contact between infected and naïve rodents through </a:t>
            </a:r>
            <a:r>
              <a:rPr lang="en-US" dirty="0" smtClean="0"/>
              <a:t>aerosols</a:t>
            </a:r>
            <a:r>
              <a:rPr lang="en-US" baseline="0" dirty="0" smtClean="0"/>
              <a:t> of</a:t>
            </a:r>
            <a:r>
              <a:rPr lang="en-US" dirty="0" smtClean="0"/>
              <a:t> </a:t>
            </a:r>
            <a:r>
              <a:rPr lang="en-US" dirty="0" smtClean="0"/>
              <a:t>urine, feces,</a:t>
            </a:r>
            <a:r>
              <a:rPr lang="en-US" baseline="0" dirty="0" smtClean="0"/>
              <a:t> or by biting, fighting due to their sexual behavior.</a:t>
            </a:r>
            <a:endParaRPr lang="fr-FR" dirty="0" smtClean="0"/>
          </a:p>
          <a:p>
            <a:pPr defTabSz="879475">
              <a:spcBef>
                <a:spcPct val="0"/>
              </a:spcBef>
            </a:pPr>
            <a:r>
              <a:rPr lang="en-US" dirty="0" smtClean="0"/>
              <a:t>When</a:t>
            </a:r>
            <a:r>
              <a:rPr lang="en-US" baseline="0" dirty="0" smtClean="0"/>
              <a:t> humans are contaminated</a:t>
            </a:r>
            <a:r>
              <a:rPr lang="en-US" dirty="0" smtClean="0"/>
              <a:t>, the virus is transmitted from animals to humans by inhalation of an aerosol of  infected  rodent  excreta,</a:t>
            </a:r>
            <a:r>
              <a:rPr lang="en-US" baseline="0" dirty="0" smtClean="0"/>
              <a:t> which supposes a close contact </a:t>
            </a:r>
            <a:r>
              <a:rPr lang="en-US" baseline="0" dirty="0" smtClean="0"/>
              <a:t>between </a:t>
            </a:r>
            <a:r>
              <a:rPr lang="en-US" baseline="0" dirty="0" smtClean="0"/>
              <a:t>rat </a:t>
            </a:r>
            <a:r>
              <a:rPr lang="en-US" baseline="0" dirty="0" smtClean="0"/>
              <a:t>populations and humans </a:t>
            </a:r>
            <a:r>
              <a:rPr lang="en-US" baseline="0" dirty="0" smtClean="0"/>
              <a:t>(rats I remind you are commensal of the human populations) </a:t>
            </a:r>
            <a:r>
              <a:rPr lang="en-US" baseline="0" dirty="0" smtClean="0">
                <a:sym typeface="Wingdings"/>
              </a:rPr>
              <a:t></a:t>
            </a:r>
            <a:endParaRPr lang="fr-FR" dirty="0" smtClean="0"/>
          </a:p>
        </p:txBody>
      </p:sp>
      <p:sp>
        <p:nvSpPr>
          <p:cNvPr id="28675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192E337-0EC8-4BB6-9C0A-A064E5D93260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z="1100" dirty="0" smtClean="0"/>
              <a:t>… for the deep sequencing, an important if not the most important parameter is the preparation of sample (good quality, very fast sampling)</a:t>
            </a:r>
          </a:p>
          <a:p>
            <a:pPr>
              <a:spcBef>
                <a:spcPct val="0"/>
              </a:spcBef>
            </a:pPr>
            <a:r>
              <a:rPr lang="en-US" sz="1100" dirty="0" smtClean="0"/>
              <a:t>Another important step is the purification of the virome obtained from the selected tissue. For this objective, the strong and non-degraded SEOV positive lung tissue sample LYO852 was chosen to optimize the NGS protocol.  To ensure this, we tested different steps homogenization, filtration  (to remove cells and mitochondria), and/ or nuclease treatment to degrade DNA and RNA host contaminants</a:t>
            </a:r>
            <a:r>
              <a:rPr lang="en-US" sz="1100" baseline="0" dirty="0" smtClean="0"/>
              <a:t> </a:t>
            </a:r>
            <a:r>
              <a:rPr lang="en-US" sz="1100" baseline="0" dirty="0" smtClean="0">
                <a:sym typeface="Wingdings"/>
              </a:rPr>
              <a:t></a:t>
            </a:r>
            <a:endParaRPr lang="fr-FR" dirty="0" smtClean="0"/>
          </a:p>
        </p:txBody>
      </p:sp>
      <p:sp>
        <p:nvSpPr>
          <p:cNvPr id="30723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AB2074B-8323-4360-AC4C-B0A511AD5992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39924" lvl="1" defTabSz="87984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… </a:t>
            </a:r>
            <a:r>
              <a:rPr lang="fr-FR" dirty="0" err="1" smtClean="0"/>
              <a:t>Three</a:t>
            </a:r>
            <a:r>
              <a:rPr lang="fr-FR" dirty="0" smtClean="0"/>
              <a:t> </a:t>
            </a:r>
            <a:r>
              <a:rPr lang="fr-FR" dirty="0" err="1" smtClean="0"/>
              <a:t>different</a:t>
            </a:r>
            <a:r>
              <a:rPr lang="fr-FR" dirty="0" smtClean="0"/>
              <a:t> </a:t>
            </a:r>
            <a:r>
              <a:rPr lang="fr-FR" dirty="0" err="1" smtClean="0"/>
              <a:t>protocols</a:t>
            </a:r>
            <a:r>
              <a:rPr lang="fr-FR" dirty="0" smtClean="0"/>
              <a:t> </a:t>
            </a:r>
            <a:r>
              <a:rPr lang="fr-FR" dirty="0" err="1" smtClean="0"/>
              <a:t>were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compared</a:t>
            </a:r>
            <a:r>
              <a:rPr lang="fr-FR" baseline="0" dirty="0" smtClean="0"/>
              <a:t> and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obtained</a:t>
            </a:r>
            <a:r>
              <a:rPr lang="fr-FR" baseline="0" dirty="0" smtClean="0"/>
              <a:t> the best </a:t>
            </a:r>
            <a:r>
              <a:rPr lang="fr-FR" baseline="0" dirty="0" err="1" smtClean="0"/>
              <a:t>results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using</a:t>
            </a:r>
            <a:r>
              <a:rPr lang="fr-FR" baseline="0" dirty="0" smtClean="0"/>
              <a:t> the </a:t>
            </a:r>
            <a:r>
              <a:rPr lang="fr-FR" baseline="0" dirty="0" err="1" smtClean="0"/>
              <a:t>protocol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number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three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which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includes</a:t>
            </a:r>
            <a:r>
              <a:rPr lang="fr-FR" baseline="0" dirty="0" smtClean="0"/>
              <a:t> a ribosomal </a:t>
            </a:r>
            <a:r>
              <a:rPr lang="fr-FR" baseline="0" dirty="0" err="1" smtClean="0"/>
              <a:t>depletion</a:t>
            </a:r>
            <a:r>
              <a:rPr lang="fr-FR" baseline="0" dirty="0" smtClean="0"/>
              <a:t> </a:t>
            </a:r>
            <a:endParaRPr lang="fr-FR" dirty="0"/>
          </a:p>
          <a:p>
            <a:pPr marL="439924" lvl="1" defTabSz="87984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 library of </a:t>
            </a:r>
            <a:r>
              <a:rPr lang="en-US" dirty="0" smtClean="0"/>
              <a:t>the 3 </a:t>
            </a:r>
            <a:r>
              <a:rPr lang="en-US" dirty="0"/>
              <a:t>tissue samples was labeled with a different barcode </a:t>
            </a:r>
            <a:r>
              <a:rPr lang="en-US" dirty="0" smtClean="0"/>
              <a:t>and was </a:t>
            </a:r>
            <a:r>
              <a:rPr lang="en-US" dirty="0"/>
              <a:t>sequenced using the </a:t>
            </a:r>
            <a:r>
              <a:rPr lang="en-US" dirty="0" err="1"/>
              <a:t>HiSeq</a:t>
            </a:r>
            <a:r>
              <a:rPr lang="en-US" dirty="0"/>
              <a:t> 2500 </a:t>
            </a:r>
            <a:r>
              <a:rPr lang="en-US" dirty="0" err="1"/>
              <a:t>Illumina</a:t>
            </a:r>
            <a:r>
              <a:rPr lang="en-US" dirty="0"/>
              <a:t> </a:t>
            </a:r>
            <a:r>
              <a:rPr lang="en-US" dirty="0" smtClean="0"/>
              <a:t>platform</a:t>
            </a:r>
            <a:r>
              <a:rPr lang="en-US" baseline="0" dirty="0" smtClean="0"/>
              <a:t> (or in AHVLA laboratory 454 sequencing).</a:t>
            </a:r>
            <a:endParaRPr lang="fr-FR" dirty="0"/>
          </a:p>
          <a:p>
            <a:pPr marL="439924" lvl="1" defTabSz="87984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As shown in </a:t>
            </a:r>
            <a:r>
              <a:rPr lang="en-US" dirty="0" smtClean="0"/>
              <a:t>table, </a:t>
            </a:r>
            <a:r>
              <a:rPr lang="en-US" dirty="0"/>
              <a:t>the viral reads were 6 times more abundant in the S3 sample (2.20%) in comparison to the S1 sample (0.34%). </a:t>
            </a:r>
            <a:r>
              <a:rPr lang="en-US" dirty="0" smtClean="0"/>
              <a:t>Also </a:t>
            </a:r>
            <a:r>
              <a:rPr lang="en-US" dirty="0"/>
              <a:t>the S3 sample appeared more enriched in SEOV reads than the two other </a:t>
            </a:r>
            <a:r>
              <a:rPr lang="en-US" dirty="0" smtClean="0"/>
              <a:t>samples. </a:t>
            </a:r>
            <a:r>
              <a:rPr lang="en-US" dirty="0"/>
              <a:t>Mapping sequence reads revealed complete or near complete (</a:t>
            </a:r>
            <a:r>
              <a:rPr lang="fr-FR" dirty="0">
                <a:sym typeface="Symbol"/>
              </a:rPr>
              <a:t></a:t>
            </a:r>
            <a:r>
              <a:rPr lang="en-US" dirty="0"/>
              <a:t>99%) coverage of the SEOV reference </a:t>
            </a:r>
            <a:r>
              <a:rPr lang="en-US" dirty="0" smtClean="0"/>
              <a:t>genome</a:t>
            </a:r>
            <a:r>
              <a:rPr lang="en-US" baseline="0" dirty="0" smtClean="0"/>
              <a:t> </a:t>
            </a:r>
            <a:r>
              <a:rPr lang="en-US" baseline="0" dirty="0" smtClean="0">
                <a:sym typeface="Wingdings"/>
              </a:rPr>
              <a:t></a:t>
            </a:r>
            <a:r>
              <a:rPr lang="en-US" dirty="0" smtClean="0"/>
              <a:t> </a:t>
            </a:r>
            <a:endParaRPr lang="fr-FR" dirty="0"/>
          </a:p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32771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64B4DF4-CAB0-427A-94D7-A1880C11A1C3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dirty="0" smtClean="0"/>
              <a:t>… the phylogenetic analysis of the complete S fragment has shown that the isolate of Lyon is included </a:t>
            </a:r>
            <a:r>
              <a:rPr lang="en-GB" baseline="0" dirty="0" smtClean="0"/>
              <a:t>in the </a:t>
            </a:r>
            <a:r>
              <a:rPr lang="en-GB" dirty="0" smtClean="0"/>
              <a:t>clade of the South East Asian virus lineage, also referred to as lineage 7,</a:t>
            </a:r>
            <a:r>
              <a:rPr lang="en-GB" baseline="0" dirty="0" smtClean="0"/>
              <a:t> </a:t>
            </a:r>
            <a:r>
              <a:rPr lang="en-GB" baseline="0" dirty="0" smtClean="0"/>
              <a:t>and the </a:t>
            </a:r>
            <a:r>
              <a:rPr lang="en-GB" baseline="0" dirty="0" smtClean="0"/>
              <a:t>isolate shows </a:t>
            </a:r>
            <a:r>
              <a:rPr lang="en-GB" baseline="0" dirty="0" smtClean="0"/>
              <a:t>a very </a:t>
            </a:r>
            <a:r>
              <a:rPr lang="en-GB" baseline="0" dirty="0" smtClean="0"/>
              <a:t>high identity to </a:t>
            </a:r>
            <a:r>
              <a:rPr lang="en-GB" baseline="0" dirty="0" smtClean="0"/>
              <a:t>European </a:t>
            </a:r>
            <a:r>
              <a:rPr lang="en-GB" baseline="0" dirty="0" smtClean="0"/>
              <a:t>strains and particularly to the 2012 human strain strain isolated from a pregnant woman near Lyon</a:t>
            </a:r>
            <a:r>
              <a:rPr lang="en-GB" dirty="0" smtClean="0"/>
              <a:t>;</a:t>
            </a:r>
            <a:r>
              <a:rPr lang="en-GB" baseline="0" dirty="0" smtClean="0"/>
              <a:t> analysis of the two other segments gave the same results, which have been all reported in the publication in </a:t>
            </a:r>
            <a:r>
              <a:rPr lang="en-GB" baseline="0" dirty="0" smtClean="0"/>
              <a:t>the </a:t>
            </a:r>
            <a:r>
              <a:rPr lang="en-GB" b="1" baseline="0" dirty="0" smtClean="0"/>
              <a:t>Virology Journal</a:t>
            </a:r>
            <a:endParaRPr lang="fr-FR" b="1" dirty="0" smtClean="0"/>
          </a:p>
        </p:txBody>
      </p:sp>
      <p:sp>
        <p:nvSpPr>
          <p:cNvPr id="34819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A6431F9-A1CA-413C-AD39-B117C766C7B2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…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with</a:t>
            </a:r>
            <a:r>
              <a:rPr lang="fr-FR" baseline="0" dirty="0" smtClean="0"/>
              <a:t> a </a:t>
            </a:r>
            <a:r>
              <a:rPr lang="fr-FR" baseline="0" dirty="0" err="1" smtClean="0"/>
              <a:t>colleague</a:t>
            </a:r>
            <a:r>
              <a:rPr lang="fr-FR" baseline="0" dirty="0" smtClean="0"/>
              <a:t> of mine as first </a:t>
            </a:r>
            <a:r>
              <a:rPr lang="fr-FR" baseline="0" dirty="0" err="1" smtClean="0"/>
              <a:t>author</a:t>
            </a:r>
            <a:r>
              <a:rPr lang="fr-FR" baseline="0" dirty="0" smtClean="0"/>
              <a:t>, a post-doc Dr Tatiana DUPINAY </a:t>
            </a:r>
            <a:r>
              <a:rPr lang="fr-FR" baseline="0" dirty="0" smtClean="0">
                <a:sym typeface="Wingdings"/>
              </a:rPr>
              <a:t>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BE8140-BF60-4558-987B-D0FAEC94A328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40346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… in a second </a:t>
            </a:r>
            <a:r>
              <a:rPr lang="fr-FR" dirty="0" err="1" smtClean="0"/>
              <a:t>step</a:t>
            </a:r>
            <a:r>
              <a:rPr lang="fr-FR" dirty="0" smtClean="0"/>
              <a:t> </a:t>
            </a:r>
            <a:r>
              <a:rPr lang="fr-FR" dirty="0" err="1" smtClean="0"/>
              <a:t>after</a:t>
            </a:r>
            <a:r>
              <a:rPr lang="fr-FR" dirty="0" smtClean="0"/>
              <a:t> the </a:t>
            </a:r>
            <a:r>
              <a:rPr lang="fr-FR" dirty="0" err="1" smtClean="0"/>
              <a:t>optimization</a:t>
            </a:r>
            <a:r>
              <a:rPr lang="fr-FR" baseline="0" dirty="0" smtClean="0"/>
              <a:t> of the NGS </a:t>
            </a:r>
            <a:r>
              <a:rPr lang="fr-FR" baseline="0" dirty="0" err="1" smtClean="0"/>
              <a:t>protocol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have </a:t>
            </a:r>
            <a:r>
              <a:rPr lang="fr-FR" baseline="0" dirty="0" err="1" smtClean="0"/>
              <a:t>analyzed</a:t>
            </a:r>
            <a:r>
              <a:rPr lang="fr-FR" baseline="0" dirty="0" smtClean="0"/>
              <a:t> the virome of 10 rats </a:t>
            </a:r>
            <a:r>
              <a:rPr lang="fr-FR" baseline="0" dirty="0" err="1" smtClean="0"/>
              <a:t>from</a:t>
            </a:r>
            <a:r>
              <a:rPr lang="fr-FR" baseline="0" dirty="0" smtClean="0"/>
              <a:t> the PTO population </a:t>
            </a:r>
            <a:r>
              <a:rPr lang="fr-FR" baseline="0" dirty="0" err="1" smtClean="0"/>
              <a:t>using</a:t>
            </a:r>
            <a:r>
              <a:rPr lang="fr-FR" baseline="0" dirty="0" smtClean="0"/>
              <a:t> </a:t>
            </a:r>
            <a:r>
              <a:rPr lang="fr-FR" baseline="0" dirty="0" err="1" smtClean="0"/>
              <a:t>lung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samples</a:t>
            </a:r>
            <a:r>
              <a:rPr lang="fr-FR" baseline="0" dirty="0" smtClean="0"/>
              <a:t>.</a:t>
            </a:r>
          </a:p>
          <a:p>
            <a:r>
              <a:rPr lang="fr-FR" baseline="0" dirty="0" err="1" smtClean="0"/>
              <a:t>Finally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we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got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numerous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sequences</a:t>
            </a:r>
            <a:r>
              <a:rPr lang="fr-FR" baseline="0" dirty="0" smtClean="0"/>
              <a:t> for phages and </a:t>
            </a:r>
            <a:r>
              <a:rPr lang="fr-FR" baseline="0" dirty="0" err="1" smtClean="0"/>
              <a:t>endogenous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retroviruses</a:t>
            </a:r>
            <a:r>
              <a:rPr lang="fr-FR" baseline="0" dirty="0" smtClean="0"/>
              <a:t> ; the </a:t>
            </a:r>
            <a:r>
              <a:rPr lang="fr-FR" baseline="0" dirty="0" err="1" smtClean="0"/>
              <a:t>samples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were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negative</a:t>
            </a:r>
            <a:r>
              <a:rPr lang="fr-FR" baseline="0" dirty="0" smtClean="0"/>
              <a:t> for HEV and SEOV </a:t>
            </a:r>
            <a:r>
              <a:rPr lang="fr-FR" baseline="0" dirty="0" err="1" smtClean="0"/>
              <a:t>viruses</a:t>
            </a:r>
            <a:r>
              <a:rPr lang="fr-FR" baseline="0" dirty="0" smtClean="0"/>
              <a:t> (</a:t>
            </a:r>
            <a:r>
              <a:rPr lang="fr-FR" baseline="0" dirty="0" err="1" smtClean="0"/>
              <a:t>which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was</a:t>
            </a:r>
            <a:r>
              <a:rPr lang="fr-FR" baseline="0" dirty="0" smtClean="0"/>
              <a:t> a confirmation of the </a:t>
            </a:r>
            <a:r>
              <a:rPr lang="fr-FR" baseline="0" dirty="0" err="1" smtClean="0"/>
              <a:t>negative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results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using</a:t>
            </a:r>
            <a:r>
              <a:rPr lang="fr-FR" baseline="0" dirty="0" smtClean="0"/>
              <a:t> PCR </a:t>
            </a:r>
            <a:r>
              <a:rPr lang="fr-FR" baseline="0" dirty="0" err="1" smtClean="0"/>
              <a:t>assays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particularly</a:t>
            </a:r>
            <a:r>
              <a:rPr lang="fr-FR" baseline="0" dirty="0" smtClean="0"/>
              <a:t> for SEOV for </a:t>
            </a:r>
            <a:r>
              <a:rPr lang="fr-FR" baseline="0" dirty="0" err="1" smtClean="0"/>
              <a:t>which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results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were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difficult</a:t>
            </a:r>
            <a:r>
              <a:rPr lang="fr-FR" baseline="0" dirty="0" smtClean="0"/>
              <a:t> to </a:t>
            </a:r>
            <a:r>
              <a:rPr lang="fr-FR" baseline="0" dirty="0" err="1" smtClean="0"/>
              <a:t>interpret</a:t>
            </a:r>
            <a:r>
              <a:rPr lang="fr-FR" baseline="0" dirty="0" smtClean="0"/>
              <a:t>), but the </a:t>
            </a:r>
            <a:r>
              <a:rPr lang="fr-FR" baseline="0" dirty="0" err="1" smtClean="0"/>
              <a:t>samples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were</a:t>
            </a:r>
            <a:r>
              <a:rPr lang="fr-FR" baseline="0" dirty="0" smtClean="0"/>
              <a:t> positive for </a:t>
            </a:r>
            <a:r>
              <a:rPr lang="fr-FR" baseline="0" dirty="0" err="1" smtClean="0"/>
              <a:t>unexpected</a:t>
            </a:r>
            <a:r>
              <a:rPr lang="fr-FR" baseline="0" dirty="0" smtClean="0"/>
              <a:t> viral </a:t>
            </a:r>
            <a:r>
              <a:rPr lang="fr-FR" baseline="0" dirty="0" err="1" smtClean="0"/>
              <a:t>sequences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similar</a:t>
            </a:r>
            <a:r>
              <a:rPr lang="fr-FR" baseline="0" dirty="0" smtClean="0"/>
              <a:t> to the </a:t>
            </a:r>
            <a:r>
              <a:rPr lang="fr-FR" baseline="0" dirty="0" err="1" smtClean="0"/>
              <a:t>Semliki</a:t>
            </a:r>
            <a:r>
              <a:rPr lang="fr-FR" baseline="0" dirty="0" smtClean="0"/>
              <a:t> Forest virus and for a virus </a:t>
            </a:r>
            <a:r>
              <a:rPr lang="fr-FR" baseline="0" dirty="0" err="1" smtClean="0"/>
              <a:t>unknown</a:t>
            </a:r>
            <a:r>
              <a:rPr lang="fr-FR" baseline="0" dirty="0" smtClean="0"/>
              <a:t> for me </a:t>
            </a:r>
            <a:r>
              <a:rPr lang="fr-FR" baseline="0" dirty="0" err="1" smtClean="0"/>
              <a:t>before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that</a:t>
            </a:r>
            <a:r>
              <a:rPr lang="fr-FR" baseline="0" dirty="0" smtClean="0"/>
              <a:t>, the </a:t>
            </a:r>
            <a:r>
              <a:rPr lang="fr-FR" baseline="0" dirty="0" err="1" smtClean="0"/>
              <a:t>Nyamanini</a:t>
            </a:r>
            <a:r>
              <a:rPr lang="fr-FR" baseline="0" dirty="0" smtClean="0"/>
              <a:t> virus.</a:t>
            </a:r>
          </a:p>
          <a:p>
            <a:r>
              <a:rPr lang="fr-FR" baseline="0" dirty="0" smtClean="0"/>
              <a:t>The </a:t>
            </a:r>
            <a:r>
              <a:rPr lang="fr-FR" baseline="0" dirty="0" err="1" smtClean="0"/>
              <a:t>results</a:t>
            </a:r>
            <a:r>
              <a:rPr lang="fr-FR" baseline="0" dirty="0" smtClean="0"/>
              <a:t> have not been </a:t>
            </a:r>
            <a:r>
              <a:rPr lang="fr-FR" baseline="0" dirty="0" err="1" smtClean="0"/>
              <a:t>confirmed</a:t>
            </a:r>
            <a:r>
              <a:rPr lang="fr-FR" baseline="0" dirty="0" smtClean="0"/>
              <a:t> </a:t>
            </a:r>
            <a:r>
              <a:rPr lang="fr-FR" baseline="0" dirty="0" err="1" smtClean="0"/>
              <a:t>yet</a:t>
            </a:r>
            <a:r>
              <a:rPr lang="fr-FR" baseline="0" dirty="0" smtClean="0"/>
              <a:t> and as a </a:t>
            </a:r>
            <a:r>
              <a:rPr lang="fr-FR" baseline="0" dirty="0" err="1" smtClean="0"/>
              <a:t>consequence</a:t>
            </a:r>
            <a:r>
              <a:rPr lang="fr-FR" baseline="0" dirty="0" smtClean="0"/>
              <a:t> must </a:t>
            </a:r>
            <a:r>
              <a:rPr lang="fr-FR" baseline="0" dirty="0" err="1" smtClean="0"/>
              <a:t>be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considered</a:t>
            </a:r>
            <a:r>
              <a:rPr lang="fr-FR" baseline="0" dirty="0" smtClean="0"/>
              <a:t> as </a:t>
            </a:r>
            <a:r>
              <a:rPr lang="fr-FR" baseline="0" dirty="0" err="1" smtClean="0"/>
              <a:t>preliminary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results</a:t>
            </a:r>
            <a:r>
              <a:rPr lang="fr-FR" baseline="0" dirty="0" smtClean="0"/>
              <a:t> </a:t>
            </a:r>
            <a:r>
              <a:rPr lang="fr-FR" baseline="0" dirty="0" smtClean="0">
                <a:sym typeface="Wingdings"/>
              </a:rPr>
              <a:t>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BE8140-BF60-4558-987B-D0FAEC94A328}" type="slidenum">
              <a:rPr lang="fr-FR" smtClean="0"/>
              <a:pPr>
                <a:defRPr/>
              </a:pPr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00805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 smtClean="0"/>
              <a:t>… so, in conclusion, the investigation of pathogens borne by rats in the Lyon region has</a:t>
            </a:r>
            <a:r>
              <a:rPr lang="en-US" baseline="0" dirty="0" smtClean="0"/>
              <a:t> permitted </a:t>
            </a:r>
            <a:r>
              <a:rPr lang="en-US" baseline="0" dirty="0" smtClean="0"/>
              <a:t>:</a:t>
            </a:r>
            <a:endParaRPr lang="en-US" baseline="0" dirty="0" smtClean="0"/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lang="en-US" baseline="0" dirty="0" smtClean="0"/>
              <a:t>The optimization </a:t>
            </a:r>
            <a:r>
              <a:rPr lang="en-US" baseline="0" dirty="0" smtClean="0"/>
              <a:t>of samples for detection of known and (unknown) viruses</a:t>
            </a: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lang="en-US" baseline="0" dirty="0" smtClean="0"/>
              <a:t>The </a:t>
            </a:r>
            <a:r>
              <a:rPr lang="en-US" baseline="0" dirty="0" err="1" smtClean="0"/>
              <a:t>obtention</a:t>
            </a:r>
            <a:r>
              <a:rPr lang="en-US" baseline="0" dirty="0" smtClean="0"/>
              <a:t> </a:t>
            </a:r>
            <a:r>
              <a:rPr lang="en-US" baseline="0" dirty="0" smtClean="0"/>
              <a:t>of the first full sequence of SEOV in France</a:t>
            </a:r>
          </a:p>
          <a:p>
            <a:pPr marL="228600" indent="-228600">
              <a:spcBef>
                <a:spcPct val="0"/>
              </a:spcBef>
              <a:buFont typeface="+mj-lt"/>
              <a:buAutoNum type="arabicPeriod"/>
            </a:pPr>
            <a:r>
              <a:rPr lang="en-US" baseline="0" dirty="0" smtClean="0"/>
              <a:t>And the </a:t>
            </a:r>
            <a:r>
              <a:rPr lang="en-US" baseline="0" dirty="0" smtClean="0"/>
              <a:t>finding of two unexpected viruses ; I recall that this interesting result must be considered as preliminary … </a:t>
            </a:r>
            <a:r>
              <a:rPr lang="en-US" baseline="0" dirty="0" smtClean="0">
                <a:sym typeface="Wingdings"/>
              </a:rPr>
              <a:t></a:t>
            </a:r>
            <a:endParaRPr lang="en-US" dirty="0" smtClean="0"/>
          </a:p>
        </p:txBody>
      </p:sp>
      <p:sp>
        <p:nvSpPr>
          <p:cNvPr id="38915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C4080AD-0CAC-4E2A-919E-DEA99F771051}" type="slidenum">
              <a:rPr 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… </a:t>
            </a:r>
            <a:r>
              <a:rPr lang="fr-FR" dirty="0" err="1" smtClean="0"/>
              <a:t>these</a:t>
            </a:r>
            <a:r>
              <a:rPr lang="fr-FR" dirty="0" smtClean="0"/>
              <a:t> </a:t>
            </a:r>
            <a:r>
              <a:rPr lang="fr-FR" dirty="0" err="1" smtClean="0"/>
              <a:t>results</a:t>
            </a:r>
            <a:r>
              <a:rPr lang="fr-FR" dirty="0" smtClean="0"/>
              <a:t> have been possible,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thanks</a:t>
            </a:r>
            <a:r>
              <a:rPr lang="fr-FR" baseline="0" dirty="0" smtClean="0"/>
              <a:t> to </a:t>
            </a:r>
            <a:r>
              <a:rPr lang="fr-FR" baseline="0" dirty="0" err="1" smtClean="0"/>
              <a:t>our</a:t>
            </a:r>
            <a:r>
              <a:rPr lang="fr-FR" baseline="0" dirty="0" smtClean="0"/>
              <a:t> </a:t>
            </a:r>
            <a:r>
              <a:rPr lang="fr-FR" baseline="0" dirty="0" err="1" smtClean="0"/>
              <a:t>collaborators</a:t>
            </a:r>
            <a:r>
              <a:rPr lang="fr-FR" baseline="0" dirty="0" smtClean="0"/>
              <a:t>, and </a:t>
            </a:r>
            <a:r>
              <a:rPr lang="fr-FR" baseline="0" dirty="0" err="1" smtClean="0"/>
              <a:t>particularly</a:t>
            </a:r>
            <a:r>
              <a:rPr lang="fr-FR" baseline="0" dirty="0" smtClean="0"/>
              <a:t> :</a:t>
            </a:r>
          </a:p>
          <a:p>
            <a:pPr marL="171450" indent="-171450">
              <a:buFontTx/>
              <a:buChar char="-"/>
            </a:pPr>
            <a:r>
              <a:rPr lang="fr-FR" baseline="0" dirty="0" smtClean="0"/>
              <a:t>The AHVLA</a:t>
            </a:r>
          </a:p>
          <a:p>
            <a:pPr marL="171450" indent="-171450">
              <a:buFontTx/>
              <a:buChar char="-"/>
            </a:pPr>
            <a:r>
              <a:rPr lang="fr-FR" baseline="0" dirty="0" smtClean="0"/>
              <a:t>And the PROFILEXPERT </a:t>
            </a:r>
            <a:r>
              <a:rPr lang="fr-FR" baseline="0" dirty="0" err="1" smtClean="0"/>
              <a:t>technology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platform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which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perform</a:t>
            </a:r>
            <a:r>
              <a:rPr lang="fr-FR" baseline="0" dirty="0" smtClean="0"/>
              <a:t> NGS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BE8140-BF60-4558-987B-D0FAEC94A328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74947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… and the </a:t>
            </a:r>
            <a:r>
              <a:rPr lang="fr-FR" dirty="0" err="1" smtClean="0"/>
              <a:t>results</a:t>
            </a:r>
            <a:r>
              <a:rPr lang="fr-FR" dirty="0" smtClean="0"/>
              <a:t> tell us </a:t>
            </a:r>
            <a:r>
              <a:rPr lang="fr-FR" dirty="0" err="1" smtClean="0"/>
              <a:t>that</a:t>
            </a:r>
            <a:r>
              <a:rPr lang="fr-FR" dirty="0" smtClean="0"/>
              <a:t> the winners are </a:t>
            </a:r>
            <a:r>
              <a:rPr lang="fr-FR" dirty="0" err="1" smtClean="0"/>
              <a:t>still</a:t>
            </a:r>
            <a:r>
              <a:rPr lang="fr-FR" dirty="0" smtClean="0"/>
              <a:t> the </a:t>
            </a:r>
            <a:r>
              <a:rPr lang="fr-FR" dirty="0" smtClean="0"/>
              <a:t>rats, </a:t>
            </a:r>
            <a:r>
              <a:rPr lang="fr-FR" dirty="0" err="1" smtClean="0"/>
              <a:t>which</a:t>
            </a:r>
            <a:r>
              <a:rPr lang="fr-FR" dirty="0" smtClean="0"/>
              <a:t> continue to </a:t>
            </a:r>
            <a:r>
              <a:rPr lang="fr-FR" dirty="0" err="1" smtClean="0"/>
              <a:t>proliferate</a:t>
            </a:r>
            <a:r>
              <a:rPr lang="fr-FR" dirty="0" smtClean="0"/>
              <a:t> and to carry </a:t>
            </a:r>
            <a:r>
              <a:rPr lang="fr-FR" dirty="0" err="1" smtClean="0"/>
              <a:t>many</a:t>
            </a:r>
            <a:r>
              <a:rPr lang="fr-FR" dirty="0" smtClean="0"/>
              <a:t> </a:t>
            </a:r>
            <a:r>
              <a:rPr lang="fr-FR" dirty="0" err="1" smtClean="0"/>
              <a:t>pathogens</a:t>
            </a:r>
            <a:r>
              <a:rPr lang="fr-FR" dirty="0" smtClean="0"/>
              <a:t>.</a:t>
            </a:r>
          </a:p>
          <a:p>
            <a:r>
              <a:rPr lang="fr-FR" dirty="0" smtClean="0"/>
              <a:t>On </a:t>
            </a:r>
            <a:r>
              <a:rPr lang="fr-FR" dirty="0" err="1" smtClean="0"/>
              <a:t>this</a:t>
            </a:r>
            <a:r>
              <a:rPr lang="fr-FR" dirty="0" smtClean="0"/>
              <a:t> cartoon, rats are </a:t>
            </a:r>
            <a:r>
              <a:rPr lang="fr-FR" dirty="0" err="1" smtClean="0"/>
              <a:t>laughing</a:t>
            </a:r>
            <a:r>
              <a:rPr lang="fr-FR" dirty="0" smtClean="0"/>
              <a:t> </a:t>
            </a:r>
            <a:r>
              <a:rPr lang="fr-FR" dirty="0" err="1" smtClean="0"/>
              <a:t>when</a:t>
            </a:r>
            <a:r>
              <a:rPr lang="fr-FR" baseline="0" dirty="0" smtClean="0"/>
              <a:t> the </a:t>
            </a:r>
            <a:r>
              <a:rPr lang="fr-FR" baseline="0" dirty="0" err="1" smtClean="0"/>
              <a:t>read</a:t>
            </a:r>
            <a:r>
              <a:rPr lang="fr-FR" baseline="0" dirty="0" smtClean="0"/>
              <a:t> the </a:t>
            </a:r>
            <a:r>
              <a:rPr lang="fr-FR" baseline="0" dirty="0" err="1" smtClean="0"/>
              <a:t>novel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written</a:t>
            </a:r>
            <a:r>
              <a:rPr lang="fr-FR" baseline="0" dirty="0" smtClean="0"/>
              <a:t> by the French Nobel </a:t>
            </a:r>
            <a:r>
              <a:rPr lang="fr-FR" baseline="0" dirty="0" err="1" smtClean="0"/>
              <a:t>Prize</a:t>
            </a:r>
            <a:r>
              <a:rPr lang="fr-FR" baseline="0" dirty="0" smtClean="0"/>
              <a:t>, Albert CAMUS, « LA PESTE » </a:t>
            </a:r>
            <a:r>
              <a:rPr lang="fr-FR" baseline="0" dirty="0" err="1" smtClean="0"/>
              <a:t>which</a:t>
            </a:r>
            <a:r>
              <a:rPr lang="fr-FR" baseline="0" dirty="0" smtClean="0"/>
              <a:t> </a:t>
            </a:r>
            <a:r>
              <a:rPr lang="fr-FR" baseline="0" dirty="0" err="1" smtClean="0"/>
              <a:t>means</a:t>
            </a:r>
            <a:r>
              <a:rPr lang="fr-FR" baseline="0" dirty="0" smtClean="0"/>
              <a:t> « the </a:t>
            </a:r>
            <a:r>
              <a:rPr lang="fr-FR" baseline="0" dirty="0" err="1" smtClean="0"/>
              <a:t>plague</a:t>
            </a:r>
            <a:r>
              <a:rPr lang="fr-FR" baseline="0" dirty="0" smtClean="0"/>
              <a:t> » the </a:t>
            </a:r>
            <a:r>
              <a:rPr lang="fr-FR" baseline="0" dirty="0" err="1" smtClean="0"/>
              <a:t>famous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bacterium</a:t>
            </a:r>
            <a:r>
              <a:rPr lang="fr-FR" baseline="0" dirty="0" smtClean="0"/>
              <a:t> borne by rats (more </a:t>
            </a:r>
            <a:r>
              <a:rPr lang="fr-FR" baseline="0" dirty="0" err="1" smtClean="0"/>
              <a:t>exactly</a:t>
            </a:r>
            <a:r>
              <a:rPr lang="fr-FR" baseline="0" dirty="0" smtClean="0"/>
              <a:t> by the </a:t>
            </a:r>
            <a:r>
              <a:rPr lang="fr-FR" baseline="0" dirty="0" err="1" smtClean="0"/>
              <a:t>flea</a:t>
            </a:r>
            <a:r>
              <a:rPr lang="fr-FR" baseline="0" dirty="0" smtClean="0"/>
              <a:t> of rat</a:t>
            </a:r>
            <a:r>
              <a:rPr lang="fr-FR" baseline="0" smtClean="0"/>
              <a:t>)</a:t>
            </a:r>
            <a:r>
              <a:rPr lang="fr-FR" baseline="0" smtClean="0"/>
              <a:t>.), YERSINIA PESTIS.</a:t>
            </a:r>
            <a:endParaRPr lang="fr-FR" baseline="0" dirty="0" smtClean="0"/>
          </a:p>
          <a:p>
            <a:r>
              <a:rPr lang="fr-FR" baseline="0" dirty="0" smtClean="0"/>
              <a:t>THANK YOU VERY MUCH FOR YOUR ATTENTION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BE8140-BF60-4558-987B-D0FAEC94A328}" type="slidenum">
              <a:rPr lang="fr-FR" smtClean="0"/>
              <a:pPr>
                <a:defRPr/>
              </a:pPr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212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7"/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Virology-2014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13CBC-56F9-4BE6-9989-8D4FAB327AB6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Virology-2014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253CA-7B60-48CA-8EAE-086571BEF652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Virology-2014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1E97D9-806D-4698-823B-01678423CE5B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Virology-2014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A14DB-68A8-4343-885F-4C2E39C6D43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0"/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Virology-2014</a:t>
            </a:r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50D97F-DA0B-4DF4-8333-8AA5F25F647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Virology-2014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821AC-296D-497D-B4A7-5064C6D203B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Virology-2014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11845-1832-4354-A331-84A01EA5A46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8"/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Virology-2014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CF98D-CB4E-4B01-AA93-070196D96B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Faire glisser l'image vers l'espace réservé ou cliquer sur l'icône pour l'ajouter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Virology-2014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E44C9-B257-4BA6-B1D4-88D18323C87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Virology-2014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9110D-9D4A-4EA6-BA5E-E6B91864A38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Virology-2014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F2E2EB-C376-47DA-B540-1D9BEE469C9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smtClean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Corbel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rgbClr val="FFFFFF"/>
                </a:solidFill>
                <a:latin typeface="Corbel"/>
              </a:defRPr>
            </a:lvl1pPr>
          </a:lstStyle>
          <a:p>
            <a:pPr>
              <a:defRPr/>
            </a:pPr>
            <a:r>
              <a:rPr lang="fr-FR"/>
              <a:t>Virology-2014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FFFFFF"/>
                </a:solidFill>
                <a:latin typeface="Corbel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="1" smtClean="0">
                <a:solidFill>
                  <a:srgbClr val="FFFFFF"/>
                </a:solidFill>
                <a:latin typeface="Corbel"/>
              </a:defRPr>
            </a:lvl1pPr>
          </a:lstStyle>
          <a:p>
            <a:pPr>
              <a:defRPr/>
            </a:pPr>
            <a:fld id="{8B976066-FFD4-4051-B71C-4A3DE166820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68" r:id="rId2"/>
    <p:sldLayoutId id="2147484070" r:id="rId3"/>
    <p:sldLayoutId id="2147484067" r:id="rId4"/>
    <p:sldLayoutId id="2147484071" r:id="rId5"/>
    <p:sldLayoutId id="2147484066" r:id="rId6"/>
    <p:sldLayoutId id="2147484065" r:id="rId7"/>
    <p:sldLayoutId id="2147484072" r:id="rId8"/>
    <p:sldLayoutId id="2147484064" r:id="rId9"/>
    <p:sldLayoutId id="2147484063" r:id="rId10"/>
    <p:sldLayoutId id="2147484062" r:id="rId11"/>
  </p:sldLayoutIdLst>
  <p:hf hdr="0" ftr="0"/>
  <p:txStyles>
    <p:titleStyle>
      <a:lvl1pPr algn="l" rtl="0" fontAlgn="base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Corbel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rbe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rbe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rbe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rbel" pitchFamily="34" charset="0"/>
        </a:defRPr>
      </a:lvl9pPr>
    </p:titleStyle>
    <p:bodyStyle>
      <a:lvl1pPr marL="182563" indent="-1825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400" kern="1200">
          <a:solidFill>
            <a:schemeClr val="tx1"/>
          </a:solidFill>
          <a:latin typeface="Corbel"/>
          <a:ea typeface="+mn-ea"/>
          <a:cs typeface="+mn-cs"/>
        </a:defRPr>
      </a:lvl1pPr>
      <a:lvl2pPr marL="457200" indent="-1825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000" kern="1200">
          <a:solidFill>
            <a:schemeClr val="tx1"/>
          </a:solidFill>
          <a:latin typeface="Corbel"/>
          <a:ea typeface="+mn-ea"/>
          <a:cs typeface="+mn-cs"/>
        </a:defRPr>
      </a:lvl2pPr>
      <a:lvl3pPr marL="730250" indent="-1825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charset="0"/>
        <a:buChar char="•"/>
        <a:defRPr kern="1200">
          <a:solidFill>
            <a:schemeClr val="tx1"/>
          </a:solidFill>
          <a:latin typeface="Corbel"/>
          <a:ea typeface="+mn-ea"/>
          <a:cs typeface="+mn-cs"/>
        </a:defRPr>
      </a:lvl3pPr>
      <a:lvl4pPr marL="1004888" indent="-182563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 kern="1200">
          <a:solidFill>
            <a:schemeClr val="tx1"/>
          </a:solidFill>
          <a:latin typeface="Corbel"/>
          <a:ea typeface="+mn-ea"/>
          <a:cs typeface="+mn-cs"/>
        </a:defRPr>
      </a:lvl4pPr>
      <a:lvl5pPr marL="1187450" indent="-1365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charset="0"/>
        <a:buChar char="•"/>
        <a:defRPr sz="1400" kern="1200">
          <a:solidFill>
            <a:schemeClr val="tx1"/>
          </a:solidFill>
          <a:latin typeface="Corbel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gi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openxmlformats.org/officeDocument/2006/relationships/image" Target="../media/image11.jpeg"/><Relationship Id="rId6" Type="http://schemas.openxmlformats.org/officeDocument/2006/relationships/image" Target="../media/image12.gif"/><Relationship Id="rId7" Type="http://schemas.openxmlformats.org/officeDocument/2006/relationships/image" Target="../media/image13.jpeg"/><Relationship Id="rId8" Type="http://schemas.openxmlformats.org/officeDocument/2006/relationships/image" Target="../media/image14.gi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comments" Target="../comments/commen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comments" Target="../comments/commen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.jpeg"/><Relationship Id="rId7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836613"/>
            <a:ext cx="7848600" cy="24622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sz="3600" b="1" cap="none" dirty="0" err="1">
                <a:solidFill>
                  <a:schemeClr val="tx1"/>
                </a:solidFill>
              </a:rPr>
              <a:t>Detection</a:t>
            </a:r>
            <a:r>
              <a:rPr lang="fr-FR" sz="3600" b="1" cap="none" dirty="0">
                <a:solidFill>
                  <a:schemeClr val="tx1"/>
                </a:solidFill>
              </a:rPr>
              <a:t> and </a:t>
            </a:r>
            <a:r>
              <a:rPr lang="fr-FR" sz="3600" b="1" cap="none" dirty="0" err="1">
                <a:solidFill>
                  <a:schemeClr val="tx1"/>
                </a:solidFill>
              </a:rPr>
              <a:t>genetic</a:t>
            </a:r>
            <a:r>
              <a:rPr lang="fr-FR" sz="3600" b="1" cap="none" dirty="0">
                <a:solidFill>
                  <a:schemeClr val="tx1"/>
                </a:solidFill>
              </a:rPr>
              <a:t> </a:t>
            </a:r>
            <a:r>
              <a:rPr lang="fr-FR" sz="3600" b="1" cap="none" dirty="0" err="1">
                <a:solidFill>
                  <a:schemeClr val="tx1"/>
                </a:solidFill>
              </a:rPr>
              <a:t>characterization</a:t>
            </a:r>
            <a:r>
              <a:rPr lang="fr-FR" sz="3600" b="1" cap="none" dirty="0">
                <a:solidFill>
                  <a:schemeClr val="tx1"/>
                </a:solidFill>
              </a:rPr>
              <a:t> of Seoul Virus and </a:t>
            </a:r>
            <a:r>
              <a:rPr lang="fr-FR" sz="3600" b="1" cap="none" dirty="0" err="1">
                <a:solidFill>
                  <a:schemeClr val="tx1"/>
                </a:solidFill>
              </a:rPr>
              <a:t>other</a:t>
            </a:r>
            <a:r>
              <a:rPr lang="fr-FR" sz="3600" b="1" cap="none" dirty="0">
                <a:solidFill>
                  <a:schemeClr val="tx1"/>
                </a:solidFill>
              </a:rPr>
              <a:t> </a:t>
            </a:r>
            <a:r>
              <a:rPr lang="fr-FR" sz="3600" b="1" cap="none" dirty="0" err="1">
                <a:solidFill>
                  <a:schemeClr val="tx1"/>
                </a:solidFill>
              </a:rPr>
              <a:t>viruses</a:t>
            </a:r>
            <a:r>
              <a:rPr lang="fr-FR" sz="3600" b="1" cap="none" dirty="0">
                <a:solidFill>
                  <a:schemeClr val="tx1"/>
                </a:solidFill>
              </a:rPr>
              <a:t> borne by commensal </a:t>
            </a:r>
            <a:r>
              <a:rPr lang="fr-FR" sz="3600" b="1" cap="none" dirty="0" err="1">
                <a:solidFill>
                  <a:schemeClr val="tx1"/>
                </a:solidFill>
              </a:rPr>
              <a:t>Norway</a:t>
            </a:r>
            <a:r>
              <a:rPr lang="fr-FR" sz="3600" b="1" cap="none" dirty="0">
                <a:solidFill>
                  <a:schemeClr val="tx1"/>
                </a:solidFill>
              </a:rPr>
              <a:t> rats (</a:t>
            </a:r>
            <a:r>
              <a:rPr lang="fr-FR" sz="3600" b="1" i="1" cap="none" dirty="0" err="1">
                <a:solidFill>
                  <a:schemeClr val="tx1"/>
                </a:solidFill>
              </a:rPr>
              <a:t>Rattus</a:t>
            </a:r>
            <a:r>
              <a:rPr lang="fr-FR" sz="3600" b="1" i="1" cap="none" dirty="0">
                <a:solidFill>
                  <a:schemeClr val="tx1"/>
                </a:solidFill>
              </a:rPr>
              <a:t> </a:t>
            </a:r>
            <a:r>
              <a:rPr lang="fr-FR" sz="3600" b="1" i="1" cap="none" dirty="0" err="1">
                <a:solidFill>
                  <a:schemeClr val="tx1"/>
                </a:solidFill>
              </a:rPr>
              <a:t>norvegicus</a:t>
            </a:r>
            <a:r>
              <a:rPr lang="fr-FR" sz="3600" b="1" cap="none" dirty="0">
                <a:solidFill>
                  <a:schemeClr val="tx1"/>
                </a:solidFill>
              </a:rPr>
              <a:t>) in France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sz="4000" dirty="0" smtClean="0"/>
              <a:t>Michel Pépin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fr-FR" dirty="0" err="1" smtClean="0"/>
              <a:t>University</a:t>
            </a:r>
            <a:r>
              <a:rPr lang="fr-FR" dirty="0" smtClean="0"/>
              <a:t> of Lyon, VETAGROSUP, Lyon, FRANCE</a:t>
            </a:r>
            <a:endParaRPr lang="fr-FR" dirty="0"/>
          </a:p>
        </p:txBody>
      </p:sp>
      <p:pic>
        <p:nvPicPr>
          <p:cNvPr id="15363" name="Image 3" descr="logo VA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5388" y="4608513"/>
            <a:ext cx="1749425" cy="220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dirty="0" err="1" smtClean="0"/>
              <a:t>Norway</a:t>
            </a:r>
            <a:r>
              <a:rPr lang="fr-FR" dirty="0" smtClean="0"/>
              <a:t> rat (</a:t>
            </a:r>
            <a:r>
              <a:rPr lang="fr-FR" i="1" dirty="0" err="1" smtClean="0"/>
              <a:t>Rattus</a:t>
            </a:r>
            <a:r>
              <a:rPr lang="fr-FR" i="1" dirty="0" smtClean="0"/>
              <a:t> </a:t>
            </a:r>
            <a:r>
              <a:rPr lang="fr-FR" i="1" dirty="0" err="1" smtClean="0"/>
              <a:t>norvegicus</a:t>
            </a:r>
            <a:r>
              <a:rPr lang="fr-FR" dirty="0" smtClean="0"/>
              <a:t>) : an invasive </a:t>
            </a:r>
            <a:r>
              <a:rPr lang="fr-FR" dirty="0" err="1" smtClean="0"/>
              <a:t>species</a:t>
            </a:r>
            <a:endParaRPr lang="fr-FR" dirty="0"/>
          </a:p>
        </p:txBody>
      </p:sp>
      <p:pic>
        <p:nvPicPr>
          <p:cNvPr id="16386" name="Espace réservé du contenu 3" descr="rat.jpg"/>
          <p:cNvPicPr>
            <a:picLocks noGrp="1" noChangeAspect="1"/>
          </p:cNvPicPr>
          <p:nvPr>
            <p:ph idx="1"/>
          </p:nvPr>
        </p:nvPicPr>
        <p:blipFill>
          <a:blip r:embed="rId3"/>
          <a:srcRect t="8632" b="8632"/>
          <a:stretch>
            <a:fillRect/>
          </a:stretch>
        </p:blipFill>
        <p:spPr>
          <a:xfrm>
            <a:off x="457200" y="1920875"/>
            <a:ext cx="8229600" cy="4556125"/>
          </a:xfrm>
        </p:spPr>
      </p:pic>
      <p:sp>
        <p:nvSpPr>
          <p:cNvPr id="3" name="ZoneTexte 2"/>
          <p:cNvSpPr txBox="1"/>
          <p:nvPr/>
        </p:nvSpPr>
        <p:spPr>
          <a:xfrm>
            <a:off x="4916488" y="6477000"/>
            <a:ext cx="3770312" cy="36988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i="1" dirty="0">
                <a:latin typeface="Corbel"/>
                <a:cs typeface="Corbel"/>
              </a:rPr>
              <a:t>http://</a:t>
            </a:r>
            <a:r>
              <a:rPr lang="fr-FR" i="1" dirty="0" err="1">
                <a:latin typeface="Corbel"/>
                <a:cs typeface="Corbel"/>
              </a:rPr>
              <a:t>eol.org</a:t>
            </a:r>
            <a:r>
              <a:rPr lang="fr-FR" i="1" dirty="0">
                <a:latin typeface="Corbel"/>
                <a:cs typeface="Corbel"/>
              </a:rPr>
              <a:t>/pages/328448/</a:t>
            </a:r>
            <a:r>
              <a:rPr lang="fr-FR" i="1" dirty="0" err="1">
                <a:latin typeface="Corbel"/>
                <a:cs typeface="Corbel"/>
              </a:rPr>
              <a:t>overview</a:t>
            </a:r>
            <a:endParaRPr lang="fr-FR" i="1" dirty="0">
              <a:latin typeface="Corbel"/>
              <a:cs typeface="Corbel"/>
            </a:endParaRPr>
          </a:p>
        </p:txBody>
      </p:sp>
      <p:sp>
        <p:nvSpPr>
          <p:cNvPr id="16388" name="Espace réservé de la date 4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latin typeface="Corbel" pitchFamily="34" charset="0"/>
              </a:rPr>
              <a:t>Virology-2014</a:t>
            </a:r>
          </a:p>
        </p:txBody>
      </p:sp>
      <p:sp>
        <p:nvSpPr>
          <p:cNvPr id="16389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B84A41D-CA3F-4909-AAF3-C69C94D5E841}" type="slidenum">
              <a:rPr lang="fr-FR">
                <a:latin typeface="Corbe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fr-FR"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dirty="0" err="1" smtClean="0"/>
              <a:t>Norway</a:t>
            </a:r>
            <a:r>
              <a:rPr lang="fr-FR" dirty="0" smtClean="0"/>
              <a:t> rat (</a:t>
            </a:r>
            <a:r>
              <a:rPr lang="fr-FR" i="1" dirty="0" err="1" smtClean="0"/>
              <a:t>Rattus</a:t>
            </a:r>
            <a:r>
              <a:rPr lang="fr-FR" i="1" dirty="0" smtClean="0"/>
              <a:t> </a:t>
            </a:r>
            <a:r>
              <a:rPr lang="fr-FR" i="1" dirty="0" err="1" smtClean="0"/>
              <a:t>norvegicus</a:t>
            </a:r>
            <a:r>
              <a:rPr lang="fr-FR" dirty="0" smtClean="0"/>
              <a:t>) : an invasive </a:t>
            </a:r>
            <a:r>
              <a:rPr lang="fr-FR" dirty="0" err="1" smtClean="0"/>
              <a:t>species</a:t>
            </a:r>
            <a:r>
              <a:rPr lang="fr-FR" dirty="0" smtClean="0"/>
              <a:t> = a </a:t>
            </a:r>
            <a:r>
              <a:rPr lang="fr-FR" dirty="0" err="1" smtClean="0"/>
              <a:t>pest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920875"/>
            <a:ext cx="8229600" cy="4556125"/>
          </a:xfrm>
        </p:spPr>
        <p:txBody>
          <a:bodyPr rtlCol="0">
            <a:normAutofit lnSpcReduction="10000"/>
          </a:bodyPr>
          <a:lstStyle/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3600" dirty="0" smtClean="0">
                <a:solidFill>
                  <a:srgbClr val="0000FF"/>
                </a:solidFill>
              </a:rPr>
              <a:t>Commensal</a:t>
            </a:r>
            <a:r>
              <a:rPr lang="fr-FR" sz="3600" dirty="0" smtClean="0"/>
              <a:t> rodent </a:t>
            </a:r>
            <a:r>
              <a:rPr lang="fr-FR" sz="3600" dirty="0" err="1" smtClean="0"/>
              <a:t>species</a:t>
            </a:r>
            <a:endParaRPr lang="fr-FR" sz="3600" dirty="0" smtClean="0"/>
          </a:p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3600" dirty="0" err="1" smtClean="0"/>
              <a:t>Responsible</a:t>
            </a:r>
            <a:r>
              <a:rPr lang="fr-FR" sz="3600" dirty="0" smtClean="0"/>
              <a:t> for </a:t>
            </a:r>
            <a:r>
              <a:rPr lang="fr-FR" sz="3600" dirty="0" smtClean="0">
                <a:solidFill>
                  <a:srgbClr val="0000FF"/>
                </a:solidFill>
              </a:rPr>
              <a:t>damage/</a:t>
            </a:r>
            <a:r>
              <a:rPr lang="fr-FR" sz="3600" dirty="0" err="1" smtClean="0">
                <a:solidFill>
                  <a:srgbClr val="0000FF"/>
                </a:solidFill>
              </a:rPr>
              <a:t>waste</a:t>
            </a:r>
            <a:r>
              <a:rPr lang="fr-FR" sz="3600" dirty="0" smtClean="0">
                <a:solidFill>
                  <a:srgbClr val="0000FF"/>
                </a:solidFill>
              </a:rPr>
              <a:t> </a:t>
            </a:r>
            <a:r>
              <a:rPr lang="fr-FR" sz="3600" dirty="0" smtClean="0"/>
              <a:t>to agriculture, </a:t>
            </a:r>
            <a:r>
              <a:rPr lang="fr-FR" sz="3600" dirty="0" err="1" smtClean="0"/>
              <a:t>forestry</a:t>
            </a:r>
            <a:r>
              <a:rPr lang="fr-FR" sz="3600" dirty="0" smtClean="0"/>
              <a:t>, horticulture and infrastructures </a:t>
            </a:r>
            <a:r>
              <a:rPr lang="fr-FR" sz="3600" dirty="0" smtClean="0">
                <a:sym typeface="Wingdings"/>
              </a:rPr>
              <a:t> </a:t>
            </a:r>
            <a:r>
              <a:rPr lang="fr-FR" sz="3600" dirty="0" err="1" smtClean="0">
                <a:sym typeface="Wingdings"/>
              </a:rPr>
              <a:t>huge</a:t>
            </a:r>
            <a:r>
              <a:rPr lang="fr-FR" sz="3600" dirty="0" smtClean="0">
                <a:sym typeface="Wingdings"/>
              </a:rPr>
              <a:t> </a:t>
            </a:r>
            <a:r>
              <a:rPr lang="fr-FR" sz="3600" dirty="0" err="1" smtClean="0">
                <a:sym typeface="Wingdings"/>
              </a:rPr>
              <a:t>financial</a:t>
            </a:r>
            <a:r>
              <a:rPr lang="fr-FR" sz="3600" dirty="0" smtClean="0">
                <a:sym typeface="Wingdings"/>
              </a:rPr>
              <a:t> </a:t>
            </a:r>
            <a:r>
              <a:rPr lang="fr-FR" sz="3600" dirty="0" err="1" smtClean="0">
                <a:sym typeface="Wingdings"/>
              </a:rPr>
              <a:t>losses</a:t>
            </a:r>
            <a:endParaRPr lang="fr-FR" sz="3600" dirty="0" smtClean="0"/>
          </a:p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3600" dirty="0" smtClean="0">
                <a:latin typeface="Wingdings"/>
                <a:ea typeface="Wingdings"/>
                <a:cs typeface="Wingdings"/>
                <a:sym typeface="Wingdings"/>
              </a:rPr>
              <a:t></a:t>
            </a:r>
            <a:r>
              <a:rPr lang="fr-FR" sz="3600" dirty="0">
                <a:sym typeface="Wingdings"/>
              </a:rPr>
              <a:t> </a:t>
            </a:r>
            <a:r>
              <a:rPr lang="fr-FR" sz="3600" dirty="0" smtClean="0">
                <a:sym typeface="Wingdings"/>
              </a:rPr>
              <a:t>global </a:t>
            </a:r>
            <a:r>
              <a:rPr lang="fr-FR" sz="3600" dirty="0" err="1" smtClean="0">
                <a:sym typeface="Wingdings"/>
              </a:rPr>
              <a:t>demand</a:t>
            </a:r>
            <a:r>
              <a:rPr lang="fr-FR" sz="3600" dirty="0" smtClean="0">
                <a:sym typeface="Wingdings"/>
              </a:rPr>
              <a:t> for </a:t>
            </a:r>
            <a:r>
              <a:rPr lang="fr-FR" sz="3600" dirty="0" err="1" smtClean="0">
                <a:sym typeface="Wingdings"/>
              </a:rPr>
              <a:t>food</a:t>
            </a:r>
            <a:r>
              <a:rPr lang="fr-FR" sz="3600" dirty="0" smtClean="0">
                <a:sym typeface="Wingdings"/>
              </a:rPr>
              <a:t>  </a:t>
            </a:r>
            <a:r>
              <a:rPr lang="fr-FR" sz="3600" dirty="0" smtClean="0"/>
              <a:t>Damage </a:t>
            </a:r>
            <a:r>
              <a:rPr lang="fr-FR" sz="3600" dirty="0" err="1"/>
              <a:t>level</a:t>
            </a:r>
            <a:r>
              <a:rPr lang="fr-FR" sz="3600" dirty="0"/>
              <a:t> </a:t>
            </a:r>
            <a:r>
              <a:rPr lang="fr-FR" sz="3600" dirty="0" err="1"/>
              <a:t>is</a:t>
            </a:r>
            <a:r>
              <a:rPr lang="fr-FR" sz="3600" dirty="0"/>
              <a:t> </a:t>
            </a:r>
            <a:r>
              <a:rPr lang="fr-FR" sz="3600" dirty="0" err="1"/>
              <a:t>likely</a:t>
            </a:r>
            <a:r>
              <a:rPr lang="fr-FR" sz="3600" dirty="0"/>
              <a:t> to </a:t>
            </a:r>
            <a:r>
              <a:rPr lang="fr-FR" sz="3600" dirty="0" err="1" smtClean="0"/>
              <a:t>increase</a:t>
            </a:r>
            <a:endParaRPr lang="fr-FR" sz="3600" dirty="0" smtClean="0"/>
          </a:p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3600" dirty="0" smtClean="0"/>
              <a:t>Anticoagulant </a:t>
            </a:r>
            <a:r>
              <a:rPr lang="fr-FR" sz="3600" dirty="0" err="1" smtClean="0"/>
              <a:t>rodenticides</a:t>
            </a:r>
            <a:r>
              <a:rPr lang="fr-FR" sz="3600" dirty="0" smtClean="0"/>
              <a:t> </a:t>
            </a:r>
            <a:r>
              <a:rPr lang="fr-FR" sz="3600" dirty="0" smtClean="0">
                <a:latin typeface="Zapf Dingbats"/>
                <a:ea typeface="Zapf Dingbats"/>
                <a:cs typeface="Zapf Dingbats"/>
                <a:sym typeface="Zapf Dingbats"/>
              </a:rPr>
              <a:t>✚✚✚</a:t>
            </a:r>
            <a:r>
              <a:rPr lang="fr-FR" sz="3600" dirty="0">
                <a:sym typeface="Zapf Dingbats"/>
              </a:rPr>
              <a:t> </a:t>
            </a:r>
            <a:r>
              <a:rPr lang="fr-FR" sz="3600" dirty="0" smtClean="0">
                <a:sym typeface="Zapf Dingbats"/>
              </a:rPr>
              <a:t>… BUT </a:t>
            </a:r>
            <a:r>
              <a:rPr lang="fr-FR" sz="3600" dirty="0" smtClean="0">
                <a:solidFill>
                  <a:srgbClr val="0000FF"/>
                </a:solidFill>
                <a:sym typeface="Zapf Dingbats"/>
              </a:rPr>
              <a:t>anticoagulant-</a:t>
            </a:r>
            <a:r>
              <a:rPr lang="fr-FR" sz="3600" dirty="0" err="1" smtClean="0">
                <a:solidFill>
                  <a:srgbClr val="0000FF"/>
                </a:solidFill>
                <a:sym typeface="Zapf Dingbats"/>
              </a:rPr>
              <a:t>resistant</a:t>
            </a:r>
            <a:r>
              <a:rPr lang="fr-FR" sz="3600" dirty="0" smtClean="0">
                <a:solidFill>
                  <a:srgbClr val="0000FF"/>
                </a:solidFill>
                <a:sym typeface="Zapf Dingbats"/>
              </a:rPr>
              <a:t> </a:t>
            </a:r>
            <a:r>
              <a:rPr lang="fr-FR" sz="3600" dirty="0" smtClean="0">
                <a:sym typeface="Zapf Dingbats"/>
              </a:rPr>
              <a:t>rats </a:t>
            </a:r>
            <a:r>
              <a:rPr lang="fr-FR" sz="3600" dirty="0" err="1" smtClean="0">
                <a:sym typeface="Zapf Dingbats"/>
              </a:rPr>
              <a:t>exist</a:t>
            </a:r>
            <a:r>
              <a:rPr lang="fr-FR" sz="3600" dirty="0" smtClean="0">
                <a:sym typeface="Zapf Dingbats"/>
              </a:rPr>
              <a:t> </a:t>
            </a:r>
            <a:r>
              <a:rPr lang="fr-FR" sz="3600" dirty="0" err="1" smtClean="0">
                <a:sym typeface="Zapf Dingbats"/>
              </a:rPr>
              <a:t>now</a:t>
            </a:r>
            <a:endParaRPr lang="fr-FR" sz="3600" dirty="0"/>
          </a:p>
        </p:txBody>
      </p:sp>
      <p:sp>
        <p:nvSpPr>
          <p:cNvPr id="17411" name="Espace réservé de la date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latin typeface="Corbel" pitchFamily="34" charset="0"/>
              </a:rPr>
              <a:t>Virology-2014</a:t>
            </a:r>
          </a:p>
        </p:txBody>
      </p:sp>
      <p:sp>
        <p:nvSpPr>
          <p:cNvPr id="17412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11AA707-61AF-4A55-A17B-FFEA57B51582}" type="slidenum">
              <a:rPr lang="fr-FR">
                <a:latin typeface="Corbe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fr-FR"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dirty="0" err="1" smtClean="0"/>
              <a:t>Norway</a:t>
            </a:r>
            <a:r>
              <a:rPr lang="fr-FR" dirty="0" smtClean="0"/>
              <a:t> rat (</a:t>
            </a:r>
            <a:r>
              <a:rPr lang="fr-FR" i="1" dirty="0" err="1" smtClean="0"/>
              <a:t>Rattus</a:t>
            </a:r>
            <a:r>
              <a:rPr lang="fr-FR" i="1" dirty="0" smtClean="0"/>
              <a:t> </a:t>
            </a:r>
            <a:r>
              <a:rPr lang="fr-FR" i="1" dirty="0" err="1" smtClean="0"/>
              <a:t>norvegicus</a:t>
            </a:r>
            <a:r>
              <a:rPr lang="fr-FR" dirty="0" smtClean="0"/>
              <a:t>) : </a:t>
            </a:r>
            <a:r>
              <a:rPr lang="fr-FR" dirty="0" err="1" smtClean="0"/>
              <a:t>reservoir</a:t>
            </a:r>
            <a:r>
              <a:rPr lang="fr-FR" dirty="0" smtClean="0"/>
              <a:t> of </a:t>
            </a:r>
            <a:r>
              <a:rPr lang="fr-FR" dirty="0" err="1" smtClean="0"/>
              <a:t>pathogens</a:t>
            </a:r>
            <a:r>
              <a:rPr lang="fr-FR" dirty="0" smtClean="0"/>
              <a:t> 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6981728"/>
              </p:ext>
            </p:extLst>
          </p:nvPr>
        </p:nvGraphicFramePr>
        <p:xfrm>
          <a:off x="457200" y="1920875"/>
          <a:ext cx="82296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2095"/>
                <a:gridCol w="6537505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2000" b="1" dirty="0" smtClean="0">
                          <a:solidFill>
                            <a:schemeClr val="tx1"/>
                          </a:solidFill>
                          <a:latin typeface="Corbel"/>
                          <a:cs typeface="Corbel"/>
                        </a:rPr>
                        <a:t>VIRUSES</a:t>
                      </a:r>
                      <a:endParaRPr lang="fr-FR" sz="2000" b="1" dirty="0">
                        <a:solidFill>
                          <a:schemeClr val="tx1"/>
                        </a:solidFill>
                        <a:latin typeface="Corbel"/>
                        <a:cs typeface="Corbe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1" dirty="0" smtClean="0">
                          <a:solidFill>
                            <a:srgbClr val="0000FF"/>
                          </a:solidFill>
                          <a:latin typeface="Corbel"/>
                          <a:cs typeface="Corbel"/>
                        </a:rPr>
                        <a:t>Seoul</a:t>
                      </a:r>
                      <a:r>
                        <a:rPr lang="fr-FR" sz="2400" b="1" baseline="0" dirty="0" smtClean="0">
                          <a:solidFill>
                            <a:srgbClr val="0000FF"/>
                          </a:solidFill>
                          <a:latin typeface="Corbel"/>
                          <a:cs typeface="Corbel"/>
                        </a:rPr>
                        <a:t> virus</a:t>
                      </a:r>
                      <a:r>
                        <a:rPr lang="fr-FR" sz="2400" b="1" dirty="0" smtClean="0">
                          <a:solidFill>
                            <a:srgbClr val="0000FF"/>
                          </a:solidFill>
                          <a:latin typeface="Corbel"/>
                          <a:cs typeface="Corbel"/>
                        </a:rPr>
                        <a:t> (SEOV; </a:t>
                      </a:r>
                      <a:r>
                        <a:rPr lang="fr-FR" sz="2400" b="1" i="1" dirty="0" err="1" smtClean="0">
                          <a:solidFill>
                            <a:srgbClr val="0000FF"/>
                          </a:solidFill>
                          <a:latin typeface="Corbel"/>
                          <a:cs typeface="Corbel"/>
                        </a:rPr>
                        <a:t>Bunyaviridae</a:t>
                      </a:r>
                      <a:r>
                        <a:rPr lang="fr-FR" sz="2400" b="1" i="1" dirty="0" smtClean="0">
                          <a:solidFill>
                            <a:srgbClr val="0000FF"/>
                          </a:solidFill>
                          <a:latin typeface="Corbel"/>
                          <a:cs typeface="Corbel"/>
                        </a:rPr>
                        <a:t>;</a:t>
                      </a:r>
                      <a:r>
                        <a:rPr lang="fr-FR" sz="2400" b="1" i="1" baseline="0" dirty="0" smtClean="0">
                          <a:solidFill>
                            <a:srgbClr val="0000FF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lang="fr-FR" sz="2400" b="1" dirty="0" err="1" smtClean="0">
                          <a:solidFill>
                            <a:srgbClr val="0000FF"/>
                          </a:solidFill>
                          <a:latin typeface="Corbel"/>
                          <a:cs typeface="Corbel"/>
                        </a:rPr>
                        <a:t>hantavirus</a:t>
                      </a:r>
                      <a:r>
                        <a:rPr lang="fr-FR" sz="2400" b="1" dirty="0" smtClean="0">
                          <a:solidFill>
                            <a:srgbClr val="0000FF"/>
                          </a:solidFill>
                          <a:latin typeface="Corbel"/>
                          <a:cs typeface="Corbel"/>
                        </a:rPr>
                        <a:t>) </a:t>
                      </a:r>
                      <a:r>
                        <a:rPr lang="fr-FR" sz="2400" b="0" dirty="0" smtClean="0">
                          <a:solidFill>
                            <a:schemeClr val="tx1"/>
                          </a:solidFill>
                          <a:latin typeface="Corbel"/>
                          <a:cs typeface="Corbel"/>
                        </a:rPr>
                        <a:t>; cowpox</a:t>
                      </a:r>
                      <a:r>
                        <a:rPr lang="fr-FR" sz="2400" b="0" baseline="0" dirty="0" smtClean="0">
                          <a:solidFill>
                            <a:schemeClr val="tx1"/>
                          </a:solidFill>
                          <a:latin typeface="Corbel"/>
                          <a:cs typeface="Corbel"/>
                        </a:rPr>
                        <a:t> virus (</a:t>
                      </a:r>
                      <a:r>
                        <a:rPr lang="fr-FR" sz="2400" b="0" i="0" baseline="0" dirty="0" smtClean="0">
                          <a:solidFill>
                            <a:schemeClr val="tx1"/>
                          </a:solidFill>
                          <a:latin typeface="Corbel"/>
                          <a:cs typeface="Corbel"/>
                        </a:rPr>
                        <a:t>CPXV;</a:t>
                      </a:r>
                      <a:r>
                        <a:rPr lang="fr-FR" sz="2400" b="0" i="1" baseline="0" dirty="0" smtClean="0">
                          <a:solidFill>
                            <a:schemeClr val="tx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lang="fr-FR" sz="2400" b="0" i="1" baseline="0" dirty="0" err="1" smtClean="0">
                          <a:solidFill>
                            <a:schemeClr val="tx1"/>
                          </a:solidFill>
                          <a:latin typeface="Corbel"/>
                          <a:cs typeface="Corbel"/>
                        </a:rPr>
                        <a:t>Poxviridae</a:t>
                      </a:r>
                      <a:r>
                        <a:rPr lang="fr-FR" sz="2400" b="0" i="0" baseline="0" dirty="0" smtClean="0">
                          <a:solidFill>
                            <a:schemeClr val="tx1"/>
                          </a:solidFill>
                          <a:latin typeface="Corbel"/>
                          <a:cs typeface="Corbel"/>
                        </a:rPr>
                        <a:t>) ; </a:t>
                      </a:r>
                      <a:r>
                        <a:rPr lang="fr-FR" sz="2400" b="1" i="0" baseline="0" dirty="0" err="1" smtClean="0">
                          <a:solidFill>
                            <a:srgbClr val="0000FF"/>
                          </a:solidFill>
                          <a:latin typeface="Corbel"/>
                          <a:cs typeface="Corbel"/>
                        </a:rPr>
                        <a:t>hepatitis</a:t>
                      </a:r>
                      <a:r>
                        <a:rPr lang="fr-FR" sz="2400" b="1" i="0" baseline="0" dirty="0" smtClean="0">
                          <a:solidFill>
                            <a:srgbClr val="0000FF"/>
                          </a:solidFill>
                          <a:latin typeface="Corbel"/>
                          <a:cs typeface="Corbel"/>
                        </a:rPr>
                        <a:t> E virus (HEV; </a:t>
                      </a:r>
                      <a:r>
                        <a:rPr lang="fr-FR" sz="2400" b="1" i="0" baseline="0" dirty="0" err="1" smtClean="0">
                          <a:solidFill>
                            <a:srgbClr val="0000FF"/>
                          </a:solidFill>
                          <a:latin typeface="Corbel"/>
                          <a:cs typeface="Corbel"/>
                        </a:rPr>
                        <a:t>orthohepevirus</a:t>
                      </a:r>
                      <a:r>
                        <a:rPr lang="fr-FR" sz="2400" b="1" i="0" baseline="0" dirty="0" smtClean="0">
                          <a:solidFill>
                            <a:srgbClr val="0000FF"/>
                          </a:solidFill>
                          <a:latin typeface="Corbel"/>
                          <a:cs typeface="Corbel"/>
                        </a:rPr>
                        <a:t>, </a:t>
                      </a:r>
                      <a:r>
                        <a:rPr lang="fr-FR" sz="2400" b="1" i="1" baseline="0" dirty="0" err="1" smtClean="0">
                          <a:solidFill>
                            <a:srgbClr val="0000FF"/>
                          </a:solidFill>
                          <a:latin typeface="Corbel"/>
                          <a:cs typeface="Corbel"/>
                        </a:rPr>
                        <a:t>Hepeviridae</a:t>
                      </a:r>
                      <a:r>
                        <a:rPr lang="fr-FR" sz="2400" b="1" i="0" baseline="0" dirty="0" smtClean="0">
                          <a:solidFill>
                            <a:srgbClr val="0000FF"/>
                          </a:solidFill>
                          <a:latin typeface="Corbel"/>
                          <a:cs typeface="Corbel"/>
                        </a:rPr>
                        <a:t>)</a:t>
                      </a:r>
                      <a:r>
                        <a:rPr lang="fr-FR" sz="2400" b="0" i="0" baseline="0" dirty="0" smtClean="0">
                          <a:solidFill>
                            <a:schemeClr val="tx1"/>
                          </a:solidFill>
                          <a:latin typeface="Corbel"/>
                          <a:cs typeface="Corbel"/>
                        </a:rPr>
                        <a:t>; </a:t>
                      </a:r>
                      <a:r>
                        <a:rPr lang="fr-FR" sz="2400" b="0" i="0" baseline="0" dirty="0" err="1" smtClean="0">
                          <a:solidFill>
                            <a:schemeClr val="tx1"/>
                          </a:solidFill>
                          <a:latin typeface="Corbel"/>
                          <a:cs typeface="Corbel"/>
                        </a:rPr>
                        <a:t>lymphocytic</a:t>
                      </a:r>
                      <a:r>
                        <a:rPr lang="fr-FR" sz="2400" b="0" i="0" baseline="0" dirty="0" smtClean="0">
                          <a:solidFill>
                            <a:schemeClr val="tx1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lang="fr-FR" sz="2400" b="0" i="0" baseline="0" dirty="0" err="1" smtClean="0">
                          <a:solidFill>
                            <a:schemeClr val="tx1"/>
                          </a:solidFill>
                          <a:latin typeface="Corbel"/>
                          <a:cs typeface="Corbel"/>
                        </a:rPr>
                        <a:t>choriomeningitis</a:t>
                      </a:r>
                      <a:r>
                        <a:rPr lang="fr-FR" sz="2400" b="0" i="0" baseline="0" dirty="0" smtClean="0">
                          <a:solidFill>
                            <a:schemeClr val="tx1"/>
                          </a:solidFill>
                          <a:latin typeface="Corbel"/>
                          <a:cs typeface="Corbel"/>
                        </a:rPr>
                        <a:t> virus (LCMV; </a:t>
                      </a:r>
                      <a:r>
                        <a:rPr lang="fr-FR" sz="2400" b="0" i="1" baseline="0" dirty="0" err="1" smtClean="0">
                          <a:solidFill>
                            <a:schemeClr val="tx1"/>
                          </a:solidFill>
                          <a:latin typeface="Corbel"/>
                          <a:cs typeface="Corbel"/>
                        </a:rPr>
                        <a:t>Arenaviridae</a:t>
                      </a:r>
                      <a:r>
                        <a:rPr lang="fr-FR" sz="2400" b="0" i="0" baseline="0" dirty="0" smtClean="0">
                          <a:solidFill>
                            <a:schemeClr val="tx1"/>
                          </a:solidFill>
                          <a:latin typeface="Corbel"/>
                          <a:cs typeface="Corbel"/>
                        </a:rPr>
                        <a:t>); </a:t>
                      </a:r>
                      <a:r>
                        <a:rPr lang="fr-FR" sz="2400" b="0" i="0" baseline="0" dirty="0" err="1" smtClean="0">
                          <a:solidFill>
                            <a:schemeClr val="tx1"/>
                          </a:solidFill>
                          <a:latin typeface="Corbel"/>
                          <a:cs typeface="Corbel"/>
                        </a:rPr>
                        <a:t>encephalomyocarditis</a:t>
                      </a:r>
                      <a:r>
                        <a:rPr lang="fr-FR" sz="2400" b="0" i="0" baseline="0" dirty="0" smtClean="0">
                          <a:solidFill>
                            <a:schemeClr val="tx1"/>
                          </a:solidFill>
                          <a:latin typeface="Corbel"/>
                          <a:cs typeface="Corbel"/>
                        </a:rPr>
                        <a:t> virus (EMCV; </a:t>
                      </a:r>
                      <a:r>
                        <a:rPr lang="fr-FR" sz="2400" b="0" i="1" baseline="0" dirty="0" err="1" smtClean="0">
                          <a:solidFill>
                            <a:schemeClr val="tx1"/>
                          </a:solidFill>
                          <a:latin typeface="Corbel"/>
                          <a:cs typeface="Corbel"/>
                        </a:rPr>
                        <a:t>Picornaviridae</a:t>
                      </a:r>
                      <a:r>
                        <a:rPr lang="fr-FR" sz="2400" b="0" i="0" baseline="0" dirty="0" smtClean="0">
                          <a:solidFill>
                            <a:schemeClr val="tx1"/>
                          </a:solidFill>
                          <a:latin typeface="Corbel"/>
                          <a:cs typeface="Corbel"/>
                        </a:rPr>
                        <a:t>)</a:t>
                      </a:r>
                      <a:endParaRPr lang="fr-FR" sz="2400" b="0" dirty="0">
                        <a:solidFill>
                          <a:schemeClr val="tx1"/>
                        </a:solidFill>
                        <a:latin typeface="Corbel"/>
                        <a:cs typeface="Corbe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b="1" dirty="0" smtClean="0">
                          <a:latin typeface="Corbel"/>
                          <a:cs typeface="Corbel"/>
                        </a:rPr>
                        <a:t>BACTERIA</a:t>
                      </a:r>
                      <a:endParaRPr lang="fr-FR" sz="2000" b="1" dirty="0">
                        <a:latin typeface="Corbel"/>
                        <a:cs typeface="Corbe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1" i="1" dirty="0" err="1" smtClean="0">
                          <a:solidFill>
                            <a:srgbClr val="0000FF"/>
                          </a:solidFill>
                          <a:latin typeface="Corbel"/>
                          <a:cs typeface="Corbel"/>
                        </a:rPr>
                        <a:t>Leptospira</a:t>
                      </a:r>
                      <a:r>
                        <a:rPr lang="fr-FR" sz="2400" b="1" dirty="0" smtClean="0">
                          <a:solidFill>
                            <a:srgbClr val="0000FF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lang="fr-FR" sz="2400" b="1" i="1" dirty="0" err="1" smtClean="0">
                          <a:solidFill>
                            <a:srgbClr val="0000FF"/>
                          </a:solidFill>
                          <a:latin typeface="Corbel"/>
                          <a:cs typeface="Corbel"/>
                        </a:rPr>
                        <a:t>interrogans</a:t>
                      </a:r>
                      <a:r>
                        <a:rPr lang="fr-FR" sz="2400" b="1" dirty="0" smtClean="0">
                          <a:solidFill>
                            <a:srgbClr val="0000FF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lang="fr-FR" sz="2400" dirty="0" smtClean="0">
                          <a:latin typeface="Corbel"/>
                          <a:cs typeface="Corbel"/>
                        </a:rPr>
                        <a:t>; </a:t>
                      </a:r>
                      <a:r>
                        <a:rPr lang="fr-FR" sz="2400" i="1" dirty="0" smtClean="0">
                          <a:latin typeface="Corbel"/>
                          <a:cs typeface="Corbel"/>
                        </a:rPr>
                        <a:t>Streptococcus </a:t>
                      </a:r>
                      <a:r>
                        <a:rPr lang="fr-FR" sz="2400" i="1" dirty="0" err="1" smtClean="0">
                          <a:latin typeface="Corbel"/>
                          <a:cs typeface="Corbel"/>
                        </a:rPr>
                        <a:t>moniliformis</a:t>
                      </a:r>
                      <a:r>
                        <a:rPr lang="fr-FR" sz="2400" i="1" dirty="0" smtClean="0">
                          <a:latin typeface="Corbel"/>
                          <a:cs typeface="Corbel"/>
                        </a:rPr>
                        <a:t> ; Pasteurella</a:t>
                      </a:r>
                      <a:r>
                        <a:rPr lang="fr-FR" sz="2400" i="1" baseline="0" dirty="0" smtClean="0">
                          <a:latin typeface="Corbel"/>
                          <a:cs typeface="Corbel"/>
                        </a:rPr>
                        <a:t> </a:t>
                      </a:r>
                      <a:r>
                        <a:rPr lang="fr-FR" sz="2400" i="0" dirty="0" err="1" smtClean="0">
                          <a:latin typeface="Corbel"/>
                          <a:cs typeface="Corbel"/>
                        </a:rPr>
                        <a:t>sp</a:t>
                      </a:r>
                      <a:r>
                        <a:rPr lang="fr-FR" sz="2400" i="1" dirty="0" smtClean="0">
                          <a:latin typeface="Corbel"/>
                          <a:cs typeface="Corbel"/>
                        </a:rPr>
                        <a:t> ; </a:t>
                      </a:r>
                      <a:r>
                        <a:rPr lang="fr-FR" sz="2400" b="1" i="1" dirty="0" smtClean="0">
                          <a:solidFill>
                            <a:srgbClr val="0000FF"/>
                          </a:solidFill>
                          <a:latin typeface="Corbel"/>
                          <a:cs typeface="Corbel"/>
                        </a:rPr>
                        <a:t>Yersinia </a:t>
                      </a:r>
                      <a:r>
                        <a:rPr lang="fr-FR" sz="2400" b="1" i="0" dirty="0" err="1" smtClean="0">
                          <a:solidFill>
                            <a:srgbClr val="0000FF"/>
                          </a:solidFill>
                          <a:latin typeface="Corbel"/>
                          <a:cs typeface="Corbel"/>
                        </a:rPr>
                        <a:t>sp</a:t>
                      </a:r>
                      <a:r>
                        <a:rPr lang="fr-FR" sz="2400" b="1" i="0" dirty="0" smtClean="0">
                          <a:solidFill>
                            <a:srgbClr val="0000FF"/>
                          </a:solidFill>
                          <a:latin typeface="Corbel"/>
                          <a:cs typeface="Corbel"/>
                        </a:rPr>
                        <a:t> </a:t>
                      </a:r>
                      <a:r>
                        <a:rPr lang="fr-FR" sz="2400" i="0" dirty="0" smtClean="0">
                          <a:latin typeface="Corbel"/>
                          <a:cs typeface="Corbel"/>
                        </a:rPr>
                        <a:t>; </a:t>
                      </a:r>
                      <a:r>
                        <a:rPr lang="fr-FR" sz="2400" i="1" dirty="0" err="1" smtClean="0">
                          <a:latin typeface="Corbel"/>
                          <a:cs typeface="Corbel"/>
                        </a:rPr>
                        <a:t>Francisella</a:t>
                      </a:r>
                      <a:r>
                        <a:rPr lang="fr-FR" sz="2400" i="1" dirty="0" smtClean="0">
                          <a:latin typeface="Corbel"/>
                          <a:cs typeface="Corbel"/>
                        </a:rPr>
                        <a:t> </a:t>
                      </a:r>
                      <a:r>
                        <a:rPr lang="fr-FR" sz="2400" i="1" dirty="0" err="1" smtClean="0">
                          <a:latin typeface="Corbel"/>
                          <a:cs typeface="Corbel"/>
                        </a:rPr>
                        <a:t>tularensis</a:t>
                      </a:r>
                      <a:r>
                        <a:rPr lang="fr-FR" sz="2400" i="1" dirty="0" smtClean="0">
                          <a:latin typeface="Corbel"/>
                          <a:cs typeface="Corbel"/>
                        </a:rPr>
                        <a:t> </a:t>
                      </a:r>
                      <a:r>
                        <a:rPr lang="fr-FR" sz="2400" i="0" dirty="0" smtClean="0">
                          <a:latin typeface="Corbel"/>
                          <a:cs typeface="Corbel"/>
                        </a:rPr>
                        <a:t>; </a:t>
                      </a:r>
                      <a:r>
                        <a:rPr lang="fr-FR" sz="2400" i="1" dirty="0" err="1" smtClean="0">
                          <a:latin typeface="Corbel"/>
                          <a:cs typeface="Corbel"/>
                        </a:rPr>
                        <a:t>Erysipelothrix</a:t>
                      </a:r>
                      <a:r>
                        <a:rPr lang="fr-FR" sz="2400" i="1" dirty="0" smtClean="0">
                          <a:latin typeface="Corbel"/>
                          <a:cs typeface="Corbel"/>
                        </a:rPr>
                        <a:t> </a:t>
                      </a:r>
                      <a:r>
                        <a:rPr lang="fr-FR" sz="2400" i="1" dirty="0" err="1" smtClean="0">
                          <a:latin typeface="Corbel"/>
                          <a:cs typeface="Corbel"/>
                        </a:rPr>
                        <a:t>rhusiopathiae</a:t>
                      </a:r>
                      <a:r>
                        <a:rPr lang="fr-FR" sz="2400" i="1" dirty="0" smtClean="0">
                          <a:latin typeface="Corbel"/>
                          <a:cs typeface="Corbel"/>
                        </a:rPr>
                        <a:t> ; </a:t>
                      </a:r>
                      <a:r>
                        <a:rPr lang="fr-FR" sz="2400" i="1" dirty="0" err="1" smtClean="0">
                          <a:latin typeface="Corbel"/>
                          <a:cs typeface="Corbel"/>
                        </a:rPr>
                        <a:t>Bartonella</a:t>
                      </a:r>
                      <a:r>
                        <a:rPr lang="fr-FR" sz="2400" i="1" dirty="0" smtClean="0">
                          <a:latin typeface="Corbel"/>
                          <a:cs typeface="Corbel"/>
                        </a:rPr>
                        <a:t> </a:t>
                      </a:r>
                      <a:r>
                        <a:rPr lang="fr-FR" sz="2400" i="0" dirty="0" err="1" smtClean="0">
                          <a:latin typeface="Corbel"/>
                          <a:cs typeface="Corbel"/>
                        </a:rPr>
                        <a:t>sp</a:t>
                      </a:r>
                      <a:r>
                        <a:rPr lang="fr-FR" sz="2400" i="0" dirty="0" smtClean="0">
                          <a:latin typeface="Corbel"/>
                          <a:cs typeface="Corbel"/>
                        </a:rPr>
                        <a:t>; </a:t>
                      </a:r>
                      <a:r>
                        <a:rPr lang="fr-FR" sz="2400" i="0" dirty="0" err="1" smtClean="0">
                          <a:latin typeface="Corbel"/>
                          <a:cs typeface="Corbel"/>
                        </a:rPr>
                        <a:t>antibiotic-resistant</a:t>
                      </a:r>
                      <a:r>
                        <a:rPr lang="fr-FR" sz="2400" i="0" dirty="0" smtClean="0">
                          <a:latin typeface="Corbel"/>
                          <a:cs typeface="Corbel"/>
                        </a:rPr>
                        <a:t> </a:t>
                      </a:r>
                      <a:r>
                        <a:rPr lang="fr-FR" sz="2400" i="0" dirty="0" err="1" smtClean="0">
                          <a:latin typeface="Corbel"/>
                          <a:cs typeface="Corbel"/>
                        </a:rPr>
                        <a:t>bacteria</a:t>
                      </a:r>
                      <a:endParaRPr lang="fr-FR" sz="2400" i="1" dirty="0">
                        <a:latin typeface="Corbel"/>
                        <a:cs typeface="Corbe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b="1" dirty="0" smtClean="0">
                          <a:latin typeface="Corbel"/>
                          <a:cs typeface="Corbel"/>
                        </a:rPr>
                        <a:t>PARASITES &amp; FUNGI</a:t>
                      </a:r>
                      <a:endParaRPr lang="fr-FR" sz="2000" b="1" dirty="0">
                        <a:latin typeface="Corbel"/>
                        <a:cs typeface="Corbe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i="1" dirty="0" err="1" smtClean="0">
                          <a:latin typeface="Corbel"/>
                          <a:cs typeface="Corbel"/>
                        </a:rPr>
                        <a:t>Trichinella</a:t>
                      </a:r>
                      <a:r>
                        <a:rPr lang="fr-FR" sz="2400" i="1" baseline="0" dirty="0" smtClean="0">
                          <a:latin typeface="Corbel"/>
                          <a:cs typeface="Corbel"/>
                        </a:rPr>
                        <a:t> </a:t>
                      </a:r>
                      <a:r>
                        <a:rPr lang="fr-FR" sz="2400" i="0" baseline="0" dirty="0" err="1" smtClean="0">
                          <a:latin typeface="Corbel"/>
                          <a:cs typeface="Corbel"/>
                        </a:rPr>
                        <a:t>sp</a:t>
                      </a:r>
                      <a:r>
                        <a:rPr lang="fr-FR" sz="2400" i="0" baseline="0" dirty="0" smtClean="0">
                          <a:latin typeface="Corbel"/>
                          <a:cs typeface="Corbel"/>
                        </a:rPr>
                        <a:t> ; </a:t>
                      </a:r>
                      <a:r>
                        <a:rPr lang="fr-FR" sz="2400" i="1" baseline="0" dirty="0" err="1" smtClean="0">
                          <a:latin typeface="Corbel"/>
                          <a:cs typeface="Corbel"/>
                        </a:rPr>
                        <a:t>Toxoplasma</a:t>
                      </a:r>
                      <a:r>
                        <a:rPr lang="fr-FR" sz="2400" i="1" baseline="0" dirty="0" smtClean="0">
                          <a:latin typeface="Corbel"/>
                          <a:cs typeface="Corbel"/>
                        </a:rPr>
                        <a:t> </a:t>
                      </a:r>
                      <a:r>
                        <a:rPr lang="fr-FR" sz="2400" i="1" baseline="0" dirty="0" err="1" smtClean="0">
                          <a:latin typeface="Corbel"/>
                          <a:cs typeface="Corbel"/>
                        </a:rPr>
                        <a:t>gondii</a:t>
                      </a:r>
                      <a:r>
                        <a:rPr lang="fr-FR" sz="2400" i="1" baseline="0" dirty="0" smtClean="0">
                          <a:latin typeface="Corbel"/>
                          <a:cs typeface="Corbel"/>
                        </a:rPr>
                        <a:t> ; </a:t>
                      </a:r>
                      <a:r>
                        <a:rPr lang="fr-FR" sz="2400" i="1" baseline="0" dirty="0" err="1" smtClean="0">
                          <a:latin typeface="Corbel"/>
                          <a:cs typeface="Corbel"/>
                        </a:rPr>
                        <a:t>Hyminelopis</a:t>
                      </a:r>
                      <a:r>
                        <a:rPr lang="fr-FR" sz="2400" i="1" baseline="0" dirty="0" smtClean="0">
                          <a:latin typeface="Corbel"/>
                          <a:cs typeface="Corbel"/>
                        </a:rPr>
                        <a:t> </a:t>
                      </a:r>
                      <a:r>
                        <a:rPr lang="fr-FR" sz="2400" i="0" baseline="0" dirty="0" err="1" smtClean="0">
                          <a:latin typeface="Corbel"/>
                          <a:cs typeface="Corbel"/>
                        </a:rPr>
                        <a:t>sp</a:t>
                      </a:r>
                      <a:r>
                        <a:rPr lang="fr-FR" sz="2400" i="0" baseline="0" dirty="0" smtClean="0">
                          <a:latin typeface="Corbel"/>
                          <a:cs typeface="Corbel"/>
                        </a:rPr>
                        <a:t> ; </a:t>
                      </a:r>
                      <a:r>
                        <a:rPr lang="fr-FR" sz="2400" i="0" baseline="0" dirty="0" err="1" smtClean="0">
                          <a:latin typeface="Corbel"/>
                          <a:cs typeface="Corbel"/>
                        </a:rPr>
                        <a:t>dermatophytes</a:t>
                      </a:r>
                      <a:endParaRPr lang="fr-FR" sz="2400" i="1" dirty="0">
                        <a:latin typeface="Corbel"/>
                        <a:cs typeface="Corbel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472" name="Espace réservé de la date 2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latin typeface="Corbel" pitchFamily="34" charset="0"/>
              </a:rPr>
              <a:t>Virology-2014</a:t>
            </a:r>
          </a:p>
        </p:txBody>
      </p:sp>
      <p:sp>
        <p:nvSpPr>
          <p:cNvPr id="19473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00126C9-4BD7-4785-9B55-59B295F466BF}" type="slidenum">
              <a:rPr lang="fr-FR">
                <a:latin typeface="Corbe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fr-FR"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dirty="0" smtClean="0"/>
              <a:t>Rat = </a:t>
            </a:r>
            <a:r>
              <a:rPr lang="fr-FR" dirty="0" err="1" smtClean="0"/>
              <a:t>silent</a:t>
            </a:r>
            <a:r>
              <a:rPr lang="fr-FR" dirty="0" smtClean="0"/>
              <a:t> carrier &amp; </a:t>
            </a:r>
            <a:r>
              <a:rPr lang="fr-FR" dirty="0" err="1" smtClean="0"/>
              <a:t>professional</a:t>
            </a:r>
            <a:r>
              <a:rPr lang="fr-FR" dirty="0" smtClean="0"/>
              <a:t> </a:t>
            </a:r>
            <a:r>
              <a:rPr lang="fr-FR" dirty="0" err="1" smtClean="0"/>
              <a:t>excretor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3100" dirty="0" smtClean="0">
                <a:sym typeface="Wingdings"/>
              </a:rPr>
              <a:t> </a:t>
            </a:r>
            <a:r>
              <a:rPr lang="fr-FR" sz="3100" dirty="0" err="1" smtClean="0">
                <a:sym typeface="Wingdings"/>
              </a:rPr>
              <a:t>survey</a:t>
            </a:r>
            <a:r>
              <a:rPr lang="fr-FR" sz="3100" dirty="0" smtClean="0">
                <a:sym typeface="Wingdings"/>
              </a:rPr>
              <a:t> of </a:t>
            </a:r>
            <a:r>
              <a:rPr lang="fr-FR" sz="3100" dirty="0" err="1" smtClean="0">
                <a:sym typeface="Wingdings"/>
              </a:rPr>
              <a:t>brown</a:t>
            </a:r>
            <a:r>
              <a:rPr lang="fr-FR" sz="3100" dirty="0" smtClean="0">
                <a:sym typeface="Wingdings"/>
              </a:rPr>
              <a:t> rats in and </a:t>
            </a:r>
            <a:r>
              <a:rPr lang="fr-FR" sz="3100" dirty="0" err="1" smtClean="0">
                <a:sym typeface="Wingdings"/>
              </a:rPr>
              <a:t>around</a:t>
            </a:r>
            <a:r>
              <a:rPr lang="fr-FR" sz="3100" dirty="0" smtClean="0">
                <a:sym typeface="Wingdings"/>
              </a:rPr>
              <a:t> Lyon (France)</a:t>
            </a:r>
            <a:endParaRPr lang="fr-FR" sz="3100" dirty="0"/>
          </a:p>
        </p:txBody>
      </p:sp>
      <p:pic>
        <p:nvPicPr>
          <p:cNvPr id="21506" name="Espace réservé du contenu 5" descr="FRANCE.jpg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t="-11896" b="-11896"/>
          <a:stretch>
            <a:fillRect/>
          </a:stretch>
        </p:blipFill>
        <p:spPr>
          <a:xfrm>
            <a:off x="457200" y="1673225"/>
            <a:ext cx="4038600" cy="4718050"/>
          </a:xfrm>
        </p:spPr>
      </p:pic>
      <p:pic>
        <p:nvPicPr>
          <p:cNvPr id="21507" name="Espace réservé du contenu 6" descr="Lyon.gif"/>
          <p:cNvPicPr>
            <a:picLocks noGrp="1" noChangeAspect="1"/>
          </p:cNvPicPr>
          <p:nvPr>
            <p:ph sz="half" idx="2"/>
          </p:nvPr>
        </p:nvPicPr>
        <p:blipFill>
          <a:blip r:embed="rId4"/>
          <a:srcRect t="-8415" b="-8415"/>
          <a:stretch>
            <a:fillRect/>
          </a:stretch>
        </p:blipFill>
        <p:spPr>
          <a:xfrm>
            <a:off x="4648200" y="1673225"/>
            <a:ext cx="4038600" cy="4718050"/>
          </a:xfrm>
        </p:spPr>
      </p:pic>
      <p:sp>
        <p:nvSpPr>
          <p:cNvPr id="8" name="Flèche vers la droite 7"/>
          <p:cNvSpPr/>
          <p:nvPr/>
        </p:nvSpPr>
        <p:spPr>
          <a:xfrm>
            <a:off x="3195638" y="4327525"/>
            <a:ext cx="1827212" cy="527050"/>
          </a:xfrm>
          <a:prstGeom prst="righ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1509" name="Espace réservé de la date 2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latin typeface="Corbel" pitchFamily="34" charset="0"/>
              </a:rPr>
              <a:t>Virology-2014</a:t>
            </a:r>
          </a:p>
        </p:txBody>
      </p:sp>
      <p:sp>
        <p:nvSpPr>
          <p:cNvPr id="21510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245EF0A-C61E-44BF-BE17-1BC806EBD348}" type="slidenum">
              <a:rPr lang="fr-FR">
                <a:latin typeface="Corbe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fr-FR"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dirty="0" err="1" smtClean="0"/>
              <a:t>Three</a:t>
            </a:r>
            <a:r>
              <a:rPr lang="fr-FR" dirty="0" smtClean="0"/>
              <a:t> populations of rats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73225"/>
            <a:ext cx="3402013" cy="407851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Lucida Grande"/>
              <a:buChar char="➜"/>
              <a:defRPr/>
            </a:pPr>
            <a:r>
              <a:rPr lang="fr-FR" sz="2600" b="1" dirty="0" smtClean="0">
                <a:solidFill>
                  <a:srgbClr val="0000FF"/>
                </a:solidFill>
              </a:rPr>
              <a:t>178</a:t>
            </a:r>
            <a:r>
              <a:rPr lang="fr-FR" sz="2600" dirty="0" smtClean="0"/>
              <a:t> rats </a:t>
            </a:r>
            <a:r>
              <a:rPr lang="fr-FR" sz="2600" dirty="0" err="1" smtClean="0"/>
              <a:t>trapped</a:t>
            </a:r>
            <a:r>
              <a:rPr lang="fr-FR" sz="2600" dirty="0" smtClean="0"/>
              <a:t> in and </a:t>
            </a:r>
            <a:r>
              <a:rPr lang="fr-FR" sz="2600" dirty="0" err="1" smtClean="0"/>
              <a:t>around</a:t>
            </a:r>
            <a:r>
              <a:rPr lang="fr-FR" sz="2600" dirty="0" smtClean="0"/>
              <a:t> Lyon </a:t>
            </a:r>
            <a:r>
              <a:rPr lang="fr-FR" sz="1500" dirty="0" smtClean="0"/>
              <a:t>(EU « </a:t>
            </a:r>
            <a:r>
              <a:rPr lang="fr-FR" sz="1500" dirty="0" err="1" smtClean="0"/>
              <a:t>Wildtech</a:t>
            </a:r>
            <a:r>
              <a:rPr lang="fr-FR" sz="1500" dirty="0" smtClean="0"/>
              <a:t> » </a:t>
            </a:r>
            <a:r>
              <a:rPr lang="fr-FR" sz="1500" dirty="0" err="1" smtClean="0"/>
              <a:t>survey</a:t>
            </a:r>
            <a:r>
              <a:rPr lang="fr-FR" sz="1500" dirty="0" smtClean="0"/>
              <a:t> : </a:t>
            </a:r>
            <a:r>
              <a:rPr lang="fr-FR" sz="1500" dirty="0" err="1" smtClean="0"/>
              <a:t>Drs</a:t>
            </a:r>
            <a:r>
              <a:rPr lang="fr-FR" sz="1500" dirty="0" smtClean="0"/>
              <a:t> F </a:t>
            </a:r>
            <a:r>
              <a:rPr lang="fr-FR" sz="1500" dirty="0" err="1" smtClean="0"/>
              <a:t>Ayral</a:t>
            </a:r>
            <a:r>
              <a:rPr lang="fr-FR" sz="1500" dirty="0" smtClean="0"/>
              <a:t> and M Artois ; </a:t>
            </a:r>
            <a:r>
              <a:rPr lang="fr-FR" sz="1500" i="1" dirty="0" err="1" smtClean="0"/>
              <a:t>Epidemiol</a:t>
            </a:r>
            <a:r>
              <a:rPr lang="fr-FR" sz="1500" i="1" dirty="0" smtClean="0"/>
              <a:t>. Infect, </a:t>
            </a:r>
            <a:r>
              <a:rPr lang="fr-FR" sz="1500" dirty="0" smtClean="0"/>
              <a:t>2014)</a:t>
            </a:r>
          </a:p>
          <a:p>
            <a:pPr fontAlgn="auto">
              <a:spcAft>
                <a:spcPts val="0"/>
              </a:spcAft>
              <a:buFont typeface="Lucida Grande"/>
              <a:buChar char="➜"/>
              <a:defRPr/>
            </a:pPr>
            <a:r>
              <a:rPr lang="fr-FR" sz="2600" b="1" dirty="0" smtClean="0">
                <a:solidFill>
                  <a:srgbClr val="0000FF"/>
                </a:solidFill>
              </a:rPr>
              <a:t>16</a:t>
            </a:r>
            <a:r>
              <a:rPr lang="fr-FR" sz="2600" dirty="0" smtClean="0"/>
              <a:t> rats </a:t>
            </a:r>
            <a:r>
              <a:rPr lang="fr-FR" sz="2600" dirty="0" err="1" smtClean="0"/>
              <a:t>trapped</a:t>
            </a:r>
            <a:r>
              <a:rPr lang="fr-FR" sz="2600" dirty="0" smtClean="0"/>
              <a:t> in the « Parc de la Tête d’Or » </a:t>
            </a:r>
            <a:r>
              <a:rPr lang="fr-FR" sz="1500" dirty="0" smtClean="0"/>
              <a:t>(« PERS PTO » </a:t>
            </a:r>
            <a:r>
              <a:rPr lang="fr-FR" sz="1500" dirty="0" err="1" smtClean="0"/>
              <a:t>survey</a:t>
            </a:r>
            <a:r>
              <a:rPr lang="fr-FR" sz="1500" dirty="0" smtClean="0"/>
              <a:t> : </a:t>
            </a:r>
            <a:r>
              <a:rPr lang="fr-FR" sz="1500" dirty="0" err="1" smtClean="0"/>
              <a:t>Drs</a:t>
            </a:r>
            <a:r>
              <a:rPr lang="fr-FR" sz="1500" dirty="0" smtClean="0"/>
              <a:t> </a:t>
            </a:r>
            <a:r>
              <a:rPr lang="fr-FR" sz="1500" dirty="0" err="1" smtClean="0"/>
              <a:t>T</a:t>
            </a:r>
            <a:r>
              <a:rPr lang="fr-FR" sz="1500" dirty="0" smtClean="0"/>
              <a:t> </a:t>
            </a:r>
            <a:r>
              <a:rPr lang="fr-FR" sz="1500" dirty="0" err="1" smtClean="0"/>
              <a:t>Dupinay</a:t>
            </a:r>
            <a:r>
              <a:rPr lang="fr-FR" sz="1500" dirty="0" smtClean="0"/>
              <a:t>, M-H </a:t>
            </a:r>
            <a:r>
              <a:rPr lang="fr-FR" sz="1500" dirty="0" err="1" smtClean="0"/>
              <a:t>Laaberki</a:t>
            </a:r>
            <a:r>
              <a:rPr lang="fr-FR" sz="1500" dirty="0" smtClean="0"/>
              <a:t>, M </a:t>
            </a:r>
            <a:r>
              <a:rPr lang="fr-FR" sz="1500" dirty="0" err="1" smtClean="0"/>
              <a:t>Attoumane</a:t>
            </a:r>
            <a:r>
              <a:rPr lang="fr-FR" sz="1500" dirty="0" smtClean="0"/>
              <a:t> &amp; M Pépin)</a:t>
            </a:r>
          </a:p>
          <a:p>
            <a:pPr fontAlgn="auto">
              <a:spcAft>
                <a:spcPts val="0"/>
              </a:spcAft>
              <a:buFont typeface="Lucida Grande"/>
              <a:buChar char="➜"/>
              <a:defRPr/>
            </a:pPr>
            <a:r>
              <a:rPr lang="fr-FR" sz="2600" b="1" dirty="0" smtClean="0">
                <a:solidFill>
                  <a:srgbClr val="0000FF"/>
                </a:solidFill>
              </a:rPr>
              <a:t>28</a:t>
            </a:r>
            <a:r>
              <a:rPr lang="fr-FR" sz="2600" dirty="0" smtClean="0"/>
              <a:t> </a:t>
            </a:r>
            <a:r>
              <a:rPr lang="fr-FR" sz="2600" dirty="0" err="1" smtClean="0"/>
              <a:t>wild</a:t>
            </a:r>
            <a:r>
              <a:rPr lang="fr-FR" sz="2600" dirty="0" smtClean="0"/>
              <a:t> rats </a:t>
            </a:r>
            <a:r>
              <a:rPr lang="fr-FR" sz="2600" dirty="0" err="1" smtClean="0"/>
              <a:t>trapped</a:t>
            </a:r>
            <a:r>
              <a:rPr lang="fr-FR" sz="2600" dirty="0"/>
              <a:t> </a:t>
            </a:r>
            <a:r>
              <a:rPr lang="fr-FR" sz="2600" dirty="0" smtClean="0"/>
              <a:t>and </a:t>
            </a:r>
            <a:r>
              <a:rPr lang="fr-FR" sz="2600" dirty="0" err="1" smtClean="0"/>
              <a:t>maintained</a:t>
            </a:r>
            <a:r>
              <a:rPr lang="fr-FR" sz="2600" dirty="0" smtClean="0"/>
              <a:t> in </a:t>
            </a:r>
            <a:r>
              <a:rPr lang="fr-FR" sz="2600" dirty="0" err="1" smtClean="0"/>
              <a:t>captivity</a:t>
            </a:r>
            <a:r>
              <a:rPr lang="fr-FR" sz="2600" dirty="0" smtClean="0"/>
              <a:t> </a:t>
            </a:r>
            <a:r>
              <a:rPr lang="fr-FR" sz="1400" dirty="0" smtClean="0"/>
              <a:t>(« PERS VAS » </a:t>
            </a:r>
            <a:r>
              <a:rPr lang="fr-FR" sz="1400" dirty="0" err="1" smtClean="0"/>
              <a:t>survey</a:t>
            </a:r>
            <a:r>
              <a:rPr lang="fr-FR" sz="1400" dirty="0" smtClean="0"/>
              <a:t>)</a:t>
            </a:r>
            <a:endParaRPr lang="fr-FR" sz="1400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sz="half" idx="2"/>
          </p:nvPr>
        </p:nvGraphicFramePr>
        <p:xfrm>
          <a:off x="4105275" y="2125663"/>
          <a:ext cx="4650215" cy="1910165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1383280"/>
                <a:gridCol w="865561"/>
                <a:gridCol w="736131"/>
                <a:gridCol w="922186"/>
                <a:gridCol w="743057"/>
              </a:tblGrid>
              <a:tr h="449434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 smtClean="0">
                          <a:latin typeface="Corbel"/>
                          <a:cs typeface="Corbel"/>
                        </a:rPr>
                        <a:t>Survey</a:t>
                      </a:r>
                      <a:endParaRPr lang="fr-FR" sz="1400" b="1" dirty="0">
                        <a:latin typeface="Corbel"/>
                        <a:cs typeface="Corbe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err="1" smtClean="0">
                          <a:latin typeface="Corbel"/>
                          <a:cs typeface="Corbel"/>
                        </a:rPr>
                        <a:t>Adults</a:t>
                      </a:r>
                      <a:endParaRPr lang="fr-FR" sz="1400" b="1" dirty="0">
                        <a:latin typeface="Corbel"/>
                        <a:cs typeface="Corbe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Corbel"/>
                          <a:cs typeface="Corbel"/>
                        </a:rPr>
                        <a:t>Male</a:t>
                      </a:r>
                      <a:endParaRPr lang="fr-FR" sz="1400" b="1" dirty="0">
                        <a:latin typeface="Corbel"/>
                        <a:cs typeface="Corbe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err="1" smtClean="0">
                          <a:latin typeface="Corbel"/>
                          <a:cs typeface="Corbel"/>
                        </a:rPr>
                        <a:t>Female</a:t>
                      </a:r>
                      <a:endParaRPr lang="fr-FR" sz="1400" b="1" dirty="0">
                        <a:latin typeface="Corbel"/>
                        <a:cs typeface="Corbe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Corbel"/>
                          <a:cs typeface="Corbel"/>
                        </a:rPr>
                        <a:t>Total</a:t>
                      </a:r>
                      <a:endParaRPr lang="fr-FR" sz="1400" b="1" dirty="0">
                        <a:latin typeface="Corbel"/>
                        <a:cs typeface="Corbel"/>
                      </a:endParaRPr>
                    </a:p>
                  </a:txBody>
                  <a:tcPr anchor="ctr"/>
                </a:tc>
              </a:tr>
              <a:tr h="449434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 err="1" smtClean="0">
                          <a:latin typeface="Corbel"/>
                          <a:cs typeface="Corbel"/>
                        </a:rPr>
                        <a:t>WildTech</a:t>
                      </a:r>
                      <a:endParaRPr lang="fr-FR" sz="1400" b="1" dirty="0">
                        <a:latin typeface="Corbel"/>
                        <a:cs typeface="Corbe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Corbel"/>
                          <a:cs typeface="Corbel"/>
                        </a:rPr>
                        <a:t>63%</a:t>
                      </a:r>
                      <a:endParaRPr lang="fr-FR" sz="1400" b="1" dirty="0">
                        <a:latin typeface="Corbel"/>
                        <a:cs typeface="Corbe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Corbel"/>
                          <a:cs typeface="Corbel"/>
                        </a:rPr>
                        <a:t>96</a:t>
                      </a:r>
                      <a:endParaRPr lang="fr-FR" sz="1400" b="1" dirty="0">
                        <a:latin typeface="Corbel"/>
                        <a:cs typeface="Corbe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Corbel"/>
                          <a:cs typeface="Corbel"/>
                        </a:rPr>
                        <a:t>82</a:t>
                      </a:r>
                      <a:r>
                        <a:rPr lang="fr-FR" sz="2400" b="1" dirty="0" smtClean="0">
                          <a:solidFill>
                            <a:srgbClr val="0000FF"/>
                          </a:solidFill>
                          <a:latin typeface="Corbel"/>
                          <a:cs typeface="Corbel"/>
                        </a:rPr>
                        <a:t>*</a:t>
                      </a:r>
                      <a:endParaRPr lang="fr-FR" sz="2400" b="1" dirty="0">
                        <a:solidFill>
                          <a:srgbClr val="0000FF"/>
                        </a:solidFill>
                        <a:latin typeface="Corbel"/>
                        <a:cs typeface="Corbe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Corbel"/>
                          <a:cs typeface="Corbel"/>
                        </a:rPr>
                        <a:t>178</a:t>
                      </a:r>
                      <a:endParaRPr lang="fr-FR" sz="1400" b="1" dirty="0">
                        <a:latin typeface="Corbel"/>
                        <a:cs typeface="Corbel"/>
                      </a:endParaRPr>
                    </a:p>
                  </a:txBody>
                  <a:tcPr anchor="ctr"/>
                </a:tc>
              </a:tr>
              <a:tr h="554097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 smtClean="0">
                          <a:latin typeface="Corbel"/>
                          <a:cs typeface="Corbel"/>
                        </a:rPr>
                        <a:t>PERS </a:t>
                      </a:r>
                      <a:r>
                        <a:rPr lang="fr-FR" sz="1400" b="1" baseline="0" dirty="0" smtClean="0">
                          <a:latin typeface="Corbel"/>
                          <a:cs typeface="Corbel"/>
                        </a:rPr>
                        <a:t> PTO</a:t>
                      </a:r>
                      <a:r>
                        <a:rPr lang="fr-FR" sz="2400" b="1" dirty="0" smtClean="0">
                          <a:solidFill>
                            <a:srgbClr val="0000FF"/>
                          </a:solidFill>
                          <a:latin typeface="Corbel"/>
                          <a:cs typeface="Corbel"/>
                        </a:rPr>
                        <a:t>**</a:t>
                      </a:r>
                      <a:endParaRPr lang="fr-FR" sz="1400" b="1" dirty="0">
                        <a:solidFill>
                          <a:srgbClr val="0000FF"/>
                        </a:solidFill>
                        <a:latin typeface="Corbel"/>
                        <a:cs typeface="Corbe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Corbel"/>
                          <a:cs typeface="Corbel"/>
                        </a:rPr>
                        <a:t>50%</a:t>
                      </a:r>
                      <a:endParaRPr lang="fr-FR" sz="1400" b="1" dirty="0">
                        <a:latin typeface="Corbel"/>
                        <a:cs typeface="Corbe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Corbel"/>
                          <a:cs typeface="Corbel"/>
                        </a:rPr>
                        <a:t>9</a:t>
                      </a:r>
                      <a:endParaRPr lang="fr-FR" sz="1400" b="1" dirty="0">
                        <a:latin typeface="Corbel"/>
                        <a:cs typeface="Corbe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Corbel"/>
                          <a:cs typeface="Corbel"/>
                        </a:rPr>
                        <a:t>7</a:t>
                      </a:r>
                      <a:endParaRPr lang="fr-FR" sz="1400" b="1" dirty="0">
                        <a:latin typeface="Corbel"/>
                        <a:cs typeface="Corbe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Corbel"/>
                          <a:cs typeface="Corbel"/>
                        </a:rPr>
                        <a:t>16</a:t>
                      </a:r>
                      <a:endParaRPr lang="fr-FR" sz="1400" b="1" dirty="0">
                        <a:latin typeface="Corbel"/>
                        <a:cs typeface="Corbel"/>
                      </a:endParaRPr>
                    </a:p>
                  </a:txBody>
                  <a:tcPr anchor="ctr"/>
                </a:tc>
              </a:tr>
              <a:tr h="449434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 smtClean="0">
                          <a:latin typeface="Corbel"/>
                          <a:cs typeface="Corbel"/>
                        </a:rPr>
                        <a:t>PERS VAS</a:t>
                      </a:r>
                      <a:endParaRPr lang="fr-FR" sz="1400" b="1" dirty="0">
                        <a:latin typeface="Corbel"/>
                        <a:cs typeface="Corbe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Corbel"/>
                          <a:cs typeface="Corbel"/>
                        </a:rPr>
                        <a:t>100%</a:t>
                      </a:r>
                      <a:endParaRPr lang="fr-FR" sz="1400" b="1" dirty="0">
                        <a:latin typeface="Corbel"/>
                        <a:cs typeface="Corbe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Corbel"/>
                          <a:cs typeface="Corbel"/>
                        </a:rPr>
                        <a:t>0</a:t>
                      </a:r>
                      <a:endParaRPr lang="fr-FR" sz="1400" b="1" dirty="0">
                        <a:latin typeface="Corbel"/>
                        <a:cs typeface="Corbe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Corbel"/>
                          <a:cs typeface="Corbel"/>
                        </a:rPr>
                        <a:t>28</a:t>
                      </a:r>
                      <a:endParaRPr lang="fr-FR" sz="1400" b="1" dirty="0">
                        <a:latin typeface="Corbel"/>
                        <a:cs typeface="Corbe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latin typeface="Corbel"/>
                          <a:cs typeface="Corbel"/>
                        </a:rPr>
                        <a:t>28</a:t>
                      </a:r>
                      <a:endParaRPr lang="fr-FR" sz="1400" b="1" dirty="0">
                        <a:latin typeface="Corbel"/>
                        <a:cs typeface="Corbel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4036585" y="4247086"/>
            <a:ext cx="4788897" cy="138499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>
                <a:solidFill>
                  <a:srgbClr val="0000FF"/>
                </a:solidFill>
                <a:latin typeface="Corbel"/>
                <a:cs typeface="Corbel"/>
              </a:rPr>
              <a:t>*</a:t>
            </a:r>
            <a:r>
              <a:rPr lang="fr-FR" dirty="0">
                <a:latin typeface="Corbel"/>
                <a:cs typeface="Corbel"/>
              </a:rPr>
              <a:t> 18 </a:t>
            </a:r>
            <a:r>
              <a:rPr lang="fr-FR" dirty="0" err="1" smtClean="0">
                <a:latin typeface="Corbel"/>
                <a:cs typeface="Corbel"/>
              </a:rPr>
              <a:t>pregnant</a:t>
            </a:r>
            <a:r>
              <a:rPr lang="fr-FR" dirty="0" smtClean="0">
                <a:latin typeface="Corbel"/>
                <a:cs typeface="Corbel"/>
              </a:rPr>
              <a:t> </a:t>
            </a:r>
            <a:r>
              <a:rPr lang="fr-FR" dirty="0" err="1" smtClean="0">
                <a:latin typeface="Corbel"/>
                <a:cs typeface="Corbel"/>
              </a:rPr>
              <a:t>femal</a:t>
            </a:r>
            <a:endParaRPr lang="fr-FR" dirty="0">
              <a:latin typeface="Corbel"/>
              <a:cs typeface="Corbe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>
                <a:solidFill>
                  <a:srgbClr val="0000FF"/>
                </a:solidFill>
                <a:latin typeface="Corbel"/>
                <a:cs typeface="Corbel"/>
              </a:rPr>
              <a:t>**</a:t>
            </a:r>
            <a:r>
              <a:rPr lang="fr-FR" dirty="0">
                <a:latin typeface="Corbel"/>
                <a:cs typeface="Corbel"/>
              </a:rPr>
              <a:t> </a:t>
            </a:r>
            <a:r>
              <a:rPr lang="fr-FR" dirty="0" err="1">
                <a:latin typeface="Corbel"/>
                <a:cs typeface="Corbel"/>
              </a:rPr>
              <a:t>Mean</a:t>
            </a:r>
            <a:r>
              <a:rPr lang="fr-FR" dirty="0">
                <a:latin typeface="Corbel"/>
                <a:cs typeface="Corbel"/>
              </a:rPr>
              <a:t> </a:t>
            </a:r>
            <a:r>
              <a:rPr lang="fr-FR" dirty="0" err="1">
                <a:latin typeface="Corbel"/>
                <a:cs typeface="Corbel"/>
              </a:rPr>
              <a:t>weight</a:t>
            </a:r>
            <a:r>
              <a:rPr lang="fr-FR" dirty="0">
                <a:latin typeface="Corbel"/>
                <a:cs typeface="Corbel"/>
              </a:rPr>
              <a:t> = 268 g (373 g-176 g)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err="1">
                <a:latin typeface="Corbel"/>
                <a:cs typeface="Corbel"/>
              </a:rPr>
              <a:t>Mean</a:t>
            </a:r>
            <a:r>
              <a:rPr lang="fr-FR" dirty="0">
                <a:latin typeface="Corbel"/>
                <a:cs typeface="Corbel"/>
              </a:rPr>
              <a:t> </a:t>
            </a:r>
            <a:r>
              <a:rPr lang="fr-FR" dirty="0" err="1" smtClean="0">
                <a:latin typeface="Corbel"/>
                <a:cs typeface="Corbel"/>
              </a:rPr>
              <a:t>length</a:t>
            </a:r>
            <a:r>
              <a:rPr lang="fr-FR" dirty="0" smtClean="0">
                <a:latin typeface="Corbel"/>
                <a:cs typeface="Corbel"/>
              </a:rPr>
              <a:t> </a:t>
            </a:r>
            <a:r>
              <a:rPr lang="fr-FR" dirty="0">
                <a:latin typeface="Corbel"/>
                <a:cs typeface="Corbel"/>
              </a:rPr>
              <a:t>(</a:t>
            </a:r>
            <a:r>
              <a:rPr lang="fr-FR" sz="1600" dirty="0" err="1">
                <a:latin typeface="Corbel"/>
                <a:cs typeface="Corbel"/>
              </a:rPr>
              <a:t>without</a:t>
            </a:r>
            <a:r>
              <a:rPr lang="fr-FR" sz="1600" dirty="0">
                <a:latin typeface="Corbel"/>
                <a:cs typeface="Corbel"/>
              </a:rPr>
              <a:t> </a:t>
            </a:r>
            <a:r>
              <a:rPr lang="fr-FR" sz="1600" dirty="0" err="1">
                <a:latin typeface="Corbel"/>
                <a:cs typeface="Corbel"/>
              </a:rPr>
              <a:t>tail</a:t>
            </a:r>
            <a:r>
              <a:rPr lang="fr-FR" dirty="0">
                <a:latin typeface="Corbel"/>
                <a:cs typeface="Corbel"/>
              </a:rPr>
              <a:t>)  = 24.1 cm (27 cm – 22 cm)</a:t>
            </a:r>
          </a:p>
        </p:txBody>
      </p:sp>
      <p:sp>
        <p:nvSpPr>
          <p:cNvPr id="22555" name="Espace réservé de la date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latin typeface="Corbel" pitchFamily="34" charset="0"/>
              </a:rPr>
              <a:t>Virology-2014</a:t>
            </a:r>
          </a:p>
        </p:txBody>
      </p:sp>
      <p:sp>
        <p:nvSpPr>
          <p:cNvPr id="22556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2020E55-DC29-4206-8B19-87FBB8F48F00}" type="slidenum">
              <a:rPr lang="fr-FR">
                <a:latin typeface="Corbe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fr-FR">
              <a:latin typeface="Corbel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57200" y="5847263"/>
            <a:ext cx="4122543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1400" dirty="0" smtClean="0">
                <a:solidFill>
                  <a:srgbClr val="0000FF"/>
                </a:solidFill>
                <a:latin typeface="Corbel"/>
                <a:cs typeface="Corbel"/>
              </a:rPr>
              <a:t>PERS</a:t>
            </a:r>
            <a:r>
              <a:rPr lang="fr-FR" sz="1400" dirty="0" smtClean="0">
                <a:latin typeface="Corbel"/>
                <a:cs typeface="Corbel"/>
              </a:rPr>
              <a:t> = </a:t>
            </a:r>
            <a:r>
              <a:rPr lang="fr-FR" sz="1400" u="sng" dirty="0" smtClean="0">
                <a:latin typeface="Corbel"/>
                <a:cs typeface="Corbel"/>
              </a:rPr>
              <a:t>P</a:t>
            </a:r>
            <a:r>
              <a:rPr lang="fr-FR" sz="1400" dirty="0" smtClean="0">
                <a:latin typeface="Corbel"/>
                <a:cs typeface="Corbel"/>
              </a:rPr>
              <a:t>athogènes </a:t>
            </a:r>
            <a:r>
              <a:rPr lang="fr-FR" sz="1400" u="sng" dirty="0" smtClean="0">
                <a:latin typeface="Corbel"/>
                <a:cs typeface="Corbel"/>
              </a:rPr>
              <a:t>E</a:t>
            </a:r>
            <a:r>
              <a:rPr lang="fr-FR" sz="1400" dirty="0" smtClean="0">
                <a:latin typeface="Corbel"/>
                <a:cs typeface="Corbel"/>
              </a:rPr>
              <a:t>mergents et </a:t>
            </a:r>
            <a:r>
              <a:rPr lang="fr-FR" sz="1400" u="sng" dirty="0" smtClean="0">
                <a:latin typeface="Corbel"/>
                <a:cs typeface="Corbel"/>
              </a:rPr>
              <a:t>R</a:t>
            </a:r>
            <a:r>
              <a:rPr lang="fr-FR" sz="1400" dirty="0" smtClean="0">
                <a:latin typeface="Corbel"/>
                <a:cs typeface="Corbel"/>
              </a:rPr>
              <a:t>ongeurs </a:t>
            </a:r>
            <a:r>
              <a:rPr lang="fr-FR" sz="1400" u="sng" dirty="0" smtClean="0">
                <a:latin typeface="Corbel"/>
                <a:cs typeface="Corbel"/>
              </a:rPr>
              <a:t>S</a:t>
            </a:r>
            <a:r>
              <a:rPr lang="fr-FR" sz="1400" dirty="0" smtClean="0">
                <a:latin typeface="Corbel"/>
                <a:cs typeface="Corbel"/>
              </a:rPr>
              <a:t>auvages</a:t>
            </a:r>
          </a:p>
          <a:p>
            <a:r>
              <a:rPr lang="fr-FR" sz="1400" dirty="0">
                <a:latin typeface="Corbel"/>
                <a:cs typeface="Corbel"/>
              </a:rPr>
              <a:t> </a:t>
            </a:r>
            <a:r>
              <a:rPr lang="fr-FR" sz="1400" dirty="0" smtClean="0">
                <a:latin typeface="Corbel"/>
                <a:cs typeface="Corbel"/>
              </a:rPr>
              <a:t>(or Emergent </a:t>
            </a:r>
            <a:r>
              <a:rPr lang="fr-FR" sz="1400" dirty="0" err="1" smtClean="0">
                <a:latin typeface="Corbel"/>
                <a:cs typeface="Corbel"/>
              </a:rPr>
              <a:t>Pathogens</a:t>
            </a:r>
            <a:r>
              <a:rPr lang="fr-FR" sz="1400" dirty="0" smtClean="0">
                <a:latin typeface="Corbel"/>
                <a:cs typeface="Corbel"/>
              </a:rPr>
              <a:t> and Wild </a:t>
            </a:r>
            <a:r>
              <a:rPr lang="fr-FR" sz="1400" dirty="0" err="1" smtClean="0">
                <a:latin typeface="Corbel"/>
                <a:cs typeface="Corbel"/>
              </a:rPr>
              <a:t>Rodents</a:t>
            </a:r>
            <a:r>
              <a:rPr lang="fr-FR" sz="1400" dirty="0" smtClean="0">
                <a:latin typeface="Corbel"/>
                <a:cs typeface="Corbel"/>
              </a:rPr>
              <a:t>)</a:t>
            </a:r>
          </a:p>
          <a:p>
            <a:r>
              <a:rPr lang="fr-FR" sz="1400" dirty="0" smtClean="0">
                <a:solidFill>
                  <a:srgbClr val="0000FF"/>
                </a:solidFill>
                <a:latin typeface="Corbel"/>
                <a:cs typeface="Corbel"/>
              </a:rPr>
              <a:t>PTO</a:t>
            </a:r>
            <a:r>
              <a:rPr lang="fr-FR" sz="1400" dirty="0" smtClean="0">
                <a:latin typeface="Corbel"/>
                <a:cs typeface="Corbel"/>
              </a:rPr>
              <a:t> = </a:t>
            </a:r>
            <a:r>
              <a:rPr lang="fr-FR" sz="1400" u="sng" dirty="0" smtClean="0">
                <a:latin typeface="Corbel"/>
                <a:cs typeface="Corbel"/>
              </a:rPr>
              <a:t>P</a:t>
            </a:r>
            <a:r>
              <a:rPr lang="fr-FR" sz="1400" dirty="0" smtClean="0">
                <a:latin typeface="Corbel"/>
                <a:cs typeface="Corbel"/>
              </a:rPr>
              <a:t>arc de la </a:t>
            </a:r>
            <a:r>
              <a:rPr lang="fr-FR" sz="1400" u="sng" dirty="0" smtClean="0">
                <a:latin typeface="Corbel"/>
                <a:cs typeface="Corbel"/>
              </a:rPr>
              <a:t>T</a:t>
            </a:r>
            <a:r>
              <a:rPr lang="fr-FR" sz="1400" dirty="0" smtClean="0">
                <a:latin typeface="Corbel"/>
                <a:cs typeface="Corbel"/>
              </a:rPr>
              <a:t>ête d’</a:t>
            </a:r>
            <a:r>
              <a:rPr lang="fr-FR" sz="1400" u="sng" dirty="0" smtClean="0">
                <a:latin typeface="Corbel"/>
                <a:cs typeface="Corbel"/>
              </a:rPr>
              <a:t>O</a:t>
            </a:r>
            <a:r>
              <a:rPr lang="fr-FR" sz="1400" dirty="0" smtClean="0">
                <a:latin typeface="Corbel"/>
                <a:cs typeface="Corbel"/>
              </a:rPr>
              <a:t>r</a:t>
            </a:r>
          </a:p>
          <a:p>
            <a:r>
              <a:rPr lang="fr-FR" sz="1400" dirty="0" smtClean="0">
                <a:solidFill>
                  <a:srgbClr val="0000FF"/>
                </a:solidFill>
                <a:latin typeface="Corbel"/>
                <a:cs typeface="Corbel"/>
              </a:rPr>
              <a:t>VAS</a:t>
            </a:r>
            <a:r>
              <a:rPr lang="fr-FR" sz="1400" dirty="0" smtClean="0">
                <a:latin typeface="Corbel"/>
                <a:cs typeface="Corbel"/>
              </a:rPr>
              <a:t> = </a:t>
            </a:r>
            <a:r>
              <a:rPr lang="fr-FR" sz="1400" u="sng" dirty="0" smtClean="0">
                <a:latin typeface="Corbel"/>
                <a:cs typeface="Corbel"/>
              </a:rPr>
              <a:t>V</a:t>
            </a:r>
            <a:r>
              <a:rPr lang="fr-FR" sz="1400" dirty="0" smtClean="0">
                <a:latin typeface="Corbel"/>
                <a:cs typeface="Corbel"/>
              </a:rPr>
              <a:t>et</a:t>
            </a:r>
            <a:r>
              <a:rPr lang="fr-FR" sz="1400" u="sng" dirty="0" smtClean="0">
                <a:latin typeface="Corbel"/>
                <a:cs typeface="Corbel"/>
              </a:rPr>
              <a:t>A</a:t>
            </a:r>
            <a:r>
              <a:rPr lang="fr-FR" sz="1400" dirty="0" smtClean="0">
                <a:latin typeface="Corbel"/>
                <a:cs typeface="Corbel"/>
              </a:rPr>
              <a:t>gro</a:t>
            </a:r>
            <a:r>
              <a:rPr lang="fr-FR" sz="1400" u="sng" dirty="0" smtClean="0">
                <a:latin typeface="Corbel"/>
                <a:cs typeface="Corbel"/>
              </a:rPr>
              <a:t>S</a:t>
            </a:r>
            <a:r>
              <a:rPr lang="fr-FR" sz="1400" dirty="0" smtClean="0">
                <a:latin typeface="Corbel"/>
                <a:cs typeface="Corbel"/>
              </a:rPr>
              <a:t>up</a:t>
            </a:r>
            <a:endParaRPr lang="fr-FR" sz="1400" dirty="0">
              <a:latin typeface="Corbel"/>
              <a:cs typeface="Corbe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dirty="0" smtClean="0"/>
              <a:t>« </a:t>
            </a:r>
            <a:r>
              <a:rPr lang="fr-FR" dirty="0" err="1" smtClean="0"/>
              <a:t>Wildtech</a:t>
            </a:r>
            <a:r>
              <a:rPr lang="fr-FR" dirty="0" smtClean="0"/>
              <a:t> » population</a:t>
            </a:r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53310"/>
              </p:ext>
            </p:extLst>
          </p:nvPr>
        </p:nvGraphicFramePr>
        <p:xfrm>
          <a:off x="457200" y="1600200"/>
          <a:ext cx="82296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 smtClean="0">
                          <a:latin typeface="Corbel"/>
                          <a:cs typeface="Corbel"/>
                        </a:rPr>
                        <a:t>Pathogen</a:t>
                      </a:r>
                      <a:endParaRPr lang="fr-FR" sz="2400" dirty="0">
                        <a:latin typeface="Corbel"/>
                        <a:cs typeface="Corbe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i="1" dirty="0" err="1" smtClean="0">
                          <a:latin typeface="Corbel"/>
                          <a:cs typeface="Corbel"/>
                        </a:rPr>
                        <a:t>Leptospira</a:t>
                      </a:r>
                      <a:r>
                        <a:rPr lang="fr-FR" sz="2000" i="1" dirty="0" smtClean="0">
                          <a:latin typeface="Corbel"/>
                          <a:cs typeface="Corbel"/>
                        </a:rPr>
                        <a:t> </a:t>
                      </a:r>
                      <a:r>
                        <a:rPr lang="fr-FR" sz="2000" i="1" dirty="0" err="1" smtClean="0">
                          <a:latin typeface="Corbel"/>
                          <a:cs typeface="Corbel"/>
                        </a:rPr>
                        <a:t>interrogans</a:t>
                      </a:r>
                      <a:endParaRPr lang="fr-FR" sz="2000" i="1" dirty="0" smtClean="0">
                        <a:latin typeface="Corbel"/>
                        <a:cs typeface="Corbel"/>
                      </a:endParaRPr>
                    </a:p>
                    <a:p>
                      <a:pPr algn="ctr"/>
                      <a:r>
                        <a:rPr lang="fr-FR" sz="2000" i="0" dirty="0" smtClean="0">
                          <a:solidFill>
                            <a:srgbClr val="FF0000"/>
                          </a:solidFill>
                          <a:latin typeface="Corbel"/>
                          <a:cs typeface="Corbel"/>
                        </a:rPr>
                        <a:t>(n= 171)</a:t>
                      </a:r>
                      <a:endParaRPr lang="fr-FR" sz="2000" i="0" dirty="0">
                        <a:solidFill>
                          <a:srgbClr val="FF0000"/>
                        </a:solidFill>
                        <a:latin typeface="Corbel"/>
                        <a:cs typeface="Corbe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latin typeface="Corbel"/>
                          <a:cs typeface="Corbel"/>
                        </a:rPr>
                        <a:t>SEOV</a:t>
                      </a:r>
                    </a:p>
                    <a:p>
                      <a:pPr algn="ctr"/>
                      <a:r>
                        <a:rPr lang="fr-FR" sz="2400" dirty="0" smtClean="0">
                          <a:solidFill>
                            <a:srgbClr val="FF0000"/>
                          </a:solidFill>
                          <a:latin typeface="Corbel"/>
                          <a:cs typeface="Corbel"/>
                        </a:rPr>
                        <a:t>(n=</a:t>
                      </a:r>
                      <a:r>
                        <a:rPr lang="fr-FR" sz="2400" baseline="0" dirty="0" smtClean="0">
                          <a:solidFill>
                            <a:srgbClr val="FF0000"/>
                          </a:solidFill>
                          <a:latin typeface="Corbel"/>
                          <a:cs typeface="Corbel"/>
                        </a:rPr>
                        <a:t> 128)</a:t>
                      </a:r>
                      <a:endParaRPr lang="fr-FR" sz="2400" dirty="0">
                        <a:solidFill>
                          <a:srgbClr val="FF0000"/>
                        </a:solidFill>
                        <a:latin typeface="Corbel"/>
                        <a:cs typeface="Corbe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latin typeface="Corbel"/>
                          <a:cs typeface="Corbel"/>
                        </a:rPr>
                        <a:t>HEV</a:t>
                      </a:r>
                    </a:p>
                    <a:p>
                      <a:pPr algn="ctr"/>
                      <a:r>
                        <a:rPr lang="fr-FR" sz="2400" dirty="0" smtClean="0">
                          <a:solidFill>
                            <a:srgbClr val="FF0000"/>
                          </a:solidFill>
                          <a:latin typeface="Corbel"/>
                          <a:cs typeface="Corbel"/>
                        </a:rPr>
                        <a:t>(n=</a:t>
                      </a:r>
                      <a:r>
                        <a:rPr lang="fr-FR" sz="2400" baseline="0" dirty="0" smtClean="0">
                          <a:solidFill>
                            <a:srgbClr val="FF0000"/>
                          </a:solidFill>
                          <a:latin typeface="Corbel"/>
                          <a:cs typeface="Corbel"/>
                        </a:rPr>
                        <a:t> 142)</a:t>
                      </a:r>
                      <a:endParaRPr lang="fr-FR" sz="2400" dirty="0">
                        <a:solidFill>
                          <a:srgbClr val="FF0000"/>
                        </a:solidFill>
                        <a:latin typeface="Corbel"/>
                        <a:cs typeface="Corbe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i="1" dirty="0" err="1" smtClean="0">
                          <a:latin typeface="Corbel"/>
                          <a:cs typeface="Corbel"/>
                        </a:rPr>
                        <a:t>Toxoplasma</a:t>
                      </a:r>
                      <a:r>
                        <a:rPr lang="fr-FR" sz="2000" i="1" dirty="0" smtClean="0">
                          <a:latin typeface="Corbel"/>
                          <a:cs typeface="Corbel"/>
                        </a:rPr>
                        <a:t> </a:t>
                      </a:r>
                      <a:r>
                        <a:rPr lang="fr-FR" sz="2000" i="1" dirty="0" err="1" smtClean="0">
                          <a:latin typeface="Corbel"/>
                          <a:cs typeface="Corbel"/>
                        </a:rPr>
                        <a:t>gondii</a:t>
                      </a:r>
                      <a:endParaRPr lang="fr-FR" sz="2000" i="1" dirty="0" smtClean="0">
                        <a:latin typeface="Corbel"/>
                        <a:cs typeface="Corbel"/>
                      </a:endParaRPr>
                    </a:p>
                    <a:p>
                      <a:pPr algn="ctr"/>
                      <a:r>
                        <a:rPr lang="fr-FR" sz="2000" i="0" dirty="0" smtClean="0">
                          <a:solidFill>
                            <a:srgbClr val="FF0000"/>
                          </a:solidFill>
                          <a:latin typeface="Corbel"/>
                          <a:cs typeface="Corbel"/>
                        </a:rPr>
                        <a:t>(n= 77)</a:t>
                      </a:r>
                      <a:endParaRPr lang="fr-FR" sz="2000" i="0" dirty="0">
                        <a:solidFill>
                          <a:srgbClr val="FF0000"/>
                        </a:solidFill>
                        <a:latin typeface="Corbel"/>
                        <a:cs typeface="Corbel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latin typeface="Corbel"/>
                          <a:cs typeface="Corbel"/>
                        </a:rPr>
                        <a:t>% of positive </a:t>
                      </a:r>
                      <a:r>
                        <a:rPr lang="fr-FR" sz="2400" dirty="0" err="1" smtClean="0">
                          <a:latin typeface="Corbel"/>
                          <a:cs typeface="Corbel"/>
                        </a:rPr>
                        <a:t>animals</a:t>
                      </a:r>
                      <a:endParaRPr lang="fr-FR" sz="2400" dirty="0">
                        <a:latin typeface="Corbel"/>
                        <a:cs typeface="Corbe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rgbClr val="0000FF"/>
                          </a:solidFill>
                          <a:latin typeface="Corbel"/>
                          <a:cs typeface="Corbel"/>
                        </a:rPr>
                        <a:t>26%</a:t>
                      </a:r>
                      <a:endParaRPr lang="fr-FR" sz="2400" b="1" dirty="0">
                        <a:solidFill>
                          <a:srgbClr val="0000FF"/>
                        </a:solidFill>
                        <a:latin typeface="Corbel"/>
                        <a:cs typeface="Corbe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rgbClr val="0000FF"/>
                          </a:solidFill>
                          <a:latin typeface="Corbel"/>
                          <a:cs typeface="Corbel"/>
                        </a:rPr>
                        <a:t>14%</a:t>
                      </a:r>
                      <a:endParaRPr lang="fr-FR" sz="2400" b="1" dirty="0">
                        <a:solidFill>
                          <a:srgbClr val="0000FF"/>
                        </a:solidFill>
                        <a:latin typeface="Corbel"/>
                        <a:cs typeface="Corbe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rgbClr val="0000FF"/>
                          </a:solidFill>
                          <a:latin typeface="Corbel"/>
                          <a:cs typeface="Corbel"/>
                        </a:rPr>
                        <a:t>14%</a:t>
                      </a:r>
                      <a:endParaRPr lang="fr-FR" sz="2400" b="1" dirty="0">
                        <a:solidFill>
                          <a:srgbClr val="0000FF"/>
                        </a:solidFill>
                        <a:latin typeface="Corbel"/>
                        <a:cs typeface="Corbe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 smtClean="0">
                          <a:solidFill>
                            <a:srgbClr val="0000FF"/>
                          </a:solidFill>
                          <a:latin typeface="Corbel"/>
                          <a:cs typeface="Corbel"/>
                        </a:rPr>
                        <a:t>8%</a:t>
                      </a:r>
                      <a:endParaRPr lang="fr-FR" sz="2400" b="1" dirty="0">
                        <a:solidFill>
                          <a:srgbClr val="0000FF"/>
                        </a:solidFill>
                        <a:latin typeface="Corbel"/>
                        <a:cs typeface="Corbel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 smtClean="0">
                          <a:latin typeface="Corbel"/>
                          <a:cs typeface="Corbel"/>
                        </a:rPr>
                        <a:t>Assay</a:t>
                      </a:r>
                      <a:endParaRPr lang="fr-FR" sz="2400" dirty="0">
                        <a:latin typeface="Corbel"/>
                        <a:cs typeface="Corbe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 smtClean="0">
                          <a:latin typeface="Corbel"/>
                          <a:cs typeface="Corbel"/>
                        </a:rPr>
                        <a:t>rt</a:t>
                      </a:r>
                      <a:r>
                        <a:rPr lang="fr-FR" sz="2400" dirty="0" smtClean="0">
                          <a:latin typeface="Corbel"/>
                          <a:cs typeface="Corbel"/>
                        </a:rPr>
                        <a:t>-PCR</a:t>
                      </a:r>
                      <a:endParaRPr lang="fr-FR" sz="2400" dirty="0">
                        <a:latin typeface="Corbel"/>
                        <a:cs typeface="Corbe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latin typeface="Corbel"/>
                          <a:cs typeface="Corbel"/>
                        </a:rPr>
                        <a:t>RT-PCR</a:t>
                      </a:r>
                      <a:endParaRPr lang="fr-FR" sz="2400" dirty="0">
                        <a:latin typeface="Corbel"/>
                        <a:cs typeface="Corbe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latin typeface="Corbel"/>
                          <a:cs typeface="Corbel"/>
                        </a:rPr>
                        <a:t>RT-PCR</a:t>
                      </a:r>
                      <a:endParaRPr lang="fr-FR" sz="2400" dirty="0">
                        <a:latin typeface="Corbel"/>
                        <a:cs typeface="Corbe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 smtClean="0">
                          <a:latin typeface="Corbel"/>
                          <a:cs typeface="Corbel"/>
                        </a:rPr>
                        <a:t>Serology</a:t>
                      </a:r>
                      <a:endParaRPr lang="fr-FR" sz="2400" dirty="0">
                        <a:latin typeface="Corbel"/>
                        <a:cs typeface="Corbel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 smtClean="0">
                          <a:latin typeface="Corbel"/>
                          <a:cs typeface="Corbel"/>
                        </a:rPr>
                        <a:t>Sample</a:t>
                      </a:r>
                      <a:endParaRPr lang="fr-FR" sz="2400" dirty="0">
                        <a:latin typeface="Corbel"/>
                        <a:cs typeface="Corbe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 smtClean="0">
                          <a:latin typeface="Corbel"/>
                          <a:cs typeface="Corbel"/>
                        </a:rPr>
                        <a:t>Kidney</a:t>
                      </a:r>
                      <a:endParaRPr lang="fr-FR" sz="2400" dirty="0">
                        <a:latin typeface="Corbel"/>
                        <a:cs typeface="Corbe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latin typeface="Corbel"/>
                          <a:cs typeface="Corbel"/>
                        </a:rPr>
                        <a:t>Lung</a:t>
                      </a:r>
                      <a:endParaRPr lang="fr-FR" sz="2400" dirty="0">
                        <a:latin typeface="Corbel"/>
                        <a:cs typeface="Corbe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 smtClean="0">
                          <a:latin typeface="Corbel"/>
                          <a:cs typeface="Corbel"/>
                        </a:rPr>
                        <a:t>Liver</a:t>
                      </a:r>
                      <a:r>
                        <a:rPr lang="fr-FR" sz="2400" dirty="0" smtClean="0">
                          <a:latin typeface="Corbel"/>
                          <a:cs typeface="Corbel"/>
                        </a:rPr>
                        <a:t> &amp;</a:t>
                      </a:r>
                      <a:r>
                        <a:rPr lang="fr-FR" sz="2400" baseline="0" dirty="0" smtClean="0">
                          <a:latin typeface="Corbel"/>
                          <a:cs typeface="Corbel"/>
                        </a:rPr>
                        <a:t> </a:t>
                      </a:r>
                      <a:r>
                        <a:rPr lang="fr-FR" sz="2400" baseline="0" dirty="0" err="1" smtClean="0">
                          <a:latin typeface="Corbel"/>
                          <a:cs typeface="Corbel"/>
                        </a:rPr>
                        <a:t>feces</a:t>
                      </a:r>
                      <a:endParaRPr lang="fr-FR" sz="2400" dirty="0">
                        <a:latin typeface="Corbel"/>
                        <a:cs typeface="Corbe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smtClean="0">
                          <a:latin typeface="Corbel"/>
                          <a:cs typeface="Corbel"/>
                        </a:rPr>
                        <a:t>Blood</a:t>
                      </a:r>
                      <a:endParaRPr lang="fr-FR" sz="2400" dirty="0">
                        <a:latin typeface="Corbel"/>
                        <a:cs typeface="Corbel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457200" y="5501685"/>
            <a:ext cx="4814888" cy="64611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err="1">
                <a:latin typeface="Corbel"/>
                <a:cs typeface="Corbel"/>
              </a:rPr>
              <a:t>Adapted</a:t>
            </a:r>
            <a:r>
              <a:rPr lang="fr-FR" dirty="0">
                <a:latin typeface="Corbel"/>
                <a:cs typeface="Corbel"/>
              </a:rPr>
              <a:t> </a:t>
            </a:r>
            <a:r>
              <a:rPr lang="fr-FR" dirty="0" err="1">
                <a:latin typeface="Corbel"/>
                <a:cs typeface="Corbel"/>
              </a:rPr>
              <a:t>from</a:t>
            </a:r>
            <a:r>
              <a:rPr lang="fr-FR" dirty="0">
                <a:latin typeface="Corbel"/>
                <a:cs typeface="Corbel"/>
              </a:rPr>
              <a:t> F </a:t>
            </a:r>
            <a:r>
              <a:rPr lang="fr-FR" dirty="0" err="1">
                <a:latin typeface="Corbel"/>
                <a:cs typeface="Corbel"/>
              </a:rPr>
              <a:t>Ayral</a:t>
            </a:r>
            <a:r>
              <a:rPr lang="fr-FR" dirty="0">
                <a:latin typeface="Corbel"/>
                <a:cs typeface="Corbel"/>
              </a:rPr>
              <a:t> </a:t>
            </a:r>
            <a:r>
              <a:rPr lang="fr-FR" i="1" dirty="0">
                <a:latin typeface="Corbel"/>
                <a:cs typeface="Corbel"/>
              </a:rPr>
              <a:t>et al</a:t>
            </a:r>
            <a:r>
              <a:rPr lang="fr-FR" dirty="0">
                <a:latin typeface="Corbel"/>
                <a:cs typeface="Corbel"/>
              </a:rPr>
              <a:t>, </a:t>
            </a:r>
            <a:r>
              <a:rPr lang="fr-FR" i="1" dirty="0" err="1">
                <a:latin typeface="Corbel"/>
                <a:cs typeface="Corbel"/>
              </a:rPr>
              <a:t>Epidemiol</a:t>
            </a:r>
            <a:r>
              <a:rPr lang="fr-FR" i="1" dirty="0">
                <a:latin typeface="Corbel"/>
                <a:cs typeface="Corbel"/>
              </a:rPr>
              <a:t> Infect</a:t>
            </a:r>
            <a:r>
              <a:rPr lang="fr-FR" dirty="0">
                <a:latin typeface="Corbel"/>
                <a:cs typeface="Corbel"/>
              </a:rPr>
              <a:t>, 2014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err="1">
                <a:latin typeface="Corbel"/>
                <a:cs typeface="Corbel"/>
              </a:rPr>
              <a:t>Doi</a:t>
            </a:r>
            <a:r>
              <a:rPr lang="fr-FR" dirty="0">
                <a:latin typeface="Corbel"/>
                <a:cs typeface="Corbel"/>
              </a:rPr>
              <a:t>: 10.1017/S0950268814001137)</a:t>
            </a:r>
          </a:p>
        </p:txBody>
      </p:sp>
      <p:sp>
        <p:nvSpPr>
          <p:cNvPr id="23587" name="Espace réservé de la date 2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latin typeface="Corbel" pitchFamily="34" charset="0"/>
              </a:rPr>
              <a:t>Virology-2014</a:t>
            </a:r>
          </a:p>
        </p:txBody>
      </p:sp>
      <p:sp>
        <p:nvSpPr>
          <p:cNvPr id="23588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F2A8C03-D9D9-4DBD-82D7-B9A7717C57DB}" type="slidenum">
              <a:rPr lang="fr-FR">
                <a:latin typeface="Corbe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fr-FR">
              <a:latin typeface="Corbe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47924" y="1584810"/>
            <a:ext cx="3503612" cy="3471863"/>
          </a:xfrm>
          <a:prstGeom prst="rect">
            <a:avLst/>
          </a:prstGeom>
          <a:noFill/>
          <a:ln w="38100" cmpd="sng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dirty="0" smtClean="0"/>
              <a:t>« PERS » populations </a:t>
            </a:r>
            <a:r>
              <a:rPr lang="fr-FR" dirty="0" smtClean="0">
                <a:sym typeface="Wingdings"/>
              </a:rPr>
              <a:t> </a:t>
            </a:r>
            <a:r>
              <a:rPr lang="fr-FR" dirty="0" err="1" smtClean="0">
                <a:sym typeface="Wingdings"/>
              </a:rPr>
              <a:t>pathogens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identified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89267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800" i="1" dirty="0" err="1" smtClean="0">
                <a:latin typeface="Corbel"/>
                <a:cs typeface="Corbel"/>
              </a:rPr>
              <a:t>Leptospira</a:t>
            </a:r>
            <a:r>
              <a:rPr lang="fr-FR" sz="2800" i="1" dirty="0" smtClean="0">
                <a:latin typeface="Corbel"/>
                <a:cs typeface="Corbel"/>
              </a:rPr>
              <a:t> </a:t>
            </a:r>
            <a:r>
              <a:rPr lang="fr-FR" sz="2800" i="1" dirty="0" err="1" smtClean="0">
                <a:latin typeface="Corbel"/>
                <a:cs typeface="Corbel"/>
              </a:rPr>
              <a:t>interrogans</a:t>
            </a:r>
            <a:r>
              <a:rPr lang="fr-FR" sz="2800" dirty="0" smtClean="0">
                <a:latin typeface="Corbel"/>
                <a:cs typeface="Corbel"/>
              </a:rPr>
              <a:t> (about 60% of positive rats in PERS PTO population)</a:t>
            </a:r>
            <a:r>
              <a:rPr lang="fr-FR" sz="2000" i="1" dirty="0" smtClean="0">
                <a:latin typeface="Corbel"/>
                <a:cs typeface="Corbel"/>
              </a:rPr>
              <a:t>(A-L </a:t>
            </a:r>
            <a:r>
              <a:rPr lang="fr-FR" sz="2000" i="1" dirty="0" err="1" smtClean="0">
                <a:latin typeface="Corbel"/>
                <a:cs typeface="Corbel"/>
              </a:rPr>
              <a:t>Zilber</a:t>
            </a:r>
            <a:r>
              <a:rPr lang="fr-FR" sz="2000" i="1" dirty="0" smtClean="0">
                <a:latin typeface="Corbel"/>
                <a:cs typeface="Corbel"/>
              </a:rPr>
              <a:t>, </a:t>
            </a:r>
            <a:r>
              <a:rPr lang="fr-FR" sz="2000" i="1" dirty="0" err="1" smtClean="0">
                <a:latin typeface="Corbel"/>
                <a:cs typeface="Corbel"/>
              </a:rPr>
              <a:t>personal</a:t>
            </a:r>
            <a:r>
              <a:rPr lang="fr-FR" sz="2000" i="1" dirty="0" smtClean="0">
                <a:latin typeface="Corbel"/>
                <a:cs typeface="Corbel"/>
              </a:rPr>
              <a:t> communication)</a:t>
            </a:r>
            <a:endParaRPr lang="fr-FR" sz="2800" i="1" dirty="0" smtClean="0">
              <a:latin typeface="Corbel"/>
              <a:cs typeface="Corbel"/>
            </a:endParaRPr>
          </a:p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800" b="1" dirty="0" smtClean="0">
                <a:solidFill>
                  <a:srgbClr val="000090"/>
                </a:solidFill>
                <a:latin typeface="Corbel"/>
                <a:cs typeface="Corbel"/>
              </a:rPr>
              <a:t>Seoul virus (SEOV) ??</a:t>
            </a:r>
          </a:p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800" dirty="0">
                <a:latin typeface="Corbel"/>
                <a:cs typeface="Corbel"/>
              </a:rPr>
              <a:t>r</a:t>
            </a:r>
            <a:r>
              <a:rPr lang="fr-FR" sz="2800" dirty="0" smtClean="0">
                <a:latin typeface="Corbel"/>
                <a:cs typeface="Corbel"/>
              </a:rPr>
              <a:t>-</a:t>
            </a:r>
            <a:r>
              <a:rPr lang="fr-FR" sz="2800" dirty="0" err="1" smtClean="0">
                <a:latin typeface="Corbel"/>
                <a:cs typeface="Corbel"/>
              </a:rPr>
              <a:t>Hepatitis</a:t>
            </a:r>
            <a:r>
              <a:rPr lang="fr-FR" sz="2800" dirty="0" smtClean="0">
                <a:latin typeface="Corbel"/>
                <a:cs typeface="Corbel"/>
              </a:rPr>
              <a:t> E virus (r-HEV or HEV-C1</a:t>
            </a:r>
            <a:r>
              <a:rPr lang="fr-FR" sz="2800" b="1" baseline="30000" dirty="0" smtClean="0">
                <a:solidFill>
                  <a:srgbClr val="0000FF"/>
                </a:solidFill>
                <a:latin typeface="Corbel"/>
                <a:cs typeface="Corbel"/>
              </a:rPr>
              <a:t>#</a:t>
            </a:r>
            <a:r>
              <a:rPr lang="fr-FR" sz="2800" dirty="0" smtClean="0">
                <a:latin typeface="Corbel"/>
                <a:cs typeface="Corbel"/>
              </a:rPr>
              <a:t>) : 18% positive rats in PERS VAS; no positive in PERS PTO population</a:t>
            </a:r>
            <a:r>
              <a:rPr lang="fr-FR" sz="2800" b="1" dirty="0" smtClean="0">
                <a:solidFill>
                  <a:srgbClr val="0000FF"/>
                </a:solidFill>
                <a:latin typeface="Corbel"/>
                <a:cs typeface="Corbel"/>
              </a:rPr>
              <a:t>*</a:t>
            </a:r>
          </a:p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sz="2800" dirty="0" smtClean="0">
                <a:latin typeface="Corbel"/>
                <a:cs typeface="Corbel"/>
              </a:rPr>
              <a:t>RMV-1</a:t>
            </a:r>
            <a:r>
              <a:rPr lang="fr-FR" sz="2800" b="1" dirty="0">
                <a:solidFill>
                  <a:srgbClr val="0000FF"/>
                </a:solidFill>
                <a:latin typeface="Corbel"/>
                <a:cs typeface="Corbel"/>
              </a:rPr>
              <a:t>**</a:t>
            </a:r>
            <a:r>
              <a:rPr lang="fr-FR" sz="2800" dirty="0" smtClean="0">
                <a:latin typeface="Corbel"/>
                <a:cs typeface="Corbel"/>
              </a:rPr>
              <a:t> (rat minute virus = parvovirus) : 69% in PERS PTO ; 7% in PERS VAS</a:t>
            </a:r>
            <a:endParaRPr lang="fr-FR" sz="2800" b="1" dirty="0" smtClean="0">
              <a:solidFill>
                <a:srgbClr val="0000FF"/>
              </a:solidFill>
              <a:latin typeface="Corbel"/>
              <a:cs typeface="Corbel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457200" y="5659215"/>
            <a:ext cx="5225108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>
                <a:latin typeface="Corbel"/>
                <a:cs typeface="Corbel"/>
              </a:rPr>
              <a:t>#Smith </a:t>
            </a:r>
            <a:r>
              <a:rPr lang="fr-FR" i="1" dirty="0" smtClean="0">
                <a:latin typeface="Corbel"/>
                <a:cs typeface="Corbel"/>
              </a:rPr>
              <a:t>et al </a:t>
            </a:r>
            <a:r>
              <a:rPr lang="fr-FR" dirty="0" smtClean="0">
                <a:latin typeface="Corbel"/>
                <a:cs typeface="Corbel"/>
              </a:rPr>
              <a:t>(2014), J </a:t>
            </a:r>
            <a:r>
              <a:rPr lang="fr-FR" dirty="0" err="1" smtClean="0">
                <a:latin typeface="Corbel"/>
                <a:cs typeface="Corbel"/>
              </a:rPr>
              <a:t>Gen</a:t>
            </a:r>
            <a:r>
              <a:rPr lang="fr-FR" dirty="0" smtClean="0">
                <a:latin typeface="Corbel"/>
                <a:cs typeface="Corbel"/>
              </a:rPr>
              <a:t> Virol,</a:t>
            </a:r>
            <a:r>
              <a:rPr lang="fr-FR" b="1" dirty="0" smtClean="0">
                <a:latin typeface="Corbel"/>
                <a:cs typeface="Corbel"/>
              </a:rPr>
              <a:t>95</a:t>
            </a:r>
            <a:r>
              <a:rPr lang="fr-FR" dirty="0" smtClean="0">
                <a:latin typeface="Corbel"/>
                <a:cs typeface="Corbel"/>
              </a:rPr>
              <a:t>, 2223-2232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>
                <a:latin typeface="Corbel"/>
                <a:cs typeface="Corbel"/>
              </a:rPr>
              <a:t>*</a:t>
            </a:r>
            <a:r>
              <a:rPr lang="fr-FR" dirty="0" err="1">
                <a:latin typeface="Corbel"/>
                <a:cs typeface="Corbel"/>
              </a:rPr>
              <a:t>Results</a:t>
            </a:r>
            <a:r>
              <a:rPr lang="fr-FR" dirty="0">
                <a:latin typeface="Corbel"/>
                <a:cs typeface="Corbel"/>
              </a:rPr>
              <a:t> </a:t>
            </a:r>
            <a:r>
              <a:rPr lang="fr-FR" dirty="0" err="1">
                <a:latin typeface="Corbel"/>
                <a:cs typeface="Corbel"/>
              </a:rPr>
              <a:t>confirmed</a:t>
            </a:r>
            <a:r>
              <a:rPr lang="fr-FR" dirty="0">
                <a:latin typeface="Corbel"/>
                <a:cs typeface="Corbel"/>
              </a:rPr>
              <a:t> by Dr Rainer Ulrich, FLI, Germany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latin typeface="Corbel"/>
                <a:cs typeface="Corbel"/>
              </a:rPr>
              <a:t>** </a:t>
            </a:r>
            <a:r>
              <a:rPr lang="fr-FR" dirty="0" smtClean="0">
                <a:latin typeface="Corbel"/>
                <a:cs typeface="Corbel"/>
              </a:rPr>
              <a:t>not </a:t>
            </a:r>
            <a:r>
              <a:rPr lang="fr-FR" dirty="0" err="1">
                <a:latin typeface="Corbel"/>
                <a:cs typeface="Corbel"/>
              </a:rPr>
              <a:t>zoonotic</a:t>
            </a:r>
            <a:endParaRPr lang="fr-FR" dirty="0">
              <a:latin typeface="Corbel"/>
              <a:cs typeface="Corbel"/>
            </a:endParaRPr>
          </a:p>
        </p:txBody>
      </p:sp>
      <p:sp>
        <p:nvSpPr>
          <p:cNvPr id="5" name="Flèche vers la gauche 4"/>
          <p:cNvSpPr/>
          <p:nvPr/>
        </p:nvSpPr>
        <p:spPr>
          <a:xfrm rot="20632738">
            <a:off x="4108450" y="2146300"/>
            <a:ext cx="1530350" cy="990600"/>
          </a:xfrm>
          <a:prstGeom prst="lef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4581" name="Espace réservé de la date 5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latin typeface="Corbel" pitchFamily="34" charset="0"/>
              </a:rPr>
              <a:t>Virology-2014</a:t>
            </a:r>
          </a:p>
        </p:txBody>
      </p:sp>
      <p:sp>
        <p:nvSpPr>
          <p:cNvPr id="24582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E396891-3C4A-49F8-BE37-FA124B90B2B3}" type="slidenum">
              <a:rPr lang="fr-FR">
                <a:latin typeface="Corbe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fr-FR"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dirty="0" err="1" smtClean="0"/>
              <a:t>Hantaviruses</a:t>
            </a:r>
            <a:r>
              <a:rPr lang="fr-FR" dirty="0" smtClean="0"/>
              <a:t> and SEOUL </a:t>
            </a:r>
            <a:r>
              <a:rPr lang="fr-FR" dirty="0"/>
              <a:t>VIRUS (SEOV)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73225"/>
            <a:ext cx="4038600" cy="471805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>
            <a:normAutofit fontScale="92500"/>
          </a:bodyPr>
          <a:lstStyle/>
          <a:p>
            <a:pPr marL="182880" indent="-182880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altLang="fr-FR" dirty="0">
                <a:latin typeface="Corbel"/>
                <a:cs typeface="Corbel"/>
              </a:rPr>
              <a:t>Hantaviruses belong to the </a:t>
            </a:r>
            <a:r>
              <a:rPr lang="en-US" altLang="fr-FR" i="1" dirty="0" err="1">
                <a:latin typeface="Corbel"/>
                <a:cs typeface="Corbel"/>
              </a:rPr>
              <a:t>B</a:t>
            </a:r>
            <a:r>
              <a:rPr lang="en-US" altLang="fr-FR" i="1" dirty="0" err="1" smtClean="0">
                <a:latin typeface="Corbel"/>
                <a:cs typeface="Corbel"/>
              </a:rPr>
              <a:t>unyaviridae</a:t>
            </a:r>
            <a:r>
              <a:rPr lang="en-US" altLang="fr-FR" dirty="0" smtClean="0">
                <a:latin typeface="Corbel"/>
                <a:cs typeface="Corbel"/>
              </a:rPr>
              <a:t> </a:t>
            </a:r>
            <a:r>
              <a:rPr lang="en-US" altLang="fr-FR" dirty="0">
                <a:latin typeface="Corbel"/>
                <a:cs typeface="Corbel"/>
              </a:rPr>
              <a:t>family of </a:t>
            </a:r>
            <a:r>
              <a:rPr lang="en-US" altLang="fr-FR" dirty="0" smtClean="0">
                <a:latin typeface="Corbel"/>
                <a:cs typeface="Corbel"/>
              </a:rPr>
              <a:t>viruses</a:t>
            </a:r>
          </a:p>
          <a:p>
            <a:pPr lvl="1" indent="-182880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altLang="fr-FR" sz="2000" b="1" dirty="0" smtClean="0">
                <a:solidFill>
                  <a:srgbClr val="0000FF"/>
                </a:solidFill>
                <a:latin typeface="Corbel"/>
                <a:cs typeface="Corbel"/>
              </a:rPr>
              <a:t>24</a:t>
            </a:r>
            <a:r>
              <a:rPr lang="en-US" altLang="fr-FR" sz="2000" dirty="0" smtClean="0">
                <a:latin typeface="Corbel"/>
                <a:cs typeface="Corbel"/>
              </a:rPr>
              <a:t> hantavirus species in current ICTV (2013 release)</a:t>
            </a:r>
          </a:p>
          <a:p>
            <a:pPr lvl="1" indent="-182880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altLang="fr-FR" sz="2000" dirty="0" smtClean="0">
                <a:latin typeface="Corbel"/>
                <a:cs typeface="Corbel"/>
              </a:rPr>
              <a:t>Negative strand</a:t>
            </a:r>
          </a:p>
          <a:p>
            <a:pPr lvl="1" indent="-182880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altLang="fr-FR" sz="2000" dirty="0" smtClean="0">
                <a:latin typeface="Corbel"/>
                <a:cs typeface="Corbel"/>
              </a:rPr>
              <a:t>Enveloped RNA viruses</a:t>
            </a:r>
            <a:endParaRPr lang="en-US" altLang="fr-FR" sz="2000" dirty="0">
              <a:latin typeface="Corbel"/>
              <a:cs typeface="Corbel"/>
            </a:endParaRPr>
          </a:p>
          <a:p>
            <a:pPr lvl="1" indent="-182880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altLang="fr-FR" sz="2000" dirty="0">
                <a:latin typeface="Corbel"/>
                <a:cs typeface="Corbel"/>
              </a:rPr>
              <a:t>Tri-segmented </a:t>
            </a:r>
            <a:r>
              <a:rPr lang="en-US" altLang="fr-FR" sz="2000" dirty="0" smtClean="0">
                <a:latin typeface="Corbel"/>
                <a:cs typeface="Corbel"/>
              </a:rPr>
              <a:t>genome : L, M &amp; S</a:t>
            </a:r>
          </a:p>
          <a:p>
            <a:pPr lvl="1" indent="-182880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altLang="fr-FR" sz="2000" dirty="0" smtClean="0">
                <a:latin typeface="Corbel"/>
                <a:cs typeface="Corbel"/>
              </a:rPr>
              <a:t>Reservoir hosts : </a:t>
            </a:r>
            <a:r>
              <a:rPr lang="en-US" altLang="fr-FR" sz="2000" u="sng" dirty="0" smtClean="0">
                <a:latin typeface="Corbel"/>
                <a:cs typeface="Corbel"/>
              </a:rPr>
              <a:t>rodents</a:t>
            </a:r>
            <a:r>
              <a:rPr lang="en-US" altLang="fr-FR" sz="2000" dirty="0" smtClean="0">
                <a:latin typeface="Corbel"/>
                <a:cs typeface="Corbel"/>
              </a:rPr>
              <a:t>, shrews, moles and bats</a:t>
            </a:r>
          </a:p>
          <a:p>
            <a:pPr lvl="1" indent="-182880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altLang="fr-FR" sz="2000" dirty="0" smtClean="0">
                <a:latin typeface="Corbel"/>
                <a:cs typeface="Corbel"/>
              </a:rPr>
              <a:t>HFRS &amp; HPS = hantavirus disease</a:t>
            </a:r>
          </a:p>
          <a:p>
            <a:pPr lvl="1" indent="-182880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altLang="fr-FR" sz="2000" dirty="0" smtClean="0">
                <a:solidFill>
                  <a:schemeClr val="accent1"/>
                </a:solidFill>
                <a:latin typeface="Corbel"/>
                <a:cs typeface="Corbel"/>
              </a:rPr>
              <a:t>HTNV &amp; SEOV, PUUV &amp; DOBV, SNV &amp; ANDV</a:t>
            </a:r>
            <a:endParaRPr lang="en-US" altLang="fr-FR" dirty="0">
              <a:solidFill>
                <a:schemeClr val="accent1"/>
              </a:solidFill>
              <a:latin typeface="Corbel"/>
              <a:cs typeface="Corbel"/>
            </a:endParaRPr>
          </a:p>
        </p:txBody>
      </p:sp>
      <p:pic>
        <p:nvPicPr>
          <p:cNvPr id="25603" name="Picture 2" descr="http://www.nature.com/nrmicro/journal/v11/n8/images/nrmicro3066-f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 t="-9773" b="-4501"/>
          <a:stretch>
            <a:fillRect/>
          </a:stretch>
        </p:blipFill>
        <p:spPr>
          <a:xfrm>
            <a:off x="4648200" y="2532063"/>
            <a:ext cx="4038600" cy="2868612"/>
          </a:xfrm>
        </p:spPr>
      </p:pic>
      <p:sp>
        <p:nvSpPr>
          <p:cNvPr id="25604" name="Espace réservé de la date 6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latin typeface="Corbel" pitchFamily="34" charset="0"/>
              </a:rPr>
              <a:t>Virology-2014</a:t>
            </a:r>
          </a:p>
        </p:txBody>
      </p:sp>
      <p:sp>
        <p:nvSpPr>
          <p:cNvPr id="25605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CDB6E72-324F-4CCD-B5F8-F8429222D186}" type="slidenum">
              <a:rPr lang="fr-FR">
                <a:latin typeface="Corbe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fr-FR">
              <a:latin typeface="Corbel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957763" y="5387975"/>
            <a:ext cx="3890962" cy="27781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i-FI" sz="1200" dirty="0" err="1">
                <a:latin typeface="Corbel"/>
                <a:cs typeface="Corbel"/>
              </a:rPr>
              <a:t>Figure</a:t>
            </a:r>
            <a:r>
              <a:rPr lang="fi-FI" sz="1200" dirty="0">
                <a:latin typeface="Corbel"/>
                <a:cs typeface="Corbel"/>
              </a:rPr>
              <a:t> </a:t>
            </a:r>
            <a:r>
              <a:rPr lang="fi-FI" sz="1200" dirty="0" err="1">
                <a:latin typeface="Corbel"/>
                <a:cs typeface="Corbel"/>
              </a:rPr>
              <a:t>from</a:t>
            </a:r>
            <a:r>
              <a:rPr lang="fi-FI" sz="1200" dirty="0">
                <a:latin typeface="Corbel"/>
                <a:cs typeface="Corbel"/>
              </a:rPr>
              <a:t> A Vaheri, </a:t>
            </a:r>
            <a:r>
              <a:rPr lang="fi-FI" sz="1200" i="1" dirty="0">
                <a:latin typeface="Corbel"/>
                <a:cs typeface="Corbel"/>
              </a:rPr>
              <a:t>Nature Reviews Microbiology </a:t>
            </a:r>
            <a:r>
              <a:rPr lang="fi-FI" sz="1200" dirty="0">
                <a:latin typeface="Corbel"/>
                <a:cs typeface="Corbel"/>
              </a:rPr>
              <a:t>2013</a:t>
            </a:r>
            <a:endParaRPr lang="fr-FR" sz="1200" dirty="0">
              <a:latin typeface="Corbel"/>
              <a:cs typeface="Corbel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 flipV="1">
            <a:off x="1219200" y="1971675"/>
            <a:ext cx="2486025" cy="2716213"/>
          </a:xfrm>
          <a:custGeom>
            <a:avLst/>
            <a:gdLst>
              <a:gd name="T0" fmla="*/ 2147483647 w 1566"/>
              <a:gd name="T1" fmla="*/ 2147483647 h 1855"/>
              <a:gd name="T2" fmla="*/ 2147483647 w 1566"/>
              <a:gd name="T3" fmla="*/ 2147483647 h 1855"/>
              <a:gd name="T4" fmla="*/ 2147483647 w 1566"/>
              <a:gd name="T5" fmla="*/ 2147483647 h 1855"/>
              <a:gd name="T6" fmla="*/ 1869956148 w 1566"/>
              <a:gd name="T7" fmla="*/ 2147483647 h 1855"/>
              <a:gd name="T8" fmla="*/ 1401206835 w 1566"/>
              <a:gd name="T9" fmla="*/ 2147483647 h 1855"/>
              <a:gd name="T10" fmla="*/ 1000502910 w 1566"/>
              <a:gd name="T11" fmla="*/ 2147483647 h 1855"/>
              <a:gd name="T12" fmla="*/ 665321241 w 1566"/>
              <a:gd name="T13" fmla="*/ 2147483647 h 1855"/>
              <a:gd name="T14" fmla="*/ 393144352 w 1566"/>
              <a:gd name="T15" fmla="*/ 2147483647 h 1855"/>
              <a:gd name="T16" fmla="*/ 194052814 w 1566"/>
              <a:gd name="T17" fmla="*/ 2147483647 h 1855"/>
              <a:gd name="T18" fmla="*/ 60483756 w 1566"/>
              <a:gd name="T19" fmla="*/ 2147483647 h 1855"/>
              <a:gd name="T20" fmla="*/ 2520950 w 1566"/>
              <a:gd name="T21" fmla="*/ 2073319980 h 1855"/>
              <a:gd name="T22" fmla="*/ 12601574 w 1566"/>
              <a:gd name="T23" fmla="*/ 1818174665 h 1855"/>
              <a:gd name="T24" fmla="*/ 90725622 w 1566"/>
              <a:gd name="T25" fmla="*/ 1588759422 h 1855"/>
              <a:gd name="T26" fmla="*/ 226814091 w 1566"/>
              <a:gd name="T27" fmla="*/ 1372207384 h 1855"/>
              <a:gd name="T28" fmla="*/ 418346005 w 1566"/>
              <a:gd name="T29" fmla="*/ 1166377064 h 1855"/>
              <a:gd name="T30" fmla="*/ 667842190 w 1566"/>
              <a:gd name="T31" fmla="*/ 973410314 h 1855"/>
              <a:gd name="T32" fmla="*/ 967740095 w 1566"/>
              <a:gd name="T33" fmla="*/ 795452285 h 1855"/>
              <a:gd name="T34" fmla="*/ 1315521549 w 1566"/>
              <a:gd name="T35" fmla="*/ 632501329 h 1855"/>
              <a:gd name="T36" fmla="*/ 1701106526 w 1566"/>
              <a:gd name="T37" fmla="*/ 484560741 h 1855"/>
              <a:gd name="T38" fmla="*/ 2127012006 w 1566"/>
              <a:gd name="T39" fmla="*/ 353772465 h 1855"/>
              <a:gd name="T40" fmla="*/ 2147483647 w 1566"/>
              <a:gd name="T41" fmla="*/ 242280370 h 1855"/>
              <a:gd name="T42" fmla="*/ 2147483647 w 1566"/>
              <a:gd name="T43" fmla="*/ 150085783 h 1855"/>
              <a:gd name="T44" fmla="*/ 2147483647 w 1566"/>
              <a:gd name="T45" fmla="*/ 525298068 h 1855"/>
              <a:gd name="T46" fmla="*/ 2147483647 w 1566"/>
              <a:gd name="T47" fmla="*/ 398797253 h 1855"/>
              <a:gd name="T48" fmla="*/ 2147483647 w 1566"/>
              <a:gd name="T49" fmla="*/ 495280627 h 1855"/>
              <a:gd name="T50" fmla="*/ 2089210467 w 1566"/>
              <a:gd name="T51" fmla="*/ 606772722 h 1855"/>
              <a:gd name="T52" fmla="*/ 1748988686 w 1566"/>
              <a:gd name="T53" fmla="*/ 735417222 h 1855"/>
              <a:gd name="T54" fmla="*/ 1446569633 w 1566"/>
              <a:gd name="T55" fmla="*/ 876926940 h 1855"/>
              <a:gd name="T56" fmla="*/ 1184473465 w 1566"/>
              <a:gd name="T57" fmla="*/ 1033443731 h 1855"/>
              <a:gd name="T58" fmla="*/ 962699784 w 1566"/>
              <a:gd name="T59" fmla="*/ 1200681873 h 1855"/>
              <a:gd name="T60" fmla="*/ 783769342 w 1566"/>
              <a:gd name="T61" fmla="*/ 1378639902 h 1855"/>
              <a:gd name="T62" fmla="*/ 657761568 w 1566"/>
              <a:gd name="T63" fmla="*/ 1569463333 h 1855"/>
              <a:gd name="T64" fmla="*/ 577116593 w 1566"/>
              <a:gd name="T65" fmla="*/ 1766717451 h 1855"/>
              <a:gd name="T66" fmla="*/ 549394090 w 1566"/>
              <a:gd name="T67" fmla="*/ 1972549236 h 1855"/>
              <a:gd name="T68" fmla="*/ 582156904 w 1566"/>
              <a:gd name="T69" fmla="*/ 2147483647 h 1855"/>
              <a:gd name="T70" fmla="*/ 682963123 w 1566"/>
              <a:gd name="T71" fmla="*/ 2147483647 h 1855"/>
              <a:gd name="T72" fmla="*/ 846772633 w 1566"/>
              <a:gd name="T73" fmla="*/ 2147483647 h 1855"/>
              <a:gd name="T74" fmla="*/ 1068546314 w 1566"/>
              <a:gd name="T75" fmla="*/ 2147483647 h 1855"/>
              <a:gd name="T76" fmla="*/ 1345763415 w 1566"/>
              <a:gd name="T77" fmla="*/ 2147483647 h 1855"/>
              <a:gd name="T78" fmla="*/ 1678424333 w 1566"/>
              <a:gd name="T79" fmla="*/ 2147483647 h 1855"/>
              <a:gd name="T80" fmla="*/ 2064008913 w 1566"/>
              <a:gd name="T81" fmla="*/ 2147483647 h 1855"/>
              <a:gd name="T82" fmla="*/ 2147483647 w 1566"/>
              <a:gd name="T83" fmla="*/ 2147483647 h 1855"/>
              <a:gd name="T84" fmla="*/ 2147483647 w 1566"/>
              <a:gd name="T85" fmla="*/ 2147483647 h 1855"/>
              <a:gd name="T86" fmla="*/ 2147483647 w 1566"/>
              <a:gd name="T87" fmla="*/ 2147483647 h 1855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566"/>
              <a:gd name="T133" fmla="*/ 0 h 1855"/>
              <a:gd name="T134" fmla="*/ 1566 w 1566"/>
              <a:gd name="T135" fmla="*/ 1855 h 1855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566" h="1855">
                <a:moveTo>
                  <a:pt x="1535" y="1715"/>
                </a:moveTo>
                <a:lnTo>
                  <a:pt x="1535" y="1854"/>
                </a:lnTo>
                <a:lnTo>
                  <a:pt x="1444" y="1849"/>
                </a:lnTo>
                <a:lnTo>
                  <a:pt x="1356" y="1841"/>
                </a:lnTo>
                <a:lnTo>
                  <a:pt x="1270" y="1831"/>
                </a:lnTo>
                <a:lnTo>
                  <a:pt x="1186" y="1820"/>
                </a:lnTo>
                <a:lnTo>
                  <a:pt x="1105" y="1807"/>
                </a:lnTo>
                <a:lnTo>
                  <a:pt x="1028" y="1792"/>
                </a:lnTo>
                <a:lnTo>
                  <a:pt x="952" y="1775"/>
                </a:lnTo>
                <a:lnTo>
                  <a:pt x="879" y="1756"/>
                </a:lnTo>
                <a:lnTo>
                  <a:pt x="810" y="1736"/>
                </a:lnTo>
                <a:lnTo>
                  <a:pt x="742" y="1715"/>
                </a:lnTo>
                <a:lnTo>
                  <a:pt x="678" y="1691"/>
                </a:lnTo>
                <a:lnTo>
                  <a:pt x="616" y="1666"/>
                </a:lnTo>
                <a:lnTo>
                  <a:pt x="556" y="1640"/>
                </a:lnTo>
                <a:lnTo>
                  <a:pt x="500" y="1612"/>
                </a:lnTo>
                <a:lnTo>
                  <a:pt x="447" y="1583"/>
                </a:lnTo>
                <a:lnTo>
                  <a:pt x="397" y="1552"/>
                </a:lnTo>
                <a:lnTo>
                  <a:pt x="349" y="1521"/>
                </a:lnTo>
                <a:lnTo>
                  <a:pt x="306" y="1488"/>
                </a:lnTo>
                <a:lnTo>
                  <a:pt x="264" y="1453"/>
                </a:lnTo>
                <a:lnTo>
                  <a:pt x="226" y="1418"/>
                </a:lnTo>
                <a:lnTo>
                  <a:pt x="189" y="1382"/>
                </a:lnTo>
                <a:lnTo>
                  <a:pt x="156" y="1344"/>
                </a:lnTo>
                <a:lnTo>
                  <a:pt x="127" y="1306"/>
                </a:lnTo>
                <a:lnTo>
                  <a:pt x="101" y="1266"/>
                </a:lnTo>
                <a:lnTo>
                  <a:pt x="77" y="1226"/>
                </a:lnTo>
                <a:lnTo>
                  <a:pt x="57" y="1185"/>
                </a:lnTo>
                <a:lnTo>
                  <a:pt x="39" y="1142"/>
                </a:lnTo>
                <a:lnTo>
                  <a:pt x="24" y="1100"/>
                </a:lnTo>
                <a:lnTo>
                  <a:pt x="14" y="1056"/>
                </a:lnTo>
                <a:lnTo>
                  <a:pt x="5" y="1012"/>
                </a:lnTo>
                <a:lnTo>
                  <a:pt x="1" y="967"/>
                </a:lnTo>
                <a:lnTo>
                  <a:pt x="0" y="922"/>
                </a:lnTo>
                <a:lnTo>
                  <a:pt x="1" y="885"/>
                </a:lnTo>
                <a:lnTo>
                  <a:pt x="5" y="848"/>
                </a:lnTo>
                <a:lnTo>
                  <a:pt x="12" y="812"/>
                </a:lnTo>
                <a:lnTo>
                  <a:pt x="22" y="776"/>
                </a:lnTo>
                <a:lnTo>
                  <a:pt x="36" y="741"/>
                </a:lnTo>
                <a:lnTo>
                  <a:pt x="50" y="707"/>
                </a:lnTo>
                <a:lnTo>
                  <a:pt x="69" y="673"/>
                </a:lnTo>
                <a:lnTo>
                  <a:pt x="90" y="640"/>
                </a:lnTo>
                <a:lnTo>
                  <a:pt x="113" y="607"/>
                </a:lnTo>
                <a:lnTo>
                  <a:pt x="138" y="575"/>
                </a:lnTo>
                <a:lnTo>
                  <a:pt x="166" y="544"/>
                </a:lnTo>
                <a:lnTo>
                  <a:pt x="198" y="513"/>
                </a:lnTo>
                <a:lnTo>
                  <a:pt x="230" y="483"/>
                </a:lnTo>
                <a:lnTo>
                  <a:pt x="265" y="454"/>
                </a:lnTo>
                <a:lnTo>
                  <a:pt x="303" y="426"/>
                </a:lnTo>
                <a:lnTo>
                  <a:pt x="342" y="398"/>
                </a:lnTo>
                <a:lnTo>
                  <a:pt x="384" y="371"/>
                </a:lnTo>
                <a:lnTo>
                  <a:pt x="427" y="345"/>
                </a:lnTo>
                <a:lnTo>
                  <a:pt x="473" y="319"/>
                </a:lnTo>
                <a:lnTo>
                  <a:pt x="522" y="295"/>
                </a:lnTo>
                <a:lnTo>
                  <a:pt x="570" y="271"/>
                </a:lnTo>
                <a:lnTo>
                  <a:pt x="622" y="248"/>
                </a:lnTo>
                <a:lnTo>
                  <a:pt x="675" y="226"/>
                </a:lnTo>
                <a:lnTo>
                  <a:pt x="730" y="205"/>
                </a:lnTo>
                <a:lnTo>
                  <a:pt x="786" y="185"/>
                </a:lnTo>
                <a:lnTo>
                  <a:pt x="844" y="165"/>
                </a:lnTo>
                <a:lnTo>
                  <a:pt x="904" y="147"/>
                </a:lnTo>
                <a:lnTo>
                  <a:pt x="965" y="130"/>
                </a:lnTo>
                <a:lnTo>
                  <a:pt x="1028" y="113"/>
                </a:lnTo>
                <a:lnTo>
                  <a:pt x="1092" y="98"/>
                </a:lnTo>
                <a:lnTo>
                  <a:pt x="1158" y="83"/>
                </a:lnTo>
                <a:lnTo>
                  <a:pt x="1225" y="70"/>
                </a:lnTo>
                <a:lnTo>
                  <a:pt x="1165" y="0"/>
                </a:lnTo>
                <a:lnTo>
                  <a:pt x="1565" y="68"/>
                </a:lnTo>
                <a:lnTo>
                  <a:pt x="1236" y="245"/>
                </a:lnTo>
                <a:lnTo>
                  <a:pt x="1251" y="160"/>
                </a:lnTo>
                <a:lnTo>
                  <a:pt x="1193" y="173"/>
                </a:lnTo>
                <a:lnTo>
                  <a:pt x="1136" y="186"/>
                </a:lnTo>
                <a:lnTo>
                  <a:pt x="1082" y="200"/>
                </a:lnTo>
                <a:lnTo>
                  <a:pt x="1028" y="215"/>
                </a:lnTo>
                <a:lnTo>
                  <a:pt x="976" y="231"/>
                </a:lnTo>
                <a:lnTo>
                  <a:pt x="925" y="248"/>
                </a:lnTo>
                <a:lnTo>
                  <a:pt x="876" y="265"/>
                </a:lnTo>
                <a:lnTo>
                  <a:pt x="829" y="283"/>
                </a:lnTo>
                <a:lnTo>
                  <a:pt x="781" y="302"/>
                </a:lnTo>
                <a:lnTo>
                  <a:pt x="738" y="323"/>
                </a:lnTo>
                <a:lnTo>
                  <a:pt x="694" y="343"/>
                </a:lnTo>
                <a:lnTo>
                  <a:pt x="652" y="364"/>
                </a:lnTo>
                <a:lnTo>
                  <a:pt x="612" y="387"/>
                </a:lnTo>
                <a:lnTo>
                  <a:pt x="574" y="409"/>
                </a:lnTo>
                <a:lnTo>
                  <a:pt x="537" y="433"/>
                </a:lnTo>
                <a:lnTo>
                  <a:pt x="502" y="457"/>
                </a:lnTo>
                <a:lnTo>
                  <a:pt x="470" y="482"/>
                </a:lnTo>
                <a:lnTo>
                  <a:pt x="438" y="507"/>
                </a:lnTo>
                <a:lnTo>
                  <a:pt x="409" y="533"/>
                </a:lnTo>
                <a:lnTo>
                  <a:pt x="382" y="560"/>
                </a:lnTo>
                <a:lnTo>
                  <a:pt x="356" y="588"/>
                </a:lnTo>
                <a:lnTo>
                  <a:pt x="333" y="615"/>
                </a:lnTo>
                <a:lnTo>
                  <a:pt x="311" y="643"/>
                </a:lnTo>
                <a:lnTo>
                  <a:pt x="293" y="672"/>
                </a:lnTo>
                <a:lnTo>
                  <a:pt x="275" y="702"/>
                </a:lnTo>
                <a:lnTo>
                  <a:pt x="261" y="732"/>
                </a:lnTo>
                <a:lnTo>
                  <a:pt x="248" y="762"/>
                </a:lnTo>
                <a:lnTo>
                  <a:pt x="237" y="793"/>
                </a:lnTo>
                <a:lnTo>
                  <a:pt x="229" y="824"/>
                </a:lnTo>
                <a:lnTo>
                  <a:pt x="223" y="855"/>
                </a:lnTo>
                <a:lnTo>
                  <a:pt x="220" y="887"/>
                </a:lnTo>
                <a:lnTo>
                  <a:pt x="218" y="920"/>
                </a:lnTo>
                <a:lnTo>
                  <a:pt x="220" y="960"/>
                </a:lnTo>
                <a:lnTo>
                  <a:pt x="223" y="999"/>
                </a:lnTo>
                <a:lnTo>
                  <a:pt x="231" y="1038"/>
                </a:lnTo>
                <a:lnTo>
                  <a:pt x="241" y="1076"/>
                </a:lnTo>
                <a:lnTo>
                  <a:pt x="255" y="1113"/>
                </a:lnTo>
                <a:lnTo>
                  <a:pt x="271" y="1150"/>
                </a:lnTo>
                <a:lnTo>
                  <a:pt x="290" y="1186"/>
                </a:lnTo>
                <a:lnTo>
                  <a:pt x="311" y="1220"/>
                </a:lnTo>
                <a:lnTo>
                  <a:pt x="336" y="1254"/>
                </a:lnTo>
                <a:lnTo>
                  <a:pt x="362" y="1287"/>
                </a:lnTo>
                <a:lnTo>
                  <a:pt x="391" y="1319"/>
                </a:lnTo>
                <a:lnTo>
                  <a:pt x="424" y="1350"/>
                </a:lnTo>
                <a:lnTo>
                  <a:pt x="457" y="1380"/>
                </a:lnTo>
                <a:lnTo>
                  <a:pt x="495" y="1409"/>
                </a:lnTo>
                <a:lnTo>
                  <a:pt x="534" y="1436"/>
                </a:lnTo>
                <a:lnTo>
                  <a:pt x="576" y="1463"/>
                </a:lnTo>
                <a:lnTo>
                  <a:pt x="619" y="1489"/>
                </a:lnTo>
                <a:lnTo>
                  <a:pt x="666" y="1513"/>
                </a:lnTo>
                <a:lnTo>
                  <a:pt x="715" y="1536"/>
                </a:lnTo>
                <a:lnTo>
                  <a:pt x="766" y="1558"/>
                </a:lnTo>
                <a:lnTo>
                  <a:pt x="819" y="1579"/>
                </a:lnTo>
                <a:lnTo>
                  <a:pt x="874" y="1598"/>
                </a:lnTo>
                <a:lnTo>
                  <a:pt x="932" y="1617"/>
                </a:lnTo>
                <a:lnTo>
                  <a:pt x="992" y="1633"/>
                </a:lnTo>
                <a:lnTo>
                  <a:pt x="1053" y="1649"/>
                </a:lnTo>
                <a:lnTo>
                  <a:pt x="1116" y="1663"/>
                </a:lnTo>
                <a:lnTo>
                  <a:pt x="1181" y="1675"/>
                </a:lnTo>
                <a:lnTo>
                  <a:pt x="1248" y="1686"/>
                </a:lnTo>
                <a:lnTo>
                  <a:pt x="1318" y="1695"/>
                </a:lnTo>
                <a:lnTo>
                  <a:pt x="1389" y="1704"/>
                </a:lnTo>
                <a:lnTo>
                  <a:pt x="1461" y="1710"/>
                </a:lnTo>
                <a:lnTo>
                  <a:pt x="1535" y="1715"/>
                </a:lnTo>
              </a:path>
            </a:pathLst>
          </a:custGeom>
          <a:solidFill>
            <a:schemeClr val="tx2"/>
          </a:solidFill>
          <a:ln w="25400" cap="rnd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5486400" y="1971675"/>
            <a:ext cx="2486025" cy="2716213"/>
          </a:xfrm>
          <a:custGeom>
            <a:avLst/>
            <a:gdLst>
              <a:gd name="T0" fmla="*/ 302418755 w 1566"/>
              <a:gd name="T1" fmla="*/ 10719890 h 1855"/>
              <a:gd name="T2" fmla="*/ 952619162 w 1566"/>
              <a:gd name="T3" fmla="*/ 72898475 h 1855"/>
              <a:gd name="T4" fmla="*/ 1542335541 w 1566"/>
              <a:gd name="T5" fmla="*/ 169381872 h 1855"/>
              <a:gd name="T6" fmla="*/ 2071568585 w 1566"/>
              <a:gd name="T7" fmla="*/ 298026418 h 1855"/>
              <a:gd name="T8" fmla="*/ 2147483647 w 1566"/>
              <a:gd name="T9" fmla="*/ 458832134 h 1855"/>
              <a:gd name="T10" fmla="*/ 2147483647 w 1566"/>
              <a:gd name="T11" fmla="*/ 647510049 h 1855"/>
              <a:gd name="T12" fmla="*/ 2147483647 w 1566"/>
              <a:gd name="T13" fmla="*/ 859774535 h 1855"/>
              <a:gd name="T14" fmla="*/ 2147483647 w 1566"/>
              <a:gd name="T15" fmla="*/ 1093478612 h 1855"/>
              <a:gd name="T16" fmla="*/ 2147483647 w 1566"/>
              <a:gd name="T17" fmla="*/ 1346478777 h 1855"/>
              <a:gd name="T18" fmla="*/ 2147483647 w 1566"/>
              <a:gd name="T19" fmla="*/ 1616631714 h 1855"/>
              <a:gd name="T20" fmla="*/ 2147483647 w 1566"/>
              <a:gd name="T21" fmla="*/ 1901794468 h 1855"/>
              <a:gd name="T22" fmla="*/ 2147483647 w 1566"/>
              <a:gd name="T23" fmla="*/ 2147483647 h 1855"/>
              <a:gd name="T24" fmla="*/ 2147483647 w 1566"/>
              <a:gd name="T25" fmla="*/ 2147483647 h 1855"/>
              <a:gd name="T26" fmla="*/ 2147483647 w 1566"/>
              <a:gd name="T27" fmla="*/ 2147483647 h 1855"/>
              <a:gd name="T28" fmla="*/ 2147483647 w 1566"/>
              <a:gd name="T29" fmla="*/ 2147483647 h 1855"/>
              <a:gd name="T30" fmla="*/ 2147483647 w 1566"/>
              <a:gd name="T31" fmla="*/ 2147483647 h 1855"/>
              <a:gd name="T32" fmla="*/ 2147483647 w 1566"/>
              <a:gd name="T33" fmla="*/ 2147483647 h 1855"/>
              <a:gd name="T34" fmla="*/ 2147483647 w 1566"/>
              <a:gd name="T35" fmla="*/ 2147483647 h 1855"/>
              <a:gd name="T36" fmla="*/ 2147483647 w 1566"/>
              <a:gd name="T37" fmla="*/ 2147483647 h 1855"/>
              <a:gd name="T38" fmla="*/ 1814512728 w 1566"/>
              <a:gd name="T39" fmla="*/ 2147483647 h 1855"/>
              <a:gd name="T40" fmla="*/ 1350803726 w 1566"/>
              <a:gd name="T41" fmla="*/ 2147483647 h 1855"/>
              <a:gd name="T42" fmla="*/ 854333893 w 1566"/>
              <a:gd name="T43" fmla="*/ 2147483647 h 1855"/>
              <a:gd name="T44" fmla="*/ 826611191 w 1566"/>
              <a:gd name="T45" fmla="*/ 2147483647 h 1855"/>
              <a:gd name="T46" fmla="*/ 1078626936 w 1566"/>
              <a:gd name="T47" fmla="*/ 2147483647 h 1855"/>
              <a:gd name="T48" fmla="*/ 1481851810 w 1566"/>
              <a:gd name="T49" fmla="*/ 2147483647 h 1855"/>
              <a:gd name="T50" fmla="*/ 1852315854 w 1566"/>
              <a:gd name="T51" fmla="*/ 2147483647 h 1855"/>
              <a:gd name="T52" fmla="*/ 2147483647 w 1566"/>
              <a:gd name="T53" fmla="*/ 2147483647 h 1855"/>
              <a:gd name="T54" fmla="*/ 2147483647 w 1566"/>
              <a:gd name="T55" fmla="*/ 2147483647 h 1855"/>
              <a:gd name="T56" fmla="*/ 2147483647 w 1566"/>
              <a:gd name="T57" fmla="*/ 2147483647 h 1855"/>
              <a:gd name="T58" fmla="*/ 2147483647 w 1566"/>
              <a:gd name="T59" fmla="*/ 2147483647 h 1855"/>
              <a:gd name="T60" fmla="*/ 2147483647 w 1566"/>
              <a:gd name="T61" fmla="*/ 2147483647 h 1855"/>
              <a:gd name="T62" fmla="*/ 2147483647 w 1566"/>
              <a:gd name="T63" fmla="*/ 2147483647 h 1855"/>
              <a:gd name="T64" fmla="*/ 2147483647 w 1566"/>
              <a:gd name="T65" fmla="*/ 2147483647 h 1855"/>
              <a:gd name="T66" fmla="*/ 2147483647 w 1566"/>
              <a:gd name="T67" fmla="*/ 2002565212 h 1855"/>
              <a:gd name="T68" fmla="*/ 2147483647 w 1566"/>
              <a:gd name="T69" fmla="*/ 1749565046 h 1855"/>
              <a:gd name="T70" fmla="*/ 2147483647 w 1566"/>
              <a:gd name="T71" fmla="*/ 1509428086 h 1855"/>
              <a:gd name="T72" fmla="*/ 2147483647 w 1566"/>
              <a:gd name="T73" fmla="*/ 1286443896 h 1855"/>
              <a:gd name="T74" fmla="*/ 2147483647 w 1566"/>
              <a:gd name="T75" fmla="*/ 1080613576 h 1855"/>
              <a:gd name="T76" fmla="*/ 2147483647 w 1566"/>
              <a:gd name="T77" fmla="*/ 896223029 h 1855"/>
              <a:gd name="T78" fmla="*/ 2147483647 w 1566"/>
              <a:gd name="T79" fmla="*/ 731129853 h 1855"/>
              <a:gd name="T80" fmla="*/ 1877517408 w 1566"/>
              <a:gd name="T81" fmla="*/ 589620318 h 1855"/>
              <a:gd name="T82" fmla="*/ 1444050272 w 1566"/>
              <a:gd name="T83" fmla="*/ 473840854 h 1855"/>
              <a:gd name="T84" fmla="*/ 965220733 w 1566"/>
              <a:gd name="T85" fmla="*/ 383789905 h 1855"/>
              <a:gd name="T86" fmla="*/ 441028198 w 1566"/>
              <a:gd name="T87" fmla="*/ 321611340 h 1855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566"/>
              <a:gd name="T133" fmla="*/ 0 h 1855"/>
              <a:gd name="T134" fmla="*/ 1566 w 1566"/>
              <a:gd name="T135" fmla="*/ 1855 h 1855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566" h="1855">
                <a:moveTo>
                  <a:pt x="29" y="139"/>
                </a:moveTo>
                <a:lnTo>
                  <a:pt x="29" y="0"/>
                </a:lnTo>
                <a:lnTo>
                  <a:pt x="120" y="5"/>
                </a:lnTo>
                <a:lnTo>
                  <a:pt x="208" y="13"/>
                </a:lnTo>
                <a:lnTo>
                  <a:pt x="294" y="23"/>
                </a:lnTo>
                <a:lnTo>
                  <a:pt x="378" y="34"/>
                </a:lnTo>
                <a:lnTo>
                  <a:pt x="459" y="47"/>
                </a:lnTo>
                <a:lnTo>
                  <a:pt x="536" y="62"/>
                </a:lnTo>
                <a:lnTo>
                  <a:pt x="612" y="79"/>
                </a:lnTo>
                <a:lnTo>
                  <a:pt x="685" y="98"/>
                </a:lnTo>
                <a:lnTo>
                  <a:pt x="754" y="118"/>
                </a:lnTo>
                <a:lnTo>
                  <a:pt x="822" y="139"/>
                </a:lnTo>
                <a:lnTo>
                  <a:pt x="886" y="163"/>
                </a:lnTo>
                <a:lnTo>
                  <a:pt x="948" y="188"/>
                </a:lnTo>
                <a:lnTo>
                  <a:pt x="1008" y="214"/>
                </a:lnTo>
                <a:lnTo>
                  <a:pt x="1064" y="242"/>
                </a:lnTo>
                <a:lnTo>
                  <a:pt x="1117" y="271"/>
                </a:lnTo>
                <a:lnTo>
                  <a:pt x="1167" y="302"/>
                </a:lnTo>
                <a:lnTo>
                  <a:pt x="1215" y="333"/>
                </a:lnTo>
                <a:lnTo>
                  <a:pt x="1258" y="366"/>
                </a:lnTo>
                <a:lnTo>
                  <a:pt x="1300" y="401"/>
                </a:lnTo>
                <a:lnTo>
                  <a:pt x="1338" y="436"/>
                </a:lnTo>
                <a:lnTo>
                  <a:pt x="1375" y="472"/>
                </a:lnTo>
                <a:lnTo>
                  <a:pt x="1408" y="510"/>
                </a:lnTo>
                <a:lnTo>
                  <a:pt x="1437" y="548"/>
                </a:lnTo>
                <a:lnTo>
                  <a:pt x="1463" y="588"/>
                </a:lnTo>
                <a:lnTo>
                  <a:pt x="1487" y="628"/>
                </a:lnTo>
                <a:lnTo>
                  <a:pt x="1507" y="669"/>
                </a:lnTo>
                <a:lnTo>
                  <a:pt x="1525" y="712"/>
                </a:lnTo>
                <a:lnTo>
                  <a:pt x="1540" y="754"/>
                </a:lnTo>
                <a:lnTo>
                  <a:pt x="1550" y="798"/>
                </a:lnTo>
                <a:lnTo>
                  <a:pt x="1559" y="842"/>
                </a:lnTo>
                <a:lnTo>
                  <a:pt x="1563" y="887"/>
                </a:lnTo>
                <a:lnTo>
                  <a:pt x="1565" y="932"/>
                </a:lnTo>
                <a:lnTo>
                  <a:pt x="1563" y="969"/>
                </a:lnTo>
                <a:lnTo>
                  <a:pt x="1559" y="1006"/>
                </a:lnTo>
                <a:lnTo>
                  <a:pt x="1552" y="1042"/>
                </a:lnTo>
                <a:lnTo>
                  <a:pt x="1542" y="1078"/>
                </a:lnTo>
                <a:lnTo>
                  <a:pt x="1528" y="1113"/>
                </a:lnTo>
                <a:lnTo>
                  <a:pt x="1514" y="1147"/>
                </a:lnTo>
                <a:lnTo>
                  <a:pt x="1495" y="1181"/>
                </a:lnTo>
                <a:lnTo>
                  <a:pt x="1474" y="1214"/>
                </a:lnTo>
                <a:lnTo>
                  <a:pt x="1451" y="1247"/>
                </a:lnTo>
                <a:lnTo>
                  <a:pt x="1426" y="1279"/>
                </a:lnTo>
                <a:lnTo>
                  <a:pt x="1398" y="1310"/>
                </a:lnTo>
                <a:lnTo>
                  <a:pt x="1366" y="1341"/>
                </a:lnTo>
                <a:lnTo>
                  <a:pt x="1334" y="1371"/>
                </a:lnTo>
                <a:lnTo>
                  <a:pt x="1299" y="1400"/>
                </a:lnTo>
                <a:lnTo>
                  <a:pt x="1261" y="1428"/>
                </a:lnTo>
                <a:lnTo>
                  <a:pt x="1222" y="1456"/>
                </a:lnTo>
                <a:lnTo>
                  <a:pt x="1180" y="1483"/>
                </a:lnTo>
                <a:lnTo>
                  <a:pt x="1137" y="1509"/>
                </a:lnTo>
                <a:lnTo>
                  <a:pt x="1091" y="1535"/>
                </a:lnTo>
                <a:lnTo>
                  <a:pt x="1042" y="1559"/>
                </a:lnTo>
                <a:lnTo>
                  <a:pt x="994" y="1583"/>
                </a:lnTo>
                <a:lnTo>
                  <a:pt x="942" y="1606"/>
                </a:lnTo>
                <a:lnTo>
                  <a:pt x="889" y="1628"/>
                </a:lnTo>
                <a:lnTo>
                  <a:pt x="834" y="1649"/>
                </a:lnTo>
                <a:lnTo>
                  <a:pt x="778" y="1669"/>
                </a:lnTo>
                <a:lnTo>
                  <a:pt x="720" y="1689"/>
                </a:lnTo>
                <a:lnTo>
                  <a:pt x="660" y="1707"/>
                </a:lnTo>
                <a:lnTo>
                  <a:pt x="599" y="1724"/>
                </a:lnTo>
                <a:lnTo>
                  <a:pt x="536" y="1741"/>
                </a:lnTo>
                <a:lnTo>
                  <a:pt x="472" y="1756"/>
                </a:lnTo>
                <a:lnTo>
                  <a:pt x="406" y="1771"/>
                </a:lnTo>
                <a:lnTo>
                  <a:pt x="339" y="1784"/>
                </a:lnTo>
                <a:lnTo>
                  <a:pt x="399" y="1854"/>
                </a:lnTo>
                <a:lnTo>
                  <a:pt x="0" y="1786"/>
                </a:lnTo>
                <a:lnTo>
                  <a:pt x="328" y="1609"/>
                </a:lnTo>
                <a:lnTo>
                  <a:pt x="313" y="1694"/>
                </a:lnTo>
                <a:lnTo>
                  <a:pt x="371" y="1681"/>
                </a:lnTo>
                <a:lnTo>
                  <a:pt x="428" y="1668"/>
                </a:lnTo>
                <a:lnTo>
                  <a:pt x="482" y="1654"/>
                </a:lnTo>
                <a:lnTo>
                  <a:pt x="536" y="1639"/>
                </a:lnTo>
                <a:lnTo>
                  <a:pt x="588" y="1623"/>
                </a:lnTo>
                <a:lnTo>
                  <a:pt x="639" y="1606"/>
                </a:lnTo>
                <a:lnTo>
                  <a:pt x="688" y="1589"/>
                </a:lnTo>
                <a:lnTo>
                  <a:pt x="735" y="1571"/>
                </a:lnTo>
                <a:lnTo>
                  <a:pt x="783" y="1552"/>
                </a:lnTo>
                <a:lnTo>
                  <a:pt x="826" y="1531"/>
                </a:lnTo>
                <a:lnTo>
                  <a:pt x="870" y="1511"/>
                </a:lnTo>
                <a:lnTo>
                  <a:pt x="912" y="1490"/>
                </a:lnTo>
                <a:lnTo>
                  <a:pt x="952" y="1467"/>
                </a:lnTo>
                <a:lnTo>
                  <a:pt x="990" y="1445"/>
                </a:lnTo>
                <a:lnTo>
                  <a:pt x="1027" y="1421"/>
                </a:lnTo>
                <a:lnTo>
                  <a:pt x="1062" y="1397"/>
                </a:lnTo>
                <a:lnTo>
                  <a:pt x="1094" y="1372"/>
                </a:lnTo>
                <a:lnTo>
                  <a:pt x="1126" y="1347"/>
                </a:lnTo>
                <a:lnTo>
                  <a:pt x="1155" y="1321"/>
                </a:lnTo>
                <a:lnTo>
                  <a:pt x="1182" y="1294"/>
                </a:lnTo>
                <a:lnTo>
                  <a:pt x="1208" y="1266"/>
                </a:lnTo>
                <a:lnTo>
                  <a:pt x="1231" y="1239"/>
                </a:lnTo>
                <a:lnTo>
                  <a:pt x="1253" y="1211"/>
                </a:lnTo>
                <a:lnTo>
                  <a:pt x="1271" y="1182"/>
                </a:lnTo>
                <a:lnTo>
                  <a:pt x="1289" y="1152"/>
                </a:lnTo>
                <a:lnTo>
                  <a:pt x="1303" y="1122"/>
                </a:lnTo>
                <a:lnTo>
                  <a:pt x="1316" y="1092"/>
                </a:lnTo>
                <a:lnTo>
                  <a:pt x="1327" y="1061"/>
                </a:lnTo>
                <a:lnTo>
                  <a:pt x="1335" y="1030"/>
                </a:lnTo>
                <a:lnTo>
                  <a:pt x="1341" y="999"/>
                </a:lnTo>
                <a:lnTo>
                  <a:pt x="1344" y="967"/>
                </a:lnTo>
                <a:lnTo>
                  <a:pt x="1346" y="934"/>
                </a:lnTo>
                <a:lnTo>
                  <a:pt x="1344" y="894"/>
                </a:lnTo>
                <a:lnTo>
                  <a:pt x="1341" y="855"/>
                </a:lnTo>
                <a:lnTo>
                  <a:pt x="1333" y="816"/>
                </a:lnTo>
                <a:lnTo>
                  <a:pt x="1323" y="778"/>
                </a:lnTo>
                <a:lnTo>
                  <a:pt x="1309" y="741"/>
                </a:lnTo>
                <a:lnTo>
                  <a:pt x="1293" y="704"/>
                </a:lnTo>
                <a:lnTo>
                  <a:pt x="1274" y="668"/>
                </a:lnTo>
                <a:lnTo>
                  <a:pt x="1253" y="634"/>
                </a:lnTo>
                <a:lnTo>
                  <a:pt x="1228" y="600"/>
                </a:lnTo>
                <a:lnTo>
                  <a:pt x="1202" y="567"/>
                </a:lnTo>
                <a:lnTo>
                  <a:pt x="1173" y="535"/>
                </a:lnTo>
                <a:lnTo>
                  <a:pt x="1140" y="504"/>
                </a:lnTo>
                <a:lnTo>
                  <a:pt x="1107" y="474"/>
                </a:lnTo>
                <a:lnTo>
                  <a:pt x="1069" y="445"/>
                </a:lnTo>
                <a:lnTo>
                  <a:pt x="1030" y="418"/>
                </a:lnTo>
                <a:lnTo>
                  <a:pt x="988" y="391"/>
                </a:lnTo>
                <a:lnTo>
                  <a:pt x="945" y="365"/>
                </a:lnTo>
                <a:lnTo>
                  <a:pt x="898" y="341"/>
                </a:lnTo>
                <a:lnTo>
                  <a:pt x="849" y="318"/>
                </a:lnTo>
                <a:lnTo>
                  <a:pt x="798" y="296"/>
                </a:lnTo>
                <a:lnTo>
                  <a:pt x="745" y="275"/>
                </a:lnTo>
                <a:lnTo>
                  <a:pt x="690" y="256"/>
                </a:lnTo>
                <a:lnTo>
                  <a:pt x="632" y="237"/>
                </a:lnTo>
                <a:lnTo>
                  <a:pt x="573" y="221"/>
                </a:lnTo>
                <a:lnTo>
                  <a:pt x="511" y="205"/>
                </a:lnTo>
                <a:lnTo>
                  <a:pt x="448" y="191"/>
                </a:lnTo>
                <a:lnTo>
                  <a:pt x="383" y="179"/>
                </a:lnTo>
                <a:lnTo>
                  <a:pt x="316" y="168"/>
                </a:lnTo>
                <a:lnTo>
                  <a:pt x="246" y="159"/>
                </a:lnTo>
                <a:lnTo>
                  <a:pt x="175" y="150"/>
                </a:lnTo>
                <a:lnTo>
                  <a:pt x="103" y="144"/>
                </a:lnTo>
                <a:lnTo>
                  <a:pt x="29" y="139"/>
                </a:lnTo>
              </a:path>
            </a:pathLst>
          </a:custGeom>
          <a:solidFill>
            <a:schemeClr val="tx2"/>
          </a:solidFill>
          <a:ln w="25400" cap="rnd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27651" name="Picture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81413" y="1447800"/>
            <a:ext cx="1781175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54413" y="4198938"/>
            <a:ext cx="2035175" cy="97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Text Box 9"/>
          <p:cNvSpPr txBox="1">
            <a:spLocks noChangeArrowheads="1"/>
          </p:cNvSpPr>
          <p:nvPr/>
        </p:nvSpPr>
        <p:spPr bwMode="auto">
          <a:xfrm>
            <a:off x="2870200" y="2355850"/>
            <a:ext cx="3403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 b="1">
                <a:solidFill>
                  <a:srgbClr val="0000FF"/>
                </a:solidFill>
                <a:latin typeface="Corbel" pitchFamily="34" charset="0"/>
              </a:rPr>
              <a:t>Infected rodent : </a:t>
            </a:r>
            <a:r>
              <a:rPr lang="en-US" b="1" i="1">
                <a:solidFill>
                  <a:srgbClr val="0000FF"/>
                </a:solidFill>
                <a:latin typeface="Corbel" pitchFamily="34" charset="0"/>
              </a:rPr>
              <a:t>silent carrier &amp; professional excretor</a:t>
            </a:r>
          </a:p>
        </p:txBody>
      </p:sp>
      <p:sp>
        <p:nvSpPr>
          <p:cNvPr id="27654" name="Text Box 10"/>
          <p:cNvSpPr txBox="1">
            <a:spLocks noChangeArrowheads="1"/>
          </p:cNvSpPr>
          <p:nvPr/>
        </p:nvSpPr>
        <p:spPr bwMode="auto">
          <a:xfrm>
            <a:off x="6157913" y="2949575"/>
            <a:ext cx="2819400" cy="762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 b="1">
                <a:solidFill>
                  <a:srgbClr val="000090"/>
                </a:solidFill>
                <a:latin typeface="Corbel" pitchFamily="34" charset="0"/>
              </a:rPr>
              <a:t>Virions in excreta (urine, feces, saliva) </a:t>
            </a:r>
          </a:p>
        </p:txBody>
      </p:sp>
      <p:sp>
        <p:nvSpPr>
          <p:cNvPr id="27655" name="Text Box 11"/>
          <p:cNvSpPr txBox="1">
            <a:spLocks noChangeArrowheads="1"/>
          </p:cNvSpPr>
          <p:nvPr/>
        </p:nvSpPr>
        <p:spPr bwMode="auto">
          <a:xfrm>
            <a:off x="381000" y="2949575"/>
            <a:ext cx="2235200" cy="762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 b="1">
                <a:solidFill>
                  <a:srgbClr val="000090"/>
                </a:solidFill>
                <a:latin typeface="Corbel" pitchFamily="34" charset="0"/>
              </a:rPr>
              <a:t>Biting, fighting, sexual behavior</a:t>
            </a:r>
          </a:p>
        </p:txBody>
      </p:sp>
      <p:sp>
        <p:nvSpPr>
          <p:cNvPr id="27656" name="Text Box 17"/>
          <p:cNvSpPr txBox="1">
            <a:spLocks noChangeArrowheads="1"/>
          </p:cNvSpPr>
          <p:nvPr/>
        </p:nvSpPr>
        <p:spPr bwMode="auto">
          <a:xfrm>
            <a:off x="3543300" y="3810000"/>
            <a:ext cx="20574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 b="1">
                <a:solidFill>
                  <a:srgbClr val="0000FF"/>
                </a:solidFill>
                <a:latin typeface="Corbel" pitchFamily="34" charset="0"/>
              </a:rPr>
              <a:t>Naive rodent</a:t>
            </a:r>
          </a:p>
        </p:txBody>
      </p:sp>
      <p:sp>
        <p:nvSpPr>
          <p:cNvPr id="27657" name="Text Box 10"/>
          <p:cNvSpPr txBox="1">
            <a:spLocks noChangeArrowheads="1"/>
          </p:cNvSpPr>
          <p:nvPr/>
        </p:nvSpPr>
        <p:spPr bwMode="auto">
          <a:xfrm>
            <a:off x="4864100" y="5354638"/>
            <a:ext cx="2819400" cy="7620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200" b="1">
                <a:solidFill>
                  <a:srgbClr val="000090"/>
                </a:solidFill>
                <a:latin typeface="Corbel" pitchFamily="34" charset="0"/>
              </a:rPr>
              <a:t>Virions in excreta (urine, feces, saliva) </a:t>
            </a:r>
          </a:p>
        </p:txBody>
      </p:sp>
      <p:sp>
        <p:nvSpPr>
          <p:cNvPr id="3" name="Flèche courbée vers la gauche 2"/>
          <p:cNvSpPr/>
          <p:nvPr/>
        </p:nvSpPr>
        <p:spPr>
          <a:xfrm>
            <a:off x="4376738" y="5178425"/>
            <a:ext cx="390525" cy="1116013"/>
          </a:xfrm>
          <a:prstGeom prst="curvedLeft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schemeClr val="tx1"/>
              </a:solidFill>
              <a:latin typeface="Corbel"/>
              <a:cs typeface="Corbel"/>
            </a:endParaRPr>
          </a:p>
        </p:txBody>
      </p:sp>
      <p:sp>
        <p:nvSpPr>
          <p:cNvPr id="13" name="Titr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dirty="0" smtClean="0"/>
              <a:t>Cycle of transmission of SEOV</a:t>
            </a:r>
            <a:endParaRPr lang="fr-FR" dirty="0"/>
          </a:p>
        </p:txBody>
      </p:sp>
      <p:sp>
        <p:nvSpPr>
          <p:cNvPr id="27660" name="Espace réservé de la date 1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latin typeface="Corbel" pitchFamily="34" charset="0"/>
              </a:rPr>
              <a:t>Virology-2014</a:t>
            </a:r>
          </a:p>
        </p:txBody>
      </p:sp>
      <p:sp>
        <p:nvSpPr>
          <p:cNvPr id="27661" name="Espace réservé du numéro de diapositive 1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C183218-8847-4340-991F-87598C6199DA}" type="slidenum">
              <a:rPr lang="fr-FR">
                <a:latin typeface="Corbe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fr-FR">
              <a:latin typeface="Corbel" pitchFamily="34" charset="0"/>
            </a:endParaRPr>
          </a:p>
        </p:txBody>
      </p:sp>
      <p:pic>
        <p:nvPicPr>
          <p:cNvPr id="27662" name="Image 17" descr="homme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32075" y="5264150"/>
            <a:ext cx="1619250" cy="153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5738" y="1319213"/>
            <a:ext cx="8850312" cy="53784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565150" y="533400"/>
            <a:ext cx="8229600" cy="6159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dirty="0" err="1"/>
              <a:t>Optimization</a:t>
            </a:r>
            <a:r>
              <a:rPr lang="fr-FR" dirty="0"/>
              <a:t> of </a:t>
            </a:r>
            <a:r>
              <a:rPr lang="fr-FR" dirty="0" err="1"/>
              <a:t>sample</a:t>
            </a:r>
            <a:r>
              <a:rPr lang="fr-FR" dirty="0"/>
              <a:t> </a:t>
            </a:r>
            <a:r>
              <a:rPr lang="fr-FR" dirty="0" err="1" smtClean="0"/>
              <a:t>preparation</a:t>
            </a:r>
            <a:r>
              <a:rPr lang="fr-FR" dirty="0" smtClean="0"/>
              <a:t> </a:t>
            </a:r>
            <a:r>
              <a:rPr lang="fr-FR" dirty="0" smtClean="0">
                <a:sym typeface="Wingdings"/>
              </a:rPr>
              <a:t> </a:t>
            </a:r>
            <a:r>
              <a:rPr lang="fr-FR" dirty="0" smtClean="0"/>
              <a:t>NGS</a:t>
            </a:r>
            <a:endParaRPr lang="fr-FR" dirty="0"/>
          </a:p>
        </p:txBody>
      </p:sp>
      <p:sp>
        <p:nvSpPr>
          <p:cNvPr id="42" name="ZoneTexte 41"/>
          <p:cNvSpPr txBox="1"/>
          <p:nvPr/>
        </p:nvSpPr>
        <p:spPr>
          <a:xfrm>
            <a:off x="6553645" y="7152576"/>
            <a:ext cx="2152231" cy="26161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100" b="1" dirty="0" err="1">
                <a:latin typeface="Corbel"/>
                <a:cs typeface="Corbel"/>
              </a:rPr>
              <a:t>qPCR</a:t>
            </a:r>
            <a:r>
              <a:rPr lang="fr-FR" sz="1100" b="1" dirty="0">
                <a:latin typeface="Corbel"/>
                <a:cs typeface="Corbel"/>
              </a:rPr>
              <a:t> : HTNV/GAPDH/</a:t>
            </a:r>
            <a:r>
              <a:rPr lang="fr-FR" sz="1100" b="1" dirty="0">
                <a:latin typeface="Corbel"/>
                <a:cs typeface="Corbel"/>
                <a:sym typeface="Symbol"/>
              </a:rPr>
              <a:t>-</a:t>
            </a:r>
            <a:r>
              <a:rPr lang="fr-FR" sz="1100" b="1" dirty="0" err="1">
                <a:latin typeface="Corbel"/>
                <a:cs typeface="Corbel"/>
                <a:sym typeface="Symbol"/>
              </a:rPr>
              <a:t>actin</a:t>
            </a:r>
            <a:endParaRPr lang="fr-FR" sz="1100" b="1" dirty="0">
              <a:latin typeface="Corbel"/>
              <a:cs typeface="Corbel"/>
            </a:endParaRPr>
          </a:p>
        </p:txBody>
      </p:sp>
      <p:grpSp>
        <p:nvGrpSpPr>
          <p:cNvPr id="29702" name="Grouper 6"/>
          <p:cNvGrpSpPr>
            <a:grpSpLocks/>
          </p:cNvGrpSpPr>
          <p:nvPr/>
        </p:nvGrpSpPr>
        <p:grpSpPr bwMode="auto">
          <a:xfrm>
            <a:off x="481013" y="1441450"/>
            <a:ext cx="8396287" cy="4895081"/>
            <a:chOff x="617415" y="1271318"/>
            <a:chExt cx="8397275" cy="4895821"/>
          </a:xfrm>
        </p:grpSpPr>
        <p:cxnSp>
          <p:nvCxnSpPr>
            <p:cNvPr id="5" name="Connecteur droit avec flèche 4"/>
            <p:cNvCxnSpPr/>
            <p:nvPr/>
          </p:nvCxnSpPr>
          <p:spPr>
            <a:xfrm>
              <a:off x="2616312" y="1947695"/>
              <a:ext cx="3972392" cy="3424756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9706" name="Picture 4" descr="http://arret-tabac-bienfait.com/wp-content/uploads/2013/03/Poumons-de-fumeur-et-de-non-fumeur.jpg"/>
            <p:cNvPicPr>
              <a:picLocks noChangeAspect="1" noChangeArrowheads="1"/>
            </p:cNvPicPr>
            <p:nvPr/>
          </p:nvPicPr>
          <p:blipFill>
            <a:blip r:embed="rId3"/>
            <a:srcRect l="23215" t="5328" r="26492" b="8012"/>
            <a:stretch>
              <a:fillRect/>
            </a:stretch>
          </p:blipFill>
          <p:spPr bwMode="auto">
            <a:xfrm>
              <a:off x="1156428" y="1271318"/>
              <a:ext cx="491091" cy="5711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07" name="Picture 2" descr="http://www.labunlimited.com/External/Images/Products/L/9314491_1.jpg"/>
            <p:cNvPicPr>
              <a:picLocks noChangeAspect="1" noChangeArrowheads="1"/>
            </p:cNvPicPr>
            <p:nvPr/>
          </p:nvPicPr>
          <p:blipFill>
            <a:blip r:embed="rId4"/>
            <a:srcRect l="35011" t="39102" r="21594" b="3046"/>
            <a:stretch>
              <a:fillRect/>
            </a:stretch>
          </p:blipFill>
          <p:spPr bwMode="auto">
            <a:xfrm>
              <a:off x="617415" y="1556902"/>
              <a:ext cx="486512" cy="6600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08" name="Picture 2" descr="http://www.processalimentaire.com/var/pa/storage/images/media/images/lyse-cellulaire-par-cep/61462-1-fre-FR/Lyse-cellulaire-par-CEP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259632" y="2377578"/>
              <a:ext cx="1487666" cy="699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9" name="ZoneTexte 58"/>
            <p:cNvSpPr txBox="1"/>
            <p:nvPr/>
          </p:nvSpPr>
          <p:spPr>
            <a:xfrm>
              <a:off x="1752611" y="1625385"/>
              <a:ext cx="2041765" cy="34612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285750" indent="-285750" fontAlgn="auto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FontTx/>
                <a:buBlip>
                  <a:blip r:embed="rId6"/>
                </a:buBlip>
                <a:defRPr/>
              </a:pPr>
              <a:r>
                <a:rPr lang="en-US" sz="2400" b="1" cap="small" dirty="0">
                  <a:solidFill>
                    <a:srgbClr val="800000"/>
                  </a:solidFill>
                  <a:latin typeface="Corbel"/>
                  <a:cs typeface="Corbel"/>
                </a:rPr>
                <a:t>Grinding </a:t>
              </a:r>
              <a:endParaRPr lang="en-US" sz="2400" dirty="0">
                <a:latin typeface="Corbel"/>
                <a:cs typeface="Corbel"/>
              </a:endParaRPr>
            </a:p>
          </p:txBody>
        </p:sp>
        <p:sp>
          <p:nvSpPr>
            <p:cNvPr id="61" name="ZoneTexte 60"/>
            <p:cNvSpPr txBox="1"/>
            <p:nvPr/>
          </p:nvSpPr>
          <p:spPr>
            <a:xfrm>
              <a:off x="5007369" y="4581756"/>
              <a:ext cx="3988269" cy="5763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285750" indent="-285750" fontAlgn="auto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FontTx/>
                <a:buBlip>
                  <a:blip r:embed="rId6"/>
                </a:buBlip>
                <a:defRPr/>
              </a:pPr>
              <a:r>
                <a:rPr lang="en-US" sz="2400" b="1" cap="small" dirty="0">
                  <a:solidFill>
                    <a:srgbClr val="800000"/>
                  </a:solidFill>
                  <a:latin typeface="Corbel"/>
                  <a:cs typeface="Corbel"/>
                </a:rPr>
                <a:t>Nuclease treatment for host genome degradation</a:t>
              </a:r>
              <a:endParaRPr lang="en-US" sz="2400" dirty="0">
                <a:latin typeface="Corbel"/>
                <a:cs typeface="Corbel"/>
              </a:endParaRPr>
            </a:p>
          </p:txBody>
        </p:sp>
        <p:sp>
          <p:nvSpPr>
            <p:cNvPr id="62" name="ZoneTexte 61"/>
            <p:cNvSpPr txBox="1"/>
            <p:nvPr/>
          </p:nvSpPr>
          <p:spPr>
            <a:xfrm>
              <a:off x="5969454" y="5589971"/>
              <a:ext cx="3045236" cy="577168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285750" indent="-285750" fontAlgn="auto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FontTx/>
                <a:buBlip>
                  <a:blip r:embed="rId6"/>
                </a:buBlip>
                <a:defRPr/>
              </a:pPr>
              <a:r>
                <a:rPr lang="en-US" sz="2400" b="1" cap="small" dirty="0">
                  <a:solidFill>
                    <a:srgbClr val="800000"/>
                  </a:solidFill>
                  <a:latin typeface="Corbel"/>
                  <a:cs typeface="Corbel"/>
                </a:rPr>
                <a:t>Viral RNA </a:t>
              </a:r>
              <a:r>
                <a:rPr lang="en-US" sz="2400" b="1" cap="small" dirty="0" smtClean="0">
                  <a:solidFill>
                    <a:srgbClr val="800000"/>
                  </a:solidFill>
                  <a:latin typeface="Corbel"/>
                  <a:cs typeface="Corbel"/>
                </a:rPr>
                <a:t>Extraction &amp; </a:t>
              </a:r>
              <a:r>
                <a:rPr lang="en-US" sz="2400" b="1" cap="small" dirty="0" err="1" smtClean="0">
                  <a:solidFill>
                    <a:srgbClr val="800000"/>
                  </a:solidFill>
                  <a:latin typeface="Corbel"/>
                  <a:cs typeface="Corbel"/>
                </a:rPr>
                <a:t>qPCR</a:t>
              </a:r>
              <a:r>
                <a:rPr lang="en-US" sz="2400" b="1" cap="small" dirty="0" smtClean="0">
                  <a:solidFill>
                    <a:srgbClr val="800000"/>
                  </a:solidFill>
                  <a:latin typeface="Corbel"/>
                  <a:cs typeface="Corbel"/>
                </a:rPr>
                <a:t> </a:t>
              </a:r>
              <a:endParaRPr lang="en-US" sz="2400" b="1" cap="small" dirty="0">
                <a:solidFill>
                  <a:srgbClr val="800000"/>
                </a:solidFill>
                <a:latin typeface="Corbel"/>
                <a:cs typeface="Corbel"/>
              </a:endParaRPr>
            </a:p>
          </p:txBody>
        </p:sp>
        <p:sp>
          <p:nvSpPr>
            <p:cNvPr id="63" name="ZoneTexte 62"/>
            <p:cNvSpPr txBox="1"/>
            <p:nvPr/>
          </p:nvSpPr>
          <p:spPr>
            <a:xfrm>
              <a:off x="4283383" y="3573541"/>
              <a:ext cx="2757812" cy="34612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marL="285750" indent="-285750" fontAlgn="auto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FontTx/>
                <a:buBlip>
                  <a:blip r:embed="rId6"/>
                </a:buBlip>
                <a:defRPr/>
              </a:pPr>
              <a:r>
                <a:rPr lang="en-US" sz="2400" b="1" cap="small" dirty="0">
                  <a:solidFill>
                    <a:srgbClr val="800000"/>
                  </a:solidFill>
                  <a:latin typeface="Corbel"/>
                  <a:cs typeface="Corbel"/>
                </a:rPr>
                <a:t>Clarification </a:t>
              </a:r>
            </a:p>
          </p:txBody>
        </p:sp>
        <p:pic>
          <p:nvPicPr>
            <p:cNvPr id="29713" name="Picture 2" descr="http://www.millipore.com/images/medium/M9592_090811_121C-16%5b84837-ALL%5d.jpg"/>
            <p:cNvPicPr>
              <a:picLocks noChangeAspect="1" noChangeArrowheads="1"/>
            </p:cNvPicPr>
            <p:nvPr/>
          </p:nvPicPr>
          <p:blipFill>
            <a:blip r:embed="rId7"/>
            <a:srcRect l="37669" t="48810" r="24623" b="5885"/>
            <a:stretch>
              <a:fillRect/>
            </a:stretch>
          </p:blipFill>
          <p:spPr bwMode="auto">
            <a:xfrm>
              <a:off x="3414574" y="3501008"/>
              <a:ext cx="731202" cy="570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14" name="ZoneTexte 64"/>
            <p:cNvSpPr txBox="1">
              <a:spLocks noChangeArrowheads="1"/>
            </p:cNvSpPr>
            <p:nvPr/>
          </p:nvSpPr>
          <p:spPr bwMode="auto">
            <a:xfrm>
              <a:off x="1124011" y="3805107"/>
              <a:ext cx="50836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1000">
                  <a:latin typeface="Corbel" pitchFamily="34" charset="0"/>
                </a:rPr>
                <a:t>DNA</a:t>
              </a:r>
            </a:p>
          </p:txBody>
        </p:sp>
        <p:sp>
          <p:nvSpPr>
            <p:cNvPr id="29715" name="ZoneTexte 65"/>
            <p:cNvSpPr txBox="1">
              <a:spLocks noChangeArrowheads="1"/>
            </p:cNvSpPr>
            <p:nvPr/>
          </p:nvSpPr>
          <p:spPr bwMode="auto">
            <a:xfrm>
              <a:off x="1844436" y="4180802"/>
              <a:ext cx="49672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1000">
                  <a:latin typeface="Corbel" pitchFamily="34" charset="0"/>
                </a:rPr>
                <a:t>RNA</a:t>
              </a:r>
            </a:p>
          </p:txBody>
        </p:sp>
        <p:pic>
          <p:nvPicPr>
            <p:cNvPr id="29716" name="Picture 2" descr="http://virology-online.com/viruses/hantavirus.gif"/>
            <p:cNvPicPr>
              <a:picLocks noChangeAspect="1" noChangeArrowheads="1"/>
            </p:cNvPicPr>
            <p:nvPr/>
          </p:nvPicPr>
          <p:blipFill>
            <a:blip r:embed="rId8"/>
            <a:srcRect l="14143" t="29652" r="50626" b="28783"/>
            <a:stretch>
              <a:fillRect/>
            </a:stretch>
          </p:blipFill>
          <p:spPr bwMode="auto">
            <a:xfrm>
              <a:off x="2531884" y="3674123"/>
              <a:ext cx="636293" cy="585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8" name="Group 1611"/>
            <p:cNvGrpSpPr>
              <a:grpSpLocks/>
            </p:cNvGrpSpPr>
            <p:nvPr/>
          </p:nvGrpSpPr>
          <p:grpSpPr bwMode="auto">
            <a:xfrm rot="5400000">
              <a:off x="2049587" y="3740192"/>
              <a:ext cx="127594" cy="775122"/>
              <a:chOff x="4461" y="915"/>
              <a:chExt cx="579" cy="2952"/>
            </a:xfrm>
            <a:solidFill>
              <a:schemeClr val="tx2"/>
            </a:solidFill>
          </p:grpSpPr>
          <p:sp>
            <p:nvSpPr>
              <p:cNvPr id="69" name="Freeform 1448"/>
              <p:cNvSpPr>
                <a:spLocks/>
              </p:cNvSpPr>
              <p:nvPr/>
            </p:nvSpPr>
            <p:spPr bwMode="auto">
              <a:xfrm>
                <a:off x="4607" y="1792"/>
                <a:ext cx="197" cy="32"/>
              </a:xfrm>
              <a:custGeom>
                <a:avLst/>
                <a:gdLst>
                  <a:gd name="T0" fmla="*/ 92 w 79"/>
                  <a:gd name="T1" fmla="*/ 0 h 12"/>
                  <a:gd name="T2" fmla="*/ 0 w 79"/>
                  <a:gd name="T3" fmla="*/ 115 h 12"/>
                  <a:gd name="T4" fmla="*/ 92 w 79"/>
                  <a:gd name="T5" fmla="*/ 227 h 12"/>
                  <a:gd name="T6" fmla="*/ 1224 w 79"/>
                  <a:gd name="T7" fmla="*/ 227 h 12"/>
                  <a:gd name="T8" fmla="*/ 1194 w 79"/>
                  <a:gd name="T9" fmla="*/ 115 h 12"/>
                  <a:gd name="T10" fmla="*/ 1224 w 79"/>
                  <a:gd name="T11" fmla="*/ 0 h 12"/>
                  <a:gd name="T12" fmla="*/ 92 w 79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2">
                    <a:moveTo>
                      <a:pt x="6" y="0"/>
                    </a:moveTo>
                    <a:cubicBezTo>
                      <a:pt x="3" y="0"/>
                      <a:pt x="0" y="2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9" y="0"/>
                      <a:pt x="79" y="0"/>
                      <a:pt x="79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70" name="Freeform 1449"/>
              <p:cNvSpPr>
                <a:spLocks/>
              </p:cNvSpPr>
              <p:nvPr/>
            </p:nvSpPr>
            <p:spPr bwMode="auto">
              <a:xfrm>
                <a:off x="4484" y="1853"/>
                <a:ext cx="210" cy="35"/>
              </a:xfrm>
              <a:custGeom>
                <a:avLst/>
                <a:gdLst>
                  <a:gd name="T0" fmla="*/ 95 w 84"/>
                  <a:gd name="T1" fmla="*/ 0 h 13"/>
                  <a:gd name="T2" fmla="*/ 0 w 84"/>
                  <a:gd name="T3" fmla="*/ 137 h 13"/>
                  <a:gd name="T4" fmla="*/ 95 w 84"/>
                  <a:gd name="T5" fmla="*/ 253 h 13"/>
                  <a:gd name="T6" fmla="*/ 1313 w 84"/>
                  <a:gd name="T7" fmla="*/ 253 h 13"/>
                  <a:gd name="T8" fmla="*/ 1270 w 84"/>
                  <a:gd name="T9" fmla="*/ 137 h 13"/>
                  <a:gd name="T10" fmla="*/ 1313 w 84"/>
                  <a:gd name="T11" fmla="*/ 0 h 13"/>
                  <a:gd name="T12" fmla="*/ 95 w 84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3">
                    <a:moveTo>
                      <a:pt x="6" y="0"/>
                    </a:moveTo>
                    <a:cubicBezTo>
                      <a:pt x="2" y="0"/>
                      <a:pt x="0" y="3"/>
                      <a:pt x="0" y="7"/>
                    </a:cubicBezTo>
                    <a:cubicBezTo>
                      <a:pt x="0" y="10"/>
                      <a:pt x="2" y="13"/>
                      <a:pt x="6" y="13"/>
                    </a:cubicBezTo>
                    <a:cubicBezTo>
                      <a:pt x="84" y="13"/>
                      <a:pt x="84" y="13"/>
                      <a:pt x="84" y="13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71" name="Freeform 1450"/>
              <p:cNvSpPr>
                <a:spLocks/>
              </p:cNvSpPr>
              <p:nvPr/>
            </p:nvSpPr>
            <p:spPr bwMode="auto">
              <a:xfrm>
                <a:off x="4484" y="1853"/>
                <a:ext cx="210" cy="35"/>
              </a:xfrm>
              <a:custGeom>
                <a:avLst/>
                <a:gdLst>
                  <a:gd name="T0" fmla="*/ 95 w 84"/>
                  <a:gd name="T1" fmla="*/ 0 h 13"/>
                  <a:gd name="T2" fmla="*/ 0 w 84"/>
                  <a:gd name="T3" fmla="*/ 137 h 13"/>
                  <a:gd name="T4" fmla="*/ 95 w 84"/>
                  <a:gd name="T5" fmla="*/ 253 h 13"/>
                  <a:gd name="T6" fmla="*/ 1313 w 84"/>
                  <a:gd name="T7" fmla="*/ 253 h 13"/>
                  <a:gd name="T8" fmla="*/ 1270 w 84"/>
                  <a:gd name="T9" fmla="*/ 137 h 13"/>
                  <a:gd name="T10" fmla="*/ 1313 w 84"/>
                  <a:gd name="T11" fmla="*/ 0 h 13"/>
                  <a:gd name="T12" fmla="*/ 95 w 84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3">
                    <a:moveTo>
                      <a:pt x="6" y="0"/>
                    </a:moveTo>
                    <a:cubicBezTo>
                      <a:pt x="2" y="0"/>
                      <a:pt x="0" y="3"/>
                      <a:pt x="0" y="7"/>
                    </a:cubicBezTo>
                    <a:cubicBezTo>
                      <a:pt x="0" y="10"/>
                      <a:pt x="2" y="13"/>
                      <a:pt x="6" y="13"/>
                    </a:cubicBezTo>
                    <a:cubicBezTo>
                      <a:pt x="84" y="13"/>
                      <a:pt x="84" y="13"/>
                      <a:pt x="84" y="13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72" name="Freeform 1451"/>
              <p:cNvSpPr>
                <a:spLocks/>
              </p:cNvSpPr>
              <p:nvPr/>
            </p:nvSpPr>
            <p:spPr bwMode="auto">
              <a:xfrm>
                <a:off x="4754" y="1725"/>
                <a:ext cx="118" cy="32"/>
              </a:xfrm>
              <a:custGeom>
                <a:avLst/>
                <a:gdLst>
                  <a:gd name="T0" fmla="*/ 188 w 47"/>
                  <a:gd name="T1" fmla="*/ 0 h 12"/>
                  <a:gd name="T2" fmla="*/ 0 w 47"/>
                  <a:gd name="T3" fmla="*/ 227 h 12"/>
                  <a:gd name="T4" fmla="*/ 743 w 47"/>
                  <a:gd name="T5" fmla="*/ 227 h 12"/>
                  <a:gd name="T6" fmla="*/ 713 w 47"/>
                  <a:gd name="T7" fmla="*/ 115 h 12"/>
                  <a:gd name="T8" fmla="*/ 743 w 47"/>
                  <a:gd name="T9" fmla="*/ 0 h 12"/>
                  <a:gd name="T10" fmla="*/ 188 w 47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" h="12">
                    <a:moveTo>
                      <a:pt x="12" y="0"/>
                    </a:moveTo>
                    <a:cubicBezTo>
                      <a:pt x="7" y="4"/>
                      <a:pt x="3" y="8"/>
                      <a:pt x="0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7" y="0"/>
                      <a:pt x="47" y="0"/>
                      <a:pt x="47" y="0"/>
                    </a:cubicBezTo>
                    <a:lnTo>
                      <a:pt x="12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73" name="Freeform 1452"/>
              <p:cNvSpPr>
                <a:spLocks/>
              </p:cNvSpPr>
              <p:nvPr/>
            </p:nvSpPr>
            <p:spPr bwMode="auto">
              <a:xfrm>
                <a:off x="4481" y="1859"/>
                <a:ext cx="201" cy="24"/>
              </a:xfrm>
              <a:custGeom>
                <a:avLst/>
                <a:gdLst>
                  <a:gd name="T0" fmla="*/ 113 w 80"/>
                  <a:gd name="T1" fmla="*/ 0 h 9"/>
                  <a:gd name="T2" fmla="*/ 1249 w 80"/>
                  <a:gd name="T3" fmla="*/ 0 h 9"/>
                  <a:gd name="T4" fmla="*/ 651 w 80"/>
                  <a:gd name="T5" fmla="*/ 77 h 9"/>
                  <a:gd name="T6" fmla="*/ 63 w 80"/>
                  <a:gd name="T7" fmla="*/ 136 h 9"/>
                  <a:gd name="T8" fmla="*/ 113 w 80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9">
                    <a:moveTo>
                      <a:pt x="7" y="0"/>
                    </a:moveTo>
                    <a:cubicBezTo>
                      <a:pt x="79" y="0"/>
                      <a:pt x="79" y="0"/>
                      <a:pt x="79" y="0"/>
                    </a:cubicBezTo>
                    <a:cubicBezTo>
                      <a:pt x="73" y="0"/>
                      <a:pt x="80" y="2"/>
                      <a:pt x="41" y="4"/>
                    </a:cubicBezTo>
                    <a:cubicBezTo>
                      <a:pt x="16" y="4"/>
                      <a:pt x="4" y="5"/>
                      <a:pt x="4" y="7"/>
                    </a:cubicBezTo>
                    <a:cubicBezTo>
                      <a:pt x="2" y="9"/>
                      <a:pt x="0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74" name="Freeform 1453"/>
              <p:cNvSpPr>
                <a:spLocks/>
              </p:cNvSpPr>
              <p:nvPr/>
            </p:nvSpPr>
            <p:spPr bwMode="auto">
              <a:xfrm>
                <a:off x="4607" y="1795"/>
                <a:ext cx="197" cy="24"/>
              </a:xfrm>
              <a:custGeom>
                <a:avLst/>
                <a:gdLst>
                  <a:gd name="T0" fmla="*/ 105 w 79"/>
                  <a:gd name="T1" fmla="*/ 0 h 9"/>
                  <a:gd name="T2" fmla="*/ 1224 w 79"/>
                  <a:gd name="T3" fmla="*/ 0 h 9"/>
                  <a:gd name="T4" fmla="*/ 591 w 79"/>
                  <a:gd name="T5" fmla="*/ 35 h 9"/>
                  <a:gd name="T6" fmla="*/ 42 w 79"/>
                  <a:gd name="T7" fmla="*/ 136 h 9"/>
                  <a:gd name="T8" fmla="*/ 105 w 79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9" h="9">
                    <a:moveTo>
                      <a:pt x="7" y="0"/>
                    </a:moveTo>
                    <a:cubicBezTo>
                      <a:pt x="79" y="0"/>
                      <a:pt x="79" y="0"/>
                      <a:pt x="79" y="0"/>
                    </a:cubicBezTo>
                    <a:cubicBezTo>
                      <a:pt x="73" y="0"/>
                      <a:pt x="78" y="1"/>
                      <a:pt x="38" y="2"/>
                    </a:cubicBezTo>
                    <a:cubicBezTo>
                      <a:pt x="13" y="3"/>
                      <a:pt x="4" y="5"/>
                      <a:pt x="3" y="7"/>
                    </a:cubicBezTo>
                    <a:cubicBezTo>
                      <a:pt x="2" y="9"/>
                      <a:pt x="0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75" name="Freeform 1454"/>
              <p:cNvSpPr>
                <a:spLocks/>
              </p:cNvSpPr>
              <p:nvPr/>
            </p:nvSpPr>
            <p:spPr bwMode="auto">
              <a:xfrm>
                <a:off x="4607" y="1792"/>
                <a:ext cx="197" cy="32"/>
              </a:xfrm>
              <a:custGeom>
                <a:avLst/>
                <a:gdLst>
                  <a:gd name="T0" fmla="*/ 92 w 79"/>
                  <a:gd name="T1" fmla="*/ 0 h 12"/>
                  <a:gd name="T2" fmla="*/ 0 w 79"/>
                  <a:gd name="T3" fmla="*/ 115 h 12"/>
                  <a:gd name="T4" fmla="*/ 92 w 79"/>
                  <a:gd name="T5" fmla="*/ 227 h 12"/>
                  <a:gd name="T6" fmla="*/ 1224 w 79"/>
                  <a:gd name="T7" fmla="*/ 227 h 12"/>
                  <a:gd name="T8" fmla="*/ 1194 w 79"/>
                  <a:gd name="T9" fmla="*/ 115 h 12"/>
                  <a:gd name="T10" fmla="*/ 1224 w 79"/>
                  <a:gd name="T11" fmla="*/ 0 h 12"/>
                  <a:gd name="T12" fmla="*/ 92 w 79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2">
                    <a:moveTo>
                      <a:pt x="6" y="0"/>
                    </a:moveTo>
                    <a:cubicBezTo>
                      <a:pt x="3" y="0"/>
                      <a:pt x="0" y="2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9" y="0"/>
                      <a:pt x="79" y="0"/>
                      <a:pt x="79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76" name="Freeform 1455"/>
              <p:cNvSpPr>
                <a:spLocks/>
              </p:cNvSpPr>
              <p:nvPr/>
            </p:nvSpPr>
            <p:spPr bwMode="auto">
              <a:xfrm>
                <a:off x="4754" y="1725"/>
                <a:ext cx="118" cy="32"/>
              </a:xfrm>
              <a:custGeom>
                <a:avLst/>
                <a:gdLst>
                  <a:gd name="T0" fmla="*/ 188 w 47"/>
                  <a:gd name="T1" fmla="*/ 0 h 12"/>
                  <a:gd name="T2" fmla="*/ 0 w 47"/>
                  <a:gd name="T3" fmla="*/ 227 h 12"/>
                  <a:gd name="T4" fmla="*/ 743 w 47"/>
                  <a:gd name="T5" fmla="*/ 227 h 12"/>
                  <a:gd name="T6" fmla="*/ 713 w 47"/>
                  <a:gd name="T7" fmla="*/ 115 h 12"/>
                  <a:gd name="T8" fmla="*/ 743 w 47"/>
                  <a:gd name="T9" fmla="*/ 0 h 12"/>
                  <a:gd name="T10" fmla="*/ 188 w 47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" h="12">
                    <a:moveTo>
                      <a:pt x="12" y="0"/>
                    </a:moveTo>
                    <a:cubicBezTo>
                      <a:pt x="7" y="4"/>
                      <a:pt x="3" y="8"/>
                      <a:pt x="0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7" y="0"/>
                      <a:pt x="47" y="0"/>
                      <a:pt x="47" y="0"/>
                    </a:cubicBezTo>
                    <a:lnTo>
                      <a:pt x="12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77" name="Freeform 1456"/>
              <p:cNvSpPr>
                <a:spLocks/>
              </p:cNvSpPr>
              <p:nvPr/>
            </p:nvSpPr>
            <p:spPr bwMode="auto">
              <a:xfrm>
                <a:off x="4474" y="2499"/>
                <a:ext cx="563" cy="416"/>
              </a:xfrm>
              <a:custGeom>
                <a:avLst/>
                <a:gdLst>
                  <a:gd name="T0" fmla="*/ 3526 w 225"/>
                  <a:gd name="T1" fmla="*/ 2355 h 156"/>
                  <a:gd name="T2" fmla="*/ 1692 w 225"/>
                  <a:gd name="T3" fmla="*/ 1309 h 156"/>
                  <a:gd name="T4" fmla="*/ 0 w 225"/>
                  <a:gd name="T5" fmla="*/ 0 h 156"/>
                  <a:gd name="T6" fmla="*/ 0 w 225"/>
                  <a:gd name="T7" fmla="*/ 605 h 156"/>
                  <a:gd name="T8" fmla="*/ 1692 w 225"/>
                  <a:gd name="T9" fmla="*/ 1933 h 156"/>
                  <a:gd name="T10" fmla="*/ 3526 w 225"/>
                  <a:gd name="T11" fmla="*/ 2957 h 156"/>
                  <a:gd name="T12" fmla="*/ 3526 w 225"/>
                  <a:gd name="T13" fmla="*/ 2355 h 1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5" h="156">
                    <a:moveTo>
                      <a:pt x="225" y="124"/>
                    </a:moveTo>
                    <a:cubicBezTo>
                      <a:pt x="225" y="103"/>
                      <a:pt x="139" y="80"/>
                      <a:pt x="108" y="69"/>
                    </a:cubicBezTo>
                    <a:cubicBezTo>
                      <a:pt x="77" y="57"/>
                      <a:pt x="0" y="28"/>
                      <a:pt x="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60"/>
                      <a:pt x="77" y="90"/>
                      <a:pt x="108" y="102"/>
                    </a:cubicBezTo>
                    <a:cubicBezTo>
                      <a:pt x="139" y="114"/>
                      <a:pt x="225" y="135"/>
                      <a:pt x="225" y="156"/>
                    </a:cubicBezTo>
                    <a:lnTo>
                      <a:pt x="225" y="124"/>
                    </a:lnTo>
                    <a:close/>
                  </a:path>
                </a:pathLst>
              </a:custGeom>
              <a:grpFill/>
              <a:ln w="7938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78" name="Freeform 1457"/>
              <p:cNvSpPr>
                <a:spLocks/>
              </p:cNvSpPr>
              <p:nvPr/>
            </p:nvSpPr>
            <p:spPr bwMode="auto">
              <a:xfrm>
                <a:off x="4474" y="1859"/>
                <a:ext cx="563" cy="416"/>
              </a:xfrm>
              <a:custGeom>
                <a:avLst/>
                <a:gdLst>
                  <a:gd name="T0" fmla="*/ 3526 w 225"/>
                  <a:gd name="T1" fmla="*/ 2355 h 156"/>
                  <a:gd name="T2" fmla="*/ 1692 w 225"/>
                  <a:gd name="T3" fmla="*/ 1288 h 156"/>
                  <a:gd name="T4" fmla="*/ 0 w 225"/>
                  <a:gd name="T5" fmla="*/ 0 h 156"/>
                  <a:gd name="T6" fmla="*/ 0 w 225"/>
                  <a:gd name="T7" fmla="*/ 605 h 156"/>
                  <a:gd name="T8" fmla="*/ 1692 w 225"/>
                  <a:gd name="T9" fmla="*/ 1933 h 156"/>
                  <a:gd name="T10" fmla="*/ 3526 w 225"/>
                  <a:gd name="T11" fmla="*/ 2957 h 156"/>
                  <a:gd name="T12" fmla="*/ 3526 w 225"/>
                  <a:gd name="T13" fmla="*/ 2355 h 1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5" h="156">
                    <a:moveTo>
                      <a:pt x="225" y="124"/>
                    </a:moveTo>
                    <a:cubicBezTo>
                      <a:pt x="225" y="103"/>
                      <a:pt x="139" y="80"/>
                      <a:pt x="108" y="68"/>
                    </a:cubicBezTo>
                    <a:cubicBezTo>
                      <a:pt x="77" y="57"/>
                      <a:pt x="0" y="28"/>
                      <a:pt x="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59"/>
                      <a:pt x="77" y="90"/>
                      <a:pt x="108" y="102"/>
                    </a:cubicBezTo>
                    <a:cubicBezTo>
                      <a:pt x="139" y="114"/>
                      <a:pt x="225" y="135"/>
                      <a:pt x="225" y="156"/>
                    </a:cubicBezTo>
                    <a:lnTo>
                      <a:pt x="225" y="124"/>
                    </a:lnTo>
                    <a:close/>
                  </a:path>
                </a:pathLst>
              </a:custGeom>
              <a:grpFill/>
              <a:ln w="7938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79" name="Freeform 1458"/>
              <p:cNvSpPr>
                <a:spLocks/>
              </p:cNvSpPr>
              <p:nvPr/>
            </p:nvSpPr>
            <p:spPr bwMode="auto">
              <a:xfrm>
                <a:off x="4474" y="1219"/>
                <a:ext cx="563" cy="416"/>
              </a:xfrm>
              <a:custGeom>
                <a:avLst/>
                <a:gdLst>
                  <a:gd name="T0" fmla="*/ 3526 w 225"/>
                  <a:gd name="T1" fmla="*/ 2355 h 156"/>
                  <a:gd name="T2" fmla="*/ 1692 w 225"/>
                  <a:gd name="T3" fmla="*/ 1288 h 156"/>
                  <a:gd name="T4" fmla="*/ 0 w 225"/>
                  <a:gd name="T5" fmla="*/ 0 h 156"/>
                  <a:gd name="T6" fmla="*/ 0 w 225"/>
                  <a:gd name="T7" fmla="*/ 605 h 156"/>
                  <a:gd name="T8" fmla="*/ 1692 w 225"/>
                  <a:gd name="T9" fmla="*/ 1912 h 156"/>
                  <a:gd name="T10" fmla="*/ 3526 w 225"/>
                  <a:gd name="T11" fmla="*/ 2957 h 156"/>
                  <a:gd name="T12" fmla="*/ 3526 w 225"/>
                  <a:gd name="T13" fmla="*/ 2355 h 1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5" h="156">
                    <a:moveTo>
                      <a:pt x="225" y="124"/>
                    </a:moveTo>
                    <a:cubicBezTo>
                      <a:pt x="225" y="102"/>
                      <a:pt x="139" y="80"/>
                      <a:pt x="108" y="68"/>
                    </a:cubicBezTo>
                    <a:cubicBezTo>
                      <a:pt x="77" y="56"/>
                      <a:pt x="0" y="27"/>
                      <a:pt x="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59"/>
                      <a:pt x="77" y="89"/>
                      <a:pt x="108" y="101"/>
                    </a:cubicBezTo>
                    <a:cubicBezTo>
                      <a:pt x="139" y="113"/>
                      <a:pt x="225" y="134"/>
                      <a:pt x="225" y="156"/>
                    </a:cubicBezTo>
                    <a:lnTo>
                      <a:pt x="225" y="124"/>
                    </a:lnTo>
                    <a:close/>
                  </a:path>
                </a:pathLst>
              </a:custGeom>
              <a:grpFill/>
              <a:ln w="7938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80" name="Freeform 1459"/>
              <p:cNvSpPr>
                <a:spLocks/>
              </p:cNvSpPr>
              <p:nvPr/>
            </p:nvSpPr>
            <p:spPr bwMode="auto">
              <a:xfrm>
                <a:off x="4474" y="3141"/>
                <a:ext cx="563" cy="416"/>
              </a:xfrm>
              <a:custGeom>
                <a:avLst/>
                <a:gdLst>
                  <a:gd name="T0" fmla="*/ 3526 w 225"/>
                  <a:gd name="T1" fmla="*/ 2355 h 156"/>
                  <a:gd name="T2" fmla="*/ 1692 w 225"/>
                  <a:gd name="T3" fmla="*/ 1288 h 156"/>
                  <a:gd name="T4" fmla="*/ 0 w 225"/>
                  <a:gd name="T5" fmla="*/ 0 h 156"/>
                  <a:gd name="T6" fmla="*/ 0 w 225"/>
                  <a:gd name="T7" fmla="*/ 605 h 156"/>
                  <a:gd name="T8" fmla="*/ 1692 w 225"/>
                  <a:gd name="T9" fmla="*/ 1912 h 156"/>
                  <a:gd name="T10" fmla="*/ 3526 w 225"/>
                  <a:gd name="T11" fmla="*/ 2957 h 156"/>
                  <a:gd name="T12" fmla="*/ 3526 w 225"/>
                  <a:gd name="T13" fmla="*/ 2355 h 1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5" h="156">
                    <a:moveTo>
                      <a:pt x="225" y="124"/>
                    </a:moveTo>
                    <a:cubicBezTo>
                      <a:pt x="225" y="103"/>
                      <a:pt x="139" y="80"/>
                      <a:pt x="108" y="68"/>
                    </a:cubicBezTo>
                    <a:cubicBezTo>
                      <a:pt x="77" y="56"/>
                      <a:pt x="0" y="27"/>
                      <a:pt x="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59"/>
                      <a:pt x="77" y="90"/>
                      <a:pt x="108" y="101"/>
                    </a:cubicBezTo>
                    <a:cubicBezTo>
                      <a:pt x="139" y="113"/>
                      <a:pt x="225" y="135"/>
                      <a:pt x="225" y="156"/>
                    </a:cubicBezTo>
                    <a:lnTo>
                      <a:pt x="225" y="124"/>
                    </a:lnTo>
                    <a:close/>
                  </a:path>
                </a:pathLst>
              </a:custGeom>
              <a:grpFill/>
              <a:ln w="7938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81" name="Freeform 1460"/>
              <p:cNvSpPr>
                <a:spLocks/>
              </p:cNvSpPr>
              <p:nvPr/>
            </p:nvSpPr>
            <p:spPr bwMode="auto">
              <a:xfrm>
                <a:off x="4469" y="2549"/>
                <a:ext cx="273" cy="174"/>
              </a:xfrm>
              <a:custGeom>
                <a:avLst/>
                <a:gdLst>
                  <a:gd name="T0" fmla="*/ 208 w 109"/>
                  <a:gd name="T1" fmla="*/ 35 h 65"/>
                  <a:gd name="T2" fmla="*/ 771 w 109"/>
                  <a:gd name="T3" fmla="*/ 517 h 65"/>
                  <a:gd name="T4" fmla="*/ 564 w 109"/>
                  <a:gd name="T5" fmla="*/ 594 h 65"/>
                  <a:gd name="T6" fmla="*/ 879 w 109"/>
                  <a:gd name="T7" fmla="*/ 961 h 65"/>
                  <a:gd name="T8" fmla="*/ 1713 w 109"/>
                  <a:gd name="T9" fmla="*/ 996 h 65"/>
                  <a:gd name="T10" fmla="*/ 1192 w 109"/>
                  <a:gd name="T11" fmla="*/ 1076 h 65"/>
                  <a:gd name="T12" fmla="*/ 1097 w 109"/>
                  <a:gd name="T13" fmla="*/ 1247 h 65"/>
                  <a:gd name="T14" fmla="*/ 741 w 109"/>
                  <a:gd name="T15" fmla="*/ 1039 h 65"/>
                  <a:gd name="T16" fmla="*/ 376 w 109"/>
                  <a:gd name="T17" fmla="*/ 787 h 65"/>
                  <a:gd name="T18" fmla="*/ 125 w 109"/>
                  <a:gd name="T19" fmla="*/ 479 h 65"/>
                  <a:gd name="T20" fmla="*/ 158 w 109"/>
                  <a:gd name="T21" fmla="*/ 0 h 6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9" h="65">
                    <a:moveTo>
                      <a:pt x="13" y="2"/>
                    </a:moveTo>
                    <a:cubicBezTo>
                      <a:pt x="11" y="20"/>
                      <a:pt x="38" y="22"/>
                      <a:pt x="49" y="27"/>
                    </a:cubicBezTo>
                    <a:cubicBezTo>
                      <a:pt x="47" y="31"/>
                      <a:pt x="38" y="27"/>
                      <a:pt x="36" y="31"/>
                    </a:cubicBezTo>
                    <a:cubicBezTo>
                      <a:pt x="34" y="37"/>
                      <a:pt x="49" y="50"/>
                      <a:pt x="56" y="50"/>
                    </a:cubicBezTo>
                    <a:cubicBezTo>
                      <a:pt x="64" y="50"/>
                      <a:pt x="101" y="49"/>
                      <a:pt x="109" y="52"/>
                    </a:cubicBezTo>
                    <a:cubicBezTo>
                      <a:pt x="106" y="51"/>
                      <a:pt x="79" y="54"/>
                      <a:pt x="76" y="56"/>
                    </a:cubicBezTo>
                    <a:cubicBezTo>
                      <a:pt x="73" y="59"/>
                      <a:pt x="69" y="61"/>
                      <a:pt x="70" y="65"/>
                    </a:cubicBezTo>
                    <a:cubicBezTo>
                      <a:pt x="62" y="63"/>
                      <a:pt x="55" y="58"/>
                      <a:pt x="47" y="54"/>
                    </a:cubicBezTo>
                    <a:cubicBezTo>
                      <a:pt x="40" y="50"/>
                      <a:pt x="31" y="46"/>
                      <a:pt x="24" y="41"/>
                    </a:cubicBezTo>
                    <a:cubicBezTo>
                      <a:pt x="18" y="37"/>
                      <a:pt x="12" y="31"/>
                      <a:pt x="8" y="25"/>
                    </a:cubicBezTo>
                    <a:cubicBezTo>
                      <a:pt x="4" y="19"/>
                      <a:pt x="0" y="9"/>
                      <a:pt x="10" y="0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82" name="Freeform 1461"/>
              <p:cNvSpPr>
                <a:spLocks/>
              </p:cNvSpPr>
              <p:nvPr/>
            </p:nvSpPr>
            <p:spPr bwMode="auto">
              <a:xfrm>
                <a:off x="4632" y="2712"/>
                <a:ext cx="222" cy="61"/>
              </a:xfrm>
              <a:custGeom>
                <a:avLst/>
                <a:gdLst>
                  <a:gd name="T0" fmla="*/ 0 w 89"/>
                  <a:gd name="T1" fmla="*/ 34 h 23"/>
                  <a:gd name="T2" fmla="*/ 871 w 89"/>
                  <a:gd name="T3" fmla="*/ 430 h 23"/>
                  <a:gd name="T4" fmla="*/ 1382 w 89"/>
                  <a:gd name="T5" fmla="*/ 430 h 23"/>
                  <a:gd name="T6" fmla="*/ 716 w 89"/>
                  <a:gd name="T7" fmla="*/ 281 h 23"/>
                  <a:gd name="T8" fmla="*/ 634 w 89"/>
                  <a:gd name="T9" fmla="*/ 133 h 23"/>
                  <a:gd name="T10" fmla="*/ 92 w 89"/>
                  <a:gd name="T11" fmla="*/ 0 h 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9" h="23">
                    <a:moveTo>
                      <a:pt x="0" y="2"/>
                    </a:moveTo>
                    <a:cubicBezTo>
                      <a:pt x="9" y="6"/>
                      <a:pt x="56" y="23"/>
                      <a:pt x="56" y="23"/>
                    </a:cubicBezTo>
                    <a:cubicBezTo>
                      <a:pt x="89" y="23"/>
                      <a:pt x="89" y="23"/>
                      <a:pt x="89" y="23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7"/>
                      <a:pt x="17" y="9"/>
                      <a:pt x="6" y="0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83" name="Freeform 1462"/>
              <p:cNvSpPr>
                <a:spLocks/>
              </p:cNvSpPr>
              <p:nvPr/>
            </p:nvSpPr>
            <p:spPr bwMode="auto">
              <a:xfrm>
                <a:off x="4967" y="2805"/>
                <a:ext cx="73" cy="67"/>
              </a:xfrm>
              <a:custGeom>
                <a:avLst/>
                <a:gdLst>
                  <a:gd name="T0" fmla="*/ 0 w 29"/>
                  <a:gd name="T1" fmla="*/ 330 h 25"/>
                  <a:gd name="T2" fmla="*/ 242 w 29"/>
                  <a:gd name="T3" fmla="*/ 461 h 25"/>
                  <a:gd name="T4" fmla="*/ 413 w 29"/>
                  <a:gd name="T5" fmla="*/ 172 h 25"/>
                  <a:gd name="T6" fmla="*/ 146 w 29"/>
                  <a:gd name="T7" fmla="*/ 346 h 2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9" h="25">
                    <a:moveTo>
                      <a:pt x="0" y="17"/>
                    </a:moveTo>
                    <a:cubicBezTo>
                      <a:pt x="2" y="17"/>
                      <a:pt x="14" y="22"/>
                      <a:pt x="15" y="24"/>
                    </a:cubicBezTo>
                    <a:cubicBezTo>
                      <a:pt x="16" y="25"/>
                      <a:pt x="29" y="17"/>
                      <a:pt x="26" y="9"/>
                    </a:cubicBezTo>
                    <a:cubicBezTo>
                      <a:pt x="24" y="0"/>
                      <a:pt x="22" y="21"/>
                      <a:pt x="9" y="18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84" name="Freeform 1463"/>
              <p:cNvSpPr>
                <a:spLocks/>
              </p:cNvSpPr>
              <p:nvPr/>
            </p:nvSpPr>
            <p:spPr bwMode="auto">
              <a:xfrm>
                <a:off x="4587" y="2656"/>
                <a:ext cx="42" cy="29"/>
              </a:xfrm>
              <a:custGeom>
                <a:avLst/>
                <a:gdLst>
                  <a:gd name="T0" fmla="*/ 30 w 17"/>
                  <a:gd name="T1" fmla="*/ 182 h 11"/>
                  <a:gd name="T2" fmla="*/ 153 w 17"/>
                  <a:gd name="T3" fmla="*/ 166 h 11"/>
                  <a:gd name="T4" fmla="*/ 212 w 17"/>
                  <a:gd name="T5" fmla="*/ 0 h 11"/>
                  <a:gd name="T6" fmla="*/ 0 w 17"/>
                  <a:gd name="T7" fmla="*/ 111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1">
                    <a:moveTo>
                      <a:pt x="2" y="10"/>
                    </a:moveTo>
                    <a:cubicBezTo>
                      <a:pt x="4" y="11"/>
                      <a:pt x="8" y="10"/>
                      <a:pt x="10" y="9"/>
                    </a:cubicBezTo>
                    <a:cubicBezTo>
                      <a:pt x="13" y="8"/>
                      <a:pt x="17" y="3"/>
                      <a:pt x="14" y="0"/>
                    </a:cubicBezTo>
                    <a:cubicBezTo>
                      <a:pt x="12" y="7"/>
                      <a:pt x="5" y="6"/>
                      <a:pt x="0" y="6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85" name="Freeform 1464"/>
              <p:cNvSpPr>
                <a:spLocks/>
              </p:cNvSpPr>
              <p:nvPr/>
            </p:nvSpPr>
            <p:spPr bwMode="auto">
              <a:xfrm>
                <a:off x="4729" y="2709"/>
                <a:ext cx="13" cy="38"/>
              </a:xfrm>
              <a:custGeom>
                <a:avLst/>
                <a:gdLst>
                  <a:gd name="T0" fmla="*/ 34 w 5"/>
                  <a:gd name="T1" fmla="*/ 0 h 14"/>
                  <a:gd name="T2" fmla="*/ 0 w 5"/>
                  <a:gd name="T3" fmla="*/ 280 h 1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14">
                    <a:moveTo>
                      <a:pt x="2" y="0"/>
                    </a:moveTo>
                    <a:cubicBezTo>
                      <a:pt x="5" y="5"/>
                      <a:pt x="5" y="11"/>
                      <a:pt x="0" y="14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86" name="Freeform 1465"/>
              <p:cNvSpPr>
                <a:spLocks/>
              </p:cNvSpPr>
              <p:nvPr/>
            </p:nvSpPr>
            <p:spPr bwMode="auto">
              <a:xfrm>
                <a:off x="4844" y="2781"/>
                <a:ext cx="60" cy="32"/>
              </a:xfrm>
              <a:custGeom>
                <a:avLst/>
                <a:gdLst>
                  <a:gd name="T0" fmla="*/ 0 w 24"/>
                  <a:gd name="T1" fmla="*/ 171 h 12"/>
                  <a:gd name="T2" fmla="*/ 238 w 24"/>
                  <a:gd name="T3" fmla="*/ 227 h 12"/>
                  <a:gd name="T4" fmla="*/ 345 w 24"/>
                  <a:gd name="T5" fmla="*/ 171 h 12"/>
                  <a:gd name="T6" fmla="*/ 345 w 24"/>
                  <a:gd name="T7" fmla="*/ 0 h 12"/>
                  <a:gd name="T8" fmla="*/ 270 w 24"/>
                  <a:gd name="T9" fmla="*/ 115 h 12"/>
                  <a:gd name="T10" fmla="*/ 188 w 24"/>
                  <a:gd name="T11" fmla="*/ 115 h 12"/>
                  <a:gd name="T12" fmla="*/ 83 w 24"/>
                  <a:gd name="T13" fmla="*/ 136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12">
                    <a:moveTo>
                      <a:pt x="0" y="9"/>
                    </a:moveTo>
                    <a:cubicBezTo>
                      <a:pt x="5" y="10"/>
                      <a:pt x="10" y="11"/>
                      <a:pt x="15" y="12"/>
                    </a:cubicBezTo>
                    <a:cubicBezTo>
                      <a:pt x="18" y="12"/>
                      <a:pt x="21" y="12"/>
                      <a:pt x="22" y="9"/>
                    </a:cubicBezTo>
                    <a:cubicBezTo>
                      <a:pt x="24" y="7"/>
                      <a:pt x="24" y="2"/>
                      <a:pt x="22" y="0"/>
                    </a:cubicBezTo>
                    <a:cubicBezTo>
                      <a:pt x="20" y="2"/>
                      <a:pt x="21" y="5"/>
                      <a:pt x="17" y="6"/>
                    </a:cubicBezTo>
                    <a:cubicBezTo>
                      <a:pt x="16" y="6"/>
                      <a:pt x="14" y="6"/>
                      <a:pt x="12" y="6"/>
                    </a:cubicBezTo>
                    <a:cubicBezTo>
                      <a:pt x="10" y="6"/>
                      <a:pt x="7" y="7"/>
                      <a:pt x="5" y="7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87" name="Freeform 1466"/>
              <p:cNvSpPr>
                <a:spLocks/>
              </p:cNvSpPr>
              <p:nvPr/>
            </p:nvSpPr>
            <p:spPr bwMode="auto">
              <a:xfrm>
                <a:off x="4469" y="1907"/>
                <a:ext cx="273" cy="173"/>
              </a:xfrm>
              <a:custGeom>
                <a:avLst/>
                <a:gdLst>
                  <a:gd name="T0" fmla="*/ 208 w 109"/>
                  <a:gd name="T1" fmla="*/ 35 h 65"/>
                  <a:gd name="T2" fmla="*/ 771 w 109"/>
                  <a:gd name="T3" fmla="*/ 511 h 65"/>
                  <a:gd name="T4" fmla="*/ 564 w 109"/>
                  <a:gd name="T5" fmla="*/ 602 h 65"/>
                  <a:gd name="T6" fmla="*/ 879 w 109"/>
                  <a:gd name="T7" fmla="*/ 942 h 65"/>
                  <a:gd name="T8" fmla="*/ 1713 w 109"/>
                  <a:gd name="T9" fmla="*/ 977 h 65"/>
                  <a:gd name="T10" fmla="*/ 1192 w 109"/>
                  <a:gd name="T11" fmla="*/ 1057 h 65"/>
                  <a:gd name="T12" fmla="*/ 1097 w 109"/>
                  <a:gd name="T13" fmla="*/ 1224 h 65"/>
                  <a:gd name="T14" fmla="*/ 741 w 109"/>
                  <a:gd name="T15" fmla="*/ 1019 h 65"/>
                  <a:gd name="T16" fmla="*/ 376 w 109"/>
                  <a:gd name="T17" fmla="*/ 793 h 65"/>
                  <a:gd name="T18" fmla="*/ 125 w 109"/>
                  <a:gd name="T19" fmla="*/ 474 h 65"/>
                  <a:gd name="T20" fmla="*/ 158 w 109"/>
                  <a:gd name="T21" fmla="*/ 0 h 6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9" h="65">
                    <a:moveTo>
                      <a:pt x="13" y="2"/>
                    </a:moveTo>
                    <a:cubicBezTo>
                      <a:pt x="11" y="21"/>
                      <a:pt x="38" y="23"/>
                      <a:pt x="49" y="27"/>
                    </a:cubicBezTo>
                    <a:cubicBezTo>
                      <a:pt x="47" y="31"/>
                      <a:pt x="38" y="27"/>
                      <a:pt x="36" y="32"/>
                    </a:cubicBezTo>
                    <a:cubicBezTo>
                      <a:pt x="34" y="37"/>
                      <a:pt x="49" y="50"/>
                      <a:pt x="56" y="50"/>
                    </a:cubicBezTo>
                    <a:cubicBezTo>
                      <a:pt x="64" y="50"/>
                      <a:pt x="101" y="50"/>
                      <a:pt x="109" y="52"/>
                    </a:cubicBezTo>
                    <a:cubicBezTo>
                      <a:pt x="106" y="52"/>
                      <a:pt x="79" y="54"/>
                      <a:pt x="76" y="56"/>
                    </a:cubicBezTo>
                    <a:cubicBezTo>
                      <a:pt x="73" y="59"/>
                      <a:pt x="69" y="62"/>
                      <a:pt x="70" y="65"/>
                    </a:cubicBezTo>
                    <a:cubicBezTo>
                      <a:pt x="62" y="64"/>
                      <a:pt x="55" y="58"/>
                      <a:pt x="47" y="54"/>
                    </a:cubicBezTo>
                    <a:cubicBezTo>
                      <a:pt x="40" y="51"/>
                      <a:pt x="31" y="46"/>
                      <a:pt x="24" y="42"/>
                    </a:cubicBezTo>
                    <a:cubicBezTo>
                      <a:pt x="18" y="37"/>
                      <a:pt x="12" y="31"/>
                      <a:pt x="8" y="25"/>
                    </a:cubicBezTo>
                    <a:cubicBezTo>
                      <a:pt x="4" y="20"/>
                      <a:pt x="0" y="10"/>
                      <a:pt x="10" y="0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88" name="Freeform 1467"/>
              <p:cNvSpPr>
                <a:spLocks/>
              </p:cNvSpPr>
              <p:nvPr/>
            </p:nvSpPr>
            <p:spPr bwMode="auto">
              <a:xfrm>
                <a:off x="4632" y="2072"/>
                <a:ext cx="222" cy="61"/>
              </a:xfrm>
              <a:custGeom>
                <a:avLst/>
                <a:gdLst>
                  <a:gd name="T0" fmla="*/ 0 w 89"/>
                  <a:gd name="T1" fmla="*/ 34 h 23"/>
                  <a:gd name="T2" fmla="*/ 871 w 89"/>
                  <a:gd name="T3" fmla="*/ 430 h 23"/>
                  <a:gd name="T4" fmla="*/ 1382 w 89"/>
                  <a:gd name="T5" fmla="*/ 408 h 23"/>
                  <a:gd name="T6" fmla="*/ 716 w 89"/>
                  <a:gd name="T7" fmla="*/ 260 h 23"/>
                  <a:gd name="T8" fmla="*/ 634 w 89"/>
                  <a:gd name="T9" fmla="*/ 133 h 23"/>
                  <a:gd name="T10" fmla="*/ 92 w 89"/>
                  <a:gd name="T11" fmla="*/ 0 h 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9" h="23">
                    <a:moveTo>
                      <a:pt x="0" y="2"/>
                    </a:moveTo>
                    <a:cubicBezTo>
                      <a:pt x="9" y="6"/>
                      <a:pt x="56" y="23"/>
                      <a:pt x="56" y="23"/>
                    </a:cubicBezTo>
                    <a:cubicBezTo>
                      <a:pt x="89" y="22"/>
                      <a:pt x="89" y="22"/>
                      <a:pt x="89" y="22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7"/>
                      <a:pt x="17" y="9"/>
                      <a:pt x="6" y="0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89" name="Freeform 1468"/>
              <p:cNvSpPr>
                <a:spLocks/>
              </p:cNvSpPr>
              <p:nvPr/>
            </p:nvSpPr>
            <p:spPr bwMode="auto">
              <a:xfrm>
                <a:off x="4967" y="2165"/>
                <a:ext cx="73" cy="67"/>
              </a:xfrm>
              <a:custGeom>
                <a:avLst/>
                <a:gdLst>
                  <a:gd name="T0" fmla="*/ 0 w 29"/>
                  <a:gd name="T1" fmla="*/ 308 h 25"/>
                  <a:gd name="T2" fmla="*/ 242 w 29"/>
                  <a:gd name="T3" fmla="*/ 445 h 25"/>
                  <a:gd name="T4" fmla="*/ 413 w 29"/>
                  <a:gd name="T5" fmla="*/ 150 h 25"/>
                  <a:gd name="T6" fmla="*/ 146 w 29"/>
                  <a:gd name="T7" fmla="*/ 330 h 2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9" h="25">
                    <a:moveTo>
                      <a:pt x="0" y="16"/>
                    </a:moveTo>
                    <a:cubicBezTo>
                      <a:pt x="2" y="17"/>
                      <a:pt x="14" y="22"/>
                      <a:pt x="15" y="23"/>
                    </a:cubicBezTo>
                    <a:cubicBezTo>
                      <a:pt x="16" y="25"/>
                      <a:pt x="29" y="17"/>
                      <a:pt x="26" y="8"/>
                    </a:cubicBezTo>
                    <a:cubicBezTo>
                      <a:pt x="24" y="0"/>
                      <a:pt x="22" y="20"/>
                      <a:pt x="9" y="17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90" name="Freeform 1469"/>
              <p:cNvSpPr>
                <a:spLocks/>
              </p:cNvSpPr>
              <p:nvPr/>
            </p:nvSpPr>
            <p:spPr bwMode="auto">
              <a:xfrm>
                <a:off x="4587" y="2013"/>
                <a:ext cx="42" cy="30"/>
              </a:xfrm>
              <a:custGeom>
                <a:avLst/>
                <a:gdLst>
                  <a:gd name="T0" fmla="*/ 30 w 17"/>
                  <a:gd name="T1" fmla="*/ 224 h 11"/>
                  <a:gd name="T2" fmla="*/ 153 w 17"/>
                  <a:gd name="T3" fmla="*/ 202 h 11"/>
                  <a:gd name="T4" fmla="*/ 212 w 17"/>
                  <a:gd name="T5" fmla="*/ 0 h 11"/>
                  <a:gd name="T6" fmla="*/ 0 w 17"/>
                  <a:gd name="T7" fmla="*/ 142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1">
                    <a:moveTo>
                      <a:pt x="2" y="11"/>
                    </a:moveTo>
                    <a:cubicBezTo>
                      <a:pt x="4" y="11"/>
                      <a:pt x="8" y="11"/>
                      <a:pt x="10" y="10"/>
                    </a:cubicBezTo>
                    <a:cubicBezTo>
                      <a:pt x="13" y="8"/>
                      <a:pt x="17" y="3"/>
                      <a:pt x="14" y="0"/>
                    </a:cubicBezTo>
                    <a:cubicBezTo>
                      <a:pt x="12" y="7"/>
                      <a:pt x="5" y="7"/>
                      <a:pt x="0" y="7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91" name="Freeform 1470"/>
              <p:cNvSpPr>
                <a:spLocks/>
              </p:cNvSpPr>
              <p:nvPr/>
            </p:nvSpPr>
            <p:spPr bwMode="auto">
              <a:xfrm>
                <a:off x="4844" y="2139"/>
                <a:ext cx="60" cy="32"/>
              </a:xfrm>
              <a:custGeom>
                <a:avLst/>
                <a:gdLst>
                  <a:gd name="T0" fmla="*/ 0 w 24"/>
                  <a:gd name="T1" fmla="*/ 171 h 12"/>
                  <a:gd name="T2" fmla="*/ 238 w 24"/>
                  <a:gd name="T3" fmla="*/ 227 h 12"/>
                  <a:gd name="T4" fmla="*/ 345 w 24"/>
                  <a:gd name="T5" fmla="*/ 171 h 12"/>
                  <a:gd name="T6" fmla="*/ 345 w 24"/>
                  <a:gd name="T7" fmla="*/ 0 h 12"/>
                  <a:gd name="T8" fmla="*/ 270 w 24"/>
                  <a:gd name="T9" fmla="*/ 136 h 12"/>
                  <a:gd name="T10" fmla="*/ 188 w 24"/>
                  <a:gd name="T11" fmla="*/ 136 h 12"/>
                  <a:gd name="T12" fmla="*/ 83 w 24"/>
                  <a:gd name="T13" fmla="*/ 136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12">
                    <a:moveTo>
                      <a:pt x="0" y="9"/>
                    </a:moveTo>
                    <a:cubicBezTo>
                      <a:pt x="5" y="10"/>
                      <a:pt x="10" y="12"/>
                      <a:pt x="15" y="12"/>
                    </a:cubicBezTo>
                    <a:cubicBezTo>
                      <a:pt x="18" y="12"/>
                      <a:pt x="21" y="12"/>
                      <a:pt x="22" y="9"/>
                    </a:cubicBezTo>
                    <a:cubicBezTo>
                      <a:pt x="24" y="7"/>
                      <a:pt x="24" y="2"/>
                      <a:pt x="22" y="0"/>
                    </a:cubicBezTo>
                    <a:cubicBezTo>
                      <a:pt x="20" y="2"/>
                      <a:pt x="21" y="5"/>
                      <a:pt x="17" y="7"/>
                    </a:cubicBezTo>
                    <a:cubicBezTo>
                      <a:pt x="16" y="7"/>
                      <a:pt x="14" y="7"/>
                      <a:pt x="12" y="7"/>
                    </a:cubicBezTo>
                    <a:cubicBezTo>
                      <a:pt x="10" y="7"/>
                      <a:pt x="7" y="8"/>
                      <a:pt x="5" y="7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92" name="Freeform 1471"/>
              <p:cNvSpPr>
                <a:spLocks/>
              </p:cNvSpPr>
              <p:nvPr/>
            </p:nvSpPr>
            <p:spPr bwMode="auto">
              <a:xfrm>
                <a:off x="4469" y="1267"/>
                <a:ext cx="273" cy="173"/>
              </a:xfrm>
              <a:custGeom>
                <a:avLst/>
                <a:gdLst>
                  <a:gd name="T0" fmla="*/ 208 w 109"/>
                  <a:gd name="T1" fmla="*/ 35 h 65"/>
                  <a:gd name="T2" fmla="*/ 771 w 109"/>
                  <a:gd name="T3" fmla="*/ 511 h 65"/>
                  <a:gd name="T4" fmla="*/ 564 w 109"/>
                  <a:gd name="T5" fmla="*/ 588 h 65"/>
                  <a:gd name="T6" fmla="*/ 879 w 109"/>
                  <a:gd name="T7" fmla="*/ 942 h 65"/>
                  <a:gd name="T8" fmla="*/ 1713 w 109"/>
                  <a:gd name="T9" fmla="*/ 977 h 65"/>
                  <a:gd name="T10" fmla="*/ 1192 w 109"/>
                  <a:gd name="T11" fmla="*/ 1057 h 65"/>
                  <a:gd name="T12" fmla="*/ 1097 w 109"/>
                  <a:gd name="T13" fmla="*/ 1224 h 65"/>
                  <a:gd name="T14" fmla="*/ 741 w 109"/>
                  <a:gd name="T15" fmla="*/ 1019 h 65"/>
                  <a:gd name="T16" fmla="*/ 376 w 109"/>
                  <a:gd name="T17" fmla="*/ 772 h 65"/>
                  <a:gd name="T18" fmla="*/ 125 w 109"/>
                  <a:gd name="T19" fmla="*/ 474 h 65"/>
                  <a:gd name="T20" fmla="*/ 158 w 109"/>
                  <a:gd name="T21" fmla="*/ 0 h 6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9" h="65">
                    <a:moveTo>
                      <a:pt x="13" y="2"/>
                    </a:moveTo>
                    <a:cubicBezTo>
                      <a:pt x="11" y="20"/>
                      <a:pt x="38" y="22"/>
                      <a:pt x="49" y="27"/>
                    </a:cubicBezTo>
                    <a:cubicBezTo>
                      <a:pt x="47" y="31"/>
                      <a:pt x="38" y="27"/>
                      <a:pt x="36" y="31"/>
                    </a:cubicBezTo>
                    <a:cubicBezTo>
                      <a:pt x="34" y="37"/>
                      <a:pt x="49" y="50"/>
                      <a:pt x="56" y="50"/>
                    </a:cubicBezTo>
                    <a:cubicBezTo>
                      <a:pt x="64" y="50"/>
                      <a:pt x="101" y="49"/>
                      <a:pt x="109" y="52"/>
                    </a:cubicBezTo>
                    <a:cubicBezTo>
                      <a:pt x="106" y="51"/>
                      <a:pt x="79" y="54"/>
                      <a:pt x="76" y="56"/>
                    </a:cubicBezTo>
                    <a:cubicBezTo>
                      <a:pt x="73" y="59"/>
                      <a:pt x="69" y="61"/>
                      <a:pt x="70" y="65"/>
                    </a:cubicBezTo>
                    <a:cubicBezTo>
                      <a:pt x="62" y="63"/>
                      <a:pt x="55" y="58"/>
                      <a:pt x="47" y="54"/>
                    </a:cubicBezTo>
                    <a:cubicBezTo>
                      <a:pt x="40" y="50"/>
                      <a:pt x="31" y="46"/>
                      <a:pt x="24" y="41"/>
                    </a:cubicBezTo>
                    <a:cubicBezTo>
                      <a:pt x="18" y="37"/>
                      <a:pt x="12" y="31"/>
                      <a:pt x="8" y="25"/>
                    </a:cubicBezTo>
                    <a:cubicBezTo>
                      <a:pt x="4" y="19"/>
                      <a:pt x="0" y="9"/>
                      <a:pt x="10" y="0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93" name="Freeform 1472"/>
              <p:cNvSpPr>
                <a:spLocks/>
              </p:cNvSpPr>
              <p:nvPr/>
            </p:nvSpPr>
            <p:spPr bwMode="auto">
              <a:xfrm>
                <a:off x="4632" y="1429"/>
                <a:ext cx="222" cy="62"/>
              </a:xfrm>
              <a:custGeom>
                <a:avLst/>
                <a:gdLst>
                  <a:gd name="T0" fmla="*/ 0 w 89"/>
                  <a:gd name="T1" fmla="*/ 35 h 23"/>
                  <a:gd name="T2" fmla="*/ 871 w 89"/>
                  <a:gd name="T3" fmla="*/ 450 h 23"/>
                  <a:gd name="T4" fmla="*/ 1382 w 89"/>
                  <a:gd name="T5" fmla="*/ 450 h 23"/>
                  <a:gd name="T6" fmla="*/ 716 w 89"/>
                  <a:gd name="T7" fmla="*/ 291 h 23"/>
                  <a:gd name="T8" fmla="*/ 634 w 89"/>
                  <a:gd name="T9" fmla="*/ 137 h 23"/>
                  <a:gd name="T10" fmla="*/ 92 w 89"/>
                  <a:gd name="T11" fmla="*/ 0 h 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9" h="23">
                    <a:moveTo>
                      <a:pt x="0" y="2"/>
                    </a:moveTo>
                    <a:cubicBezTo>
                      <a:pt x="9" y="6"/>
                      <a:pt x="56" y="23"/>
                      <a:pt x="56" y="23"/>
                    </a:cubicBezTo>
                    <a:cubicBezTo>
                      <a:pt x="89" y="23"/>
                      <a:pt x="89" y="23"/>
                      <a:pt x="89" y="23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7"/>
                      <a:pt x="17" y="9"/>
                      <a:pt x="6" y="0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94" name="Freeform 1473"/>
              <p:cNvSpPr>
                <a:spLocks/>
              </p:cNvSpPr>
              <p:nvPr/>
            </p:nvSpPr>
            <p:spPr bwMode="auto">
              <a:xfrm>
                <a:off x="4967" y="1523"/>
                <a:ext cx="73" cy="66"/>
              </a:xfrm>
              <a:custGeom>
                <a:avLst/>
                <a:gdLst>
                  <a:gd name="T0" fmla="*/ 0 w 29"/>
                  <a:gd name="T1" fmla="*/ 314 h 25"/>
                  <a:gd name="T2" fmla="*/ 242 w 29"/>
                  <a:gd name="T3" fmla="*/ 438 h 25"/>
                  <a:gd name="T4" fmla="*/ 413 w 29"/>
                  <a:gd name="T5" fmla="*/ 166 h 25"/>
                  <a:gd name="T6" fmla="*/ 146 w 29"/>
                  <a:gd name="T7" fmla="*/ 335 h 2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9" h="25">
                    <a:moveTo>
                      <a:pt x="0" y="17"/>
                    </a:moveTo>
                    <a:cubicBezTo>
                      <a:pt x="2" y="17"/>
                      <a:pt x="14" y="22"/>
                      <a:pt x="15" y="24"/>
                    </a:cubicBezTo>
                    <a:cubicBezTo>
                      <a:pt x="16" y="25"/>
                      <a:pt x="29" y="17"/>
                      <a:pt x="26" y="9"/>
                    </a:cubicBezTo>
                    <a:cubicBezTo>
                      <a:pt x="24" y="0"/>
                      <a:pt x="22" y="21"/>
                      <a:pt x="9" y="18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95" name="Freeform 1474"/>
              <p:cNvSpPr>
                <a:spLocks/>
              </p:cNvSpPr>
              <p:nvPr/>
            </p:nvSpPr>
            <p:spPr bwMode="auto">
              <a:xfrm>
                <a:off x="4587" y="1373"/>
                <a:ext cx="42" cy="30"/>
              </a:xfrm>
              <a:custGeom>
                <a:avLst/>
                <a:gdLst>
                  <a:gd name="T0" fmla="*/ 30 w 17"/>
                  <a:gd name="T1" fmla="*/ 202 h 11"/>
                  <a:gd name="T2" fmla="*/ 153 w 17"/>
                  <a:gd name="T3" fmla="*/ 185 h 11"/>
                  <a:gd name="T4" fmla="*/ 212 w 17"/>
                  <a:gd name="T5" fmla="*/ 0 h 11"/>
                  <a:gd name="T6" fmla="*/ 0 w 17"/>
                  <a:gd name="T7" fmla="*/ 120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1">
                    <a:moveTo>
                      <a:pt x="2" y="10"/>
                    </a:moveTo>
                    <a:cubicBezTo>
                      <a:pt x="4" y="11"/>
                      <a:pt x="8" y="10"/>
                      <a:pt x="10" y="9"/>
                    </a:cubicBezTo>
                    <a:cubicBezTo>
                      <a:pt x="13" y="8"/>
                      <a:pt x="17" y="3"/>
                      <a:pt x="14" y="0"/>
                    </a:cubicBezTo>
                    <a:cubicBezTo>
                      <a:pt x="12" y="7"/>
                      <a:pt x="5" y="6"/>
                      <a:pt x="0" y="6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96" name="Freeform 1475"/>
              <p:cNvSpPr>
                <a:spLocks/>
              </p:cNvSpPr>
              <p:nvPr/>
            </p:nvSpPr>
            <p:spPr bwMode="auto">
              <a:xfrm>
                <a:off x="4729" y="1427"/>
                <a:ext cx="13" cy="37"/>
              </a:xfrm>
              <a:custGeom>
                <a:avLst/>
                <a:gdLst>
                  <a:gd name="T0" fmla="*/ 34 w 5"/>
                  <a:gd name="T1" fmla="*/ 0 h 14"/>
                  <a:gd name="T2" fmla="*/ 0 w 5"/>
                  <a:gd name="T3" fmla="*/ 259 h 1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14">
                    <a:moveTo>
                      <a:pt x="2" y="0"/>
                    </a:moveTo>
                    <a:cubicBezTo>
                      <a:pt x="5" y="5"/>
                      <a:pt x="5" y="11"/>
                      <a:pt x="0" y="14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97" name="Freeform 1476"/>
              <p:cNvSpPr>
                <a:spLocks/>
              </p:cNvSpPr>
              <p:nvPr/>
            </p:nvSpPr>
            <p:spPr bwMode="auto">
              <a:xfrm>
                <a:off x="4844" y="1499"/>
                <a:ext cx="60" cy="32"/>
              </a:xfrm>
              <a:custGeom>
                <a:avLst/>
                <a:gdLst>
                  <a:gd name="T0" fmla="*/ 0 w 24"/>
                  <a:gd name="T1" fmla="*/ 171 h 12"/>
                  <a:gd name="T2" fmla="*/ 238 w 24"/>
                  <a:gd name="T3" fmla="*/ 227 h 12"/>
                  <a:gd name="T4" fmla="*/ 345 w 24"/>
                  <a:gd name="T5" fmla="*/ 171 h 12"/>
                  <a:gd name="T6" fmla="*/ 345 w 24"/>
                  <a:gd name="T7" fmla="*/ 0 h 12"/>
                  <a:gd name="T8" fmla="*/ 270 w 24"/>
                  <a:gd name="T9" fmla="*/ 115 h 12"/>
                  <a:gd name="T10" fmla="*/ 188 w 24"/>
                  <a:gd name="T11" fmla="*/ 115 h 12"/>
                  <a:gd name="T12" fmla="*/ 83 w 24"/>
                  <a:gd name="T13" fmla="*/ 136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12">
                    <a:moveTo>
                      <a:pt x="0" y="9"/>
                    </a:moveTo>
                    <a:cubicBezTo>
                      <a:pt x="5" y="10"/>
                      <a:pt x="10" y="11"/>
                      <a:pt x="15" y="12"/>
                    </a:cubicBezTo>
                    <a:cubicBezTo>
                      <a:pt x="18" y="12"/>
                      <a:pt x="21" y="12"/>
                      <a:pt x="22" y="9"/>
                    </a:cubicBezTo>
                    <a:cubicBezTo>
                      <a:pt x="24" y="7"/>
                      <a:pt x="24" y="2"/>
                      <a:pt x="22" y="0"/>
                    </a:cubicBezTo>
                    <a:cubicBezTo>
                      <a:pt x="20" y="2"/>
                      <a:pt x="21" y="5"/>
                      <a:pt x="17" y="6"/>
                    </a:cubicBezTo>
                    <a:cubicBezTo>
                      <a:pt x="16" y="6"/>
                      <a:pt x="14" y="6"/>
                      <a:pt x="12" y="6"/>
                    </a:cubicBezTo>
                    <a:cubicBezTo>
                      <a:pt x="10" y="6"/>
                      <a:pt x="7" y="7"/>
                      <a:pt x="5" y="7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98" name="Freeform 1477"/>
              <p:cNvSpPr>
                <a:spLocks/>
              </p:cNvSpPr>
              <p:nvPr/>
            </p:nvSpPr>
            <p:spPr bwMode="auto">
              <a:xfrm>
                <a:off x="4469" y="3189"/>
                <a:ext cx="273" cy="174"/>
              </a:xfrm>
              <a:custGeom>
                <a:avLst/>
                <a:gdLst>
                  <a:gd name="T0" fmla="*/ 208 w 109"/>
                  <a:gd name="T1" fmla="*/ 35 h 65"/>
                  <a:gd name="T2" fmla="*/ 771 w 109"/>
                  <a:gd name="T3" fmla="*/ 517 h 65"/>
                  <a:gd name="T4" fmla="*/ 564 w 109"/>
                  <a:gd name="T5" fmla="*/ 594 h 65"/>
                  <a:gd name="T6" fmla="*/ 879 w 109"/>
                  <a:gd name="T7" fmla="*/ 961 h 65"/>
                  <a:gd name="T8" fmla="*/ 1713 w 109"/>
                  <a:gd name="T9" fmla="*/ 996 h 65"/>
                  <a:gd name="T10" fmla="*/ 1192 w 109"/>
                  <a:gd name="T11" fmla="*/ 1076 h 65"/>
                  <a:gd name="T12" fmla="*/ 1097 w 109"/>
                  <a:gd name="T13" fmla="*/ 1247 h 65"/>
                  <a:gd name="T14" fmla="*/ 741 w 109"/>
                  <a:gd name="T15" fmla="*/ 1039 h 65"/>
                  <a:gd name="T16" fmla="*/ 376 w 109"/>
                  <a:gd name="T17" fmla="*/ 787 h 65"/>
                  <a:gd name="T18" fmla="*/ 125 w 109"/>
                  <a:gd name="T19" fmla="*/ 479 h 65"/>
                  <a:gd name="T20" fmla="*/ 158 w 109"/>
                  <a:gd name="T21" fmla="*/ 0 h 6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9" h="65">
                    <a:moveTo>
                      <a:pt x="13" y="2"/>
                    </a:moveTo>
                    <a:cubicBezTo>
                      <a:pt x="11" y="20"/>
                      <a:pt x="38" y="22"/>
                      <a:pt x="49" y="27"/>
                    </a:cubicBezTo>
                    <a:cubicBezTo>
                      <a:pt x="47" y="31"/>
                      <a:pt x="38" y="27"/>
                      <a:pt x="36" y="31"/>
                    </a:cubicBezTo>
                    <a:cubicBezTo>
                      <a:pt x="34" y="37"/>
                      <a:pt x="49" y="50"/>
                      <a:pt x="56" y="50"/>
                    </a:cubicBezTo>
                    <a:cubicBezTo>
                      <a:pt x="64" y="50"/>
                      <a:pt x="101" y="49"/>
                      <a:pt x="109" y="52"/>
                    </a:cubicBezTo>
                    <a:cubicBezTo>
                      <a:pt x="106" y="51"/>
                      <a:pt x="79" y="54"/>
                      <a:pt x="76" y="56"/>
                    </a:cubicBezTo>
                    <a:cubicBezTo>
                      <a:pt x="73" y="59"/>
                      <a:pt x="69" y="61"/>
                      <a:pt x="70" y="65"/>
                    </a:cubicBezTo>
                    <a:cubicBezTo>
                      <a:pt x="62" y="63"/>
                      <a:pt x="55" y="58"/>
                      <a:pt x="47" y="54"/>
                    </a:cubicBezTo>
                    <a:cubicBezTo>
                      <a:pt x="40" y="50"/>
                      <a:pt x="31" y="46"/>
                      <a:pt x="24" y="41"/>
                    </a:cubicBezTo>
                    <a:cubicBezTo>
                      <a:pt x="18" y="37"/>
                      <a:pt x="12" y="31"/>
                      <a:pt x="8" y="25"/>
                    </a:cubicBezTo>
                    <a:cubicBezTo>
                      <a:pt x="4" y="19"/>
                      <a:pt x="0" y="9"/>
                      <a:pt x="10" y="0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99" name="Freeform 1478"/>
              <p:cNvSpPr>
                <a:spLocks/>
              </p:cNvSpPr>
              <p:nvPr/>
            </p:nvSpPr>
            <p:spPr bwMode="auto">
              <a:xfrm>
                <a:off x="4632" y="3352"/>
                <a:ext cx="222" cy="61"/>
              </a:xfrm>
              <a:custGeom>
                <a:avLst/>
                <a:gdLst>
                  <a:gd name="T0" fmla="*/ 0 w 89"/>
                  <a:gd name="T1" fmla="*/ 34 h 23"/>
                  <a:gd name="T2" fmla="*/ 871 w 89"/>
                  <a:gd name="T3" fmla="*/ 430 h 23"/>
                  <a:gd name="T4" fmla="*/ 1382 w 89"/>
                  <a:gd name="T5" fmla="*/ 430 h 23"/>
                  <a:gd name="T6" fmla="*/ 716 w 89"/>
                  <a:gd name="T7" fmla="*/ 281 h 23"/>
                  <a:gd name="T8" fmla="*/ 634 w 89"/>
                  <a:gd name="T9" fmla="*/ 133 h 23"/>
                  <a:gd name="T10" fmla="*/ 92 w 89"/>
                  <a:gd name="T11" fmla="*/ 0 h 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9" h="23">
                    <a:moveTo>
                      <a:pt x="0" y="2"/>
                    </a:moveTo>
                    <a:cubicBezTo>
                      <a:pt x="9" y="6"/>
                      <a:pt x="56" y="23"/>
                      <a:pt x="56" y="23"/>
                    </a:cubicBezTo>
                    <a:cubicBezTo>
                      <a:pt x="89" y="23"/>
                      <a:pt x="89" y="23"/>
                      <a:pt x="89" y="23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7"/>
                      <a:pt x="17" y="9"/>
                      <a:pt x="6" y="0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00" name="Freeform 1479"/>
              <p:cNvSpPr>
                <a:spLocks/>
              </p:cNvSpPr>
              <p:nvPr/>
            </p:nvSpPr>
            <p:spPr bwMode="auto">
              <a:xfrm>
                <a:off x="4967" y="3445"/>
                <a:ext cx="73" cy="67"/>
              </a:xfrm>
              <a:custGeom>
                <a:avLst/>
                <a:gdLst>
                  <a:gd name="T0" fmla="*/ 0 w 29"/>
                  <a:gd name="T1" fmla="*/ 330 h 25"/>
                  <a:gd name="T2" fmla="*/ 242 w 29"/>
                  <a:gd name="T3" fmla="*/ 461 h 25"/>
                  <a:gd name="T4" fmla="*/ 413 w 29"/>
                  <a:gd name="T5" fmla="*/ 172 h 25"/>
                  <a:gd name="T6" fmla="*/ 146 w 29"/>
                  <a:gd name="T7" fmla="*/ 346 h 2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9" h="25">
                    <a:moveTo>
                      <a:pt x="0" y="17"/>
                    </a:moveTo>
                    <a:cubicBezTo>
                      <a:pt x="2" y="17"/>
                      <a:pt x="14" y="22"/>
                      <a:pt x="15" y="24"/>
                    </a:cubicBezTo>
                    <a:cubicBezTo>
                      <a:pt x="16" y="25"/>
                      <a:pt x="29" y="17"/>
                      <a:pt x="26" y="9"/>
                    </a:cubicBezTo>
                    <a:cubicBezTo>
                      <a:pt x="24" y="0"/>
                      <a:pt x="22" y="21"/>
                      <a:pt x="9" y="18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01" name="Freeform 1480"/>
              <p:cNvSpPr>
                <a:spLocks/>
              </p:cNvSpPr>
              <p:nvPr/>
            </p:nvSpPr>
            <p:spPr bwMode="auto">
              <a:xfrm>
                <a:off x="4587" y="3296"/>
                <a:ext cx="42" cy="29"/>
              </a:xfrm>
              <a:custGeom>
                <a:avLst/>
                <a:gdLst>
                  <a:gd name="T0" fmla="*/ 30 w 17"/>
                  <a:gd name="T1" fmla="*/ 182 h 11"/>
                  <a:gd name="T2" fmla="*/ 153 w 17"/>
                  <a:gd name="T3" fmla="*/ 166 h 11"/>
                  <a:gd name="T4" fmla="*/ 212 w 17"/>
                  <a:gd name="T5" fmla="*/ 0 h 11"/>
                  <a:gd name="T6" fmla="*/ 0 w 17"/>
                  <a:gd name="T7" fmla="*/ 111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1">
                    <a:moveTo>
                      <a:pt x="2" y="10"/>
                    </a:moveTo>
                    <a:cubicBezTo>
                      <a:pt x="4" y="11"/>
                      <a:pt x="8" y="10"/>
                      <a:pt x="10" y="9"/>
                    </a:cubicBezTo>
                    <a:cubicBezTo>
                      <a:pt x="13" y="8"/>
                      <a:pt x="17" y="3"/>
                      <a:pt x="14" y="0"/>
                    </a:cubicBezTo>
                    <a:cubicBezTo>
                      <a:pt x="12" y="7"/>
                      <a:pt x="5" y="6"/>
                      <a:pt x="0" y="6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02" name="Freeform 1481"/>
              <p:cNvSpPr>
                <a:spLocks/>
              </p:cNvSpPr>
              <p:nvPr/>
            </p:nvSpPr>
            <p:spPr bwMode="auto">
              <a:xfrm>
                <a:off x="4729" y="3349"/>
                <a:ext cx="13" cy="38"/>
              </a:xfrm>
              <a:custGeom>
                <a:avLst/>
                <a:gdLst>
                  <a:gd name="T0" fmla="*/ 34 w 5"/>
                  <a:gd name="T1" fmla="*/ 0 h 14"/>
                  <a:gd name="T2" fmla="*/ 0 w 5"/>
                  <a:gd name="T3" fmla="*/ 280 h 1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14">
                    <a:moveTo>
                      <a:pt x="2" y="0"/>
                    </a:moveTo>
                    <a:cubicBezTo>
                      <a:pt x="5" y="5"/>
                      <a:pt x="5" y="11"/>
                      <a:pt x="0" y="14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03" name="Freeform 1482"/>
              <p:cNvSpPr>
                <a:spLocks/>
              </p:cNvSpPr>
              <p:nvPr/>
            </p:nvSpPr>
            <p:spPr bwMode="auto">
              <a:xfrm>
                <a:off x="4844" y="3421"/>
                <a:ext cx="60" cy="32"/>
              </a:xfrm>
              <a:custGeom>
                <a:avLst/>
                <a:gdLst>
                  <a:gd name="T0" fmla="*/ 0 w 24"/>
                  <a:gd name="T1" fmla="*/ 171 h 12"/>
                  <a:gd name="T2" fmla="*/ 238 w 24"/>
                  <a:gd name="T3" fmla="*/ 227 h 12"/>
                  <a:gd name="T4" fmla="*/ 345 w 24"/>
                  <a:gd name="T5" fmla="*/ 171 h 12"/>
                  <a:gd name="T6" fmla="*/ 345 w 24"/>
                  <a:gd name="T7" fmla="*/ 0 h 12"/>
                  <a:gd name="T8" fmla="*/ 270 w 24"/>
                  <a:gd name="T9" fmla="*/ 115 h 12"/>
                  <a:gd name="T10" fmla="*/ 188 w 24"/>
                  <a:gd name="T11" fmla="*/ 115 h 12"/>
                  <a:gd name="T12" fmla="*/ 83 w 24"/>
                  <a:gd name="T13" fmla="*/ 136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12">
                    <a:moveTo>
                      <a:pt x="0" y="9"/>
                    </a:moveTo>
                    <a:cubicBezTo>
                      <a:pt x="5" y="10"/>
                      <a:pt x="10" y="11"/>
                      <a:pt x="15" y="12"/>
                    </a:cubicBezTo>
                    <a:cubicBezTo>
                      <a:pt x="18" y="12"/>
                      <a:pt x="21" y="12"/>
                      <a:pt x="22" y="9"/>
                    </a:cubicBezTo>
                    <a:cubicBezTo>
                      <a:pt x="24" y="7"/>
                      <a:pt x="24" y="2"/>
                      <a:pt x="22" y="0"/>
                    </a:cubicBezTo>
                    <a:cubicBezTo>
                      <a:pt x="20" y="2"/>
                      <a:pt x="21" y="5"/>
                      <a:pt x="17" y="6"/>
                    </a:cubicBezTo>
                    <a:cubicBezTo>
                      <a:pt x="16" y="6"/>
                      <a:pt x="14" y="6"/>
                      <a:pt x="12" y="6"/>
                    </a:cubicBezTo>
                    <a:cubicBezTo>
                      <a:pt x="10" y="6"/>
                      <a:pt x="7" y="7"/>
                      <a:pt x="5" y="7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04" name="Freeform 1483"/>
              <p:cNvSpPr>
                <a:spLocks/>
              </p:cNvSpPr>
              <p:nvPr/>
            </p:nvSpPr>
            <p:spPr bwMode="auto">
              <a:xfrm>
                <a:off x="4612" y="1152"/>
                <a:ext cx="197" cy="32"/>
              </a:xfrm>
              <a:custGeom>
                <a:avLst/>
                <a:gdLst>
                  <a:gd name="T0" fmla="*/ 92 w 79"/>
                  <a:gd name="T1" fmla="*/ 0 h 12"/>
                  <a:gd name="T2" fmla="*/ 0 w 79"/>
                  <a:gd name="T3" fmla="*/ 115 h 12"/>
                  <a:gd name="T4" fmla="*/ 92 w 79"/>
                  <a:gd name="T5" fmla="*/ 227 h 12"/>
                  <a:gd name="T6" fmla="*/ 1224 w 79"/>
                  <a:gd name="T7" fmla="*/ 227 h 12"/>
                  <a:gd name="T8" fmla="*/ 1182 w 79"/>
                  <a:gd name="T9" fmla="*/ 115 h 12"/>
                  <a:gd name="T10" fmla="*/ 1224 w 79"/>
                  <a:gd name="T11" fmla="*/ 0 h 12"/>
                  <a:gd name="T12" fmla="*/ 92 w 79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2">
                    <a:moveTo>
                      <a:pt x="6" y="0"/>
                    </a:moveTo>
                    <a:cubicBezTo>
                      <a:pt x="2" y="0"/>
                      <a:pt x="0" y="3"/>
                      <a:pt x="0" y="6"/>
                    </a:cubicBezTo>
                    <a:cubicBezTo>
                      <a:pt x="0" y="9"/>
                      <a:pt x="2" y="12"/>
                      <a:pt x="6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79" y="0"/>
                      <a:pt x="79" y="0"/>
                      <a:pt x="79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05" name="Freeform 1484"/>
              <p:cNvSpPr>
                <a:spLocks/>
              </p:cNvSpPr>
              <p:nvPr/>
            </p:nvSpPr>
            <p:spPr bwMode="auto">
              <a:xfrm>
                <a:off x="4486" y="1216"/>
                <a:ext cx="211" cy="32"/>
              </a:xfrm>
              <a:custGeom>
                <a:avLst/>
                <a:gdLst>
                  <a:gd name="T0" fmla="*/ 95 w 84"/>
                  <a:gd name="T1" fmla="*/ 0 h 12"/>
                  <a:gd name="T2" fmla="*/ 0 w 84"/>
                  <a:gd name="T3" fmla="*/ 115 h 12"/>
                  <a:gd name="T4" fmla="*/ 95 w 84"/>
                  <a:gd name="T5" fmla="*/ 227 h 12"/>
                  <a:gd name="T6" fmla="*/ 1331 w 84"/>
                  <a:gd name="T7" fmla="*/ 227 h 12"/>
                  <a:gd name="T8" fmla="*/ 1299 w 84"/>
                  <a:gd name="T9" fmla="*/ 115 h 12"/>
                  <a:gd name="T10" fmla="*/ 1331 w 84"/>
                  <a:gd name="T11" fmla="*/ 0 h 12"/>
                  <a:gd name="T12" fmla="*/ 95 w 84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2">
                    <a:moveTo>
                      <a:pt x="6" y="0"/>
                    </a:moveTo>
                    <a:cubicBezTo>
                      <a:pt x="3" y="0"/>
                      <a:pt x="0" y="2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06" name="Freeform 1485"/>
              <p:cNvSpPr>
                <a:spLocks/>
              </p:cNvSpPr>
              <p:nvPr/>
            </p:nvSpPr>
            <p:spPr bwMode="auto">
              <a:xfrm>
                <a:off x="4486" y="1216"/>
                <a:ext cx="211" cy="32"/>
              </a:xfrm>
              <a:custGeom>
                <a:avLst/>
                <a:gdLst>
                  <a:gd name="T0" fmla="*/ 95 w 84"/>
                  <a:gd name="T1" fmla="*/ 0 h 12"/>
                  <a:gd name="T2" fmla="*/ 0 w 84"/>
                  <a:gd name="T3" fmla="*/ 115 h 12"/>
                  <a:gd name="T4" fmla="*/ 95 w 84"/>
                  <a:gd name="T5" fmla="*/ 227 h 12"/>
                  <a:gd name="T6" fmla="*/ 1331 w 84"/>
                  <a:gd name="T7" fmla="*/ 227 h 12"/>
                  <a:gd name="T8" fmla="*/ 1299 w 84"/>
                  <a:gd name="T9" fmla="*/ 115 h 12"/>
                  <a:gd name="T10" fmla="*/ 1331 w 84"/>
                  <a:gd name="T11" fmla="*/ 0 h 12"/>
                  <a:gd name="T12" fmla="*/ 95 w 84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2">
                    <a:moveTo>
                      <a:pt x="6" y="0"/>
                    </a:moveTo>
                    <a:cubicBezTo>
                      <a:pt x="3" y="0"/>
                      <a:pt x="0" y="2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07" name="Freeform 1486"/>
              <p:cNvSpPr>
                <a:spLocks/>
              </p:cNvSpPr>
              <p:nvPr/>
            </p:nvSpPr>
            <p:spPr bwMode="auto">
              <a:xfrm>
                <a:off x="4494" y="1280"/>
                <a:ext cx="120" cy="35"/>
              </a:xfrm>
              <a:custGeom>
                <a:avLst/>
                <a:gdLst>
                  <a:gd name="T0" fmla="*/ 95 w 48"/>
                  <a:gd name="T1" fmla="*/ 0 h 13"/>
                  <a:gd name="T2" fmla="*/ 0 w 48"/>
                  <a:gd name="T3" fmla="*/ 116 h 13"/>
                  <a:gd name="T4" fmla="*/ 95 w 48"/>
                  <a:gd name="T5" fmla="*/ 253 h 13"/>
                  <a:gd name="T6" fmla="*/ 750 w 48"/>
                  <a:gd name="T7" fmla="*/ 253 h 13"/>
                  <a:gd name="T8" fmla="*/ 708 w 48"/>
                  <a:gd name="T9" fmla="*/ 137 h 13"/>
                  <a:gd name="T10" fmla="*/ 750 w 48"/>
                  <a:gd name="T11" fmla="*/ 0 h 13"/>
                  <a:gd name="T12" fmla="*/ 95 w 48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8" h="13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3"/>
                      <a:pt x="6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8" y="0"/>
                      <a:pt x="48" y="0"/>
                      <a:pt x="48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08" name="Freeform 1487"/>
              <p:cNvSpPr>
                <a:spLocks/>
              </p:cNvSpPr>
              <p:nvPr/>
            </p:nvSpPr>
            <p:spPr bwMode="auto">
              <a:xfrm>
                <a:off x="4757" y="1085"/>
                <a:ext cx="120" cy="32"/>
              </a:xfrm>
              <a:custGeom>
                <a:avLst/>
                <a:gdLst>
                  <a:gd name="T0" fmla="*/ 208 w 48"/>
                  <a:gd name="T1" fmla="*/ 0 h 12"/>
                  <a:gd name="T2" fmla="*/ 0 w 48"/>
                  <a:gd name="T3" fmla="*/ 227 h 12"/>
                  <a:gd name="T4" fmla="*/ 750 w 48"/>
                  <a:gd name="T5" fmla="*/ 227 h 12"/>
                  <a:gd name="T6" fmla="*/ 708 w 48"/>
                  <a:gd name="T7" fmla="*/ 115 h 12"/>
                  <a:gd name="T8" fmla="*/ 750 w 48"/>
                  <a:gd name="T9" fmla="*/ 0 h 12"/>
                  <a:gd name="T10" fmla="*/ 208 w 48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8" h="12">
                    <a:moveTo>
                      <a:pt x="13" y="0"/>
                    </a:moveTo>
                    <a:cubicBezTo>
                      <a:pt x="7" y="4"/>
                      <a:pt x="3" y="8"/>
                      <a:pt x="0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8" y="0"/>
                      <a:pt x="48" y="0"/>
                      <a:pt x="48" y="0"/>
                    </a:cubicBez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09" name="Freeform 1488"/>
              <p:cNvSpPr>
                <a:spLocks/>
              </p:cNvSpPr>
              <p:nvPr/>
            </p:nvSpPr>
            <p:spPr bwMode="auto">
              <a:xfrm>
                <a:off x="4486" y="1219"/>
                <a:ext cx="201" cy="26"/>
              </a:xfrm>
              <a:custGeom>
                <a:avLst/>
                <a:gdLst>
                  <a:gd name="T0" fmla="*/ 95 w 80"/>
                  <a:gd name="T1" fmla="*/ 21 h 10"/>
                  <a:gd name="T2" fmla="*/ 1236 w 80"/>
                  <a:gd name="T3" fmla="*/ 21 h 10"/>
                  <a:gd name="T4" fmla="*/ 638 w 80"/>
                  <a:gd name="T5" fmla="*/ 68 h 10"/>
                  <a:gd name="T6" fmla="*/ 50 w 80"/>
                  <a:gd name="T7" fmla="*/ 143 h 10"/>
                  <a:gd name="T8" fmla="*/ 95 w 80"/>
                  <a:gd name="T9" fmla="*/ 21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10">
                    <a:moveTo>
                      <a:pt x="6" y="1"/>
                    </a:moveTo>
                    <a:cubicBezTo>
                      <a:pt x="78" y="1"/>
                      <a:pt x="78" y="1"/>
                      <a:pt x="78" y="1"/>
                    </a:cubicBezTo>
                    <a:cubicBezTo>
                      <a:pt x="72" y="0"/>
                      <a:pt x="80" y="2"/>
                      <a:pt x="40" y="4"/>
                    </a:cubicBezTo>
                    <a:cubicBezTo>
                      <a:pt x="15" y="5"/>
                      <a:pt x="4" y="5"/>
                      <a:pt x="3" y="8"/>
                    </a:cubicBezTo>
                    <a:cubicBezTo>
                      <a:pt x="2" y="10"/>
                      <a:pt x="0" y="1"/>
                      <a:pt x="6" y="1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10" name="Freeform 1489"/>
              <p:cNvSpPr>
                <a:spLocks/>
              </p:cNvSpPr>
              <p:nvPr/>
            </p:nvSpPr>
            <p:spPr bwMode="auto">
              <a:xfrm>
                <a:off x="4612" y="1155"/>
                <a:ext cx="197" cy="24"/>
              </a:xfrm>
              <a:custGeom>
                <a:avLst/>
                <a:gdLst>
                  <a:gd name="T0" fmla="*/ 92 w 79"/>
                  <a:gd name="T1" fmla="*/ 0 h 9"/>
                  <a:gd name="T2" fmla="*/ 1224 w 79"/>
                  <a:gd name="T3" fmla="*/ 0 h 9"/>
                  <a:gd name="T4" fmla="*/ 591 w 79"/>
                  <a:gd name="T5" fmla="*/ 56 h 9"/>
                  <a:gd name="T6" fmla="*/ 42 w 79"/>
                  <a:gd name="T7" fmla="*/ 136 h 9"/>
                  <a:gd name="T8" fmla="*/ 92 w 79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9" h="9">
                    <a:moveTo>
                      <a:pt x="6" y="0"/>
                    </a:moveTo>
                    <a:cubicBezTo>
                      <a:pt x="79" y="0"/>
                      <a:pt x="79" y="0"/>
                      <a:pt x="79" y="0"/>
                    </a:cubicBezTo>
                    <a:cubicBezTo>
                      <a:pt x="73" y="0"/>
                      <a:pt x="77" y="1"/>
                      <a:pt x="38" y="3"/>
                    </a:cubicBezTo>
                    <a:cubicBezTo>
                      <a:pt x="13" y="4"/>
                      <a:pt x="3" y="5"/>
                      <a:pt x="3" y="7"/>
                    </a:cubicBezTo>
                    <a:cubicBezTo>
                      <a:pt x="1" y="9"/>
                      <a:pt x="0" y="0"/>
                      <a:pt x="6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11" name="Freeform 1490"/>
              <p:cNvSpPr>
                <a:spLocks/>
              </p:cNvSpPr>
              <p:nvPr/>
            </p:nvSpPr>
            <p:spPr bwMode="auto">
              <a:xfrm>
                <a:off x="4494" y="1285"/>
                <a:ext cx="108" cy="24"/>
              </a:xfrm>
              <a:custGeom>
                <a:avLst/>
                <a:gdLst>
                  <a:gd name="T0" fmla="*/ 113 w 43"/>
                  <a:gd name="T1" fmla="*/ 0 h 9"/>
                  <a:gd name="T2" fmla="*/ 681 w 43"/>
                  <a:gd name="T3" fmla="*/ 0 h 9"/>
                  <a:gd name="T4" fmla="*/ 63 w 43"/>
                  <a:gd name="T5" fmla="*/ 136 h 9"/>
                  <a:gd name="T6" fmla="*/ 113 w 43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3" h="9">
                    <a:moveTo>
                      <a:pt x="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37" y="0"/>
                      <a:pt x="4" y="1"/>
                      <a:pt x="4" y="7"/>
                    </a:cubicBezTo>
                    <a:cubicBezTo>
                      <a:pt x="2" y="9"/>
                      <a:pt x="0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12" name="Freeform 1491"/>
              <p:cNvSpPr>
                <a:spLocks/>
              </p:cNvSpPr>
              <p:nvPr/>
            </p:nvSpPr>
            <p:spPr bwMode="auto">
              <a:xfrm>
                <a:off x="4612" y="1152"/>
                <a:ext cx="197" cy="32"/>
              </a:xfrm>
              <a:custGeom>
                <a:avLst/>
                <a:gdLst>
                  <a:gd name="T0" fmla="*/ 92 w 79"/>
                  <a:gd name="T1" fmla="*/ 0 h 12"/>
                  <a:gd name="T2" fmla="*/ 0 w 79"/>
                  <a:gd name="T3" fmla="*/ 115 h 12"/>
                  <a:gd name="T4" fmla="*/ 92 w 79"/>
                  <a:gd name="T5" fmla="*/ 227 h 12"/>
                  <a:gd name="T6" fmla="*/ 1224 w 79"/>
                  <a:gd name="T7" fmla="*/ 227 h 12"/>
                  <a:gd name="T8" fmla="*/ 1182 w 79"/>
                  <a:gd name="T9" fmla="*/ 115 h 12"/>
                  <a:gd name="T10" fmla="*/ 1224 w 79"/>
                  <a:gd name="T11" fmla="*/ 0 h 12"/>
                  <a:gd name="T12" fmla="*/ 92 w 79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2">
                    <a:moveTo>
                      <a:pt x="6" y="0"/>
                    </a:moveTo>
                    <a:cubicBezTo>
                      <a:pt x="2" y="0"/>
                      <a:pt x="0" y="3"/>
                      <a:pt x="0" y="6"/>
                    </a:cubicBezTo>
                    <a:cubicBezTo>
                      <a:pt x="0" y="9"/>
                      <a:pt x="2" y="12"/>
                      <a:pt x="6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79" y="0"/>
                      <a:pt x="79" y="0"/>
                      <a:pt x="79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13" name="Freeform 1492"/>
              <p:cNvSpPr>
                <a:spLocks/>
              </p:cNvSpPr>
              <p:nvPr/>
            </p:nvSpPr>
            <p:spPr bwMode="auto">
              <a:xfrm>
                <a:off x="4757" y="1085"/>
                <a:ext cx="120" cy="32"/>
              </a:xfrm>
              <a:custGeom>
                <a:avLst/>
                <a:gdLst>
                  <a:gd name="T0" fmla="*/ 208 w 48"/>
                  <a:gd name="T1" fmla="*/ 0 h 12"/>
                  <a:gd name="T2" fmla="*/ 0 w 48"/>
                  <a:gd name="T3" fmla="*/ 227 h 12"/>
                  <a:gd name="T4" fmla="*/ 750 w 48"/>
                  <a:gd name="T5" fmla="*/ 227 h 12"/>
                  <a:gd name="T6" fmla="*/ 708 w 48"/>
                  <a:gd name="T7" fmla="*/ 115 h 12"/>
                  <a:gd name="T8" fmla="*/ 750 w 48"/>
                  <a:gd name="T9" fmla="*/ 0 h 12"/>
                  <a:gd name="T10" fmla="*/ 208 w 48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8" h="12">
                    <a:moveTo>
                      <a:pt x="13" y="0"/>
                    </a:moveTo>
                    <a:cubicBezTo>
                      <a:pt x="7" y="4"/>
                      <a:pt x="3" y="8"/>
                      <a:pt x="0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8" y="0"/>
                      <a:pt x="48" y="0"/>
                      <a:pt x="48" y="0"/>
                    </a:cubicBezTo>
                    <a:lnTo>
                      <a:pt x="13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14" name="Freeform 1493"/>
              <p:cNvSpPr>
                <a:spLocks/>
              </p:cNvSpPr>
              <p:nvPr/>
            </p:nvSpPr>
            <p:spPr bwMode="auto">
              <a:xfrm>
                <a:off x="4494" y="1280"/>
                <a:ext cx="120" cy="35"/>
              </a:xfrm>
              <a:custGeom>
                <a:avLst/>
                <a:gdLst>
                  <a:gd name="T0" fmla="*/ 95 w 48"/>
                  <a:gd name="T1" fmla="*/ 0 h 13"/>
                  <a:gd name="T2" fmla="*/ 0 w 48"/>
                  <a:gd name="T3" fmla="*/ 116 h 13"/>
                  <a:gd name="T4" fmla="*/ 95 w 48"/>
                  <a:gd name="T5" fmla="*/ 253 h 13"/>
                  <a:gd name="T6" fmla="*/ 750 w 48"/>
                  <a:gd name="T7" fmla="*/ 253 h 13"/>
                  <a:gd name="T8" fmla="*/ 708 w 48"/>
                  <a:gd name="T9" fmla="*/ 137 h 13"/>
                  <a:gd name="T10" fmla="*/ 750 w 48"/>
                  <a:gd name="T11" fmla="*/ 0 h 13"/>
                  <a:gd name="T12" fmla="*/ 95 w 48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8" h="13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3"/>
                      <a:pt x="6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8" y="0"/>
                      <a:pt x="48" y="0"/>
                      <a:pt x="48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15" name="Freeform 1494"/>
              <p:cNvSpPr>
                <a:spLocks/>
              </p:cNvSpPr>
              <p:nvPr/>
            </p:nvSpPr>
            <p:spPr bwMode="auto">
              <a:xfrm>
                <a:off x="4479" y="1355"/>
                <a:ext cx="140" cy="34"/>
              </a:xfrm>
              <a:custGeom>
                <a:avLst/>
                <a:gdLst>
                  <a:gd name="T0" fmla="*/ 783 w 56"/>
                  <a:gd name="T1" fmla="*/ 0 h 13"/>
                  <a:gd name="T2" fmla="*/ 875 w 56"/>
                  <a:gd name="T3" fmla="*/ 110 h 13"/>
                  <a:gd name="T4" fmla="*/ 783 w 56"/>
                  <a:gd name="T5" fmla="*/ 233 h 13"/>
                  <a:gd name="T6" fmla="*/ 0 w 56"/>
                  <a:gd name="T7" fmla="*/ 233 h 13"/>
                  <a:gd name="T8" fmla="*/ 63 w 56"/>
                  <a:gd name="T9" fmla="*/ 123 h 13"/>
                  <a:gd name="T10" fmla="*/ 0 w 56"/>
                  <a:gd name="T11" fmla="*/ 0 h 13"/>
                  <a:gd name="T12" fmla="*/ 783 w 56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13">
                    <a:moveTo>
                      <a:pt x="50" y="0"/>
                    </a:moveTo>
                    <a:cubicBezTo>
                      <a:pt x="53" y="0"/>
                      <a:pt x="56" y="3"/>
                      <a:pt x="56" y="6"/>
                    </a:cubicBezTo>
                    <a:cubicBezTo>
                      <a:pt x="56" y="10"/>
                      <a:pt x="53" y="13"/>
                      <a:pt x="5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16" name="Freeform 1495"/>
              <p:cNvSpPr>
                <a:spLocks/>
              </p:cNvSpPr>
              <p:nvPr/>
            </p:nvSpPr>
            <p:spPr bwMode="auto">
              <a:xfrm>
                <a:off x="4461" y="1360"/>
                <a:ext cx="158" cy="24"/>
              </a:xfrm>
              <a:custGeom>
                <a:avLst/>
                <a:gdLst>
                  <a:gd name="T0" fmla="*/ 880 w 63"/>
                  <a:gd name="T1" fmla="*/ 0 h 9"/>
                  <a:gd name="T2" fmla="*/ 0 w 63"/>
                  <a:gd name="T3" fmla="*/ 0 h 9"/>
                  <a:gd name="T4" fmla="*/ 930 w 63"/>
                  <a:gd name="T5" fmla="*/ 136 h 9"/>
                  <a:gd name="T6" fmla="*/ 880 w 63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3" h="9">
                    <a:moveTo>
                      <a:pt x="5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6" y="0"/>
                      <a:pt x="60" y="1"/>
                      <a:pt x="59" y="7"/>
                    </a:cubicBezTo>
                    <a:cubicBezTo>
                      <a:pt x="61" y="9"/>
                      <a:pt x="63" y="0"/>
                      <a:pt x="56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17" name="Freeform 1496"/>
              <p:cNvSpPr>
                <a:spLocks/>
              </p:cNvSpPr>
              <p:nvPr/>
            </p:nvSpPr>
            <p:spPr bwMode="auto">
              <a:xfrm>
                <a:off x="4479" y="1355"/>
                <a:ext cx="140" cy="34"/>
              </a:xfrm>
              <a:custGeom>
                <a:avLst/>
                <a:gdLst>
                  <a:gd name="T0" fmla="*/ 783 w 56"/>
                  <a:gd name="T1" fmla="*/ 0 h 13"/>
                  <a:gd name="T2" fmla="*/ 875 w 56"/>
                  <a:gd name="T3" fmla="*/ 110 h 13"/>
                  <a:gd name="T4" fmla="*/ 783 w 56"/>
                  <a:gd name="T5" fmla="*/ 233 h 13"/>
                  <a:gd name="T6" fmla="*/ 0 w 56"/>
                  <a:gd name="T7" fmla="*/ 233 h 13"/>
                  <a:gd name="T8" fmla="*/ 63 w 56"/>
                  <a:gd name="T9" fmla="*/ 123 h 13"/>
                  <a:gd name="T10" fmla="*/ 0 w 56"/>
                  <a:gd name="T11" fmla="*/ 0 h 13"/>
                  <a:gd name="T12" fmla="*/ 783 w 56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13">
                    <a:moveTo>
                      <a:pt x="50" y="0"/>
                    </a:moveTo>
                    <a:cubicBezTo>
                      <a:pt x="53" y="0"/>
                      <a:pt x="56" y="3"/>
                      <a:pt x="56" y="6"/>
                    </a:cubicBezTo>
                    <a:cubicBezTo>
                      <a:pt x="56" y="10"/>
                      <a:pt x="53" y="13"/>
                      <a:pt x="5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18" name="Freeform 1497"/>
              <p:cNvSpPr>
                <a:spLocks/>
              </p:cNvSpPr>
              <p:nvPr/>
            </p:nvSpPr>
            <p:spPr bwMode="auto">
              <a:xfrm>
                <a:off x="4699" y="1485"/>
                <a:ext cx="198" cy="35"/>
              </a:xfrm>
              <a:custGeom>
                <a:avLst/>
                <a:gdLst>
                  <a:gd name="T0" fmla="*/ 1150 w 79"/>
                  <a:gd name="T1" fmla="*/ 253 h 13"/>
                  <a:gd name="T2" fmla="*/ 1243 w 79"/>
                  <a:gd name="T3" fmla="*/ 137 h 13"/>
                  <a:gd name="T4" fmla="*/ 1150 w 79"/>
                  <a:gd name="T5" fmla="*/ 0 h 13"/>
                  <a:gd name="T6" fmla="*/ 0 w 79"/>
                  <a:gd name="T7" fmla="*/ 0 h 13"/>
                  <a:gd name="T8" fmla="*/ 50 w 79"/>
                  <a:gd name="T9" fmla="*/ 137 h 13"/>
                  <a:gd name="T10" fmla="*/ 0 w 79"/>
                  <a:gd name="T11" fmla="*/ 253 h 13"/>
                  <a:gd name="T12" fmla="*/ 1150 w 79"/>
                  <a:gd name="T13" fmla="*/ 253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3">
                    <a:moveTo>
                      <a:pt x="73" y="13"/>
                    </a:moveTo>
                    <a:cubicBezTo>
                      <a:pt x="76" y="13"/>
                      <a:pt x="79" y="10"/>
                      <a:pt x="79" y="7"/>
                    </a:cubicBezTo>
                    <a:cubicBezTo>
                      <a:pt x="79" y="3"/>
                      <a:pt x="76" y="0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0" y="13"/>
                      <a:pt x="0" y="13"/>
                      <a:pt x="0" y="13"/>
                    </a:cubicBezTo>
                    <a:lnTo>
                      <a:pt x="73" y="13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19" name="Freeform 1498"/>
              <p:cNvSpPr>
                <a:spLocks/>
              </p:cNvSpPr>
              <p:nvPr/>
            </p:nvSpPr>
            <p:spPr bwMode="auto">
              <a:xfrm>
                <a:off x="4807" y="1549"/>
                <a:ext cx="212" cy="35"/>
              </a:xfrm>
              <a:custGeom>
                <a:avLst/>
                <a:gdLst>
                  <a:gd name="T0" fmla="*/ 0 w 85"/>
                  <a:gd name="T1" fmla="*/ 0 h 13"/>
                  <a:gd name="T2" fmla="*/ 42 w 85"/>
                  <a:gd name="T3" fmla="*/ 116 h 13"/>
                  <a:gd name="T4" fmla="*/ 0 w 85"/>
                  <a:gd name="T5" fmla="*/ 253 h 13"/>
                  <a:gd name="T6" fmla="*/ 1212 w 85"/>
                  <a:gd name="T7" fmla="*/ 253 h 13"/>
                  <a:gd name="T8" fmla="*/ 1319 w 85"/>
                  <a:gd name="T9" fmla="*/ 116 h 13"/>
                  <a:gd name="T10" fmla="*/ 1212 w 85"/>
                  <a:gd name="T11" fmla="*/ 0 h 13"/>
                  <a:gd name="T12" fmla="*/ 0 w 85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5" h="13">
                    <a:moveTo>
                      <a:pt x="0" y="0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82" y="13"/>
                      <a:pt x="85" y="10"/>
                      <a:pt x="85" y="6"/>
                    </a:cubicBezTo>
                    <a:cubicBezTo>
                      <a:pt x="85" y="3"/>
                      <a:pt x="82" y="0"/>
                      <a:pt x="7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20" name="Freeform 1499"/>
              <p:cNvSpPr>
                <a:spLocks/>
              </p:cNvSpPr>
              <p:nvPr/>
            </p:nvSpPr>
            <p:spPr bwMode="auto">
              <a:xfrm>
                <a:off x="4852" y="1616"/>
                <a:ext cx="102" cy="32"/>
              </a:xfrm>
              <a:custGeom>
                <a:avLst/>
                <a:gdLst>
                  <a:gd name="T0" fmla="*/ 0 w 41"/>
                  <a:gd name="T1" fmla="*/ 0 h 12"/>
                  <a:gd name="T2" fmla="*/ 62 w 41"/>
                  <a:gd name="T3" fmla="*/ 136 h 12"/>
                  <a:gd name="T4" fmla="*/ 0 w 41"/>
                  <a:gd name="T5" fmla="*/ 227 h 12"/>
                  <a:gd name="T6" fmla="*/ 0 w 41"/>
                  <a:gd name="T7" fmla="*/ 227 h 12"/>
                  <a:gd name="T8" fmla="*/ 632 w 41"/>
                  <a:gd name="T9" fmla="*/ 0 h 12"/>
                  <a:gd name="T10" fmla="*/ 0 w 4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1" h="12">
                    <a:moveTo>
                      <a:pt x="0" y="0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5" y="8"/>
                      <a:pt x="29" y="4"/>
                      <a:pt x="4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21" name="Freeform 1500"/>
              <p:cNvSpPr>
                <a:spLocks/>
              </p:cNvSpPr>
              <p:nvPr/>
            </p:nvSpPr>
            <p:spPr bwMode="auto">
              <a:xfrm>
                <a:off x="4562" y="1419"/>
                <a:ext cx="175" cy="34"/>
              </a:xfrm>
              <a:custGeom>
                <a:avLst/>
                <a:gdLst>
                  <a:gd name="T0" fmla="*/ 63 w 70"/>
                  <a:gd name="T1" fmla="*/ 123 h 13"/>
                  <a:gd name="T2" fmla="*/ 0 w 70"/>
                  <a:gd name="T3" fmla="*/ 233 h 13"/>
                  <a:gd name="T4" fmla="*/ 988 w 70"/>
                  <a:gd name="T5" fmla="*/ 233 h 13"/>
                  <a:gd name="T6" fmla="*/ 1095 w 70"/>
                  <a:gd name="T7" fmla="*/ 123 h 13"/>
                  <a:gd name="T8" fmla="*/ 988 w 70"/>
                  <a:gd name="T9" fmla="*/ 0 h 13"/>
                  <a:gd name="T10" fmla="*/ 0 w 70"/>
                  <a:gd name="T11" fmla="*/ 0 h 13"/>
                  <a:gd name="T12" fmla="*/ 63 w 70"/>
                  <a:gd name="T13" fmla="*/ 123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0" h="13">
                    <a:moveTo>
                      <a:pt x="4" y="7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7" y="13"/>
                      <a:pt x="70" y="10"/>
                      <a:pt x="70" y="7"/>
                    </a:cubicBezTo>
                    <a:cubicBezTo>
                      <a:pt x="70" y="3"/>
                      <a:pt x="67" y="0"/>
                      <a:pt x="63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" y="7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22" name="Freeform 1501"/>
              <p:cNvSpPr>
                <a:spLocks/>
              </p:cNvSpPr>
              <p:nvPr/>
            </p:nvSpPr>
            <p:spPr bwMode="auto">
              <a:xfrm>
                <a:off x="4474" y="1549"/>
                <a:ext cx="563" cy="395"/>
              </a:xfrm>
              <a:custGeom>
                <a:avLst/>
                <a:gdLst>
                  <a:gd name="T0" fmla="*/ 0 w 225"/>
                  <a:gd name="T1" fmla="*/ 2813 h 148"/>
                  <a:gd name="T2" fmla="*/ 1879 w 225"/>
                  <a:gd name="T3" fmla="*/ 1481 h 148"/>
                  <a:gd name="T4" fmla="*/ 3526 w 225"/>
                  <a:gd name="T5" fmla="*/ 593 h 148"/>
                  <a:gd name="T6" fmla="*/ 3526 w 225"/>
                  <a:gd name="T7" fmla="*/ 0 h 148"/>
                  <a:gd name="T8" fmla="*/ 1879 w 225"/>
                  <a:gd name="T9" fmla="*/ 891 h 148"/>
                  <a:gd name="T10" fmla="*/ 0 w 225"/>
                  <a:gd name="T11" fmla="*/ 2223 h 148"/>
                  <a:gd name="T12" fmla="*/ 0 w 225"/>
                  <a:gd name="T13" fmla="*/ 2813 h 1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5" h="148">
                    <a:moveTo>
                      <a:pt x="0" y="148"/>
                    </a:moveTo>
                    <a:cubicBezTo>
                      <a:pt x="0" y="120"/>
                      <a:pt x="66" y="97"/>
                      <a:pt x="120" y="78"/>
                    </a:cubicBezTo>
                    <a:cubicBezTo>
                      <a:pt x="176" y="59"/>
                      <a:pt x="225" y="51"/>
                      <a:pt x="225" y="31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225" y="21"/>
                      <a:pt x="176" y="28"/>
                      <a:pt x="120" y="47"/>
                    </a:cubicBezTo>
                    <a:cubicBezTo>
                      <a:pt x="66" y="66"/>
                      <a:pt x="0" y="89"/>
                      <a:pt x="0" y="117"/>
                    </a:cubicBezTo>
                    <a:lnTo>
                      <a:pt x="0" y="148"/>
                    </a:lnTo>
                    <a:close/>
                  </a:path>
                </a:pathLst>
              </a:custGeom>
              <a:grpFill/>
              <a:ln w="7938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23" name="Freeform 1502"/>
              <p:cNvSpPr>
                <a:spLocks/>
              </p:cNvSpPr>
              <p:nvPr/>
            </p:nvSpPr>
            <p:spPr bwMode="auto">
              <a:xfrm>
                <a:off x="4474" y="915"/>
                <a:ext cx="563" cy="397"/>
              </a:xfrm>
              <a:custGeom>
                <a:avLst/>
                <a:gdLst>
                  <a:gd name="T0" fmla="*/ 0 w 225"/>
                  <a:gd name="T1" fmla="*/ 2819 h 149"/>
                  <a:gd name="T2" fmla="*/ 1879 w 225"/>
                  <a:gd name="T3" fmla="*/ 1492 h 149"/>
                  <a:gd name="T4" fmla="*/ 3526 w 225"/>
                  <a:gd name="T5" fmla="*/ 589 h 149"/>
                  <a:gd name="T6" fmla="*/ 3526 w 225"/>
                  <a:gd name="T7" fmla="*/ 0 h 149"/>
                  <a:gd name="T8" fmla="*/ 1879 w 225"/>
                  <a:gd name="T9" fmla="*/ 909 h 149"/>
                  <a:gd name="T10" fmla="*/ 0 w 225"/>
                  <a:gd name="T11" fmla="*/ 2230 h 149"/>
                  <a:gd name="T12" fmla="*/ 0 w 225"/>
                  <a:gd name="T13" fmla="*/ 2819 h 1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5" h="149">
                    <a:moveTo>
                      <a:pt x="0" y="149"/>
                    </a:moveTo>
                    <a:cubicBezTo>
                      <a:pt x="0" y="121"/>
                      <a:pt x="66" y="98"/>
                      <a:pt x="120" y="79"/>
                    </a:cubicBezTo>
                    <a:cubicBezTo>
                      <a:pt x="176" y="59"/>
                      <a:pt x="225" y="52"/>
                      <a:pt x="225" y="31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225" y="21"/>
                      <a:pt x="176" y="28"/>
                      <a:pt x="120" y="48"/>
                    </a:cubicBezTo>
                    <a:cubicBezTo>
                      <a:pt x="66" y="67"/>
                      <a:pt x="0" y="90"/>
                      <a:pt x="0" y="118"/>
                    </a:cubicBezTo>
                    <a:lnTo>
                      <a:pt x="0" y="149"/>
                    </a:lnTo>
                    <a:close/>
                  </a:path>
                </a:pathLst>
              </a:custGeom>
              <a:grpFill/>
              <a:ln w="7938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24" name="Freeform 1503"/>
              <p:cNvSpPr>
                <a:spLocks/>
              </p:cNvSpPr>
              <p:nvPr/>
            </p:nvSpPr>
            <p:spPr bwMode="auto">
              <a:xfrm>
                <a:off x="4489" y="1592"/>
                <a:ext cx="533" cy="243"/>
              </a:xfrm>
              <a:custGeom>
                <a:avLst/>
                <a:gdLst>
                  <a:gd name="T0" fmla="*/ 3338 w 213"/>
                  <a:gd name="T1" fmla="*/ 0 h 91"/>
                  <a:gd name="T2" fmla="*/ 1804 w 213"/>
                  <a:gd name="T3" fmla="*/ 764 h 91"/>
                  <a:gd name="T4" fmla="*/ 0 w 213"/>
                  <a:gd name="T5" fmla="*/ 1733 h 91"/>
                  <a:gd name="T6" fmla="*/ 1804 w 213"/>
                  <a:gd name="T7" fmla="*/ 684 h 91"/>
                  <a:gd name="T8" fmla="*/ 3338 w 213"/>
                  <a:gd name="T9" fmla="*/ 0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3" h="91">
                    <a:moveTo>
                      <a:pt x="213" y="0"/>
                    </a:moveTo>
                    <a:cubicBezTo>
                      <a:pt x="197" y="13"/>
                      <a:pt x="158" y="24"/>
                      <a:pt x="115" y="40"/>
                    </a:cubicBezTo>
                    <a:cubicBezTo>
                      <a:pt x="71" y="55"/>
                      <a:pt x="18" y="70"/>
                      <a:pt x="0" y="91"/>
                    </a:cubicBezTo>
                    <a:cubicBezTo>
                      <a:pt x="18" y="70"/>
                      <a:pt x="71" y="51"/>
                      <a:pt x="115" y="36"/>
                    </a:cubicBezTo>
                    <a:cubicBezTo>
                      <a:pt x="158" y="21"/>
                      <a:pt x="197" y="13"/>
                      <a:pt x="213" y="0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25" name="Freeform 1504"/>
              <p:cNvSpPr>
                <a:spLocks/>
              </p:cNvSpPr>
              <p:nvPr/>
            </p:nvSpPr>
            <p:spPr bwMode="auto">
              <a:xfrm>
                <a:off x="4489" y="960"/>
                <a:ext cx="533" cy="243"/>
              </a:xfrm>
              <a:custGeom>
                <a:avLst/>
                <a:gdLst>
                  <a:gd name="T0" fmla="*/ 3338 w 213"/>
                  <a:gd name="T1" fmla="*/ 0 h 91"/>
                  <a:gd name="T2" fmla="*/ 1804 w 213"/>
                  <a:gd name="T3" fmla="*/ 742 h 91"/>
                  <a:gd name="T4" fmla="*/ 0 w 213"/>
                  <a:gd name="T5" fmla="*/ 1733 h 91"/>
                  <a:gd name="T6" fmla="*/ 1804 w 213"/>
                  <a:gd name="T7" fmla="*/ 684 h 91"/>
                  <a:gd name="T8" fmla="*/ 3338 w 213"/>
                  <a:gd name="T9" fmla="*/ 0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3" h="91">
                    <a:moveTo>
                      <a:pt x="213" y="0"/>
                    </a:moveTo>
                    <a:cubicBezTo>
                      <a:pt x="197" y="13"/>
                      <a:pt x="158" y="24"/>
                      <a:pt x="115" y="39"/>
                    </a:cubicBezTo>
                    <a:cubicBezTo>
                      <a:pt x="71" y="55"/>
                      <a:pt x="18" y="69"/>
                      <a:pt x="0" y="91"/>
                    </a:cubicBezTo>
                    <a:cubicBezTo>
                      <a:pt x="18" y="69"/>
                      <a:pt x="71" y="51"/>
                      <a:pt x="115" y="36"/>
                    </a:cubicBezTo>
                    <a:cubicBezTo>
                      <a:pt x="158" y="20"/>
                      <a:pt x="197" y="13"/>
                      <a:pt x="213" y="0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26" name="Freeform 1505"/>
              <p:cNvSpPr>
                <a:spLocks/>
              </p:cNvSpPr>
              <p:nvPr/>
            </p:nvSpPr>
            <p:spPr bwMode="auto">
              <a:xfrm>
                <a:off x="4824" y="1440"/>
                <a:ext cx="193" cy="91"/>
              </a:xfrm>
              <a:custGeom>
                <a:avLst/>
                <a:gdLst>
                  <a:gd name="T0" fmla="*/ 0 w 77"/>
                  <a:gd name="T1" fmla="*/ 0 h 34"/>
                  <a:gd name="T2" fmla="*/ 1213 w 77"/>
                  <a:gd name="T3" fmla="*/ 653 h 34"/>
                  <a:gd name="T4" fmla="*/ 709 w 77"/>
                  <a:gd name="T5" fmla="*/ 343 h 34"/>
                  <a:gd name="T6" fmla="*/ 0 w 77"/>
                  <a:gd name="T7" fmla="*/ 0 h 3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7" h="34">
                    <a:moveTo>
                      <a:pt x="0" y="0"/>
                    </a:moveTo>
                    <a:cubicBezTo>
                      <a:pt x="10" y="3"/>
                      <a:pt x="66" y="22"/>
                      <a:pt x="77" y="34"/>
                    </a:cubicBezTo>
                    <a:cubicBezTo>
                      <a:pt x="70" y="30"/>
                      <a:pt x="50" y="20"/>
                      <a:pt x="45" y="18"/>
                    </a:cubicBezTo>
                    <a:cubicBezTo>
                      <a:pt x="41" y="16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27" name="Freeform 1506"/>
              <p:cNvSpPr>
                <a:spLocks/>
              </p:cNvSpPr>
              <p:nvPr/>
            </p:nvSpPr>
            <p:spPr bwMode="auto">
              <a:xfrm>
                <a:off x="4824" y="2077"/>
                <a:ext cx="193" cy="91"/>
              </a:xfrm>
              <a:custGeom>
                <a:avLst/>
                <a:gdLst>
                  <a:gd name="T0" fmla="*/ 0 w 77"/>
                  <a:gd name="T1" fmla="*/ 0 h 34"/>
                  <a:gd name="T2" fmla="*/ 1213 w 77"/>
                  <a:gd name="T3" fmla="*/ 653 h 34"/>
                  <a:gd name="T4" fmla="*/ 709 w 77"/>
                  <a:gd name="T5" fmla="*/ 343 h 34"/>
                  <a:gd name="T6" fmla="*/ 0 w 77"/>
                  <a:gd name="T7" fmla="*/ 0 h 3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7" h="34">
                    <a:moveTo>
                      <a:pt x="0" y="0"/>
                    </a:moveTo>
                    <a:cubicBezTo>
                      <a:pt x="10" y="3"/>
                      <a:pt x="66" y="22"/>
                      <a:pt x="77" y="34"/>
                    </a:cubicBezTo>
                    <a:cubicBezTo>
                      <a:pt x="70" y="30"/>
                      <a:pt x="50" y="20"/>
                      <a:pt x="45" y="18"/>
                    </a:cubicBezTo>
                    <a:cubicBezTo>
                      <a:pt x="41" y="16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28" name="Freeform 1507"/>
              <p:cNvSpPr>
                <a:spLocks/>
              </p:cNvSpPr>
              <p:nvPr/>
            </p:nvSpPr>
            <p:spPr bwMode="auto">
              <a:xfrm>
                <a:off x="4824" y="2717"/>
                <a:ext cx="193" cy="91"/>
              </a:xfrm>
              <a:custGeom>
                <a:avLst/>
                <a:gdLst>
                  <a:gd name="T0" fmla="*/ 0 w 77"/>
                  <a:gd name="T1" fmla="*/ 0 h 34"/>
                  <a:gd name="T2" fmla="*/ 1213 w 77"/>
                  <a:gd name="T3" fmla="*/ 653 h 34"/>
                  <a:gd name="T4" fmla="*/ 709 w 77"/>
                  <a:gd name="T5" fmla="*/ 367 h 34"/>
                  <a:gd name="T6" fmla="*/ 0 w 77"/>
                  <a:gd name="T7" fmla="*/ 0 h 3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7" h="34">
                    <a:moveTo>
                      <a:pt x="0" y="0"/>
                    </a:moveTo>
                    <a:cubicBezTo>
                      <a:pt x="10" y="3"/>
                      <a:pt x="66" y="23"/>
                      <a:pt x="77" y="34"/>
                    </a:cubicBezTo>
                    <a:cubicBezTo>
                      <a:pt x="70" y="31"/>
                      <a:pt x="50" y="21"/>
                      <a:pt x="45" y="19"/>
                    </a:cubicBezTo>
                    <a:cubicBezTo>
                      <a:pt x="41" y="17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29" name="Freeform 1508"/>
              <p:cNvSpPr>
                <a:spLocks/>
              </p:cNvSpPr>
              <p:nvPr/>
            </p:nvSpPr>
            <p:spPr bwMode="auto">
              <a:xfrm>
                <a:off x="4824" y="3360"/>
                <a:ext cx="193" cy="91"/>
              </a:xfrm>
              <a:custGeom>
                <a:avLst/>
                <a:gdLst>
                  <a:gd name="T0" fmla="*/ 0 w 77"/>
                  <a:gd name="T1" fmla="*/ 0 h 34"/>
                  <a:gd name="T2" fmla="*/ 1213 w 77"/>
                  <a:gd name="T3" fmla="*/ 653 h 34"/>
                  <a:gd name="T4" fmla="*/ 709 w 77"/>
                  <a:gd name="T5" fmla="*/ 367 h 34"/>
                  <a:gd name="T6" fmla="*/ 0 w 77"/>
                  <a:gd name="T7" fmla="*/ 0 h 3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7" h="34">
                    <a:moveTo>
                      <a:pt x="0" y="0"/>
                    </a:moveTo>
                    <a:cubicBezTo>
                      <a:pt x="10" y="3"/>
                      <a:pt x="66" y="23"/>
                      <a:pt x="77" y="34"/>
                    </a:cubicBezTo>
                    <a:cubicBezTo>
                      <a:pt x="70" y="31"/>
                      <a:pt x="50" y="21"/>
                      <a:pt x="45" y="19"/>
                    </a:cubicBezTo>
                    <a:cubicBezTo>
                      <a:pt x="41" y="17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30" name="Freeform 1509"/>
              <p:cNvSpPr>
                <a:spLocks/>
              </p:cNvSpPr>
              <p:nvPr/>
            </p:nvSpPr>
            <p:spPr bwMode="auto">
              <a:xfrm>
                <a:off x="4699" y="1485"/>
                <a:ext cx="198" cy="35"/>
              </a:xfrm>
              <a:custGeom>
                <a:avLst/>
                <a:gdLst>
                  <a:gd name="T0" fmla="*/ 1150 w 79"/>
                  <a:gd name="T1" fmla="*/ 253 h 13"/>
                  <a:gd name="T2" fmla="*/ 1243 w 79"/>
                  <a:gd name="T3" fmla="*/ 137 h 13"/>
                  <a:gd name="T4" fmla="*/ 1150 w 79"/>
                  <a:gd name="T5" fmla="*/ 0 h 13"/>
                  <a:gd name="T6" fmla="*/ 0 w 79"/>
                  <a:gd name="T7" fmla="*/ 0 h 13"/>
                  <a:gd name="T8" fmla="*/ 50 w 79"/>
                  <a:gd name="T9" fmla="*/ 137 h 13"/>
                  <a:gd name="T10" fmla="*/ 0 w 79"/>
                  <a:gd name="T11" fmla="*/ 253 h 13"/>
                  <a:gd name="T12" fmla="*/ 1150 w 79"/>
                  <a:gd name="T13" fmla="*/ 253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3">
                    <a:moveTo>
                      <a:pt x="73" y="13"/>
                    </a:moveTo>
                    <a:cubicBezTo>
                      <a:pt x="76" y="13"/>
                      <a:pt x="79" y="10"/>
                      <a:pt x="79" y="7"/>
                    </a:cubicBezTo>
                    <a:cubicBezTo>
                      <a:pt x="79" y="3"/>
                      <a:pt x="76" y="0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0" y="13"/>
                      <a:pt x="0" y="13"/>
                      <a:pt x="0" y="13"/>
                    </a:cubicBezTo>
                    <a:lnTo>
                      <a:pt x="73" y="13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31" name="Freeform 1510"/>
              <p:cNvSpPr>
                <a:spLocks/>
              </p:cNvSpPr>
              <p:nvPr/>
            </p:nvSpPr>
            <p:spPr bwMode="auto">
              <a:xfrm>
                <a:off x="4562" y="1419"/>
                <a:ext cx="175" cy="34"/>
              </a:xfrm>
              <a:custGeom>
                <a:avLst/>
                <a:gdLst>
                  <a:gd name="T0" fmla="*/ 63 w 70"/>
                  <a:gd name="T1" fmla="*/ 123 h 13"/>
                  <a:gd name="T2" fmla="*/ 0 w 70"/>
                  <a:gd name="T3" fmla="*/ 233 h 13"/>
                  <a:gd name="T4" fmla="*/ 988 w 70"/>
                  <a:gd name="T5" fmla="*/ 233 h 13"/>
                  <a:gd name="T6" fmla="*/ 1095 w 70"/>
                  <a:gd name="T7" fmla="*/ 123 h 13"/>
                  <a:gd name="T8" fmla="*/ 988 w 70"/>
                  <a:gd name="T9" fmla="*/ 0 h 13"/>
                  <a:gd name="T10" fmla="*/ 0 w 70"/>
                  <a:gd name="T11" fmla="*/ 0 h 13"/>
                  <a:gd name="T12" fmla="*/ 63 w 70"/>
                  <a:gd name="T13" fmla="*/ 123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0" h="13">
                    <a:moveTo>
                      <a:pt x="4" y="7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7" y="13"/>
                      <a:pt x="70" y="10"/>
                      <a:pt x="70" y="7"/>
                    </a:cubicBezTo>
                    <a:cubicBezTo>
                      <a:pt x="70" y="3"/>
                      <a:pt x="67" y="0"/>
                      <a:pt x="63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" y="7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32" name="Freeform 1511"/>
              <p:cNvSpPr>
                <a:spLocks/>
              </p:cNvSpPr>
              <p:nvPr/>
            </p:nvSpPr>
            <p:spPr bwMode="auto">
              <a:xfrm>
                <a:off x="4572" y="1424"/>
                <a:ext cx="142" cy="11"/>
              </a:xfrm>
              <a:custGeom>
                <a:avLst/>
                <a:gdLst>
                  <a:gd name="T0" fmla="*/ 0 w 57"/>
                  <a:gd name="T1" fmla="*/ 0 h 4"/>
                  <a:gd name="T2" fmla="*/ 882 w 57"/>
                  <a:gd name="T3" fmla="*/ 0 h 4"/>
                  <a:gd name="T4" fmla="*/ 30 w 57"/>
                  <a:gd name="T5" fmla="*/ 83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7" h="4">
                    <a:moveTo>
                      <a:pt x="0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49" y="1"/>
                      <a:pt x="2" y="3"/>
                      <a:pt x="2" y="4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33" name="Freeform 1512"/>
              <p:cNvSpPr>
                <a:spLocks/>
              </p:cNvSpPr>
              <p:nvPr/>
            </p:nvSpPr>
            <p:spPr bwMode="auto">
              <a:xfrm>
                <a:off x="4707" y="1491"/>
                <a:ext cx="162" cy="10"/>
              </a:xfrm>
              <a:custGeom>
                <a:avLst/>
                <a:gdLst>
                  <a:gd name="T0" fmla="*/ 0 w 65"/>
                  <a:gd name="T1" fmla="*/ 0 h 4"/>
                  <a:gd name="T2" fmla="*/ 1007 w 65"/>
                  <a:gd name="T3" fmla="*/ 0 h 4"/>
                  <a:gd name="T4" fmla="*/ 12 w 65"/>
                  <a:gd name="T5" fmla="*/ 63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5" h="4">
                    <a:moveTo>
                      <a:pt x="0" y="0"/>
                    </a:moveTo>
                    <a:cubicBezTo>
                      <a:pt x="65" y="0"/>
                      <a:pt x="65" y="0"/>
                      <a:pt x="65" y="0"/>
                    </a:cubicBezTo>
                    <a:cubicBezTo>
                      <a:pt x="57" y="0"/>
                      <a:pt x="2" y="2"/>
                      <a:pt x="1" y="4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34" name="Freeform 1513"/>
              <p:cNvSpPr>
                <a:spLocks/>
              </p:cNvSpPr>
              <p:nvPr/>
            </p:nvSpPr>
            <p:spPr bwMode="auto">
              <a:xfrm>
                <a:off x="4817" y="1555"/>
                <a:ext cx="162" cy="10"/>
              </a:xfrm>
              <a:custGeom>
                <a:avLst/>
                <a:gdLst>
                  <a:gd name="T0" fmla="*/ 0 w 65"/>
                  <a:gd name="T1" fmla="*/ 0 h 4"/>
                  <a:gd name="T2" fmla="*/ 1007 w 65"/>
                  <a:gd name="T3" fmla="*/ 0 h 4"/>
                  <a:gd name="T4" fmla="*/ 12 w 65"/>
                  <a:gd name="T5" fmla="*/ 63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5" h="4">
                    <a:moveTo>
                      <a:pt x="0" y="0"/>
                    </a:moveTo>
                    <a:cubicBezTo>
                      <a:pt x="65" y="0"/>
                      <a:pt x="65" y="0"/>
                      <a:pt x="65" y="0"/>
                    </a:cubicBezTo>
                    <a:cubicBezTo>
                      <a:pt x="57" y="0"/>
                      <a:pt x="1" y="2"/>
                      <a:pt x="1" y="4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35" name="Freeform 1514"/>
              <p:cNvSpPr>
                <a:spLocks/>
              </p:cNvSpPr>
              <p:nvPr/>
            </p:nvSpPr>
            <p:spPr bwMode="auto">
              <a:xfrm>
                <a:off x="4862" y="1621"/>
                <a:ext cx="60" cy="8"/>
              </a:xfrm>
              <a:custGeom>
                <a:avLst/>
                <a:gdLst>
                  <a:gd name="T0" fmla="*/ 0 w 24"/>
                  <a:gd name="T1" fmla="*/ 0 h 3"/>
                  <a:gd name="T2" fmla="*/ 375 w 24"/>
                  <a:gd name="T3" fmla="*/ 0 h 3"/>
                  <a:gd name="T4" fmla="*/ 33 w 24"/>
                  <a:gd name="T5" fmla="*/ 56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4" h="3">
                    <a:moveTo>
                      <a:pt x="0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6" y="0"/>
                      <a:pt x="2" y="2"/>
                      <a:pt x="2" y="3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36" name="Freeform 1515"/>
              <p:cNvSpPr>
                <a:spLocks/>
              </p:cNvSpPr>
              <p:nvPr/>
            </p:nvSpPr>
            <p:spPr bwMode="auto">
              <a:xfrm>
                <a:off x="4807" y="1549"/>
                <a:ext cx="212" cy="35"/>
              </a:xfrm>
              <a:custGeom>
                <a:avLst/>
                <a:gdLst>
                  <a:gd name="T0" fmla="*/ 0 w 85"/>
                  <a:gd name="T1" fmla="*/ 0 h 13"/>
                  <a:gd name="T2" fmla="*/ 42 w 85"/>
                  <a:gd name="T3" fmla="*/ 116 h 13"/>
                  <a:gd name="T4" fmla="*/ 0 w 85"/>
                  <a:gd name="T5" fmla="*/ 253 h 13"/>
                  <a:gd name="T6" fmla="*/ 1212 w 85"/>
                  <a:gd name="T7" fmla="*/ 253 h 13"/>
                  <a:gd name="T8" fmla="*/ 1319 w 85"/>
                  <a:gd name="T9" fmla="*/ 116 h 13"/>
                  <a:gd name="T10" fmla="*/ 1212 w 85"/>
                  <a:gd name="T11" fmla="*/ 0 h 13"/>
                  <a:gd name="T12" fmla="*/ 0 w 85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5" h="13">
                    <a:moveTo>
                      <a:pt x="0" y="0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82" y="13"/>
                      <a:pt x="85" y="10"/>
                      <a:pt x="85" y="6"/>
                    </a:cubicBezTo>
                    <a:cubicBezTo>
                      <a:pt x="85" y="3"/>
                      <a:pt x="82" y="0"/>
                      <a:pt x="7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37" name="Freeform 1516"/>
              <p:cNvSpPr>
                <a:spLocks/>
              </p:cNvSpPr>
              <p:nvPr/>
            </p:nvSpPr>
            <p:spPr bwMode="auto">
              <a:xfrm>
                <a:off x="4852" y="1616"/>
                <a:ext cx="102" cy="32"/>
              </a:xfrm>
              <a:custGeom>
                <a:avLst/>
                <a:gdLst>
                  <a:gd name="T0" fmla="*/ 0 w 41"/>
                  <a:gd name="T1" fmla="*/ 0 h 12"/>
                  <a:gd name="T2" fmla="*/ 62 w 41"/>
                  <a:gd name="T3" fmla="*/ 136 h 12"/>
                  <a:gd name="T4" fmla="*/ 0 w 41"/>
                  <a:gd name="T5" fmla="*/ 227 h 12"/>
                  <a:gd name="T6" fmla="*/ 0 w 41"/>
                  <a:gd name="T7" fmla="*/ 227 h 12"/>
                  <a:gd name="T8" fmla="*/ 632 w 41"/>
                  <a:gd name="T9" fmla="*/ 0 h 12"/>
                  <a:gd name="T10" fmla="*/ 0 w 4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1" h="12">
                    <a:moveTo>
                      <a:pt x="0" y="0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5" y="8"/>
                      <a:pt x="29" y="4"/>
                      <a:pt x="4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38" name="Freeform 1517"/>
              <p:cNvSpPr>
                <a:spLocks/>
              </p:cNvSpPr>
              <p:nvPr/>
            </p:nvSpPr>
            <p:spPr bwMode="auto">
              <a:xfrm>
                <a:off x="4582" y="2013"/>
                <a:ext cx="42" cy="30"/>
              </a:xfrm>
              <a:custGeom>
                <a:avLst/>
                <a:gdLst>
                  <a:gd name="T0" fmla="*/ 30 w 17"/>
                  <a:gd name="T1" fmla="*/ 202 h 11"/>
                  <a:gd name="T2" fmla="*/ 166 w 17"/>
                  <a:gd name="T3" fmla="*/ 185 h 11"/>
                  <a:gd name="T4" fmla="*/ 212 w 17"/>
                  <a:gd name="T5" fmla="*/ 0 h 11"/>
                  <a:gd name="T6" fmla="*/ 0 w 17"/>
                  <a:gd name="T7" fmla="*/ 120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1">
                    <a:moveTo>
                      <a:pt x="2" y="10"/>
                    </a:moveTo>
                    <a:cubicBezTo>
                      <a:pt x="5" y="11"/>
                      <a:pt x="9" y="10"/>
                      <a:pt x="11" y="9"/>
                    </a:cubicBezTo>
                    <a:cubicBezTo>
                      <a:pt x="13" y="7"/>
                      <a:pt x="17" y="2"/>
                      <a:pt x="14" y="0"/>
                    </a:cubicBezTo>
                    <a:cubicBezTo>
                      <a:pt x="13" y="7"/>
                      <a:pt x="6" y="6"/>
                      <a:pt x="0" y="6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39" name="Freeform 1518"/>
              <p:cNvSpPr>
                <a:spLocks/>
              </p:cNvSpPr>
              <p:nvPr/>
            </p:nvSpPr>
            <p:spPr bwMode="auto">
              <a:xfrm>
                <a:off x="4489" y="1920"/>
                <a:ext cx="123" cy="32"/>
              </a:xfrm>
              <a:custGeom>
                <a:avLst/>
                <a:gdLst>
                  <a:gd name="T0" fmla="*/ 113 w 49"/>
                  <a:gd name="T1" fmla="*/ 0 h 12"/>
                  <a:gd name="T2" fmla="*/ 0 w 49"/>
                  <a:gd name="T3" fmla="*/ 115 h 12"/>
                  <a:gd name="T4" fmla="*/ 113 w 49"/>
                  <a:gd name="T5" fmla="*/ 227 h 12"/>
                  <a:gd name="T6" fmla="*/ 776 w 49"/>
                  <a:gd name="T7" fmla="*/ 227 h 12"/>
                  <a:gd name="T8" fmla="*/ 713 w 49"/>
                  <a:gd name="T9" fmla="*/ 136 h 12"/>
                  <a:gd name="T10" fmla="*/ 776 w 49"/>
                  <a:gd name="T11" fmla="*/ 0 h 12"/>
                  <a:gd name="T12" fmla="*/ 113 w 49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9" h="12">
                    <a:moveTo>
                      <a:pt x="7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7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9" y="0"/>
                      <a:pt x="49" y="0"/>
                      <a:pt x="49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40" name="Freeform 1519"/>
              <p:cNvSpPr>
                <a:spLocks/>
              </p:cNvSpPr>
              <p:nvPr/>
            </p:nvSpPr>
            <p:spPr bwMode="auto">
              <a:xfrm>
                <a:off x="4491" y="1925"/>
                <a:ext cx="108" cy="24"/>
              </a:xfrm>
              <a:custGeom>
                <a:avLst/>
                <a:gdLst>
                  <a:gd name="T0" fmla="*/ 113 w 43"/>
                  <a:gd name="T1" fmla="*/ 0 h 9"/>
                  <a:gd name="T2" fmla="*/ 681 w 43"/>
                  <a:gd name="T3" fmla="*/ 0 h 9"/>
                  <a:gd name="T4" fmla="*/ 50 w 43"/>
                  <a:gd name="T5" fmla="*/ 136 h 9"/>
                  <a:gd name="T6" fmla="*/ 113 w 43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3" h="9">
                    <a:moveTo>
                      <a:pt x="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37" y="0"/>
                      <a:pt x="3" y="1"/>
                      <a:pt x="3" y="7"/>
                    </a:cubicBezTo>
                    <a:cubicBezTo>
                      <a:pt x="2" y="9"/>
                      <a:pt x="0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41" name="Freeform 1520"/>
              <p:cNvSpPr>
                <a:spLocks/>
              </p:cNvSpPr>
              <p:nvPr/>
            </p:nvSpPr>
            <p:spPr bwMode="auto">
              <a:xfrm>
                <a:off x="4489" y="1920"/>
                <a:ext cx="123" cy="32"/>
              </a:xfrm>
              <a:custGeom>
                <a:avLst/>
                <a:gdLst>
                  <a:gd name="T0" fmla="*/ 113 w 49"/>
                  <a:gd name="T1" fmla="*/ 0 h 12"/>
                  <a:gd name="T2" fmla="*/ 0 w 49"/>
                  <a:gd name="T3" fmla="*/ 115 h 12"/>
                  <a:gd name="T4" fmla="*/ 113 w 49"/>
                  <a:gd name="T5" fmla="*/ 227 h 12"/>
                  <a:gd name="T6" fmla="*/ 776 w 49"/>
                  <a:gd name="T7" fmla="*/ 227 h 12"/>
                  <a:gd name="T8" fmla="*/ 713 w 49"/>
                  <a:gd name="T9" fmla="*/ 136 h 12"/>
                  <a:gd name="T10" fmla="*/ 776 w 49"/>
                  <a:gd name="T11" fmla="*/ 0 h 12"/>
                  <a:gd name="T12" fmla="*/ 113 w 49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9" h="12">
                    <a:moveTo>
                      <a:pt x="7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7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9" y="0"/>
                      <a:pt x="49" y="0"/>
                      <a:pt x="49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42" name="Freeform 1521"/>
              <p:cNvSpPr>
                <a:spLocks/>
              </p:cNvSpPr>
              <p:nvPr/>
            </p:nvSpPr>
            <p:spPr bwMode="auto">
              <a:xfrm>
                <a:off x="4476" y="1995"/>
                <a:ext cx="141" cy="32"/>
              </a:xfrm>
              <a:custGeom>
                <a:avLst/>
                <a:gdLst>
                  <a:gd name="T0" fmla="*/ 798 w 56"/>
                  <a:gd name="T1" fmla="*/ 0 h 12"/>
                  <a:gd name="T2" fmla="*/ 894 w 56"/>
                  <a:gd name="T3" fmla="*/ 115 h 12"/>
                  <a:gd name="T4" fmla="*/ 798 w 56"/>
                  <a:gd name="T5" fmla="*/ 227 h 12"/>
                  <a:gd name="T6" fmla="*/ 0 w 56"/>
                  <a:gd name="T7" fmla="*/ 227 h 12"/>
                  <a:gd name="T8" fmla="*/ 50 w 56"/>
                  <a:gd name="T9" fmla="*/ 136 h 12"/>
                  <a:gd name="T10" fmla="*/ 0 w 56"/>
                  <a:gd name="T11" fmla="*/ 0 h 12"/>
                  <a:gd name="T12" fmla="*/ 798 w 5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12">
                    <a:moveTo>
                      <a:pt x="50" y="0"/>
                    </a:moveTo>
                    <a:cubicBezTo>
                      <a:pt x="53" y="0"/>
                      <a:pt x="56" y="3"/>
                      <a:pt x="56" y="6"/>
                    </a:cubicBezTo>
                    <a:cubicBezTo>
                      <a:pt x="56" y="10"/>
                      <a:pt x="53" y="12"/>
                      <a:pt x="5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43" name="Freeform 1522"/>
              <p:cNvSpPr>
                <a:spLocks/>
              </p:cNvSpPr>
              <p:nvPr/>
            </p:nvSpPr>
            <p:spPr bwMode="auto">
              <a:xfrm>
                <a:off x="4489" y="2000"/>
                <a:ext cx="125" cy="24"/>
              </a:xfrm>
              <a:custGeom>
                <a:avLst/>
                <a:gdLst>
                  <a:gd name="T0" fmla="*/ 688 w 50"/>
                  <a:gd name="T1" fmla="*/ 0 h 9"/>
                  <a:gd name="T2" fmla="*/ 0 w 50"/>
                  <a:gd name="T3" fmla="*/ 0 h 9"/>
                  <a:gd name="T4" fmla="*/ 738 w 50"/>
                  <a:gd name="T5" fmla="*/ 136 h 9"/>
                  <a:gd name="T6" fmla="*/ 688 w 50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0" h="9">
                    <a:moveTo>
                      <a:pt x="4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6" y="0"/>
                      <a:pt x="47" y="1"/>
                      <a:pt x="47" y="7"/>
                    </a:cubicBezTo>
                    <a:cubicBezTo>
                      <a:pt x="48" y="9"/>
                      <a:pt x="50" y="0"/>
                      <a:pt x="44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44" name="Freeform 1523"/>
              <p:cNvSpPr>
                <a:spLocks/>
              </p:cNvSpPr>
              <p:nvPr/>
            </p:nvSpPr>
            <p:spPr bwMode="auto">
              <a:xfrm>
                <a:off x="4476" y="1995"/>
                <a:ext cx="141" cy="32"/>
              </a:xfrm>
              <a:custGeom>
                <a:avLst/>
                <a:gdLst>
                  <a:gd name="T0" fmla="*/ 798 w 56"/>
                  <a:gd name="T1" fmla="*/ 0 h 12"/>
                  <a:gd name="T2" fmla="*/ 894 w 56"/>
                  <a:gd name="T3" fmla="*/ 115 h 12"/>
                  <a:gd name="T4" fmla="*/ 798 w 56"/>
                  <a:gd name="T5" fmla="*/ 227 h 12"/>
                  <a:gd name="T6" fmla="*/ 0 w 56"/>
                  <a:gd name="T7" fmla="*/ 227 h 12"/>
                  <a:gd name="T8" fmla="*/ 50 w 56"/>
                  <a:gd name="T9" fmla="*/ 136 h 12"/>
                  <a:gd name="T10" fmla="*/ 0 w 56"/>
                  <a:gd name="T11" fmla="*/ 0 h 12"/>
                  <a:gd name="T12" fmla="*/ 798 w 5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12">
                    <a:moveTo>
                      <a:pt x="50" y="0"/>
                    </a:moveTo>
                    <a:cubicBezTo>
                      <a:pt x="53" y="0"/>
                      <a:pt x="56" y="3"/>
                      <a:pt x="56" y="6"/>
                    </a:cubicBezTo>
                    <a:cubicBezTo>
                      <a:pt x="56" y="10"/>
                      <a:pt x="53" y="12"/>
                      <a:pt x="5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45" name="Freeform 1524"/>
              <p:cNvSpPr>
                <a:spLocks/>
              </p:cNvSpPr>
              <p:nvPr/>
            </p:nvSpPr>
            <p:spPr bwMode="auto">
              <a:xfrm>
                <a:off x="4694" y="2125"/>
                <a:ext cx="198" cy="35"/>
              </a:xfrm>
              <a:custGeom>
                <a:avLst/>
                <a:gdLst>
                  <a:gd name="T0" fmla="*/ 1150 w 79"/>
                  <a:gd name="T1" fmla="*/ 253 h 13"/>
                  <a:gd name="T2" fmla="*/ 1243 w 79"/>
                  <a:gd name="T3" fmla="*/ 116 h 13"/>
                  <a:gd name="T4" fmla="*/ 1150 w 79"/>
                  <a:gd name="T5" fmla="*/ 0 h 13"/>
                  <a:gd name="T6" fmla="*/ 0 w 79"/>
                  <a:gd name="T7" fmla="*/ 0 h 13"/>
                  <a:gd name="T8" fmla="*/ 63 w 79"/>
                  <a:gd name="T9" fmla="*/ 137 h 13"/>
                  <a:gd name="T10" fmla="*/ 0 w 79"/>
                  <a:gd name="T11" fmla="*/ 253 h 13"/>
                  <a:gd name="T12" fmla="*/ 1150 w 79"/>
                  <a:gd name="T13" fmla="*/ 253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3">
                    <a:moveTo>
                      <a:pt x="73" y="13"/>
                    </a:moveTo>
                    <a:cubicBezTo>
                      <a:pt x="77" y="13"/>
                      <a:pt x="79" y="10"/>
                      <a:pt x="79" y="6"/>
                    </a:cubicBezTo>
                    <a:cubicBezTo>
                      <a:pt x="79" y="3"/>
                      <a:pt x="77" y="0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0" y="13"/>
                      <a:pt x="0" y="13"/>
                      <a:pt x="0" y="13"/>
                    </a:cubicBezTo>
                    <a:lnTo>
                      <a:pt x="73" y="13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46" name="Freeform 1525"/>
              <p:cNvSpPr>
                <a:spLocks/>
              </p:cNvSpPr>
              <p:nvPr/>
            </p:nvSpPr>
            <p:spPr bwMode="auto">
              <a:xfrm>
                <a:off x="4804" y="2189"/>
                <a:ext cx="210" cy="32"/>
              </a:xfrm>
              <a:custGeom>
                <a:avLst/>
                <a:gdLst>
                  <a:gd name="T0" fmla="*/ 0 w 84"/>
                  <a:gd name="T1" fmla="*/ 0 h 12"/>
                  <a:gd name="T2" fmla="*/ 50 w 84"/>
                  <a:gd name="T3" fmla="*/ 115 h 12"/>
                  <a:gd name="T4" fmla="*/ 0 w 84"/>
                  <a:gd name="T5" fmla="*/ 227 h 12"/>
                  <a:gd name="T6" fmla="*/ 1220 w 84"/>
                  <a:gd name="T7" fmla="*/ 227 h 12"/>
                  <a:gd name="T8" fmla="*/ 1313 w 84"/>
                  <a:gd name="T9" fmla="*/ 115 h 12"/>
                  <a:gd name="T10" fmla="*/ 1220 w 84"/>
                  <a:gd name="T11" fmla="*/ 0 h 12"/>
                  <a:gd name="T12" fmla="*/ 0 w 84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2">
                    <a:moveTo>
                      <a:pt x="0" y="0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78" y="12"/>
                      <a:pt x="78" y="12"/>
                      <a:pt x="78" y="12"/>
                    </a:cubicBezTo>
                    <a:cubicBezTo>
                      <a:pt x="81" y="12"/>
                      <a:pt x="84" y="10"/>
                      <a:pt x="84" y="6"/>
                    </a:cubicBezTo>
                    <a:cubicBezTo>
                      <a:pt x="84" y="3"/>
                      <a:pt x="81" y="0"/>
                      <a:pt x="7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47" name="Freeform 1526"/>
              <p:cNvSpPr>
                <a:spLocks/>
              </p:cNvSpPr>
              <p:nvPr/>
            </p:nvSpPr>
            <p:spPr bwMode="auto">
              <a:xfrm>
                <a:off x="4849" y="2253"/>
                <a:ext cx="100" cy="35"/>
              </a:xfrm>
              <a:custGeom>
                <a:avLst/>
                <a:gdLst>
                  <a:gd name="T0" fmla="*/ 0 w 40"/>
                  <a:gd name="T1" fmla="*/ 0 h 13"/>
                  <a:gd name="T2" fmla="*/ 50 w 40"/>
                  <a:gd name="T3" fmla="*/ 137 h 13"/>
                  <a:gd name="T4" fmla="*/ 0 w 40"/>
                  <a:gd name="T5" fmla="*/ 253 h 13"/>
                  <a:gd name="T6" fmla="*/ 0 w 40"/>
                  <a:gd name="T7" fmla="*/ 253 h 13"/>
                  <a:gd name="T8" fmla="*/ 625 w 40"/>
                  <a:gd name="T9" fmla="*/ 0 h 13"/>
                  <a:gd name="T10" fmla="*/ 0 w 40"/>
                  <a:gd name="T11" fmla="*/ 0 h 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0" h="13">
                    <a:moveTo>
                      <a:pt x="0" y="0"/>
                    </a:moveTo>
                    <a:cubicBezTo>
                      <a:pt x="3" y="7"/>
                      <a:pt x="3" y="7"/>
                      <a:pt x="3" y="7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5" y="8"/>
                      <a:pt x="29" y="4"/>
                      <a:pt x="4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48" name="Freeform 1527"/>
              <p:cNvSpPr>
                <a:spLocks/>
              </p:cNvSpPr>
              <p:nvPr/>
            </p:nvSpPr>
            <p:spPr bwMode="auto">
              <a:xfrm>
                <a:off x="4557" y="2059"/>
                <a:ext cx="175" cy="34"/>
              </a:xfrm>
              <a:custGeom>
                <a:avLst/>
                <a:gdLst>
                  <a:gd name="T0" fmla="*/ 63 w 70"/>
                  <a:gd name="T1" fmla="*/ 123 h 13"/>
                  <a:gd name="T2" fmla="*/ 0 w 70"/>
                  <a:gd name="T3" fmla="*/ 233 h 13"/>
                  <a:gd name="T4" fmla="*/ 1000 w 70"/>
                  <a:gd name="T5" fmla="*/ 233 h 13"/>
                  <a:gd name="T6" fmla="*/ 1095 w 70"/>
                  <a:gd name="T7" fmla="*/ 110 h 13"/>
                  <a:gd name="T8" fmla="*/ 1000 w 70"/>
                  <a:gd name="T9" fmla="*/ 0 h 13"/>
                  <a:gd name="T10" fmla="*/ 0 w 70"/>
                  <a:gd name="T11" fmla="*/ 0 h 13"/>
                  <a:gd name="T12" fmla="*/ 63 w 70"/>
                  <a:gd name="T13" fmla="*/ 123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0" h="13">
                    <a:moveTo>
                      <a:pt x="4" y="7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7" y="13"/>
                      <a:pt x="70" y="10"/>
                      <a:pt x="70" y="6"/>
                    </a:cubicBezTo>
                    <a:cubicBezTo>
                      <a:pt x="70" y="3"/>
                      <a:pt x="67" y="0"/>
                      <a:pt x="64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" y="7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49" name="Freeform 1528"/>
              <p:cNvSpPr>
                <a:spLocks/>
              </p:cNvSpPr>
              <p:nvPr/>
            </p:nvSpPr>
            <p:spPr bwMode="auto">
              <a:xfrm>
                <a:off x="4694" y="2125"/>
                <a:ext cx="198" cy="35"/>
              </a:xfrm>
              <a:custGeom>
                <a:avLst/>
                <a:gdLst>
                  <a:gd name="T0" fmla="*/ 1150 w 79"/>
                  <a:gd name="T1" fmla="*/ 253 h 13"/>
                  <a:gd name="T2" fmla="*/ 1243 w 79"/>
                  <a:gd name="T3" fmla="*/ 116 h 13"/>
                  <a:gd name="T4" fmla="*/ 1150 w 79"/>
                  <a:gd name="T5" fmla="*/ 0 h 13"/>
                  <a:gd name="T6" fmla="*/ 0 w 79"/>
                  <a:gd name="T7" fmla="*/ 0 h 13"/>
                  <a:gd name="T8" fmla="*/ 63 w 79"/>
                  <a:gd name="T9" fmla="*/ 137 h 13"/>
                  <a:gd name="T10" fmla="*/ 0 w 79"/>
                  <a:gd name="T11" fmla="*/ 253 h 13"/>
                  <a:gd name="T12" fmla="*/ 1150 w 79"/>
                  <a:gd name="T13" fmla="*/ 253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3">
                    <a:moveTo>
                      <a:pt x="73" y="13"/>
                    </a:moveTo>
                    <a:cubicBezTo>
                      <a:pt x="77" y="13"/>
                      <a:pt x="79" y="10"/>
                      <a:pt x="79" y="6"/>
                    </a:cubicBezTo>
                    <a:cubicBezTo>
                      <a:pt x="79" y="3"/>
                      <a:pt x="77" y="0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0" y="13"/>
                      <a:pt x="0" y="13"/>
                      <a:pt x="0" y="13"/>
                    </a:cubicBezTo>
                    <a:lnTo>
                      <a:pt x="73" y="13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50" name="Freeform 1529"/>
              <p:cNvSpPr>
                <a:spLocks/>
              </p:cNvSpPr>
              <p:nvPr/>
            </p:nvSpPr>
            <p:spPr bwMode="auto">
              <a:xfrm>
                <a:off x="4557" y="2059"/>
                <a:ext cx="175" cy="34"/>
              </a:xfrm>
              <a:custGeom>
                <a:avLst/>
                <a:gdLst>
                  <a:gd name="T0" fmla="*/ 63 w 70"/>
                  <a:gd name="T1" fmla="*/ 123 h 13"/>
                  <a:gd name="T2" fmla="*/ 0 w 70"/>
                  <a:gd name="T3" fmla="*/ 233 h 13"/>
                  <a:gd name="T4" fmla="*/ 1000 w 70"/>
                  <a:gd name="T5" fmla="*/ 233 h 13"/>
                  <a:gd name="T6" fmla="*/ 1095 w 70"/>
                  <a:gd name="T7" fmla="*/ 110 h 13"/>
                  <a:gd name="T8" fmla="*/ 1000 w 70"/>
                  <a:gd name="T9" fmla="*/ 0 h 13"/>
                  <a:gd name="T10" fmla="*/ 0 w 70"/>
                  <a:gd name="T11" fmla="*/ 0 h 13"/>
                  <a:gd name="T12" fmla="*/ 63 w 70"/>
                  <a:gd name="T13" fmla="*/ 123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0" h="13">
                    <a:moveTo>
                      <a:pt x="4" y="7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7" y="13"/>
                      <a:pt x="70" y="10"/>
                      <a:pt x="70" y="6"/>
                    </a:cubicBezTo>
                    <a:cubicBezTo>
                      <a:pt x="70" y="3"/>
                      <a:pt x="67" y="0"/>
                      <a:pt x="64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" y="7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51" name="Freeform 1530"/>
              <p:cNvSpPr>
                <a:spLocks/>
              </p:cNvSpPr>
              <p:nvPr/>
            </p:nvSpPr>
            <p:spPr bwMode="auto">
              <a:xfrm>
                <a:off x="4569" y="2064"/>
                <a:ext cx="140" cy="11"/>
              </a:xfrm>
              <a:custGeom>
                <a:avLst/>
                <a:gdLst>
                  <a:gd name="T0" fmla="*/ 0 w 56"/>
                  <a:gd name="T1" fmla="*/ 0 h 4"/>
                  <a:gd name="T2" fmla="*/ 875 w 56"/>
                  <a:gd name="T3" fmla="*/ 0 h 4"/>
                  <a:gd name="T4" fmla="*/ 20 w 56"/>
                  <a:gd name="T5" fmla="*/ 83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6" h="4">
                    <a:moveTo>
                      <a:pt x="0" y="0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48" y="0"/>
                      <a:pt x="2" y="2"/>
                      <a:pt x="1" y="4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52" name="Freeform 1531"/>
              <p:cNvSpPr>
                <a:spLocks/>
              </p:cNvSpPr>
              <p:nvPr/>
            </p:nvSpPr>
            <p:spPr bwMode="auto">
              <a:xfrm>
                <a:off x="4702" y="2131"/>
                <a:ext cx="165" cy="8"/>
              </a:xfrm>
              <a:custGeom>
                <a:avLst/>
                <a:gdLst>
                  <a:gd name="T0" fmla="*/ 0 w 66"/>
                  <a:gd name="T1" fmla="*/ 0 h 3"/>
                  <a:gd name="T2" fmla="*/ 1033 w 66"/>
                  <a:gd name="T3" fmla="*/ 0 h 3"/>
                  <a:gd name="T4" fmla="*/ 33 w 66"/>
                  <a:gd name="T5" fmla="*/ 56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6" h="3">
                    <a:moveTo>
                      <a:pt x="0" y="0"/>
                    </a:moveTo>
                    <a:cubicBezTo>
                      <a:pt x="66" y="0"/>
                      <a:pt x="66" y="0"/>
                      <a:pt x="66" y="0"/>
                    </a:cubicBezTo>
                    <a:cubicBezTo>
                      <a:pt x="58" y="0"/>
                      <a:pt x="2" y="2"/>
                      <a:pt x="2" y="3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53" name="Freeform 1532"/>
              <p:cNvSpPr>
                <a:spLocks/>
              </p:cNvSpPr>
              <p:nvPr/>
            </p:nvSpPr>
            <p:spPr bwMode="auto">
              <a:xfrm>
                <a:off x="4812" y="2195"/>
                <a:ext cx="162" cy="8"/>
              </a:xfrm>
              <a:custGeom>
                <a:avLst/>
                <a:gdLst>
                  <a:gd name="T0" fmla="*/ 0 w 65"/>
                  <a:gd name="T1" fmla="*/ 0 h 3"/>
                  <a:gd name="T2" fmla="*/ 1007 w 65"/>
                  <a:gd name="T3" fmla="*/ 0 h 3"/>
                  <a:gd name="T4" fmla="*/ 12 w 65"/>
                  <a:gd name="T5" fmla="*/ 56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5" h="3">
                    <a:moveTo>
                      <a:pt x="0" y="0"/>
                    </a:moveTo>
                    <a:cubicBezTo>
                      <a:pt x="65" y="0"/>
                      <a:pt x="65" y="0"/>
                      <a:pt x="65" y="0"/>
                    </a:cubicBezTo>
                    <a:cubicBezTo>
                      <a:pt x="57" y="0"/>
                      <a:pt x="2" y="2"/>
                      <a:pt x="1" y="3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54" name="Freeform 1533"/>
              <p:cNvSpPr>
                <a:spLocks/>
              </p:cNvSpPr>
              <p:nvPr/>
            </p:nvSpPr>
            <p:spPr bwMode="auto">
              <a:xfrm>
                <a:off x="4859" y="2259"/>
                <a:ext cx="60" cy="10"/>
              </a:xfrm>
              <a:custGeom>
                <a:avLst/>
                <a:gdLst>
                  <a:gd name="T0" fmla="*/ 0 w 24"/>
                  <a:gd name="T1" fmla="*/ 0 h 4"/>
                  <a:gd name="T2" fmla="*/ 375 w 24"/>
                  <a:gd name="T3" fmla="*/ 0 h 4"/>
                  <a:gd name="T4" fmla="*/ 20 w 24"/>
                  <a:gd name="T5" fmla="*/ 63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4" h="4">
                    <a:moveTo>
                      <a:pt x="0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6" y="0"/>
                      <a:pt x="1" y="2"/>
                      <a:pt x="1" y="4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55" name="Freeform 1534"/>
              <p:cNvSpPr>
                <a:spLocks/>
              </p:cNvSpPr>
              <p:nvPr/>
            </p:nvSpPr>
            <p:spPr bwMode="auto">
              <a:xfrm>
                <a:off x="4804" y="2189"/>
                <a:ext cx="210" cy="32"/>
              </a:xfrm>
              <a:custGeom>
                <a:avLst/>
                <a:gdLst>
                  <a:gd name="T0" fmla="*/ 0 w 84"/>
                  <a:gd name="T1" fmla="*/ 0 h 12"/>
                  <a:gd name="T2" fmla="*/ 50 w 84"/>
                  <a:gd name="T3" fmla="*/ 115 h 12"/>
                  <a:gd name="T4" fmla="*/ 0 w 84"/>
                  <a:gd name="T5" fmla="*/ 227 h 12"/>
                  <a:gd name="T6" fmla="*/ 1220 w 84"/>
                  <a:gd name="T7" fmla="*/ 227 h 12"/>
                  <a:gd name="T8" fmla="*/ 1313 w 84"/>
                  <a:gd name="T9" fmla="*/ 115 h 12"/>
                  <a:gd name="T10" fmla="*/ 1220 w 84"/>
                  <a:gd name="T11" fmla="*/ 0 h 12"/>
                  <a:gd name="T12" fmla="*/ 0 w 84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2">
                    <a:moveTo>
                      <a:pt x="0" y="0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78" y="12"/>
                      <a:pt x="78" y="12"/>
                      <a:pt x="78" y="12"/>
                    </a:cubicBezTo>
                    <a:cubicBezTo>
                      <a:pt x="81" y="12"/>
                      <a:pt x="84" y="10"/>
                      <a:pt x="84" y="6"/>
                    </a:cubicBezTo>
                    <a:cubicBezTo>
                      <a:pt x="84" y="3"/>
                      <a:pt x="81" y="0"/>
                      <a:pt x="7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56" name="Freeform 1535"/>
              <p:cNvSpPr>
                <a:spLocks/>
              </p:cNvSpPr>
              <p:nvPr/>
            </p:nvSpPr>
            <p:spPr bwMode="auto">
              <a:xfrm>
                <a:off x="4849" y="2253"/>
                <a:ext cx="100" cy="35"/>
              </a:xfrm>
              <a:custGeom>
                <a:avLst/>
                <a:gdLst>
                  <a:gd name="T0" fmla="*/ 0 w 40"/>
                  <a:gd name="T1" fmla="*/ 0 h 13"/>
                  <a:gd name="T2" fmla="*/ 50 w 40"/>
                  <a:gd name="T3" fmla="*/ 137 h 13"/>
                  <a:gd name="T4" fmla="*/ 0 w 40"/>
                  <a:gd name="T5" fmla="*/ 253 h 13"/>
                  <a:gd name="T6" fmla="*/ 0 w 40"/>
                  <a:gd name="T7" fmla="*/ 253 h 13"/>
                  <a:gd name="T8" fmla="*/ 625 w 40"/>
                  <a:gd name="T9" fmla="*/ 0 h 13"/>
                  <a:gd name="T10" fmla="*/ 0 w 40"/>
                  <a:gd name="T11" fmla="*/ 0 h 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0" h="13">
                    <a:moveTo>
                      <a:pt x="0" y="0"/>
                    </a:moveTo>
                    <a:cubicBezTo>
                      <a:pt x="3" y="7"/>
                      <a:pt x="3" y="7"/>
                      <a:pt x="3" y="7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5" y="8"/>
                      <a:pt x="29" y="4"/>
                      <a:pt x="4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57" name="Freeform 1536"/>
              <p:cNvSpPr>
                <a:spLocks/>
              </p:cNvSpPr>
              <p:nvPr/>
            </p:nvSpPr>
            <p:spPr bwMode="auto">
              <a:xfrm>
                <a:off x="4607" y="3072"/>
                <a:ext cx="197" cy="32"/>
              </a:xfrm>
              <a:custGeom>
                <a:avLst/>
                <a:gdLst>
                  <a:gd name="T0" fmla="*/ 92 w 79"/>
                  <a:gd name="T1" fmla="*/ 0 h 12"/>
                  <a:gd name="T2" fmla="*/ 0 w 79"/>
                  <a:gd name="T3" fmla="*/ 115 h 12"/>
                  <a:gd name="T4" fmla="*/ 92 w 79"/>
                  <a:gd name="T5" fmla="*/ 227 h 12"/>
                  <a:gd name="T6" fmla="*/ 1224 w 79"/>
                  <a:gd name="T7" fmla="*/ 227 h 12"/>
                  <a:gd name="T8" fmla="*/ 1194 w 79"/>
                  <a:gd name="T9" fmla="*/ 115 h 12"/>
                  <a:gd name="T10" fmla="*/ 1224 w 79"/>
                  <a:gd name="T11" fmla="*/ 0 h 12"/>
                  <a:gd name="T12" fmla="*/ 92 w 79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9" y="0"/>
                      <a:pt x="79" y="0"/>
                      <a:pt x="79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58" name="Freeform 1537"/>
              <p:cNvSpPr>
                <a:spLocks/>
              </p:cNvSpPr>
              <p:nvPr/>
            </p:nvSpPr>
            <p:spPr bwMode="auto">
              <a:xfrm>
                <a:off x="4484" y="3136"/>
                <a:ext cx="210" cy="32"/>
              </a:xfrm>
              <a:custGeom>
                <a:avLst/>
                <a:gdLst>
                  <a:gd name="T0" fmla="*/ 95 w 84"/>
                  <a:gd name="T1" fmla="*/ 0 h 12"/>
                  <a:gd name="T2" fmla="*/ 0 w 84"/>
                  <a:gd name="T3" fmla="*/ 115 h 12"/>
                  <a:gd name="T4" fmla="*/ 95 w 84"/>
                  <a:gd name="T5" fmla="*/ 227 h 12"/>
                  <a:gd name="T6" fmla="*/ 1313 w 84"/>
                  <a:gd name="T7" fmla="*/ 227 h 12"/>
                  <a:gd name="T8" fmla="*/ 1270 w 84"/>
                  <a:gd name="T9" fmla="*/ 115 h 12"/>
                  <a:gd name="T10" fmla="*/ 1313 w 84"/>
                  <a:gd name="T11" fmla="*/ 0 h 12"/>
                  <a:gd name="T12" fmla="*/ 95 w 84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2">
                    <a:moveTo>
                      <a:pt x="6" y="0"/>
                    </a:moveTo>
                    <a:cubicBezTo>
                      <a:pt x="2" y="0"/>
                      <a:pt x="0" y="2"/>
                      <a:pt x="0" y="6"/>
                    </a:cubicBezTo>
                    <a:cubicBezTo>
                      <a:pt x="0" y="9"/>
                      <a:pt x="2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59" name="Freeform 1538"/>
              <p:cNvSpPr>
                <a:spLocks/>
              </p:cNvSpPr>
              <p:nvPr/>
            </p:nvSpPr>
            <p:spPr bwMode="auto">
              <a:xfrm>
                <a:off x="4484" y="3136"/>
                <a:ext cx="210" cy="32"/>
              </a:xfrm>
              <a:custGeom>
                <a:avLst/>
                <a:gdLst>
                  <a:gd name="T0" fmla="*/ 95 w 84"/>
                  <a:gd name="T1" fmla="*/ 0 h 12"/>
                  <a:gd name="T2" fmla="*/ 0 w 84"/>
                  <a:gd name="T3" fmla="*/ 115 h 12"/>
                  <a:gd name="T4" fmla="*/ 95 w 84"/>
                  <a:gd name="T5" fmla="*/ 227 h 12"/>
                  <a:gd name="T6" fmla="*/ 1313 w 84"/>
                  <a:gd name="T7" fmla="*/ 227 h 12"/>
                  <a:gd name="T8" fmla="*/ 1270 w 84"/>
                  <a:gd name="T9" fmla="*/ 115 h 12"/>
                  <a:gd name="T10" fmla="*/ 1313 w 84"/>
                  <a:gd name="T11" fmla="*/ 0 h 12"/>
                  <a:gd name="T12" fmla="*/ 95 w 84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2">
                    <a:moveTo>
                      <a:pt x="6" y="0"/>
                    </a:moveTo>
                    <a:cubicBezTo>
                      <a:pt x="2" y="0"/>
                      <a:pt x="0" y="2"/>
                      <a:pt x="0" y="6"/>
                    </a:cubicBezTo>
                    <a:cubicBezTo>
                      <a:pt x="0" y="9"/>
                      <a:pt x="2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60" name="Freeform 1539"/>
              <p:cNvSpPr>
                <a:spLocks/>
              </p:cNvSpPr>
              <p:nvPr/>
            </p:nvSpPr>
            <p:spPr bwMode="auto">
              <a:xfrm>
                <a:off x="4754" y="3005"/>
                <a:ext cx="118" cy="32"/>
              </a:xfrm>
              <a:custGeom>
                <a:avLst/>
                <a:gdLst>
                  <a:gd name="T0" fmla="*/ 188 w 47"/>
                  <a:gd name="T1" fmla="*/ 0 h 12"/>
                  <a:gd name="T2" fmla="*/ 0 w 47"/>
                  <a:gd name="T3" fmla="*/ 227 h 12"/>
                  <a:gd name="T4" fmla="*/ 743 w 47"/>
                  <a:gd name="T5" fmla="*/ 227 h 12"/>
                  <a:gd name="T6" fmla="*/ 713 w 47"/>
                  <a:gd name="T7" fmla="*/ 115 h 12"/>
                  <a:gd name="T8" fmla="*/ 743 w 47"/>
                  <a:gd name="T9" fmla="*/ 0 h 12"/>
                  <a:gd name="T10" fmla="*/ 188 w 47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" h="12">
                    <a:moveTo>
                      <a:pt x="12" y="0"/>
                    </a:moveTo>
                    <a:cubicBezTo>
                      <a:pt x="7" y="4"/>
                      <a:pt x="3" y="8"/>
                      <a:pt x="0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7" y="0"/>
                      <a:pt x="47" y="0"/>
                      <a:pt x="47" y="0"/>
                    </a:cubicBezTo>
                    <a:lnTo>
                      <a:pt x="12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61" name="Freeform 1540"/>
              <p:cNvSpPr>
                <a:spLocks/>
              </p:cNvSpPr>
              <p:nvPr/>
            </p:nvSpPr>
            <p:spPr bwMode="auto">
              <a:xfrm>
                <a:off x="4481" y="3141"/>
                <a:ext cx="201" cy="24"/>
              </a:xfrm>
              <a:custGeom>
                <a:avLst/>
                <a:gdLst>
                  <a:gd name="T0" fmla="*/ 113 w 80"/>
                  <a:gd name="T1" fmla="*/ 0 h 9"/>
                  <a:gd name="T2" fmla="*/ 1249 w 80"/>
                  <a:gd name="T3" fmla="*/ 0 h 9"/>
                  <a:gd name="T4" fmla="*/ 651 w 80"/>
                  <a:gd name="T5" fmla="*/ 56 h 9"/>
                  <a:gd name="T6" fmla="*/ 63 w 80"/>
                  <a:gd name="T7" fmla="*/ 136 h 9"/>
                  <a:gd name="T8" fmla="*/ 113 w 80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9">
                    <a:moveTo>
                      <a:pt x="7" y="0"/>
                    </a:moveTo>
                    <a:cubicBezTo>
                      <a:pt x="79" y="0"/>
                      <a:pt x="79" y="0"/>
                      <a:pt x="79" y="0"/>
                    </a:cubicBezTo>
                    <a:cubicBezTo>
                      <a:pt x="73" y="0"/>
                      <a:pt x="80" y="1"/>
                      <a:pt x="41" y="3"/>
                    </a:cubicBezTo>
                    <a:cubicBezTo>
                      <a:pt x="16" y="4"/>
                      <a:pt x="4" y="5"/>
                      <a:pt x="4" y="7"/>
                    </a:cubicBezTo>
                    <a:cubicBezTo>
                      <a:pt x="2" y="9"/>
                      <a:pt x="0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62" name="Freeform 1541"/>
              <p:cNvSpPr>
                <a:spLocks/>
              </p:cNvSpPr>
              <p:nvPr/>
            </p:nvSpPr>
            <p:spPr bwMode="auto">
              <a:xfrm>
                <a:off x="4607" y="3075"/>
                <a:ext cx="197" cy="24"/>
              </a:xfrm>
              <a:custGeom>
                <a:avLst/>
                <a:gdLst>
                  <a:gd name="T0" fmla="*/ 105 w 79"/>
                  <a:gd name="T1" fmla="*/ 0 h 9"/>
                  <a:gd name="T2" fmla="*/ 1224 w 79"/>
                  <a:gd name="T3" fmla="*/ 0 h 9"/>
                  <a:gd name="T4" fmla="*/ 591 w 79"/>
                  <a:gd name="T5" fmla="*/ 56 h 9"/>
                  <a:gd name="T6" fmla="*/ 42 w 79"/>
                  <a:gd name="T7" fmla="*/ 149 h 9"/>
                  <a:gd name="T8" fmla="*/ 105 w 79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9" h="9">
                    <a:moveTo>
                      <a:pt x="7" y="0"/>
                    </a:moveTo>
                    <a:cubicBezTo>
                      <a:pt x="79" y="0"/>
                      <a:pt x="79" y="0"/>
                      <a:pt x="79" y="0"/>
                    </a:cubicBezTo>
                    <a:cubicBezTo>
                      <a:pt x="73" y="0"/>
                      <a:pt x="78" y="1"/>
                      <a:pt x="38" y="3"/>
                    </a:cubicBezTo>
                    <a:cubicBezTo>
                      <a:pt x="13" y="4"/>
                      <a:pt x="4" y="5"/>
                      <a:pt x="3" y="8"/>
                    </a:cubicBezTo>
                    <a:cubicBezTo>
                      <a:pt x="2" y="9"/>
                      <a:pt x="0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63" name="Freeform 1542"/>
              <p:cNvSpPr>
                <a:spLocks/>
              </p:cNvSpPr>
              <p:nvPr/>
            </p:nvSpPr>
            <p:spPr bwMode="auto">
              <a:xfrm>
                <a:off x="4607" y="3072"/>
                <a:ext cx="197" cy="32"/>
              </a:xfrm>
              <a:custGeom>
                <a:avLst/>
                <a:gdLst>
                  <a:gd name="T0" fmla="*/ 92 w 79"/>
                  <a:gd name="T1" fmla="*/ 0 h 12"/>
                  <a:gd name="T2" fmla="*/ 0 w 79"/>
                  <a:gd name="T3" fmla="*/ 115 h 12"/>
                  <a:gd name="T4" fmla="*/ 92 w 79"/>
                  <a:gd name="T5" fmla="*/ 227 h 12"/>
                  <a:gd name="T6" fmla="*/ 1224 w 79"/>
                  <a:gd name="T7" fmla="*/ 227 h 12"/>
                  <a:gd name="T8" fmla="*/ 1194 w 79"/>
                  <a:gd name="T9" fmla="*/ 115 h 12"/>
                  <a:gd name="T10" fmla="*/ 1224 w 79"/>
                  <a:gd name="T11" fmla="*/ 0 h 12"/>
                  <a:gd name="T12" fmla="*/ 92 w 79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9" y="0"/>
                      <a:pt x="79" y="0"/>
                      <a:pt x="79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64" name="Freeform 1543"/>
              <p:cNvSpPr>
                <a:spLocks/>
              </p:cNvSpPr>
              <p:nvPr/>
            </p:nvSpPr>
            <p:spPr bwMode="auto">
              <a:xfrm>
                <a:off x="4754" y="3005"/>
                <a:ext cx="118" cy="32"/>
              </a:xfrm>
              <a:custGeom>
                <a:avLst/>
                <a:gdLst>
                  <a:gd name="T0" fmla="*/ 188 w 47"/>
                  <a:gd name="T1" fmla="*/ 0 h 12"/>
                  <a:gd name="T2" fmla="*/ 0 w 47"/>
                  <a:gd name="T3" fmla="*/ 227 h 12"/>
                  <a:gd name="T4" fmla="*/ 743 w 47"/>
                  <a:gd name="T5" fmla="*/ 227 h 12"/>
                  <a:gd name="T6" fmla="*/ 713 w 47"/>
                  <a:gd name="T7" fmla="*/ 115 h 12"/>
                  <a:gd name="T8" fmla="*/ 743 w 47"/>
                  <a:gd name="T9" fmla="*/ 0 h 12"/>
                  <a:gd name="T10" fmla="*/ 188 w 47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" h="12">
                    <a:moveTo>
                      <a:pt x="12" y="0"/>
                    </a:moveTo>
                    <a:cubicBezTo>
                      <a:pt x="7" y="4"/>
                      <a:pt x="3" y="8"/>
                      <a:pt x="0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7" y="0"/>
                      <a:pt x="47" y="0"/>
                      <a:pt x="47" y="0"/>
                    </a:cubicBezTo>
                    <a:lnTo>
                      <a:pt x="12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65" name="Freeform 1544"/>
              <p:cNvSpPr>
                <a:spLocks/>
              </p:cNvSpPr>
              <p:nvPr/>
            </p:nvSpPr>
            <p:spPr bwMode="auto">
              <a:xfrm>
                <a:off x="4469" y="2547"/>
                <a:ext cx="273" cy="173"/>
              </a:xfrm>
              <a:custGeom>
                <a:avLst/>
                <a:gdLst>
                  <a:gd name="T0" fmla="*/ 208 w 109"/>
                  <a:gd name="T1" fmla="*/ 35 h 65"/>
                  <a:gd name="T2" fmla="*/ 771 w 109"/>
                  <a:gd name="T3" fmla="*/ 511 h 65"/>
                  <a:gd name="T4" fmla="*/ 564 w 109"/>
                  <a:gd name="T5" fmla="*/ 602 h 65"/>
                  <a:gd name="T6" fmla="*/ 879 w 109"/>
                  <a:gd name="T7" fmla="*/ 942 h 65"/>
                  <a:gd name="T8" fmla="*/ 1713 w 109"/>
                  <a:gd name="T9" fmla="*/ 977 h 65"/>
                  <a:gd name="T10" fmla="*/ 1192 w 109"/>
                  <a:gd name="T11" fmla="*/ 1057 h 65"/>
                  <a:gd name="T12" fmla="*/ 1097 w 109"/>
                  <a:gd name="T13" fmla="*/ 1224 h 65"/>
                  <a:gd name="T14" fmla="*/ 741 w 109"/>
                  <a:gd name="T15" fmla="*/ 1019 h 65"/>
                  <a:gd name="T16" fmla="*/ 376 w 109"/>
                  <a:gd name="T17" fmla="*/ 793 h 65"/>
                  <a:gd name="T18" fmla="*/ 125 w 109"/>
                  <a:gd name="T19" fmla="*/ 474 h 65"/>
                  <a:gd name="T20" fmla="*/ 158 w 109"/>
                  <a:gd name="T21" fmla="*/ 0 h 6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9" h="65">
                    <a:moveTo>
                      <a:pt x="13" y="2"/>
                    </a:moveTo>
                    <a:cubicBezTo>
                      <a:pt x="11" y="21"/>
                      <a:pt x="38" y="23"/>
                      <a:pt x="49" y="27"/>
                    </a:cubicBezTo>
                    <a:cubicBezTo>
                      <a:pt x="47" y="31"/>
                      <a:pt x="38" y="27"/>
                      <a:pt x="36" y="32"/>
                    </a:cubicBezTo>
                    <a:cubicBezTo>
                      <a:pt x="34" y="37"/>
                      <a:pt x="49" y="50"/>
                      <a:pt x="56" y="50"/>
                    </a:cubicBezTo>
                    <a:cubicBezTo>
                      <a:pt x="64" y="50"/>
                      <a:pt x="101" y="50"/>
                      <a:pt x="109" y="52"/>
                    </a:cubicBezTo>
                    <a:cubicBezTo>
                      <a:pt x="106" y="52"/>
                      <a:pt x="79" y="54"/>
                      <a:pt x="76" y="56"/>
                    </a:cubicBezTo>
                    <a:cubicBezTo>
                      <a:pt x="73" y="59"/>
                      <a:pt x="69" y="62"/>
                      <a:pt x="70" y="65"/>
                    </a:cubicBezTo>
                    <a:cubicBezTo>
                      <a:pt x="62" y="64"/>
                      <a:pt x="55" y="58"/>
                      <a:pt x="47" y="54"/>
                    </a:cubicBezTo>
                    <a:cubicBezTo>
                      <a:pt x="40" y="51"/>
                      <a:pt x="31" y="46"/>
                      <a:pt x="24" y="42"/>
                    </a:cubicBezTo>
                    <a:cubicBezTo>
                      <a:pt x="18" y="37"/>
                      <a:pt x="12" y="31"/>
                      <a:pt x="8" y="25"/>
                    </a:cubicBezTo>
                    <a:cubicBezTo>
                      <a:pt x="4" y="20"/>
                      <a:pt x="0" y="10"/>
                      <a:pt x="10" y="0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66" name="Freeform 1545"/>
              <p:cNvSpPr>
                <a:spLocks/>
              </p:cNvSpPr>
              <p:nvPr/>
            </p:nvSpPr>
            <p:spPr bwMode="auto">
              <a:xfrm>
                <a:off x="4632" y="2712"/>
                <a:ext cx="222" cy="61"/>
              </a:xfrm>
              <a:custGeom>
                <a:avLst/>
                <a:gdLst>
                  <a:gd name="T0" fmla="*/ 0 w 89"/>
                  <a:gd name="T1" fmla="*/ 34 h 23"/>
                  <a:gd name="T2" fmla="*/ 871 w 89"/>
                  <a:gd name="T3" fmla="*/ 430 h 23"/>
                  <a:gd name="T4" fmla="*/ 1382 w 89"/>
                  <a:gd name="T5" fmla="*/ 408 h 23"/>
                  <a:gd name="T6" fmla="*/ 716 w 89"/>
                  <a:gd name="T7" fmla="*/ 260 h 23"/>
                  <a:gd name="T8" fmla="*/ 634 w 89"/>
                  <a:gd name="T9" fmla="*/ 133 h 23"/>
                  <a:gd name="T10" fmla="*/ 92 w 89"/>
                  <a:gd name="T11" fmla="*/ 0 h 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9" h="23">
                    <a:moveTo>
                      <a:pt x="0" y="2"/>
                    </a:moveTo>
                    <a:cubicBezTo>
                      <a:pt x="9" y="6"/>
                      <a:pt x="56" y="23"/>
                      <a:pt x="56" y="23"/>
                    </a:cubicBezTo>
                    <a:cubicBezTo>
                      <a:pt x="89" y="22"/>
                      <a:pt x="89" y="22"/>
                      <a:pt x="89" y="22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7"/>
                      <a:pt x="17" y="9"/>
                      <a:pt x="6" y="0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67" name="Freeform 1546"/>
              <p:cNvSpPr>
                <a:spLocks/>
              </p:cNvSpPr>
              <p:nvPr/>
            </p:nvSpPr>
            <p:spPr bwMode="auto">
              <a:xfrm>
                <a:off x="4967" y="2805"/>
                <a:ext cx="73" cy="67"/>
              </a:xfrm>
              <a:custGeom>
                <a:avLst/>
                <a:gdLst>
                  <a:gd name="T0" fmla="*/ 0 w 29"/>
                  <a:gd name="T1" fmla="*/ 308 h 25"/>
                  <a:gd name="T2" fmla="*/ 242 w 29"/>
                  <a:gd name="T3" fmla="*/ 445 h 25"/>
                  <a:gd name="T4" fmla="*/ 413 w 29"/>
                  <a:gd name="T5" fmla="*/ 150 h 25"/>
                  <a:gd name="T6" fmla="*/ 146 w 29"/>
                  <a:gd name="T7" fmla="*/ 330 h 2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9" h="25">
                    <a:moveTo>
                      <a:pt x="0" y="16"/>
                    </a:moveTo>
                    <a:cubicBezTo>
                      <a:pt x="2" y="17"/>
                      <a:pt x="14" y="22"/>
                      <a:pt x="15" y="23"/>
                    </a:cubicBezTo>
                    <a:cubicBezTo>
                      <a:pt x="16" y="25"/>
                      <a:pt x="29" y="17"/>
                      <a:pt x="26" y="8"/>
                    </a:cubicBezTo>
                    <a:cubicBezTo>
                      <a:pt x="24" y="0"/>
                      <a:pt x="22" y="20"/>
                      <a:pt x="9" y="17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68" name="Freeform 1547"/>
              <p:cNvSpPr>
                <a:spLocks/>
              </p:cNvSpPr>
              <p:nvPr/>
            </p:nvSpPr>
            <p:spPr bwMode="auto">
              <a:xfrm>
                <a:off x="4587" y="2653"/>
                <a:ext cx="42" cy="30"/>
              </a:xfrm>
              <a:custGeom>
                <a:avLst/>
                <a:gdLst>
                  <a:gd name="T0" fmla="*/ 30 w 17"/>
                  <a:gd name="T1" fmla="*/ 202 h 11"/>
                  <a:gd name="T2" fmla="*/ 153 w 17"/>
                  <a:gd name="T3" fmla="*/ 185 h 11"/>
                  <a:gd name="T4" fmla="*/ 212 w 17"/>
                  <a:gd name="T5" fmla="*/ 0 h 11"/>
                  <a:gd name="T6" fmla="*/ 0 w 17"/>
                  <a:gd name="T7" fmla="*/ 142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1">
                    <a:moveTo>
                      <a:pt x="2" y="10"/>
                    </a:moveTo>
                    <a:cubicBezTo>
                      <a:pt x="4" y="11"/>
                      <a:pt x="8" y="11"/>
                      <a:pt x="10" y="9"/>
                    </a:cubicBezTo>
                    <a:cubicBezTo>
                      <a:pt x="13" y="8"/>
                      <a:pt x="17" y="3"/>
                      <a:pt x="14" y="0"/>
                    </a:cubicBezTo>
                    <a:cubicBezTo>
                      <a:pt x="12" y="7"/>
                      <a:pt x="5" y="7"/>
                      <a:pt x="0" y="7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69" name="Freeform 1548"/>
              <p:cNvSpPr>
                <a:spLocks/>
              </p:cNvSpPr>
              <p:nvPr/>
            </p:nvSpPr>
            <p:spPr bwMode="auto">
              <a:xfrm>
                <a:off x="4729" y="2707"/>
                <a:ext cx="13" cy="40"/>
              </a:xfrm>
              <a:custGeom>
                <a:avLst/>
                <a:gdLst>
                  <a:gd name="T0" fmla="*/ 34 w 5"/>
                  <a:gd name="T1" fmla="*/ 0 h 15"/>
                  <a:gd name="T2" fmla="*/ 0 w 5"/>
                  <a:gd name="T3" fmla="*/ 285 h 1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15">
                    <a:moveTo>
                      <a:pt x="2" y="0"/>
                    </a:moveTo>
                    <a:cubicBezTo>
                      <a:pt x="5" y="6"/>
                      <a:pt x="5" y="12"/>
                      <a:pt x="0" y="15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70" name="Freeform 1549"/>
              <p:cNvSpPr>
                <a:spLocks/>
              </p:cNvSpPr>
              <p:nvPr/>
            </p:nvSpPr>
            <p:spPr bwMode="auto">
              <a:xfrm>
                <a:off x="4844" y="2779"/>
                <a:ext cx="60" cy="32"/>
              </a:xfrm>
              <a:custGeom>
                <a:avLst/>
                <a:gdLst>
                  <a:gd name="T0" fmla="*/ 0 w 24"/>
                  <a:gd name="T1" fmla="*/ 171 h 12"/>
                  <a:gd name="T2" fmla="*/ 238 w 24"/>
                  <a:gd name="T3" fmla="*/ 227 h 12"/>
                  <a:gd name="T4" fmla="*/ 345 w 24"/>
                  <a:gd name="T5" fmla="*/ 171 h 12"/>
                  <a:gd name="T6" fmla="*/ 345 w 24"/>
                  <a:gd name="T7" fmla="*/ 0 h 12"/>
                  <a:gd name="T8" fmla="*/ 270 w 24"/>
                  <a:gd name="T9" fmla="*/ 115 h 12"/>
                  <a:gd name="T10" fmla="*/ 188 w 24"/>
                  <a:gd name="T11" fmla="*/ 136 h 12"/>
                  <a:gd name="T12" fmla="*/ 83 w 24"/>
                  <a:gd name="T13" fmla="*/ 136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12">
                    <a:moveTo>
                      <a:pt x="0" y="9"/>
                    </a:moveTo>
                    <a:cubicBezTo>
                      <a:pt x="5" y="10"/>
                      <a:pt x="10" y="12"/>
                      <a:pt x="15" y="12"/>
                    </a:cubicBezTo>
                    <a:cubicBezTo>
                      <a:pt x="18" y="12"/>
                      <a:pt x="21" y="12"/>
                      <a:pt x="22" y="9"/>
                    </a:cubicBezTo>
                    <a:cubicBezTo>
                      <a:pt x="24" y="7"/>
                      <a:pt x="24" y="2"/>
                      <a:pt x="22" y="0"/>
                    </a:cubicBezTo>
                    <a:cubicBezTo>
                      <a:pt x="20" y="2"/>
                      <a:pt x="21" y="5"/>
                      <a:pt x="17" y="6"/>
                    </a:cubicBezTo>
                    <a:cubicBezTo>
                      <a:pt x="16" y="7"/>
                      <a:pt x="14" y="7"/>
                      <a:pt x="12" y="7"/>
                    </a:cubicBezTo>
                    <a:cubicBezTo>
                      <a:pt x="10" y="7"/>
                      <a:pt x="7" y="7"/>
                      <a:pt x="5" y="7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71" name="Freeform 1550"/>
              <p:cNvSpPr>
                <a:spLocks/>
              </p:cNvSpPr>
              <p:nvPr/>
            </p:nvSpPr>
            <p:spPr bwMode="auto">
              <a:xfrm>
                <a:off x="4612" y="2432"/>
                <a:ext cx="197" cy="35"/>
              </a:xfrm>
              <a:custGeom>
                <a:avLst/>
                <a:gdLst>
                  <a:gd name="T0" fmla="*/ 92 w 79"/>
                  <a:gd name="T1" fmla="*/ 0 h 13"/>
                  <a:gd name="T2" fmla="*/ 0 w 79"/>
                  <a:gd name="T3" fmla="*/ 116 h 13"/>
                  <a:gd name="T4" fmla="*/ 92 w 79"/>
                  <a:gd name="T5" fmla="*/ 253 h 13"/>
                  <a:gd name="T6" fmla="*/ 1224 w 79"/>
                  <a:gd name="T7" fmla="*/ 253 h 13"/>
                  <a:gd name="T8" fmla="*/ 1182 w 79"/>
                  <a:gd name="T9" fmla="*/ 137 h 13"/>
                  <a:gd name="T10" fmla="*/ 1224 w 79"/>
                  <a:gd name="T11" fmla="*/ 0 h 13"/>
                  <a:gd name="T12" fmla="*/ 92 w 79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3">
                    <a:moveTo>
                      <a:pt x="6" y="0"/>
                    </a:moveTo>
                    <a:cubicBezTo>
                      <a:pt x="2" y="0"/>
                      <a:pt x="0" y="3"/>
                      <a:pt x="0" y="6"/>
                    </a:cubicBezTo>
                    <a:cubicBezTo>
                      <a:pt x="0" y="10"/>
                      <a:pt x="2" y="13"/>
                      <a:pt x="6" y="13"/>
                    </a:cubicBezTo>
                    <a:cubicBezTo>
                      <a:pt x="79" y="13"/>
                      <a:pt x="79" y="13"/>
                      <a:pt x="79" y="13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9" y="0"/>
                      <a:pt x="79" y="0"/>
                      <a:pt x="79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72" name="Freeform 1551"/>
              <p:cNvSpPr>
                <a:spLocks/>
              </p:cNvSpPr>
              <p:nvPr/>
            </p:nvSpPr>
            <p:spPr bwMode="auto">
              <a:xfrm>
                <a:off x="4486" y="2496"/>
                <a:ext cx="211" cy="32"/>
              </a:xfrm>
              <a:custGeom>
                <a:avLst/>
                <a:gdLst>
                  <a:gd name="T0" fmla="*/ 95 w 84"/>
                  <a:gd name="T1" fmla="*/ 0 h 12"/>
                  <a:gd name="T2" fmla="*/ 0 w 84"/>
                  <a:gd name="T3" fmla="*/ 115 h 12"/>
                  <a:gd name="T4" fmla="*/ 95 w 84"/>
                  <a:gd name="T5" fmla="*/ 227 h 12"/>
                  <a:gd name="T6" fmla="*/ 1331 w 84"/>
                  <a:gd name="T7" fmla="*/ 227 h 12"/>
                  <a:gd name="T8" fmla="*/ 1299 w 84"/>
                  <a:gd name="T9" fmla="*/ 115 h 12"/>
                  <a:gd name="T10" fmla="*/ 1331 w 84"/>
                  <a:gd name="T11" fmla="*/ 0 h 12"/>
                  <a:gd name="T12" fmla="*/ 95 w 84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73" name="Freeform 1552"/>
              <p:cNvSpPr>
                <a:spLocks/>
              </p:cNvSpPr>
              <p:nvPr/>
            </p:nvSpPr>
            <p:spPr bwMode="auto">
              <a:xfrm>
                <a:off x="4486" y="2496"/>
                <a:ext cx="211" cy="32"/>
              </a:xfrm>
              <a:custGeom>
                <a:avLst/>
                <a:gdLst>
                  <a:gd name="T0" fmla="*/ 95 w 84"/>
                  <a:gd name="T1" fmla="*/ 0 h 12"/>
                  <a:gd name="T2" fmla="*/ 0 w 84"/>
                  <a:gd name="T3" fmla="*/ 115 h 12"/>
                  <a:gd name="T4" fmla="*/ 95 w 84"/>
                  <a:gd name="T5" fmla="*/ 227 h 12"/>
                  <a:gd name="T6" fmla="*/ 1331 w 84"/>
                  <a:gd name="T7" fmla="*/ 227 h 12"/>
                  <a:gd name="T8" fmla="*/ 1299 w 84"/>
                  <a:gd name="T9" fmla="*/ 115 h 12"/>
                  <a:gd name="T10" fmla="*/ 1331 w 84"/>
                  <a:gd name="T11" fmla="*/ 0 h 12"/>
                  <a:gd name="T12" fmla="*/ 95 w 84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74" name="Freeform 1553"/>
              <p:cNvSpPr>
                <a:spLocks/>
              </p:cNvSpPr>
              <p:nvPr/>
            </p:nvSpPr>
            <p:spPr bwMode="auto">
              <a:xfrm>
                <a:off x="4494" y="2563"/>
                <a:ext cx="120" cy="32"/>
              </a:xfrm>
              <a:custGeom>
                <a:avLst/>
                <a:gdLst>
                  <a:gd name="T0" fmla="*/ 95 w 48"/>
                  <a:gd name="T1" fmla="*/ 0 h 12"/>
                  <a:gd name="T2" fmla="*/ 0 w 48"/>
                  <a:gd name="T3" fmla="*/ 115 h 12"/>
                  <a:gd name="T4" fmla="*/ 95 w 48"/>
                  <a:gd name="T5" fmla="*/ 227 h 12"/>
                  <a:gd name="T6" fmla="*/ 750 w 48"/>
                  <a:gd name="T7" fmla="*/ 227 h 12"/>
                  <a:gd name="T8" fmla="*/ 708 w 48"/>
                  <a:gd name="T9" fmla="*/ 115 h 12"/>
                  <a:gd name="T10" fmla="*/ 750 w 48"/>
                  <a:gd name="T11" fmla="*/ 0 h 12"/>
                  <a:gd name="T12" fmla="*/ 95 w 48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8" h="12">
                    <a:moveTo>
                      <a:pt x="6" y="0"/>
                    </a:moveTo>
                    <a:cubicBezTo>
                      <a:pt x="3" y="0"/>
                      <a:pt x="0" y="2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8" y="0"/>
                      <a:pt x="48" y="0"/>
                      <a:pt x="48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75" name="Freeform 1554"/>
              <p:cNvSpPr>
                <a:spLocks/>
              </p:cNvSpPr>
              <p:nvPr/>
            </p:nvSpPr>
            <p:spPr bwMode="auto">
              <a:xfrm>
                <a:off x="4757" y="2365"/>
                <a:ext cx="120" cy="35"/>
              </a:xfrm>
              <a:custGeom>
                <a:avLst/>
                <a:gdLst>
                  <a:gd name="T0" fmla="*/ 208 w 48"/>
                  <a:gd name="T1" fmla="*/ 0 h 13"/>
                  <a:gd name="T2" fmla="*/ 0 w 48"/>
                  <a:gd name="T3" fmla="*/ 253 h 13"/>
                  <a:gd name="T4" fmla="*/ 750 w 48"/>
                  <a:gd name="T5" fmla="*/ 253 h 13"/>
                  <a:gd name="T6" fmla="*/ 708 w 48"/>
                  <a:gd name="T7" fmla="*/ 137 h 13"/>
                  <a:gd name="T8" fmla="*/ 750 w 48"/>
                  <a:gd name="T9" fmla="*/ 0 h 13"/>
                  <a:gd name="T10" fmla="*/ 208 w 48"/>
                  <a:gd name="T11" fmla="*/ 0 h 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8" h="13">
                    <a:moveTo>
                      <a:pt x="13" y="0"/>
                    </a:moveTo>
                    <a:cubicBezTo>
                      <a:pt x="7" y="4"/>
                      <a:pt x="3" y="8"/>
                      <a:pt x="0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8" y="0"/>
                      <a:pt x="48" y="0"/>
                      <a:pt x="48" y="0"/>
                    </a:cubicBez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76" name="Freeform 1555"/>
              <p:cNvSpPr>
                <a:spLocks/>
              </p:cNvSpPr>
              <p:nvPr/>
            </p:nvSpPr>
            <p:spPr bwMode="auto">
              <a:xfrm>
                <a:off x="4486" y="2501"/>
                <a:ext cx="201" cy="24"/>
              </a:xfrm>
              <a:custGeom>
                <a:avLst/>
                <a:gdLst>
                  <a:gd name="T0" fmla="*/ 95 w 80"/>
                  <a:gd name="T1" fmla="*/ 0 h 9"/>
                  <a:gd name="T2" fmla="*/ 1236 w 80"/>
                  <a:gd name="T3" fmla="*/ 0 h 9"/>
                  <a:gd name="T4" fmla="*/ 638 w 80"/>
                  <a:gd name="T5" fmla="*/ 56 h 9"/>
                  <a:gd name="T6" fmla="*/ 50 w 80"/>
                  <a:gd name="T7" fmla="*/ 136 h 9"/>
                  <a:gd name="T8" fmla="*/ 95 w 80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9">
                    <a:moveTo>
                      <a:pt x="6" y="0"/>
                    </a:moveTo>
                    <a:cubicBezTo>
                      <a:pt x="78" y="0"/>
                      <a:pt x="78" y="0"/>
                      <a:pt x="78" y="0"/>
                    </a:cubicBezTo>
                    <a:cubicBezTo>
                      <a:pt x="72" y="0"/>
                      <a:pt x="80" y="2"/>
                      <a:pt x="40" y="3"/>
                    </a:cubicBezTo>
                    <a:cubicBezTo>
                      <a:pt x="15" y="4"/>
                      <a:pt x="4" y="5"/>
                      <a:pt x="3" y="7"/>
                    </a:cubicBezTo>
                    <a:cubicBezTo>
                      <a:pt x="2" y="9"/>
                      <a:pt x="0" y="0"/>
                      <a:pt x="6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77" name="Freeform 1556"/>
              <p:cNvSpPr>
                <a:spLocks/>
              </p:cNvSpPr>
              <p:nvPr/>
            </p:nvSpPr>
            <p:spPr bwMode="auto">
              <a:xfrm>
                <a:off x="4612" y="2435"/>
                <a:ext cx="197" cy="26"/>
              </a:xfrm>
              <a:custGeom>
                <a:avLst/>
                <a:gdLst>
                  <a:gd name="T0" fmla="*/ 92 w 79"/>
                  <a:gd name="T1" fmla="*/ 21 h 10"/>
                  <a:gd name="T2" fmla="*/ 1224 w 79"/>
                  <a:gd name="T3" fmla="*/ 21 h 10"/>
                  <a:gd name="T4" fmla="*/ 591 w 79"/>
                  <a:gd name="T5" fmla="*/ 55 h 10"/>
                  <a:gd name="T6" fmla="*/ 42 w 79"/>
                  <a:gd name="T7" fmla="*/ 143 h 10"/>
                  <a:gd name="T8" fmla="*/ 92 w 79"/>
                  <a:gd name="T9" fmla="*/ 21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9" h="10">
                    <a:moveTo>
                      <a:pt x="6" y="1"/>
                    </a:moveTo>
                    <a:cubicBezTo>
                      <a:pt x="79" y="1"/>
                      <a:pt x="79" y="1"/>
                      <a:pt x="79" y="1"/>
                    </a:cubicBezTo>
                    <a:cubicBezTo>
                      <a:pt x="73" y="0"/>
                      <a:pt x="77" y="1"/>
                      <a:pt x="38" y="3"/>
                    </a:cubicBezTo>
                    <a:cubicBezTo>
                      <a:pt x="13" y="4"/>
                      <a:pt x="3" y="6"/>
                      <a:pt x="3" y="8"/>
                    </a:cubicBezTo>
                    <a:cubicBezTo>
                      <a:pt x="1" y="10"/>
                      <a:pt x="0" y="1"/>
                      <a:pt x="6" y="1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78" name="Freeform 1557"/>
              <p:cNvSpPr>
                <a:spLocks/>
              </p:cNvSpPr>
              <p:nvPr/>
            </p:nvSpPr>
            <p:spPr bwMode="auto">
              <a:xfrm>
                <a:off x="4494" y="2565"/>
                <a:ext cx="108" cy="24"/>
              </a:xfrm>
              <a:custGeom>
                <a:avLst/>
                <a:gdLst>
                  <a:gd name="T0" fmla="*/ 113 w 43"/>
                  <a:gd name="T1" fmla="*/ 0 h 9"/>
                  <a:gd name="T2" fmla="*/ 681 w 43"/>
                  <a:gd name="T3" fmla="*/ 0 h 9"/>
                  <a:gd name="T4" fmla="*/ 63 w 43"/>
                  <a:gd name="T5" fmla="*/ 149 h 9"/>
                  <a:gd name="T6" fmla="*/ 113 w 43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3" h="9">
                    <a:moveTo>
                      <a:pt x="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37" y="0"/>
                      <a:pt x="4" y="2"/>
                      <a:pt x="4" y="8"/>
                    </a:cubicBezTo>
                    <a:cubicBezTo>
                      <a:pt x="2" y="9"/>
                      <a:pt x="0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79" name="Freeform 1558"/>
              <p:cNvSpPr>
                <a:spLocks/>
              </p:cNvSpPr>
              <p:nvPr/>
            </p:nvSpPr>
            <p:spPr bwMode="auto">
              <a:xfrm>
                <a:off x="4612" y="2432"/>
                <a:ext cx="197" cy="35"/>
              </a:xfrm>
              <a:custGeom>
                <a:avLst/>
                <a:gdLst>
                  <a:gd name="T0" fmla="*/ 92 w 79"/>
                  <a:gd name="T1" fmla="*/ 0 h 13"/>
                  <a:gd name="T2" fmla="*/ 0 w 79"/>
                  <a:gd name="T3" fmla="*/ 116 h 13"/>
                  <a:gd name="T4" fmla="*/ 92 w 79"/>
                  <a:gd name="T5" fmla="*/ 253 h 13"/>
                  <a:gd name="T6" fmla="*/ 1224 w 79"/>
                  <a:gd name="T7" fmla="*/ 253 h 13"/>
                  <a:gd name="T8" fmla="*/ 1182 w 79"/>
                  <a:gd name="T9" fmla="*/ 137 h 13"/>
                  <a:gd name="T10" fmla="*/ 1224 w 79"/>
                  <a:gd name="T11" fmla="*/ 0 h 13"/>
                  <a:gd name="T12" fmla="*/ 92 w 79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3">
                    <a:moveTo>
                      <a:pt x="6" y="0"/>
                    </a:moveTo>
                    <a:cubicBezTo>
                      <a:pt x="2" y="0"/>
                      <a:pt x="0" y="3"/>
                      <a:pt x="0" y="6"/>
                    </a:cubicBezTo>
                    <a:cubicBezTo>
                      <a:pt x="0" y="10"/>
                      <a:pt x="2" y="13"/>
                      <a:pt x="6" y="13"/>
                    </a:cubicBezTo>
                    <a:cubicBezTo>
                      <a:pt x="79" y="13"/>
                      <a:pt x="79" y="13"/>
                      <a:pt x="79" y="13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9" y="0"/>
                      <a:pt x="79" y="0"/>
                      <a:pt x="79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80" name="Freeform 1559"/>
              <p:cNvSpPr>
                <a:spLocks/>
              </p:cNvSpPr>
              <p:nvPr/>
            </p:nvSpPr>
            <p:spPr bwMode="auto">
              <a:xfrm>
                <a:off x="4757" y="2365"/>
                <a:ext cx="120" cy="35"/>
              </a:xfrm>
              <a:custGeom>
                <a:avLst/>
                <a:gdLst>
                  <a:gd name="T0" fmla="*/ 208 w 48"/>
                  <a:gd name="T1" fmla="*/ 0 h 13"/>
                  <a:gd name="T2" fmla="*/ 0 w 48"/>
                  <a:gd name="T3" fmla="*/ 253 h 13"/>
                  <a:gd name="T4" fmla="*/ 750 w 48"/>
                  <a:gd name="T5" fmla="*/ 253 h 13"/>
                  <a:gd name="T6" fmla="*/ 708 w 48"/>
                  <a:gd name="T7" fmla="*/ 137 h 13"/>
                  <a:gd name="T8" fmla="*/ 750 w 48"/>
                  <a:gd name="T9" fmla="*/ 0 h 13"/>
                  <a:gd name="T10" fmla="*/ 208 w 48"/>
                  <a:gd name="T11" fmla="*/ 0 h 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8" h="13">
                    <a:moveTo>
                      <a:pt x="13" y="0"/>
                    </a:moveTo>
                    <a:cubicBezTo>
                      <a:pt x="7" y="4"/>
                      <a:pt x="3" y="8"/>
                      <a:pt x="0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8" y="0"/>
                      <a:pt x="48" y="0"/>
                      <a:pt x="48" y="0"/>
                    </a:cubicBezTo>
                    <a:lnTo>
                      <a:pt x="13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81" name="Freeform 1560"/>
              <p:cNvSpPr>
                <a:spLocks/>
              </p:cNvSpPr>
              <p:nvPr/>
            </p:nvSpPr>
            <p:spPr bwMode="auto">
              <a:xfrm>
                <a:off x="4494" y="2563"/>
                <a:ext cx="120" cy="32"/>
              </a:xfrm>
              <a:custGeom>
                <a:avLst/>
                <a:gdLst>
                  <a:gd name="T0" fmla="*/ 95 w 48"/>
                  <a:gd name="T1" fmla="*/ 0 h 12"/>
                  <a:gd name="T2" fmla="*/ 0 w 48"/>
                  <a:gd name="T3" fmla="*/ 115 h 12"/>
                  <a:gd name="T4" fmla="*/ 95 w 48"/>
                  <a:gd name="T5" fmla="*/ 227 h 12"/>
                  <a:gd name="T6" fmla="*/ 750 w 48"/>
                  <a:gd name="T7" fmla="*/ 227 h 12"/>
                  <a:gd name="T8" fmla="*/ 708 w 48"/>
                  <a:gd name="T9" fmla="*/ 115 h 12"/>
                  <a:gd name="T10" fmla="*/ 750 w 48"/>
                  <a:gd name="T11" fmla="*/ 0 h 12"/>
                  <a:gd name="T12" fmla="*/ 95 w 48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8" h="12">
                    <a:moveTo>
                      <a:pt x="6" y="0"/>
                    </a:moveTo>
                    <a:cubicBezTo>
                      <a:pt x="3" y="0"/>
                      <a:pt x="0" y="2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8" y="0"/>
                      <a:pt x="48" y="0"/>
                      <a:pt x="48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82" name="Freeform 1561"/>
              <p:cNvSpPr>
                <a:spLocks/>
              </p:cNvSpPr>
              <p:nvPr/>
            </p:nvSpPr>
            <p:spPr bwMode="auto">
              <a:xfrm>
                <a:off x="4479" y="2637"/>
                <a:ext cx="140" cy="32"/>
              </a:xfrm>
              <a:custGeom>
                <a:avLst/>
                <a:gdLst>
                  <a:gd name="T0" fmla="*/ 783 w 56"/>
                  <a:gd name="T1" fmla="*/ 0 h 12"/>
                  <a:gd name="T2" fmla="*/ 875 w 56"/>
                  <a:gd name="T3" fmla="*/ 115 h 12"/>
                  <a:gd name="T4" fmla="*/ 783 w 56"/>
                  <a:gd name="T5" fmla="*/ 227 h 12"/>
                  <a:gd name="T6" fmla="*/ 0 w 56"/>
                  <a:gd name="T7" fmla="*/ 227 h 12"/>
                  <a:gd name="T8" fmla="*/ 63 w 56"/>
                  <a:gd name="T9" fmla="*/ 115 h 12"/>
                  <a:gd name="T10" fmla="*/ 0 w 56"/>
                  <a:gd name="T11" fmla="*/ 0 h 12"/>
                  <a:gd name="T12" fmla="*/ 783 w 5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12">
                    <a:moveTo>
                      <a:pt x="50" y="0"/>
                    </a:moveTo>
                    <a:cubicBezTo>
                      <a:pt x="53" y="0"/>
                      <a:pt x="56" y="2"/>
                      <a:pt x="56" y="6"/>
                    </a:cubicBezTo>
                    <a:cubicBezTo>
                      <a:pt x="56" y="9"/>
                      <a:pt x="53" y="12"/>
                      <a:pt x="5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83" name="Freeform 1563"/>
              <p:cNvSpPr>
                <a:spLocks/>
              </p:cNvSpPr>
              <p:nvPr/>
            </p:nvSpPr>
            <p:spPr bwMode="auto">
              <a:xfrm>
                <a:off x="4479" y="2637"/>
                <a:ext cx="140" cy="32"/>
              </a:xfrm>
              <a:custGeom>
                <a:avLst/>
                <a:gdLst>
                  <a:gd name="T0" fmla="*/ 783 w 56"/>
                  <a:gd name="T1" fmla="*/ 0 h 12"/>
                  <a:gd name="T2" fmla="*/ 875 w 56"/>
                  <a:gd name="T3" fmla="*/ 115 h 12"/>
                  <a:gd name="T4" fmla="*/ 783 w 56"/>
                  <a:gd name="T5" fmla="*/ 227 h 12"/>
                  <a:gd name="T6" fmla="*/ 0 w 56"/>
                  <a:gd name="T7" fmla="*/ 227 h 12"/>
                  <a:gd name="T8" fmla="*/ 63 w 56"/>
                  <a:gd name="T9" fmla="*/ 115 h 12"/>
                  <a:gd name="T10" fmla="*/ 0 w 56"/>
                  <a:gd name="T11" fmla="*/ 0 h 12"/>
                  <a:gd name="T12" fmla="*/ 783 w 5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12">
                    <a:moveTo>
                      <a:pt x="50" y="0"/>
                    </a:moveTo>
                    <a:cubicBezTo>
                      <a:pt x="53" y="0"/>
                      <a:pt x="56" y="2"/>
                      <a:pt x="56" y="6"/>
                    </a:cubicBezTo>
                    <a:cubicBezTo>
                      <a:pt x="56" y="9"/>
                      <a:pt x="53" y="12"/>
                      <a:pt x="5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84" name="Freeform 1564"/>
              <p:cNvSpPr>
                <a:spLocks/>
              </p:cNvSpPr>
              <p:nvPr/>
            </p:nvSpPr>
            <p:spPr bwMode="auto">
              <a:xfrm>
                <a:off x="4699" y="2768"/>
                <a:ext cx="198" cy="32"/>
              </a:xfrm>
              <a:custGeom>
                <a:avLst/>
                <a:gdLst>
                  <a:gd name="T0" fmla="*/ 1150 w 79"/>
                  <a:gd name="T1" fmla="*/ 227 h 12"/>
                  <a:gd name="T2" fmla="*/ 1243 w 79"/>
                  <a:gd name="T3" fmla="*/ 115 h 12"/>
                  <a:gd name="T4" fmla="*/ 1150 w 79"/>
                  <a:gd name="T5" fmla="*/ 0 h 12"/>
                  <a:gd name="T6" fmla="*/ 0 w 79"/>
                  <a:gd name="T7" fmla="*/ 0 h 12"/>
                  <a:gd name="T8" fmla="*/ 50 w 79"/>
                  <a:gd name="T9" fmla="*/ 115 h 12"/>
                  <a:gd name="T10" fmla="*/ 0 w 79"/>
                  <a:gd name="T11" fmla="*/ 227 h 12"/>
                  <a:gd name="T12" fmla="*/ 1150 w 79"/>
                  <a:gd name="T13" fmla="*/ 227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2">
                    <a:moveTo>
                      <a:pt x="73" y="12"/>
                    </a:moveTo>
                    <a:cubicBezTo>
                      <a:pt x="76" y="12"/>
                      <a:pt x="79" y="9"/>
                      <a:pt x="79" y="6"/>
                    </a:cubicBezTo>
                    <a:cubicBezTo>
                      <a:pt x="79" y="3"/>
                      <a:pt x="76" y="0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0" y="12"/>
                      <a:pt x="0" y="12"/>
                      <a:pt x="0" y="12"/>
                    </a:cubicBezTo>
                    <a:lnTo>
                      <a:pt x="73" y="12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85" name="Freeform 1565"/>
              <p:cNvSpPr>
                <a:spLocks/>
              </p:cNvSpPr>
              <p:nvPr/>
            </p:nvSpPr>
            <p:spPr bwMode="auto">
              <a:xfrm>
                <a:off x="4807" y="2832"/>
                <a:ext cx="212" cy="32"/>
              </a:xfrm>
              <a:custGeom>
                <a:avLst/>
                <a:gdLst>
                  <a:gd name="T0" fmla="*/ 0 w 85"/>
                  <a:gd name="T1" fmla="*/ 0 h 12"/>
                  <a:gd name="T2" fmla="*/ 42 w 85"/>
                  <a:gd name="T3" fmla="*/ 115 h 12"/>
                  <a:gd name="T4" fmla="*/ 0 w 85"/>
                  <a:gd name="T5" fmla="*/ 227 h 12"/>
                  <a:gd name="T6" fmla="*/ 1212 w 85"/>
                  <a:gd name="T7" fmla="*/ 227 h 12"/>
                  <a:gd name="T8" fmla="*/ 1319 w 85"/>
                  <a:gd name="T9" fmla="*/ 115 h 12"/>
                  <a:gd name="T10" fmla="*/ 1212 w 85"/>
                  <a:gd name="T11" fmla="*/ 0 h 12"/>
                  <a:gd name="T12" fmla="*/ 0 w 85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5" h="12">
                    <a:moveTo>
                      <a:pt x="0" y="0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78" y="12"/>
                      <a:pt x="78" y="12"/>
                      <a:pt x="78" y="12"/>
                    </a:cubicBezTo>
                    <a:cubicBezTo>
                      <a:pt x="82" y="12"/>
                      <a:pt x="85" y="9"/>
                      <a:pt x="85" y="6"/>
                    </a:cubicBezTo>
                    <a:cubicBezTo>
                      <a:pt x="85" y="2"/>
                      <a:pt x="82" y="0"/>
                      <a:pt x="7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86" name="Freeform 1566"/>
              <p:cNvSpPr>
                <a:spLocks/>
              </p:cNvSpPr>
              <p:nvPr/>
            </p:nvSpPr>
            <p:spPr bwMode="auto">
              <a:xfrm>
                <a:off x="4852" y="2896"/>
                <a:ext cx="102" cy="35"/>
              </a:xfrm>
              <a:custGeom>
                <a:avLst/>
                <a:gdLst>
                  <a:gd name="T0" fmla="*/ 0 w 41"/>
                  <a:gd name="T1" fmla="*/ 0 h 13"/>
                  <a:gd name="T2" fmla="*/ 62 w 41"/>
                  <a:gd name="T3" fmla="*/ 137 h 13"/>
                  <a:gd name="T4" fmla="*/ 0 w 41"/>
                  <a:gd name="T5" fmla="*/ 253 h 13"/>
                  <a:gd name="T6" fmla="*/ 0 w 41"/>
                  <a:gd name="T7" fmla="*/ 253 h 13"/>
                  <a:gd name="T8" fmla="*/ 632 w 41"/>
                  <a:gd name="T9" fmla="*/ 0 h 13"/>
                  <a:gd name="T10" fmla="*/ 0 w 41"/>
                  <a:gd name="T11" fmla="*/ 0 h 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1" h="13">
                    <a:moveTo>
                      <a:pt x="0" y="0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5" y="8"/>
                      <a:pt x="29" y="4"/>
                      <a:pt x="4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87" name="Freeform 1567"/>
              <p:cNvSpPr>
                <a:spLocks/>
              </p:cNvSpPr>
              <p:nvPr/>
            </p:nvSpPr>
            <p:spPr bwMode="auto">
              <a:xfrm>
                <a:off x="4562" y="2701"/>
                <a:ext cx="175" cy="32"/>
              </a:xfrm>
              <a:custGeom>
                <a:avLst/>
                <a:gdLst>
                  <a:gd name="T0" fmla="*/ 63 w 70"/>
                  <a:gd name="T1" fmla="*/ 115 h 12"/>
                  <a:gd name="T2" fmla="*/ 0 w 70"/>
                  <a:gd name="T3" fmla="*/ 227 h 12"/>
                  <a:gd name="T4" fmla="*/ 988 w 70"/>
                  <a:gd name="T5" fmla="*/ 227 h 12"/>
                  <a:gd name="T6" fmla="*/ 1095 w 70"/>
                  <a:gd name="T7" fmla="*/ 115 h 12"/>
                  <a:gd name="T8" fmla="*/ 988 w 70"/>
                  <a:gd name="T9" fmla="*/ 0 h 12"/>
                  <a:gd name="T10" fmla="*/ 0 w 70"/>
                  <a:gd name="T11" fmla="*/ 0 h 12"/>
                  <a:gd name="T12" fmla="*/ 63 w 70"/>
                  <a:gd name="T13" fmla="*/ 115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0" h="12">
                    <a:moveTo>
                      <a:pt x="4" y="6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63" y="12"/>
                      <a:pt x="63" y="12"/>
                      <a:pt x="63" y="12"/>
                    </a:cubicBezTo>
                    <a:cubicBezTo>
                      <a:pt x="67" y="12"/>
                      <a:pt x="70" y="9"/>
                      <a:pt x="70" y="6"/>
                    </a:cubicBezTo>
                    <a:cubicBezTo>
                      <a:pt x="70" y="3"/>
                      <a:pt x="67" y="0"/>
                      <a:pt x="63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" y="6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88" name="Freeform 1568"/>
              <p:cNvSpPr>
                <a:spLocks/>
              </p:cNvSpPr>
              <p:nvPr/>
            </p:nvSpPr>
            <p:spPr bwMode="auto">
              <a:xfrm>
                <a:off x="4699" y="2768"/>
                <a:ext cx="198" cy="32"/>
              </a:xfrm>
              <a:custGeom>
                <a:avLst/>
                <a:gdLst>
                  <a:gd name="T0" fmla="*/ 1150 w 79"/>
                  <a:gd name="T1" fmla="*/ 227 h 12"/>
                  <a:gd name="T2" fmla="*/ 1243 w 79"/>
                  <a:gd name="T3" fmla="*/ 115 h 12"/>
                  <a:gd name="T4" fmla="*/ 1150 w 79"/>
                  <a:gd name="T5" fmla="*/ 0 h 12"/>
                  <a:gd name="T6" fmla="*/ 0 w 79"/>
                  <a:gd name="T7" fmla="*/ 0 h 12"/>
                  <a:gd name="T8" fmla="*/ 50 w 79"/>
                  <a:gd name="T9" fmla="*/ 115 h 12"/>
                  <a:gd name="T10" fmla="*/ 0 w 79"/>
                  <a:gd name="T11" fmla="*/ 227 h 12"/>
                  <a:gd name="T12" fmla="*/ 1150 w 79"/>
                  <a:gd name="T13" fmla="*/ 227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2">
                    <a:moveTo>
                      <a:pt x="73" y="12"/>
                    </a:moveTo>
                    <a:cubicBezTo>
                      <a:pt x="76" y="12"/>
                      <a:pt x="79" y="9"/>
                      <a:pt x="79" y="6"/>
                    </a:cubicBezTo>
                    <a:cubicBezTo>
                      <a:pt x="79" y="3"/>
                      <a:pt x="76" y="0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0" y="12"/>
                      <a:pt x="0" y="12"/>
                      <a:pt x="0" y="12"/>
                    </a:cubicBezTo>
                    <a:lnTo>
                      <a:pt x="73" y="12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89" name="Freeform 1569"/>
              <p:cNvSpPr>
                <a:spLocks/>
              </p:cNvSpPr>
              <p:nvPr/>
            </p:nvSpPr>
            <p:spPr bwMode="auto">
              <a:xfrm>
                <a:off x="4562" y="2701"/>
                <a:ext cx="175" cy="32"/>
              </a:xfrm>
              <a:custGeom>
                <a:avLst/>
                <a:gdLst>
                  <a:gd name="T0" fmla="*/ 63 w 70"/>
                  <a:gd name="T1" fmla="*/ 115 h 12"/>
                  <a:gd name="T2" fmla="*/ 0 w 70"/>
                  <a:gd name="T3" fmla="*/ 227 h 12"/>
                  <a:gd name="T4" fmla="*/ 988 w 70"/>
                  <a:gd name="T5" fmla="*/ 227 h 12"/>
                  <a:gd name="T6" fmla="*/ 1095 w 70"/>
                  <a:gd name="T7" fmla="*/ 115 h 12"/>
                  <a:gd name="T8" fmla="*/ 988 w 70"/>
                  <a:gd name="T9" fmla="*/ 0 h 12"/>
                  <a:gd name="T10" fmla="*/ 0 w 70"/>
                  <a:gd name="T11" fmla="*/ 0 h 12"/>
                  <a:gd name="T12" fmla="*/ 63 w 70"/>
                  <a:gd name="T13" fmla="*/ 115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0" h="12">
                    <a:moveTo>
                      <a:pt x="4" y="6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63" y="12"/>
                      <a:pt x="63" y="12"/>
                      <a:pt x="63" y="12"/>
                    </a:cubicBezTo>
                    <a:cubicBezTo>
                      <a:pt x="67" y="12"/>
                      <a:pt x="70" y="9"/>
                      <a:pt x="70" y="6"/>
                    </a:cubicBezTo>
                    <a:cubicBezTo>
                      <a:pt x="70" y="3"/>
                      <a:pt x="67" y="0"/>
                      <a:pt x="63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" y="6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90" name="Freeform 1570"/>
              <p:cNvSpPr>
                <a:spLocks/>
              </p:cNvSpPr>
              <p:nvPr/>
            </p:nvSpPr>
            <p:spPr bwMode="auto">
              <a:xfrm>
                <a:off x="4572" y="2707"/>
                <a:ext cx="142" cy="8"/>
              </a:xfrm>
              <a:custGeom>
                <a:avLst/>
                <a:gdLst>
                  <a:gd name="T0" fmla="*/ 0 w 57"/>
                  <a:gd name="T1" fmla="*/ 0 h 3"/>
                  <a:gd name="T2" fmla="*/ 882 w 57"/>
                  <a:gd name="T3" fmla="*/ 0 h 3"/>
                  <a:gd name="T4" fmla="*/ 30 w 57"/>
                  <a:gd name="T5" fmla="*/ 56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7" h="3">
                    <a:moveTo>
                      <a:pt x="0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49" y="0"/>
                      <a:pt x="2" y="2"/>
                      <a:pt x="2" y="3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91" name="Freeform 1571"/>
              <p:cNvSpPr>
                <a:spLocks/>
              </p:cNvSpPr>
              <p:nvPr/>
            </p:nvSpPr>
            <p:spPr bwMode="auto">
              <a:xfrm>
                <a:off x="4707" y="2773"/>
                <a:ext cx="162" cy="8"/>
              </a:xfrm>
              <a:custGeom>
                <a:avLst/>
                <a:gdLst>
                  <a:gd name="T0" fmla="*/ 0 w 65"/>
                  <a:gd name="T1" fmla="*/ 0 h 3"/>
                  <a:gd name="T2" fmla="*/ 1007 w 65"/>
                  <a:gd name="T3" fmla="*/ 0 h 3"/>
                  <a:gd name="T4" fmla="*/ 12 w 65"/>
                  <a:gd name="T5" fmla="*/ 56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5" h="3">
                    <a:moveTo>
                      <a:pt x="0" y="0"/>
                    </a:moveTo>
                    <a:cubicBezTo>
                      <a:pt x="65" y="0"/>
                      <a:pt x="65" y="0"/>
                      <a:pt x="65" y="0"/>
                    </a:cubicBezTo>
                    <a:cubicBezTo>
                      <a:pt x="57" y="0"/>
                      <a:pt x="2" y="2"/>
                      <a:pt x="1" y="3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92" name="Freeform 1572"/>
              <p:cNvSpPr>
                <a:spLocks/>
              </p:cNvSpPr>
              <p:nvPr/>
            </p:nvSpPr>
            <p:spPr bwMode="auto">
              <a:xfrm>
                <a:off x="4817" y="2837"/>
                <a:ext cx="162" cy="8"/>
              </a:xfrm>
              <a:custGeom>
                <a:avLst/>
                <a:gdLst>
                  <a:gd name="T0" fmla="*/ 0 w 65"/>
                  <a:gd name="T1" fmla="*/ 0 h 3"/>
                  <a:gd name="T2" fmla="*/ 1007 w 65"/>
                  <a:gd name="T3" fmla="*/ 0 h 3"/>
                  <a:gd name="T4" fmla="*/ 12 w 65"/>
                  <a:gd name="T5" fmla="*/ 56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5" h="3">
                    <a:moveTo>
                      <a:pt x="0" y="0"/>
                    </a:moveTo>
                    <a:cubicBezTo>
                      <a:pt x="65" y="0"/>
                      <a:pt x="65" y="0"/>
                      <a:pt x="65" y="0"/>
                    </a:cubicBezTo>
                    <a:cubicBezTo>
                      <a:pt x="57" y="0"/>
                      <a:pt x="1" y="2"/>
                      <a:pt x="1" y="3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93" name="Freeform 1573"/>
              <p:cNvSpPr>
                <a:spLocks/>
              </p:cNvSpPr>
              <p:nvPr/>
            </p:nvSpPr>
            <p:spPr bwMode="auto">
              <a:xfrm>
                <a:off x="4862" y="2901"/>
                <a:ext cx="60" cy="8"/>
              </a:xfrm>
              <a:custGeom>
                <a:avLst/>
                <a:gdLst>
                  <a:gd name="T0" fmla="*/ 0 w 24"/>
                  <a:gd name="T1" fmla="*/ 0 h 3"/>
                  <a:gd name="T2" fmla="*/ 375 w 24"/>
                  <a:gd name="T3" fmla="*/ 0 h 3"/>
                  <a:gd name="T4" fmla="*/ 33 w 24"/>
                  <a:gd name="T5" fmla="*/ 56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4" h="3">
                    <a:moveTo>
                      <a:pt x="0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6" y="0"/>
                      <a:pt x="2" y="2"/>
                      <a:pt x="2" y="3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94" name="Freeform 1574"/>
              <p:cNvSpPr>
                <a:spLocks/>
              </p:cNvSpPr>
              <p:nvPr/>
            </p:nvSpPr>
            <p:spPr bwMode="auto">
              <a:xfrm>
                <a:off x="4807" y="2832"/>
                <a:ext cx="212" cy="32"/>
              </a:xfrm>
              <a:custGeom>
                <a:avLst/>
                <a:gdLst>
                  <a:gd name="T0" fmla="*/ 0 w 85"/>
                  <a:gd name="T1" fmla="*/ 0 h 12"/>
                  <a:gd name="T2" fmla="*/ 42 w 85"/>
                  <a:gd name="T3" fmla="*/ 115 h 12"/>
                  <a:gd name="T4" fmla="*/ 0 w 85"/>
                  <a:gd name="T5" fmla="*/ 227 h 12"/>
                  <a:gd name="T6" fmla="*/ 1212 w 85"/>
                  <a:gd name="T7" fmla="*/ 227 h 12"/>
                  <a:gd name="T8" fmla="*/ 1319 w 85"/>
                  <a:gd name="T9" fmla="*/ 115 h 12"/>
                  <a:gd name="T10" fmla="*/ 1212 w 85"/>
                  <a:gd name="T11" fmla="*/ 0 h 12"/>
                  <a:gd name="T12" fmla="*/ 0 w 85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5" h="12">
                    <a:moveTo>
                      <a:pt x="0" y="0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78" y="12"/>
                      <a:pt x="78" y="12"/>
                      <a:pt x="78" y="12"/>
                    </a:cubicBezTo>
                    <a:cubicBezTo>
                      <a:pt x="82" y="12"/>
                      <a:pt x="85" y="9"/>
                      <a:pt x="85" y="6"/>
                    </a:cubicBezTo>
                    <a:cubicBezTo>
                      <a:pt x="85" y="2"/>
                      <a:pt x="82" y="0"/>
                      <a:pt x="7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95" name="Freeform 1575"/>
              <p:cNvSpPr>
                <a:spLocks/>
              </p:cNvSpPr>
              <p:nvPr/>
            </p:nvSpPr>
            <p:spPr bwMode="auto">
              <a:xfrm>
                <a:off x="4852" y="2896"/>
                <a:ext cx="102" cy="35"/>
              </a:xfrm>
              <a:custGeom>
                <a:avLst/>
                <a:gdLst>
                  <a:gd name="T0" fmla="*/ 0 w 41"/>
                  <a:gd name="T1" fmla="*/ 0 h 13"/>
                  <a:gd name="T2" fmla="*/ 62 w 41"/>
                  <a:gd name="T3" fmla="*/ 137 h 13"/>
                  <a:gd name="T4" fmla="*/ 0 w 41"/>
                  <a:gd name="T5" fmla="*/ 253 h 13"/>
                  <a:gd name="T6" fmla="*/ 0 w 41"/>
                  <a:gd name="T7" fmla="*/ 253 h 13"/>
                  <a:gd name="T8" fmla="*/ 632 w 41"/>
                  <a:gd name="T9" fmla="*/ 0 h 13"/>
                  <a:gd name="T10" fmla="*/ 0 w 41"/>
                  <a:gd name="T11" fmla="*/ 0 h 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1" h="13">
                    <a:moveTo>
                      <a:pt x="0" y="0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5" y="8"/>
                      <a:pt x="29" y="4"/>
                      <a:pt x="4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96" name="Freeform 1576"/>
              <p:cNvSpPr>
                <a:spLocks/>
              </p:cNvSpPr>
              <p:nvPr/>
            </p:nvSpPr>
            <p:spPr bwMode="auto">
              <a:xfrm>
                <a:off x="4582" y="3293"/>
                <a:ext cx="42" cy="30"/>
              </a:xfrm>
              <a:custGeom>
                <a:avLst/>
                <a:gdLst>
                  <a:gd name="T0" fmla="*/ 30 w 17"/>
                  <a:gd name="T1" fmla="*/ 202 h 11"/>
                  <a:gd name="T2" fmla="*/ 166 w 17"/>
                  <a:gd name="T3" fmla="*/ 185 h 11"/>
                  <a:gd name="T4" fmla="*/ 212 w 17"/>
                  <a:gd name="T5" fmla="*/ 0 h 11"/>
                  <a:gd name="T6" fmla="*/ 0 w 17"/>
                  <a:gd name="T7" fmla="*/ 120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1">
                    <a:moveTo>
                      <a:pt x="2" y="10"/>
                    </a:moveTo>
                    <a:cubicBezTo>
                      <a:pt x="5" y="11"/>
                      <a:pt x="9" y="11"/>
                      <a:pt x="11" y="9"/>
                    </a:cubicBezTo>
                    <a:cubicBezTo>
                      <a:pt x="13" y="8"/>
                      <a:pt x="17" y="3"/>
                      <a:pt x="14" y="0"/>
                    </a:cubicBezTo>
                    <a:cubicBezTo>
                      <a:pt x="13" y="7"/>
                      <a:pt x="6" y="6"/>
                      <a:pt x="0" y="6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97" name="Freeform 1577"/>
              <p:cNvSpPr>
                <a:spLocks/>
              </p:cNvSpPr>
              <p:nvPr/>
            </p:nvSpPr>
            <p:spPr bwMode="auto">
              <a:xfrm>
                <a:off x="4489" y="3200"/>
                <a:ext cx="123" cy="35"/>
              </a:xfrm>
              <a:custGeom>
                <a:avLst/>
                <a:gdLst>
                  <a:gd name="T0" fmla="*/ 113 w 49"/>
                  <a:gd name="T1" fmla="*/ 0 h 13"/>
                  <a:gd name="T2" fmla="*/ 0 w 49"/>
                  <a:gd name="T3" fmla="*/ 137 h 13"/>
                  <a:gd name="T4" fmla="*/ 113 w 49"/>
                  <a:gd name="T5" fmla="*/ 253 h 13"/>
                  <a:gd name="T6" fmla="*/ 776 w 49"/>
                  <a:gd name="T7" fmla="*/ 253 h 13"/>
                  <a:gd name="T8" fmla="*/ 713 w 49"/>
                  <a:gd name="T9" fmla="*/ 137 h 13"/>
                  <a:gd name="T10" fmla="*/ 776 w 49"/>
                  <a:gd name="T11" fmla="*/ 0 h 13"/>
                  <a:gd name="T12" fmla="*/ 113 w 49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9" h="13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0"/>
                      <a:pt x="3" y="13"/>
                      <a:pt x="7" y="13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9" y="0"/>
                      <a:pt x="49" y="0"/>
                      <a:pt x="49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98" name="Freeform 1578"/>
              <p:cNvSpPr>
                <a:spLocks/>
              </p:cNvSpPr>
              <p:nvPr/>
            </p:nvSpPr>
            <p:spPr bwMode="auto">
              <a:xfrm>
                <a:off x="4491" y="3205"/>
                <a:ext cx="108" cy="24"/>
              </a:xfrm>
              <a:custGeom>
                <a:avLst/>
                <a:gdLst>
                  <a:gd name="T0" fmla="*/ 113 w 43"/>
                  <a:gd name="T1" fmla="*/ 0 h 9"/>
                  <a:gd name="T2" fmla="*/ 681 w 43"/>
                  <a:gd name="T3" fmla="*/ 0 h 9"/>
                  <a:gd name="T4" fmla="*/ 50 w 43"/>
                  <a:gd name="T5" fmla="*/ 136 h 9"/>
                  <a:gd name="T6" fmla="*/ 113 w 43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3" h="9">
                    <a:moveTo>
                      <a:pt x="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37" y="0"/>
                      <a:pt x="3" y="1"/>
                      <a:pt x="3" y="7"/>
                    </a:cubicBezTo>
                    <a:cubicBezTo>
                      <a:pt x="2" y="9"/>
                      <a:pt x="0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199" name="Freeform 1579"/>
              <p:cNvSpPr>
                <a:spLocks/>
              </p:cNvSpPr>
              <p:nvPr/>
            </p:nvSpPr>
            <p:spPr bwMode="auto">
              <a:xfrm>
                <a:off x="4489" y="3200"/>
                <a:ext cx="123" cy="35"/>
              </a:xfrm>
              <a:custGeom>
                <a:avLst/>
                <a:gdLst>
                  <a:gd name="T0" fmla="*/ 113 w 49"/>
                  <a:gd name="T1" fmla="*/ 0 h 13"/>
                  <a:gd name="T2" fmla="*/ 0 w 49"/>
                  <a:gd name="T3" fmla="*/ 137 h 13"/>
                  <a:gd name="T4" fmla="*/ 113 w 49"/>
                  <a:gd name="T5" fmla="*/ 253 h 13"/>
                  <a:gd name="T6" fmla="*/ 776 w 49"/>
                  <a:gd name="T7" fmla="*/ 253 h 13"/>
                  <a:gd name="T8" fmla="*/ 713 w 49"/>
                  <a:gd name="T9" fmla="*/ 137 h 13"/>
                  <a:gd name="T10" fmla="*/ 776 w 49"/>
                  <a:gd name="T11" fmla="*/ 0 h 13"/>
                  <a:gd name="T12" fmla="*/ 113 w 49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9" h="13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0"/>
                      <a:pt x="3" y="13"/>
                      <a:pt x="7" y="13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9" y="0"/>
                      <a:pt x="49" y="0"/>
                      <a:pt x="49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200" name="Freeform 1580"/>
              <p:cNvSpPr>
                <a:spLocks/>
              </p:cNvSpPr>
              <p:nvPr/>
            </p:nvSpPr>
            <p:spPr bwMode="auto">
              <a:xfrm>
                <a:off x="4476" y="3275"/>
                <a:ext cx="141" cy="34"/>
              </a:xfrm>
              <a:custGeom>
                <a:avLst/>
                <a:gdLst>
                  <a:gd name="T0" fmla="*/ 798 w 56"/>
                  <a:gd name="T1" fmla="*/ 0 h 13"/>
                  <a:gd name="T2" fmla="*/ 894 w 56"/>
                  <a:gd name="T3" fmla="*/ 123 h 13"/>
                  <a:gd name="T4" fmla="*/ 798 w 56"/>
                  <a:gd name="T5" fmla="*/ 233 h 13"/>
                  <a:gd name="T6" fmla="*/ 0 w 56"/>
                  <a:gd name="T7" fmla="*/ 233 h 13"/>
                  <a:gd name="T8" fmla="*/ 50 w 56"/>
                  <a:gd name="T9" fmla="*/ 123 h 13"/>
                  <a:gd name="T10" fmla="*/ 0 w 56"/>
                  <a:gd name="T11" fmla="*/ 0 h 13"/>
                  <a:gd name="T12" fmla="*/ 798 w 56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13">
                    <a:moveTo>
                      <a:pt x="50" y="0"/>
                    </a:moveTo>
                    <a:cubicBezTo>
                      <a:pt x="53" y="0"/>
                      <a:pt x="56" y="3"/>
                      <a:pt x="56" y="7"/>
                    </a:cubicBezTo>
                    <a:cubicBezTo>
                      <a:pt x="56" y="10"/>
                      <a:pt x="53" y="13"/>
                      <a:pt x="5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201" name="Freeform 1581"/>
              <p:cNvSpPr>
                <a:spLocks/>
              </p:cNvSpPr>
              <p:nvPr/>
            </p:nvSpPr>
            <p:spPr bwMode="auto">
              <a:xfrm>
                <a:off x="4489" y="3280"/>
                <a:ext cx="125" cy="24"/>
              </a:xfrm>
              <a:custGeom>
                <a:avLst/>
                <a:gdLst>
                  <a:gd name="T0" fmla="*/ 688 w 50"/>
                  <a:gd name="T1" fmla="*/ 0 h 9"/>
                  <a:gd name="T2" fmla="*/ 0 w 50"/>
                  <a:gd name="T3" fmla="*/ 0 h 9"/>
                  <a:gd name="T4" fmla="*/ 738 w 50"/>
                  <a:gd name="T5" fmla="*/ 136 h 9"/>
                  <a:gd name="T6" fmla="*/ 688 w 50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0" h="9">
                    <a:moveTo>
                      <a:pt x="4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6" y="0"/>
                      <a:pt x="47" y="1"/>
                      <a:pt x="47" y="7"/>
                    </a:cubicBezTo>
                    <a:cubicBezTo>
                      <a:pt x="48" y="9"/>
                      <a:pt x="50" y="0"/>
                      <a:pt x="44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202" name="Freeform 1582"/>
              <p:cNvSpPr>
                <a:spLocks/>
              </p:cNvSpPr>
              <p:nvPr/>
            </p:nvSpPr>
            <p:spPr bwMode="auto">
              <a:xfrm>
                <a:off x="4476" y="3275"/>
                <a:ext cx="141" cy="34"/>
              </a:xfrm>
              <a:custGeom>
                <a:avLst/>
                <a:gdLst>
                  <a:gd name="T0" fmla="*/ 798 w 56"/>
                  <a:gd name="T1" fmla="*/ 0 h 13"/>
                  <a:gd name="T2" fmla="*/ 894 w 56"/>
                  <a:gd name="T3" fmla="*/ 123 h 13"/>
                  <a:gd name="T4" fmla="*/ 798 w 56"/>
                  <a:gd name="T5" fmla="*/ 233 h 13"/>
                  <a:gd name="T6" fmla="*/ 0 w 56"/>
                  <a:gd name="T7" fmla="*/ 233 h 13"/>
                  <a:gd name="T8" fmla="*/ 50 w 56"/>
                  <a:gd name="T9" fmla="*/ 123 h 13"/>
                  <a:gd name="T10" fmla="*/ 0 w 56"/>
                  <a:gd name="T11" fmla="*/ 0 h 13"/>
                  <a:gd name="T12" fmla="*/ 798 w 56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13">
                    <a:moveTo>
                      <a:pt x="50" y="0"/>
                    </a:moveTo>
                    <a:cubicBezTo>
                      <a:pt x="53" y="0"/>
                      <a:pt x="56" y="3"/>
                      <a:pt x="56" y="7"/>
                    </a:cubicBezTo>
                    <a:cubicBezTo>
                      <a:pt x="56" y="10"/>
                      <a:pt x="53" y="13"/>
                      <a:pt x="5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203" name="Freeform 1583"/>
              <p:cNvSpPr>
                <a:spLocks/>
              </p:cNvSpPr>
              <p:nvPr/>
            </p:nvSpPr>
            <p:spPr bwMode="auto">
              <a:xfrm>
                <a:off x="4694" y="3405"/>
                <a:ext cx="198" cy="35"/>
              </a:xfrm>
              <a:custGeom>
                <a:avLst/>
                <a:gdLst>
                  <a:gd name="T0" fmla="*/ 1150 w 79"/>
                  <a:gd name="T1" fmla="*/ 253 h 13"/>
                  <a:gd name="T2" fmla="*/ 1243 w 79"/>
                  <a:gd name="T3" fmla="*/ 137 h 13"/>
                  <a:gd name="T4" fmla="*/ 1150 w 79"/>
                  <a:gd name="T5" fmla="*/ 0 h 13"/>
                  <a:gd name="T6" fmla="*/ 0 w 79"/>
                  <a:gd name="T7" fmla="*/ 0 h 13"/>
                  <a:gd name="T8" fmla="*/ 63 w 79"/>
                  <a:gd name="T9" fmla="*/ 137 h 13"/>
                  <a:gd name="T10" fmla="*/ 0 w 79"/>
                  <a:gd name="T11" fmla="*/ 253 h 13"/>
                  <a:gd name="T12" fmla="*/ 1150 w 79"/>
                  <a:gd name="T13" fmla="*/ 253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3">
                    <a:moveTo>
                      <a:pt x="73" y="13"/>
                    </a:moveTo>
                    <a:cubicBezTo>
                      <a:pt x="77" y="13"/>
                      <a:pt x="79" y="10"/>
                      <a:pt x="79" y="7"/>
                    </a:cubicBezTo>
                    <a:cubicBezTo>
                      <a:pt x="79" y="3"/>
                      <a:pt x="77" y="0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0" y="13"/>
                      <a:pt x="0" y="13"/>
                      <a:pt x="0" y="13"/>
                    </a:cubicBezTo>
                    <a:lnTo>
                      <a:pt x="73" y="13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204" name="Freeform 1584"/>
              <p:cNvSpPr>
                <a:spLocks/>
              </p:cNvSpPr>
              <p:nvPr/>
            </p:nvSpPr>
            <p:spPr bwMode="auto">
              <a:xfrm>
                <a:off x="4804" y="3469"/>
                <a:ext cx="210" cy="35"/>
              </a:xfrm>
              <a:custGeom>
                <a:avLst/>
                <a:gdLst>
                  <a:gd name="T0" fmla="*/ 0 w 84"/>
                  <a:gd name="T1" fmla="*/ 0 h 13"/>
                  <a:gd name="T2" fmla="*/ 50 w 84"/>
                  <a:gd name="T3" fmla="*/ 116 h 13"/>
                  <a:gd name="T4" fmla="*/ 0 w 84"/>
                  <a:gd name="T5" fmla="*/ 253 h 13"/>
                  <a:gd name="T6" fmla="*/ 1220 w 84"/>
                  <a:gd name="T7" fmla="*/ 253 h 13"/>
                  <a:gd name="T8" fmla="*/ 1313 w 84"/>
                  <a:gd name="T9" fmla="*/ 116 h 13"/>
                  <a:gd name="T10" fmla="*/ 1220 w 84"/>
                  <a:gd name="T11" fmla="*/ 0 h 13"/>
                  <a:gd name="T12" fmla="*/ 0 w 84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3">
                    <a:moveTo>
                      <a:pt x="0" y="0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81" y="13"/>
                      <a:pt x="84" y="10"/>
                      <a:pt x="84" y="6"/>
                    </a:cubicBezTo>
                    <a:cubicBezTo>
                      <a:pt x="84" y="3"/>
                      <a:pt x="81" y="0"/>
                      <a:pt x="7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205" name="Freeform 1585"/>
              <p:cNvSpPr>
                <a:spLocks/>
              </p:cNvSpPr>
              <p:nvPr/>
            </p:nvSpPr>
            <p:spPr bwMode="auto">
              <a:xfrm>
                <a:off x="4849" y="3539"/>
                <a:ext cx="100" cy="32"/>
              </a:xfrm>
              <a:custGeom>
                <a:avLst/>
                <a:gdLst>
                  <a:gd name="T0" fmla="*/ 0 w 40"/>
                  <a:gd name="T1" fmla="*/ 0 h 12"/>
                  <a:gd name="T2" fmla="*/ 50 w 40"/>
                  <a:gd name="T3" fmla="*/ 136 h 12"/>
                  <a:gd name="T4" fmla="*/ 0 w 40"/>
                  <a:gd name="T5" fmla="*/ 227 h 12"/>
                  <a:gd name="T6" fmla="*/ 0 w 40"/>
                  <a:gd name="T7" fmla="*/ 227 h 12"/>
                  <a:gd name="T8" fmla="*/ 625 w 40"/>
                  <a:gd name="T9" fmla="*/ 0 h 12"/>
                  <a:gd name="T10" fmla="*/ 0 w 40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0" h="12">
                    <a:moveTo>
                      <a:pt x="0" y="0"/>
                    </a:moveTo>
                    <a:cubicBezTo>
                      <a:pt x="3" y="7"/>
                      <a:pt x="3" y="7"/>
                      <a:pt x="3" y="7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5" y="8"/>
                      <a:pt x="29" y="4"/>
                      <a:pt x="4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206" name="Freeform 1586"/>
              <p:cNvSpPr>
                <a:spLocks/>
              </p:cNvSpPr>
              <p:nvPr/>
            </p:nvSpPr>
            <p:spPr bwMode="auto">
              <a:xfrm>
                <a:off x="4557" y="3341"/>
                <a:ext cx="175" cy="32"/>
              </a:xfrm>
              <a:custGeom>
                <a:avLst/>
                <a:gdLst>
                  <a:gd name="T0" fmla="*/ 63 w 70"/>
                  <a:gd name="T1" fmla="*/ 115 h 12"/>
                  <a:gd name="T2" fmla="*/ 0 w 70"/>
                  <a:gd name="T3" fmla="*/ 227 h 12"/>
                  <a:gd name="T4" fmla="*/ 1000 w 70"/>
                  <a:gd name="T5" fmla="*/ 227 h 12"/>
                  <a:gd name="T6" fmla="*/ 1095 w 70"/>
                  <a:gd name="T7" fmla="*/ 115 h 12"/>
                  <a:gd name="T8" fmla="*/ 1000 w 70"/>
                  <a:gd name="T9" fmla="*/ 0 h 12"/>
                  <a:gd name="T10" fmla="*/ 0 w 70"/>
                  <a:gd name="T11" fmla="*/ 0 h 12"/>
                  <a:gd name="T12" fmla="*/ 63 w 70"/>
                  <a:gd name="T13" fmla="*/ 115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0" h="12">
                    <a:moveTo>
                      <a:pt x="4" y="6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7" y="12"/>
                      <a:pt x="70" y="9"/>
                      <a:pt x="70" y="6"/>
                    </a:cubicBezTo>
                    <a:cubicBezTo>
                      <a:pt x="70" y="2"/>
                      <a:pt x="67" y="0"/>
                      <a:pt x="64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" y="6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207" name="Freeform 1587"/>
              <p:cNvSpPr>
                <a:spLocks/>
              </p:cNvSpPr>
              <p:nvPr/>
            </p:nvSpPr>
            <p:spPr bwMode="auto">
              <a:xfrm>
                <a:off x="4694" y="3405"/>
                <a:ext cx="198" cy="35"/>
              </a:xfrm>
              <a:custGeom>
                <a:avLst/>
                <a:gdLst>
                  <a:gd name="T0" fmla="*/ 1150 w 79"/>
                  <a:gd name="T1" fmla="*/ 253 h 13"/>
                  <a:gd name="T2" fmla="*/ 1243 w 79"/>
                  <a:gd name="T3" fmla="*/ 137 h 13"/>
                  <a:gd name="T4" fmla="*/ 1150 w 79"/>
                  <a:gd name="T5" fmla="*/ 0 h 13"/>
                  <a:gd name="T6" fmla="*/ 0 w 79"/>
                  <a:gd name="T7" fmla="*/ 0 h 13"/>
                  <a:gd name="T8" fmla="*/ 63 w 79"/>
                  <a:gd name="T9" fmla="*/ 137 h 13"/>
                  <a:gd name="T10" fmla="*/ 0 w 79"/>
                  <a:gd name="T11" fmla="*/ 253 h 13"/>
                  <a:gd name="T12" fmla="*/ 1150 w 79"/>
                  <a:gd name="T13" fmla="*/ 253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3">
                    <a:moveTo>
                      <a:pt x="73" y="13"/>
                    </a:moveTo>
                    <a:cubicBezTo>
                      <a:pt x="77" y="13"/>
                      <a:pt x="79" y="10"/>
                      <a:pt x="79" y="7"/>
                    </a:cubicBezTo>
                    <a:cubicBezTo>
                      <a:pt x="79" y="3"/>
                      <a:pt x="77" y="0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0" y="13"/>
                      <a:pt x="0" y="13"/>
                      <a:pt x="0" y="13"/>
                    </a:cubicBezTo>
                    <a:lnTo>
                      <a:pt x="73" y="13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208" name="Freeform 1588"/>
              <p:cNvSpPr>
                <a:spLocks/>
              </p:cNvSpPr>
              <p:nvPr/>
            </p:nvSpPr>
            <p:spPr bwMode="auto">
              <a:xfrm>
                <a:off x="4557" y="3341"/>
                <a:ext cx="175" cy="32"/>
              </a:xfrm>
              <a:custGeom>
                <a:avLst/>
                <a:gdLst>
                  <a:gd name="T0" fmla="*/ 63 w 70"/>
                  <a:gd name="T1" fmla="*/ 115 h 12"/>
                  <a:gd name="T2" fmla="*/ 0 w 70"/>
                  <a:gd name="T3" fmla="*/ 227 h 12"/>
                  <a:gd name="T4" fmla="*/ 1000 w 70"/>
                  <a:gd name="T5" fmla="*/ 227 h 12"/>
                  <a:gd name="T6" fmla="*/ 1095 w 70"/>
                  <a:gd name="T7" fmla="*/ 115 h 12"/>
                  <a:gd name="T8" fmla="*/ 1000 w 70"/>
                  <a:gd name="T9" fmla="*/ 0 h 12"/>
                  <a:gd name="T10" fmla="*/ 0 w 70"/>
                  <a:gd name="T11" fmla="*/ 0 h 12"/>
                  <a:gd name="T12" fmla="*/ 63 w 70"/>
                  <a:gd name="T13" fmla="*/ 115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0" h="12">
                    <a:moveTo>
                      <a:pt x="4" y="6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7" y="12"/>
                      <a:pt x="70" y="9"/>
                      <a:pt x="70" y="6"/>
                    </a:cubicBezTo>
                    <a:cubicBezTo>
                      <a:pt x="70" y="2"/>
                      <a:pt x="67" y="0"/>
                      <a:pt x="64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" y="6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209" name="Freeform 1589"/>
              <p:cNvSpPr>
                <a:spLocks/>
              </p:cNvSpPr>
              <p:nvPr/>
            </p:nvSpPr>
            <p:spPr bwMode="auto">
              <a:xfrm>
                <a:off x="4569" y="3347"/>
                <a:ext cx="140" cy="8"/>
              </a:xfrm>
              <a:custGeom>
                <a:avLst/>
                <a:gdLst>
                  <a:gd name="T0" fmla="*/ 0 w 56"/>
                  <a:gd name="T1" fmla="*/ 0 h 3"/>
                  <a:gd name="T2" fmla="*/ 875 w 56"/>
                  <a:gd name="T3" fmla="*/ 0 h 3"/>
                  <a:gd name="T4" fmla="*/ 20 w 56"/>
                  <a:gd name="T5" fmla="*/ 56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6" h="3">
                    <a:moveTo>
                      <a:pt x="0" y="0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48" y="0"/>
                      <a:pt x="2" y="2"/>
                      <a:pt x="1" y="3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210" name="Freeform 1590"/>
              <p:cNvSpPr>
                <a:spLocks/>
              </p:cNvSpPr>
              <p:nvPr/>
            </p:nvSpPr>
            <p:spPr bwMode="auto">
              <a:xfrm>
                <a:off x="4702" y="3411"/>
                <a:ext cx="165" cy="10"/>
              </a:xfrm>
              <a:custGeom>
                <a:avLst/>
                <a:gdLst>
                  <a:gd name="T0" fmla="*/ 0 w 66"/>
                  <a:gd name="T1" fmla="*/ 0 h 4"/>
                  <a:gd name="T2" fmla="*/ 1033 w 66"/>
                  <a:gd name="T3" fmla="*/ 0 h 4"/>
                  <a:gd name="T4" fmla="*/ 33 w 66"/>
                  <a:gd name="T5" fmla="*/ 63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6" h="4">
                    <a:moveTo>
                      <a:pt x="0" y="0"/>
                    </a:moveTo>
                    <a:cubicBezTo>
                      <a:pt x="66" y="0"/>
                      <a:pt x="66" y="0"/>
                      <a:pt x="66" y="0"/>
                    </a:cubicBezTo>
                    <a:cubicBezTo>
                      <a:pt x="58" y="1"/>
                      <a:pt x="2" y="3"/>
                      <a:pt x="2" y="4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211" name="Freeform 1591"/>
              <p:cNvSpPr>
                <a:spLocks/>
              </p:cNvSpPr>
              <p:nvPr/>
            </p:nvSpPr>
            <p:spPr bwMode="auto">
              <a:xfrm>
                <a:off x="4812" y="3475"/>
                <a:ext cx="162" cy="10"/>
              </a:xfrm>
              <a:custGeom>
                <a:avLst/>
                <a:gdLst>
                  <a:gd name="T0" fmla="*/ 0 w 65"/>
                  <a:gd name="T1" fmla="*/ 0 h 4"/>
                  <a:gd name="T2" fmla="*/ 1007 w 65"/>
                  <a:gd name="T3" fmla="*/ 0 h 4"/>
                  <a:gd name="T4" fmla="*/ 12 w 65"/>
                  <a:gd name="T5" fmla="*/ 63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5" h="4">
                    <a:moveTo>
                      <a:pt x="0" y="0"/>
                    </a:moveTo>
                    <a:cubicBezTo>
                      <a:pt x="65" y="0"/>
                      <a:pt x="65" y="0"/>
                      <a:pt x="65" y="0"/>
                    </a:cubicBezTo>
                    <a:cubicBezTo>
                      <a:pt x="57" y="1"/>
                      <a:pt x="2" y="3"/>
                      <a:pt x="1" y="4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212" name="Freeform 1592"/>
              <p:cNvSpPr>
                <a:spLocks/>
              </p:cNvSpPr>
              <p:nvPr/>
            </p:nvSpPr>
            <p:spPr bwMode="auto">
              <a:xfrm>
                <a:off x="4859" y="3544"/>
                <a:ext cx="60" cy="8"/>
              </a:xfrm>
              <a:custGeom>
                <a:avLst/>
                <a:gdLst>
                  <a:gd name="T0" fmla="*/ 0 w 24"/>
                  <a:gd name="T1" fmla="*/ 0 h 3"/>
                  <a:gd name="T2" fmla="*/ 375 w 24"/>
                  <a:gd name="T3" fmla="*/ 0 h 3"/>
                  <a:gd name="T4" fmla="*/ 20 w 24"/>
                  <a:gd name="T5" fmla="*/ 56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4" h="3">
                    <a:moveTo>
                      <a:pt x="0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6" y="0"/>
                      <a:pt x="1" y="2"/>
                      <a:pt x="1" y="3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213" name="Freeform 1593"/>
              <p:cNvSpPr>
                <a:spLocks/>
              </p:cNvSpPr>
              <p:nvPr/>
            </p:nvSpPr>
            <p:spPr bwMode="auto">
              <a:xfrm>
                <a:off x="4804" y="3469"/>
                <a:ext cx="210" cy="35"/>
              </a:xfrm>
              <a:custGeom>
                <a:avLst/>
                <a:gdLst>
                  <a:gd name="T0" fmla="*/ 0 w 84"/>
                  <a:gd name="T1" fmla="*/ 0 h 13"/>
                  <a:gd name="T2" fmla="*/ 50 w 84"/>
                  <a:gd name="T3" fmla="*/ 116 h 13"/>
                  <a:gd name="T4" fmla="*/ 0 w 84"/>
                  <a:gd name="T5" fmla="*/ 253 h 13"/>
                  <a:gd name="T6" fmla="*/ 1220 w 84"/>
                  <a:gd name="T7" fmla="*/ 253 h 13"/>
                  <a:gd name="T8" fmla="*/ 1313 w 84"/>
                  <a:gd name="T9" fmla="*/ 116 h 13"/>
                  <a:gd name="T10" fmla="*/ 1220 w 84"/>
                  <a:gd name="T11" fmla="*/ 0 h 13"/>
                  <a:gd name="T12" fmla="*/ 0 w 84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3">
                    <a:moveTo>
                      <a:pt x="0" y="0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81" y="13"/>
                      <a:pt x="84" y="10"/>
                      <a:pt x="84" y="6"/>
                    </a:cubicBezTo>
                    <a:cubicBezTo>
                      <a:pt x="84" y="3"/>
                      <a:pt x="81" y="0"/>
                      <a:pt x="7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214" name="Freeform 1594"/>
              <p:cNvSpPr>
                <a:spLocks/>
              </p:cNvSpPr>
              <p:nvPr/>
            </p:nvSpPr>
            <p:spPr bwMode="auto">
              <a:xfrm>
                <a:off x="4849" y="3539"/>
                <a:ext cx="100" cy="32"/>
              </a:xfrm>
              <a:custGeom>
                <a:avLst/>
                <a:gdLst>
                  <a:gd name="T0" fmla="*/ 0 w 40"/>
                  <a:gd name="T1" fmla="*/ 0 h 12"/>
                  <a:gd name="T2" fmla="*/ 50 w 40"/>
                  <a:gd name="T3" fmla="*/ 136 h 12"/>
                  <a:gd name="T4" fmla="*/ 0 w 40"/>
                  <a:gd name="T5" fmla="*/ 227 h 12"/>
                  <a:gd name="T6" fmla="*/ 0 w 40"/>
                  <a:gd name="T7" fmla="*/ 227 h 12"/>
                  <a:gd name="T8" fmla="*/ 625 w 40"/>
                  <a:gd name="T9" fmla="*/ 0 h 12"/>
                  <a:gd name="T10" fmla="*/ 0 w 40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0" h="12">
                    <a:moveTo>
                      <a:pt x="0" y="0"/>
                    </a:moveTo>
                    <a:cubicBezTo>
                      <a:pt x="3" y="7"/>
                      <a:pt x="3" y="7"/>
                      <a:pt x="3" y="7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5" y="8"/>
                      <a:pt x="29" y="4"/>
                      <a:pt x="4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215" name="Freeform 1595"/>
              <p:cNvSpPr>
                <a:spLocks/>
              </p:cNvSpPr>
              <p:nvPr/>
            </p:nvSpPr>
            <p:spPr bwMode="auto">
              <a:xfrm>
                <a:off x="4474" y="2189"/>
                <a:ext cx="563" cy="398"/>
              </a:xfrm>
              <a:custGeom>
                <a:avLst/>
                <a:gdLst>
                  <a:gd name="T0" fmla="*/ 0 w 225"/>
                  <a:gd name="T1" fmla="*/ 2839 h 149"/>
                  <a:gd name="T2" fmla="*/ 1879 w 225"/>
                  <a:gd name="T3" fmla="*/ 1507 h 149"/>
                  <a:gd name="T4" fmla="*/ 3526 w 225"/>
                  <a:gd name="T5" fmla="*/ 593 h 149"/>
                  <a:gd name="T6" fmla="*/ 3526 w 225"/>
                  <a:gd name="T7" fmla="*/ 0 h 149"/>
                  <a:gd name="T8" fmla="*/ 1879 w 225"/>
                  <a:gd name="T9" fmla="*/ 914 h 149"/>
                  <a:gd name="T10" fmla="*/ 0 w 225"/>
                  <a:gd name="T11" fmla="*/ 2246 h 149"/>
                  <a:gd name="T12" fmla="*/ 0 w 225"/>
                  <a:gd name="T13" fmla="*/ 2839 h 1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5" h="149">
                    <a:moveTo>
                      <a:pt x="0" y="149"/>
                    </a:moveTo>
                    <a:cubicBezTo>
                      <a:pt x="0" y="121"/>
                      <a:pt x="66" y="98"/>
                      <a:pt x="120" y="79"/>
                    </a:cubicBezTo>
                    <a:cubicBezTo>
                      <a:pt x="176" y="59"/>
                      <a:pt x="225" y="52"/>
                      <a:pt x="225" y="31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225" y="21"/>
                      <a:pt x="176" y="28"/>
                      <a:pt x="120" y="48"/>
                    </a:cubicBezTo>
                    <a:cubicBezTo>
                      <a:pt x="66" y="67"/>
                      <a:pt x="0" y="90"/>
                      <a:pt x="0" y="118"/>
                    </a:cubicBezTo>
                    <a:lnTo>
                      <a:pt x="0" y="149"/>
                    </a:lnTo>
                    <a:close/>
                  </a:path>
                </a:pathLst>
              </a:custGeom>
              <a:grpFill/>
              <a:ln w="7938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216" name="Freeform 1596"/>
              <p:cNvSpPr>
                <a:spLocks/>
              </p:cNvSpPr>
              <p:nvPr/>
            </p:nvSpPr>
            <p:spPr bwMode="auto">
              <a:xfrm>
                <a:off x="4489" y="2232"/>
                <a:ext cx="533" cy="243"/>
              </a:xfrm>
              <a:custGeom>
                <a:avLst/>
                <a:gdLst>
                  <a:gd name="T0" fmla="*/ 3338 w 213"/>
                  <a:gd name="T1" fmla="*/ 0 h 91"/>
                  <a:gd name="T2" fmla="*/ 1804 w 213"/>
                  <a:gd name="T3" fmla="*/ 764 h 91"/>
                  <a:gd name="T4" fmla="*/ 0 w 213"/>
                  <a:gd name="T5" fmla="*/ 1733 h 91"/>
                  <a:gd name="T6" fmla="*/ 1804 w 213"/>
                  <a:gd name="T7" fmla="*/ 684 h 91"/>
                  <a:gd name="T8" fmla="*/ 3338 w 213"/>
                  <a:gd name="T9" fmla="*/ 0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3" h="91">
                    <a:moveTo>
                      <a:pt x="213" y="0"/>
                    </a:moveTo>
                    <a:cubicBezTo>
                      <a:pt x="197" y="13"/>
                      <a:pt x="158" y="24"/>
                      <a:pt x="115" y="40"/>
                    </a:cubicBezTo>
                    <a:cubicBezTo>
                      <a:pt x="71" y="55"/>
                      <a:pt x="18" y="70"/>
                      <a:pt x="0" y="91"/>
                    </a:cubicBezTo>
                    <a:cubicBezTo>
                      <a:pt x="18" y="70"/>
                      <a:pt x="71" y="51"/>
                      <a:pt x="115" y="36"/>
                    </a:cubicBezTo>
                    <a:cubicBezTo>
                      <a:pt x="158" y="21"/>
                      <a:pt x="197" y="13"/>
                      <a:pt x="213" y="0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217" name="Freeform 1597"/>
              <p:cNvSpPr>
                <a:spLocks/>
              </p:cNvSpPr>
              <p:nvPr/>
            </p:nvSpPr>
            <p:spPr bwMode="auto">
              <a:xfrm>
                <a:off x="4474" y="2829"/>
                <a:ext cx="563" cy="398"/>
              </a:xfrm>
              <a:custGeom>
                <a:avLst/>
                <a:gdLst>
                  <a:gd name="T0" fmla="*/ 0 w 225"/>
                  <a:gd name="T1" fmla="*/ 2839 h 149"/>
                  <a:gd name="T2" fmla="*/ 1879 w 225"/>
                  <a:gd name="T3" fmla="*/ 1507 h 149"/>
                  <a:gd name="T4" fmla="*/ 3526 w 225"/>
                  <a:gd name="T5" fmla="*/ 593 h 149"/>
                  <a:gd name="T6" fmla="*/ 3526 w 225"/>
                  <a:gd name="T7" fmla="*/ 0 h 149"/>
                  <a:gd name="T8" fmla="*/ 1879 w 225"/>
                  <a:gd name="T9" fmla="*/ 914 h 149"/>
                  <a:gd name="T10" fmla="*/ 0 w 225"/>
                  <a:gd name="T11" fmla="*/ 2246 h 149"/>
                  <a:gd name="T12" fmla="*/ 0 w 225"/>
                  <a:gd name="T13" fmla="*/ 2839 h 1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5" h="149">
                    <a:moveTo>
                      <a:pt x="0" y="149"/>
                    </a:moveTo>
                    <a:cubicBezTo>
                      <a:pt x="0" y="121"/>
                      <a:pt x="66" y="98"/>
                      <a:pt x="120" y="79"/>
                    </a:cubicBezTo>
                    <a:cubicBezTo>
                      <a:pt x="176" y="59"/>
                      <a:pt x="225" y="52"/>
                      <a:pt x="225" y="31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225" y="21"/>
                      <a:pt x="176" y="28"/>
                      <a:pt x="120" y="48"/>
                    </a:cubicBezTo>
                    <a:cubicBezTo>
                      <a:pt x="66" y="67"/>
                      <a:pt x="0" y="90"/>
                      <a:pt x="0" y="118"/>
                    </a:cubicBezTo>
                    <a:lnTo>
                      <a:pt x="0" y="149"/>
                    </a:lnTo>
                    <a:close/>
                  </a:path>
                </a:pathLst>
              </a:custGeom>
              <a:grpFill/>
              <a:ln w="7938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218" name="Freeform 1598"/>
              <p:cNvSpPr>
                <a:spLocks/>
              </p:cNvSpPr>
              <p:nvPr/>
            </p:nvSpPr>
            <p:spPr bwMode="auto">
              <a:xfrm>
                <a:off x="4607" y="3712"/>
                <a:ext cx="197" cy="32"/>
              </a:xfrm>
              <a:custGeom>
                <a:avLst/>
                <a:gdLst>
                  <a:gd name="T0" fmla="*/ 92 w 79"/>
                  <a:gd name="T1" fmla="*/ 0 h 12"/>
                  <a:gd name="T2" fmla="*/ 0 w 79"/>
                  <a:gd name="T3" fmla="*/ 115 h 12"/>
                  <a:gd name="T4" fmla="*/ 92 w 79"/>
                  <a:gd name="T5" fmla="*/ 227 h 12"/>
                  <a:gd name="T6" fmla="*/ 1224 w 79"/>
                  <a:gd name="T7" fmla="*/ 227 h 12"/>
                  <a:gd name="T8" fmla="*/ 1194 w 79"/>
                  <a:gd name="T9" fmla="*/ 115 h 12"/>
                  <a:gd name="T10" fmla="*/ 1224 w 79"/>
                  <a:gd name="T11" fmla="*/ 0 h 12"/>
                  <a:gd name="T12" fmla="*/ 92 w 79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9" y="0"/>
                      <a:pt x="79" y="0"/>
                      <a:pt x="79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219" name="Freeform 1599"/>
              <p:cNvSpPr>
                <a:spLocks/>
              </p:cNvSpPr>
              <p:nvPr/>
            </p:nvSpPr>
            <p:spPr bwMode="auto">
              <a:xfrm>
                <a:off x="4484" y="3776"/>
                <a:ext cx="210" cy="32"/>
              </a:xfrm>
              <a:custGeom>
                <a:avLst/>
                <a:gdLst>
                  <a:gd name="T0" fmla="*/ 95 w 84"/>
                  <a:gd name="T1" fmla="*/ 0 h 12"/>
                  <a:gd name="T2" fmla="*/ 0 w 84"/>
                  <a:gd name="T3" fmla="*/ 115 h 12"/>
                  <a:gd name="T4" fmla="*/ 95 w 84"/>
                  <a:gd name="T5" fmla="*/ 227 h 12"/>
                  <a:gd name="T6" fmla="*/ 1313 w 84"/>
                  <a:gd name="T7" fmla="*/ 227 h 12"/>
                  <a:gd name="T8" fmla="*/ 1270 w 84"/>
                  <a:gd name="T9" fmla="*/ 115 h 12"/>
                  <a:gd name="T10" fmla="*/ 1313 w 84"/>
                  <a:gd name="T11" fmla="*/ 0 h 12"/>
                  <a:gd name="T12" fmla="*/ 95 w 84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2">
                    <a:moveTo>
                      <a:pt x="6" y="0"/>
                    </a:moveTo>
                    <a:cubicBezTo>
                      <a:pt x="2" y="0"/>
                      <a:pt x="0" y="2"/>
                      <a:pt x="0" y="6"/>
                    </a:cubicBezTo>
                    <a:cubicBezTo>
                      <a:pt x="0" y="9"/>
                      <a:pt x="2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220" name="Freeform 1600"/>
              <p:cNvSpPr>
                <a:spLocks/>
              </p:cNvSpPr>
              <p:nvPr/>
            </p:nvSpPr>
            <p:spPr bwMode="auto">
              <a:xfrm>
                <a:off x="4484" y="3776"/>
                <a:ext cx="210" cy="32"/>
              </a:xfrm>
              <a:custGeom>
                <a:avLst/>
                <a:gdLst>
                  <a:gd name="T0" fmla="*/ 95 w 84"/>
                  <a:gd name="T1" fmla="*/ 0 h 12"/>
                  <a:gd name="T2" fmla="*/ 0 w 84"/>
                  <a:gd name="T3" fmla="*/ 115 h 12"/>
                  <a:gd name="T4" fmla="*/ 95 w 84"/>
                  <a:gd name="T5" fmla="*/ 227 h 12"/>
                  <a:gd name="T6" fmla="*/ 1313 w 84"/>
                  <a:gd name="T7" fmla="*/ 227 h 12"/>
                  <a:gd name="T8" fmla="*/ 1270 w 84"/>
                  <a:gd name="T9" fmla="*/ 115 h 12"/>
                  <a:gd name="T10" fmla="*/ 1313 w 84"/>
                  <a:gd name="T11" fmla="*/ 0 h 12"/>
                  <a:gd name="T12" fmla="*/ 95 w 84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2">
                    <a:moveTo>
                      <a:pt x="6" y="0"/>
                    </a:moveTo>
                    <a:cubicBezTo>
                      <a:pt x="2" y="0"/>
                      <a:pt x="0" y="2"/>
                      <a:pt x="0" y="6"/>
                    </a:cubicBezTo>
                    <a:cubicBezTo>
                      <a:pt x="0" y="9"/>
                      <a:pt x="2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221" name="Freeform 1601"/>
              <p:cNvSpPr>
                <a:spLocks/>
              </p:cNvSpPr>
              <p:nvPr/>
            </p:nvSpPr>
            <p:spPr bwMode="auto">
              <a:xfrm>
                <a:off x="4754" y="3645"/>
                <a:ext cx="118" cy="32"/>
              </a:xfrm>
              <a:custGeom>
                <a:avLst/>
                <a:gdLst>
                  <a:gd name="T0" fmla="*/ 188 w 47"/>
                  <a:gd name="T1" fmla="*/ 0 h 12"/>
                  <a:gd name="T2" fmla="*/ 0 w 47"/>
                  <a:gd name="T3" fmla="*/ 227 h 12"/>
                  <a:gd name="T4" fmla="*/ 743 w 47"/>
                  <a:gd name="T5" fmla="*/ 227 h 12"/>
                  <a:gd name="T6" fmla="*/ 713 w 47"/>
                  <a:gd name="T7" fmla="*/ 115 h 12"/>
                  <a:gd name="T8" fmla="*/ 743 w 47"/>
                  <a:gd name="T9" fmla="*/ 0 h 12"/>
                  <a:gd name="T10" fmla="*/ 188 w 47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" h="12">
                    <a:moveTo>
                      <a:pt x="12" y="0"/>
                    </a:moveTo>
                    <a:cubicBezTo>
                      <a:pt x="7" y="4"/>
                      <a:pt x="3" y="8"/>
                      <a:pt x="0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7" y="0"/>
                      <a:pt x="47" y="0"/>
                      <a:pt x="47" y="0"/>
                    </a:cubicBezTo>
                    <a:lnTo>
                      <a:pt x="12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222" name="Freeform 1602"/>
              <p:cNvSpPr>
                <a:spLocks/>
              </p:cNvSpPr>
              <p:nvPr/>
            </p:nvSpPr>
            <p:spPr bwMode="auto">
              <a:xfrm>
                <a:off x="4481" y="3781"/>
                <a:ext cx="201" cy="24"/>
              </a:xfrm>
              <a:custGeom>
                <a:avLst/>
                <a:gdLst>
                  <a:gd name="T0" fmla="*/ 113 w 80"/>
                  <a:gd name="T1" fmla="*/ 0 h 9"/>
                  <a:gd name="T2" fmla="*/ 1249 w 80"/>
                  <a:gd name="T3" fmla="*/ 0 h 9"/>
                  <a:gd name="T4" fmla="*/ 651 w 80"/>
                  <a:gd name="T5" fmla="*/ 56 h 9"/>
                  <a:gd name="T6" fmla="*/ 63 w 80"/>
                  <a:gd name="T7" fmla="*/ 136 h 9"/>
                  <a:gd name="T8" fmla="*/ 113 w 80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9">
                    <a:moveTo>
                      <a:pt x="7" y="0"/>
                    </a:moveTo>
                    <a:cubicBezTo>
                      <a:pt x="79" y="0"/>
                      <a:pt x="79" y="0"/>
                      <a:pt x="79" y="0"/>
                    </a:cubicBezTo>
                    <a:cubicBezTo>
                      <a:pt x="73" y="0"/>
                      <a:pt x="80" y="1"/>
                      <a:pt x="41" y="3"/>
                    </a:cubicBezTo>
                    <a:cubicBezTo>
                      <a:pt x="16" y="4"/>
                      <a:pt x="4" y="5"/>
                      <a:pt x="4" y="7"/>
                    </a:cubicBezTo>
                    <a:cubicBezTo>
                      <a:pt x="2" y="9"/>
                      <a:pt x="0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223" name="Freeform 1603"/>
              <p:cNvSpPr>
                <a:spLocks/>
              </p:cNvSpPr>
              <p:nvPr/>
            </p:nvSpPr>
            <p:spPr bwMode="auto">
              <a:xfrm>
                <a:off x="4607" y="3715"/>
                <a:ext cx="197" cy="24"/>
              </a:xfrm>
              <a:custGeom>
                <a:avLst/>
                <a:gdLst>
                  <a:gd name="T0" fmla="*/ 105 w 79"/>
                  <a:gd name="T1" fmla="*/ 0 h 9"/>
                  <a:gd name="T2" fmla="*/ 1224 w 79"/>
                  <a:gd name="T3" fmla="*/ 0 h 9"/>
                  <a:gd name="T4" fmla="*/ 591 w 79"/>
                  <a:gd name="T5" fmla="*/ 56 h 9"/>
                  <a:gd name="T6" fmla="*/ 42 w 79"/>
                  <a:gd name="T7" fmla="*/ 149 h 9"/>
                  <a:gd name="T8" fmla="*/ 105 w 79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9" h="9">
                    <a:moveTo>
                      <a:pt x="7" y="0"/>
                    </a:moveTo>
                    <a:cubicBezTo>
                      <a:pt x="79" y="0"/>
                      <a:pt x="79" y="0"/>
                      <a:pt x="79" y="0"/>
                    </a:cubicBezTo>
                    <a:cubicBezTo>
                      <a:pt x="73" y="0"/>
                      <a:pt x="78" y="1"/>
                      <a:pt x="38" y="3"/>
                    </a:cubicBezTo>
                    <a:cubicBezTo>
                      <a:pt x="13" y="4"/>
                      <a:pt x="4" y="5"/>
                      <a:pt x="3" y="8"/>
                    </a:cubicBezTo>
                    <a:cubicBezTo>
                      <a:pt x="2" y="9"/>
                      <a:pt x="0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224" name="Freeform 1604"/>
              <p:cNvSpPr>
                <a:spLocks/>
              </p:cNvSpPr>
              <p:nvPr/>
            </p:nvSpPr>
            <p:spPr bwMode="auto">
              <a:xfrm>
                <a:off x="4607" y="3712"/>
                <a:ext cx="197" cy="32"/>
              </a:xfrm>
              <a:custGeom>
                <a:avLst/>
                <a:gdLst>
                  <a:gd name="T0" fmla="*/ 92 w 79"/>
                  <a:gd name="T1" fmla="*/ 0 h 12"/>
                  <a:gd name="T2" fmla="*/ 0 w 79"/>
                  <a:gd name="T3" fmla="*/ 115 h 12"/>
                  <a:gd name="T4" fmla="*/ 92 w 79"/>
                  <a:gd name="T5" fmla="*/ 227 h 12"/>
                  <a:gd name="T6" fmla="*/ 1224 w 79"/>
                  <a:gd name="T7" fmla="*/ 227 h 12"/>
                  <a:gd name="T8" fmla="*/ 1194 w 79"/>
                  <a:gd name="T9" fmla="*/ 115 h 12"/>
                  <a:gd name="T10" fmla="*/ 1224 w 79"/>
                  <a:gd name="T11" fmla="*/ 0 h 12"/>
                  <a:gd name="T12" fmla="*/ 92 w 79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9" y="0"/>
                      <a:pt x="79" y="0"/>
                      <a:pt x="79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225" name="Freeform 1605"/>
              <p:cNvSpPr>
                <a:spLocks/>
              </p:cNvSpPr>
              <p:nvPr/>
            </p:nvSpPr>
            <p:spPr bwMode="auto">
              <a:xfrm>
                <a:off x="4754" y="3645"/>
                <a:ext cx="118" cy="32"/>
              </a:xfrm>
              <a:custGeom>
                <a:avLst/>
                <a:gdLst>
                  <a:gd name="T0" fmla="*/ 188 w 47"/>
                  <a:gd name="T1" fmla="*/ 0 h 12"/>
                  <a:gd name="T2" fmla="*/ 0 w 47"/>
                  <a:gd name="T3" fmla="*/ 227 h 12"/>
                  <a:gd name="T4" fmla="*/ 743 w 47"/>
                  <a:gd name="T5" fmla="*/ 227 h 12"/>
                  <a:gd name="T6" fmla="*/ 713 w 47"/>
                  <a:gd name="T7" fmla="*/ 115 h 12"/>
                  <a:gd name="T8" fmla="*/ 743 w 47"/>
                  <a:gd name="T9" fmla="*/ 0 h 12"/>
                  <a:gd name="T10" fmla="*/ 188 w 47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" h="12">
                    <a:moveTo>
                      <a:pt x="12" y="0"/>
                    </a:moveTo>
                    <a:cubicBezTo>
                      <a:pt x="7" y="4"/>
                      <a:pt x="3" y="8"/>
                      <a:pt x="0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7" y="0"/>
                      <a:pt x="47" y="0"/>
                      <a:pt x="47" y="0"/>
                    </a:cubicBezTo>
                    <a:lnTo>
                      <a:pt x="12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226" name="Freeform 1606"/>
              <p:cNvSpPr>
                <a:spLocks/>
              </p:cNvSpPr>
              <p:nvPr/>
            </p:nvSpPr>
            <p:spPr bwMode="auto">
              <a:xfrm>
                <a:off x="4489" y="2872"/>
                <a:ext cx="533" cy="243"/>
              </a:xfrm>
              <a:custGeom>
                <a:avLst/>
                <a:gdLst>
                  <a:gd name="T0" fmla="*/ 3338 w 213"/>
                  <a:gd name="T1" fmla="*/ 0 h 91"/>
                  <a:gd name="T2" fmla="*/ 1804 w 213"/>
                  <a:gd name="T3" fmla="*/ 764 h 91"/>
                  <a:gd name="T4" fmla="*/ 0 w 213"/>
                  <a:gd name="T5" fmla="*/ 1733 h 91"/>
                  <a:gd name="T6" fmla="*/ 1804 w 213"/>
                  <a:gd name="T7" fmla="*/ 684 h 91"/>
                  <a:gd name="T8" fmla="*/ 3338 w 213"/>
                  <a:gd name="T9" fmla="*/ 0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3" h="91">
                    <a:moveTo>
                      <a:pt x="213" y="0"/>
                    </a:moveTo>
                    <a:cubicBezTo>
                      <a:pt x="197" y="13"/>
                      <a:pt x="158" y="24"/>
                      <a:pt x="115" y="40"/>
                    </a:cubicBezTo>
                    <a:cubicBezTo>
                      <a:pt x="71" y="55"/>
                      <a:pt x="18" y="70"/>
                      <a:pt x="0" y="91"/>
                    </a:cubicBezTo>
                    <a:cubicBezTo>
                      <a:pt x="18" y="70"/>
                      <a:pt x="71" y="51"/>
                      <a:pt x="115" y="36"/>
                    </a:cubicBezTo>
                    <a:cubicBezTo>
                      <a:pt x="158" y="21"/>
                      <a:pt x="197" y="13"/>
                      <a:pt x="213" y="0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227" name="Freeform 1607"/>
              <p:cNvSpPr>
                <a:spLocks/>
              </p:cNvSpPr>
              <p:nvPr/>
            </p:nvSpPr>
            <p:spPr bwMode="auto">
              <a:xfrm>
                <a:off x="4474" y="3472"/>
                <a:ext cx="563" cy="395"/>
              </a:xfrm>
              <a:custGeom>
                <a:avLst/>
                <a:gdLst>
                  <a:gd name="T0" fmla="*/ 0 w 225"/>
                  <a:gd name="T1" fmla="*/ 2813 h 148"/>
                  <a:gd name="T2" fmla="*/ 1879 w 225"/>
                  <a:gd name="T3" fmla="*/ 1481 h 148"/>
                  <a:gd name="T4" fmla="*/ 3526 w 225"/>
                  <a:gd name="T5" fmla="*/ 571 h 148"/>
                  <a:gd name="T6" fmla="*/ 3526 w 225"/>
                  <a:gd name="T7" fmla="*/ 0 h 148"/>
                  <a:gd name="T8" fmla="*/ 1879 w 225"/>
                  <a:gd name="T9" fmla="*/ 891 h 148"/>
                  <a:gd name="T10" fmla="*/ 0 w 225"/>
                  <a:gd name="T11" fmla="*/ 2223 h 148"/>
                  <a:gd name="T12" fmla="*/ 0 w 225"/>
                  <a:gd name="T13" fmla="*/ 2813 h 1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5" h="148">
                    <a:moveTo>
                      <a:pt x="0" y="148"/>
                    </a:moveTo>
                    <a:cubicBezTo>
                      <a:pt x="0" y="120"/>
                      <a:pt x="66" y="97"/>
                      <a:pt x="120" y="78"/>
                    </a:cubicBezTo>
                    <a:cubicBezTo>
                      <a:pt x="176" y="58"/>
                      <a:pt x="225" y="51"/>
                      <a:pt x="225" y="30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225" y="20"/>
                      <a:pt x="176" y="28"/>
                      <a:pt x="120" y="47"/>
                    </a:cubicBezTo>
                    <a:cubicBezTo>
                      <a:pt x="66" y="66"/>
                      <a:pt x="0" y="89"/>
                      <a:pt x="0" y="117"/>
                    </a:cubicBezTo>
                    <a:lnTo>
                      <a:pt x="0" y="148"/>
                    </a:lnTo>
                    <a:close/>
                  </a:path>
                </a:pathLst>
              </a:custGeom>
              <a:grpFill/>
              <a:ln w="7938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228" name="Freeform 1608"/>
              <p:cNvSpPr>
                <a:spLocks/>
              </p:cNvSpPr>
              <p:nvPr/>
            </p:nvSpPr>
            <p:spPr bwMode="auto">
              <a:xfrm>
                <a:off x="4489" y="3515"/>
                <a:ext cx="533" cy="240"/>
              </a:xfrm>
              <a:custGeom>
                <a:avLst/>
                <a:gdLst>
                  <a:gd name="T0" fmla="*/ 3338 w 213"/>
                  <a:gd name="T1" fmla="*/ 0 h 90"/>
                  <a:gd name="T2" fmla="*/ 1804 w 213"/>
                  <a:gd name="T3" fmla="*/ 739 h 90"/>
                  <a:gd name="T4" fmla="*/ 0 w 213"/>
                  <a:gd name="T5" fmla="*/ 1707 h 90"/>
                  <a:gd name="T6" fmla="*/ 1804 w 213"/>
                  <a:gd name="T7" fmla="*/ 683 h 90"/>
                  <a:gd name="T8" fmla="*/ 3338 w 213"/>
                  <a:gd name="T9" fmla="*/ 0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3" h="90">
                    <a:moveTo>
                      <a:pt x="213" y="0"/>
                    </a:moveTo>
                    <a:cubicBezTo>
                      <a:pt x="197" y="13"/>
                      <a:pt x="158" y="24"/>
                      <a:pt x="115" y="39"/>
                    </a:cubicBezTo>
                    <a:cubicBezTo>
                      <a:pt x="71" y="55"/>
                      <a:pt x="18" y="69"/>
                      <a:pt x="0" y="90"/>
                    </a:cubicBezTo>
                    <a:cubicBezTo>
                      <a:pt x="18" y="69"/>
                      <a:pt x="71" y="51"/>
                      <a:pt x="115" y="36"/>
                    </a:cubicBezTo>
                    <a:cubicBezTo>
                      <a:pt x="158" y="20"/>
                      <a:pt x="197" y="13"/>
                      <a:pt x="213" y="0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229" name="Freeform 1610"/>
              <p:cNvSpPr>
                <a:spLocks/>
              </p:cNvSpPr>
              <p:nvPr/>
            </p:nvSpPr>
            <p:spPr bwMode="auto">
              <a:xfrm>
                <a:off x="4492" y="2642"/>
                <a:ext cx="125" cy="24"/>
              </a:xfrm>
              <a:custGeom>
                <a:avLst/>
                <a:gdLst>
                  <a:gd name="T0" fmla="*/ 688 w 50"/>
                  <a:gd name="T1" fmla="*/ 0 h 9"/>
                  <a:gd name="T2" fmla="*/ 0 w 50"/>
                  <a:gd name="T3" fmla="*/ 0 h 9"/>
                  <a:gd name="T4" fmla="*/ 738 w 50"/>
                  <a:gd name="T5" fmla="*/ 136 h 9"/>
                  <a:gd name="T6" fmla="*/ 688 w 50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0" h="9">
                    <a:moveTo>
                      <a:pt x="4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6" y="0"/>
                      <a:pt x="47" y="1"/>
                      <a:pt x="47" y="7"/>
                    </a:cubicBezTo>
                    <a:cubicBezTo>
                      <a:pt x="48" y="9"/>
                      <a:pt x="50" y="0"/>
                      <a:pt x="44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</p:grpSp>
        <p:grpSp>
          <p:nvGrpSpPr>
            <p:cNvPr id="29718" name="Group 3"/>
            <p:cNvGrpSpPr>
              <a:grpSpLocks/>
            </p:cNvGrpSpPr>
            <p:nvPr/>
          </p:nvGrpSpPr>
          <p:grpSpPr bwMode="auto">
            <a:xfrm rot="5400000">
              <a:off x="1813333" y="3536463"/>
              <a:ext cx="171155" cy="782913"/>
              <a:chOff x="1385" y="861"/>
              <a:chExt cx="573" cy="3134"/>
            </a:xfrm>
          </p:grpSpPr>
          <p:grpSp>
            <p:nvGrpSpPr>
              <p:cNvPr id="29723" name="Group 4"/>
              <p:cNvGrpSpPr>
                <a:grpSpLocks/>
              </p:cNvGrpSpPr>
              <p:nvPr/>
            </p:nvGrpSpPr>
            <p:grpSpPr bwMode="auto">
              <a:xfrm>
                <a:off x="1385" y="997"/>
                <a:ext cx="573" cy="2864"/>
                <a:chOff x="1385" y="997"/>
                <a:chExt cx="573" cy="2864"/>
              </a:xfrm>
            </p:grpSpPr>
            <p:sp>
              <p:nvSpPr>
                <p:cNvPr id="29749" name="Freeform 5"/>
                <p:cNvSpPr>
                  <a:spLocks/>
                </p:cNvSpPr>
                <p:nvPr/>
              </p:nvSpPr>
              <p:spPr bwMode="auto">
                <a:xfrm>
                  <a:off x="1392" y="3728"/>
                  <a:ext cx="80" cy="133"/>
                </a:xfrm>
                <a:custGeom>
                  <a:avLst/>
                  <a:gdLst>
                    <a:gd name="T0" fmla="*/ 0 w 32"/>
                    <a:gd name="T1" fmla="*/ 0 h 50"/>
                    <a:gd name="T2" fmla="*/ 0 w 32"/>
                    <a:gd name="T3" fmla="*/ 1599 h 50"/>
                    <a:gd name="T4" fmla="*/ 395 w 32"/>
                    <a:gd name="T5" fmla="*/ 2506 h 50"/>
                    <a:gd name="T6" fmla="*/ 1250 w 32"/>
                    <a:gd name="T7" fmla="*/ 1692 h 50"/>
                    <a:gd name="T8" fmla="*/ 0 w 32"/>
                    <a:gd name="T9" fmla="*/ 0 h 5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"/>
                    <a:gd name="T16" fmla="*/ 0 h 50"/>
                    <a:gd name="T17" fmla="*/ 32 w 32"/>
                    <a:gd name="T18" fmla="*/ 50 h 5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" h="50">
                      <a:moveTo>
                        <a:pt x="0" y="0"/>
                      </a:move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38"/>
                        <a:pt x="4" y="44"/>
                        <a:pt x="10" y="50"/>
                      </a:cubicBezTo>
                      <a:cubicBezTo>
                        <a:pt x="15" y="44"/>
                        <a:pt x="23" y="39"/>
                        <a:pt x="32" y="34"/>
                      </a:cubicBezTo>
                      <a:cubicBezTo>
                        <a:pt x="14" y="23"/>
                        <a:pt x="0" y="11"/>
                        <a:pt x="0" y="0"/>
                      </a:cubicBezTo>
                      <a:close/>
                    </a:path>
                  </a:pathLst>
                </a:custGeom>
                <a:solidFill>
                  <a:srgbClr val="308539"/>
                </a:solidFill>
                <a:ln w="7938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50" name="Freeform 6"/>
                <p:cNvSpPr>
                  <a:spLocks/>
                </p:cNvSpPr>
                <p:nvPr/>
              </p:nvSpPr>
              <p:spPr bwMode="auto">
                <a:xfrm>
                  <a:off x="1797" y="997"/>
                  <a:ext cx="158" cy="136"/>
                </a:xfrm>
                <a:custGeom>
                  <a:avLst/>
                  <a:gdLst>
                    <a:gd name="T0" fmla="*/ 1735 w 63"/>
                    <a:gd name="T1" fmla="*/ 0 h 51"/>
                    <a:gd name="T2" fmla="*/ 0 w 63"/>
                    <a:gd name="T3" fmla="*/ 760 h 51"/>
                    <a:gd name="T4" fmla="*/ 2490 w 63"/>
                    <a:gd name="T5" fmla="*/ 2581 h 51"/>
                    <a:gd name="T6" fmla="*/ 2490 w 63"/>
                    <a:gd name="T7" fmla="*/ 968 h 51"/>
                    <a:gd name="T8" fmla="*/ 1735 w 63"/>
                    <a:gd name="T9" fmla="*/ 0 h 5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3"/>
                    <a:gd name="T16" fmla="*/ 0 h 51"/>
                    <a:gd name="T17" fmla="*/ 63 w 63"/>
                    <a:gd name="T18" fmla="*/ 51 h 5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3" h="51">
                      <a:moveTo>
                        <a:pt x="44" y="0"/>
                      </a:moveTo>
                      <a:cubicBezTo>
                        <a:pt x="32" y="5"/>
                        <a:pt x="17" y="9"/>
                        <a:pt x="0" y="15"/>
                      </a:cubicBezTo>
                      <a:cubicBezTo>
                        <a:pt x="32" y="25"/>
                        <a:pt x="63" y="38"/>
                        <a:pt x="63" y="51"/>
                      </a:cubicBezTo>
                      <a:cubicBezTo>
                        <a:pt x="63" y="19"/>
                        <a:pt x="63" y="19"/>
                        <a:pt x="63" y="19"/>
                      </a:cubicBezTo>
                      <a:cubicBezTo>
                        <a:pt x="63" y="13"/>
                        <a:pt x="55" y="6"/>
                        <a:pt x="44" y="0"/>
                      </a:cubicBezTo>
                      <a:close/>
                    </a:path>
                  </a:pathLst>
                </a:custGeom>
                <a:solidFill>
                  <a:srgbClr val="308539"/>
                </a:solidFill>
                <a:ln w="7938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51" name="Freeform 7"/>
                <p:cNvSpPr>
                  <a:spLocks/>
                </p:cNvSpPr>
                <p:nvPr/>
              </p:nvSpPr>
              <p:spPr bwMode="auto">
                <a:xfrm>
                  <a:off x="1392" y="2445"/>
                  <a:ext cx="563" cy="416"/>
                </a:xfrm>
                <a:custGeom>
                  <a:avLst/>
                  <a:gdLst>
                    <a:gd name="T0" fmla="*/ 8823 w 225"/>
                    <a:gd name="T1" fmla="*/ 6280 h 156"/>
                    <a:gd name="T2" fmla="*/ 4234 w 225"/>
                    <a:gd name="T3" fmla="*/ 3491 h 156"/>
                    <a:gd name="T4" fmla="*/ 0 w 225"/>
                    <a:gd name="T5" fmla="*/ 0 h 156"/>
                    <a:gd name="T6" fmla="*/ 0 w 225"/>
                    <a:gd name="T7" fmla="*/ 1613 h 156"/>
                    <a:gd name="T8" fmla="*/ 4234 w 225"/>
                    <a:gd name="T9" fmla="*/ 5155 h 156"/>
                    <a:gd name="T10" fmla="*/ 8823 w 225"/>
                    <a:gd name="T11" fmla="*/ 7885 h 156"/>
                    <a:gd name="T12" fmla="*/ 8823 w 225"/>
                    <a:gd name="T13" fmla="*/ 6280 h 15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5"/>
                    <a:gd name="T22" fmla="*/ 0 h 156"/>
                    <a:gd name="T23" fmla="*/ 225 w 225"/>
                    <a:gd name="T24" fmla="*/ 156 h 15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5" h="156">
                      <a:moveTo>
                        <a:pt x="225" y="124"/>
                      </a:moveTo>
                      <a:cubicBezTo>
                        <a:pt x="225" y="103"/>
                        <a:pt x="139" y="80"/>
                        <a:pt x="108" y="69"/>
                      </a:cubicBezTo>
                      <a:cubicBezTo>
                        <a:pt x="78" y="57"/>
                        <a:pt x="0" y="28"/>
                        <a:pt x="0" y="0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60"/>
                        <a:pt x="78" y="90"/>
                        <a:pt x="108" y="102"/>
                      </a:cubicBezTo>
                      <a:cubicBezTo>
                        <a:pt x="139" y="114"/>
                        <a:pt x="225" y="135"/>
                        <a:pt x="225" y="156"/>
                      </a:cubicBezTo>
                      <a:lnTo>
                        <a:pt x="225" y="124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7938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52" name="Freeform 8"/>
                <p:cNvSpPr>
                  <a:spLocks/>
                </p:cNvSpPr>
                <p:nvPr/>
              </p:nvSpPr>
              <p:spPr bwMode="auto">
                <a:xfrm>
                  <a:off x="1392" y="1344"/>
                  <a:ext cx="563" cy="416"/>
                </a:xfrm>
                <a:custGeom>
                  <a:avLst/>
                  <a:gdLst>
                    <a:gd name="T0" fmla="*/ 8823 w 225"/>
                    <a:gd name="T1" fmla="*/ 6280 h 156"/>
                    <a:gd name="T2" fmla="*/ 4234 w 225"/>
                    <a:gd name="T3" fmla="*/ 3491 h 156"/>
                    <a:gd name="T4" fmla="*/ 0 w 225"/>
                    <a:gd name="T5" fmla="*/ 0 h 156"/>
                    <a:gd name="T6" fmla="*/ 0 w 225"/>
                    <a:gd name="T7" fmla="*/ 1613 h 156"/>
                    <a:gd name="T8" fmla="*/ 4234 w 225"/>
                    <a:gd name="T9" fmla="*/ 5155 h 156"/>
                    <a:gd name="T10" fmla="*/ 8823 w 225"/>
                    <a:gd name="T11" fmla="*/ 7885 h 156"/>
                    <a:gd name="T12" fmla="*/ 8823 w 225"/>
                    <a:gd name="T13" fmla="*/ 6280 h 15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5"/>
                    <a:gd name="T22" fmla="*/ 0 h 156"/>
                    <a:gd name="T23" fmla="*/ 225 w 225"/>
                    <a:gd name="T24" fmla="*/ 156 h 15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5" h="156">
                      <a:moveTo>
                        <a:pt x="225" y="124"/>
                      </a:moveTo>
                      <a:cubicBezTo>
                        <a:pt x="225" y="103"/>
                        <a:pt x="139" y="81"/>
                        <a:pt x="108" y="69"/>
                      </a:cubicBezTo>
                      <a:cubicBezTo>
                        <a:pt x="78" y="57"/>
                        <a:pt x="0" y="28"/>
                        <a:pt x="0" y="0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60"/>
                        <a:pt x="78" y="90"/>
                        <a:pt x="108" y="102"/>
                      </a:cubicBezTo>
                      <a:cubicBezTo>
                        <a:pt x="139" y="114"/>
                        <a:pt x="225" y="135"/>
                        <a:pt x="225" y="156"/>
                      </a:cubicBezTo>
                      <a:lnTo>
                        <a:pt x="225" y="124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7938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53" name="Freeform 9"/>
                <p:cNvSpPr>
                  <a:spLocks/>
                </p:cNvSpPr>
                <p:nvPr/>
              </p:nvSpPr>
              <p:spPr bwMode="auto">
                <a:xfrm>
                  <a:off x="1392" y="1987"/>
                  <a:ext cx="563" cy="416"/>
                </a:xfrm>
                <a:custGeom>
                  <a:avLst/>
                  <a:gdLst>
                    <a:gd name="T0" fmla="*/ 8823 w 225"/>
                    <a:gd name="T1" fmla="*/ 6280 h 156"/>
                    <a:gd name="T2" fmla="*/ 4234 w 225"/>
                    <a:gd name="T3" fmla="*/ 3435 h 156"/>
                    <a:gd name="T4" fmla="*/ 0 w 225"/>
                    <a:gd name="T5" fmla="*/ 0 h 156"/>
                    <a:gd name="T6" fmla="*/ 0 w 225"/>
                    <a:gd name="T7" fmla="*/ 1613 h 156"/>
                    <a:gd name="T8" fmla="*/ 4234 w 225"/>
                    <a:gd name="T9" fmla="*/ 5099 h 156"/>
                    <a:gd name="T10" fmla="*/ 8823 w 225"/>
                    <a:gd name="T11" fmla="*/ 7885 h 156"/>
                    <a:gd name="T12" fmla="*/ 8823 w 225"/>
                    <a:gd name="T13" fmla="*/ 6280 h 15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5"/>
                    <a:gd name="T22" fmla="*/ 0 h 156"/>
                    <a:gd name="T23" fmla="*/ 225 w 225"/>
                    <a:gd name="T24" fmla="*/ 156 h 15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5" h="156">
                      <a:moveTo>
                        <a:pt x="225" y="124"/>
                      </a:moveTo>
                      <a:cubicBezTo>
                        <a:pt x="225" y="102"/>
                        <a:pt x="139" y="80"/>
                        <a:pt x="108" y="68"/>
                      </a:cubicBezTo>
                      <a:cubicBezTo>
                        <a:pt x="78" y="56"/>
                        <a:pt x="0" y="27"/>
                        <a:pt x="0" y="0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59"/>
                        <a:pt x="78" y="89"/>
                        <a:pt x="108" y="101"/>
                      </a:cubicBezTo>
                      <a:cubicBezTo>
                        <a:pt x="139" y="113"/>
                        <a:pt x="225" y="134"/>
                        <a:pt x="225" y="156"/>
                      </a:cubicBezTo>
                      <a:lnTo>
                        <a:pt x="225" y="124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7938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54" name="Freeform 10"/>
                <p:cNvSpPr>
                  <a:spLocks/>
                </p:cNvSpPr>
                <p:nvPr/>
              </p:nvSpPr>
              <p:spPr bwMode="auto">
                <a:xfrm>
                  <a:off x="1392" y="1805"/>
                  <a:ext cx="563" cy="416"/>
                </a:xfrm>
                <a:custGeom>
                  <a:avLst/>
                  <a:gdLst>
                    <a:gd name="T0" fmla="*/ 8823 w 225"/>
                    <a:gd name="T1" fmla="*/ 6280 h 156"/>
                    <a:gd name="T2" fmla="*/ 4234 w 225"/>
                    <a:gd name="T3" fmla="*/ 3435 h 156"/>
                    <a:gd name="T4" fmla="*/ 0 w 225"/>
                    <a:gd name="T5" fmla="*/ 0 h 156"/>
                    <a:gd name="T6" fmla="*/ 0 w 225"/>
                    <a:gd name="T7" fmla="*/ 1613 h 156"/>
                    <a:gd name="T8" fmla="*/ 4234 w 225"/>
                    <a:gd name="T9" fmla="*/ 5155 h 156"/>
                    <a:gd name="T10" fmla="*/ 8823 w 225"/>
                    <a:gd name="T11" fmla="*/ 7885 h 156"/>
                    <a:gd name="T12" fmla="*/ 8823 w 225"/>
                    <a:gd name="T13" fmla="*/ 6280 h 15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5"/>
                    <a:gd name="T22" fmla="*/ 0 h 156"/>
                    <a:gd name="T23" fmla="*/ 225 w 225"/>
                    <a:gd name="T24" fmla="*/ 156 h 15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5" h="156">
                      <a:moveTo>
                        <a:pt x="225" y="124"/>
                      </a:moveTo>
                      <a:cubicBezTo>
                        <a:pt x="225" y="103"/>
                        <a:pt x="139" y="80"/>
                        <a:pt x="108" y="68"/>
                      </a:cubicBezTo>
                      <a:cubicBezTo>
                        <a:pt x="78" y="56"/>
                        <a:pt x="0" y="27"/>
                        <a:pt x="0" y="0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59"/>
                        <a:pt x="78" y="90"/>
                        <a:pt x="108" y="102"/>
                      </a:cubicBezTo>
                      <a:cubicBezTo>
                        <a:pt x="139" y="114"/>
                        <a:pt x="225" y="135"/>
                        <a:pt x="225" y="156"/>
                      </a:cubicBezTo>
                      <a:lnTo>
                        <a:pt x="225" y="124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7938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55" name="Freeform 11"/>
                <p:cNvSpPr>
                  <a:spLocks/>
                </p:cNvSpPr>
                <p:nvPr/>
              </p:nvSpPr>
              <p:spPr bwMode="auto">
                <a:xfrm>
                  <a:off x="1392" y="1165"/>
                  <a:ext cx="563" cy="416"/>
                </a:xfrm>
                <a:custGeom>
                  <a:avLst/>
                  <a:gdLst>
                    <a:gd name="T0" fmla="*/ 8823 w 225"/>
                    <a:gd name="T1" fmla="*/ 6280 h 156"/>
                    <a:gd name="T2" fmla="*/ 4234 w 225"/>
                    <a:gd name="T3" fmla="*/ 3435 h 156"/>
                    <a:gd name="T4" fmla="*/ 0 w 225"/>
                    <a:gd name="T5" fmla="*/ 0 h 156"/>
                    <a:gd name="T6" fmla="*/ 0 w 225"/>
                    <a:gd name="T7" fmla="*/ 1613 h 156"/>
                    <a:gd name="T8" fmla="*/ 4234 w 225"/>
                    <a:gd name="T9" fmla="*/ 5099 h 156"/>
                    <a:gd name="T10" fmla="*/ 8823 w 225"/>
                    <a:gd name="T11" fmla="*/ 7885 h 156"/>
                    <a:gd name="T12" fmla="*/ 8823 w 225"/>
                    <a:gd name="T13" fmla="*/ 6280 h 15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5"/>
                    <a:gd name="T22" fmla="*/ 0 h 156"/>
                    <a:gd name="T23" fmla="*/ 225 w 225"/>
                    <a:gd name="T24" fmla="*/ 156 h 15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5" h="156">
                      <a:moveTo>
                        <a:pt x="225" y="124"/>
                      </a:moveTo>
                      <a:cubicBezTo>
                        <a:pt x="225" y="102"/>
                        <a:pt x="139" y="80"/>
                        <a:pt x="108" y="68"/>
                      </a:cubicBezTo>
                      <a:cubicBezTo>
                        <a:pt x="78" y="56"/>
                        <a:pt x="0" y="27"/>
                        <a:pt x="0" y="0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59"/>
                        <a:pt x="78" y="89"/>
                        <a:pt x="108" y="101"/>
                      </a:cubicBezTo>
                      <a:cubicBezTo>
                        <a:pt x="139" y="113"/>
                        <a:pt x="225" y="134"/>
                        <a:pt x="225" y="156"/>
                      </a:cubicBezTo>
                      <a:lnTo>
                        <a:pt x="225" y="124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7938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56" name="Freeform 12"/>
                <p:cNvSpPr>
                  <a:spLocks/>
                </p:cNvSpPr>
                <p:nvPr/>
              </p:nvSpPr>
              <p:spPr bwMode="auto">
                <a:xfrm>
                  <a:off x="1392" y="2627"/>
                  <a:ext cx="563" cy="416"/>
                </a:xfrm>
                <a:custGeom>
                  <a:avLst/>
                  <a:gdLst>
                    <a:gd name="T0" fmla="*/ 8823 w 225"/>
                    <a:gd name="T1" fmla="*/ 6280 h 156"/>
                    <a:gd name="T2" fmla="*/ 4234 w 225"/>
                    <a:gd name="T3" fmla="*/ 3435 h 156"/>
                    <a:gd name="T4" fmla="*/ 0 w 225"/>
                    <a:gd name="T5" fmla="*/ 0 h 156"/>
                    <a:gd name="T6" fmla="*/ 0 w 225"/>
                    <a:gd name="T7" fmla="*/ 1613 h 156"/>
                    <a:gd name="T8" fmla="*/ 4234 w 225"/>
                    <a:gd name="T9" fmla="*/ 5099 h 156"/>
                    <a:gd name="T10" fmla="*/ 8823 w 225"/>
                    <a:gd name="T11" fmla="*/ 7885 h 156"/>
                    <a:gd name="T12" fmla="*/ 8823 w 225"/>
                    <a:gd name="T13" fmla="*/ 6280 h 15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5"/>
                    <a:gd name="T22" fmla="*/ 0 h 156"/>
                    <a:gd name="T23" fmla="*/ 225 w 225"/>
                    <a:gd name="T24" fmla="*/ 156 h 15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5" h="156">
                      <a:moveTo>
                        <a:pt x="225" y="124"/>
                      </a:moveTo>
                      <a:cubicBezTo>
                        <a:pt x="225" y="102"/>
                        <a:pt x="139" y="80"/>
                        <a:pt x="108" y="68"/>
                      </a:cubicBezTo>
                      <a:cubicBezTo>
                        <a:pt x="78" y="56"/>
                        <a:pt x="0" y="27"/>
                        <a:pt x="0" y="0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59"/>
                        <a:pt x="78" y="89"/>
                        <a:pt x="108" y="101"/>
                      </a:cubicBezTo>
                      <a:cubicBezTo>
                        <a:pt x="139" y="113"/>
                        <a:pt x="225" y="134"/>
                        <a:pt x="225" y="156"/>
                      </a:cubicBezTo>
                      <a:lnTo>
                        <a:pt x="225" y="124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7938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57" name="Freeform 13"/>
                <p:cNvSpPr>
                  <a:spLocks/>
                </p:cNvSpPr>
                <p:nvPr/>
              </p:nvSpPr>
              <p:spPr bwMode="auto">
                <a:xfrm>
                  <a:off x="1392" y="3088"/>
                  <a:ext cx="563" cy="416"/>
                </a:xfrm>
                <a:custGeom>
                  <a:avLst/>
                  <a:gdLst>
                    <a:gd name="T0" fmla="*/ 8823 w 225"/>
                    <a:gd name="T1" fmla="*/ 6280 h 156"/>
                    <a:gd name="T2" fmla="*/ 4234 w 225"/>
                    <a:gd name="T3" fmla="*/ 3435 h 156"/>
                    <a:gd name="T4" fmla="*/ 0 w 225"/>
                    <a:gd name="T5" fmla="*/ 0 h 156"/>
                    <a:gd name="T6" fmla="*/ 0 w 225"/>
                    <a:gd name="T7" fmla="*/ 1613 h 156"/>
                    <a:gd name="T8" fmla="*/ 4234 w 225"/>
                    <a:gd name="T9" fmla="*/ 5099 h 156"/>
                    <a:gd name="T10" fmla="*/ 8823 w 225"/>
                    <a:gd name="T11" fmla="*/ 7885 h 156"/>
                    <a:gd name="T12" fmla="*/ 8823 w 225"/>
                    <a:gd name="T13" fmla="*/ 6280 h 15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5"/>
                    <a:gd name="T22" fmla="*/ 0 h 156"/>
                    <a:gd name="T23" fmla="*/ 225 w 225"/>
                    <a:gd name="T24" fmla="*/ 156 h 15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5" h="156">
                      <a:moveTo>
                        <a:pt x="225" y="124"/>
                      </a:moveTo>
                      <a:cubicBezTo>
                        <a:pt x="225" y="103"/>
                        <a:pt x="139" y="80"/>
                        <a:pt x="108" y="68"/>
                      </a:cubicBezTo>
                      <a:cubicBezTo>
                        <a:pt x="78" y="56"/>
                        <a:pt x="0" y="27"/>
                        <a:pt x="0" y="0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59"/>
                        <a:pt x="78" y="90"/>
                        <a:pt x="108" y="101"/>
                      </a:cubicBezTo>
                      <a:cubicBezTo>
                        <a:pt x="139" y="113"/>
                        <a:pt x="225" y="135"/>
                        <a:pt x="225" y="156"/>
                      </a:cubicBezTo>
                      <a:lnTo>
                        <a:pt x="225" y="124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7938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58" name="Freeform 14"/>
                <p:cNvSpPr>
                  <a:spLocks/>
                </p:cNvSpPr>
                <p:nvPr/>
              </p:nvSpPr>
              <p:spPr bwMode="auto">
                <a:xfrm>
                  <a:off x="1392" y="3267"/>
                  <a:ext cx="563" cy="416"/>
                </a:xfrm>
                <a:custGeom>
                  <a:avLst/>
                  <a:gdLst>
                    <a:gd name="T0" fmla="*/ 8823 w 225"/>
                    <a:gd name="T1" fmla="*/ 6280 h 156"/>
                    <a:gd name="T2" fmla="*/ 4234 w 225"/>
                    <a:gd name="T3" fmla="*/ 3491 h 156"/>
                    <a:gd name="T4" fmla="*/ 0 w 225"/>
                    <a:gd name="T5" fmla="*/ 0 h 156"/>
                    <a:gd name="T6" fmla="*/ 0 w 225"/>
                    <a:gd name="T7" fmla="*/ 1613 h 156"/>
                    <a:gd name="T8" fmla="*/ 4234 w 225"/>
                    <a:gd name="T9" fmla="*/ 5155 h 156"/>
                    <a:gd name="T10" fmla="*/ 8823 w 225"/>
                    <a:gd name="T11" fmla="*/ 7885 h 156"/>
                    <a:gd name="T12" fmla="*/ 8823 w 225"/>
                    <a:gd name="T13" fmla="*/ 6280 h 15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5"/>
                    <a:gd name="T22" fmla="*/ 0 h 156"/>
                    <a:gd name="T23" fmla="*/ 225 w 225"/>
                    <a:gd name="T24" fmla="*/ 156 h 15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5" h="156">
                      <a:moveTo>
                        <a:pt x="225" y="124"/>
                      </a:moveTo>
                      <a:cubicBezTo>
                        <a:pt x="225" y="103"/>
                        <a:pt x="139" y="80"/>
                        <a:pt x="108" y="69"/>
                      </a:cubicBezTo>
                      <a:cubicBezTo>
                        <a:pt x="78" y="57"/>
                        <a:pt x="0" y="28"/>
                        <a:pt x="0" y="0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60"/>
                        <a:pt x="78" y="90"/>
                        <a:pt x="108" y="102"/>
                      </a:cubicBezTo>
                      <a:cubicBezTo>
                        <a:pt x="139" y="114"/>
                        <a:pt x="225" y="135"/>
                        <a:pt x="225" y="156"/>
                      </a:cubicBezTo>
                      <a:lnTo>
                        <a:pt x="225" y="124"/>
                      </a:lnTo>
                      <a:close/>
                    </a:path>
                  </a:pathLst>
                </a:custGeom>
                <a:solidFill>
                  <a:srgbClr val="308539"/>
                </a:solidFill>
                <a:ln w="7938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59" name="Freeform 15"/>
                <p:cNvSpPr>
                  <a:spLocks/>
                </p:cNvSpPr>
                <p:nvPr/>
              </p:nvSpPr>
              <p:spPr bwMode="auto">
                <a:xfrm>
                  <a:off x="1392" y="2680"/>
                  <a:ext cx="268" cy="168"/>
                </a:xfrm>
                <a:custGeom>
                  <a:avLst/>
                  <a:gdLst>
                    <a:gd name="T0" fmla="*/ 438 w 107"/>
                    <a:gd name="T1" fmla="*/ 0 h 63"/>
                    <a:gd name="T2" fmla="*/ 1856 w 107"/>
                    <a:gd name="T3" fmla="*/ 1272 h 63"/>
                    <a:gd name="T4" fmla="*/ 1335 w 107"/>
                    <a:gd name="T5" fmla="*/ 1459 h 63"/>
                    <a:gd name="T6" fmla="*/ 2121 w 107"/>
                    <a:gd name="T7" fmla="*/ 2424 h 63"/>
                    <a:gd name="T8" fmla="*/ 4210 w 107"/>
                    <a:gd name="T9" fmla="*/ 2525 h 63"/>
                    <a:gd name="T10" fmla="*/ 2905 w 107"/>
                    <a:gd name="T11" fmla="*/ 2731 h 63"/>
                    <a:gd name="T12" fmla="*/ 2672 w 107"/>
                    <a:gd name="T13" fmla="*/ 3187 h 63"/>
                    <a:gd name="T14" fmla="*/ 1776 w 107"/>
                    <a:gd name="T15" fmla="*/ 2637 h 63"/>
                    <a:gd name="T16" fmla="*/ 909 w 107"/>
                    <a:gd name="T17" fmla="*/ 1971 h 63"/>
                    <a:gd name="T18" fmla="*/ 158 w 107"/>
                    <a:gd name="T19" fmla="*/ 1160 h 63"/>
                    <a:gd name="T20" fmla="*/ 158 w 107"/>
                    <a:gd name="T21" fmla="*/ 0 h 6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07"/>
                    <a:gd name="T34" fmla="*/ 0 h 63"/>
                    <a:gd name="T35" fmla="*/ 107 w 107"/>
                    <a:gd name="T36" fmla="*/ 63 h 63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07" h="63">
                      <a:moveTo>
                        <a:pt x="11" y="0"/>
                      </a:moveTo>
                      <a:cubicBezTo>
                        <a:pt x="9" y="18"/>
                        <a:pt x="36" y="20"/>
                        <a:pt x="47" y="25"/>
                      </a:cubicBezTo>
                      <a:cubicBezTo>
                        <a:pt x="46" y="29"/>
                        <a:pt x="37" y="25"/>
                        <a:pt x="34" y="29"/>
                      </a:cubicBezTo>
                      <a:cubicBezTo>
                        <a:pt x="32" y="35"/>
                        <a:pt x="47" y="48"/>
                        <a:pt x="54" y="48"/>
                      </a:cubicBezTo>
                      <a:cubicBezTo>
                        <a:pt x="63" y="48"/>
                        <a:pt x="99" y="47"/>
                        <a:pt x="107" y="50"/>
                      </a:cubicBezTo>
                      <a:cubicBezTo>
                        <a:pt x="104" y="49"/>
                        <a:pt x="77" y="52"/>
                        <a:pt x="74" y="54"/>
                      </a:cubicBezTo>
                      <a:cubicBezTo>
                        <a:pt x="71" y="57"/>
                        <a:pt x="68" y="59"/>
                        <a:pt x="68" y="63"/>
                      </a:cubicBezTo>
                      <a:cubicBezTo>
                        <a:pt x="60" y="61"/>
                        <a:pt x="53" y="56"/>
                        <a:pt x="45" y="52"/>
                      </a:cubicBezTo>
                      <a:cubicBezTo>
                        <a:pt x="38" y="48"/>
                        <a:pt x="29" y="44"/>
                        <a:pt x="23" y="39"/>
                      </a:cubicBezTo>
                      <a:cubicBezTo>
                        <a:pt x="16" y="35"/>
                        <a:pt x="9" y="29"/>
                        <a:pt x="4" y="23"/>
                      </a:cubicBezTo>
                      <a:cubicBezTo>
                        <a:pt x="1" y="18"/>
                        <a:pt x="0" y="5"/>
                        <a:pt x="4" y="0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60" name="Freeform 16"/>
                <p:cNvSpPr>
                  <a:spLocks/>
                </p:cNvSpPr>
                <p:nvPr/>
              </p:nvSpPr>
              <p:spPr bwMode="auto">
                <a:xfrm>
                  <a:off x="1550" y="2837"/>
                  <a:ext cx="192" cy="62"/>
                </a:xfrm>
                <a:custGeom>
                  <a:avLst/>
                  <a:gdLst>
                    <a:gd name="T0" fmla="*/ 0 w 77"/>
                    <a:gd name="T1" fmla="*/ 94 h 23"/>
                    <a:gd name="T2" fmla="*/ 2169 w 77"/>
                    <a:gd name="T3" fmla="*/ 1213 h 23"/>
                    <a:gd name="T4" fmla="*/ 2977 w 77"/>
                    <a:gd name="T5" fmla="*/ 784 h 23"/>
                    <a:gd name="T6" fmla="*/ 1785 w 77"/>
                    <a:gd name="T7" fmla="*/ 784 h 23"/>
                    <a:gd name="T8" fmla="*/ 1578 w 77"/>
                    <a:gd name="T9" fmla="*/ 369 h 23"/>
                    <a:gd name="T10" fmla="*/ 229 w 77"/>
                    <a:gd name="T11" fmla="*/ 0 h 2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77"/>
                    <a:gd name="T19" fmla="*/ 0 h 23"/>
                    <a:gd name="T20" fmla="*/ 77 w 77"/>
                    <a:gd name="T21" fmla="*/ 23 h 2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77" h="23">
                      <a:moveTo>
                        <a:pt x="0" y="2"/>
                      </a:moveTo>
                      <a:cubicBezTo>
                        <a:pt x="9" y="6"/>
                        <a:pt x="56" y="23"/>
                        <a:pt x="56" y="23"/>
                      </a:cubicBezTo>
                      <a:cubicBezTo>
                        <a:pt x="77" y="15"/>
                        <a:pt x="77" y="15"/>
                        <a:pt x="77" y="15"/>
                      </a:cubicBezTo>
                      <a:cubicBezTo>
                        <a:pt x="46" y="15"/>
                        <a:pt x="46" y="15"/>
                        <a:pt x="46" y="15"/>
                      </a:cubicBezTo>
                      <a:cubicBezTo>
                        <a:pt x="41" y="7"/>
                        <a:pt x="41" y="7"/>
                        <a:pt x="41" y="7"/>
                      </a:cubicBezTo>
                      <a:cubicBezTo>
                        <a:pt x="41" y="7"/>
                        <a:pt x="17" y="9"/>
                        <a:pt x="6" y="0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61" name="Freeform 17"/>
                <p:cNvSpPr>
                  <a:spLocks/>
                </p:cNvSpPr>
                <p:nvPr/>
              </p:nvSpPr>
              <p:spPr bwMode="auto">
                <a:xfrm>
                  <a:off x="1885" y="2931"/>
                  <a:ext cx="73" cy="66"/>
                </a:xfrm>
                <a:custGeom>
                  <a:avLst/>
                  <a:gdLst>
                    <a:gd name="T0" fmla="*/ 0 w 29"/>
                    <a:gd name="T1" fmla="*/ 829 h 25"/>
                    <a:gd name="T2" fmla="*/ 609 w 29"/>
                    <a:gd name="T3" fmla="*/ 1156 h 25"/>
                    <a:gd name="T4" fmla="*/ 1040 w 29"/>
                    <a:gd name="T5" fmla="*/ 438 h 25"/>
                    <a:gd name="T6" fmla="*/ 368 w 29"/>
                    <a:gd name="T7" fmla="*/ 884 h 2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"/>
                    <a:gd name="T13" fmla="*/ 0 h 25"/>
                    <a:gd name="T14" fmla="*/ 29 w 29"/>
                    <a:gd name="T15" fmla="*/ 25 h 2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" h="25">
                      <a:moveTo>
                        <a:pt x="0" y="17"/>
                      </a:moveTo>
                      <a:cubicBezTo>
                        <a:pt x="2" y="17"/>
                        <a:pt x="14" y="22"/>
                        <a:pt x="15" y="24"/>
                      </a:cubicBezTo>
                      <a:cubicBezTo>
                        <a:pt x="16" y="25"/>
                        <a:pt x="29" y="17"/>
                        <a:pt x="26" y="9"/>
                      </a:cubicBezTo>
                      <a:cubicBezTo>
                        <a:pt x="24" y="0"/>
                        <a:pt x="22" y="21"/>
                        <a:pt x="9" y="18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62" name="Freeform 18"/>
                <p:cNvSpPr>
                  <a:spLocks/>
                </p:cNvSpPr>
                <p:nvPr/>
              </p:nvSpPr>
              <p:spPr bwMode="auto">
                <a:xfrm>
                  <a:off x="1387" y="2496"/>
                  <a:ext cx="273" cy="173"/>
                </a:xfrm>
                <a:custGeom>
                  <a:avLst/>
                  <a:gdLst>
                    <a:gd name="T0" fmla="*/ 521 w 109"/>
                    <a:gd name="T1" fmla="*/ 93 h 65"/>
                    <a:gd name="T2" fmla="*/ 1931 w 109"/>
                    <a:gd name="T3" fmla="*/ 1360 h 65"/>
                    <a:gd name="T4" fmla="*/ 1413 w 109"/>
                    <a:gd name="T5" fmla="*/ 1565 h 65"/>
                    <a:gd name="T6" fmla="*/ 2202 w 109"/>
                    <a:gd name="T7" fmla="*/ 2507 h 65"/>
                    <a:gd name="T8" fmla="*/ 4290 w 109"/>
                    <a:gd name="T9" fmla="*/ 2600 h 65"/>
                    <a:gd name="T10" fmla="*/ 2985 w 109"/>
                    <a:gd name="T11" fmla="*/ 2813 h 65"/>
                    <a:gd name="T12" fmla="*/ 2748 w 109"/>
                    <a:gd name="T13" fmla="*/ 3258 h 65"/>
                    <a:gd name="T14" fmla="*/ 1856 w 109"/>
                    <a:gd name="T15" fmla="*/ 2712 h 65"/>
                    <a:gd name="T16" fmla="*/ 992 w 109"/>
                    <a:gd name="T17" fmla="*/ 2055 h 65"/>
                    <a:gd name="T18" fmla="*/ 313 w 109"/>
                    <a:gd name="T19" fmla="*/ 1262 h 65"/>
                    <a:gd name="T20" fmla="*/ 396 w 109"/>
                    <a:gd name="T21" fmla="*/ 0 h 65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09"/>
                    <a:gd name="T34" fmla="*/ 0 h 65"/>
                    <a:gd name="T35" fmla="*/ 109 w 109"/>
                    <a:gd name="T36" fmla="*/ 65 h 65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09" h="65">
                      <a:moveTo>
                        <a:pt x="13" y="2"/>
                      </a:moveTo>
                      <a:cubicBezTo>
                        <a:pt x="11" y="20"/>
                        <a:pt x="38" y="22"/>
                        <a:pt x="49" y="27"/>
                      </a:cubicBezTo>
                      <a:cubicBezTo>
                        <a:pt x="48" y="31"/>
                        <a:pt x="39" y="27"/>
                        <a:pt x="36" y="31"/>
                      </a:cubicBezTo>
                      <a:cubicBezTo>
                        <a:pt x="34" y="37"/>
                        <a:pt x="49" y="50"/>
                        <a:pt x="56" y="50"/>
                      </a:cubicBezTo>
                      <a:cubicBezTo>
                        <a:pt x="65" y="50"/>
                        <a:pt x="101" y="49"/>
                        <a:pt x="109" y="52"/>
                      </a:cubicBezTo>
                      <a:cubicBezTo>
                        <a:pt x="106" y="51"/>
                        <a:pt x="79" y="54"/>
                        <a:pt x="76" y="56"/>
                      </a:cubicBezTo>
                      <a:cubicBezTo>
                        <a:pt x="73" y="59"/>
                        <a:pt x="70" y="61"/>
                        <a:pt x="70" y="65"/>
                      </a:cubicBezTo>
                      <a:cubicBezTo>
                        <a:pt x="62" y="63"/>
                        <a:pt x="55" y="58"/>
                        <a:pt x="47" y="54"/>
                      </a:cubicBezTo>
                      <a:cubicBezTo>
                        <a:pt x="40" y="50"/>
                        <a:pt x="31" y="46"/>
                        <a:pt x="25" y="41"/>
                      </a:cubicBezTo>
                      <a:cubicBezTo>
                        <a:pt x="18" y="37"/>
                        <a:pt x="12" y="31"/>
                        <a:pt x="8" y="25"/>
                      </a:cubicBezTo>
                      <a:cubicBezTo>
                        <a:pt x="4" y="19"/>
                        <a:pt x="0" y="9"/>
                        <a:pt x="10" y="0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63" name="Freeform 19"/>
                <p:cNvSpPr>
                  <a:spLocks/>
                </p:cNvSpPr>
                <p:nvPr/>
              </p:nvSpPr>
              <p:spPr bwMode="auto">
                <a:xfrm>
                  <a:off x="1550" y="2659"/>
                  <a:ext cx="222" cy="61"/>
                </a:xfrm>
                <a:custGeom>
                  <a:avLst/>
                  <a:gdLst>
                    <a:gd name="T0" fmla="*/ 0 w 89"/>
                    <a:gd name="T1" fmla="*/ 90 h 23"/>
                    <a:gd name="T2" fmla="*/ 2173 w 89"/>
                    <a:gd name="T3" fmla="*/ 1140 h 23"/>
                    <a:gd name="T4" fmla="*/ 3447 w 89"/>
                    <a:gd name="T5" fmla="*/ 1082 h 23"/>
                    <a:gd name="T6" fmla="*/ 1786 w 89"/>
                    <a:gd name="T7" fmla="*/ 745 h 23"/>
                    <a:gd name="T8" fmla="*/ 1581 w 89"/>
                    <a:gd name="T9" fmla="*/ 353 h 23"/>
                    <a:gd name="T10" fmla="*/ 229 w 89"/>
                    <a:gd name="T11" fmla="*/ 0 h 2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9"/>
                    <a:gd name="T19" fmla="*/ 0 h 23"/>
                    <a:gd name="T20" fmla="*/ 89 w 89"/>
                    <a:gd name="T21" fmla="*/ 23 h 2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9" h="23">
                      <a:moveTo>
                        <a:pt x="0" y="2"/>
                      </a:moveTo>
                      <a:cubicBezTo>
                        <a:pt x="9" y="6"/>
                        <a:pt x="56" y="23"/>
                        <a:pt x="56" y="23"/>
                      </a:cubicBezTo>
                      <a:cubicBezTo>
                        <a:pt x="89" y="22"/>
                        <a:pt x="89" y="22"/>
                        <a:pt x="89" y="22"/>
                      </a:cubicBezTo>
                      <a:cubicBezTo>
                        <a:pt x="46" y="15"/>
                        <a:pt x="46" y="15"/>
                        <a:pt x="46" y="15"/>
                      </a:cubicBezTo>
                      <a:cubicBezTo>
                        <a:pt x="41" y="7"/>
                        <a:pt x="41" y="7"/>
                        <a:pt x="41" y="7"/>
                      </a:cubicBezTo>
                      <a:cubicBezTo>
                        <a:pt x="41" y="7"/>
                        <a:pt x="17" y="9"/>
                        <a:pt x="6" y="0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64" name="Freeform 20"/>
                <p:cNvSpPr>
                  <a:spLocks/>
                </p:cNvSpPr>
                <p:nvPr/>
              </p:nvSpPr>
              <p:spPr bwMode="auto">
                <a:xfrm>
                  <a:off x="1885" y="2752"/>
                  <a:ext cx="73" cy="67"/>
                </a:xfrm>
                <a:custGeom>
                  <a:avLst/>
                  <a:gdLst>
                    <a:gd name="T0" fmla="*/ 0 w 29"/>
                    <a:gd name="T1" fmla="*/ 884 h 25"/>
                    <a:gd name="T2" fmla="*/ 609 w 29"/>
                    <a:gd name="T3" fmla="*/ 1235 h 25"/>
                    <a:gd name="T4" fmla="*/ 1040 w 29"/>
                    <a:gd name="T5" fmla="*/ 461 h 25"/>
                    <a:gd name="T6" fmla="*/ 368 w 29"/>
                    <a:gd name="T7" fmla="*/ 927 h 2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"/>
                    <a:gd name="T13" fmla="*/ 0 h 25"/>
                    <a:gd name="T14" fmla="*/ 29 w 29"/>
                    <a:gd name="T15" fmla="*/ 25 h 2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" h="25">
                      <a:moveTo>
                        <a:pt x="0" y="17"/>
                      </a:moveTo>
                      <a:cubicBezTo>
                        <a:pt x="2" y="17"/>
                        <a:pt x="14" y="22"/>
                        <a:pt x="15" y="24"/>
                      </a:cubicBezTo>
                      <a:cubicBezTo>
                        <a:pt x="16" y="25"/>
                        <a:pt x="29" y="17"/>
                        <a:pt x="26" y="9"/>
                      </a:cubicBezTo>
                      <a:cubicBezTo>
                        <a:pt x="24" y="0"/>
                        <a:pt x="22" y="21"/>
                        <a:pt x="9" y="18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65" name="Freeform 21"/>
                <p:cNvSpPr>
                  <a:spLocks/>
                </p:cNvSpPr>
                <p:nvPr/>
              </p:nvSpPr>
              <p:spPr bwMode="auto">
                <a:xfrm>
                  <a:off x="1505" y="2603"/>
                  <a:ext cx="42" cy="29"/>
                </a:xfrm>
                <a:custGeom>
                  <a:avLst/>
                  <a:gdLst>
                    <a:gd name="T0" fmla="*/ 74 w 17"/>
                    <a:gd name="T1" fmla="*/ 480 h 11"/>
                    <a:gd name="T2" fmla="*/ 410 w 17"/>
                    <a:gd name="T3" fmla="*/ 438 h 11"/>
                    <a:gd name="T4" fmla="*/ 524 w 17"/>
                    <a:gd name="T5" fmla="*/ 0 h 11"/>
                    <a:gd name="T6" fmla="*/ 0 w 17"/>
                    <a:gd name="T7" fmla="*/ 293 h 1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7"/>
                    <a:gd name="T13" fmla="*/ 0 h 11"/>
                    <a:gd name="T14" fmla="*/ 17 w 17"/>
                    <a:gd name="T15" fmla="*/ 11 h 1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7" h="11">
                      <a:moveTo>
                        <a:pt x="2" y="10"/>
                      </a:moveTo>
                      <a:cubicBezTo>
                        <a:pt x="5" y="11"/>
                        <a:pt x="8" y="10"/>
                        <a:pt x="11" y="9"/>
                      </a:cubicBezTo>
                      <a:cubicBezTo>
                        <a:pt x="13" y="8"/>
                        <a:pt x="17" y="3"/>
                        <a:pt x="14" y="0"/>
                      </a:cubicBezTo>
                      <a:cubicBezTo>
                        <a:pt x="13" y="7"/>
                        <a:pt x="6" y="6"/>
                        <a:pt x="0" y="6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66" name="Freeform 22"/>
                <p:cNvSpPr>
                  <a:spLocks/>
                </p:cNvSpPr>
                <p:nvPr/>
              </p:nvSpPr>
              <p:spPr bwMode="auto">
                <a:xfrm>
                  <a:off x="1647" y="2656"/>
                  <a:ext cx="15" cy="37"/>
                </a:xfrm>
                <a:custGeom>
                  <a:avLst/>
                  <a:gdLst>
                    <a:gd name="T0" fmla="*/ 83 w 6"/>
                    <a:gd name="T1" fmla="*/ 0 h 14"/>
                    <a:gd name="T2" fmla="*/ 0 w 6"/>
                    <a:gd name="T3" fmla="*/ 685 h 14"/>
                    <a:gd name="T4" fmla="*/ 0 60000 65536"/>
                    <a:gd name="T5" fmla="*/ 0 60000 65536"/>
                    <a:gd name="T6" fmla="*/ 0 w 6"/>
                    <a:gd name="T7" fmla="*/ 0 h 14"/>
                    <a:gd name="T8" fmla="*/ 6 w 6"/>
                    <a:gd name="T9" fmla="*/ 14 h 14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6" h="14">
                      <a:moveTo>
                        <a:pt x="2" y="0"/>
                      </a:moveTo>
                      <a:cubicBezTo>
                        <a:pt x="6" y="5"/>
                        <a:pt x="5" y="11"/>
                        <a:pt x="0" y="14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67" name="Freeform 23"/>
                <p:cNvSpPr>
                  <a:spLocks/>
                </p:cNvSpPr>
                <p:nvPr/>
              </p:nvSpPr>
              <p:spPr bwMode="auto">
                <a:xfrm>
                  <a:off x="1762" y="2728"/>
                  <a:ext cx="60" cy="32"/>
                </a:xfrm>
                <a:custGeom>
                  <a:avLst/>
                  <a:gdLst>
                    <a:gd name="T0" fmla="*/ 0 w 24"/>
                    <a:gd name="T1" fmla="*/ 397 h 12"/>
                    <a:gd name="T2" fmla="*/ 595 w 24"/>
                    <a:gd name="T3" fmla="*/ 547 h 12"/>
                    <a:gd name="T4" fmla="*/ 908 w 24"/>
                    <a:gd name="T5" fmla="*/ 456 h 12"/>
                    <a:gd name="T6" fmla="*/ 863 w 24"/>
                    <a:gd name="T7" fmla="*/ 0 h 12"/>
                    <a:gd name="T8" fmla="*/ 675 w 24"/>
                    <a:gd name="T9" fmla="*/ 307 h 12"/>
                    <a:gd name="T10" fmla="*/ 520 w 24"/>
                    <a:gd name="T11" fmla="*/ 307 h 12"/>
                    <a:gd name="T12" fmla="*/ 208 w 24"/>
                    <a:gd name="T13" fmla="*/ 307 h 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"/>
                    <a:gd name="T22" fmla="*/ 0 h 12"/>
                    <a:gd name="T23" fmla="*/ 24 w 24"/>
                    <a:gd name="T24" fmla="*/ 12 h 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" h="12">
                      <a:moveTo>
                        <a:pt x="0" y="8"/>
                      </a:moveTo>
                      <a:cubicBezTo>
                        <a:pt x="5" y="10"/>
                        <a:pt x="10" y="11"/>
                        <a:pt x="15" y="11"/>
                      </a:cubicBezTo>
                      <a:cubicBezTo>
                        <a:pt x="18" y="12"/>
                        <a:pt x="21" y="12"/>
                        <a:pt x="23" y="9"/>
                      </a:cubicBezTo>
                      <a:cubicBezTo>
                        <a:pt x="24" y="7"/>
                        <a:pt x="24" y="2"/>
                        <a:pt x="22" y="0"/>
                      </a:cubicBezTo>
                      <a:cubicBezTo>
                        <a:pt x="20" y="2"/>
                        <a:pt x="22" y="5"/>
                        <a:pt x="17" y="6"/>
                      </a:cubicBezTo>
                      <a:cubicBezTo>
                        <a:pt x="16" y="6"/>
                        <a:pt x="14" y="6"/>
                        <a:pt x="13" y="6"/>
                      </a:cubicBezTo>
                      <a:cubicBezTo>
                        <a:pt x="10" y="6"/>
                        <a:pt x="7" y="7"/>
                        <a:pt x="5" y="6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68" name="Freeform 24"/>
                <p:cNvSpPr>
                  <a:spLocks/>
                </p:cNvSpPr>
                <p:nvPr/>
              </p:nvSpPr>
              <p:spPr bwMode="auto">
                <a:xfrm>
                  <a:off x="1392" y="2037"/>
                  <a:ext cx="268" cy="168"/>
                </a:xfrm>
                <a:custGeom>
                  <a:avLst/>
                  <a:gdLst>
                    <a:gd name="T0" fmla="*/ 438 w 107"/>
                    <a:gd name="T1" fmla="*/ 0 h 63"/>
                    <a:gd name="T2" fmla="*/ 1856 w 107"/>
                    <a:gd name="T3" fmla="*/ 1272 h 63"/>
                    <a:gd name="T4" fmla="*/ 1335 w 107"/>
                    <a:gd name="T5" fmla="*/ 1515 h 63"/>
                    <a:gd name="T6" fmla="*/ 2121 w 107"/>
                    <a:gd name="T7" fmla="*/ 2424 h 63"/>
                    <a:gd name="T8" fmla="*/ 4210 w 107"/>
                    <a:gd name="T9" fmla="*/ 2525 h 63"/>
                    <a:gd name="T10" fmla="*/ 2905 w 107"/>
                    <a:gd name="T11" fmla="*/ 2731 h 63"/>
                    <a:gd name="T12" fmla="*/ 2672 w 107"/>
                    <a:gd name="T13" fmla="*/ 3187 h 63"/>
                    <a:gd name="T14" fmla="*/ 1776 w 107"/>
                    <a:gd name="T15" fmla="*/ 2637 h 63"/>
                    <a:gd name="T16" fmla="*/ 909 w 107"/>
                    <a:gd name="T17" fmla="*/ 2027 h 63"/>
                    <a:gd name="T18" fmla="*/ 158 w 107"/>
                    <a:gd name="T19" fmla="*/ 1216 h 63"/>
                    <a:gd name="T20" fmla="*/ 158 w 107"/>
                    <a:gd name="T21" fmla="*/ 0 h 6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07"/>
                    <a:gd name="T34" fmla="*/ 0 h 63"/>
                    <a:gd name="T35" fmla="*/ 107 w 107"/>
                    <a:gd name="T36" fmla="*/ 63 h 63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07" h="63">
                      <a:moveTo>
                        <a:pt x="11" y="0"/>
                      </a:moveTo>
                      <a:cubicBezTo>
                        <a:pt x="9" y="19"/>
                        <a:pt x="36" y="21"/>
                        <a:pt x="47" y="25"/>
                      </a:cubicBezTo>
                      <a:cubicBezTo>
                        <a:pt x="46" y="29"/>
                        <a:pt x="37" y="25"/>
                        <a:pt x="34" y="30"/>
                      </a:cubicBezTo>
                      <a:cubicBezTo>
                        <a:pt x="32" y="35"/>
                        <a:pt x="47" y="48"/>
                        <a:pt x="54" y="48"/>
                      </a:cubicBezTo>
                      <a:cubicBezTo>
                        <a:pt x="63" y="49"/>
                        <a:pt x="99" y="48"/>
                        <a:pt x="107" y="50"/>
                      </a:cubicBezTo>
                      <a:cubicBezTo>
                        <a:pt x="104" y="50"/>
                        <a:pt x="77" y="52"/>
                        <a:pt x="74" y="54"/>
                      </a:cubicBezTo>
                      <a:cubicBezTo>
                        <a:pt x="71" y="57"/>
                        <a:pt x="68" y="60"/>
                        <a:pt x="68" y="63"/>
                      </a:cubicBezTo>
                      <a:cubicBezTo>
                        <a:pt x="60" y="62"/>
                        <a:pt x="53" y="56"/>
                        <a:pt x="45" y="52"/>
                      </a:cubicBezTo>
                      <a:cubicBezTo>
                        <a:pt x="38" y="49"/>
                        <a:pt x="29" y="44"/>
                        <a:pt x="23" y="40"/>
                      </a:cubicBezTo>
                      <a:cubicBezTo>
                        <a:pt x="16" y="35"/>
                        <a:pt x="9" y="30"/>
                        <a:pt x="4" y="24"/>
                      </a:cubicBezTo>
                      <a:cubicBezTo>
                        <a:pt x="1" y="18"/>
                        <a:pt x="0" y="6"/>
                        <a:pt x="4" y="0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69" name="Freeform 25"/>
                <p:cNvSpPr>
                  <a:spLocks/>
                </p:cNvSpPr>
                <p:nvPr/>
              </p:nvSpPr>
              <p:spPr bwMode="auto">
                <a:xfrm>
                  <a:off x="1550" y="2197"/>
                  <a:ext cx="192" cy="62"/>
                </a:xfrm>
                <a:custGeom>
                  <a:avLst/>
                  <a:gdLst>
                    <a:gd name="T0" fmla="*/ 0 w 77"/>
                    <a:gd name="T1" fmla="*/ 94 h 23"/>
                    <a:gd name="T2" fmla="*/ 2169 w 77"/>
                    <a:gd name="T3" fmla="*/ 1213 h 23"/>
                    <a:gd name="T4" fmla="*/ 2977 w 77"/>
                    <a:gd name="T5" fmla="*/ 784 h 23"/>
                    <a:gd name="T6" fmla="*/ 1785 w 77"/>
                    <a:gd name="T7" fmla="*/ 741 h 23"/>
                    <a:gd name="T8" fmla="*/ 1578 w 77"/>
                    <a:gd name="T9" fmla="*/ 369 h 23"/>
                    <a:gd name="T10" fmla="*/ 229 w 77"/>
                    <a:gd name="T11" fmla="*/ 0 h 2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77"/>
                    <a:gd name="T19" fmla="*/ 0 h 23"/>
                    <a:gd name="T20" fmla="*/ 77 w 77"/>
                    <a:gd name="T21" fmla="*/ 23 h 2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77" h="23">
                      <a:moveTo>
                        <a:pt x="0" y="2"/>
                      </a:moveTo>
                      <a:cubicBezTo>
                        <a:pt x="9" y="6"/>
                        <a:pt x="56" y="23"/>
                        <a:pt x="56" y="23"/>
                      </a:cubicBezTo>
                      <a:cubicBezTo>
                        <a:pt x="77" y="15"/>
                        <a:pt x="77" y="15"/>
                        <a:pt x="77" y="15"/>
                      </a:cubicBezTo>
                      <a:cubicBezTo>
                        <a:pt x="46" y="14"/>
                        <a:pt x="46" y="14"/>
                        <a:pt x="46" y="14"/>
                      </a:cubicBezTo>
                      <a:cubicBezTo>
                        <a:pt x="41" y="7"/>
                        <a:pt x="41" y="7"/>
                        <a:pt x="41" y="7"/>
                      </a:cubicBezTo>
                      <a:cubicBezTo>
                        <a:pt x="41" y="7"/>
                        <a:pt x="17" y="9"/>
                        <a:pt x="6" y="0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70" name="Freeform 26"/>
                <p:cNvSpPr>
                  <a:spLocks/>
                </p:cNvSpPr>
                <p:nvPr/>
              </p:nvSpPr>
              <p:spPr bwMode="auto">
                <a:xfrm>
                  <a:off x="1885" y="2291"/>
                  <a:ext cx="73" cy="66"/>
                </a:xfrm>
                <a:custGeom>
                  <a:avLst/>
                  <a:gdLst>
                    <a:gd name="T0" fmla="*/ 0 w 29"/>
                    <a:gd name="T1" fmla="*/ 774 h 25"/>
                    <a:gd name="T2" fmla="*/ 609 w 29"/>
                    <a:gd name="T3" fmla="*/ 1122 h 25"/>
                    <a:gd name="T4" fmla="*/ 1040 w 29"/>
                    <a:gd name="T5" fmla="*/ 383 h 25"/>
                    <a:gd name="T6" fmla="*/ 368 w 29"/>
                    <a:gd name="T7" fmla="*/ 829 h 2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"/>
                    <a:gd name="T13" fmla="*/ 0 h 25"/>
                    <a:gd name="T14" fmla="*/ 29 w 29"/>
                    <a:gd name="T15" fmla="*/ 25 h 2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" h="25">
                      <a:moveTo>
                        <a:pt x="0" y="16"/>
                      </a:moveTo>
                      <a:cubicBezTo>
                        <a:pt x="2" y="17"/>
                        <a:pt x="14" y="22"/>
                        <a:pt x="15" y="23"/>
                      </a:cubicBezTo>
                      <a:cubicBezTo>
                        <a:pt x="16" y="25"/>
                        <a:pt x="29" y="17"/>
                        <a:pt x="26" y="8"/>
                      </a:cubicBezTo>
                      <a:cubicBezTo>
                        <a:pt x="24" y="0"/>
                        <a:pt x="22" y="20"/>
                        <a:pt x="9" y="17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71" name="Freeform 27"/>
                <p:cNvSpPr>
                  <a:spLocks/>
                </p:cNvSpPr>
                <p:nvPr/>
              </p:nvSpPr>
              <p:spPr bwMode="auto">
                <a:xfrm>
                  <a:off x="1387" y="1853"/>
                  <a:ext cx="273" cy="174"/>
                </a:xfrm>
                <a:custGeom>
                  <a:avLst/>
                  <a:gdLst>
                    <a:gd name="T0" fmla="*/ 521 w 109"/>
                    <a:gd name="T1" fmla="*/ 94 h 65"/>
                    <a:gd name="T2" fmla="*/ 1931 w 109"/>
                    <a:gd name="T3" fmla="*/ 1384 h 65"/>
                    <a:gd name="T4" fmla="*/ 1413 w 109"/>
                    <a:gd name="T5" fmla="*/ 1649 h 65"/>
                    <a:gd name="T6" fmla="*/ 2202 w 109"/>
                    <a:gd name="T7" fmla="*/ 2573 h 65"/>
                    <a:gd name="T8" fmla="*/ 4290 w 109"/>
                    <a:gd name="T9" fmla="*/ 2666 h 65"/>
                    <a:gd name="T10" fmla="*/ 2985 w 109"/>
                    <a:gd name="T11" fmla="*/ 2880 h 65"/>
                    <a:gd name="T12" fmla="*/ 2748 w 109"/>
                    <a:gd name="T13" fmla="*/ 3338 h 65"/>
                    <a:gd name="T14" fmla="*/ 1856 w 109"/>
                    <a:gd name="T15" fmla="*/ 2781 h 65"/>
                    <a:gd name="T16" fmla="*/ 992 w 109"/>
                    <a:gd name="T17" fmla="*/ 2150 h 65"/>
                    <a:gd name="T18" fmla="*/ 313 w 109"/>
                    <a:gd name="T19" fmla="*/ 1282 h 65"/>
                    <a:gd name="T20" fmla="*/ 396 w 109"/>
                    <a:gd name="T21" fmla="*/ 0 h 65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09"/>
                    <a:gd name="T34" fmla="*/ 0 h 65"/>
                    <a:gd name="T35" fmla="*/ 109 w 109"/>
                    <a:gd name="T36" fmla="*/ 65 h 65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09" h="65">
                      <a:moveTo>
                        <a:pt x="13" y="2"/>
                      </a:moveTo>
                      <a:cubicBezTo>
                        <a:pt x="11" y="21"/>
                        <a:pt x="38" y="23"/>
                        <a:pt x="49" y="27"/>
                      </a:cubicBezTo>
                      <a:cubicBezTo>
                        <a:pt x="48" y="31"/>
                        <a:pt x="39" y="27"/>
                        <a:pt x="36" y="32"/>
                      </a:cubicBezTo>
                      <a:cubicBezTo>
                        <a:pt x="34" y="37"/>
                        <a:pt x="49" y="50"/>
                        <a:pt x="56" y="50"/>
                      </a:cubicBezTo>
                      <a:cubicBezTo>
                        <a:pt x="65" y="50"/>
                        <a:pt x="101" y="50"/>
                        <a:pt x="109" y="52"/>
                      </a:cubicBezTo>
                      <a:cubicBezTo>
                        <a:pt x="106" y="52"/>
                        <a:pt x="79" y="54"/>
                        <a:pt x="76" y="56"/>
                      </a:cubicBezTo>
                      <a:cubicBezTo>
                        <a:pt x="73" y="59"/>
                        <a:pt x="70" y="62"/>
                        <a:pt x="70" y="65"/>
                      </a:cubicBezTo>
                      <a:cubicBezTo>
                        <a:pt x="62" y="64"/>
                        <a:pt x="55" y="58"/>
                        <a:pt x="47" y="54"/>
                      </a:cubicBezTo>
                      <a:cubicBezTo>
                        <a:pt x="40" y="51"/>
                        <a:pt x="31" y="46"/>
                        <a:pt x="25" y="42"/>
                      </a:cubicBezTo>
                      <a:cubicBezTo>
                        <a:pt x="18" y="37"/>
                        <a:pt x="12" y="31"/>
                        <a:pt x="8" y="25"/>
                      </a:cubicBezTo>
                      <a:cubicBezTo>
                        <a:pt x="4" y="20"/>
                        <a:pt x="0" y="10"/>
                        <a:pt x="10" y="0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72" name="Freeform 28"/>
                <p:cNvSpPr>
                  <a:spLocks/>
                </p:cNvSpPr>
                <p:nvPr/>
              </p:nvSpPr>
              <p:spPr bwMode="auto">
                <a:xfrm>
                  <a:off x="1550" y="2019"/>
                  <a:ext cx="222" cy="61"/>
                </a:xfrm>
                <a:custGeom>
                  <a:avLst/>
                  <a:gdLst>
                    <a:gd name="T0" fmla="*/ 0 w 89"/>
                    <a:gd name="T1" fmla="*/ 90 h 23"/>
                    <a:gd name="T2" fmla="*/ 2173 w 89"/>
                    <a:gd name="T3" fmla="*/ 1140 h 23"/>
                    <a:gd name="T4" fmla="*/ 3447 w 89"/>
                    <a:gd name="T5" fmla="*/ 1082 h 23"/>
                    <a:gd name="T6" fmla="*/ 1786 w 89"/>
                    <a:gd name="T7" fmla="*/ 690 h 23"/>
                    <a:gd name="T8" fmla="*/ 1581 w 89"/>
                    <a:gd name="T9" fmla="*/ 353 h 23"/>
                    <a:gd name="T10" fmla="*/ 229 w 89"/>
                    <a:gd name="T11" fmla="*/ 0 h 2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9"/>
                    <a:gd name="T19" fmla="*/ 0 h 23"/>
                    <a:gd name="T20" fmla="*/ 89 w 89"/>
                    <a:gd name="T21" fmla="*/ 23 h 2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9" h="23">
                      <a:moveTo>
                        <a:pt x="0" y="2"/>
                      </a:moveTo>
                      <a:cubicBezTo>
                        <a:pt x="9" y="6"/>
                        <a:pt x="56" y="23"/>
                        <a:pt x="56" y="23"/>
                      </a:cubicBezTo>
                      <a:cubicBezTo>
                        <a:pt x="89" y="22"/>
                        <a:pt x="89" y="22"/>
                        <a:pt x="89" y="22"/>
                      </a:cubicBezTo>
                      <a:cubicBezTo>
                        <a:pt x="46" y="14"/>
                        <a:pt x="46" y="14"/>
                        <a:pt x="46" y="14"/>
                      </a:cubicBezTo>
                      <a:cubicBezTo>
                        <a:pt x="41" y="7"/>
                        <a:pt x="41" y="7"/>
                        <a:pt x="41" y="7"/>
                      </a:cubicBezTo>
                      <a:cubicBezTo>
                        <a:pt x="41" y="7"/>
                        <a:pt x="17" y="9"/>
                        <a:pt x="6" y="0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73" name="Freeform 29"/>
                <p:cNvSpPr>
                  <a:spLocks/>
                </p:cNvSpPr>
                <p:nvPr/>
              </p:nvSpPr>
              <p:spPr bwMode="auto">
                <a:xfrm>
                  <a:off x="1885" y="2112"/>
                  <a:ext cx="73" cy="67"/>
                </a:xfrm>
                <a:custGeom>
                  <a:avLst/>
                  <a:gdLst>
                    <a:gd name="T0" fmla="*/ 0 w 29"/>
                    <a:gd name="T1" fmla="*/ 825 h 25"/>
                    <a:gd name="T2" fmla="*/ 609 w 29"/>
                    <a:gd name="T3" fmla="*/ 1193 h 25"/>
                    <a:gd name="T4" fmla="*/ 1040 w 29"/>
                    <a:gd name="T5" fmla="*/ 402 h 25"/>
                    <a:gd name="T6" fmla="*/ 368 w 29"/>
                    <a:gd name="T7" fmla="*/ 884 h 2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"/>
                    <a:gd name="T13" fmla="*/ 0 h 25"/>
                    <a:gd name="T14" fmla="*/ 29 w 29"/>
                    <a:gd name="T15" fmla="*/ 25 h 2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" h="25">
                      <a:moveTo>
                        <a:pt x="0" y="16"/>
                      </a:moveTo>
                      <a:cubicBezTo>
                        <a:pt x="2" y="17"/>
                        <a:pt x="14" y="22"/>
                        <a:pt x="15" y="23"/>
                      </a:cubicBezTo>
                      <a:cubicBezTo>
                        <a:pt x="16" y="25"/>
                        <a:pt x="29" y="17"/>
                        <a:pt x="26" y="8"/>
                      </a:cubicBezTo>
                      <a:cubicBezTo>
                        <a:pt x="24" y="0"/>
                        <a:pt x="22" y="20"/>
                        <a:pt x="9" y="17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74" name="Freeform 30"/>
                <p:cNvSpPr>
                  <a:spLocks/>
                </p:cNvSpPr>
                <p:nvPr/>
              </p:nvSpPr>
              <p:spPr bwMode="auto">
                <a:xfrm>
                  <a:off x="1505" y="1960"/>
                  <a:ext cx="42" cy="29"/>
                </a:xfrm>
                <a:custGeom>
                  <a:avLst/>
                  <a:gdLst>
                    <a:gd name="T0" fmla="*/ 74 w 17"/>
                    <a:gd name="T1" fmla="*/ 480 h 11"/>
                    <a:gd name="T2" fmla="*/ 410 w 17"/>
                    <a:gd name="T3" fmla="*/ 438 h 11"/>
                    <a:gd name="T4" fmla="*/ 524 w 17"/>
                    <a:gd name="T5" fmla="*/ 0 h 11"/>
                    <a:gd name="T6" fmla="*/ 0 w 17"/>
                    <a:gd name="T7" fmla="*/ 327 h 1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7"/>
                    <a:gd name="T13" fmla="*/ 0 h 11"/>
                    <a:gd name="T14" fmla="*/ 17 w 17"/>
                    <a:gd name="T15" fmla="*/ 11 h 1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7" h="11">
                      <a:moveTo>
                        <a:pt x="2" y="10"/>
                      </a:moveTo>
                      <a:cubicBezTo>
                        <a:pt x="5" y="11"/>
                        <a:pt x="8" y="11"/>
                        <a:pt x="11" y="9"/>
                      </a:cubicBezTo>
                      <a:cubicBezTo>
                        <a:pt x="13" y="8"/>
                        <a:pt x="17" y="3"/>
                        <a:pt x="14" y="0"/>
                      </a:cubicBezTo>
                      <a:cubicBezTo>
                        <a:pt x="13" y="7"/>
                        <a:pt x="6" y="7"/>
                        <a:pt x="0" y="7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75" name="Freeform 31"/>
                <p:cNvSpPr>
                  <a:spLocks/>
                </p:cNvSpPr>
                <p:nvPr/>
              </p:nvSpPr>
              <p:spPr bwMode="auto">
                <a:xfrm>
                  <a:off x="1647" y="2013"/>
                  <a:ext cx="15" cy="40"/>
                </a:xfrm>
                <a:custGeom>
                  <a:avLst/>
                  <a:gdLst>
                    <a:gd name="T0" fmla="*/ 83 w 6"/>
                    <a:gd name="T1" fmla="*/ 0 h 15"/>
                    <a:gd name="T2" fmla="*/ 0 w 6"/>
                    <a:gd name="T3" fmla="*/ 760 h 15"/>
                    <a:gd name="T4" fmla="*/ 0 60000 65536"/>
                    <a:gd name="T5" fmla="*/ 0 60000 65536"/>
                    <a:gd name="T6" fmla="*/ 0 w 6"/>
                    <a:gd name="T7" fmla="*/ 0 h 15"/>
                    <a:gd name="T8" fmla="*/ 6 w 6"/>
                    <a:gd name="T9" fmla="*/ 15 h 15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6" h="15">
                      <a:moveTo>
                        <a:pt x="2" y="0"/>
                      </a:moveTo>
                      <a:cubicBezTo>
                        <a:pt x="6" y="6"/>
                        <a:pt x="5" y="12"/>
                        <a:pt x="0" y="15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76" name="Freeform 32"/>
                <p:cNvSpPr>
                  <a:spLocks/>
                </p:cNvSpPr>
                <p:nvPr/>
              </p:nvSpPr>
              <p:spPr bwMode="auto">
                <a:xfrm>
                  <a:off x="1762" y="2085"/>
                  <a:ext cx="60" cy="32"/>
                </a:xfrm>
                <a:custGeom>
                  <a:avLst/>
                  <a:gdLst>
                    <a:gd name="T0" fmla="*/ 0 w 24"/>
                    <a:gd name="T1" fmla="*/ 456 h 12"/>
                    <a:gd name="T2" fmla="*/ 595 w 24"/>
                    <a:gd name="T3" fmla="*/ 605 h 12"/>
                    <a:gd name="T4" fmla="*/ 908 w 24"/>
                    <a:gd name="T5" fmla="*/ 456 h 12"/>
                    <a:gd name="T6" fmla="*/ 863 w 24"/>
                    <a:gd name="T7" fmla="*/ 0 h 12"/>
                    <a:gd name="T8" fmla="*/ 675 w 24"/>
                    <a:gd name="T9" fmla="*/ 307 h 12"/>
                    <a:gd name="T10" fmla="*/ 520 w 24"/>
                    <a:gd name="T11" fmla="*/ 363 h 12"/>
                    <a:gd name="T12" fmla="*/ 208 w 24"/>
                    <a:gd name="T13" fmla="*/ 363 h 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"/>
                    <a:gd name="T22" fmla="*/ 0 h 12"/>
                    <a:gd name="T23" fmla="*/ 24 w 24"/>
                    <a:gd name="T24" fmla="*/ 12 h 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" h="12">
                      <a:moveTo>
                        <a:pt x="0" y="9"/>
                      </a:moveTo>
                      <a:cubicBezTo>
                        <a:pt x="5" y="10"/>
                        <a:pt x="10" y="12"/>
                        <a:pt x="15" y="12"/>
                      </a:cubicBezTo>
                      <a:cubicBezTo>
                        <a:pt x="18" y="12"/>
                        <a:pt x="21" y="12"/>
                        <a:pt x="23" y="9"/>
                      </a:cubicBezTo>
                      <a:cubicBezTo>
                        <a:pt x="24" y="7"/>
                        <a:pt x="24" y="2"/>
                        <a:pt x="22" y="0"/>
                      </a:cubicBezTo>
                      <a:cubicBezTo>
                        <a:pt x="20" y="2"/>
                        <a:pt x="22" y="5"/>
                        <a:pt x="17" y="6"/>
                      </a:cubicBezTo>
                      <a:cubicBezTo>
                        <a:pt x="16" y="7"/>
                        <a:pt x="14" y="7"/>
                        <a:pt x="13" y="7"/>
                      </a:cubicBezTo>
                      <a:cubicBezTo>
                        <a:pt x="10" y="7"/>
                        <a:pt x="7" y="7"/>
                        <a:pt x="5" y="7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77" name="Freeform 33"/>
                <p:cNvSpPr>
                  <a:spLocks/>
                </p:cNvSpPr>
                <p:nvPr/>
              </p:nvSpPr>
              <p:spPr bwMode="auto">
                <a:xfrm>
                  <a:off x="1392" y="1397"/>
                  <a:ext cx="268" cy="168"/>
                </a:xfrm>
                <a:custGeom>
                  <a:avLst/>
                  <a:gdLst>
                    <a:gd name="T0" fmla="*/ 438 w 107"/>
                    <a:gd name="T1" fmla="*/ 0 h 63"/>
                    <a:gd name="T2" fmla="*/ 1856 w 107"/>
                    <a:gd name="T3" fmla="*/ 1272 h 63"/>
                    <a:gd name="T4" fmla="*/ 1335 w 107"/>
                    <a:gd name="T5" fmla="*/ 1459 h 63"/>
                    <a:gd name="T6" fmla="*/ 2121 w 107"/>
                    <a:gd name="T7" fmla="*/ 2424 h 63"/>
                    <a:gd name="T8" fmla="*/ 4210 w 107"/>
                    <a:gd name="T9" fmla="*/ 2525 h 63"/>
                    <a:gd name="T10" fmla="*/ 2905 w 107"/>
                    <a:gd name="T11" fmla="*/ 2731 h 63"/>
                    <a:gd name="T12" fmla="*/ 2672 w 107"/>
                    <a:gd name="T13" fmla="*/ 3187 h 63"/>
                    <a:gd name="T14" fmla="*/ 1776 w 107"/>
                    <a:gd name="T15" fmla="*/ 2637 h 63"/>
                    <a:gd name="T16" fmla="*/ 909 w 107"/>
                    <a:gd name="T17" fmla="*/ 1971 h 63"/>
                    <a:gd name="T18" fmla="*/ 158 w 107"/>
                    <a:gd name="T19" fmla="*/ 1160 h 63"/>
                    <a:gd name="T20" fmla="*/ 158 w 107"/>
                    <a:gd name="T21" fmla="*/ 0 h 6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07"/>
                    <a:gd name="T34" fmla="*/ 0 h 63"/>
                    <a:gd name="T35" fmla="*/ 107 w 107"/>
                    <a:gd name="T36" fmla="*/ 63 h 63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07" h="63">
                      <a:moveTo>
                        <a:pt x="11" y="0"/>
                      </a:moveTo>
                      <a:cubicBezTo>
                        <a:pt x="9" y="18"/>
                        <a:pt x="36" y="20"/>
                        <a:pt x="47" y="25"/>
                      </a:cubicBezTo>
                      <a:cubicBezTo>
                        <a:pt x="46" y="29"/>
                        <a:pt x="37" y="25"/>
                        <a:pt x="34" y="29"/>
                      </a:cubicBezTo>
                      <a:cubicBezTo>
                        <a:pt x="32" y="35"/>
                        <a:pt x="47" y="48"/>
                        <a:pt x="54" y="48"/>
                      </a:cubicBezTo>
                      <a:cubicBezTo>
                        <a:pt x="63" y="48"/>
                        <a:pt x="99" y="47"/>
                        <a:pt x="107" y="50"/>
                      </a:cubicBezTo>
                      <a:cubicBezTo>
                        <a:pt x="104" y="49"/>
                        <a:pt x="77" y="52"/>
                        <a:pt x="74" y="54"/>
                      </a:cubicBezTo>
                      <a:cubicBezTo>
                        <a:pt x="71" y="57"/>
                        <a:pt x="68" y="59"/>
                        <a:pt x="68" y="63"/>
                      </a:cubicBezTo>
                      <a:cubicBezTo>
                        <a:pt x="60" y="61"/>
                        <a:pt x="53" y="56"/>
                        <a:pt x="45" y="52"/>
                      </a:cubicBezTo>
                      <a:cubicBezTo>
                        <a:pt x="38" y="48"/>
                        <a:pt x="29" y="44"/>
                        <a:pt x="23" y="39"/>
                      </a:cubicBezTo>
                      <a:cubicBezTo>
                        <a:pt x="16" y="35"/>
                        <a:pt x="9" y="29"/>
                        <a:pt x="4" y="23"/>
                      </a:cubicBezTo>
                      <a:cubicBezTo>
                        <a:pt x="1" y="18"/>
                        <a:pt x="0" y="5"/>
                        <a:pt x="4" y="0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78" name="Freeform 34"/>
                <p:cNvSpPr>
                  <a:spLocks/>
                </p:cNvSpPr>
                <p:nvPr/>
              </p:nvSpPr>
              <p:spPr bwMode="auto">
                <a:xfrm>
                  <a:off x="1550" y="1555"/>
                  <a:ext cx="192" cy="61"/>
                </a:xfrm>
                <a:custGeom>
                  <a:avLst/>
                  <a:gdLst>
                    <a:gd name="T0" fmla="*/ 0 w 77"/>
                    <a:gd name="T1" fmla="*/ 90 h 23"/>
                    <a:gd name="T2" fmla="*/ 2169 w 77"/>
                    <a:gd name="T3" fmla="*/ 1140 h 23"/>
                    <a:gd name="T4" fmla="*/ 2977 w 77"/>
                    <a:gd name="T5" fmla="*/ 745 h 23"/>
                    <a:gd name="T6" fmla="*/ 1785 w 77"/>
                    <a:gd name="T7" fmla="*/ 745 h 23"/>
                    <a:gd name="T8" fmla="*/ 1578 w 77"/>
                    <a:gd name="T9" fmla="*/ 353 h 23"/>
                    <a:gd name="T10" fmla="*/ 229 w 77"/>
                    <a:gd name="T11" fmla="*/ 0 h 2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77"/>
                    <a:gd name="T19" fmla="*/ 0 h 23"/>
                    <a:gd name="T20" fmla="*/ 77 w 77"/>
                    <a:gd name="T21" fmla="*/ 23 h 2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77" h="23">
                      <a:moveTo>
                        <a:pt x="0" y="2"/>
                      </a:moveTo>
                      <a:cubicBezTo>
                        <a:pt x="9" y="6"/>
                        <a:pt x="56" y="23"/>
                        <a:pt x="56" y="23"/>
                      </a:cubicBezTo>
                      <a:cubicBezTo>
                        <a:pt x="77" y="15"/>
                        <a:pt x="77" y="15"/>
                        <a:pt x="77" y="15"/>
                      </a:cubicBezTo>
                      <a:cubicBezTo>
                        <a:pt x="46" y="15"/>
                        <a:pt x="46" y="15"/>
                        <a:pt x="46" y="15"/>
                      </a:cubicBezTo>
                      <a:cubicBezTo>
                        <a:pt x="41" y="7"/>
                        <a:pt x="41" y="7"/>
                        <a:pt x="41" y="7"/>
                      </a:cubicBezTo>
                      <a:cubicBezTo>
                        <a:pt x="41" y="7"/>
                        <a:pt x="17" y="9"/>
                        <a:pt x="6" y="0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79" name="Freeform 35"/>
                <p:cNvSpPr>
                  <a:spLocks/>
                </p:cNvSpPr>
                <p:nvPr/>
              </p:nvSpPr>
              <p:spPr bwMode="auto">
                <a:xfrm>
                  <a:off x="1885" y="1648"/>
                  <a:ext cx="73" cy="67"/>
                </a:xfrm>
                <a:custGeom>
                  <a:avLst/>
                  <a:gdLst>
                    <a:gd name="T0" fmla="*/ 0 w 29"/>
                    <a:gd name="T1" fmla="*/ 884 h 25"/>
                    <a:gd name="T2" fmla="*/ 609 w 29"/>
                    <a:gd name="T3" fmla="*/ 1235 h 25"/>
                    <a:gd name="T4" fmla="*/ 1040 w 29"/>
                    <a:gd name="T5" fmla="*/ 461 h 25"/>
                    <a:gd name="T6" fmla="*/ 368 w 29"/>
                    <a:gd name="T7" fmla="*/ 927 h 2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"/>
                    <a:gd name="T13" fmla="*/ 0 h 25"/>
                    <a:gd name="T14" fmla="*/ 29 w 29"/>
                    <a:gd name="T15" fmla="*/ 25 h 2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" h="25">
                      <a:moveTo>
                        <a:pt x="0" y="17"/>
                      </a:moveTo>
                      <a:cubicBezTo>
                        <a:pt x="2" y="17"/>
                        <a:pt x="14" y="22"/>
                        <a:pt x="15" y="24"/>
                      </a:cubicBezTo>
                      <a:cubicBezTo>
                        <a:pt x="16" y="25"/>
                        <a:pt x="29" y="17"/>
                        <a:pt x="26" y="9"/>
                      </a:cubicBezTo>
                      <a:cubicBezTo>
                        <a:pt x="24" y="0"/>
                        <a:pt x="22" y="21"/>
                        <a:pt x="9" y="18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80" name="Freeform 36"/>
                <p:cNvSpPr>
                  <a:spLocks/>
                </p:cNvSpPr>
                <p:nvPr/>
              </p:nvSpPr>
              <p:spPr bwMode="auto">
                <a:xfrm>
                  <a:off x="1387" y="1213"/>
                  <a:ext cx="273" cy="174"/>
                </a:xfrm>
                <a:custGeom>
                  <a:avLst/>
                  <a:gdLst>
                    <a:gd name="T0" fmla="*/ 521 w 109"/>
                    <a:gd name="T1" fmla="*/ 94 h 65"/>
                    <a:gd name="T2" fmla="*/ 1931 w 109"/>
                    <a:gd name="T3" fmla="*/ 1384 h 65"/>
                    <a:gd name="T4" fmla="*/ 1413 w 109"/>
                    <a:gd name="T5" fmla="*/ 1590 h 65"/>
                    <a:gd name="T6" fmla="*/ 2202 w 109"/>
                    <a:gd name="T7" fmla="*/ 2573 h 65"/>
                    <a:gd name="T8" fmla="*/ 4290 w 109"/>
                    <a:gd name="T9" fmla="*/ 2666 h 65"/>
                    <a:gd name="T10" fmla="*/ 2985 w 109"/>
                    <a:gd name="T11" fmla="*/ 2880 h 65"/>
                    <a:gd name="T12" fmla="*/ 2748 w 109"/>
                    <a:gd name="T13" fmla="*/ 3338 h 65"/>
                    <a:gd name="T14" fmla="*/ 1856 w 109"/>
                    <a:gd name="T15" fmla="*/ 2781 h 65"/>
                    <a:gd name="T16" fmla="*/ 992 w 109"/>
                    <a:gd name="T17" fmla="*/ 2107 h 65"/>
                    <a:gd name="T18" fmla="*/ 313 w 109"/>
                    <a:gd name="T19" fmla="*/ 1282 h 65"/>
                    <a:gd name="T20" fmla="*/ 396 w 109"/>
                    <a:gd name="T21" fmla="*/ 0 h 65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09"/>
                    <a:gd name="T34" fmla="*/ 0 h 65"/>
                    <a:gd name="T35" fmla="*/ 109 w 109"/>
                    <a:gd name="T36" fmla="*/ 65 h 65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09" h="65">
                      <a:moveTo>
                        <a:pt x="13" y="2"/>
                      </a:moveTo>
                      <a:cubicBezTo>
                        <a:pt x="11" y="20"/>
                        <a:pt x="38" y="22"/>
                        <a:pt x="49" y="27"/>
                      </a:cubicBezTo>
                      <a:cubicBezTo>
                        <a:pt x="48" y="31"/>
                        <a:pt x="39" y="27"/>
                        <a:pt x="36" y="31"/>
                      </a:cubicBezTo>
                      <a:cubicBezTo>
                        <a:pt x="34" y="37"/>
                        <a:pt x="49" y="50"/>
                        <a:pt x="56" y="50"/>
                      </a:cubicBezTo>
                      <a:cubicBezTo>
                        <a:pt x="65" y="50"/>
                        <a:pt x="101" y="49"/>
                        <a:pt x="109" y="52"/>
                      </a:cubicBezTo>
                      <a:cubicBezTo>
                        <a:pt x="106" y="51"/>
                        <a:pt x="79" y="54"/>
                        <a:pt x="76" y="56"/>
                      </a:cubicBezTo>
                      <a:cubicBezTo>
                        <a:pt x="73" y="59"/>
                        <a:pt x="70" y="61"/>
                        <a:pt x="70" y="65"/>
                      </a:cubicBezTo>
                      <a:cubicBezTo>
                        <a:pt x="62" y="63"/>
                        <a:pt x="55" y="58"/>
                        <a:pt x="47" y="54"/>
                      </a:cubicBezTo>
                      <a:cubicBezTo>
                        <a:pt x="40" y="50"/>
                        <a:pt x="31" y="46"/>
                        <a:pt x="25" y="41"/>
                      </a:cubicBezTo>
                      <a:cubicBezTo>
                        <a:pt x="18" y="37"/>
                        <a:pt x="12" y="31"/>
                        <a:pt x="8" y="25"/>
                      </a:cubicBezTo>
                      <a:cubicBezTo>
                        <a:pt x="4" y="19"/>
                        <a:pt x="0" y="9"/>
                        <a:pt x="10" y="0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81" name="Freeform 37"/>
                <p:cNvSpPr>
                  <a:spLocks/>
                </p:cNvSpPr>
                <p:nvPr/>
              </p:nvSpPr>
              <p:spPr bwMode="auto">
                <a:xfrm>
                  <a:off x="1550" y="1376"/>
                  <a:ext cx="222" cy="61"/>
                </a:xfrm>
                <a:custGeom>
                  <a:avLst/>
                  <a:gdLst>
                    <a:gd name="T0" fmla="*/ 0 w 89"/>
                    <a:gd name="T1" fmla="*/ 90 h 23"/>
                    <a:gd name="T2" fmla="*/ 2173 w 89"/>
                    <a:gd name="T3" fmla="*/ 1140 h 23"/>
                    <a:gd name="T4" fmla="*/ 3447 w 89"/>
                    <a:gd name="T5" fmla="*/ 1082 h 23"/>
                    <a:gd name="T6" fmla="*/ 1786 w 89"/>
                    <a:gd name="T7" fmla="*/ 745 h 23"/>
                    <a:gd name="T8" fmla="*/ 1581 w 89"/>
                    <a:gd name="T9" fmla="*/ 353 h 23"/>
                    <a:gd name="T10" fmla="*/ 229 w 89"/>
                    <a:gd name="T11" fmla="*/ 0 h 2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9"/>
                    <a:gd name="T19" fmla="*/ 0 h 23"/>
                    <a:gd name="T20" fmla="*/ 89 w 89"/>
                    <a:gd name="T21" fmla="*/ 23 h 2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9" h="23">
                      <a:moveTo>
                        <a:pt x="0" y="2"/>
                      </a:moveTo>
                      <a:cubicBezTo>
                        <a:pt x="9" y="6"/>
                        <a:pt x="56" y="23"/>
                        <a:pt x="56" y="23"/>
                      </a:cubicBezTo>
                      <a:cubicBezTo>
                        <a:pt x="89" y="22"/>
                        <a:pt x="89" y="22"/>
                        <a:pt x="89" y="22"/>
                      </a:cubicBezTo>
                      <a:cubicBezTo>
                        <a:pt x="46" y="15"/>
                        <a:pt x="46" y="15"/>
                        <a:pt x="46" y="15"/>
                      </a:cubicBezTo>
                      <a:cubicBezTo>
                        <a:pt x="41" y="7"/>
                        <a:pt x="41" y="7"/>
                        <a:pt x="41" y="7"/>
                      </a:cubicBezTo>
                      <a:cubicBezTo>
                        <a:pt x="41" y="7"/>
                        <a:pt x="17" y="9"/>
                        <a:pt x="6" y="0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82" name="Freeform 38"/>
                <p:cNvSpPr>
                  <a:spLocks/>
                </p:cNvSpPr>
                <p:nvPr/>
              </p:nvSpPr>
              <p:spPr bwMode="auto">
                <a:xfrm>
                  <a:off x="1885" y="1469"/>
                  <a:ext cx="73" cy="67"/>
                </a:xfrm>
                <a:custGeom>
                  <a:avLst/>
                  <a:gdLst>
                    <a:gd name="T0" fmla="*/ 0 w 29"/>
                    <a:gd name="T1" fmla="*/ 884 h 25"/>
                    <a:gd name="T2" fmla="*/ 609 w 29"/>
                    <a:gd name="T3" fmla="*/ 1235 h 25"/>
                    <a:gd name="T4" fmla="*/ 1040 w 29"/>
                    <a:gd name="T5" fmla="*/ 461 h 25"/>
                    <a:gd name="T6" fmla="*/ 368 w 29"/>
                    <a:gd name="T7" fmla="*/ 927 h 2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"/>
                    <a:gd name="T13" fmla="*/ 0 h 25"/>
                    <a:gd name="T14" fmla="*/ 29 w 29"/>
                    <a:gd name="T15" fmla="*/ 25 h 2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" h="25">
                      <a:moveTo>
                        <a:pt x="0" y="17"/>
                      </a:moveTo>
                      <a:cubicBezTo>
                        <a:pt x="2" y="17"/>
                        <a:pt x="14" y="22"/>
                        <a:pt x="15" y="24"/>
                      </a:cubicBezTo>
                      <a:cubicBezTo>
                        <a:pt x="16" y="25"/>
                        <a:pt x="29" y="17"/>
                        <a:pt x="26" y="9"/>
                      </a:cubicBezTo>
                      <a:cubicBezTo>
                        <a:pt x="24" y="0"/>
                        <a:pt x="22" y="21"/>
                        <a:pt x="9" y="18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83" name="Freeform 39"/>
                <p:cNvSpPr>
                  <a:spLocks/>
                </p:cNvSpPr>
                <p:nvPr/>
              </p:nvSpPr>
              <p:spPr bwMode="auto">
                <a:xfrm>
                  <a:off x="1505" y="1320"/>
                  <a:ext cx="42" cy="29"/>
                </a:xfrm>
                <a:custGeom>
                  <a:avLst/>
                  <a:gdLst>
                    <a:gd name="T0" fmla="*/ 74 w 17"/>
                    <a:gd name="T1" fmla="*/ 480 h 11"/>
                    <a:gd name="T2" fmla="*/ 410 w 17"/>
                    <a:gd name="T3" fmla="*/ 438 h 11"/>
                    <a:gd name="T4" fmla="*/ 524 w 17"/>
                    <a:gd name="T5" fmla="*/ 0 h 11"/>
                    <a:gd name="T6" fmla="*/ 0 w 17"/>
                    <a:gd name="T7" fmla="*/ 293 h 1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7"/>
                    <a:gd name="T13" fmla="*/ 0 h 11"/>
                    <a:gd name="T14" fmla="*/ 17 w 17"/>
                    <a:gd name="T15" fmla="*/ 11 h 1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7" h="11">
                      <a:moveTo>
                        <a:pt x="2" y="10"/>
                      </a:moveTo>
                      <a:cubicBezTo>
                        <a:pt x="5" y="11"/>
                        <a:pt x="8" y="10"/>
                        <a:pt x="11" y="9"/>
                      </a:cubicBezTo>
                      <a:cubicBezTo>
                        <a:pt x="13" y="8"/>
                        <a:pt x="17" y="3"/>
                        <a:pt x="14" y="0"/>
                      </a:cubicBezTo>
                      <a:cubicBezTo>
                        <a:pt x="13" y="7"/>
                        <a:pt x="6" y="6"/>
                        <a:pt x="0" y="6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84" name="Freeform 40"/>
                <p:cNvSpPr>
                  <a:spLocks/>
                </p:cNvSpPr>
                <p:nvPr/>
              </p:nvSpPr>
              <p:spPr bwMode="auto">
                <a:xfrm>
                  <a:off x="1647" y="1373"/>
                  <a:ext cx="15" cy="38"/>
                </a:xfrm>
                <a:custGeom>
                  <a:avLst/>
                  <a:gdLst>
                    <a:gd name="T0" fmla="*/ 83 w 6"/>
                    <a:gd name="T1" fmla="*/ 0 h 14"/>
                    <a:gd name="T2" fmla="*/ 0 w 6"/>
                    <a:gd name="T3" fmla="*/ 760 h 14"/>
                    <a:gd name="T4" fmla="*/ 0 60000 65536"/>
                    <a:gd name="T5" fmla="*/ 0 60000 65536"/>
                    <a:gd name="T6" fmla="*/ 0 w 6"/>
                    <a:gd name="T7" fmla="*/ 0 h 14"/>
                    <a:gd name="T8" fmla="*/ 6 w 6"/>
                    <a:gd name="T9" fmla="*/ 14 h 14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6" h="14">
                      <a:moveTo>
                        <a:pt x="2" y="0"/>
                      </a:moveTo>
                      <a:cubicBezTo>
                        <a:pt x="6" y="5"/>
                        <a:pt x="5" y="11"/>
                        <a:pt x="0" y="14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85" name="Freeform 41"/>
                <p:cNvSpPr>
                  <a:spLocks/>
                </p:cNvSpPr>
                <p:nvPr/>
              </p:nvSpPr>
              <p:spPr bwMode="auto">
                <a:xfrm>
                  <a:off x="1762" y="1445"/>
                  <a:ext cx="60" cy="32"/>
                </a:xfrm>
                <a:custGeom>
                  <a:avLst/>
                  <a:gdLst>
                    <a:gd name="T0" fmla="*/ 0 w 24"/>
                    <a:gd name="T1" fmla="*/ 397 h 12"/>
                    <a:gd name="T2" fmla="*/ 595 w 24"/>
                    <a:gd name="T3" fmla="*/ 547 h 12"/>
                    <a:gd name="T4" fmla="*/ 908 w 24"/>
                    <a:gd name="T5" fmla="*/ 456 h 12"/>
                    <a:gd name="T6" fmla="*/ 863 w 24"/>
                    <a:gd name="T7" fmla="*/ 0 h 12"/>
                    <a:gd name="T8" fmla="*/ 675 w 24"/>
                    <a:gd name="T9" fmla="*/ 307 h 12"/>
                    <a:gd name="T10" fmla="*/ 520 w 24"/>
                    <a:gd name="T11" fmla="*/ 307 h 12"/>
                    <a:gd name="T12" fmla="*/ 208 w 24"/>
                    <a:gd name="T13" fmla="*/ 307 h 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"/>
                    <a:gd name="T22" fmla="*/ 0 h 12"/>
                    <a:gd name="T23" fmla="*/ 24 w 24"/>
                    <a:gd name="T24" fmla="*/ 12 h 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" h="12">
                      <a:moveTo>
                        <a:pt x="0" y="8"/>
                      </a:moveTo>
                      <a:cubicBezTo>
                        <a:pt x="5" y="10"/>
                        <a:pt x="10" y="11"/>
                        <a:pt x="15" y="11"/>
                      </a:cubicBezTo>
                      <a:cubicBezTo>
                        <a:pt x="18" y="12"/>
                        <a:pt x="21" y="12"/>
                        <a:pt x="23" y="9"/>
                      </a:cubicBezTo>
                      <a:cubicBezTo>
                        <a:pt x="24" y="7"/>
                        <a:pt x="24" y="2"/>
                        <a:pt x="22" y="0"/>
                      </a:cubicBezTo>
                      <a:cubicBezTo>
                        <a:pt x="20" y="2"/>
                        <a:pt x="22" y="5"/>
                        <a:pt x="17" y="6"/>
                      </a:cubicBezTo>
                      <a:cubicBezTo>
                        <a:pt x="16" y="6"/>
                        <a:pt x="14" y="6"/>
                        <a:pt x="13" y="6"/>
                      </a:cubicBezTo>
                      <a:cubicBezTo>
                        <a:pt x="10" y="6"/>
                        <a:pt x="7" y="7"/>
                        <a:pt x="5" y="6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86" name="Freeform 42"/>
                <p:cNvSpPr>
                  <a:spLocks/>
                </p:cNvSpPr>
                <p:nvPr/>
              </p:nvSpPr>
              <p:spPr bwMode="auto">
                <a:xfrm>
                  <a:off x="1392" y="3320"/>
                  <a:ext cx="268" cy="168"/>
                </a:xfrm>
                <a:custGeom>
                  <a:avLst/>
                  <a:gdLst>
                    <a:gd name="T0" fmla="*/ 438 w 107"/>
                    <a:gd name="T1" fmla="*/ 0 h 63"/>
                    <a:gd name="T2" fmla="*/ 1856 w 107"/>
                    <a:gd name="T3" fmla="*/ 1272 h 63"/>
                    <a:gd name="T4" fmla="*/ 1335 w 107"/>
                    <a:gd name="T5" fmla="*/ 1459 h 63"/>
                    <a:gd name="T6" fmla="*/ 2121 w 107"/>
                    <a:gd name="T7" fmla="*/ 2424 h 63"/>
                    <a:gd name="T8" fmla="*/ 4210 w 107"/>
                    <a:gd name="T9" fmla="*/ 2525 h 63"/>
                    <a:gd name="T10" fmla="*/ 2905 w 107"/>
                    <a:gd name="T11" fmla="*/ 2731 h 63"/>
                    <a:gd name="T12" fmla="*/ 2672 w 107"/>
                    <a:gd name="T13" fmla="*/ 3187 h 63"/>
                    <a:gd name="T14" fmla="*/ 1776 w 107"/>
                    <a:gd name="T15" fmla="*/ 2637 h 63"/>
                    <a:gd name="T16" fmla="*/ 909 w 107"/>
                    <a:gd name="T17" fmla="*/ 1971 h 63"/>
                    <a:gd name="T18" fmla="*/ 158 w 107"/>
                    <a:gd name="T19" fmla="*/ 1160 h 63"/>
                    <a:gd name="T20" fmla="*/ 158 w 107"/>
                    <a:gd name="T21" fmla="*/ 0 h 6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07"/>
                    <a:gd name="T34" fmla="*/ 0 h 63"/>
                    <a:gd name="T35" fmla="*/ 107 w 107"/>
                    <a:gd name="T36" fmla="*/ 63 h 63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07" h="63">
                      <a:moveTo>
                        <a:pt x="11" y="0"/>
                      </a:moveTo>
                      <a:cubicBezTo>
                        <a:pt x="9" y="18"/>
                        <a:pt x="36" y="20"/>
                        <a:pt x="47" y="25"/>
                      </a:cubicBezTo>
                      <a:cubicBezTo>
                        <a:pt x="46" y="29"/>
                        <a:pt x="37" y="25"/>
                        <a:pt x="34" y="29"/>
                      </a:cubicBezTo>
                      <a:cubicBezTo>
                        <a:pt x="32" y="35"/>
                        <a:pt x="47" y="48"/>
                        <a:pt x="54" y="48"/>
                      </a:cubicBezTo>
                      <a:cubicBezTo>
                        <a:pt x="63" y="48"/>
                        <a:pt x="99" y="47"/>
                        <a:pt x="107" y="50"/>
                      </a:cubicBezTo>
                      <a:cubicBezTo>
                        <a:pt x="104" y="49"/>
                        <a:pt x="77" y="52"/>
                        <a:pt x="74" y="54"/>
                      </a:cubicBezTo>
                      <a:cubicBezTo>
                        <a:pt x="71" y="57"/>
                        <a:pt x="68" y="59"/>
                        <a:pt x="68" y="63"/>
                      </a:cubicBezTo>
                      <a:cubicBezTo>
                        <a:pt x="60" y="61"/>
                        <a:pt x="53" y="56"/>
                        <a:pt x="45" y="52"/>
                      </a:cubicBezTo>
                      <a:cubicBezTo>
                        <a:pt x="38" y="48"/>
                        <a:pt x="29" y="44"/>
                        <a:pt x="23" y="39"/>
                      </a:cubicBezTo>
                      <a:cubicBezTo>
                        <a:pt x="16" y="35"/>
                        <a:pt x="9" y="29"/>
                        <a:pt x="4" y="23"/>
                      </a:cubicBezTo>
                      <a:cubicBezTo>
                        <a:pt x="1" y="18"/>
                        <a:pt x="0" y="5"/>
                        <a:pt x="4" y="0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87" name="Freeform 43"/>
                <p:cNvSpPr>
                  <a:spLocks/>
                </p:cNvSpPr>
                <p:nvPr/>
              </p:nvSpPr>
              <p:spPr bwMode="auto">
                <a:xfrm>
                  <a:off x="1550" y="3477"/>
                  <a:ext cx="192" cy="62"/>
                </a:xfrm>
                <a:custGeom>
                  <a:avLst/>
                  <a:gdLst>
                    <a:gd name="T0" fmla="*/ 0 w 77"/>
                    <a:gd name="T1" fmla="*/ 94 h 23"/>
                    <a:gd name="T2" fmla="*/ 2169 w 77"/>
                    <a:gd name="T3" fmla="*/ 1213 h 23"/>
                    <a:gd name="T4" fmla="*/ 2977 w 77"/>
                    <a:gd name="T5" fmla="*/ 784 h 23"/>
                    <a:gd name="T6" fmla="*/ 1785 w 77"/>
                    <a:gd name="T7" fmla="*/ 784 h 23"/>
                    <a:gd name="T8" fmla="*/ 1578 w 77"/>
                    <a:gd name="T9" fmla="*/ 369 h 23"/>
                    <a:gd name="T10" fmla="*/ 229 w 77"/>
                    <a:gd name="T11" fmla="*/ 0 h 2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77"/>
                    <a:gd name="T19" fmla="*/ 0 h 23"/>
                    <a:gd name="T20" fmla="*/ 77 w 77"/>
                    <a:gd name="T21" fmla="*/ 23 h 2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77" h="23">
                      <a:moveTo>
                        <a:pt x="0" y="2"/>
                      </a:moveTo>
                      <a:cubicBezTo>
                        <a:pt x="9" y="6"/>
                        <a:pt x="56" y="23"/>
                        <a:pt x="56" y="23"/>
                      </a:cubicBezTo>
                      <a:cubicBezTo>
                        <a:pt x="77" y="15"/>
                        <a:pt x="77" y="15"/>
                        <a:pt x="77" y="15"/>
                      </a:cubicBezTo>
                      <a:cubicBezTo>
                        <a:pt x="46" y="15"/>
                        <a:pt x="46" y="15"/>
                        <a:pt x="46" y="15"/>
                      </a:cubicBezTo>
                      <a:cubicBezTo>
                        <a:pt x="41" y="7"/>
                        <a:pt x="41" y="7"/>
                        <a:pt x="41" y="7"/>
                      </a:cubicBezTo>
                      <a:cubicBezTo>
                        <a:pt x="41" y="7"/>
                        <a:pt x="17" y="9"/>
                        <a:pt x="6" y="0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88" name="Freeform 44"/>
                <p:cNvSpPr>
                  <a:spLocks/>
                </p:cNvSpPr>
                <p:nvPr/>
              </p:nvSpPr>
              <p:spPr bwMode="auto">
                <a:xfrm>
                  <a:off x="1885" y="3571"/>
                  <a:ext cx="73" cy="66"/>
                </a:xfrm>
                <a:custGeom>
                  <a:avLst/>
                  <a:gdLst>
                    <a:gd name="T0" fmla="*/ 0 w 29"/>
                    <a:gd name="T1" fmla="*/ 829 h 25"/>
                    <a:gd name="T2" fmla="*/ 609 w 29"/>
                    <a:gd name="T3" fmla="*/ 1156 h 25"/>
                    <a:gd name="T4" fmla="*/ 1040 w 29"/>
                    <a:gd name="T5" fmla="*/ 438 h 25"/>
                    <a:gd name="T6" fmla="*/ 368 w 29"/>
                    <a:gd name="T7" fmla="*/ 884 h 2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"/>
                    <a:gd name="T13" fmla="*/ 0 h 25"/>
                    <a:gd name="T14" fmla="*/ 29 w 29"/>
                    <a:gd name="T15" fmla="*/ 25 h 2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" h="25">
                      <a:moveTo>
                        <a:pt x="0" y="17"/>
                      </a:moveTo>
                      <a:cubicBezTo>
                        <a:pt x="2" y="17"/>
                        <a:pt x="14" y="22"/>
                        <a:pt x="15" y="24"/>
                      </a:cubicBezTo>
                      <a:cubicBezTo>
                        <a:pt x="16" y="25"/>
                        <a:pt x="29" y="17"/>
                        <a:pt x="26" y="9"/>
                      </a:cubicBezTo>
                      <a:cubicBezTo>
                        <a:pt x="24" y="0"/>
                        <a:pt x="22" y="21"/>
                        <a:pt x="9" y="18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89" name="Freeform 45"/>
                <p:cNvSpPr>
                  <a:spLocks/>
                </p:cNvSpPr>
                <p:nvPr/>
              </p:nvSpPr>
              <p:spPr bwMode="auto">
                <a:xfrm>
                  <a:off x="1387" y="3136"/>
                  <a:ext cx="273" cy="173"/>
                </a:xfrm>
                <a:custGeom>
                  <a:avLst/>
                  <a:gdLst>
                    <a:gd name="T0" fmla="*/ 521 w 109"/>
                    <a:gd name="T1" fmla="*/ 93 h 65"/>
                    <a:gd name="T2" fmla="*/ 1931 w 109"/>
                    <a:gd name="T3" fmla="*/ 1360 h 65"/>
                    <a:gd name="T4" fmla="*/ 1413 w 109"/>
                    <a:gd name="T5" fmla="*/ 1565 h 65"/>
                    <a:gd name="T6" fmla="*/ 2202 w 109"/>
                    <a:gd name="T7" fmla="*/ 2507 h 65"/>
                    <a:gd name="T8" fmla="*/ 4290 w 109"/>
                    <a:gd name="T9" fmla="*/ 2600 h 65"/>
                    <a:gd name="T10" fmla="*/ 2985 w 109"/>
                    <a:gd name="T11" fmla="*/ 2813 h 65"/>
                    <a:gd name="T12" fmla="*/ 2748 w 109"/>
                    <a:gd name="T13" fmla="*/ 3258 h 65"/>
                    <a:gd name="T14" fmla="*/ 1856 w 109"/>
                    <a:gd name="T15" fmla="*/ 2712 h 65"/>
                    <a:gd name="T16" fmla="*/ 992 w 109"/>
                    <a:gd name="T17" fmla="*/ 2055 h 65"/>
                    <a:gd name="T18" fmla="*/ 313 w 109"/>
                    <a:gd name="T19" fmla="*/ 1262 h 65"/>
                    <a:gd name="T20" fmla="*/ 396 w 109"/>
                    <a:gd name="T21" fmla="*/ 0 h 65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09"/>
                    <a:gd name="T34" fmla="*/ 0 h 65"/>
                    <a:gd name="T35" fmla="*/ 109 w 109"/>
                    <a:gd name="T36" fmla="*/ 65 h 65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09" h="65">
                      <a:moveTo>
                        <a:pt x="13" y="2"/>
                      </a:moveTo>
                      <a:cubicBezTo>
                        <a:pt x="11" y="20"/>
                        <a:pt x="38" y="22"/>
                        <a:pt x="49" y="27"/>
                      </a:cubicBezTo>
                      <a:cubicBezTo>
                        <a:pt x="48" y="31"/>
                        <a:pt x="39" y="27"/>
                        <a:pt x="36" y="31"/>
                      </a:cubicBezTo>
                      <a:cubicBezTo>
                        <a:pt x="34" y="37"/>
                        <a:pt x="49" y="50"/>
                        <a:pt x="56" y="50"/>
                      </a:cubicBezTo>
                      <a:cubicBezTo>
                        <a:pt x="65" y="50"/>
                        <a:pt x="101" y="49"/>
                        <a:pt x="109" y="52"/>
                      </a:cubicBezTo>
                      <a:cubicBezTo>
                        <a:pt x="106" y="51"/>
                        <a:pt x="79" y="54"/>
                        <a:pt x="76" y="56"/>
                      </a:cubicBezTo>
                      <a:cubicBezTo>
                        <a:pt x="73" y="59"/>
                        <a:pt x="70" y="61"/>
                        <a:pt x="70" y="65"/>
                      </a:cubicBezTo>
                      <a:cubicBezTo>
                        <a:pt x="62" y="63"/>
                        <a:pt x="55" y="58"/>
                        <a:pt x="47" y="54"/>
                      </a:cubicBezTo>
                      <a:cubicBezTo>
                        <a:pt x="40" y="50"/>
                        <a:pt x="31" y="46"/>
                        <a:pt x="25" y="41"/>
                      </a:cubicBezTo>
                      <a:cubicBezTo>
                        <a:pt x="18" y="37"/>
                        <a:pt x="12" y="31"/>
                        <a:pt x="8" y="25"/>
                      </a:cubicBezTo>
                      <a:cubicBezTo>
                        <a:pt x="4" y="19"/>
                        <a:pt x="0" y="9"/>
                        <a:pt x="10" y="0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90" name="Freeform 46"/>
                <p:cNvSpPr>
                  <a:spLocks/>
                </p:cNvSpPr>
                <p:nvPr/>
              </p:nvSpPr>
              <p:spPr bwMode="auto">
                <a:xfrm>
                  <a:off x="1550" y="3299"/>
                  <a:ext cx="222" cy="61"/>
                </a:xfrm>
                <a:custGeom>
                  <a:avLst/>
                  <a:gdLst>
                    <a:gd name="T0" fmla="*/ 0 w 89"/>
                    <a:gd name="T1" fmla="*/ 90 h 23"/>
                    <a:gd name="T2" fmla="*/ 2173 w 89"/>
                    <a:gd name="T3" fmla="*/ 1140 h 23"/>
                    <a:gd name="T4" fmla="*/ 3447 w 89"/>
                    <a:gd name="T5" fmla="*/ 1082 h 23"/>
                    <a:gd name="T6" fmla="*/ 1786 w 89"/>
                    <a:gd name="T7" fmla="*/ 745 h 23"/>
                    <a:gd name="T8" fmla="*/ 1581 w 89"/>
                    <a:gd name="T9" fmla="*/ 353 h 23"/>
                    <a:gd name="T10" fmla="*/ 229 w 89"/>
                    <a:gd name="T11" fmla="*/ 0 h 2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9"/>
                    <a:gd name="T19" fmla="*/ 0 h 23"/>
                    <a:gd name="T20" fmla="*/ 89 w 89"/>
                    <a:gd name="T21" fmla="*/ 23 h 2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9" h="23">
                      <a:moveTo>
                        <a:pt x="0" y="2"/>
                      </a:moveTo>
                      <a:cubicBezTo>
                        <a:pt x="9" y="6"/>
                        <a:pt x="56" y="23"/>
                        <a:pt x="56" y="23"/>
                      </a:cubicBezTo>
                      <a:cubicBezTo>
                        <a:pt x="89" y="22"/>
                        <a:pt x="89" y="22"/>
                        <a:pt x="89" y="22"/>
                      </a:cubicBezTo>
                      <a:cubicBezTo>
                        <a:pt x="46" y="15"/>
                        <a:pt x="46" y="15"/>
                        <a:pt x="46" y="15"/>
                      </a:cubicBezTo>
                      <a:cubicBezTo>
                        <a:pt x="41" y="7"/>
                        <a:pt x="41" y="7"/>
                        <a:pt x="41" y="7"/>
                      </a:cubicBezTo>
                      <a:cubicBezTo>
                        <a:pt x="41" y="7"/>
                        <a:pt x="17" y="9"/>
                        <a:pt x="6" y="0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91" name="Freeform 47"/>
                <p:cNvSpPr>
                  <a:spLocks/>
                </p:cNvSpPr>
                <p:nvPr/>
              </p:nvSpPr>
              <p:spPr bwMode="auto">
                <a:xfrm>
                  <a:off x="1885" y="3392"/>
                  <a:ext cx="73" cy="67"/>
                </a:xfrm>
                <a:custGeom>
                  <a:avLst/>
                  <a:gdLst>
                    <a:gd name="T0" fmla="*/ 0 w 29"/>
                    <a:gd name="T1" fmla="*/ 884 h 25"/>
                    <a:gd name="T2" fmla="*/ 609 w 29"/>
                    <a:gd name="T3" fmla="*/ 1235 h 25"/>
                    <a:gd name="T4" fmla="*/ 1040 w 29"/>
                    <a:gd name="T5" fmla="*/ 461 h 25"/>
                    <a:gd name="T6" fmla="*/ 368 w 29"/>
                    <a:gd name="T7" fmla="*/ 927 h 2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"/>
                    <a:gd name="T13" fmla="*/ 0 h 25"/>
                    <a:gd name="T14" fmla="*/ 29 w 29"/>
                    <a:gd name="T15" fmla="*/ 25 h 2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" h="25">
                      <a:moveTo>
                        <a:pt x="0" y="17"/>
                      </a:moveTo>
                      <a:cubicBezTo>
                        <a:pt x="2" y="17"/>
                        <a:pt x="14" y="22"/>
                        <a:pt x="15" y="24"/>
                      </a:cubicBezTo>
                      <a:cubicBezTo>
                        <a:pt x="16" y="25"/>
                        <a:pt x="29" y="17"/>
                        <a:pt x="26" y="9"/>
                      </a:cubicBezTo>
                      <a:cubicBezTo>
                        <a:pt x="24" y="0"/>
                        <a:pt x="22" y="21"/>
                        <a:pt x="9" y="18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92" name="Freeform 48"/>
                <p:cNvSpPr>
                  <a:spLocks/>
                </p:cNvSpPr>
                <p:nvPr/>
              </p:nvSpPr>
              <p:spPr bwMode="auto">
                <a:xfrm>
                  <a:off x="1505" y="3243"/>
                  <a:ext cx="42" cy="29"/>
                </a:xfrm>
                <a:custGeom>
                  <a:avLst/>
                  <a:gdLst>
                    <a:gd name="T0" fmla="*/ 74 w 17"/>
                    <a:gd name="T1" fmla="*/ 480 h 11"/>
                    <a:gd name="T2" fmla="*/ 410 w 17"/>
                    <a:gd name="T3" fmla="*/ 438 h 11"/>
                    <a:gd name="T4" fmla="*/ 524 w 17"/>
                    <a:gd name="T5" fmla="*/ 0 h 11"/>
                    <a:gd name="T6" fmla="*/ 0 w 17"/>
                    <a:gd name="T7" fmla="*/ 293 h 1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7"/>
                    <a:gd name="T13" fmla="*/ 0 h 11"/>
                    <a:gd name="T14" fmla="*/ 17 w 17"/>
                    <a:gd name="T15" fmla="*/ 11 h 1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7" h="11">
                      <a:moveTo>
                        <a:pt x="2" y="10"/>
                      </a:moveTo>
                      <a:cubicBezTo>
                        <a:pt x="5" y="11"/>
                        <a:pt x="8" y="10"/>
                        <a:pt x="11" y="9"/>
                      </a:cubicBezTo>
                      <a:cubicBezTo>
                        <a:pt x="13" y="8"/>
                        <a:pt x="17" y="3"/>
                        <a:pt x="14" y="0"/>
                      </a:cubicBezTo>
                      <a:cubicBezTo>
                        <a:pt x="13" y="7"/>
                        <a:pt x="6" y="6"/>
                        <a:pt x="0" y="6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93" name="Freeform 49"/>
                <p:cNvSpPr>
                  <a:spLocks/>
                </p:cNvSpPr>
                <p:nvPr/>
              </p:nvSpPr>
              <p:spPr bwMode="auto">
                <a:xfrm>
                  <a:off x="1647" y="3296"/>
                  <a:ext cx="15" cy="37"/>
                </a:xfrm>
                <a:custGeom>
                  <a:avLst/>
                  <a:gdLst>
                    <a:gd name="T0" fmla="*/ 83 w 6"/>
                    <a:gd name="T1" fmla="*/ 0 h 14"/>
                    <a:gd name="T2" fmla="*/ 0 w 6"/>
                    <a:gd name="T3" fmla="*/ 685 h 14"/>
                    <a:gd name="T4" fmla="*/ 0 60000 65536"/>
                    <a:gd name="T5" fmla="*/ 0 60000 65536"/>
                    <a:gd name="T6" fmla="*/ 0 w 6"/>
                    <a:gd name="T7" fmla="*/ 0 h 14"/>
                    <a:gd name="T8" fmla="*/ 6 w 6"/>
                    <a:gd name="T9" fmla="*/ 14 h 14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6" h="14">
                      <a:moveTo>
                        <a:pt x="2" y="0"/>
                      </a:moveTo>
                      <a:cubicBezTo>
                        <a:pt x="6" y="5"/>
                        <a:pt x="5" y="11"/>
                        <a:pt x="0" y="14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94" name="Freeform 50"/>
                <p:cNvSpPr>
                  <a:spLocks/>
                </p:cNvSpPr>
                <p:nvPr/>
              </p:nvSpPr>
              <p:spPr bwMode="auto">
                <a:xfrm>
                  <a:off x="1762" y="3368"/>
                  <a:ext cx="60" cy="32"/>
                </a:xfrm>
                <a:custGeom>
                  <a:avLst/>
                  <a:gdLst>
                    <a:gd name="T0" fmla="*/ 0 w 24"/>
                    <a:gd name="T1" fmla="*/ 397 h 12"/>
                    <a:gd name="T2" fmla="*/ 595 w 24"/>
                    <a:gd name="T3" fmla="*/ 547 h 12"/>
                    <a:gd name="T4" fmla="*/ 908 w 24"/>
                    <a:gd name="T5" fmla="*/ 456 h 12"/>
                    <a:gd name="T6" fmla="*/ 863 w 24"/>
                    <a:gd name="T7" fmla="*/ 0 h 12"/>
                    <a:gd name="T8" fmla="*/ 675 w 24"/>
                    <a:gd name="T9" fmla="*/ 307 h 12"/>
                    <a:gd name="T10" fmla="*/ 520 w 24"/>
                    <a:gd name="T11" fmla="*/ 307 h 12"/>
                    <a:gd name="T12" fmla="*/ 208 w 24"/>
                    <a:gd name="T13" fmla="*/ 307 h 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4"/>
                    <a:gd name="T22" fmla="*/ 0 h 12"/>
                    <a:gd name="T23" fmla="*/ 24 w 24"/>
                    <a:gd name="T24" fmla="*/ 12 h 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4" h="12">
                      <a:moveTo>
                        <a:pt x="0" y="8"/>
                      </a:moveTo>
                      <a:cubicBezTo>
                        <a:pt x="5" y="10"/>
                        <a:pt x="10" y="11"/>
                        <a:pt x="15" y="11"/>
                      </a:cubicBezTo>
                      <a:cubicBezTo>
                        <a:pt x="18" y="12"/>
                        <a:pt x="21" y="12"/>
                        <a:pt x="23" y="9"/>
                      </a:cubicBezTo>
                      <a:cubicBezTo>
                        <a:pt x="24" y="7"/>
                        <a:pt x="24" y="2"/>
                        <a:pt x="22" y="0"/>
                      </a:cubicBezTo>
                      <a:cubicBezTo>
                        <a:pt x="20" y="2"/>
                        <a:pt x="22" y="5"/>
                        <a:pt x="17" y="6"/>
                      </a:cubicBezTo>
                      <a:cubicBezTo>
                        <a:pt x="16" y="6"/>
                        <a:pt x="14" y="6"/>
                        <a:pt x="13" y="6"/>
                      </a:cubicBezTo>
                      <a:cubicBezTo>
                        <a:pt x="10" y="6"/>
                        <a:pt x="7" y="7"/>
                        <a:pt x="5" y="6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95" name="Freeform 51"/>
                <p:cNvSpPr>
                  <a:spLocks/>
                </p:cNvSpPr>
                <p:nvPr/>
              </p:nvSpPr>
              <p:spPr bwMode="auto">
                <a:xfrm>
                  <a:off x="1385" y="3779"/>
                  <a:ext cx="60" cy="74"/>
                </a:xfrm>
                <a:custGeom>
                  <a:avLst/>
                  <a:gdLst>
                    <a:gd name="T0" fmla="*/ 395 w 24"/>
                    <a:gd name="T1" fmla="*/ 0 h 28"/>
                    <a:gd name="T2" fmla="*/ 438 w 24"/>
                    <a:gd name="T3" fmla="*/ 1369 h 28"/>
                    <a:gd name="T4" fmla="*/ 595 w 24"/>
                    <a:gd name="T5" fmla="*/ 1033 h 28"/>
                    <a:gd name="T6" fmla="*/ 938 w 24"/>
                    <a:gd name="T7" fmla="*/ 685 h 28"/>
                    <a:gd name="T8" fmla="*/ 550 w 24"/>
                    <a:gd name="T9" fmla="*/ 595 h 28"/>
                    <a:gd name="T10" fmla="*/ 438 w 24"/>
                    <a:gd name="T11" fmla="*/ 56 h 2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4"/>
                    <a:gd name="T19" fmla="*/ 0 h 28"/>
                    <a:gd name="T20" fmla="*/ 24 w 24"/>
                    <a:gd name="T21" fmla="*/ 28 h 2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4" h="28">
                      <a:moveTo>
                        <a:pt x="10" y="0"/>
                      </a:moveTo>
                      <a:cubicBezTo>
                        <a:pt x="0" y="3"/>
                        <a:pt x="7" y="23"/>
                        <a:pt x="11" y="28"/>
                      </a:cubicBezTo>
                      <a:cubicBezTo>
                        <a:pt x="13" y="26"/>
                        <a:pt x="13" y="23"/>
                        <a:pt x="15" y="21"/>
                      </a:cubicBezTo>
                      <a:cubicBezTo>
                        <a:pt x="17" y="18"/>
                        <a:pt x="22" y="17"/>
                        <a:pt x="24" y="14"/>
                      </a:cubicBezTo>
                      <a:cubicBezTo>
                        <a:pt x="21" y="10"/>
                        <a:pt x="17" y="14"/>
                        <a:pt x="14" y="12"/>
                      </a:cubicBezTo>
                      <a:cubicBezTo>
                        <a:pt x="10" y="10"/>
                        <a:pt x="12" y="5"/>
                        <a:pt x="11" y="1"/>
                      </a:cubicBezTo>
                    </a:path>
                  </a:pathLst>
                </a:custGeom>
                <a:solidFill>
                  <a:srgbClr val="106D2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96" name="Freeform 52"/>
                <p:cNvSpPr>
                  <a:spLocks/>
                </p:cNvSpPr>
                <p:nvPr/>
              </p:nvSpPr>
              <p:spPr bwMode="auto">
                <a:xfrm>
                  <a:off x="1515" y="2779"/>
                  <a:ext cx="423" cy="32"/>
                </a:xfrm>
                <a:custGeom>
                  <a:avLst/>
                  <a:gdLst>
                    <a:gd name="T0" fmla="*/ 3296 w 169"/>
                    <a:gd name="T1" fmla="*/ 0 h 12"/>
                    <a:gd name="T2" fmla="*/ 238 w 169"/>
                    <a:gd name="T3" fmla="*/ 0 h 12"/>
                    <a:gd name="T4" fmla="*/ 0 w 169"/>
                    <a:gd name="T5" fmla="*/ 307 h 12"/>
                    <a:gd name="T6" fmla="*/ 238 w 169"/>
                    <a:gd name="T7" fmla="*/ 605 h 12"/>
                    <a:gd name="T8" fmla="*/ 6398 w 169"/>
                    <a:gd name="T9" fmla="*/ 605 h 12"/>
                    <a:gd name="T10" fmla="*/ 6635 w 169"/>
                    <a:gd name="T11" fmla="*/ 307 h 12"/>
                    <a:gd name="T12" fmla="*/ 6398 w 169"/>
                    <a:gd name="T13" fmla="*/ 0 h 12"/>
                    <a:gd name="T14" fmla="*/ 3296 w 169"/>
                    <a:gd name="T15" fmla="*/ 0 h 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69"/>
                    <a:gd name="T25" fmla="*/ 0 h 12"/>
                    <a:gd name="T26" fmla="*/ 169 w 169"/>
                    <a:gd name="T27" fmla="*/ 12 h 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69" h="12">
                      <a:moveTo>
                        <a:pt x="84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2"/>
                        <a:pt x="0" y="6"/>
                      </a:cubicBezTo>
                      <a:cubicBezTo>
                        <a:pt x="0" y="9"/>
                        <a:pt x="3" y="12"/>
                        <a:pt x="6" y="12"/>
                      </a:cubicBezTo>
                      <a:cubicBezTo>
                        <a:pt x="163" y="12"/>
                        <a:pt x="163" y="12"/>
                        <a:pt x="163" y="12"/>
                      </a:cubicBezTo>
                      <a:cubicBezTo>
                        <a:pt x="166" y="12"/>
                        <a:pt x="169" y="9"/>
                        <a:pt x="169" y="6"/>
                      </a:cubicBezTo>
                      <a:cubicBezTo>
                        <a:pt x="169" y="2"/>
                        <a:pt x="166" y="0"/>
                        <a:pt x="163" y="0"/>
                      </a:cubicBez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4BBA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97" name="Freeform 53"/>
                <p:cNvSpPr>
                  <a:spLocks/>
                </p:cNvSpPr>
                <p:nvPr/>
              </p:nvSpPr>
              <p:spPr bwMode="auto">
                <a:xfrm>
                  <a:off x="1417" y="2715"/>
                  <a:ext cx="398" cy="32"/>
                </a:xfrm>
                <a:custGeom>
                  <a:avLst/>
                  <a:gdLst>
                    <a:gd name="T0" fmla="*/ 3139 w 159"/>
                    <a:gd name="T1" fmla="*/ 0 h 12"/>
                    <a:gd name="T2" fmla="*/ 283 w 159"/>
                    <a:gd name="T3" fmla="*/ 0 h 12"/>
                    <a:gd name="T4" fmla="*/ 0 w 159"/>
                    <a:gd name="T5" fmla="*/ 307 h 12"/>
                    <a:gd name="T6" fmla="*/ 283 w 159"/>
                    <a:gd name="T7" fmla="*/ 605 h 12"/>
                    <a:gd name="T8" fmla="*/ 6010 w 159"/>
                    <a:gd name="T9" fmla="*/ 605 h 12"/>
                    <a:gd name="T10" fmla="*/ 6240 w 159"/>
                    <a:gd name="T11" fmla="*/ 307 h 12"/>
                    <a:gd name="T12" fmla="*/ 6010 w 159"/>
                    <a:gd name="T13" fmla="*/ 0 h 12"/>
                    <a:gd name="T14" fmla="*/ 3139 w 159"/>
                    <a:gd name="T15" fmla="*/ 0 h 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59"/>
                    <a:gd name="T25" fmla="*/ 0 h 12"/>
                    <a:gd name="T26" fmla="*/ 159 w 159"/>
                    <a:gd name="T27" fmla="*/ 12 h 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59" h="12">
                      <a:moveTo>
                        <a:pt x="80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10"/>
                        <a:pt x="3" y="12"/>
                        <a:pt x="7" y="12"/>
                      </a:cubicBezTo>
                      <a:cubicBezTo>
                        <a:pt x="153" y="12"/>
                        <a:pt x="153" y="12"/>
                        <a:pt x="153" y="12"/>
                      </a:cubicBezTo>
                      <a:cubicBezTo>
                        <a:pt x="156" y="12"/>
                        <a:pt x="159" y="10"/>
                        <a:pt x="159" y="6"/>
                      </a:cubicBezTo>
                      <a:cubicBezTo>
                        <a:pt x="159" y="3"/>
                        <a:pt x="156" y="0"/>
                        <a:pt x="153" y="0"/>
                      </a:cubicBezTo>
                      <a:lnTo>
                        <a:pt x="80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98" name="Freeform 54"/>
                <p:cNvSpPr>
                  <a:spLocks/>
                </p:cNvSpPr>
                <p:nvPr/>
              </p:nvSpPr>
              <p:spPr bwMode="auto">
                <a:xfrm>
                  <a:off x="1402" y="2648"/>
                  <a:ext cx="253" cy="32"/>
                </a:xfrm>
                <a:custGeom>
                  <a:avLst/>
                  <a:gdLst>
                    <a:gd name="T0" fmla="*/ 3740 w 101"/>
                    <a:gd name="T1" fmla="*/ 0 h 12"/>
                    <a:gd name="T2" fmla="*/ 1856 w 101"/>
                    <a:gd name="T3" fmla="*/ 0 h 12"/>
                    <a:gd name="T4" fmla="*/ 471 w 101"/>
                    <a:gd name="T5" fmla="*/ 0 h 12"/>
                    <a:gd name="T6" fmla="*/ 0 w 101"/>
                    <a:gd name="T7" fmla="*/ 605 h 12"/>
                    <a:gd name="T8" fmla="*/ 3740 w 101"/>
                    <a:gd name="T9" fmla="*/ 605 h 12"/>
                    <a:gd name="T10" fmla="*/ 3978 w 101"/>
                    <a:gd name="T11" fmla="*/ 307 h 12"/>
                    <a:gd name="T12" fmla="*/ 3740 w 101"/>
                    <a:gd name="T13" fmla="*/ 0 h 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1"/>
                    <a:gd name="T22" fmla="*/ 0 h 12"/>
                    <a:gd name="T23" fmla="*/ 101 w 101"/>
                    <a:gd name="T24" fmla="*/ 12 h 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1" h="12">
                      <a:moveTo>
                        <a:pt x="95" y="0"/>
                      </a:move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7" y="4"/>
                        <a:pt x="3" y="8"/>
                        <a:pt x="0" y="12"/>
                      </a:cubicBezTo>
                      <a:cubicBezTo>
                        <a:pt x="95" y="12"/>
                        <a:pt x="95" y="12"/>
                        <a:pt x="95" y="12"/>
                      </a:cubicBezTo>
                      <a:cubicBezTo>
                        <a:pt x="98" y="12"/>
                        <a:pt x="101" y="10"/>
                        <a:pt x="101" y="6"/>
                      </a:cubicBezTo>
                      <a:cubicBezTo>
                        <a:pt x="101" y="3"/>
                        <a:pt x="98" y="0"/>
                        <a:pt x="95" y="0"/>
                      </a:cubicBezTo>
                      <a:close/>
                    </a:path>
                  </a:pathLst>
                </a:custGeom>
                <a:solidFill>
                  <a:srgbClr val="FA002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799" name="Freeform 55"/>
                <p:cNvSpPr>
                  <a:spLocks/>
                </p:cNvSpPr>
                <p:nvPr/>
              </p:nvSpPr>
              <p:spPr bwMode="auto">
                <a:xfrm>
                  <a:off x="1480" y="2589"/>
                  <a:ext cx="60" cy="27"/>
                </a:xfrm>
                <a:custGeom>
                  <a:avLst/>
                  <a:gdLst>
                    <a:gd name="T0" fmla="*/ 0 w 24"/>
                    <a:gd name="T1" fmla="*/ 532 h 10"/>
                    <a:gd name="T2" fmla="*/ 675 w 24"/>
                    <a:gd name="T3" fmla="*/ 532 h 10"/>
                    <a:gd name="T4" fmla="*/ 938 w 24"/>
                    <a:gd name="T5" fmla="*/ 219 h 10"/>
                    <a:gd name="T6" fmla="*/ 863 w 24"/>
                    <a:gd name="T7" fmla="*/ 0 h 10"/>
                    <a:gd name="T8" fmla="*/ 0 w 24"/>
                    <a:gd name="T9" fmla="*/ 532 h 1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10"/>
                    <a:gd name="T17" fmla="*/ 24 w 24"/>
                    <a:gd name="T18" fmla="*/ 10 h 1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10">
                      <a:moveTo>
                        <a:pt x="0" y="10"/>
                      </a:moveTo>
                      <a:cubicBezTo>
                        <a:pt x="17" y="10"/>
                        <a:pt x="17" y="10"/>
                        <a:pt x="17" y="10"/>
                      </a:cubicBezTo>
                      <a:cubicBezTo>
                        <a:pt x="21" y="10"/>
                        <a:pt x="24" y="8"/>
                        <a:pt x="24" y="4"/>
                      </a:cubicBezTo>
                      <a:cubicBezTo>
                        <a:pt x="24" y="3"/>
                        <a:pt x="23" y="1"/>
                        <a:pt x="22" y="0"/>
                      </a:cubicBezTo>
                      <a:cubicBezTo>
                        <a:pt x="14" y="3"/>
                        <a:pt x="7" y="7"/>
                        <a:pt x="0" y="10"/>
                      </a:cubicBezTo>
                      <a:close/>
                    </a:path>
                  </a:pathLst>
                </a:custGeom>
                <a:solidFill>
                  <a:srgbClr val="4BBA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00" name="Freeform 56"/>
                <p:cNvSpPr>
                  <a:spLocks/>
                </p:cNvSpPr>
                <p:nvPr/>
              </p:nvSpPr>
              <p:spPr bwMode="auto">
                <a:xfrm>
                  <a:off x="1650" y="2843"/>
                  <a:ext cx="222" cy="34"/>
                </a:xfrm>
                <a:custGeom>
                  <a:avLst/>
                  <a:gdLst>
                    <a:gd name="T0" fmla="*/ 229 w 89"/>
                    <a:gd name="T1" fmla="*/ 609 h 13"/>
                    <a:gd name="T2" fmla="*/ 1891 w 89"/>
                    <a:gd name="T3" fmla="*/ 609 h 13"/>
                    <a:gd name="T4" fmla="*/ 3447 w 89"/>
                    <a:gd name="T5" fmla="*/ 0 h 13"/>
                    <a:gd name="T6" fmla="*/ 2282 w 89"/>
                    <a:gd name="T7" fmla="*/ 0 h 13"/>
                    <a:gd name="T8" fmla="*/ 229 w 89"/>
                    <a:gd name="T9" fmla="*/ 0 h 13"/>
                    <a:gd name="T10" fmla="*/ 0 w 89"/>
                    <a:gd name="T11" fmla="*/ 322 h 13"/>
                    <a:gd name="T12" fmla="*/ 229 w 89"/>
                    <a:gd name="T13" fmla="*/ 609 h 1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3"/>
                    <a:gd name="T23" fmla="*/ 89 w 89"/>
                    <a:gd name="T24" fmla="*/ 13 h 1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3">
                      <a:moveTo>
                        <a:pt x="6" y="13"/>
                      </a:moveTo>
                      <a:cubicBezTo>
                        <a:pt x="49" y="13"/>
                        <a:pt x="49" y="13"/>
                        <a:pt x="49" y="13"/>
                      </a:cubicBezTo>
                      <a:cubicBezTo>
                        <a:pt x="64" y="8"/>
                        <a:pt x="77" y="4"/>
                        <a:pt x="8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0"/>
                        <a:pt x="3" y="13"/>
                        <a:pt x="6" y="13"/>
                      </a:cubicBezTo>
                      <a:close/>
                    </a:path>
                  </a:pathLst>
                </a:custGeom>
                <a:solidFill>
                  <a:srgbClr val="1706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01" name="Freeform 57"/>
                <p:cNvSpPr>
                  <a:spLocks/>
                </p:cNvSpPr>
                <p:nvPr/>
              </p:nvSpPr>
              <p:spPr bwMode="auto">
                <a:xfrm>
                  <a:off x="1617" y="2715"/>
                  <a:ext cx="198" cy="32"/>
                </a:xfrm>
                <a:custGeom>
                  <a:avLst/>
                  <a:gdLst>
                    <a:gd name="T0" fmla="*/ 2882 w 79"/>
                    <a:gd name="T1" fmla="*/ 605 h 12"/>
                    <a:gd name="T2" fmla="*/ 3115 w 79"/>
                    <a:gd name="T3" fmla="*/ 307 h 12"/>
                    <a:gd name="T4" fmla="*/ 2882 w 79"/>
                    <a:gd name="T5" fmla="*/ 0 h 12"/>
                    <a:gd name="T6" fmla="*/ 0 w 79"/>
                    <a:gd name="T7" fmla="*/ 0 h 12"/>
                    <a:gd name="T8" fmla="*/ 0 w 79"/>
                    <a:gd name="T9" fmla="*/ 605 h 12"/>
                    <a:gd name="T10" fmla="*/ 2882 w 79"/>
                    <a:gd name="T11" fmla="*/ 605 h 1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79"/>
                    <a:gd name="T19" fmla="*/ 0 h 12"/>
                    <a:gd name="T20" fmla="*/ 79 w 79"/>
                    <a:gd name="T21" fmla="*/ 12 h 1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79" h="12">
                      <a:moveTo>
                        <a:pt x="73" y="12"/>
                      </a:moveTo>
                      <a:cubicBezTo>
                        <a:pt x="76" y="12"/>
                        <a:pt x="79" y="10"/>
                        <a:pt x="79" y="6"/>
                      </a:cubicBezTo>
                      <a:cubicBezTo>
                        <a:pt x="79" y="3"/>
                        <a:pt x="76" y="0"/>
                        <a:pt x="7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2"/>
                        <a:pt x="0" y="12"/>
                        <a:pt x="0" y="12"/>
                      </a:cubicBezTo>
                      <a:lnTo>
                        <a:pt x="73" y="12"/>
                      </a:lnTo>
                      <a:close/>
                    </a:path>
                  </a:pathLst>
                </a:custGeom>
                <a:solidFill>
                  <a:srgbClr val="FA002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02" name="Freeform 58"/>
                <p:cNvSpPr>
                  <a:spLocks/>
                </p:cNvSpPr>
                <p:nvPr/>
              </p:nvSpPr>
              <p:spPr bwMode="auto">
                <a:xfrm>
                  <a:off x="1725" y="2779"/>
                  <a:ext cx="213" cy="32"/>
                </a:xfrm>
                <a:custGeom>
                  <a:avLst/>
                  <a:gdLst>
                    <a:gd name="T0" fmla="*/ 0 w 85"/>
                    <a:gd name="T1" fmla="*/ 0 h 12"/>
                    <a:gd name="T2" fmla="*/ 0 w 85"/>
                    <a:gd name="T3" fmla="*/ 605 h 12"/>
                    <a:gd name="T4" fmla="*/ 3115 w 85"/>
                    <a:gd name="T5" fmla="*/ 605 h 12"/>
                    <a:gd name="T6" fmla="*/ 3353 w 85"/>
                    <a:gd name="T7" fmla="*/ 307 h 12"/>
                    <a:gd name="T8" fmla="*/ 3115 w 85"/>
                    <a:gd name="T9" fmla="*/ 0 h 12"/>
                    <a:gd name="T10" fmla="*/ 0 w 85"/>
                    <a:gd name="T11" fmla="*/ 0 h 1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5"/>
                    <a:gd name="T19" fmla="*/ 0 h 12"/>
                    <a:gd name="T20" fmla="*/ 85 w 85"/>
                    <a:gd name="T21" fmla="*/ 12 h 1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5" h="12">
                      <a:moveTo>
                        <a:pt x="0" y="0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79" y="12"/>
                        <a:pt x="79" y="12"/>
                        <a:pt x="79" y="12"/>
                      </a:cubicBezTo>
                      <a:cubicBezTo>
                        <a:pt x="82" y="12"/>
                        <a:pt x="85" y="9"/>
                        <a:pt x="85" y="6"/>
                      </a:cubicBezTo>
                      <a:cubicBezTo>
                        <a:pt x="85" y="2"/>
                        <a:pt x="82" y="0"/>
                        <a:pt x="7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706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03" name="Freeform 59"/>
                <p:cNvSpPr>
                  <a:spLocks/>
                </p:cNvSpPr>
                <p:nvPr/>
              </p:nvSpPr>
              <p:spPr bwMode="auto">
                <a:xfrm>
                  <a:off x="1770" y="2843"/>
                  <a:ext cx="102" cy="34"/>
                </a:xfrm>
                <a:custGeom>
                  <a:avLst/>
                  <a:gdLst>
                    <a:gd name="T0" fmla="*/ 0 w 41"/>
                    <a:gd name="T1" fmla="*/ 0 h 13"/>
                    <a:gd name="T2" fmla="*/ 0 w 41"/>
                    <a:gd name="T3" fmla="*/ 609 h 13"/>
                    <a:gd name="T4" fmla="*/ 30 w 41"/>
                    <a:gd name="T5" fmla="*/ 609 h 13"/>
                    <a:gd name="T6" fmla="*/ 1572 w 41"/>
                    <a:gd name="T7" fmla="*/ 0 h 13"/>
                    <a:gd name="T8" fmla="*/ 0 w 41"/>
                    <a:gd name="T9" fmla="*/ 0 h 1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1"/>
                    <a:gd name="T16" fmla="*/ 0 h 13"/>
                    <a:gd name="T17" fmla="*/ 41 w 41"/>
                    <a:gd name="T18" fmla="*/ 13 h 1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1" h="13">
                      <a:moveTo>
                        <a:pt x="0" y="0"/>
                      </a:move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16" y="8"/>
                        <a:pt x="29" y="4"/>
                        <a:pt x="41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BBA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04" name="Freeform 60"/>
                <p:cNvSpPr>
                  <a:spLocks/>
                </p:cNvSpPr>
                <p:nvPr/>
              </p:nvSpPr>
              <p:spPr bwMode="auto">
                <a:xfrm>
                  <a:off x="1520" y="2648"/>
                  <a:ext cx="135" cy="32"/>
                </a:xfrm>
                <a:custGeom>
                  <a:avLst/>
                  <a:gdLst>
                    <a:gd name="T0" fmla="*/ 0 w 54"/>
                    <a:gd name="T1" fmla="*/ 605 h 12"/>
                    <a:gd name="T2" fmla="*/ 1875 w 54"/>
                    <a:gd name="T3" fmla="*/ 605 h 12"/>
                    <a:gd name="T4" fmla="*/ 2113 w 54"/>
                    <a:gd name="T5" fmla="*/ 307 h 12"/>
                    <a:gd name="T6" fmla="*/ 1875 w 54"/>
                    <a:gd name="T7" fmla="*/ 0 h 12"/>
                    <a:gd name="T8" fmla="*/ 0 w 54"/>
                    <a:gd name="T9" fmla="*/ 0 h 12"/>
                    <a:gd name="T10" fmla="*/ 0 w 54"/>
                    <a:gd name="T11" fmla="*/ 605 h 1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4"/>
                    <a:gd name="T19" fmla="*/ 0 h 12"/>
                    <a:gd name="T20" fmla="*/ 54 w 54"/>
                    <a:gd name="T21" fmla="*/ 12 h 1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4" h="12">
                      <a:moveTo>
                        <a:pt x="0" y="12"/>
                      </a:moveTo>
                      <a:cubicBezTo>
                        <a:pt x="48" y="12"/>
                        <a:pt x="48" y="12"/>
                        <a:pt x="48" y="12"/>
                      </a:cubicBezTo>
                      <a:cubicBezTo>
                        <a:pt x="51" y="12"/>
                        <a:pt x="54" y="10"/>
                        <a:pt x="54" y="6"/>
                      </a:cubicBezTo>
                      <a:cubicBezTo>
                        <a:pt x="54" y="3"/>
                        <a:pt x="51" y="0"/>
                        <a:pt x="48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05" name="Freeform 61"/>
                <p:cNvSpPr>
                  <a:spLocks/>
                </p:cNvSpPr>
                <p:nvPr/>
              </p:nvSpPr>
              <p:spPr bwMode="auto">
                <a:xfrm>
                  <a:off x="1515" y="2784"/>
                  <a:ext cx="367" cy="24"/>
                </a:xfrm>
                <a:custGeom>
                  <a:avLst/>
                  <a:gdLst>
                    <a:gd name="T0" fmla="*/ 230 w 147"/>
                    <a:gd name="T1" fmla="*/ 0 h 9"/>
                    <a:gd name="T2" fmla="*/ 5710 w 147"/>
                    <a:gd name="T3" fmla="*/ 0 h 9"/>
                    <a:gd name="T4" fmla="*/ 1975 w 147"/>
                    <a:gd name="T5" fmla="*/ 93 h 9"/>
                    <a:gd name="T6" fmla="*/ 105 w 147"/>
                    <a:gd name="T7" fmla="*/ 363 h 9"/>
                    <a:gd name="T8" fmla="*/ 230 w 147"/>
                    <a:gd name="T9" fmla="*/ 0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7"/>
                    <a:gd name="T16" fmla="*/ 0 h 9"/>
                    <a:gd name="T17" fmla="*/ 147 w 147"/>
                    <a:gd name="T18" fmla="*/ 9 h 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7" h="9">
                      <a:moveTo>
                        <a:pt x="6" y="0"/>
                      </a:moveTo>
                      <a:cubicBezTo>
                        <a:pt x="147" y="0"/>
                        <a:pt x="147" y="0"/>
                        <a:pt x="147" y="0"/>
                      </a:cubicBezTo>
                      <a:cubicBezTo>
                        <a:pt x="141" y="0"/>
                        <a:pt x="91" y="1"/>
                        <a:pt x="51" y="2"/>
                      </a:cubicBezTo>
                      <a:cubicBezTo>
                        <a:pt x="27" y="3"/>
                        <a:pt x="4" y="5"/>
                        <a:pt x="3" y="7"/>
                      </a:cubicBezTo>
                      <a:cubicBezTo>
                        <a:pt x="2" y="9"/>
                        <a:pt x="0" y="0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06" name="Freeform 62"/>
                <p:cNvSpPr>
                  <a:spLocks/>
                </p:cNvSpPr>
                <p:nvPr/>
              </p:nvSpPr>
              <p:spPr bwMode="auto">
                <a:xfrm>
                  <a:off x="1417" y="2717"/>
                  <a:ext cx="370" cy="24"/>
                </a:xfrm>
                <a:custGeom>
                  <a:avLst/>
                  <a:gdLst>
                    <a:gd name="T0" fmla="*/ 282 w 148"/>
                    <a:gd name="T1" fmla="*/ 0 h 9"/>
                    <a:gd name="T2" fmla="*/ 5783 w 148"/>
                    <a:gd name="T3" fmla="*/ 0 h 9"/>
                    <a:gd name="T4" fmla="*/ 2032 w 148"/>
                    <a:gd name="T5" fmla="*/ 149 h 9"/>
                    <a:gd name="T6" fmla="*/ 157 w 148"/>
                    <a:gd name="T7" fmla="*/ 397 h 9"/>
                    <a:gd name="T8" fmla="*/ 282 w 148"/>
                    <a:gd name="T9" fmla="*/ 0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8"/>
                    <a:gd name="T16" fmla="*/ 0 h 9"/>
                    <a:gd name="T17" fmla="*/ 148 w 148"/>
                    <a:gd name="T18" fmla="*/ 9 h 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8" h="9">
                      <a:moveTo>
                        <a:pt x="7" y="0"/>
                      </a:moveTo>
                      <a:cubicBezTo>
                        <a:pt x="148" y="0"/>
                        <a:pt x="148" y="0"/>
                        <a:pt x="148" y="0"/>
                      </a:cubicBezTo>
                      <a:cubicBezTo>
                        <a:pt x="142" y="0"/>
                        <a:pt x="92" y="1"/>
                        <a:pt x="52" y="3"/>
                      </a:cubicBezTo>
                      <a:cubicBezTo>
                        <a:pt x="27" y="4"/>
                        <a:pt x="4" y="5"/>
                        <a:pt x="4" y="8"/>
                      </a:cubicBezTo>
                      <a:cubicBezTo>
                        <a:pt x="2" y="9"/>
                        <a:pt x="0" y="0"/>
                        <a:pt x="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07" name="Freeform 63"/>
                <p:cNvSpPr>
                  <a:spLocks/>
                </p:cNvSpPr>
                <p:nvPr/>
              </p:nvSpPr>
              <p:spPr bwMode="auto">
                <a:xfrm>
                  <a:off x="1652" y="2848"/>
                  <a:ext cx="195" cy="24"/>
                </a:xfrm>
                <a:custGeom>
                  <a:avLst/>
                  <a:gdLst>
                    <a:gd name="T0" fmla="*/ 237 w 78"/>
                    <a:gd name="T1" fmla="*/ 0 h 9"/>
                    <a:gd name="T2" fmla="*/ 3020 w 78"/>
                    <a:gd name="T3" fmla="*/ 0 h 9"/>
                    <a:gd name="T4" fmla="*/ 1488 w 78"/>
                    <a:gd name="T5" fmla="*/ 93 h 9"/>
                    <a:gd name="T6" fmla="*/ 125 w 78"/>
                    <a:gd name="T7" fmla="*/ 363 h 9"/>
                    <a:gd name="T8" fmla="*/ 237 w 78"/>
                    <a:gd name="T9" fmla="*/ 0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"/>
                    <a:gd name="T16" fmla="*/ 0 h 9"/>
                    <a:gd name="T17" fmla="*/ 78 w 78"/>
                    <a:gd name="T18" fmla="*/ 9 h 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" h="9">
                      <a:moveTo>
                        <a:pt x="6" y="0"/>
                      </a:moveTo>
                      <a:cubicBezTo>
                        <a:pt x="77" y="0"/>
                        <a:pt x="77" y="0"/>
                        <a:pt x="77" y="0"/>
                      </a:cubicBezTo>
                      <a:cubicBezTo>
                        <a:pt x="71" y="0"/>
                        <a:pt x="78" y="0"/>
                        <a:pt x="38" y="2"/>
                      </a:cubicBezTo>
                      <a:cubicBezTo>
                        <a:pt x="13" y="3"/>
                        <a:pt x="3" y="5"/>
                        <a:pt x="3" y="7"/>
                      </a:cubicBezTo>
                      <a:cubicBezTo>
                        <a:pt x="2" y="9"/>
                        <a:pt x="0" y="0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08" name="Freeform 64"/>
                <p:cNvSpPr>
                  <a:spLocks/>
                </p:cNvSpPr>
                <p:nvPr/>
              </p:nvSpPr>
              <p:spPr bwMode="auto">
                <a:xfrm>
                  <a:off x="1460" y="2653"/>
                  <a:ext cx="170" cy="11"/>
                </a:xfrm>
                <a:custGeom>
                  <a:avLst/>
                  <a:gdLst>
                    <a:gd name="T0" fmla="*/ 0 w 68"/>
                    <a:gd name="T1" fmla="*/ 0 h 4"/>
                    <a:gd name="T2" fmla="*/ 2658 w 68"/>
                    <a:gd name="T3" fmla="*/ 0 h 4"/>
                    <a:gd name="T4" fmla="*/ 0 w 68"/>
                    <a:gd name="T5" fmla="*/ 0 h 4"/>
                    <a:gd name="T6" fmla="*/ 0 60000 65536"/>
                    <a:gd name="T7" fmla="*/ 0 60000 65536"/>
                    <a:gd name="T8" fmla="*/ 0 60000 65536"/>
                    <a:gd name="T9" fmla="*/ 0 w 68"/>
                    <a:gd name="T10" fmla="*/ 0 h 4"/>
                    <a:gd name="T11" fmla="*/ 68 w 68"/>
                    <a:gd name="T12" fmla="*/ 4 h 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68" h="4">
                      <a:moveTo>
                        <a:pt x="0" y="0"/>
                      </a:moveTo>
                      <a:cubicBezTo>
                        <a:pt x="68" y="0"/>
                        <a:pt x="68" y="0"/>
                        <a:pt x="68" y="0"/>
                      </a:cubicBezTo>
                      <a:cubicBezTo>
                        <a:pt x="60" y="2"/>
                        <a:pt x="9" y="4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09" name="Freeform 65"/>
                <p:cNvSpPr>
                  <a:spLocks/>
                </p:cNvSpPr>
                <p:nvPr/>
              </p:nvSpPr>
              <p:spPr bwMode="auto">
                <a:xfrm>
                  <a:off x="1515" y="2779"/>
                  <a:ext cx="423" cy="32"/>
                </a:xfrm>
                <a:custGeom>
                  <a:avLst/>
                  <a:gdLst>
                    <a:gd name="T0" fmla="*/ 3296 w 169"/>
                    <a:gd name="T1" fmla="*/ 0 h 12"/>
                    <a:gd name="T2" fmla="*/ 238 w 169"/>
                    <a:gd name="T3" fmla="*/ 0 h 12"/>
                    <a:gd name="T4" fmla="*/ 0 w 169"/>
                    <a:gd name="T5" fmla="*/ 307 h 12"/>
                    <a:gd name="T6" fmla="*/ 238 w 169"/>
                    <a:gd name="T7" fmla="*/ 605 h 12"/>
                    <a:gd name="T8" fmla="*/ 6398 w 169"/>
                    <a:gd name="T9" fmla="*/ 605 h 12"/>
                    <a:gd name="T10" fmla="*/ 6635 w 169"/>
                    <a:gd name="T11" fmla="*/ 307 h 12"/>
                    <a:gd name="T12" fmla="*/ 6398 w 169"/>
                    <a:gd name="T13" fmla="*/ 0 h 12"/>
                    <a:gd name="T14" fmla="*/ 3296 w 169"/>
                    <a:gd name="T15" fmla="*/ 0 h 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69"/>
                    <a:gd name="T25" fmla="*/ 0 h 12"/>
                    <a:gd name="T26" fmla="*/ 169 w 169"/>
                    <a:gd name="T27" fmla="*/ 12 h 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69" h="12">
                      <a:moveTo>
                        <a:pt x="84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2"/>
                        <a:pt x="0" y="6"/>
                      </a:cubicBezTo>
                      <a:cubicBezTo>
                        <a:pt x="0" y="9"/>
                        <a:pt x="3" y="12"/>
                        <a:pt x="6" y="12"/>
                      </a:cubicBezTo>
                      <a:cubicBezTo>
                        <a:pt x="163" y="12"/>
                        <a:pt x="163" y="12"/>
                        <a:pt x="163" y="12"/>
                      </a:cubicBezTo>
                      <a:cubicBezTo>
                        <a:pt x="166" y="12"/>
                        <a:pt x="169" y="9"/>
                        <a:pt x="169" y="6"/>
                      </a:cubicBezTo>
                      <a:cubicBezTo>
                        <a:pt x="169" y="2"/>
                        <a:pt x="166" y="0"/>
                        <a:pt x="163" y="0"/>
                      </a:cubicBezTo>
                      <a:lnTo>
                        <a:pt x="84" y="0"/>
                      </a:ln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10" name="Freeform 66"/>
                <p:cNvSpPr>
                  <a:spLocks/>
                </p:cNvSpPr>
                <p:nvPr/>
              </p:nvSpPr>
              <p:spPr bwMode="auto">
                <a:xfrm>
                  <a:off x="1417" y="2715"/>
                  <a:ext cx="398" cy="32"/>
                </a:xfrm>
                <a:custGeom>
                  <a:avLst/>
                  <a:gdLst>
                    <a:gd name="T0" fmla="*/ 3139 w 159"/>
                    <a:gd name="T1" fmla="*/ 0 h 12"/>
                    <a:gd name="T2" fmla="*/ 283 w 159"/>
                    <a:gd name="T3" fmla="*/ 0 h 12"/>
                    <a:gd name="T4" fmla="*/ 0 w 159"/>
                    <a:gd name="T5" fmla="*/ 307 h 12"/>
                    <a:gd name="T6" fmla="*/ 283 w 159"/>
                    <a:gd name="T7" fmla="*/ 605 h 12"/>
                    <a:gd name="T8" fmla="*/ 6010 w 159"/>
                    <a:gd name="T9" fmla="*/ 605 h 12"/>
                    <a:gd name="T10" fmla="*/ 6240 w 159"/>
                    <a:gd name="T11" fmla="*/ 307 h 12"/>
                    <a:gd name="T12" fmla="*/ 6010 w 159"/>
                    <a:gd name="T13" fmla="*/ 0 h 12"/>
                    <a:gd name="T14" fmla="*/ 3139 w 159"/>
                    <a:gd name="T15" fmla="*/ 0 h 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59"/>
                    <a:gd name="T25" fmla="*/ 0 h 12"/>
                    <a:gd name="T26" fmla="*/ 159 w 159"/>
                    <a:gd name="T27" fmla="*/ 12 h 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59" h="12">
                      <a:moveTo>
                        <a:pt x="80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10"/>
                        <a:pt x="3" y="12"/>
                        <a:pt x="7" y="12"/>
                      </a:cubicBezTo>
                      <a:cubicBezTo>
                        <a:pt x="153" y="12"/>
                        <a:pt x="153" y="12"/>
                        <a:pt x="153" y="12"/>
                      </a:cubicBezTo>
                      <a:cubicBezTo>
                        <a:pt x="156" y="12"/>
                        <a:pt x="159" y="10"/>
                        <a:pt x="159" y="6"/>
                      </a:cubicBezTo>
                      <a:cubicBezTo>
                        <a:pt x="159" y="3"/>
                        <a:pt x="156" y="0"/>
                        <a:pt x="153" y="0"/>
                      </a:cubicBezTo>
                      <a:lnTo>
                        <a:pt x="80" y="0"/>
                      </a:ln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11" name="Freeform 67"/>
                <p:cNvSpPr>
                  <a:spLocks/>
                </p:cNvSpPr>
                <p:nvPr/>
              </p:nvSpPr>
              <p:spPr bwMode="auto">
                <a:xfrm>
                  <a:off x="1402" y="2648"/>
                  <a:ext cx="253" cy="32"/>
                </a:xfrm>
                <a:custGeom>
                  <a:avLst/>
                  <a:gdLst>
                    <a:gd name="T0" fmla="*/ 3740 w 101"/>
                    <a:gd name="T1" fmla="*/ 0 h 12"/>
                    <a:gd name="T2" fmla="*/ 1856 w 101"/>
                    <a:gd name="T3" fmla="*/ 0 h 12"/>
                    <a:gd name="T4" fmla="*/ 471 w 101"/>
                    <a:gd name="T5" fmla="*/ 0 h 12"/>
                    <a:gd name="T6" fmla="*/ 0 w 101"/>
                    <a:gd name="T7" fmla="*/ 605 h 12"/>
                    <a:gd name="T8" fmla="*/ 3740 w 101"/>
                    <a:gd name="T9" fmla="*/ 605 h 12"/>
                    <a:gd name="T10" fmla="*/ 3978 w 101"/>
                    <a:gd name="T11" fmla="*/ 307 h 12"/>
                    <a:gd name="T12" fmla="*/ 3740 w 101"/>
                    <a:gd name="T13" fmla="*/ 0 h 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1"/>
                    <a:gd name="T22" fmla="*/ 0 h 12"/>
                    <a:gd name="T23" fmla="*/ 101 w 101"/>
                    <a:gd name="T24" fmla="*/ 12 h 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1" h="12">
                      <a:moveTo>
                        <a:pt x="95" y="0"/>
                      </a:move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7" y="4"/>
                        <a:pt x="3" y="8"/>
                        <a:pt x="0" y="12"/>
                      </a:cubicBezTo>
                      <a:cubicBezTo>
                        <a:pt x="95" y="12"/>
                        <a:pt x="95" y="12"/>
                        <a:pt x="95" y="12"/>
                      </a:cubicBezTo>
                      <a:cubicBezTo>
                        <a:pt x="98" y="12"/>
                        <a:pt x="101" y="10"/>
                        <a:pt x="101" y="6"/>
                      </a:cubicBezTo>
                      <a:cubicBezTo>
                        <a:pt x="101" y="3"/>
                        <a:pt x="98" y="0"/>
                        <a:pt x="95" y="0"/>
                      </a:cubicBez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12" name="Freeform 68"/>
                <p:cNvSpPr>
                  <a:spLocks/>
                </p:cNvSpPr>
                <p:nvPr/>
              </p:nvSpPr>
              <p:spPr bwMode="auto">
                <a:xfrm>
                  <a:off x="1480" y="2589"/>
                  <a:ext cx="60" cy="27"/>
                </a:xfrm>
                <a:custGeom>
                  <a:avLst/>
                  <a:gdLst>
                    <a:gd name="T0" fmla="*/ 0 w 24"/>
                    <a:gd name="T1" fmla="*/ 532 h 10"/>
                    <a:gd name="T2" fmla="*/ 675 w 24"/>
                    <a:gd name="T3" fmla="*/ 532 h 10"/>
                    <a:gd name="T4" fmla="*/ 938 w 24"/>
                    <a:gd name="T5" fmla="*/ 219 h 10"/>
                    <a:gd name="T6" fmla="*/ 863 w 24"/>
                    <a:gd name="T7" fmla="*/ 0 h 10"/>
                    <a:gd name="T8" fmla="*/ 0 w 24"/>
                    <a:gd name="T9" fmla="*/ 532 h 1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10"/>
                    <a:gd name="T17" fmla="*/ 24 w 24"/>
                    <a:gd name="T18" fmla="*/ 10 h 1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10">
                      <a:moveTo>
                        <a:pt x="0" y="10"/>
                      </a:moveTo>
                      <a:cubicBezTo>
                        <a:pt x="17" y="10"/>
                        <a:pt x="17" y="10"/>
                        <a:pt x="17" y="10"/>
                      </a:cubicBezTo>
                      <a:cubicBezTo>
                        <a:pt x="21" y="10"/>
                        <a:pt x="24" y="8"/>
                        <a:pt x="24" y="4"/>
                      </a:cubicBezTo>
                      <a:cubicBezTo>
                        <a:pt x="24" y="3"/>
                        <a:pt x="23" y="1"/>
                        <a:pt x="22" y="0"/>
                      </a:cubicBezTo>
                      <a:cubicBezTo>
                        <a:pt x="14" y="3"/>
                        <a:pt x="7" y="7"/>
                        <a:pt x="0" y="10"/>
                      </a:cubicBez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13" name="Freeform 69"/>
                <p:cNvSpPr>
                  <a:spLocks/>
                </p:cNvSpPr>
                <p:nvPr/>
              </p:nvSpPr>
              <p:spPr bwMode="auto">
                <a:xfrm>
                  <a:off x="1650" y="2843"/>
                  <a:ext cx="222" cy="34"/>
                </a:xfrm>
                <a:custGeom>
                  <a:avLst/>
                  <a:gdLst>
                    <a:gd name="T0" fmla="*/ 229 w 89"/>
                    <a:gd name="T1" fmla="*/ 609 h 13"/>
                    <a:gd name="T2" fmla="*/ 1891 w 89"/>
                    <a:gd name="T3" fmla="*/ 609 h 13"/>
                    <a:gd name="T4" fmla="*/ 3447 w 89"/>
                    <a:gd name="T5" fmla="*/ 0 h 13"/>
                    <a:gd name="T6" fmla="*/ 2282 w 89"/>
                    <a:gd name="T7" fmla="*/ 0 h 13"/>
                    <a:gd name="T8" fmla="*/ 229 w 89"/>
                    <a:gd name="T9" fmla="*/ 0 h 13"/>
                    <a:gd name="T10" fmla="*/ 0 w 89"/>
                    <a:gd name="T11" fmla="*/ 322 h 13"/>
                    <a:gd name="T12" fmla="*/ 229 w 89"/>
                    <a:gd name="T13" fmla="*/ 609 h 1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3"/>
                    <a:gd name="T23" fmla="*/ 89 w 89"/>
                    <a:gd name="T24" fmla="*/ 13 h 1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3">
                      <a:moveTo>
                        <a:pt x="6" y="13"/>
                      </a:moveTo>
                      <a:cubicBezTo>
                        <a:pt x="49" y="13"/>
                        <a:pt x="49" y="13"/>
                        <a:pt x="49" y="13"/>
                      </a:cubicBezTo>
                      <a:cubicBezTo>
                        <a:pt x="64" y="8"/>
                        <a:pt x="77" y="4"/>
                        <a:pt x="8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0"/>
                        <a:pt x="3" y="13"/>
                        <a:pt x="6" y="13"/>
                      </a:cubicBez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14" name="Freeform 70"/>
                <p:cNvSpPr>
                  <a:spLocks/>
                </p:cNvSpPr>
                <p:nvPr/>
              </p:nvSpPr>
              <p:spPr bwMode="auto">
                <a:xfrm>
                  <a:off x="1515" y="2139"/>
                  <a:ext cx="423" cy="32"/>
                </a:xfrm>
                <a:custGeom>
                  <a:avLst/>
                  <a:gdLst>
                    <a:gd name="T0" fmla="*/ 3296 w 169"/>
                    <a:gd name="T1" fmla="*/ 0 h 12"/>
                    <a:gd name="T2" fmla="*/ 238 w 169"/>
                    <a:gd name="T3" fmla="*/ 0 h 12"/>
                    <a:gd name="T4" fmla="*/ 0 w 169"/>
                    <a:gd name="T5" fmla="*/ 307 h 12"/>
                    <a:gd name="T6" fmla="*/ 238 w 169"/>
                    <a:gd name="T7" fmla="*/ 605 h 12"/>
                    <a:gd name="T8" fmla="*/ 6398 w 169"/>
                    <a:gd name="T9" fmla="*/ 605 h 12"/>
                    <a:gd name="T10" fmla="*/ 6635 w 169"/>
                    <a:gd name="T11" fmla="*/ 307 h 12"/>
                    <a:gd name="T12" fmla="*/ 6398 w 169"/>
                    <a:gd name="T13" fmla="*/ 0 h 12"/>
                    <a:gd name="T14" fmla="*/ 3296 w 169"/>
                    <a:gd name="T15" fmla="*/ 0 h 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69"/>
                    <a:gd name="T25" fmla="*/ 0 h 12"/>
                    <a:gd name="T26" fmla="*/ 169 w 169"/>
                    <a:gd name="T27" fmla="*/ 12 h 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69" h="12">
                      <a:moveTo>
                        <a:pt x="84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9"/>
                        <a:pt x="3" y="12"/>
                        <a:pt x="6" y="12"/>
                      </a:cubicBezTo>
                      <a:cubicBezTo>
                        <a:pt x="163" y="12"/>
                        <a:pt x="163" y="12"/>
                        <a:pt x="163" y="12"/>
                      </a:cubicBezTo>
                      <a:cubicBezTo>
                        <a:pt x="166" y="12"/>
                        <a:pt x="169" y="9"/>
                        <a:pt x="169" y="6"/>
                      </a:cubicBezTo>
                      <a:cubicBezTo>
                        <a:pt x="169" y="3"/>
                        <a:pt x="166" y="0"/>
                        <a:pt x="163" y="0"/>
                      </a:cubicBez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15" name="Freeform 71"/>
                <p:cNvSpPr>
                  <a:spLocks/>
                </p:cNvSpPr>
                <p:nvPr/>
              </p:nvSpPr>
              <p:spPr bwMode="auto">
                <a:xfrm>
                  <a:off x="1417" y="2075"/>
                  <a:ext cx="398" cy="32"/>
                </a:xfrm>
                <a:custGeom>
                  <a:avLst/>
                  <a:gdLst>
                    <a:gd name="T0" fmla="*/ 3139 w 159"/>
                    <a:gd name="T1" fmla="*/ 0 h 12"/>
                    <a:gd name="T2" fmla="*/ 283 w 159"/>
                    <a:gd name="T3" fmla="*/ 0 h 12"/>
                    <a:gd name="T4" fmla="*/ 0 w 159"/>
                    <a:gd name="T5" fmla="*/ 307 h 12"/>
                    <a:gd name="T6" fmla="*/ 283 w 159"/>
                    <a:gd name="T7" fmla="*/ 605 h 12"/>
                    <a:gd name="T8" fmla="*/ 6010 w 159"/>
                    <a:gd name="T9" fmla="*/ 605 h 12"/>
                    <a:gd name="T10" fmla="*/ 6240 w 159"/>
                    <a:gd name="T11" fmla="*/ 307 h 12"/>
                    <a:gd name="T12" fmla="*/ 6010 w 159"/>
                    <a:gd name="T13" fmla="*/ 0 h 12"/>
                    <a:gd name="T14" fmla="*/ 3139 w 159"/>
                    <a:gd name="T15" fmla="*/ 0 h 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59"/>
                    <a:gd name="T25" fmla="*/ 0 h 12"/>
                    <a:gd name="T26" fmla="*/ 159 w 159"/>
                    <a:gd name="T27" fmla="*/ 12 h 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59" h="12">
                      <a:moveTo>
                        <a:pt x="80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10"/>
                        <a:pt x="3" y="12"/>
                        <a:pt x="7" y="12"/>
                      </a:cubicBezTo>
                      <a:cubicBezTo>
                        <a:pt x="153" y="12"/>
                        <a:pt x="153" y="12"/>
                        <a:pt x="153" y="12"/>
                      </a:cubicBezTo>
                      <a:cubicBezTo>
                        <a:pt x="156" y="12"/>
                        <a:pt x="159" y="10"/>
                        <a:pt x="159" y="6"/>
                      </a:cubicBezTo>
                      <a:cubicBezTo>
                        <a:pt x="159" y="3"/>
                        <a:pt x="156" y="0"/>
                        <a:pt x="153" y="0"/>
                      </a:cubicBezTo>
                      <a:lnTo>
                        <a:pt x="80" y="0"/>
                      </a:lnTo>
                      <a:close/>
                    </a:path>
                  </a:pathLst>
                </a:custGeom>
                <a:solidFill>
                  <a:srgbClr val="4BBA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16" name="Freeform 72"/>
                <p:cNvSpPr>
                  <a:spLocks/>
                </p:cNvSpPr>
                <p:nvPr/>
              </p:nvSpPr>
              <p:spPr bwMode="auto">
                <a:xfrm>
                  <a:off x="1402" y="2008"/>
                  <a:ext cx="253" cy="32"/>
                </a:xfrm>
                <a:custGeom>
                  <a:avLst/>
                  <a:gdLst>
                    <a:gd name="T0" fmla="*/ 3740 w 101"/>
                    <a:gd name="T1" fmla="*/ 0 h 12"/>
                    <a:gd name="T2" fmla="*/ 1856 w 101"/>
                    <a:gd name="T3" fmla="*/ 0 h 12"/>
                    <a:gd name="T4" fmla="*/ 471 w 101"/>
                    <a:gd name="T5" fmla="*/ 0 h 12"/>
                    <a:gd name="T6" fmla="*/ 0 w 101"/>
                    <a:gd name="T7" fmla="*/ 605 h 12"/>
                    <a:gd name="T8" fmla="*/ 3740 w 101"/>
                    <a:gd name="T9" fmla="*/ 605 h 12"/>
                    <a:gd name="T10" fmla="*/ 3978 w 101"/>
                    <a:gd name="T11" fmla="*/ 307 h 12"/>
                    <a:gd name="T12" fmla="*/ 3740 w 101"/>
                    <a:gd name="T13" fmla="*/ 0 h 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1"/>
                    <a:gd name="T22" fmla="*/ 0 h 12"/>
                    <a:gd name="T23" fmla="*/ 101 w 101"/>
                    <a:gd name="T24" fmla="*/ 12 h 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1" h="12">
                      <a:moveTo>
                        <a:pt x="95" y="0"/>
                      </a:move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7" y="4"/>
                        <a:pt x="3" y="8"/>
                        <a:pt x="0" y="12"/>
                      </a:cubicBezTo>
                      <a:cubicBezTo>
                        <a:pt x="95" y="12"/>
                        <a:pt x="95" y="12"/>
                        <a:pt x="95" y="12"/>
                      </a:cubicBezTo>
                      <a:cubicBezTo>
                        <a:pt x="98" y="12"/>
                        <a:pt x="101" y="10"/>
                        <a:pt x="101" y="6"/>
                      </a:cubicBezTo>
                      <a:cubicBezTo>
                        <a:pt x="101" y="3"/>
                        <a:pt x="98" y="0"/>
                        <a:pt x="95" y="0"/>
                      </a:cubicBezTo>
                      <a:close/>
                    </a:path>
                  </a:pathLst>
                </a:custGeom>
                <a:solidFill>
                  <a:srgbClr val="FA002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17" name="Freeform 73"/>
                <p:cNvSpPr>
                  <a:spLocks/>
                </p:cNvSpPr>
                <p:nvPr/>
              </p:nvSpPr>
              <p:spPr bwMode="auto">
                <a:xfrm>
                  <a:off x="1480" y="1949"/>
                  <a:ext cx="60" cy="27"/>
                </a:xfrm>
                <a:custGeom>
                  <a:avLst/>
                  <a:gdLst>
                    <a:gd name="T0" fmla="*/ 0 w 24"/>
                    <a:gd name="T1" fmla="*/ 532 h 10"/>
                    <a:gd name="T2" fmla="*/ 675 w 24"/>
                    <a:gd name="T3" fmla="*/ 532 h 10"/>
                    <a:gd name="T4" fmla="*/ 938 w 24"/>
                    <a:gd name="T5" fmla="*/ 219 h 10"/>
                    <a:gd name="T6" fmla="*/ 863 w 24"/>
                    <a:gd name="T7" fmla="*/ 0 h 10"/>
                    <a:gd name="T8" fmla="*/ 0 w 24"/>
                    <a:gd name="T9" fmla="*/ 532 h 1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10"/>
                    <a:gd name="T17" fmla="*/ 24 w 24"/>
                    <a:gd name="T18" fmla="*/ 10 h 1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10">
                      <a:moveTo>
                        <a:pt x="0" y="10"/>
                      </a:moveTo>
                      <a:cubicBezTo>
                        <a:pt x="17" y="10"/>
                        <a:pt x="17" y="10"/>
                        <a:pt x="17" y="10"/>
                      </a:cubicBezTo>
                      <a:cubicBezTo>
                        <a:pt x="21" y="10"/>
                        <a:pt x="24" y="8"/>
                        <a:pt x="24" y="4"/>
                      </a:cubicBezTo>
                      <a:cubicBezTo>
                        <a:pt x="24" y="3"/>
                        <a:pt x="23" y="1"/>
                        <a:pt x="22" y="0"/>
                      </a:cubicBezTo>
                      <a:cubicBezTo>
                        <a:pt x="14" y="3"/>
                        <a:pt x="7" y="7"/>
                        <a:pt x="0" y="10"/>
                      </a:cubicBezTo>
                      <a:close/>
                    </a:path>
                  </a:pathLst>
                </a:custGeom>
                <a:solidFill>
                  <a:srgbClr val="FA002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18" name="Freeform 74"/>
                <p:cNvSpPr>
                  <a:spLocks/>
                </p:cNvSpPr>
                <p:nvPr/>
              </p:nvSpPr>
              <p:spPr bwMode="auto">
                <a:xfrm>
                  <a:off x="1650" y="2203"/>
                  <a:ext cx="222" cy="34"/>
                </a:xfrm>
                <a:custGeom>
                  <a:avLst/>
                  <a:gdLst>
                    <a:gd name="T0" fmla="*/ 229 w 89"/>
                    <a:gd name="T1" fmla="*/ 609 h 13"/>
                    <a:gd name="T2" fmla="*/ 1891 w 89"/>
                    <a:gd name="T3" fmla="*/ 609 h 13"/>
                    <a:gd name="T4" fmla="*/ 3447 w 89"/>
                    <a:gd name="T5" fmla="*/ 0 h 13"/>
                    <a:gd name="T6" fmla="*/ 2282 w 89"/>
                    <a:gd name="T7" fmla="*/ 0 h 13"/>
                    <a:gd name="T8" fmla="*/ 229 w 89"/>
                    <a:gd name="T9" fmla="*/ 0 h 13"/>
                    <a:gd name="T10" fmla="*/ 0 w 89"/>
                    <a:gd name="T11" fmla="*/ 322 h 13"/>
                    <a:gd name="T12" fmla="*/ 229 w 89"/>
                    <a:gd name="T13" fmla="*/ 609 h 1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3"/>
                    <a:gd name="T23" fmla="*/ 89 w 89"/>
                    <a:gd name="T24" fmla="*/ 13 h 1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3">
                      <a:moveTo>
                        <a:pt x="6" y="13"/>
                      </a:moveTo>
                      <a:cubicBezTo>
                        <a:pt x="49" y="13"/>
                        <a:pt x="49" y="13"/>
                        <a:pt x="49" y="13"/>
                      </a:cubicBezTo>
                      <a:cubicBezTo>
                        <a:pt x="64" y="8"/>
                        <a:pt x="77" y="4"/>
                        <a:pt x="8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0"/>
                        <a:pt x="3" y="13"/>
                        <a:pt x="6" y="13"/>
                      </a:cubicBezTo>
                      <a:close/>
                    </a:path>
                  </a:pathLst>
                </a:custGeom>
                <a:solidFill>
                  <a:srgbClr val="1706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19" name="Freeform 75"/>
                <p:cNvSpPr>
                  <a:spLocks/>
                </p:cNvSpPr>
                <p:nvPr/>
              </p:nvSpPr>
              <p:spPr bwMode="auto">
                <a:xfrm>
                  <a:off x="1617" y="2075"/>
                  <a:ext cx="198" cy="32"/>
                </a:xfrm>
                <a:custGeom>
                  <a:avLst/>
                  <a:gdLst>
                    <a:gd name="T0" fmla="*/ 2882 w 79"/>
                    <a:gd name="T1" fmla="*/ 605 h 12"/>
                    <a:gd name="T2" fmla="*/ 3115 w 79"/>
                    <a:gd name="T3" fmla="*/ 307 h 12"/>
                    <a:gd name="T4" fmla="*/ 2882 w 79"/>
                    <a:gd name="T5" fmla="*/ 0 h 12"/>
                    <a:gd name="T6" fmla="*/ 0 w 79"/>
                    <a:gd name="T7" fmla="*/ 0 h 12"/>
                    <a:gd name="T8" fmla="*/ 0 w 79"/>
                    <a:gd name="T9" fmla="*/ 605 h 12"/>
                    <a:gd name="T10" fmla="*/ 2882 w 79"/>
                    <a:gd name="T11" fmla="*/ 605 h 1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79"/>
                    <a:gd name="T19" fmla="*/ 0 h 12"/>
                    <a:gd name="T20" fmla="*/ 79 w 79"/>
                    <a:gd name="T21" fmla="*/ 12 h 1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79" h="12">
                      <a:moveTo>
                        <a:pt x="73" y="12"/>
                      </a:moveTo>
                      <a:cubicBezTo>
                        <a:pt x="76" y="12"/>
                        <a:pt x="79" y="10"/>
                        <a:pt x="79" y="6"/>
                      </a:cubicBezTo>
                      <a:cubicBezTo>
                        <a:pt x="79" y="3"/>
                        <a:pt x="76" y="0"/>
                        <a:pt x="7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2"/>
                        <a:pt x="0" y="12"/>
                        <a:pt x="0" y="12"/>
                      </a:cubicBezTo>
                      <a:lnTo>
                        <a:pt x="73" y="12"/>
                      </a:lnTo>
                      <a:close/>
                    </a:path>
                  </a:pathLst>
                </a:custGeom>
                <a:solidFill>
                  <a:srgbClr val="1706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20" name="Freeform 76"/>
                <p:cNvSpPr>
                  <a:spLocks/>
                </p:cNvSpPr>
                <p:nvPr/>
              </p:nvSpPr>
              <p:spPr bwMode="auto">
                <a:xfrm>
                  <a:off x="1725" y="2139"/>
                  <a:ext cx="213" cy="32"/>
                </a:xfrm>
                <a:custGeom>
                  <a:avLst/>
                  <a:gdLst>
                    <a:gd name="T0" fmla="*/ 0 w 85"/>
                    <a:gd name="T1" fmla="*/ 0 h 12"/>
                    <a:gd name="T2" fmla="*/ 0 w 85"/>
                    <a:gd name="T3" fmla="*/ 605 h 12"/>
                    <a:gd name="T4" fmla="*/ 3115 w 85"/>
                    <a:gd name="T5" fmla="*/ 605 h 12"/>
                    <a:gd name="T6" fmla="*/ 3353 w 85"/>
                    <a:gd name="T7" fmla="*/ 307 h 12"/>
                    <a:gd name="T8" fmla="*/ 3115 w 85"/>
                    <a:gd name="T9" fmla="*/ 0 h 12"/>
                    <a:gd name="T10" fmla="*/ 0 w 85"/>
                    <a:gd name="T11" fmla="*/ 0 h 1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5"/>
                    <a:gd name="T19" fmla="*/ 0 h 12"/>
                    <a:gd name="T20" fmla="*/ 85 w 85"/>
                    <a:gd name="T21" fmla="*/ 12 h 1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5" h="12">
                      <a:moveTo>
                        <a:pt x="0" y="0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79" y="12"/>
                        <a:pt x="79" y="12"/>
                        <a:pt x="79" y="12"/>
                      </a:cubicBezTo>
                      <a:cubicBezTo>
                        <a:pt x="82" y="12"/>
                        <a:pt x="85" y="9"/>
                        <a:pt x="85" y="6"/>
                      </a:cubicBezTo>
                      <a:cubicBezTo>
                        <a:pt x="85" y="3"/>
                        <a:pt x="82" y="0"/>
                        <a:pt x="7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A002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21" name="Freeform 77"/>
                <p:cNvSpPr>
                  <a:spLocks/>
                </p:cNvSpPr>
                <p:nvPr/>
              </p:nvSpPr>
              <p:spPr bwMode="auto">
                <a:xfrm>
                  <a:off x="1770" y="2203"/>
                  <a:ext cx="102" cy="34"/>
                </a:xfrm>
                <a:custGeom>
                  <a:avLst/>
                  <a:gdLst>
                    <a:gd name="T0" fmla="*/ 0 w 41"/>
                    <a:gd name="T1" fmla="*/ 0 h 13"/>
                    <a:gd name="T2" fmla="*/ 0 w 41"/>
                    <a:gd name="T3" fmla="*/ 609 h 13"/>
                    <a:gd name="T4" fmla="*/ 30 w 41"/>
                    <a:gd name="T5" fmla="*/ 609 h 13"/>
                    <a:gd name="T6" fmla="*/ 1572 w 41"/>
                    <a:gd name="T7" fmla="*/ 0 h 13"/>
                    <a:gd name="T8" fmla="*/ 0 w 41"/>
                    <a:gd name="T9" fmla="*/ 0 h 1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1"/>
                    <a:gd name="T16" fmla="*/ 0 h 13"/>
                    <a:gd name="T17" fmla="*/ 41 w 41"/>
                    <a:gd name="T18" fmla="*/ 13 h 1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1" h="13">
                      <a:moveTo>
                        <a:pt x="0" y="0"/>
                      </a:move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16" y="8"/>
                        <a:pt x="29" y="4"/>
                        <a:pt x="41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BBA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22" name="Freeform 78"/>
                <p:cNvSpPr>
                  <a:spLocks/>
                </p:cNvSpPr>
                <p:nvPr/>
              </p:nvSpPr>
              <p:spPr bwMode="auto">
                <a:xfrm>
                  <a:off x="1520" y="2008"/>
                  <a:ext cx="135" cy="32"/>
                </a:xfrm>
                <a:custGeom>
                  <a:avLst/>
                  <a:gdLst>
                    <a:gd name="T0" fmla="*/ 0 w 54"/>
                    <a:gd name="T1" fmla="*/ 605 h 12"/>
                    <a:gd name="T2" fmla="*/ 1875 w 54"/>
                    <a:gd name="T3" fmla="*/ 605 h 12"/>
                    <a:gd name="T4" fmla="*/ 2113 w 54"/>
                    <a:gd name="T5" fmla="*/ 307 h 12"/>
                    <a:gd name="T6" fmla="*/ 1875 w 54"/>
                    <a:gd name="T7" fmla="*/ 0 h 12"/>
                    <a:gd name="T8" fmla="*/ 0 w 54"/>
                    <a:gd name="T9" fmla="*/ 0 h 12"/>
                    <a:gd name="T10" fmla="*/ 0 w 54"/>
                    <a:gd name="T11" fmla="*/ 605 h 1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4"/>
                    <a:gd name="T19" fmla="*/ 0 h 12"/>
                    <a:gd name="T20" fmla="*/ 54 w 54"/>
                    <a:gd name="T21" fmla="*/ 12 h 1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4" h="12">
                      <a:moveTo>
                        <a:pt x="0" y="12"/>
                      </a:moveTo>
                      <a:cubicBezTo>
                        <a:pt x="48" y="12"/>
                        <a:pt x="48" y="12"/>
                        <a:pt x="48" y="12"/>
                      </a:cubicBezTo>
                      <a:cubicBezTo>
                        <a:pt x="51" y="12"/>
                        <a:pt x="54" y="10"/>
                        <a:pt x="54" y="6"/>
                      </a:cubicBezTo>
                      <a:cubicBezTo>
                        <a:pt x="54" y="3"/>
                        <a:pt x="51" y="0"/>
                        <a:pt x="48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23" name="Freeform 79"/>
                <p:cNvSpPr>
                  <a:spLocks/>
                </p:cNvSpPr>
                <p:nvPr/>
              </p:nvSpPr>
              <p:spPr bwMode="auto">
                <a:xfrm>
                  <a:off x="1515" y="2144"/>
                  <a:ext cx="367" cy="24"/>
                </a:xfrm>
                <a:custGeom>
                  <a:avLst/>
                  <a:gdLst>
                    <a:gd name="T0" fmla="*/ 230 w 147"/>
                    <a:gd name="T1" fmla="*/ 0 h 9"/>
                    <a:gd name="T2" fmla="*/ 5710 w 147"/>
                    <a:gd name="T3" fmla="*/ 0 h 9"/>
                    <a:gd name="T4" fmla="*/ 1975 w 147"/>
                    <a:gd name="T5" fmla="*/ 93 h 9"/>
                    <a:gd name="T6" fmla="*/ 105 w 147"/>
                    <a:gd name="T7" fmla="*/ 363 h 9"/>
                    <a:gd name="T8" fmla="*/ 230 w 147"/>
                    <a:gd name="T9" fmla="*/ 0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7"/>
                    <a:gd name="T16" fmla="*/ 0 h 9"/>
                    <a:gd name="T17" fmla="*/ 147 w 147"/>
                    <a:gd name="T18" fmla="*/ 9 h 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7" h="9">
                      <a:moveTo>
                        <a:pt x="6" y="0"/>
                      </a:moveTo>
                      <a:cubicBezTo>
                        <a:pt x="147" y="0"/>
                        <a:pt x="147" y="0"/>
                        <a:pt x="147" y="0"/>
                      </a:cubicBezTo>
                      <a:cubicBezTo>
                        <a:pt x="141" y="0"/>
                        <a:pt x="91" y="1"/>
                        <a:pt x="51" y="2"/>
                      </a:cubicBezTo>
                      <a:cubicBezTo>
                        <a:pt x="27" y="3"/>
                        <a:pt x="4" y="5"/>
                        <a:pt x="3" y="7"/>
                      </a:cubicBezTo>
                      <a:cubicBezTo>
                        <a:pt x="2" y="9"/>
                        <a:pt x="0" y="0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24" name="Freeform 80"/>
                <p:cNvSpPr>
                  <a:spLocks/>
                </p:cNvSpPr>
                <p:nvPr/>
              </p:nvSpPr>
              <p:spPr bwMode="auto">
                <a:xfrm>
                  <a:off x="1417" y="2077"/>
                  <a:ext cx="370" cy="24"/>
                </a:xfrm>
                <a:custGeom>
                  <a:avLst/>
                  <a:gdLst>
                    <a:gd name="T0" fmla="*/ 282 w 148"/>
                    <a:gd name="T1" fmla="*/ 0 h 9"/>
                    <a:gd name="T2" fmla="*/ 5783 w 148"/>
                    <a:gd name="T3" fmla="*/ 0 h 9"/>
                    <a:gd name="T4" fmla="*/ 2032 w 148"/>
                    <a:gd name="T5" fmla="*/ 149 h 9"/>
                    <a:gd name="T6" fmla="*/ 157 w 148"/>
                    <a:gd name="T7" fmla="*/ 397 h 9"/>
                    <a:gd name="T8" fmla="*/ 282 w 148"/>
                    <a:gd name="T9" fmla="*/ 0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8"/>
                    <a:gd name="T16" fmla="*/ 0 h 9"/>
                    <a:gd name="T17" fmla="*/ 148 w 148"/>
                    <a:gd name="T18" fmla="*/ 9 h 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8" h="9">
                      <a:moveTo>
                        <a:pt x="7" y="0"/>
                      </a:moveTo>
                      <a:cubicBezTo>
                        <a:pt x="148" y="0"/>
                        <a:pt x="148" y="0"/>
                        <a:pt x="148" y="0"/>
                      </a:cubicBezTo>
                      <a:cubicBezTo>
                        <a:pt x="142" y="0"/>
                        <a:pt x="92" y="1"/>
                        <a:pt x="52" y="3"/>
                      </a:cubicBezTo>
                      <a:cubicBezTo>
                        <a:pt x="27" y="4"/>
                        <a:pt x="4" y="5"/>
                        <a:pt x="4" y="8"/>
                      </a:cubicBezTo>
                      <a:cubicBezTo>
                        <a:pt x="2" y="9"/>
                        <a:pt x="0" y="0"/>
                        <a:pt x="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25" name="Freeform 81"/>
                <p:cNvSpPr>
                  <a:spLocks/>
                </p:cNvSpPr>
                <p:nvPr/>
              </p:nvSpPr>
              <p:spPr bwMode="auto">
                <a:xfrm>
                  <a:off x="1652" y="2208"/>
                  <a:ext cx="195" cy="24"/>
                </a:xfrm>
                <a:custGeom>
                  <a:avLst/>
                  <a:gdLst>
                    <a:gd name="T0" fmla="*/ 237 w 78"/>
                    <a:gd name="T1" fmla="*/ 0 h 9"/>
                    <a:gd name="T2" fmla="*/ 3020 w 78"/>
                    <a:gd name="T3" fmla="*/ 0 h 9"/>
                    <a:gd name="T4" fmla="*/ 1488 w 78"/>
                    <a:gd name="T5" fmla="*/ 93 h 9"/>
                    <a:gd name="T6" fmla="*/ 125 w 78"/>
                    <a:gd name="T7" fmla="*/ 363 h 9"/>
                    <a:gd name="T8" fmla="*/ 237 w 78"/>
                    <a:gd name="T9" fmla="*/ 0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"/>
                    <a:gd name="T16" fmla="*/ 0 h 9"/>
                    <a:gd name="T17" fmla="*/ 78 w 78"/>
                    <a:gd name="T18" fmla="*/ 9 h 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" h="9">
                      <a:moveTo>
                        <a:pt x="6" y="0"/>
                      </a:moveTo>
                      <a:cubicBezTo>
                        <a:pt x="77" y="0"/>
                        <a:pt x="77" y="0"/>
                        <a:pt x="77" y="0"/>
                      </a:cubicBezTo>
                      <a:cubicBezTo>
                        <a:pt x="71" y="0"/>
                        <a:pt x="78" y="0"/>
                        <a:pt x="38" y="2"/>
                      </a:cubicBezTo>
                      <a:cubicBezTo>
                        <a:pt x="13" y="3"/>
                        <a:pt x="3" y="5"/>
                        <a:pt x="3" y="7"/>
                      </a:cubicBezTo>
                      <a:cubicBezTo>
                        <a:pt x="2" y="9"/>
                        <a:pt x="0" y="0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26" name="Freeform 82"/>
                <p:cNvSpPr>
                  <a:spLocks/>
                </p:cNvSpPr>
                <p:nvPr/>
              </p:nvSpPr>
              <p:spPr bwMode="auto">
                <a:xfrm>
                  <a:off x="1460" y="2013"/>
                  <a:ext cx="170" cy="11"/>
                </a:xfrm>
                <a:custGeom>
                  <a:avLst/>
                  <a:gdLst>
                    <a:gd name="T0" fmla="*/ 0 w 68"/>
                    <a:gd name="T1" fmla="*/ 0 h 4"/>
                    <a:gd name="T2" fmla="*/ 2658 w 68"/>
                    <a:gd name="T3" fmla="*/ 0 h 4"/>
                    <a:gd name="T4" fmla="*/ 0 w 68"/>
                    <a:gd name="T5" fmla="*/ 0 h 4"/>
                    <a:gd name="T6" fmla="*/ 0 60000 65536"/>
                    <a:gd name="T7" fmla="*/ 0 60000 65536"/>
                    <a:gd name="T8" fmla="*/ 0 60000 65536"/>
                    <a:gd name="T9" fmla="*/ 0 w 68"/>
                    <a:gd name="T10" fmla="*/ 0 h 4"/>
                    <a:gd name="T11" fmla="*/ 68 w 68"/>
                    <a:gd name="T12" fmla="*/ 4 h 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68" h="4">
                      <a:moveTo>
                        <a:pt x="0" y="0"/>
                      </a:moveTo>
                      <a:cubicBezTo>
                        <a:pt x="68" y="0"/>
                        <a:pt x="68" y="0"/>
                        <a:pt x="68" y="0"/>
                      </a:cubicBezTo>
                      <a:cubicBezTo>
                        <a:pt x="60" y="2"/>
                        <a:pt x="9" y="4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27" name="Freeform 83"/>
                <p:cNvSpPr>
                  <a:spLocks/>
                </p:cNvSpPr>
                <p:nvPr/>
              </p:nvSpPr>
              <p:spPr bwMode="auto">
                <a:xfrm>
                  <a:off x="1515" y="2139"/>
                  <a:ext cx="423" cy="32"/>
                </a:xfrm>
                <a:custGeom>
                  <a:avLst/>
                  <a:gdLst>
                    <a:gd name="T0" fmla="*/ 3296 w 169"/>
                    <a:gd name="T1" fmla="*/ 0 h 12"/>
                    <a:gd name="T2" fmla="*/ 238 w 169"/>
                    <a:gd name="T3" fmla="*/ 0 h 12"/>
                    <a:gd name="T4" fmla="*/ 0 w 169"/>
                    <a:gd name="T5" fmla="*/ 307 h 12"/>
                    <a:gd name="T6" fmla="*/ 238 w 169"/>
                    <a:gd name="T7" fmla="*/ 605 h 12"/>
                    <a:gd name="T8" fmla="*/ 6398 w 169"/>
                    <a:gd name="T9" fmla="*/ 605 h 12"/>
                    <a:gd name="T10" fmla="*/ 6635 w 169"/>
                    <a:gd name="T11" fmla="*/ 307 h 12"/>
                    <a:gd name="T12" fmla="*/ 6398 w 169"/>
                    <a:gd name="T13" fmla="*/ 0 h 12"/>
                    <a:gd name="T14" fmla="*/ 3296 w 169"/>
                    <a:gd name="T15" fmla="*/ 0 h 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69"/>
                    <a:gd name="T25" fmla="*/ 0 h 12"/>
                    <a:gd name="T26" fmla="*/ 169 w 169"/>
                    <a:gd name="T27" fmla="*/ 12 h 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69" h="12">
                      <a:moveTo>
                        <a:pt x="84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9"/>
                        <a:pt x="3" y="12"/>
                        <a:pt x="6" y="12"/>
                      </a:cubicBezTo>
                      <a:cubicBezTo>
                        <a:pt x="163" y="12"/>
                        <a:pt x="163" y="12"/>
                        <a:pt x="163" y="12"/>
                      </a:cubicBezTo>
                      <a:cubicBezTo>
                        <a:pt x="166" y="12"/>
                        <a:pt x="169" y="9"/>
                        <a:pt x="169" y="6"/>
                      </a:cubicBezTo>
                      <a:cubicBezTo>
                        <a:pt x="169" y="3"/>
                        <a:pt x="166" y="0"/>
                        <a:pt x="163" y="0"/>
                      </a:cubicBezTo>
                      <a:lnTo>
                        <a:pt x="84" y="0"/>
                      </a:ln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28" name="Freeform 84"/>
                <p:cNvSpPr>
                  <a:spLocks/>
                </p:cNvSpPr>
                <p:nvPr/>
              </p:nvSpPr>
              <p:spPr bwMode="auto">
                <a:xfrm>
                  <a:off x="1417" y="2075"/>
                  <a:ext cx="398" cy="32"/>
                </a:xfrm>
                <a:custGeom>
                  <a:avLst/>
                  <a:gdLst>
                    <a:gd name="T0" fmla="*/ 3139 w 159"/>
                    <a:gd name="T1" fmla="*/ 0 h 12"/>
                    <a:gd name="T2" fmla="*/ 283 w 159"/>
                    <a:gd name="T3" fmla="*/ 0 h 12"/>
                    <a:gd name="T4" fmla="*/ 0 w 159"/>
                    <a:gd name="T5" fmla="*/ 307 h 12"/>
                    <a:gd name="T6" fmla="*/ 283 w 159"/>
                    <a:gd name="T7" fmla="*/ 605 h 12"/>
                    <a:gd name="T8" fmla="*/ 6010 w 159"/>
                    <a:gd name="T9" fmla="*/ 605 h 12"/>
                    <a:gd name="T10" fmla="*/ 6240 w 159"/>
                    <a:gd name="T11" fmla="*/ 307 h 12"/>
                    <a:gd name="T12" fmla="*/ 6010 w 159"/>
                    <a:gd name="T13" fmla="*/ 0 h 12"/>
                    <a:gd name="T14" fmla="*/ 3139 w 159"/>
                    <a:gd name="T15" fmla="*/ 0 h 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59"/>
                    <a:gd name="T25" fmla="*/ 0 h 12"/>
                    <a:gd name="T26" fmla="*/ 159 w 159"/>
                    <a:gd name="T27" fmla="*/ 12 h 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59" h="12">
                      <a:moveTo>
                        <a:pt x="80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10"/>
                        <a:pt x="3" y="12"/>
                        <a:pt x="7" y="12"/>
                      </a:cubicBezTo>
                      <a:cubicBezTo>
                        <a:pt x="153" y="12"/>
                        <a:pt x="153" y="12"/>
                        <a:pt x="153" y="12"/>
                      </a:cubicBezTo>
                      <a:cubicBezTo>
                        <a:pt x="156" y="12"/>
                        <a:pt x="159" y="10"/>
                        <a:pt x="159" y="6"/>
                      </a:cubicBezTo>
                      <a:cubicBezTo>
                        <a:pt x="159" y="3"/>
                        <a:pt x="156" y="0"/>
                        <a:pt x="153" y="0"/>
                      </a:cubicBezTo>
                      <a:lnTo>
                        <a:pt x="80" y="0"/>
                      </a:ln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29" name="Freeform 85"/>
                <p:cNvSpPr>
                  <a:spLocks/>
                </p:cNvSpPr>
                <p:nvPr/>
              </p:nvSpPr>
              <p:spPr bwMode="auto">
                <a:xfrm>
                  <a:off x="1402" y="2008"/>
                  <a:ext cx="253" cy="32"/>
                </a:xfrm>
                <a:custGeom>
                  <a:avLst/>
                  <a:gdLst>
                    <a:gd name="T0" fmla="*/ 3740 w 101"/>
                    <a:gd name="T1" fmla="*/ 0 h 12"/>
                    <a:gd name="T2" fmla="*/ 1856 w 101"/>
                    <a:gd name="T3" fmla="*/ 0 h 12"/>
                    <a:gd name="T4" fmla="*/ 471 w 101"/>
                    <a:gd name="T5" fmla="*/ 0 h 12"/>
                    <a:gd name="T6" fmla="*/ 0 w 101"/>
                    <a:gd name="T7" fmla="*/ 605 h 12"/>
                    <a:gd name="T8" fmla="*/ 3740 w 101"/>
                    <a:gd name="T9" fmla="*/ 605 h 12"/>
                    <a:gd name="T10" fmla="*/ 3978 w 101"/>
                    <a:gd name="T11" fmla="*/ 307 h 12"/>
                    <a:gd name="T12" fmla="*/ 3740 w 101"/>
                    <a:gd name="T13" fmla="*/ 0 h 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1"/>
                    <a:gd name="T22" fmla="*/ 0 h 12"/>
                    <a:gd name="T23" fmla="*/ 101 w 101"/>
                    <a:gd name="T24" fmla="*/ 12 h 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1" h="12">
                      <a:moveTo>
                        <a:pt x="95" y="0"/>
                      </a:move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7" y="4"/>
                        <a:pt x="3" y="8"/>
                        <a:pt x="0" y="12"/>
                      </a:cubicBezTo>
                      <a:cubicBezTo>
                        <a:pt x="95" y="12"/>
                        <a:pt x="95" y="12"/>
                        <a:pt x="95" y="12"/>
                      </a:cubicBezTo>
                      <a:cubicBezTo>
                        <a:pt x="98" y="12"/>
                        <a:pt x="101" y="10"/>
                        <a:pt x="101" y="6"/>
                      </a:cubicBezTo>
                      <a:cubicBezTo>
                        <a:pt x="101" y="3"/>
                        <a:pt x="98" y="0"/>
                        <a:pt x="95" y="0"/>
                      </a:cubicBez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30" name="Freeform 86"/>
                <p:cNvSpPr>
                  <a:spLocks/>
                </p:cNvSpPr>
                <p:nvPr/>
              </p:nvSpPr>
              <p:spPr bwMode="auto">
                <a:xfrm>
                  <a:off x="1480" y="1949"/>
                  <a:ext cx="60" cy="27"/>
                </a:xfrm>
                <a:custGeom>
                  <a:avLst/>
                  <a:gdLst>
                    <a:gd name="T0" fmla="*/ 0 w 24"/>
                    <a:gd name="T1" fmla="*/ 532 h 10"/>
                    <a:gd name="T2" fmla="*/ 675 w 24"/>
                    <a:gd name="T3" fmla="*/ 532 h 10"/>
                    <a:gd name="T4" fmla="*/ 938 w 24"/>
                    <a:gd name="T5" fmla="*/ 219 h 10"/>
                    <a:gd name="T6" fmla="*/ 863 w 24"/>
                    <a:gd name="T7" fmla="*/ 0 h 10"/>
                    <a:gd name="T8" fmla="*/ 0 w 24"/>
                    <a:gd name="T9" fmla="*/ 532 h 1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10"/>
                    <a:gd name="T17" fmla="*/ 24 w 24"/>
                    <a:gd name="T18" fmla="*/ 10 h 1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10">
                      <a:moveTo>
                        <a:pt x="0" y="10"/>
                      </a:moveTo>
                      <a:cubicBezTo>
                        <a:pt x="17" y="10"/>
                        <a:pt x="17" y="10"/>
                        <a:pt x="17" y="10"/>
                      </a:cubicBezTo>
                      <a:cubicBezTo>
                        <a:pt x="21" y="10"/>
                        <a:pt x="24" y="8"/>
                        <a:pt x="24" y="4"/>
                      </a:cubicBezTo>
                      <a:cubicBezTo>
                        <a:pt x="24" y="3"/>
                        <a:pt x="23" y="1"/>
                        <a:pt x="22" y="0"/>
                      </a:cubicBezTo>
                      <a:cubicBezTo>
                        <a:pt x="14" y="3"/>
                        <a:pt x="7" y="7"/>
                        <a:pt x="0" y="10"/>
                      </a:cubicBez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31" name="Freeform 87"/>
                <p:cNvSpPr>
                  <a:spLocks/>
                </p:cNvSpPr>
                <p:nvPr/>
              </p:nvSpPr>
              <p:spPr bwMode="auto">
                <a:xfrm>
                  <a:off x="1650" y="2203"/>
                  <a:ext cx="222" cy="34"/>
                </a:xfrm>
                <a:custGeom>
                  <a:avLst/>
                  <a:gdLst>
                    <a:gd name="T0" fmla="*/ 229 w 89"/>
                    <a:gd name="T1" fmla="*/ 609 h 13"/>
                    <a:gd name="T2" fmla="*/ 1891 w 89"/>
                    <a:gd name="T3" fmla="*/ 609 h 13"/>
                    <a:gd name="T4" fmla="*/ 3447 w 89"/>
                    <a:gd name="T5" fmla="*/ 0 h 13"/>
                    <a:gd name="T6" fmla="*/ 2282 w 89"/>
                    <a:gd name="T7" fmla="*/ 0 h 13"/>
                    <a:gd name="T8" fmla="*/ 229 w 89"/>
                    <a:gd name="T9" fmla="*/ 0 h 13"/>
                    <a:gd name="T10" fmla="*/ 0 w 89"/>
                    <a:gd name="T11" fmla="*/ 322 h 13"/>
                    <a:gd name="T12" fmla="*/ 229 w 89"/>
                    <a:gd name="T13" fmla="*/ 609 h 1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3"/>
                    <a:gd name="T23" fmla="*/ 89 w 89"/>
                    <a:gd name="T24" fmla="*/ 13 h 1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3">
                      <a:moveTo>
                        <a:pt x="6" y="13"/>
                      </a:moveTo>
                      <a:cubicBezTo>
                        <a:pt x="49" y="13"/>
                        <a:pt x="49" y="13"/>
                        <a:pt x="49" y="13"/>
                      </a:cubicBezTo>
                      <a:cubicBezTo>
                        <a:pt x="64" y="8"/>
                        <a:pt x="77" y="4"/>
                        <a:pt x="8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0"/>
                        <a:pt x="3" y="13"/>
                        <a:pt x="6" y="13"/>
                      </a:cubicBez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32" name="Freeform 88"/>
                <p:cNvSpPr>
                  <a:spLocks/>
                </p:cNvSpPr>
                <p:nvPr/>
              </p:nvSpPr>
              <p:spPr bwMode="auto">
                <a:xfrm>
                  <a:off x="1405" y="1797"/>
                  <a:ext cx="422" cy="32"/>
                </a:xfrm>
                <a:custGeom>
                  <a:avLst/>
                  <a:gdLst>
                    <a:gd name="T0" fmla="*/ 3299 w 169"/>
                    <a:gd name="T1" fmla="*/ 0 h 12"/>
                    <a:gd name="T2" fmla="*/ 262 w 169"/>
                    <a:gd name="T3" fmla="*/ 0 h 12"/>
                    <a:gd name="T4" fmla="*/ 0 w 169"/>
                    <a:gd name="T5" fmla="*/ 307 h 12"/>
                    <a:gd name="T6" fmla="*/ 262 w 169"/>
                    <a:gd name="T7" fmla="*/ 605 h 12"/>
                    <a:gd name="T8" fmla="*/ 6335 w 169"/>
                    <a:gd name="T9" fmla="*/ 605 h 12"/>
                    <a:gd name="T10" fmla="*/ 6572 w 169"/>
                    <a:gd name="T11" fmla="*/ 307 h 12"/>
                    <a:gd name="T12" fmla="*/ 6335 w 169"/>
                    <a:gd name="T13" fmla="*/ 0 h 12"/>
                    <a:gd name="T14" fmla="*/ 3299 w 169"/>
                    <a:gd name="T15" fmla="*/ 0 h 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69"/>
                    <a:gd name="T25" fmla="*/ 0 h 12"/>
                    <a:gd name="T26" fmla="*/ 169 w 169"/>
                    <a:gd name="T27" fmla="*/ 12 h 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69" h="12">
                      <a:moveTo>
                        <a:pt x="85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0"/>
                        <a:pt x="0" y="2"/>
                        <a:pt x="0" y="6"/>
                      </a:cubicBezTo>
                      <a:cubicBezTo>
                        <a:pt x="0" y="9"/>
                        <a:pt x="3" y="12"/>
                        <a:pt x="7" y="12"/>
                      </a:cubicBezTo>
                      <a:cubicBezTo>
                        <a:pt x="163" y="12"/>
                        <a:pt x="163" y="12"/>
                        <a:pt x="163" y="12"/>
                      </a:cubicBezTo>
                      <a:cubicBezTo>
                        <a:pt x="166" y="12"/>
                        <a:pt x="169" y="9"/>
                        <a:pt x="169" y="6"/>
                      </a:cubicBezTo>
                      <a:cubicBezTo>
                        <a:pt x="169" y="2"/>
                        <a:pt x="166" y="0"/>
                        <a:pt x="163" y="0"/>
                      </a:cubicBezTo>
                      <a:lnTo>
                        <a:pt x="85" y="0"/>
                      </a:lnTo>
                      <a:close/>
                    </a:path>
                  </a:pathLst>
                </a:custGeom>
                <a:solidFill>
                  <a:srgbClr val="1706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33" name="Freeform 89"/>
                <p:cNvSpPr>
                  <a:spLocks/>
                </p:cNvSpPr>
                <p:nvPr/>
              </p:nvSpPr>
              <p:spPr bwMode="auto">
                <a:xfrm>
                  <a:off x="1530" y="1733"/>
                  <a:ext cx="395" cy="32"/>
                </a:xfrm>
                <a:custGeom>
                  <a:avLst/>
                  <a:gdLst>
                    <a:gd name="T0" fmla="*/ 3095 w 158"/>
                    <a:gd name="T1" fmla="*/ 0 h 12"/>
                    <a:gd name="T2" fmla="*/ 237 w 158"/>
                    <a:gd name="T3" fmla="*/ 0 h 12"/>
                    <a:gd name="T4" fmla="*/ 0 w 158"/>
                    <a:gd name="T5" fmla="*/ 307 h 12"/>
                    <a:gd name="T6" fmla="*/ 237 w 158"/>
                    <a:gd name="T7" fmla="*/ 605 h 12"/>
                    <a:gd name="T8" fmla="*/ 5938 w 158"/>
                    <a:gd name="T9" fmla="*/ 605 h 12"/>
                    <a:gd name="T10" fmla="*/ 6175 w 158"/>
                    <a:gd name="T11" fmla="*/ 307 h 12"/>
                    <a:gd name="T12" fmla="*/ 5938 w 158"/>
                    <a:gd name="T13" fmla="*/ 0 h 12"/>
                    <a:gd name="T14" fmla="*/ 3095 w 158"/>
                    <a:gd name="T15" fmla="*/ 0 h 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58"/>
                    <a:gd name="T25" fmla="*/ 0 h 12"/>
                    <a:gd name="T26" fmla="*/ 158 w 158"/>
                    <a:gd name="T27" fmla="*/ 12 h 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58" h="12">
                      <a:moveTo>
                        <a:pt x="79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9"/>
                        <a:pt x="3" y="12"/>
                        <a:pt x="6" y="12"/>
                      </a:cubicBezTo>
                      <a:cubicBezTo>
                        <a:pt x="152" y="12"/>
                        <a:pt x="152" y="12"/>
                        <a:pt x="152" y="12"/>
                      </a:cubicBezTo>
                      <a:cubicBezTo>
                        <a:pt x="156" y="12"/>
                        <a:pt x="158" y="9"/>
                        <a:pt x="158" y="6"/>
                      </a:cubicBezTo>
                      <a:cubicBezTo>
                        <a:pt x="158" y="3"/>
                        <a:pt x="156" y="0"/>
                        <a:pt x="152" y="0"/>
                      </a:cubicBezTo>
                      <a:lnTo>
                        <a:pt x="79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34" name="Freeform 90"/>
                <p:cNvSpPr>
                  <a:spLocks/>
                </p:cNvSpPr>
                <p:nvPr/>
              </p:nvSpPr>
              <p:spPr bwMode="auto">
                <a:xfrm>
                  <a:off x="1675" y="1667"/>
                  <a:ext cx="255" cy="32"/>
                </a:xfrm>
                <a:custGeom>
                  <a:avLst/>
                  <a:gdLst>
                    <a:gd name="T0" fmla="*/ 3720 w 102"/>
                    <a:gd name="T1" fmla="*/ 0 h 12"/>
                    <a:gd name="T2" fmla="*/ 1845 w 102"/>
                    <a:gd name="T3" fmla="*/ 0 h 12"/>
                    <a:gd name="T4" fmla="*/ 520 w 102"/>
                    <a:gd name="T5" fmla="*/ 0 h 12"/>
                    <a:gd name="T6" fmla="*/ 0 w 102"/>
                    <a:gd name="T7" fmla="*/ 605 h 12"/>
                    <a:gd name="T8" fmla="*/ 3720 w 102"/>
                    <a:gd name="T9" fmla="*/ 605 h 12"/>
                    <a:gd name="T10" fmla="*/ 3988 w 102"/>
                    <a:gd name="T11" fmla="*/ 307 h 12"/>
                    <a:gd name="T12" fmla="*/ 3720 w 102"/>
                    <a:gd name="T13" fmla="*/ 0 h 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2"/>
                    <a:gd name="T22" fmla="*/ 0 h 12"/>
                    <a:gd name="T23" fmla="*/ 102 w 102"/>
                    <a:gd name="T24" fmla="*/ 12 h 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2" h="12">
                      <a:moveTo>
                        <a:pt x="95" y="0"/>
                      </a:move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8" y="4"/>
                        <a:pt x="3" y="8"/>
                        <a:pt x="0" y="12"/>
                      </a:cubicBezTo>
                      <a:cubicBezTo>
                        <a:pt x="95" y="12"/>
                        <a:pt x="95" y="12"/>
                        <a:pt x="95" y="12"/>
                      </a:cubicBezTo>
                      <a:cubicBezTo>
                        <a:pt x="99" y="12"/>
                        <a:pt x="102" y="9"/>
                        <a:pt x="102" y="6"/>
                      </a:cubicBezTo>
                      <a:cubicBezTo>
                        <a:pt x="102" y="3"/>
                        <a:pt x="99" y="0"/>
                        <a:pt x="95" y="0"/>
                      </a:cubicBezTo>
                      <a:close/>
                    </a:path>
                  </a:pathLst>
                </a:custGeom>
                <a:solidFill>
                  <a:srgbClr val="1706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35" name="Freeform 91"/>
                <p:cNvSpPr>
                  <a:spLocks/>
                </p:cNvSpPr>
                <p:nvPr/>
              </p:nvSpPr>
              <p:spPr bwMode="auto">
                <a:xfrm>
                  <a:off x="1412" y="1861"/>
                  <a:ext cx="223" cy="35"/>
                </a:xfrm>
                <a:custGeom>
                  <a:avLst/>
                  <a:gdLst>
                    <a:gd name="T0" fmla="*/ 238 w 89"/>
                    <a:gd name="T1" fmla="*/ 681 h 13"/>
                    <a:gd name="T2" fmla="*/ 1934 w 89"/>
                    <a:gd name="T3" fmla="*/ 681 h 13"/>
                    <a:gd name="T4" fmla="*/ 3510 w 89"/>
                    <a:gd name="T5" fmla="*/ 0 h 13"/>
                    <a:gd name="T6" fmla="*/ 2330 w 89"/>
                    <a:gd name="T7" fmla="*/ 0 h 13"/>
                    <a:gd name="T8" fmla="*/ 238 w 89"/>
                    <a:gd name="T9" fmla="*/ 0 h 13"/>
                    <a:gd name="T10" fmla="*/ 0 w 89"/>
                    <a:gd name="T11" fmla="*/ 312 h 13"/>
                    <a:gd name="T12" fmla="*/ 238 w 89"/>
                    <a:gd name="T13" fmla="*/ 681 h 1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3"/>
                    <a:gd name="T23" fmla="*/ 89 w 89"/>
                    <a:gd name="T24" fmla="*/ 13 h 1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3">
                      <a:moveTo>
                        <a:pt x="6" y="13"/>
                      </a:moveTo>
                      <a:cubicBezTo>
                        <a:pt x="49" y="13"/>
                        <a:pt x="49" y="13"/>
                        <a:pt x="49" y="13"/>
                      </a:cubicBezTo>
                      <a:cubicBezTo>
                        <a:pt x="64" y="8"/>
                        <a:pt x="77" y="4"/>
                        <a:pt x="8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10"/>
                        <a:pt x="3" y="13"/>
                        <a:pt x="6" y="13"/>
                      </a:cubicBezTo>
                      <a:close/>
                    </a:path>
                  </a:pathLst>
                </a:custGeom>
                <a:solidFill>
                  <a:srgbClr val="4BBA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36" name="Freeform 92"/>
                <p:cNvSpPr>
                  <a:spLocks/>
                </p:cNvSpPr>
                <p:nvPr/>
              </p:nvSpPr>
              <p:spPr bwMode="auto">
                <a:xfrm>
                  <a:off x="1727" y="1733"/>
                  <a:ext cx="198" cy="32"/>
                </a:xfrm>
                <a:custGeom>
                  <a:avLst/>
                  <a:gdLst>
                    <a:gd name="T0" fmla="*/ 2882 w 79"/>
                    <a:gd name="T1" fmla="*/ 605 h 12"/>
                    <a:gd name="T2" fmla="*/ 3115 w 79"/>
                    <a:gd name="T3" fmla="*/ 307 h 12"/>
                    <a:gd name="T4" fmla="*/ 2882 w 79"/>
                    <a:gd name="T5" fmla="*/ 0 h 12"/>
                    <a:gd name="T6" fmla="*/ 0 w 79"/>
                    <a:gd name="T7" fmla="*/ 0 h 12"/>
                    <a:gd name="T8" fmla="*/ 0 w 79"/>
                    <a:gd name="T9" fmla="*/ 605 h 12"/>
                    <a:gd name="T10" fmla="*/ 2882 w 79"/>
                    <a:gd name="T11" fmla="*/ 605 h 1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79"/>
                    <a:gd name="T19" fmla="*/ 0 h 12"/>
                    <a:gd name="T20" fmla="*/ 79 w 79"/>
                    <a:gd name="T21" fmla="*/ 12 h 1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79" h="12">
                      <a:moveTo>
                        <a:pt x="73" y="12"/>
                      </a:moveTo>
                      <a:cubicBezTo>
                        <a:pt x="77" y="12"/>
                        <a:pt x="79" y="9"/>
                        <a:pt x="79" y="6"/>
                      </a:cubicBezTo>
                      <a:cubicBezTo>
                        <a:pt x="79" y="3"/>
                        <a:pt x="77" y="0"/>
                        <a:pt x="7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2"/>
                        <a:pt x="0" y="12"/>
                        <a:pt x="0" y="12"/>
                      </a:cubicBezTo>
                      <a:lnTo>
                        <a:pt x="73" y="12"/>
                      </a:lnTo>
                      <a:close/>
                    </a:path>
                  </a:pathLst>
                </a:custGeom>
                <a:solidFill>
                  <a:srgbClr val="FA002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37" name="Freeform 93"/>
                <p:cNvSpPr>
                  <a:spLocks/>
                </p:cNvSpPr>
                <p:nvPr/>
              </p:nvSpPr>
              <p:spPr bwMode="auto">
                <a:xfrm>
                  <a:off x="1617" y="1797"/>
                  <a:ext cx="210" cy="32"/>
                </a:xfrm>
                <a:custGeom>
                  <a:avLst/>
                  <a:gdLst>
                    <a:gd name="T0" fmla="*/ 0 w 84"/>
                    <a:gd name="T1" fmla="*/ 0 h 12"/>
                    <a:gd name="T2" fmla="*/ 0 w 84"/>
                    <a:gd name="T3" fmla="*/ 605 h 12"/>
                    <a:gd name="T4" fmla="*/ 3050 w 84"/>
                    <a:gd name="T5" fmla="*/ 605 h 12"/>
                    <a:gd name="T6" fmla="*/ 3283 w 84"/>
                    <a:gd name="T7" fmla="*/ 307 h 12"/>
                    <a:gd name="T8" fmla="*/ 3050 w 84"/>
                    <a:gd name="T9" fmla="*/ 0 h 12"/>
                    <a:gd name="T10" fmla="*/ 0 w 84"/>
                    <a:gd name="T11" fmla="*/ 0 h 1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4"/>
                    <a:gd name="T19" fmla="*/ 0 h 12"/>
                    <a:gd name="T20" fmla="*/ 84 w 84"/>
                    <a:gd name="T21" fmla="*/ 12 h 1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4" h="12">
                      <a:moveTo>
                        <a:pt x="0" y="0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78" y="12"/>
                        <a:pt x="78" y="12"/>
                        <a:pt x="78" y="12"/>
                      </a:cubicBezTo>
                      <a:cubicBezTo>
                        <a:pt x="81" y="12"/>
                        <a:pt x="84" y="9"/>
                        <a:pt x="84" y="6"/>
                      </a:cubicBezTo>
                      <a:cubicBezTo>
                        <a:pt x="84" y="2"/>
                        <a:pt x="81" y="0"/>
                        <a:pt x="78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BBA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38" name="Freeform 94"/>
                <p:cNvSpPr>
                  <a:spLocks/>
                </p:cNvSpPr>
                <p:nvPr/>
              </p:nvSpPr>
              <p:spPr bwMode="auto">
                <a:xfrm>
                  <a:off x="1532" y="1861"/>
                  <a:ext cx="103" cy="35"/>
                </a:xfrm>
                <a:custGeom>
                  <a:avLst/>
                  <a:gdLst>
                    <a:gd name="T0" fmla="*/ 0 w 41"/>
                    <a:gd name="T1" fmla="*/ 0 h 13"/>
                    <a:gd name="T2" fmla="*/ 0 w 41"/>
                    <a:gd name="T3" fmla="*/ 681 h 13"/>
                    <a:gd name="T4" fmla="*/ 50 w 41"/>
                    <a:gd name="T5" fmla="*/ 681 h 13"/>
                    <a:gd name="T6" fmla="*/ 1635 w 41"/>
                    <a:gd name="T7" fmla="*/ 0 h 13"/>
                    <a:gd name="T8" fmla="*/ 0 w 41"/>
                    <a:gd name="T9" fmla="*/ 0 h 1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1"/>
                    <a:gd name="T16" fmla="*/ 0 h 13"/>
                    <a:gd name="T17" fmla="*/ 41 w 41"/>
                    <a:gd name="T18" fmla="*/ 13 h 1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1" h="13">
                      <a:moveTo>
                        <a:pt x="0" y="0"/>
                      </a:move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16" y="8"/>
                        <a:pt x="29" y="4"/>
                        <a:pt x="41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BBA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39" name="Freeform 95"/>
                <p:cNvSpPr>
                  <a:spLocks/>
                </p:cNvSpPr>
                <p:nvPr/>
              </p:nvSpPr>
              <p:spPr bwMode="auto">
                <a:xfrm>
                  <a:off x="1795" y="1667"/>
                  <a:ext cx="135" cy="32"/>
                </a:xfrm>
                <a:custGeom>
                  <a:avLst/>
                  <a:gdLst>
                    <a:gd name="T0" fmla="*/ 0 w 54"/>
                    <a:gd name="T1" fmla="*/ 605 h 12"/>
                    <a:gd name="T2" fmla="*/ 1845 w 54"/>
                    <a:gd name="T3" fmla="*/ 605 h 12"/>
                    <a:gd name="T4" fmla="*/ 2113 w 54"/>
                    <a:gd name="T5" fmla="*/ 307 h 12"/>
                    <a:gd name="T6" fmla="*/ 1845 w 54"/>
                    <a:gd name="T7" fmla="*/ 0 h 12"/>
                    <a:gd name="T8" fmla="*/ 0 w 54"/>
                    <a:gd name="T9" fmla="*/ 0 h 12"/>
                    <a:gd name="T10" fmla="*/ 0 w 54"/>
                    <a:gd name="T11" fmla="*/ 605 h 1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4"/>
                    <a:gd name="T19" fmla="*/ 0 h 12"/>
                    <a:gd name="T20" fmla="*/ 54 w 54"/>
                    <a:gd name="T21" fmla="*/ 12 h 1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4" h="12">
                      <a:moveTo>
                        <a:pt x="0" y="12"/>
                      </a:moveTo>
                      <a:cubicBezTo>
                        <a:pt x="47" y="12"/>
                        <a:pt x="47" y="12"/>
                        <a:pt x="47" y="12"/>
                      </a:cubicBezTo>
                      <a:cubicBezTo>
                        <a:pt x="51" y="12"/>
                        <a:pt x="54" y="9"/>
                        <a:pt x="54" y="6"/>
                      </a:cubicBezTo>
                      <a:cubicBezTo>
                        <a:pt x="54" y="3"/>
                        <a:pt x="51" y="0"/>
                        <a:pt x="4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4BBA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40" name="Freeform 96"/>
                <p:cNvSpPr>
                  <a:spLocks/>
                </p:cNvSpPr>
                <p:nvPr/>
              </p:nvSpPr>
              <p:spPr bwMode="auto">
                <a:xfrm>
                  <a:off x="1405" y="1800"/>
                  <a:ext cx="370" cy="27"/>
                </a:xfrm>
                <a:custGeom>
                  <a:avLst/>
                  <a:gdLst>
                    <a:gd name="T0" fmla="*/ 282 w 148"/>
                    <a:gd name="T1" fmla="*/ 59 h 10"/>
                    <a:gd name="T2" fmla="*/ 5783 w 148"/>
                    <a:gd name="T3" fmla="*/ 59 h 10"/>
                    <a:gd name="T4" fmla="*/ 2032 w 148"/>
                    <a:gd name="T5" fmla="*/ 159 h 10"/>
                    <a:gd name="T6" fmla="*/ 125 w 148"/>
                    <a:gd name="T7" fmla="*/ 429 h 10"/>
                    <a:gd name="T8" fmla="*/ 282 w 148"/>
                    <a:gd name="T9" fmla="*/ 59 h 1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8"/>
                    <a:gd name="T16" fmla="*/ 0 h 10"/>
                    <a:gd name="T17" fmla="*/ 148 w 148"/>
                    <a:gd name="T18" fmla="*/ 10 h 1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8" h="10">
                      <a:moveTo>
                        <a:pt x="7" y="1"/>
                      </a:moveTo>
                      <a:cubicBezTo>
                        <a:pt x="148" y="1"/>
                        <a:pt x="148" y="1"/>
                        <a:pt x="148" y="1"/>
                      </a:cubicBezTo>
                      <a:cubicBezTo>
                        <a:pt x="142" y="0"/>
                        <a:pt x="91" y="1"/>
                        <a:pt x="52" y="3"/>
                      </a:cubicBezTo>
                      <a:cubicBezTo>
                        <a:pt x="27" y="4"/>
                        <a:pt x="4" y="5"/>
                        <a:pt x="3" y="8"/>
                      </a:cubicBezTo>
                      <a:cubicBezTo>
                        <a:pt x="2" y="10"/>
                        <a:pt x="0" y="1"/>
                        <a:pt x="7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41" name="Freeform 97"/>
                <p:cNvSpPr>
                  <a:spLocks/>
                </p:cNvSpPr>
                <p:nvPr/>
              </p:nvSpPr>
              <p:spPr bwMode="auto">
                <a:xfrm>
                  <a:off x="1530" y="1736"/>
                  <a:ext cx="367" cy="24"/>
                </a:xfrm>
                <a:custGeom>
                  <a:avLst/>
                  <a:gdLst>
                    <a:gd name="T0" fmla="*/ 230 w 147"/>
                    <a:gd name="T1" fmla="*/ 0 h 9"/>
                    <a:gd name="T2" fmla="*/ 5710 w 147"/>
                    <a:gd name="T3" fmla="*/ 0 h 9"/>
                    <a:gd name="T4" fmla="*/ 1975 w 147"/>
                    <a:gd name="T5" fmla="*/ 149 h 9"/>
                    <a:gd name="T6" fmla="*/ 105 w 147"/>
                    <a:gd name="T7" fmla="*/ 363 h 9"/>
                    <a:gd name="T8" fmla="*/ 230 w 147"/>
                    <a:gd name="T9" fmla="*/ 0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7"/>
                    <a:gd name="T16" fmla="*/ 0 h 9"/>
                    <a:gd name="T17" fmla="*/ 147 w 147"/>
                    <a:gd name="T18" fmla="*/ 9 h 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7" h="9">
                      <a:moveTo>
                        <a:pt x="6" y="0"/>
                      </a:moveTo>
                      <a:cubicBezTo>
                        <a:pt x="147" y="0"/>
                        <a:pt x="147" y="0"/>
                        <a:pt x="147" y="0"/>
                      </a:cubicBezTo>
                      <a:cubicBezTo>
                        <a:pt x="141" y="0"/>
                        <a:pt x="91" y="1"/>
                        <a:pt x="51" y="3"/>
                      </a:cubicBezTo>
                      <a:cubicBezTo>
                        <a:pt x="27" y="4"/>
                        <a:pt x="4" y="5"/>
                        <a:pt x="3" y="7"/>
                      </a:cubicBezTo>
                      <a:cubicBezTo>
                        <a:pt x="2" y="9"/>
                        <a:pt x="0" y="0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42" name="Freeform 98"/>
                <p:cNvSpPr>
                  <a:spLocks/>
                </p:cNvSpPr>
                <p:nvPr/>
              </p:nvSpPr>
              <p:spPr bwMode="auto">
                <a:xfrm>
                  <a:off x="1415" y="1867"/>
                  <a:ext cx="195" cy="24"/>
                </a:xfrm>
                <a:custGeom>
                  <a:avLst/>
                  <a:gdLst>
                    <a:gd name="T0" fmla="*/ 237 w 78"/>
                    <a:gd name="T1" fmla="*/ 0 h 9"/>
                    <a:gd name="T2" fmla="*/ 3020 w 78"/>
                    <a:gd name="T3" fmla="*/ 0 h 9"/>
                    <a:gd name="T4" fmla="*/ 1488 w 78"/>
                    <a:gd name="T5" fmla="*/ 93 h 9"/>
                    <a:gd name="T6" fmla="*/ 125 w 78"/>
                    <a:gd name="T7" fmla="*/ 363 h 9"/>
                    <a:gd name="T8" fmla="*/ 237 w 78"/>
                    <a:gd name="T9" fmla="*/ 0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"/>
                    <a:gd name="T16" fmla="*/ 0 h 9"/>
                    <a:gd name="T17" fmla="*/ 78 w 78"/>
                    <a:gd name="T18" fmla="*/ 9 h 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" h="9">
                      <a:moveTo>
                        <a:pt x="6" y="0"/>
                      </a:moveTo>
                      <a:cubicBezTo>
                        <a:pt x="77" y="0"/>
                        <a:pt x="77" y="0"/>
                        <a:pt x="77" y="0"/>
                      </a:cubicBezTo>
                      <a:cubicBezTo>
                        <a:pt x="71" y="0"/>
                        <a:pt x="78" y="0"/>
                        <a:pt x="38" y="2"/>
                      </a:cubicBezTo>
                      <a:cubicBezTo>
                        <a:pt x="13" y="3"/>
                        <a:pt x="3" y="5"/>
                        <a:pt x="3" y="7"/>
                      </a:cubicBezTo>
                      <a:cubicBezTo>
                        <a:pt x="2" y="9"/>
                        <a:pt x="0" y="0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43" name="Freeform 99"/>
                <p:cNvSpPr>
                  <a:spLocks/>
                </p:cNvSpPr>
                <p:nvPr/>
              </p:nvSpPr>
              <p:spPr bwMode="auto">
                <a:xfrm>
                  <a:off x="1732" y="1672"/>
                  <a:ext cx="170" cy="11"/>
                </a:xfrm>
                <a:custGeom>
                  <a:avLst/>
                  <a:gdLst>
                    <a:gd name="T0" fmla="*/ 0 w 68"/>
                    <a:gd name="T1" fmla="*/ 0 h 4"/>
                    <a:gd name="T2" fmla="*/ 2658 w 68"/>
                    <a:gd name="T3" fmla="*/ 0 h 4"/>
                    <a:gd name="T4" fmla="*/ 0 w 68"/>
                    <a:gd name="T5" fmla="*/ 0 h 4"/>
                    <a:gd name="T6" fmla="*/ 0 60000 65536"/>
                    <a:gd name="T7" fmla="*/ 0 60000 65536"/>
                    <a:gd name="T8" fmla="*/ 0 60000 65536"/>
                    <a:gd name="T9" fmla="*/ 0 w 68"/>
                    <a:gd name="T10" fmla="*/ 0 h 4"/>
                    <a:gd name="T11" fmla="*/ 68 w 68"/>
                    <a:gd name="T12" fmla="*/ 4 h 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68" h="4">
                      <a:moveTo>
                        <a:pt x="0" y="0"/>
                      </a:moveTo>
                      <a:cubicBezTo>
                        <a:pt x="68" y="0"/>
                        <a:pt x="68" y="0"/>
                        <a:pt x="68" y="0"/>
                      </a:cubicBezTo>
                      <a:cubicBezTo>
                        <a:pt x="61" y="1"/>
                        <a:pt x="10" y="4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44" name="Freeform 100"/>
                <p:cNvSpPr>
                  <a:spLocks/>
                </p:cNvSpPr>
                <p:nvPr/>
              </p:nvSpPr>
              <p:spPr bwMode="auto">
                <a:xfrm>
                  <a:off x="1405" y="1797"/>
                  <a:ext cx="422" cy="32"/>
                </a:xfrm>
                <a:custGeom>
                  <a:avLst/>
                  <a:gdLst>
                    <a:gd name="T0" fmla="*/ 3299 w 169"/>
                    <a:gd name="T1" fmla="*/ 0 h 12"/>
                    <a:gd name="T2" fmla="*/ 262 w 169"/>
                    <a:gd name="T3" fmla="*/ 0 h 12"/>
                    <a:gd name="T4" fmla="*/ 0 w 169"/>
                    <a:gd name="T5" fmla="*/ 307 h 12"/>
                    <a:gd name="T6" fmla="*/ 262 w 169"/>
                    <a:gd name="T7" fmla="*/ 605 h 12"/>
                    <a:gd name="T8" fmla="*/ 6335 w 169"/>
                    <a:gd name="T9" fmla="*/ 605 h 12"/>
                    <a:gd name="T10" fmla="*/ 6572 w 169"/>
                    <a:gd name="T11" fmla="*/ 307 h 12"/>
                    <a:gd name="T12" fmla="*/ 6335 w 169"/>
                    <a:gd name="T13" fmla="*/ 0 h 12"/>
                    <a:gd name="T14" fmla="*/ 3299 w 169"/>
                    <a:gd name="T15" fmla="*/ 0 h 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69"/>
                    <a:gd name="T25" fmla="*/ 0 h 12"/>
                    <a:gd name="T26" fmla="*/ 169 w 169"/>
                    <a:gd name="T27" fmla="*/ 12 h 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69" h="12">
                      <a:moveTo>
                        <a:pt x="85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0"/>
                        <a:pt x="0" y="2"/>
                        <a:pt x="0" y="6"/>
                      </a:cubicBezTo>
                      <a:cubicBezTo>
                        <a:pt x="0" y="9"/>
                        <a:pt x="3" y="12"/>
                        <a:pt x="7" y="12"/>
                      </a:cubicBezTo>
                      <a:cubicBezTo>
                        <a:pt x="163" y="12"/>
                        <a:pt x="163" y="12"/>
                        <a:pt x="163" y="12"/>
                      </a:cubicBezTo>
                      <a:cubicBezTo>
                        <a:pt x="166" y="12"/>
                        <a:pt x="169" y="9"/>
                        <a:pt x="169" y="6"/>
                      </a:cubicBezTo>
                      <a:cubicBezTo>
                        <a:pt x="169" y="2"/>
                        <a:pt x="166" y="0"/>
                        <a:pt x="163" y="0"/>
                      </a:cubicBezTo>
                      <a:lnTo>
                        <a:pt x="85" y="0"/>
                      </a:ln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45" name="Freeform 101"/>
                <p:cNvSpPr>
                  <a:spLocks/>
                </p:cNvSpPr>
                <p:nvPr/>
              </p:nvSpPr>
              <p:spPr bwMode="auto">
                <a:xfrm>
                  <a:off x="1530" y="1733"/>
                  <a:ext cx="395" cy="32"/>
                </a:xfrm>
                <a:custGeom>
                  <a:avLst/>
                  <a:gdLst>
                    <a:gd name="T0" fmla="*/ 3095 w 158"/>
                    <a:gd name="T1" fmla="*/ 0 h 12"/>
                    <a:gd name="T2" fmla="*/ 237 w 158"/>
                    <a:gd name="T3" fmla="*/ 0 h 12"/>
                    <a:gd name="T4" fmla="*/ 0 w 158"/>
                    <a:gd name="T5" fmla="*/ 307 h 12"/>
                    <a:gd name="T6" fmla="*/ 237 w 158"/>
                    <a:gd name="T7" fmla="*/ 605 h 12"/>
                    <a:gd name="T8" fmla="*/ 5938 w 158"/>
                    <a:gd name="T9" fmla="*/ 605 h 12"/>
                    <a:gd name="T10" fmla="*/ 6175 w 158"/>
                    <a:gd name="T11" fmla="*/ 307 h 12"/>
                    <a:gd name="T12" fmla="*/ 5938 w 158"/>
                    <a:gd name="T13" fmla="*/ 0 h 12"/>
                    <a:gd name="T14" fmla="*/ 3095 w 158"/>
                    <a:gd name="T15" fmla="*/ 0 h 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58"/>
                    <a:gd name="T25" fmla="*/ 0 h 12"/>
                    <a:gd name="T26" fmla="*/ 158 w 158"/>
                    <a:gd name="T27" fmla="*/ 12 h 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58" h="12">
                      <a:moveTo>
                        <a:pt x="79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9"/>
                        <a:pt x="3" y="12"/>
                        <a:pt x="6" y="12"/>
                      </a:cubicBezTo>
                      <a:cubicBezTo>
                        <a:pt x="152" y="12"/>
                        <a:pt x="152" y="12"/>
                        <a:pt x="152" y="12"/>
                      </a:cubicBezTo>
                      <a:cubicBezTo>
                        <a:pt x="156" y="12"/>
                        <a:pt x="158" y="9"/>
                        <a:pt x="158" y="6"/>
                      </a:cubicBezTo>
                      <a:cubicBezTo>
                        <a:pt x="158" y="3"/>
                        <a:pt x="156" y="0"/>
                        <a:pt x="152" y="0"/>
                      </a:cubicBezTo>
                      <a:lnTo>
                        <a:pt x="79" y="0"/>
                      </a:ln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46" name="Freeform 102"/>
                <p:cNvSpPr>
                  <a:spLocks/>
                </p:cNvSpPr>
                <p:nvPr/>
              </p:nvSpPr>
              <p:spPr bwMode="auto">
                <a:xfrm>
                  <a:off x="1675" y="1667"/>
                  <a:ext cx="255" cy="32"/>
                </a:xfrm>
                <a:custGeom>
                  <a:avLst/>
                  <a:gdLst>
                    <a:gd name="T0" fmla="*/ 3720 w 102"/>
                    <a:gd name="T1" fmla="*/ 0 h 12"/>
                    <a:gd name="T2" fmla="*/ 1845 w 102"/>
                    <a:gd name="T3" fmla="*/ 0 h 12"/>
                    <a:gd name="T4" fmla="*/ 520 w 102"/>
                    <a:gd name="T5" fmla="*/ 0 h 12"/>
                    <a:gd name="T6" fmla="*/ 0 w 102"/>
                    <a:gd name="T7" fmla="*/ 605 h 12"/>
                    <a:gd name="T8" fmla="*/ 3720 w 102"/>
                    <a:gd name="T9" fmla="*/ 605 h 12"/>
                    <a:gd name="T10" fmla="*/ 3988 w 102"/>
                    <a:gd name="T11" fmla="*/ 307 h 12"/>
                    <a:gd name="T12" fmla="*/ 3720 w 102"/>
                    <a:gd name="T13" fmla="*/ 0 h 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2"/>
                    <a:gd name="T22" fmla="*/ 0 h 12"/>
                    <a:gd name="T23" fmla="*/ 102 w 102"/>
                    <a:gd name="T24" fmla="*/ 12 h 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2" h="12">
                      <a:moveTo>
                        <a:pt x="95" y="0"/>
                      </a:move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8" y="4"/>
                        <a:pt x="3" y="8"/>
                        <a:pt x="0" y="12"/>
                      </a:cubicBezTo>
                      <a:cubicBezTo>
                        <a:pt x="95" y="12"/>
                        <a:pt x="95" y="12"/>
                        <a:pt x="95" y="12"/>
                      </a:cubicBezTo>
                      <a:cubicBezTo>
                        <a:pt x="99" y="12"/>
                        <a:pt x="102" y="9"/>
                        <a:pt x="102" y="6"/>
                      </a:cubicBezTo>
                      <a:cubicBezTo>
                        <a:pt x="102" y="3"/>
                        <a:pt x="99" y="0"/>
                        <a:pt x="95" y="0"/>
                      </a:cubicBez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47" name="Freeform 103"/>
                <p:cNvSpPr>
                  <a:spLocks/>
                </p:cNvSpPr>
                <p:nvPr/>
              </p:nvSpPr>
              <p:spPr bwMode="auto">
                <a:xfrm>
                  <a:off x="1412" y="1861"/>
                  <a:ext cx="223" cy="35"/>
                </a:xfrm>
                <a:custGeom>
                  <a:avLst/>
                  <a:gdLst>
                    <a:gd name="T0" fmla="*/ 238 w 89"/>
                    <a:gd name="T1" fmla="*/ 681 h 13"/>
                    <a:gd name="T2" fmla="*/ 1934 w 89"/>
                    <a:gd name="T3" fmla="*/ 681 h 13"/>
                    <a:gd name="T4" fmla="*/ 3510 w 89"/>
                    <a:gd name="T5" fmla="*/ 0 h 13"/>
                    <a:gd name="T6" fmla="*/ 2330 w 89"/>
                    <a:gd name="T7" fmla="*/ 0 h 13"/>
                    <a:gd name="T8" fmla="*/ 238 w 89"/>
                    <a:gd name="T9" fmla="*/ 0 h 13"/>
                    <a:gd name="T10" fmla="*/ 0 w 89"/>
                    <a:gd name="T11" fmla="*/ 312 h 13"/>
                    <a:gd name="T12" fmla="*/ 238 w 89"/>
                    <a:gd name="T13" fmla="*/ 681 h 1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3"/>
                    <a:gd name="T23" fmla="*/ 89 w 89"/>
                    <a:gd name="T24" fmla="*/ 13 h 1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3">
                      <a:moveTo>
                        <a:pt x="6" y="13"/>
                      </a:moveTo>
                      <a:cubicBezTo>
                        <a:pt x="49" y="13"/>
                        <a:pt x="49" y="13"/>
                        <a:pt x="49" y="13"/>
                      </a:cubicBezTo>
                      <a:cubicBezTo>
                        <a:pt x="64" y="8"/>
                        <a:pt x="77" y="4"/>
                        <a:pt x="8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10"/>
                        <a:pt x="3" y="13"/>
                        <a:pt x="6" y="13"/>
                      </a:cubicBez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48" name="Freeform 104"/>
                <p:cNvSpPr>
                  <a:spLocks/>
                </p:cNvSpPr>
                <p:nvPr/>
              </p:nvSpPr>
              <p:spPr bwMode="auto">
                <a:xfrm>
                  <a:off x="1405" y="2424"/>
                  <a:ext cx="422" cy="32"/>
                </a:xfrm>
                <a:custGeom>
                  <a:avLst/>
                  <a:gdLst>
                    <a:gd name="T0" fmla="*/ 3299 w 169"/>
                    <a:gd name="T1" fmla="*/ 0 h 12"/>
                    <a:gd name="T2" fmla="*/ 262 w 169"/>
                    <a:gd name="T3" fmla="*/ 0 h 12"/>
                    <a:gd name="T4" fmla="*/ 0 w 169"/>
                    <a:gd name="T5" fmla="*/ 307 h 12"/>
                    <a:gd name="T6" fmla="*/ 262 w 169"/>
                    <a:gd name="T7" fmla="*/ 605 h 12"/>
                    <a:gd name="T8" fmla="*/ 6335 w 169"/>
                    <a:gd name="T9" fmla="*/ 605 h 12"/>
                    <a:gd name="T10" fmla="*/ 6572 w 169"/>
                    <a:gd name="T11" fmla="*/ 307 h 12"/>
                    <a:gd name="T12" fmla="*/ 6335 w 169"/>
                    <a:gd name="T13" fmla="*/ 0 h 12"/>
                    <a:gd name="T14" fmla="*/ 3299 w 169"/>
                    <a:gd name="T15" fmla="*/ 0 h 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69"/>
                    <a:gd name="T25" fmla="*/ 0 h 12"/>
                    <a:gd name="T26" fmla="*/ 169 w 169"/>
                    <a:gd name="T27" fmla="*/ 12 h 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69" h="12">
                      <a:moveTo>
                        <a:pt x="85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0"/>
                        <a:pt x="0" y="2"/>
                        <a:pt x="0" y="6"/>
                      </a:cubicBezTo>
                      <a:cubicBezTo>
                        <a:pt x="0" y="9"/>
                        <a:pt x="3" y="12"/>
                        <a:pt x="7" y="12"/>
                      </a:cubicBezTo>
                      <a:cubicBezTo>
                        <a:pt x="163" y="12"/>
                        <a:pt x="163" y="12"/>
                        <a:pt x="163" y="12"/>
                      </a:cubicBezTo>
                      <a:cubicBezTo>
                        <a:pt x="166" y="12"/>
                        <a:pt x="169" y="9"/>
                        <a:pt x="169" y="6"/>
                      </a:cubicBezTo>
                      <a:cubicBezTo>
                        <a:pt x="169" y="2"/>
                        <a:pt x="166" y="0"/>
                        <a:pt x="163" y="0"/>
                      </a:cubicBezTo>
                      <a:lnTo>
                        <a:pt x="85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49" name="Freeform 105"/>
                <p:cNvSpPr>
                  <a:spLocks/>
                </p:cNvSpPr>
                <p:nvPr/>
              </p:nvSpPr>
              <p:spPr bwMode="auto">
                <a:xfrm>
                  <a:off x="1530" y="2360"/>
                  <a:ext cx="395" cy="32"/>
                </a:xfrm>
                <a:custGeom>
                  <a:avLst/>
                  <a:gdLst>
                    <a:gd name="T0" fmla="*/ 3095 w 158"/>
                    <a:gd name="T1" fmla="*/ 0 h 12"/>
                    <a:gd name="T2" fmla="*/ 237 w 158"/>
                    <a:gd name="T3" fmla="*/ 0 h 12"/>
                    <a:gd name="T4" fmla="*/ 0 w 158"/>
                    <a:gd name="T5" fmla="*/ 307 h 12"/>
                    <a:gd name="T6" fmla="*/ 237 w 158"/>
                    <a:gd name="T7" fmla="*/ 605 h 12"/>
                    <a:gd name="T8" fmla="*/ 5938 w 158"/>
                    <a:gd name="T9" fmla="*/ 605 h 12"/>
                    <a:gd name="T10" fmla="*/ 6175 w 158"/>
                    <a:gd name="T11" fmla="*/ 307 h 12"/>
                    <a:gd name="T12" fmla="*/ 5938 w 158"/>
                    <a:gd name="T13" fmla="*/ 0 h 12"/>
                    <a:gd name="T14" fmla="*/ 3095 w 158"/>
                    <a:gd name="T15" fmla="*/ 0 h 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58"/>
                    <a:gd name="T25" fmla="*/ 0 h 12"/>
                    <a:gd name="T26" fmla="*/ 158 w 158"/>
                    <a:gd name="T27" fmla="*/ 12 h 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58" h="12">
                      <a:moveTo>
                        <a:pt x="79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9"/>
                        <a:pt x="3" y="12"/>
                        <a:pt x="6" y="12"/>
                      </a:cubicBezTo>
                      <a:cubicBezTo>
                        <a:pt x="152" y="12"/>
                        <a:pt x="152" y="12"/>
                        <a:pt x="152" y="12"/>
                      </a:cubicBezTo>
                      <a:cubicBezTo>
                        <a:pt x="156" y="12"/>
                        <a:pt x="158" y="9"/>
                        <a:pt x="158" y="6"/>
                      </a:cubicBezTo>
                      <a:cubicBezTo>
                        <a:pt x="158" y="3"/>
                        <a:pt x="156" y="0"/>
                        <a:pt x="152" y="0"/>
                      </a:cubicBezTo>
                      <a:lnTo>
                        <a:pt x="79" y="0"/>
                      </a:lnTo>
                      <a:close/>
                    </a:path>
                  </a:pathLst>
                </a:custGeom>
                <a:solidFill>
                  <a:srgbClr val="1706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50" name="Freeform 106"/>
                <p:cNvSpPr>
                  <a:spLocks/>
                </p:cNvSpPr>
                <p:nvPr/>
              </p:nvSpPr>
              <p:spPr bwMode="auto">
                <a:xfrm>
                  <a:off x="1675" y="2293"/>
                  <a:ext cx="255" cy="32"/>
                </a:xfrm>
                <a:custGeom>
                  <a:avLst/>
                  <a:gdLst>
                    <a:gd name="T0" fmla="*/ 3720 w 102"/>
                    <a:gd name="T1" fmla="*/ 0 h 12"/>
                    <a:gd name="T2" fmla="*/ 1845 w 102"/>
                    <a:gd name="T3" fmla="*/ 0 h 12"/>
                    <a:gd name="T4" fmla="*/ 520 w 102"/>
                    <a:gd name="T5" fmla="*/ 0 h 12"/>
                    <a:gd name="T6" fmla="*/ 0 w 102"/>
                    <a:gd name="T7" fmla="*/ 605 h 12"/>
                    <a:gd name="T8" fmla="*/ 3720 w 102"/>
                    <a:gd name="T9" fmla="*/ 605 h 12"/>
                    <a:gd name="T10" fmla="*/ 3988 w 102"/>
                    <a:gd name="T11" fmla="*/ 307 h 12"/>
                    <a:gd name="T12" fmla="*/ 3720 w 102"/>
                    <a:gd name="T13" fmla="*/ 0 h 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2"/>
                    <a:gd name="T22" fmla="*/ 0 h 12"/>
                    <a:gd name="T23" fmla="*/ 102 w 102"/>
                    <a:gd name="T24" fmla="*/ 12 h 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2" h="12">
                      <a:moveTo>
                        <a:pt x="95" y="0"/>
                      </a:move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8" y="4"/>
                        <a:pt x="3" y="8"/>
                        <a:pt x="0" y="12"/>
                      </a:cubicBezTo>
                      <a:cubicBezTo>
                        <a:pt x="95" y="12"/>
                        <a:pt x="95" y="12"/>
                        <a:pt x="95" y="12"/>
                      </a:cubicBezTo>
                      <a:cubicBezTo>
                        <a:pt x="99" y="12"/>
                        <a:pt x="102" y="9"/>
                        <a:pt x="102" y="6"/>
                      </a:cubicBezTo>
                      <a:cubicBezTo>
                        <a:pt x="102" y="3"/>
                        <a:pt x="99" y="0"/>
                        <a:pt x="95" y="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51" name="Freeform 107"/>
                <p:cNvSpPr>
                  <a:spLocks/>
                </p:cNvSpPr>
                <p:nvPr/>
              </p:nvSpPr>
              <p:spPr bwMode="auto">
                <a:xfrm>
                  <a:off x="1412" y="2488"/>
                  <a:ext cx="223" cy="35"/>
                </a:xfrm>
                <a:custGeom>
                  <a:avLst/>
                  <a:gdLst>
                    <a:gd name="T0" fmla="*/ 238 w 89"/>
                    <a:gd name="T1" fmla="*/ 681 h 13"/>
                    <a:gd name="T2" fmla="*/ 1934 w 89"/>
                    <a:gd name="T3" fmla="*/ 681 h 13"/>
                    <a:gd name="T4" fmla="*/ 3510 w 89"/>
                    <a:gd name="T5" fmla="*/ 0 h 13"/>
                    <a:gd name="T6" fmla="*/ 2330 w 89"/>
                    <a:gd name="T7" fmla="*/ 0 h 13"/>
                    <a:gd name="T8" fmla="*/ 238 w 89"/>
                    <a:gd name="T9" fmla="*/ 0 h 13"/>
                    <a:gd name="T10" fmla="*/ 0 w 89"/>
                    <a:gd name="T11" fmla="*/ 312 h 13"/>
                    <a:gd name="T12" fmla="*/ 238 w 89"/>
                    <a:gd name="T13" fmla="*/ 681 h 1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3"/>
                    <a:gd name="T23" fmla="*/ 89 w 89"/>
                    <a:gd name="T24" fmla="*/ 13 h 1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3">
                      <a:moveTo>
                        <a:pt x="6" y="13"/>
                      </a:moveTo>
                      <a:cubicBezTo>
                        <a:pt x="49" y="13"/>
                        <a:pt x="49" y="13"/>
                        <a:pt x="49" y="13"/>
                      </a:cubicBezTo>
                      <a:cubicBezTo>
                        <a:pt x="64" y="8"/>
                        <a:pt x="77" y="4"/>
                        <a:pt x="8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10"/>
                        <a:pt x="3" y="13"/>
                        <a:pt x="6" y="13"/>
                      </a:cubicBezTo>
                      <a:close/>
                    </a:path>
                  </a:pathLst>
                </a:custGeom>
                <a:solidFill>
                  <a:srgbClr val="1706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52" name="Freeform 108"/>
                <p:cNvSpPr>
                  <a:spLocks/>
                </p:cNvSpPr>
                <p:nvPr/>
              </p:nvSpPr>
              <p:spPr bwMode="auto">
                <a:xfrm>
                  <a:off x="1727" y="2360"/>
                  <a:ext cx="198" cy="32"/>
                </a:xfrm>
                <a:custGeom>
                  <a:avLst/>
                  <a:gdLst>
                    <a:gd name="T0" fmla="*/ 2882 w 79"/>
                    <a:gd name="T1" fmla="*/ 605 h 12"/>
                    <a:gd name="T2" fmla="*/ 3115 w 79"/>
                    <a:gd name="T3" fmla="*/ 307 h 12"/>
                    <a:gd name="T4" fmla="*/ 2882 w 79"/>
                    <a:gd name="T5" fmla="*/ 0 h 12"/>
                    <a:gd name="T6" fmla="*/ 0 w 79"/>
                    <a:gd name="T7" fmla="*/ 0 h 12"/>
                    <a:gd name="T8" fmla="*/ 0 w 79"/>
                    <a:gd name="T9" fmla="*/ 605 h 12"/>
                    <a:gd name="T10" fmla="*/ 2882 w 79"/>
                    <a:gd name="T11" fmla="*/ 605 h 1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79"/>
                    <a:gd name="T19" fmla="*/ 0 h 12"/>
                    <a:gd name="T20" fmla="*/ 79 w 79"/>
                    <a:gd name="T21" fmla="*/ 12 h 1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79" h="12">
                      <a:moveTo>
                        <a:pt x="73" y="12"/>
                      </a:moveTo>
                      <a:cubicBezTo>
                        <a:pt x="77" y="12"/>
                        <a:pt x="79" y="9"/>
                        <a:pt x="79" y="6"/>
                      </a:cubicBezTo>
                      <a:cubicBezTo>
                        <a:pt x="79" y="3"/>
                        <a:pt x="77" y="0"/>
                        <a:pt x="7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2"/>
                        <a:pt x="0" y="12"/>
                        <a:pt x="0" y="12"/>
                      </a:cubicBezTo>
                      <a:lnTo>
                        <a:pt x="73" y="12"/>
                      </a:lnTo>
                      <a:close/>
                    </a:path>
                  </a:pathLst>
                </a:custGeom>
                <a:solidFill>
                  <a:srgbClr val="4BBA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53" name="Freeform 109"/>
                <p:cNvSpPr>
                  <a:spLocks/>
                </p:cNvSpPr>
                <p:nvPr/>
              </p:nvSpPr>
              <p:spPr bwMode="auto">
                <a:xfrm>
                  <a:off x="1617" y="2424"/>
                  <a:ext cx="210" cy="32"/>
                </a:xfrm>
                <a:custGeom>
                  <a:avLst/>
                  <a:gdLst>
                    <a:gd name="T0" fmla="*/ 0 w 84"/>
                    <a:gd name="T1" fmla="*/ 0 h 12"/>
                    <a:gd name="T2" fmla="*/ 0 w 84"/>
                    <a:gd name="T3" fmla="*/ 605 h 12"/>
                    <a:gd name="T4" fmla="*/ 3050 w 84"/>
                    <a:gd name="T5" fmla="*/ 605 h 12"/>
                    <a:gd name="T6" fmla="*/ 3283 w 84"/>
                    <a:gd name="T7" fmla="*/ 307 h 12"/>
                    <a:gd name="T8" fmla="*/ 3050 w 84"/>
                    <a:gd name="T9" fmla="*/ 0 h 12"/>
                    <a:gd name="T10" fmla="*/ 0 w 84"/>
                    <a:gd name="T11" fmla="*/ 0 h 1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4"/>
                    <a:gd name="T19" fmla="*/ 0 h 12"/>
                    <a:gd name="T20" fmla="*/ 84 w 84"/>
                    <a:gd name="T21" fmla="*/ 12 h 1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4" h="12">
                      <a:moveTo>
                        <a:pt x="0" y="0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78" y="12"/>
                        <a:pt x="78" y="12"/>
                        <a:pt x="78" y="12"/>
                      </a:cubicBezTo>
                      <a:cubicBezTo>
                        <a:pt x="81" y="12"/>
                        <a:pt x="84" y="9"/>
                        <a:pt x="84" y="6"/>
                      </a:cubicBezTo>
                      <a:cubicBezTo>
                        <a:pt x="84" y="2"/>
                        <a:pt x="81" y="0"/>
                        <a:pt x="78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A002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54" name="Freeform 110"/>
                <p:cNvSpPr>
                  <a:spLocks/>
                </p:cNvSpPr>
                <p:nvPr/>
              </p:nvSpPr>
              <p:spPr bwMode="auto">
                <a:xfrm>
                  <a:off x="1532" y="2488"/>
                  <a:ext cx="103" cy="35"/>
                </a:xfrm>
                <a:custGeom>
                  <a:avLst/>
                  <a:gdLst>
                    <a:gd name="T0" fmla="*/ 0 w 41"/>
                    <a:gd name="T1" fmla="*/ 0 h 13"/>
                    <a:gd name="T2" fmla="*/ 0 w 41"/>
                    <a:gd name="T3" fmla="*/ 681 h 13"/>
                    <a:gd name="T4" fmla="*/ 50 w 41"/>
                    <a:gd name="T5" fmla="*/ 681 h 13"/>
                    <a:gd name="T6" fmla="*/ 1635 w 41"/>
                    <a:gd name="T7" fmla="*/ 0 h 13"/>
                    <a:gd name="T8" fmla="*/ 0 w 41"/>
                    <a:gd name="T9" fmla="*/ 0 h 1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1"/>
                    <a:gd name="T16" fmla="*/ 0 h 13"/>
                    <a:gd name="T17" fmla="*/ 41 w 41"/>
                    <a:gd name="T18" fmla="*/ 13 h 1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1" h="13">
                      <a:moveTo>
                        <a:pt x="0" y="0"/>
                      </a:move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16" y="8"/>
                        <a:pt x="29" y="4"/>
                        <a:pt x="41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BBA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55" name="Freeform 111"/>
                <p:cNvSpPr>
                  <a:spLocks/>
                </p:cNvSpPr>
                <p:nvPr/>
              </p:nvSpPr>
              <p:spPr bwMode="auto">
                <a:xfrm>
                  <a:off x="1795" y="2293"/>
                  <a:ext cx="135" cy="32"/>
                </a:xfrm>
                <a:custGeom>
                  <a:avLst/>
                  <a:gdLst>
                    <a:gd name="T0" fmla="*/ 0 w 54"/>
                    <a:gd name="T1" fmla="*/ 605 h 12"/>
                    <a:gd name="T2" fmla="*/ 1845 w 54"/>
                    <a:gd name="T3" fmla="*/ 605 h 12"/>
                    <a:gd name="T4" fmla="*/ 2113 w 54"/>
                    <a:gd name="T5" fmla="*/ 307 h 12"/>
                    <a:gd name="T6" fmla="*/ 1845 w 54"/>
                    <a:gd name="T7" fmla="*/ 0 h 12"/>
                    <a:gd name="T8" fmla="*/ 0 w 54"/>
                    <a:gd name="T9" fmla="*/ 0 h 12"/>
                    <a:gd name="T10" fmla="*/ 0 w 54"/>
                    <a:gd name="T11" fmla="*/ 605 h 1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4"/>
                    <a:gd name="T19" fmla="*/ 0 h 12"/>
                    <a:gd name="T20" fmla="*/ 54 w 54"/>
                    <a:gd name="T21" fmla="*/ 12 h 1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4" h="12">
                      <a:moveTo>
                        <a:pt x="0" y="12"/>
                      </a:moveTo>
                      <a:cubicBezTo>
                        <a:pt x="47" y="12"/>
                        <a:pt x="47" y="12"/>
                        <a:pt x="47" y="12"/>
                      </a:cubicBezTo>
                      <a:cubicBezTo>
                        <a:pt x="51" y="12"/>
                        <a:pt x="54" y="9"/>
                        <a:pt x="54" y="6"/>
                      </a:cubicBezTo>
                      <a:cubicBezTo>
                        <a:pt x="54" y="3"/>
                        <a:pt x="51" y="0"/>
                        <a:pt x="4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FA002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56" name="Freeform 112"/>
                <p:cNvSpPr>
                  <a:spLocks/>
                </p:cNvSpPr>
                <p:nvPr/>
              </p:nvSpPr>
              <p:spPr bwMode="auto">
                <a:xfrm>
                  <a:off x="1405" y="2427"/>
                  <a:ext cx="370" cy="26"/>
                </a:xfrm>
                <a:custGeom>
                  <a:avLst/>
                  <a:gdLst>
                    <a:gd name="T0" fmla="*/ 282 w 148"/>
                    <a:gd name="T1" fmla="*/ 55 h 10"/>
                    <a:gd name="T2" fmla="*/ 5783 w 148"/>
                    <a:gd name="T3" fmla="*/ 55 h 10"/>
                    <a:gd name="T4" fmla="*/ 2032 w 148"/>
                    <a:gd name="T5" fmla="*/ 143 h 10"/>
                    <a:gd name="T6" fmla="*/ 125 w 148"/>
                    <a:gd name="T7" fmla="*/ 372 h 10"/>
                    <a:gd name="T8" fmla="*/ 282 w 148"/>
                    <a:gd name="T9" fmla="*/ 55 h 1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8"/>
                    <a:gd name="T16" fmla="*/ 0 h 10"/>
                    <a:gd name="T17" fmla="*/ 148 w 148"/>
                    <a:gd name="T18" fmla="*/ 10 h 1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8" h="10">
                      <a:moveTo>
                        <a:pt x="7" y="1"/>
                      </a:moveTo>
                      <a:cubicBezTo>
                        <a:pt x="148" y="1"/>
                        <a:pt x="148" y="1"/>
                        <a:pt x="148" y="1"/>
                      </a:cubicBezTo>
                      <a:cubicBezTo>
                        <a:pt x="142" y="0"/>
                        <a:pt x="91" y="1"/>
                        <a:pt x="52" y="3"/>
                      </a:cubicBezTo>
                      <a:cubicBezTo>
                        <a:pt x="27" y="4"/>
                        <a:pt x="4" y="5"/>
                        <a:pt x="3" y="8"/>
                      </a:cubicBezTo>
                      <a:cubicBezTo>
                        <a:pt x="2" y="10"/>
                        <a:pt x="0" y="1"/>
                        <a:pt x="7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57" name="Freeform 113"/>
                <p:cNvSpPr>
                  <a:spLocks/>
                </p:cNvSpPr>
                <p:nvPr/>
              </p:nvSpPr>
              <p:spPr bwMode="auto">
                <a:xfrm>
                  <a:off x="1530" y="2363"/>
                  <a:ext cx="367" cy="24"/>
                </a:xfrm>
                <a:custGeom>
                  <a:avLst/>
                  <a:gdLst>
                    <a:gd name="T0" fmla="*/ 230 w 147"/>
                    <a:gd name="T1" fmla="*/ 0 h 9"/>
                    <a:gd name="T2" fmla="*/ 5710 w 147"/>
                    <a:gd name="T3" fmla="*/ 0 h 9"/>
                    <a:gd name="T4" fmla="*/ 1975 w 147"/>
                    <a:gd name="T5" fmla="*/ 149 h 9"/>
                    <a:gd name="T6" fmla="*/ 105 w 147"/>
                    <a:gd name="T7" fmla="*/ 363 h 9"/>
                    <a:gd name="T8" fmla="*/ 230 w 147"/>
                    <a:gd name="T9" fmla="*/ 0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7"/>
                    <a:gd name="T16" fmla="*/ 0 h 9"/>
                    <a:gd name="T17" fmla="*/ 147 w 147"/>
                    <a:gd name="T18" fmla="*/ 9 h 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7" h="9">
                      <a:moveTo>
                        <a:pt x="6" y="0"/>
                      </a:moveTo>
                      <a:cubicBezTo>
                        <a:pt x="147" y="0"/>
                        <a:pt x="147" y="0"/>
                        <a:pt x="147" y="0"/>
                      </a:cubicBezTo>
                      <a:cubicBezTo>
                        <a:pt x="141" y="0"/>
                        <a:pt x="91" y="1"/>
                        <a:pt x="51" y="3"/>
                      </a:cubicBezTo>
                      <a:cubicBezTo>
                        <a:pt x="27" y="4"/>
                        <a:pt x="4" y="5"/>
                        <a:pt x="3" y="7"/>
                      </a:cubicBezTo>
                      <a:cubicBezTo>
                        <a:pt x="2" y="9"/>
                        <a:pt x="0" y="0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58" name="Freeform 114"/>
                <p:cNvSpPr>
                  <a:spLocks/>
                </p:cNvSpPr>
                <p:nvPr/>
              </p:nvSpPr>
              <p:spPr bwMode="auto">
                <a:xfrm>
                  <a:off x="1415" y="2493"/>
                  <a:ext cx="195" cy="24"/>
                </a:xfrm>
                <a:custGeom>
                  <a:avLst/>
                  <a:gdLst>
                    <a:gd name="T0" fmla="*/ 237 w 78"/>
                    <a:gd name="T1" fmla="*/ 0 h 9"/>
                    <a:gd name="T2" fmla="*/ 3020 w 78"/>
                    <a:gd name="T3" fmla="*/ 0 h 9"/>
                    <a:gd name="T4" fmla="*/ 1488 w 78"/>
                    <a:gd name="T5" fmla="*/ 93 h 9"/>
                    <a:gd name="T6" fmla="*/ 125 w 78"/>
                    <a:gd name="T7" fmla="*/ 363 h 9"/>
                    <a:gd name="T8" fmla="*/ 237 w 78"/>
                    <a:gd name="T9" fmla="*/ 0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"/>
                    <a:gd name="T16" fmla="*/ 0 h 9"/>
                    <a:gd name="T17" fmla="*/ 78 w 78"/>
                    <a:gd name="T18" fmla="*/ 9 h 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" h="9">
                      <a:moveTo>
                        <a:pt x="6" y="0"/>
                      </a:moveTo>
                      <a:cubicBezTo>
                        <a:pt x="77" y="0"/>
                        <a:pt x="77" y="0"/>
                        <a:pt x="77" y="0"/>
                      </a:cubicBezTo>
                      <a:cubicBezTo>
                        <a:pt x="71" y="0"/>
                        <a:pt x="78" y="0"/>
                        <a:pt x="38" y="2"/>
                      </a:cubicBezTo>
                      <a:cubicBezTo>
                        <a:pt x="13" y="3"/>
                        <a:pt x="3" y="5"/>
                        <a:pt x="3" y="7"/>
                      </a:cubicBezTo>
                      <a:cubicBezTo>
                        <a:pt x="2" y="9"/>
                        <a:pt x="0" y="0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59" name="Freeform 115"/>
                <p:cNvSpPr>
                  <a:spLocks/>
                </p:cNvSpPr>
                <p:nvPr/>
              </p:nvSpPr>
              <p:spPr bwMode="auto">
                <a:xfrm>
                  <a:off x="1732" y="2299"/>
                  <a:ext cx="170" cy="10"/>
                </a:xfrm>
                <a:custGeom>
                  <a:avLst/>
                  <a:gdLst>
                    <a:gd name="T0" fmla="*/ 0 w 68"/>
                    <a:gd name="T1" fmla="*/ 0 h 4"/>
                    <a:gd name="T2" fmla="*/ 2658 w 68"/>
                    <a:gd name="T3" fmla="*/ 0 h 4"/>
                    <a:gd name="T4" fmla="*/ 0 w 68"/>
                    <a:gd name="T5" fmla="*/ 0 h 4"/>
                    <a:gd name="T6" fmla="*/ 0 60000 65536"/>
                    <a:gd name="T7" fmla="*/ 0 60000 65536"/>
                    <a:gd name="T8" fmla="*/ 0 60000 65536"/>
                    <a:gd name="T9" fmla="*/ 0 w 68"/>
                    <a:gd name="T10" fmla="*/ 0 h 4"/>
                    <a:gd name="T11" fmla="*/ 68 w 68"/>
                    <a:gd name="T12" fmla="*/ 4 h 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68" h="4">
                      <a:moveTo>
                        <a:pt x="0" y="0"/>
                      </a:moveTo>
                      <a:cubicBezTo>
                        <a:pt x="68" y="0"/>
                        <a:pt x="68" y="0"/>
                        <a:pt x="68" y="0"/>
                      </a:cubicBezTo>
                      <a:cubicBezTo>
                        <a:pt x="61" y="1"/>
                        <a:pt x="10" y="4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60" name="Freeform 116"/>
                <p:cNvSpPr>
                  <a:spLocks/>
                </p:cNvSpPr>
                <p:nvPr/>
              </p:nvSpPr>
              <p:spPr bwMode="auto">
                <a:xfrm>
                  <a:off x="1405" y="2424"/>
                  <a:ext cx="422" cy="32"/>
                </a:xfrm>
                <a:custGeom>
                  <a:avLst/>
                  <a:gdLst>
                    <a:gd name="T0" fmla="*/ 3299 w 169"/>
                    <a:gd name="T1" fmla="*/ 0 h 12"/>
                    <a:gd name="T2" fmla="*/ 262 w 169"/>
                    <a:gd name="T3" fmla="*/ 0 h 12"/>
                    <a:gd name="T4" fmla="*/ 0 w 169"/>
                    <a:gd name="T5" fmla="*/ 307 h 12"/>
                    <a:gd name="T6" fmla="*/ 262 w 169"/>
                    <a:gd name="T7" fmla="*/ 605 h 12"/>
                    <a:gd name="T8" fmla="*/ 6335 w 169"/>
                    <a:gd name="T9" fmla="*/ 605 h 12"/>
                    <a:gd name="T10" fmla="*/ 6572 w 169"/>
                    <a:gd name="T11" fmla="*/ 307 h 12"/>
                    <a:gd name="T12" fmla="*/ 6335 w 169"/>
                    <a:gd name="T13" fmla="*/ 0 h 12"/>
                    <a:gd name="T14" fmla="*/ 3299 w 169"/>
                    <a:gd name="T15" fmla="*/ 0 h 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69"/>
                    <a:gd name="T25" fmla="*/ 0 h 12"/>
                    <a:gd name="T26" fmla="*/ 169 w 169"/>
                    <a:gd name="T27" fmla="*/ 12 h 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69" h="12">
                      <a:moveTo>
                        <a:pt x="85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0"/>
                        <a:pt x="0" y="2"/>
                        <a:pt x="0" y="6"/>
                      </a:cubicBezTo>
                      <a:cubicBezTo>
                        <a:pt x="0" y="9"/>
                        <a:pt x="3" y="12"/>
                        <a:pt x="7" y="12"/>
                      </a:cubicBezTo>
                      <a:cubicBezTo>
                        <a:pt x="163" y="12"/>
                        <a:pt x="163" y="12"/>
                        <a:pt x="163" y="12"/>
                      </a:cubicBezTo>
                      <a:cubicBezTo>
                        <a:pt x="166" y="12"/>
                        <a:pt x="169" y="9"/>
                        <a:pt x="169" y="6"/>
                      </a:cubicBezTo>
                      <a:cubicBezTo>
                        <a:pt x="169" y="2"/>
                        <a:pt x="166" y="0"/>
                        <a:pt x="163" y="0"/>
                      </a:cubicBezTo>
                      <a:lnTo>
                        <a:pt x="85" y="0"/>
                      </a:ln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61" name="Freeform 117"/>
                <p:cNvSpPr>
                  <a:spLocks/>
                </p:cNvSpPr>
                <p:nvPr/>
              </p:nvSpPr>
              <p:spPr bwMode="auto">
                <a:xfrm>
                  <a:off x="1530" y="2360"/>
                  <a:ext cx="395" cy="32"/>
                </a:xfrm>
                <a:custGeom>
                  <a:avLst/>
                  <a:gdLst>
                    <a:gd name="T0" fmla="*/ 3095 w 158"/>
                    <a:gd name="T1" fmla="*/ 0 h 12"/>
                    <a:gd name="T2" fmla="*/ 237 w 158"/>
                    <a:gd name="T3" fmla="*/ 0 h 12"/>
                    <a:gd name="T4" fmla="*/ 0 w 158"/>
                    <a:gd name="T5" fmla="*/ 307 h 12"/>
                    <a:gd name="T6" fmla="*/ 237 w 158"/>
                    <a:gd name="T7" fmla="*/ 605 h 12"/>
                    <a:gd name="T8" fmla="*/ 5938 w 158"/>
                    <a:gd name="T9" fmla="*/ 605 h 12"/>
                    <a:gd name="T10" fmla="*/ 6175 w 158"/>
                    <a:gd name="T11" fmla="*/ 307 h 12"/>
                    <a:gd name="T12" fmla="*/ 5938 w 158"/>
                    <a:gd name="T13" fmla="*/ 0 h 12"/>
                    <a:gd name="T14" fmla="*/ 3095 w 158"/>
                    <a:gd name="T15" fmla="*/ 0 h 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58"/>
                    <a:gd name="T25" fmla="*/ 0 h 12"/>
                    <a:gd name="T26" fmla="*/ 158 w 158"/>
                    <a:gd name="T27" fmla="*/ 12 h 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58" h="12">
                      <a:moveTo>
                        <a:pt x="79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9"/>
                        <a:pt x="3" y="12"/>
                        <a:pt x="6" y="12"/>
                      </a:cubicBezTo>
                      <a:cubicBezTo>
                        <a:pt x="152" y="12"/>
                        <a:pt x="152" y="12"/>
                        <a:pt x="152" y="12"/>
                      </a:cubicBezTo>
                      <a:cubicBezTo>
                        <a:pt x="156" y="12"/>
                        <a:pt x="158" y="9"/>
                        <a:pt x="158" y="6"/>
                      </a:cubicBezTo>
                      <a:cubicBezTo>
                        <a:pt x="158" y="3"/>
                        <a:pt x="156" y="0"/>
                        <a:pt x="152" y="0"/>
                      </a:cubicBezTo>
                      <a:lnTo>
                        <a:pt x="79" y="0"/>
                      </a:ln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62" name="Freeform 118"/>
                <p:cNvSpPr>
                  <a:spLocks/>
                </p:cNvSpPr>
                <p:nvPr/>
              </p:nvSpPr>
              <p:spPr bwMode="auto">
                <a:xfrm>
                  <a:off x="1675" y="2293"/>
                  <a:ext cx="255" cy="32"/>
                </a:xfrm>
                <a:custGeom>
                  <a:avLst/>
                  <a:gdLst>
                    <a:gd name="T0" fmla="*/ 3720 w 102"/>
                    <a:gd name="T1" fmla="*/ 0 h 12"/>
                    <a:gd name="T2" fmla="*/ 1845 w 102"/>
                    <a:gd name="T3" fmla="*/ 0 h 12"/>
                    <a:gd name="T4" fmla="*/ 520 w 102"/>
                    <a:gd name="T5" fmla="*/ 0 h 12"/>
                    <a:gd name="T6" fmla="*/ 0 w 102"/>
                    <a:gd name="T7" fmla="*/ 605 h 12"/>
                    <a:gd name="T8" fmla="*/ 3720 w 102"/>
                    <a:gd name="T9" fmla="*/ 605 h 12"/>
                    <a:gd name="T10" fmla="*/ 3988 w 102"/>
                    <a:gd name="T11" fmla="*/ 307 h 12"/>
                    <a:gd name="T12" fmla="*/ 3720 w 102"/>
                    <a:gd name="T13" fmla="*/ 0 h 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2"/>
                    <a:gd name="T22" fmla="*/ 0 h 12"/>
                    <a:gd name="T23" fmla="*/ 102 w 102"/>
                    <a:gd name="T24" fmla="*/ 12 h 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2" h="12">
                      <a:moveTo>
                        <a:pt x="95" y="0"/>
                      </a:move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8" y="4"/>
                        <a:pt x="3" y="8"/>
                        <a:pt x="0" y="12"/>
                      </a:cubicBezTo>
                      <a:cubicBezTo>
                        <a:pt x="95" y="12"/>
                        <a:pt x="95" y="12"/>
                        <a:pt x="95" y="12"/>
                      </a:cubicBezTo>
                      <a:cubicBezTo>
                        <a:pt x="99" y="12"/>
                        <a:pt x="102" y="9"/>
                        <a:pt x="102" y="6"/>
                      </a:cubicBezTo>
                      <a:cubicBezTo>
                        <a:pt x="102" y="3"/>
                        <a:pt x="99" y="0"/>
                        <a:pt x="95" y="0"/>
                      </a:cubicBez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63" name="Freeform 119"/>
                <p:cNvSpPr>
                  <a:spLocks/>
                </p:cNvSpPr>
                <p:nvPr/>
              </p:nvSpPr>
              <p:spPr bwMode="auto">
                <a:xfrm>
                  <a:off x="1412" y="2488"/>
                  <a:ext cx="223" cy="35"/>
                </a:xfrm>
                <a:custGeom>
                  <a:avLst/>
                  <a:gdLst>
                    <a:gd name="T0" fmla="*/ 238 w 89"/>
                    <a:gd name="T1" fmla="*/ 681 h 13"/>
                    <a:gd name="T2" fmla="*/ 1934 w 89"/>
                    <a:gd name="T3" fmla="*/ 681 h 13"/>
                    <a:gd name="T4" fmla="*/ 3510 w 89"/>
                    <a:gd name="T5" fmla="*/ 0 h 13"/>
                    <a:gd name="T6" fmla="*/ 2330 w 89"/>
                    <a:gd name="T7" fmla="*/ 0 h 13"/>
                    <a:gd name="T8" fmla="*/ 238 w 89"/>
                    <a:gd name="T9" fmla="*/ 0 h 13"/>
                    <a:gd name="T10" fmla="*/ 0 w 89"/>
                    <a:gd name="T11" fmla="*/ 312 h 13"/>
                    <a:gd name="T12" fmla="*/ 238 w 89"/>
                    <a:gd name="T13" fmla="*/ 681 h 1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3"/>
                    <a:gd name="T23" fmla="*/ 89 w 89"/>
                    <a:gd name="T24" fmla="*/ 13 h 1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3">
                      <a:moveTo>
                        <a:pt x="6" y="13"/>
                      </a:moveTo>
                      <a:cubicBezTo>
                        <a:pt x="49" y="13"/>
                        <a:pt x="49" y="13"/>
                        <a:pt x="49" y="13"/>
                      </a:cubicBezTo>
                      <a:cubicBezTo>
                        <a:pt x="64" y="8"/>
                        <a:pt x="77" y="4"/>
                        <a:pt x="8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10"/>
                        <a:pt x="3" y="13"/>
                        <a:pt x="6" y="13"/>
                      </a:cubicBez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64" name="Freeform 120"/>
                <p:cNvSpPr>
                  <a:spLocks/>
                </p:cNvSpPr>
                <p:nvPr/>
              </p:nvSpPr>
              <p:spPr bwMode="auto">
                <a:xfrm>
                  <a:off x="1405" y="3067"/>
                  <a:ext cx="422" cy="32"/>
                </a:xfrm>
                <a:custGeom>
                  <a:avLst/>
                  <a:gdLst>
                    <a:gd name="T0" fmla="*/ 3299 w 169"/>
                    <a:gd name="T1" fmla="*/ 0 h 12"/>
                    <a:gd name="T2" fmla="*/ 262 w 169"/>
                    <a:gd name="T3" fmla="*/ 0 h 12"/>
                    <a:gd name="T4" fmla="*/ 0 w 169"/>
                    <a:gd name="T5" fmla="*/ 307 h 12"/>
                    <a:gd name="T6" fmla="*/ 262 w 169"/>
                    <a:gd name="T7" fmla="*/ 605 h 12"/>
                    <a:gd name="T8" fmla="*/ 6335 w 169"/>
                    <a:gd name="T9" fmla="*/ 605 h 12"/>
                    <a:gd name="T10" fmla="*/ 6572 w 169"/>
                    <a:gd name="T11" fmla="*/ 307 h 12"/>
                    <a:gd name="T12" fmla="*/ 6335 w 169"/>
                    <a:gd name="T13" fmla="*/ 0 h 12"/>
                    <a:gd name="T14" fmla="*/ 3299 w 169"/>
                    <a:gd name="T15" fmla="*/ 0 h 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69"/>
                    <a:gd name="T25" fmla="*/ 0 h 12"/>
                    <a:gd name="T26" fmla="*/ 169 w 169"/>
                    <a:gd name="T27" fmla="*/ 12 h 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69" h="12">
                      <a:moveTo>
                        <a:pt x="85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10"/>
                        <a:pt x="3" y="12"/>
                        <a:pt x="7" y="12"/>
                      </a:cubicBezTo>
                      <a:cubicBezTo>
                        <a:pt x="163" y="12"/>
                        <a:pt x="163" y="12"/>
                        <a:pt x="163" y="12"/>
                      </a:cubicBezTo>
                      <a:cubicBezTo>
                        <a:pt x="166" y="12"/>
                        <a:pt x="169" y="10"/>
                        <a:pt x="169" y="6"/>
                      </a:cubicBezTo>
                      <a:cubicBezTo>
                        <a:pt x="169" y="3"/>
                        <a:pt x="166" y="0"/>
                        <a:pt x="163" y="0"/>
                      </a:cubicBezTo>
                      <a:lnTo>
                        <a:pt x="85" y="0"/>
                      </a:lnTo>
                      <a:close/>
                    </a:path>
                  </a:pathLst>
                </a:custGeom>
                <a:solidFill>
                  <a:srgbClr val="FA002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65" name="Freeform 121"/>
                <p:cNvSpPr>
                  <a:spLocks/>
                </p:cNvSpPr>
                <p:nvPr/>
              </p:nvSpPr>
              <p:spPr bwMode="auto">
                <a:xfrm>
                  <a:off x="1530" y="3003"/>
                  <a:ext cx="395" cy="34"/>
                </a:xfrm>
                <a:custGeom>
                  <a:avLst/>
                  <a:gdLst>
                    <a:gd name="T0" fmla="*/ 3095 w 158"/>
                    <a:gd name="T1" fmla="*/ 0 h 13"/>
                    <a:gd name="T2" fmla="*/ 237 w 158"/>
                    <a:gd name="T3" fmla="*/ 0 h 13"/>
                    <a:gd name="T4" fmla="*/ 0 w 158"/>
                    <a:gd name="T5" fmla="*/ 288 h 13"/>
                    <a:gd name="T6" fmla="*/ 237 w 158"/>
                    <a:gd name="T7" fmla="*/ 609 h 13"/>
                    <a:gd name="T8" fmla="*/ 5938 w 158"/>
                    <a:gd name="T9" fmla="*/ 609 h 13"/>
                    <a:gd name="T10" fmla="*/ 6175 w 158"/>
                    <a:gd name="T11" fmla="*/ 288 h 13"/>
                    <a:gd name="T12" fmla="*/ 5938 w 158"/>
                    <a:gd name="T13" fmla="*/ 0 h 13"/>
                    <a:gd name="T14" fmla="*/ 3095 w 158"/>
                    <a:gd name="T15" fmla="*/ 0 h 1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58"/>
                    <a:gd name="T25" fmla="*/ 0 h 13"/>
                    <a:gd name="T26" fmla="*/ 158 w 158"/>
                    <a:gd name="T27" fmla="*/ 13 h 1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58" h="13">
                      <a:moveTo>
                        <a:pt x="79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10"/>
                        <a:pt x="3" y="13"/>
                        <a:pt x="6" y="13"/>
                      </a:cubicBezTo>
                      <a:cubicBezTo>
                        <a:pt x="152" y="13"/>
                        <a:pt x="152" y="13"/>
                        <a:pt x="152" y="13"/>
                      </a:cubicBezTo>
                      <a:cubicBezTo>
                        <a:pt x="156" y="13"/>
                        <a:pt x="158" y="10"/>
                        <a:pt x="158" y="6"/>
                      </a:cubicBezTo>
                      <a:cubicBezTo>
                        <a:pt x="158" y="3"/>
                        <a:pt x="156" y="0"/>
                        <a:pt x="152" y="0"/>
                      </a:cubicBezTo>
                      <a:lnTo>
                        <a:pt x="79" y="0"/>
                      </a:lnTo>
                      <a:close/>
                    </a:path>
                  </a:pathLst>
                </a:custGeom>
                <a:solidFill>
                  <a:srgbClr val="4BBA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66" name="Freeform 122"/>
                <p:cNvSpPr>
                  <a:spLocks/>
                </p:cNvSpPr>
                <p:nvPr/>
              </p:nvSpPr>
              <p:spPr bwMode="auto">
                <a:xfrm>
                  <a:off x="1675" y="2936"/>
                  <a:ext cx="255" cy="35"/>
                </a:xfrm>
                <a:custGeom>
                  <a:avLst/>
                  <a:gdLst>
                    <a:gd name="T0" fmla="*/ 3720 w 102"/>
                    <a:gd name="T1" fmla="*/ 0 h 13"/>
                    <a:gd name="T2" fmla="*/ 1845 w 102"/>
                    <a:gd name="T3" fmla="*/ 0 h 13"/>
                    <a:gd name="T4" fmla="*/ 520 w 102"/>
                    <a:gd name="T5" fmla="*/ 0 h 13"/>
                    <a:gd name="T6" fmla="*/ 0 w 102"/>
                    <a:gd name="T7" fmla="*/ 681 h 13"/>
                    <a:gd name="T8" fmla="*/ 3720 w 102"/>
                    <a:gd name="T9" fmla="*/ 681 h 13"/>
                    <a:gd name="T10" fmla="*/ 3988 w 102"/>
                    <a:gd name="T11" fmla="*/ 312 h 13"/>
                    <a:gd name="T12" fmla="*/ 3720 w 102"/>
                    <a:gd name="T13" fmla="*/ 0 h 1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2"/>
                    <a:gd name="T22" fmla="*/ 0 h 13"/>
                    <a:gd name="T23" fmla="*/ 102 w 102"/>
                    <a:gd name="T24" fmla="*/ 13 h 1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2" h="13">
                      <a:moveTo>
                        <a:pt x="95" y="0"/>
                      </a:move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8" y="4"/>
                        <a:pt x="3" y="8"/>
                        <a:pt x="0" y="13"/>
                      </a:cubicBezTo>
                      <a:cubicBezTo>
                        <a:pt x="95" y="13"/>
                        <a:pt x="95" y="13"/>
                        <a:pt x="95" y="13"/>
                      </a:cubicBezTo>
                      <a:cubicBezTo>
                        <a:pt x="99" y="13"/>
                        <a:pt x="102" y="10"/>
                        <a:pt x="102" y="6"/>
                      </a:cubicBezTo>
                      <a:cubicBezTo>
                        <a:pt x="102" y="3"/>
                        <a:pt x="99" y="0"/>
                        <a:pt x="95" y="0"/>
                      </a:cubicBezTo>
                      <a:close/>
                    </a:path>
                  </a:pathLst>
                </a:custGeom>
                <a:solidFill>
                  <a:srgbClr val="FA002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67" name="Freeform 123"/>
                <p:cNvSpPr>
                  <a:spLocks/>
                </p:cNvSpPr>
                <p:nvPr/>
              </p:nvSpPr>
              <p:spPr bwMode="auto">
                <a:xfrm>
                  <a:off x="1412" y="3133"/>
                  <a:ext cx="223" cy="32"/>
                </a:xfrm>
                <a:custGeom>
                  <a:avLst/>
                  <a:gdLst>
                    <a:gd name="T0" fmla="*/ 238 w 89"/>
                    <a:gd name="T1" fmla="*/ 605 h 12"/>
                    <a:gd name="T2" fmla="*/ 1934 w 89"/>
                    <a:gd name="T3" fmla="*/ 605 h 12"/>
                    <a:gd name="T4" fmla="*/ 3510 w 89"/>
                    <a:gd name="T5" fmla="*/ 0 h 12"/>
                    <a:gd name="T6" fmla="*/ 2330 w 89"/>
                    <a:gd name="T7" fmla="*/ 0 h 12"/>
                    <a:gd name="T8" fmla="*/ 238 w 89"/>
                    <a:gd name="T9" fmla="*/ 0 h 12"/>
                    <a:gd name="T10" fmla="*/ 0 w 89"/>
                    <a:gd name="T11" fmla="*/ 307 h 12"/>
                    <a:gd name="T12" fmla="*/ 238 w 89"/>
                    <a:gd name="T13" fmla="*/ 605 h 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2"/>
                    <a:gd name="T23" fmla="*/ 89 w 89"/>
                    <a:gd name="T24" fmla="*/ 12 h 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2">
                      <a:moveTo>
                        <a:pt x="6" y="12"/>
                      </a:moveTo>
                      <a:cubicBezTo>
                        <a:pt x="49" y="12"/>
                        <a:pt x="49" y="12"/>
                        <a:pt x="49" y="12"/>
                      </a:cubicBezTo>
                      <a:cubicBezTo>
                        <a:pt x="64" y="7"/>
                        <a:pt x="77" y="3"/>
                        <a:pt x="8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2"/>
                        <a:pt x="0" y="6"/>
                      </a:cubicBezTo>
                      <a:cubicBezTo>
                        <a:pt x="0" y="9"/>
                        <a:pt x="3" y="12"/>
                        <a:pt x="6" y="12"/>
                      </a:cubicBezTo>
                      <a:close/>
                    </a:path>
                  </a:pathLst>
                </a:custGeom>
                <a:solidFill>
                  <a:srgbClr val="4BBA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68" name="Freeform 124"/>
                <p:cNvSpPr>
                  <a:spLocks/>
                </p:cNvSpPr>
                <p:nvPr/>
              </p:nvSpPr>
              <p:spPr bwMode="auto">
                <a:xfrm>
                  <a:off x="1727" y="3003"/>
                  <a:ext cx="198" cy="34"/>
                </a:xfrm>
                <a:custGeom>
                  <a:avLst/>
                  <a:gdLst>
                    <a:gd name="T0" fmla="*/ 2882 w 79"/>
                    <a:gd name="T1" fmla="*/ 609 h 13"/>
                    <a:gd name="T2" fmla="*/ 3115 w 79"/>
                    <a:gd name="T3" fmla="*/ 288 h 13"/>
                    <a:gd name="T4" fmla="*/ 2882 w 79"/>
                    <a:gd name="T5" fmla="*/ 0 h 13"/>
                    <a:gd name="T6" fmla="*/ 0 w 79"/>
                    <a:gd name="T7" fmla="*/ 0 h 13"/>
                    <a:gd name="T8" fmla="*/ 0 w 79"/>
                    <a:gd name="T9" fmla="*/ 609 h 13"/>
                    <a:gd name="T10" fmla="*/ 2882 w 79"/>
                    <a:gd name="T11" fmla="*/ 609 h 1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79"/>
                    <a:gd name="T19" fmla="*/ 0 h 13"/>
                    <a:gd name="T20" fmla="*/ 79 w 79"/>
                    <a:gd name="T21" fmla="*/ 13 h 1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79" h="13">
                      <a:moveTo>
                        <a:pt x="73" y="13"/>
                      </a:moveTo>
                      <a:cubicBezTo>
                        <a:pt x="77" y="13"/>
                        <a:pt x="79" y="10"/>
                        <a:pt x="79" y="6"/>
                      </a:cubicBezTo>
                      <a:cubicBezTo>
                        <a:pt x="79" y="3"/>
                        <a:pt x="77" y="0"/>
                        <a:pt x="7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3"/>
                        <a:pt x="0" y="13"/>
                        <a:pt x="0" y="13"/>
                      </a:cubicBezTo>
                      <a:lnTo>
                        <a:pt x="73" y="13"/>
                      </a:lnTo>
                      <a:close/>
                    </a:path>
                  </a:pathLst>
                </a:custGeom>
                <a:solidFill>
                  <a:srgbClr val="1706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69" name="Freeform 125"/>
                <p:cNvSpPr>
                  <a:spLocks/>
                </p:cNvSpPr>
                <p:nvPr/>
              </p:nvSpPr>
              <p:spPr bwMode="auto">
                <a:xfrm>
                  <a:off x="1617" y="3067"/>
                  <a:ext cx="210" cy="32"/>
                </a:xfrm>
                <a:custGeom>
                  <a:avLst/>
                  <a:gdLst>
                    <a:gd name="T0" fmla="*/ 0 w 84"/>
                    <a:gd name="T1" fmla="*/ 0 h 12"/>
                    <a:gd name="T2" fmla="*/ 0 w 84"/>
                    <a:gd name="T3" fmla="*/ 605 h 12"/>
                    <a:gd name="T4" fmla="*/ 3050 w 84"/>
                    <a:gd name="T5" fmla="*/ 605 h 12"/>
                    <a:gd name="T6" fmla="*/ 3283 w 84"/>
                    <a:gd name="T7" fmla="*/ 307 h 12"/>
                    <a:gd name="T8" fmla="*/ 3050 w 84"/>
                    <a:gd name="T9" fmla="*/ 0 h 12"/>
                    <a:gd name="T10" fmla="*/ 0 w 84"/>
                    <a:gd name="T11" fmla="*/ 0 h 1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4"/>
                    <a:gd name="T19" fmla="*/ 0 h 12"/>
                    <a:gd name="T20" fmla="*/ 84 w 84"/>
                    <a:gd name="T21" fmla="*/ 12 h 1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4" h="12">
                      <a:moveTo>
                        <a:pt x="0" y="0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78" y="12"/>
                        <a:pt x="78" y="12"/>
                        <a:pt x="78" y="12"/>
                      </a:cubicBezTo>
                      <a:cubicBezTo>
                        <a:pt x="81" y="12"/>
                        <a:pt x="84" y="10"/>
                        <a:pt x="84" y="6"/>
                      </a:cubicBezTo>
                      <a:cubicBezTo>
                        <a:pt x="84" y="3"/>
                        <a:pt x="81" y="0"/>
                        <a:pt x="78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70" name="Freeform 126"/>
                <p:cNvSpPr>
                  <a:spLocks/>
                </p:cNvSpPr>
                <p:nvPr/>
              </p:nvSpPr>
              <p:spPr bwMode="auto">
                <a:xfrm>
                  <a:off x="1532" y="3133"/>
                  <a:ext cx="103" cy="32"/>
                </a:xfrm>
                <a:custGeom>
                  <a:avLst/>
                  <a:gdLst>
                    <a:gd name="T0" fmla="*/ 0 w 41"/>
                    <a:gd name="T1" fmla="*/ 0 h 12"/>
                    <a:gd name="T2" fmla="*/ 0 w 41"/>
                    <a:gd name="T3" fmla="*/ 605 h 12"/>
                    <a:gd name="T4" fmla="*/ 50 w 41"/>
                    <a:gd name="T5" fmla="*/ 605 h 12"/>
                    <a:gd name="T6" fmla="*/ 1635 w 41"/>
                    <a:gd name="T7" fmla="*/ 0 h 12"/>
                    <a:gd name="T8" fmla="*/ 0 w 41"/>
                    <a:gd name="T9" fmla="*/ 0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1"/>
                    <a:gd name="T16" fmla="*/ 0 h 12"/>
                    <a:gd name="T17" fmla="*/ 41 w 41"/>
                    <a:gd name="T18" fmla="*/ 12 h 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1" h="12">
                      <a:moveTo>
                        <a:pt x="0" y="0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6" y="7"/>
                        <a:pt x="29" y="3"/>
                        <a:pt x="41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BBA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71" name="Freeform 127"/>
                <p:cNvSpPr>
                  <a:spLocks/>
                </p:cNvSpPr>
                <p:nvPr/>
              </p:nvSpPr>
              <p:spPr bwMode="auto">
                <a:xfrm>
                  <a:off x="1795" y="2936"/>
                  <a:ext cx="135" cy="35"/>
                </a:xfrm>
                <a:custGeom>
                  <a:avLst/>
                  <a:gdLst>
                    <a:gd name="T0" fmla="*/ 0 w 54"/>
                    <a:gd name="T1" fmla="*/ 681 h 13"/>
                    <a:gd name="T2" fmla="*/ 1845 w 54"/>
                    <a:gd name="T3" fmla="*/ 681 h 13"/>
                    <a:gd name="T4" fmla="*/ 2113 w 54"/>
                    <a:gd name="T5" fmla="*/ 312 h 13"/>
                    <a:gd name="T6" fmla="*/ 1845 w 54"/>
                    <a:gd name="T7" fmla="*/ 0 h 13"/>
                    <a:gd name="T8" fmla="*/ 0 w 54"/>
                    <a:gd name="T9" fmla="*/ 0 h 13"/>
                    <a:gd name="T10" fmla="*/ 0 w 54"/>
                    <a:gd name="T11" fmla="*/ 681 h 1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4"/>
                    <a:gd name="T19" fmla="*/ 0 h 13"/>
                    <a:gd name="T20" fmla="*/ 54 w 54"/>
                    <a:gd name="T21" fmla="*/ 13 h 1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4" h="13">
                      <a:moveTo>
                        <a:pt x="0" y="13"/>
                      </a:moveTo>
                      <a:cubicBezTo>
                        <a:pt x="47" y="13"/>
                        <a:pt x="47" y="13"/>
                        <a:pt x="47" y="13"/>
                      </a:cubicBezTo>
                      <a:cubicBezTo>
                        <a:pt x="51" y="13"/>
                        <a:pt x="54" y="10"/>
                        <a:pt x="54" y="6"/>
                      </a:cubicBezTo>
                      <a:cubicBezTo>
                        <a:pt x="54" y="3"/>
                        <a:pt x="51" y="0"/>
                        <a:pt x="4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3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72" name="Freeform 128"/>
                <p:cNvSpPr>
                  <a:spLocks/>
                </p:cNvSpPr>
                <p:nvPr/>
              </p:nvSpPr>
              <p:spPr bwMode="auto">
                <a:xfrm>
                  <a:off x="1405" y="3072"/>
                  <a:ext cx="370" cy="24"/>
                </a:xfrm>
                <a:custGeom>
                  <a:avLst/>
                  <a:gdLst>
                    <a:gd name="T0" fmla="*/ 282 w 148"/>
                    <a:gd name="T1" fmla="*/ 0 h 9"/>
                    <a:gd name="T2" fmla="*/ 5783 w 148"/>
                    <a:gd name="T3" fmla="*/ 0 h 9"/>
                    <a:gd name="T4" fmla="*/ 2032 w 148"/>
                    <a:gd name="T5" fmla="*/ 93 h 9"/>
                    <a:gd name="T6" fmla="*/ 125 w 148"/>
                    <a:gd name="T7" fmla="*/ 363 h 9"/>
                    <a:gd name="T8" fmla="*/ 282 w 148"/>
                    <a:gd name="T9" fmla="*/ 0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8"/>
                    <a:gd name="T16" fmla="*/ 0 h 9"/>
                    <a:gd name="T17" fmla="*/ 148 w 148"/>
                    <a:gd name="T18" fmla="*/ 9 h 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8" h="9">
                      <a:moveTo>
                        <a:pt x="7" y="0"/>
                      </a:moveTo>
                      <a:cubicBezTo>
                        <a:pt x="148" y="0"/>
                        <a:pt x="148" y="0"/>
                        <a:pt x="148" y="0"/>
                      </a:cubicBezTo>
                      <a:cubicBezTo>
                        <a:pt x="142" y="0"/>
                        <a:pt x="91" y="1"/>
                        <a:pt x="52" y="2"/>
                      </a:cubicBezTo>
                      <a:cubicBezTo>
                        <a:pt x="27" y="3"/>
                        <a:pt x="4" y="5"/>
                        <a:pt x="3" y="7"/>
                      </a:cubicBezTo>
                      <a:cubicBezTo>
                        <a:pt x="2" y="9"/>
                        <a:pt x="0" y="0"/>
                        <a:pt x="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73" name="Freeform 129"/>
                <p:cNvSpPr>
                  <a:spLocks/>
                </p:cNvSpPr>
                <p:nvPr/>
              </p:nvSpPr>
              <p:spPr bwMode="auto">
                <a:xfrm>
                  <a:off x="1530" y="3005"/>
                  <a:ext cx="367" cy="24"/>
                </a:xfrm>
                <a:custGeom>
                  <a:avLst/>
                  <a:gdLst>
                    <a:gd name="T0" fmla="*/ 230 w 147"/>
                    <a:gd name="T1" fmla="*/ 56 h 9"/>
                    <a:gd name="T2" fmla="*/ 5710 w 147"/>
                    <a:gd name="T3" fmla="*/ 56 h 9"/>
                    <a:gd name="T4" fmla="*/ 1975 w 147"/>
                    <a:gd name="T5" fmla="*/ 149 h 9"/>
                    <a:gd name="T6" fmla="*/ 105 w 147"/>
                    <a:gd name="T7" fmla="*/ 397 h 9"/>
                    <a:gd name="T8" fmla="*/ 230 w 147"/>
                    <a:gd name="T9" fmla="*/ 56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7"/>
                    <a:gd name="T16" fmla="*/ 0 h 9"/>
                    <a:gd name="T17" fmla="*/ 147 w 147"/>
                    <a:gd name="T18" fmla="*/ 9 h 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7" h="9">
                      <a:moveTo>
                        <a:pt x="6" y="1"/>
                      </a:moveTo>
                      <a:cubicBezTo>
                        <a:pt x="147" y="1"/>
                        <a:pt x="147" y="1"/>
                        <a:pt x="147" y="1"/>
                      </a:cubicBezTo>
                      <a:cubicBezTo>
                        <a:pt x="141" y="0"/>
                        <a:pt x="91" y="1"/>
                        <a:pt x="51" y="3"/>
                      </a:cubicBezTo>
                      <a:cubicBezTo>
                        <a:pt x="27" y="4"/>
                        <a:pt x="4" y="5"/>
                        <a:pt x="3" y="8"/>
                      </a:cubicBezTo>
                      <a:cubicBezTo>
                        <a:pt x="2" y="9"/>
                        <a:pt x="0" y="1"/>
                        <a:pt x="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74" name="Freeform 130"/>
                <p:cNvSpPr>
                  <a:spLocks/>
                </p:cNvSpPr>
                <p:nvPr/>
              </p:nvSpPr>
              <p:spPr bwMode="auto">
                <a:xfrm>
                  <a:off x="1415" y="3136"/>
                  <a:ext cx="195" cy="24"/>
                </a:xfrm>
                <a:custGeom>
                  <a:avLst/>
                  <a:gdLst>
                    <a:gd name="T0" fmla="*/ 237 w 78"/>
                    <a:gd name="T1" fmla="*/ 0 h 9"/>
                    <a:gd name="T2" fmla="*/ 3020 w 78"/>
                    <a:gd name="T3" fmla="*/ 0 h 9"/>
                    <a:gd name="T4" fmla="*/ 1488 w 78"/>
                    <a:gd name="T5" fmla="*/ 93 h 9"/>
                    <a:gd name="T6" fmla="*/ 125 w 78"/>
                    <a:gd name="T7" fmla="*/ 363 h 9"/>
                    <a:gd name="T8" fmla="*/ 237 w 78"/>
                    <a:gd name="T9" fmla="*/ 0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"/>
                    <a:gd name="T16" fmla="*/ 0 h 9"/>
                    <a:gd name="T17" fmla="*/ 78 w 78"/>
                    <a:gd name="T18" fmla="*/ 9 h 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" h="9">
                      <a:moveTo>
                        <a:pt x="6" y="0"/>
                      </a:moveTo>
                      <a:cubicBezTo>
                        <a:pt x="77" y="0"/>
                        <a:pt x="77" y="0"/>
                        <a:pt x="77" y="0"/>
                      </a:cubicBezTo>
                      <a:cubicBezTo>
                        <a:pt x="71" y="0"/>
                        <a:pt x="78" y="1"/>
                        <a:pt x="38" y="2"/>
                      </a:cubicBezTo>
                      <a:cubicBezTo>
                        <a:pt x="13" y="3"/>
                        <a:pt x="3" y="5"/>
                        <a:pt x="3" y="7"/>
                      </a:cubicBezTo>
                      <a:cubicBezTo>
                        <a:pt x="2" y="9"/>
                        <a:pt x="0" y="0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75" name="Freeform 131"/>
                <p:cNvSpPr>
                  <a:spLocks/>
                </p:cNvSpPr>
                <p:nvPr/>
              </p:nvSpPr>
              <p:spPr bwMode="auto">
                <a:xfrm>
                  <a:off x="1732" y="2941"/>
                  <a:ext cx="170" cy="11"/>
                </a:xfrm>
                <a:custGeom>
                  <a:avLst/>
                  <a:gdLst>
                    <a:gd name="T0" fmla="*/ 0 w 68"/>
                    <a:gd name="T1" fmla="*/ 0 h 4"/>
                    <a:gd name="T2" fmla="*/ 2658 w 68"/>
                    <a:gd name="T3" fmla="*/ 0 h 4"/>
                    <a:gd name="T4" fmla="*/ 0 w 68"/>
                    <a:gd name="T5" fmla="*/ 0 h 4"/>
                    <a:gd name="T6" fmla="*/ 0 60000 65536"/>
                    <a:gd name="T7" fmla="*/ 0 60000 65536"/>
                    <a:gd name="T8" fmla="*/ 0 60000 65536"/>
                    <a:gd name="T9" fmla="*/ 0 w 68"/>
                    <a:gd name="T10" fmla="*/ 0 h 4"/>
                    <a:gd name="T11" fmla="*/ 68 w 68"/>
                    <a:gd name="T12" fmla="*/ 4 h 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68" h="4">
                      <a:moveTo>
                        <a:pt x="0" y="0"/>
                      </a:moveTo>
                      <a:cubicBezTo>
                        <a:pt x="68" y="0"/>
                        <a:pt x="68" y="0"/>
                        <a:pt x="68" y="0"/>
                      </a:cubicBezTo>
                      <a:cubicBezTo>
                        <a:pt x="61" y="2"/>
                        <a:pt x="10" y="4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76" name="Freeform 132"/>
                <p:cNvSpPr>
                  <a:spLocks/>
                </p:cNvSpPr>
                <p:nvPr/>
              </p:nvSpPr>
              <p:spPr bwMode="auto">
                <a:xfrm>
                  <a:off x="1405" y="3067"/>
                  <a:ext cx="422" cy="32"/>
                </a:xfrm>
                <a:custGeom>
                  <a:avLst/>
                  <a:gdLst>
                    <a:gd name="T0" fmla="*/ 3299 w 169"/>
                    <a:gd name="T1" fmla="*/ 0 h 12"/>
                    <a:gd name="T2" fmla="*/ 262 w 169"/>
                    <a:gd name="T3" fmla="*/ 0 h 12"/>
                    <a:gd name="T4" fmla="*/ 0 w 169"/>
                    <a:gd name="T5" fmla="*/ 307 h 12"/>
                    <a:gd name="T6" fmla="*/ 262 w 169"/>
                    <a:gd name="T7" fmla="*/ 605 h 12"/>
                    <a:gd name="T8" fmla="*/ 6335 w 169"/>
                    <a:gd name="T9" fmla="*/ 605 h 12"/>
                    <a:gd name="T10" fmla="*/ 6572 w 169"/>
                    <a:gd name="T11" fmla="*/ 307 h 12"/>
                    <a:gd name="T12" fmla="*/ 6335 w 169"/>
                    <a:gd name="T13" fmla="*/ 0 h 12"/>
                    <a:gd name="T14" fmla="*/ 3299 w 169"/>
                    <a:gd name="T15" fmla="*/ 0 h 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69"/>
                    <a:gd name="T25" fmla="*/ 0 h 12"/>
                    <a:gd name="T26" fmla="*/ 169 w 169"/>
                    <a:gd name="T27" fmla="*/ 12 h 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69" h="12">
                      <a:moveTo>
                        <a:pt x="85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10"/>
                        <a:pt x="3" y="12"/>
                        <a:pt x="7" y="12"/>
                      </a:cubicBezTo>
                      <a:cubicBezTo>
                        <a:pt x="163" y="12"/>
                        <a:pt x="163" y="12"/>
                        <a:pt x="163" y="12"/>
                      </a:cubicBezTo>
                      <a:cubicBezTo>
                        <a:pt x="166" y="12"/>
                        <a:pt x="169" y="10"/>
                        <a:pt x="169" y="6"/>
                      </a:cubicBezTo>
                      <a:cubicBezTo>
                        <a:pt x="169" y="3"/>
                        <a:pt x="166" y="0"/>
                        <a:pt x="163" y="0"/>
                      </a:cubicBezTo>
                      <a:lnTo>
                        <a:pt x="85" y="0"/>
                      </a:ln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77" name="Freeform 133"/>
                <p:cNvSpPr>
                  <a:spLocks/>
                </p:cNvSpPr>
                <p:nvPr/>
              </p:nvSpPr>
              <p:spPr bwMode="auto">
                <a:xfrm>
                  <a:off x="1530" y="3003"/>
                  <a:ext cx="395" cy="34"/>
                </a:xfrm>
                <a:custGeom>
                  <a:avLst/>
                  <a:gdLst>
                    <a:gd name="T0" fmla="*/ 3095 w 158"/>
                    <a:gd name="T1" fmla="*/ 0 h 13"/>
                    <a:gd name="T2" fmla="*/ 237 w 158"/>
                    <a:gd name="T3" fmla="*/ 0 h 13"/>
                    <a:gd name="T4" fmla="*/ 0 w 158"/>
                    <a:gd name="T5" fmla="*/ 288 h 13"/>
                    <a:gd name="T6" fmla="*/ 237 w 158"/>
                    <a:gd name="T7" fmla="*/ 609 h 13"/>
                    <a:gd name="T8" fmla="*/ 5938 w 158"/>
                    <a:gd name="T9" fmla="*/ 609 h 13"/>
                    <a:gd name="T10" fmla="*/ 6175 w 158"/>
                    <a:gd name="T11" fmla="*/ 288 h 13"/>
                    <a:gd name="T12" fmla="*/ 5938 w 158"/>
                    <a:gd name="T13" fmla="*/ 0 h 13"/>
                    <a:gd name="T14" fmla="*/ 3095 w 158"/>
                    <a:gd name="T15" fmla="*/ 0 h 1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58"/>
                    <a:gd name="T25" fmla="*/ 0 h 13"/>
                    <a:gd name="T26" fmla="*/ 158 w 158"/>
                    <a:gd name="T27" fmla="*/ 13 h 1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58" h="13">
                      <a:moveTo>
                        <a:pt x="79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10"/>
                        <a:pt x="3" y="13"/>
                        <a:pt x="6" y="13"/>
                      </a:cubicBezTo>
                      <a:cubicBezTo>
                        <a:pt x="152" y="13"/>
                        <a:pt x="152" y="13"/>
                        <a:pt x="152" y="13"/>
                      </a:cubicBezTo>
                      <a:cubicBezTo>
                        <a:pt x="156" y="13"/>
                        <a:pt x="158" y="10"/>
                        <a:pt x="158" y="6"/>
                      </a:cubicBezTo>
                      <a:cubicBezTo>
                        <a:pt x="158" y="3"/>
                        <a:pt x="156" y="0"/>
                        <a:pt x="152" y="0"/>
                      </a:cubicBezTo>
                      <a:lnTo>
                        <a:pt x="79" y="0"/>
                      </a:ln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78" name="Freeform 134"/>
                <p:cNvSpPr>
                  <a:spLocks/>
                </p:cNvSpPr>
                <p:nvPr/>
              </p:nvSpPr>
              <p:spPr bwMode="auto">
                <a:xfrm>
                  <a:off x="1675" y="2936"/>
                  <a:ext cx="255" cy="35"/>
                </a:xfrm>
                <a:custGeom>
                  <a:avLst/>
                  <a:gdLst>
                    <a:gd name="T0" fmla="*/ 3720 w 102"/>
                    <a:gd name="T1" fmla="*/ 0 h 13"/>
                    <a:gd name="T2" fmla="*/ 1845 w 102"/>
                    <a:gd name="T3" fmla="*/ 0 h 13"/>
                    <a:gd name="T4" fmla="*/ 520 w 102"/>
                    <a:gd name="T5" fmla="*/ 0 h 13"/>
                    <a:gd name="T6" fmla="*/ 0 w 102"/>
                    <a:gd name="T7" fmla="*/ 681 h 13"/>
                    <a:gd name="T8" fmla="*/ 3720 w 102"/>
                    <a:gd name="T9" fmla="*/ 681 h 13"/>
                    <a:gd name="T10" fmla="*/ 3988 w 102"/>
                    <a:gd name="T11" fmla="*/ 312 h 13"/>
                    <a:gd name="T12" fmla="*/ 3720 w 102"/>
                    <a:gd name="T13" fmla="*/ 0 h 1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2"/>
                    <a:gd name="T22" fmla="*/ 0 h 13"/>
                    <a:gd name="T23" fmla="*/ 102 w 102"/>
                    <a:gd name="T24" fmla="*/ 13 h 1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2" h="13">
                      <a:moveTo>
                        <a:pt x="95" y="0"/>
                      </a:move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8" y="4"/>
                        <a:pt x="3" y="8"/>
                        <a:pt x="0" y="13"/>
                      </a:cubicBezTo>
                      <a:cubicBezTo>
                        <a:pt x="95" y="13"/>
                        <a:pt x="95" y="13"/>
                        <a:pt x="95" y="13"/>
                      </a:cubicBezTo>
                      <a:cubicBezTo>
                        <a:pt x="99" y="13"/>
                        <a:pt x="102" y="10"/>
                        <a:pt x="102" y="6"/>
                      </a:cubicBezTo>
                      <a:cubicBezTo>
                        <a:pt x="102" y="3"/>
                        <a:pt x="99" y="0"/>
                        <a:pt x="95" y="0"/>
                      </a:cubicBez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79" name="Freeform 135"/>
                <p:cNvSpPr>
                  <a:spLocks/>
                </p:cNvSpPr>
                <p:nvPr/>
              </p:nvSpPr>
              <p:spPr bwMode="auto">
                <a:xfrm>
                  <a:off x="1412" y="3133"/>
                  <a:ext cx="223" cy="32"/>
                </a:xfrm>
                <a:custGeom>
                  <a:avLst/>
                  <a:gdLst>
                    <a:gd name="T0" fmla="*/ 238 w 89"/>
                    <a:gd name="T1" fmla="*/ 605 h 12"/>
                    <a:gd name="T2" fmla="*/ 1934 w 89"/>
                    <a:gd name="T3" fmla="*/ 605 h 12"/>
                    <a:gd name="T4" fmla="*/ 3510 w 89"/>
                    <a:gd name="T5" fmla="*/ 0 h 12"/>
                    <a:gd name="T6" fmla="*/ 2330 w 89"/>
                    <a:gd name="T7" fmla="*/ 0 h 12"/>
                    <a:gd name="T8" fmla="*/ 238 w 89"/>
                    <a:gd name="T9" fmla="*/ 0 h 12"/>
                    <a:gd name="T10" fmla="*/ 0 w 89"/>
                    <a:gd name="T11" fmla="*/ 307 h 12"/>
                    <a:gd name="T12" fmla="*/ 238 w 89"/>
                    <a:gd name="T13" fmla="*/ 605 h 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2"/>
                    <a:gd name="T23" fmla="*/ 89 w 89"/>
                    <a:gd name="T24" fmla="*/ 12 h 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2">
                      <a:moveTo>
                        <a:pt x="6" y="12"/>
                      </a:moveTo>
                      <a:cubicBezTo>
                        <a:pt x="49" y="12"/>
                        <a:pt x="49" y="12"/>
                        <a:pt x="49" y="12"/>
                      </a:cubicBezTo>
                      <a:cubicBezTo>
                        <a:pt x="64" y="7"/>
                        <a:pt x="77" y="3"/>
                        <a:pt x="8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2"/>
                        <a:pt x="0" y="6"/>
                      </a:cubicBezTo>
                      <a:cubicBezTo>
                        <a:pt x="0" y="9"/>
                        <a:pt x="3" y="12"/>
                        <a:pt x="6" y="12"/>
                      </a:cubicBez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80" name="Freeform 136"/>
                <p:cNvSpPr>
                  <a:spLocks/>
                </p:cNvSpPr>
                <p:nvPr/>
              </p:nvSpPr>
              <p:spPr bwMode="auto">
                <a:xfrm>
                  <a:off x="1405" y="3704"/>
                  <a:ext cx="422" cy="35"/>
                </a:xfrm>
                <a:custGeom>
                  <a:avLst/>
                  <a:gdLst>
                    <a:gd name="T0" fmla="*/ 3299 w 169"/>
                    <a:gd name="T1" fmla="*/ 0 h 13"/>
                    <a:gd name="T2" fmla="*/ 262 w 169"/>
                    <a:gd name="T3" fmla="*/ 0 h 13"/>
                    <a:gd name="T4" fmla="*/ 0 w 169"/>
                    <a:gd name="T5" fmla="*/ 312 h 13"/>
                    <a:gd name="T6" fmla="*/ 262 w 169"/>
                    <a:gd name="T7" fmla="*/ 681 h 13"/>
                    <a:gd name="T8" fmla="*/ 6335 w 169"/>
                    <a:gd name="T9" fmla="*/ 681 h 13"/>
                    <a:gd name="T10" fmla="*/ 6572 w 169"/>
                    <a:gd name="T11" fmla="*/ 312 h 13"/>
                    <a:gd name="T12" fmla="*/ 6335 w 169"/>
                    <a:gd name="T13" fmla="*/ 0 h 13"/>
                    <a:gd name="T14" fmla="*/ 3299 w 169"/>
                    <a:gd name="T15" fmla="*/ 0 h 1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69"/>
                    <a:gd name="T25" fmla="*/ 0 h 13"/>
                    <a:gd name="T26" fmla="*/ 169 w 169"/>
                    <a:gd name="T27" fmla="*/ 13 h 1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69" h="13">
                      <a:moveTo>
                        <a:pt x="85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10"/>
                        <a:pt x="3" y="13"/>
                        <a:pt x="7" y="13"/>
                      </a:cubicBezTo>
                      <a:cubicBezTo>
                        <a:pt x="163" y="13"/>
                        <a:pt x="163" y="13"/>
                        <a:pt x="163" y="13"/>
                      </a:cubicBezTo>
                      <a:cubicBezTo>
                        <a:pt x="166" y="13"/>
                        <a:pt x="169" y="10"/>
                        <a:pt x="169" y="6"/>
                      </a:cubicBezTo>
                      <a:cubicBezTo>
                        <a:pt x="169" y="3"/>
                        <a:pt x="166" y="0"/>
                        <a:pt x="163" y="0"/>
                      </a:cubicBezTo>
                      <a:lnTo>
                        <a:pt x="85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81" name="Freeform 137"/>
                <p:cNvSpPr>
                  <a:spLocks/>
                </p:cNvSpPr>
                <p:nvPr/>
              </p:nvSpPr>
              <p:spPr bwMode="auto">
                <a:xfrm>
                  <a:off x="1530" y="3640"/>
                  <a:ext cx="395" cy="35"/>
                </a:xfrm>
                <a:custGeom>
                  <a:avLst/>
                  <a:gdLst>
                    <a:gd name="T0" fmla="*/ 3095 w 158"/>
                    <a:gd name="T1" fmla="*/ 0 h 13"/>
                    <a:gd name="T2" fmla="*/ 237 w 158"/>
                    <a:gd name="T3" fmla="*/ 0 h 13"/>
                    <a:gd name="T4" fmla="*/ 0 w 158"/>
                    <a:gd name="T5" fmla="*/ 369 h 13"/>
                    <a:gd name="T6" fmla="*/ 237 w 158"/>
                    <a:gd name="T7" fmla="*/ 681 h 13"/>
                    <a:gd name="T8" fmla="*/ 5938 w 158"/>
                    <a:gd name="T9" fmla="*/ 681 h 13"/>
                    <a:gd name="T10" fmla="*/ 6175 w 158"/>
                    <a:gd name="T11" fmla="*/ 369 h 13"/>
                    <a:gd name="T12" fmla="*/ 5938 w 158"/>
                    <a:gd name="T13" fmla="*/ 0 h 13"/>
                    <a:gd name="T14" fmla="*/ 3095 w 158"/>
                    <a:gd name="T15" fmla="*/ 0 h 1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58"/>
                    <a:gd name="T25" fmla="*/ 0 h 13"/>
                    <a:gd name="T26" fmla="*/ 158 w 158"/>
                    <a:gd name="T27" fmla="*/ 13 h 1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58" h="13">
                      <a:moveTo>
                        <a:pt x="79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0"/>
                        <a:pt x="3" y="13"/>
                        <a:pt x="6" y="13"/>
                      </a:cubicBezTo>
                      <a:cubicBezTo>
                        <a:pt x="152" y="13"/>
                        <a:pt x="152" y="13"/>
                        <a:pt x="152" y="13"/>
                      </a:cubicBezTo>
                      <a:cubicBezTo>
                        <a:pt x="156" y="13"/>
                        <a:pt x="158" y="10"/>
                        <a:pt x="158" y="7"/>
                      </a:cubicBezTo>
                      <a:cubicBezTo>
                        <a:pt x="158" y="3"/>
                        <a:pt x="156" y="0"/>
                        <a:pt x="152" y="0"/>
                      </a:cubicBezTo>
                      <a:lnTo>
                        <a:pt x="79" y="0"/>
                      </a:lnTo>
                      <a:close/>
                    </a:path>
                  </a:pathLst>
                </a:custGeom>
                <a:solidFill>
                  <a:srgbClr val="4BBA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82" name="Freeform 138"/>
                <p:cNvSpPr>
                  <a:spLocks/>
                </p:cNvSpPr>
                <p:nvPr/>
              </p:nvSpPr>
              <p:spPr bwMode="auto">
                <a:xfrm>
                  <a:off x="1675" y="3573"/>
                  <a:ext cx="255" cy="35"/>
                </a:xfrm>
                <a:custGeom>
                  <a:avLst/>
                  <a:gdLst>
                    <a:gd name="T0" fmla="*/ 3720 w 102"/>
                    <a:gd name="T1" fmla="*/ 0 h 13"/>
                    <a:gd name="T2" fmla="*/ 1845 w 102"/>
                    <a:gd name="T3" fmla="*/ 0 h 13"/>
                    <a:gd name="T4" fmla="*/ 520 w 102"/>
                    <a:gd name="T5" fmla="*/ 0 h 13"/>
                    <a:gd name="T6" fmla="*/ 0 w 102"/>
                    <a:gd name="T7" fmla="*/ 681 h 13"/>
                    <a:gd name="T8" fmla="*/ 3720 w 102"/>
                    <a:gd name="T9" fmla="*/ 681 h 13"/>
                    <a:gd name="T10" fmla="*/ 3988 w 102"/>
                    <a:gd name="T11" fmla="*/ 369 h 13"/>
                    <a:gd name="T12" fmla="*/ 3720 w 102"/>
                    <a:gd name="T13" fmla="*/ 0 h 1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2"/>
                    <a:gd name="T22" fmla="*/ 0 h 13"/>
                    <a:gd name="T23" fmla="*/ 102 w 102"/>
                    <a:gd name="T24" fmla="*/ 13 h 1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2" h="13">
                      <a:moveTo>
                        <a:pt x="95" y="0"/>
                      </a:move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8" y="4"/>
                        <a:pt x="3" y="9"/>
                        <a:pt x="0" y="13"/>
                      </a:cubicBezTo>
                      <a:cubicBezTo>
                        <a:pt x="95" y="13"/>
                        <a:pt x="95" y="13"/>
                        <a:pt x="95" y="13"/>
                      </a:cubicBezTo>
                      <a:cubicBezTo>
                        <a:pt x="99" y="13"/>
                        <a:pt x="102" y="10"/>
                        <a:pt x="102" y="7"/>
                      </a:cubicBezTo>
                      <a:cubicBezTo>
                        <a:pt x="102" y="3"/>
                        <a:pt x="99" y="0"/>
                        <a:pt x="95" y="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83" name="Freeform 139"/>
                <p:cNvSpPr>
                  <a:spLocks/>
                </p:cNvSpPr>
                <p:nvPr/>
              </p:nvSpPr>
              <p:spPr bwMode="auto">
                <a:xfrm>
                  <a:off x="1412" y="3771"/>
                  <a:ext cx="223" cy="32"/>
                </a:xfrm>
                <a:custGeom>
                  <a:avLst/>
                  <a:gdLst>
                    <a:gd name="T0" fmla="*/ 238 w 89"/>
                    <a:gd name="T1" fmla="*/ 605 h 12"/>
                    <a:gd name="T2" fmla="*/ 1934 w 89"/>
                    <a:gd name="T3" fmla="*/ 605 h 12"/>
                    <a:gd name="T4" fmla="*/ 3510 w 89"/>
                    <a:gd name="T5" fmla="*/ 0 h 12"/>
                    <a:gd name="T6" fmla="*/ 2330 w 89"/>
                    <a:gd name="T7" fmla="*/ 0 h 12"/>
                    <a:gd name="T8" fmla="*/ 238 w 89"/>
                    <a:gd name="T9" fmla="*/ 0 h 12"/>
                    <a:gd name="T10" fmla="*/ 0 w 89"/>
                    <a:gd name="T11" fmla="*/ 307 h 12"/>
                    <a:gd name="T12" fmla="*/ 238 w 89"/>
                    <a:gd name="T13" fmla="*/ 605 h 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2"/>
                    <a:gd name="T23" fmla="*/ 89 w 89"/>
                    <a:gd name="T24" fmla="*/ 12 h 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2">
                      <a:moveTo>
                        <a:pt x="6" y="12"/>
                      </a:moveTo>
                      <a:cubicBezTo>
                        <a:pt x="49" y="12"/>
                        <a:pt x="49" y="12"/>
                        <a:pt x="49" y="12"/>
                      </a:cubicBezTo>
                      <a:cubicBezTo>
                        <a:pt x="64" y="8"/>
                        <a:pt x="77" y="4"/>
                        <a:pt x="8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10"/>
                        <a:pt x="3" y="12"/>
                        <a:pt x="6" y="12"/>
                      </a:cubicBezTo>
                      <a:close/>
                    </a:path>
                  </a:pathLst>
                </a:custGeom>
                <a:solidFill>
                  <a:srgbClr val="1706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84" name="Freeform 140"/>
                <p:cNvSpPr>
                  <a:spLocks/>
                </p:cNvSpPr>
                <p:nvPr/>
              </p:nvSpPr>
              <p:spPr bwMode="auto">
                <a:xfrm>
                  <a:off x="1727" y="3640"/>
                  <a:ext cx="198" cy="35"/>
                </a:xfrm>
                <a:custGeom>
                  <a:avLst/>
                  <a:gdLst>
                    <a:gd name="T0" fmla="*/ 2882 w 79"/>
                    <a:gd name="T1" fmla="*/ 681 h 13"/>
                    <a:gd name="T2" fmla="*/ 3115 w 79"/>
                    <a:gd name="T3" fmla="*/ 369 h 13"/>
                    <a:gd name="T4" fmla="*/ 2882 w 79"/>
                    <a:gd name="T5" fmla="*/ 0 h 13"/>
                    <a:gd name="T6" fmla="*/ 0 w 79"/>
                    <a:gd name="T7" fmla="*/ 0 h 13"/>
                    <a:gd name="T8" fmla="*/ 0 w 79"/>
                    <a:gd name="T9" fmla="*/ 681 h 13"/>
                    <a:gd name="T10" fmla="*/ 2882 w 79"/>
                    <a:gd name="T11" fmla="*/ 681 h 1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79"/>
                    <a:gd name="T19" fmla="*/ 0 h 13"/>
                    <a:gd name="T20" fmla="*/ 79 w 79"/>
                    <a:gd name="T21" fmla="*/ 13 h 1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79" h="13">
                      <a:moveTo>
                        <a:pt x="73" y="13"/>
                      </a:moveTo>
                      <a:cubicBezTo>
                        <a:pt x="77" y="13"/>
                        <a:pt x="79" y="10"/>
                        <a:pt x="79" y="7"/>
                      </a:cubicBezTo>
                      <a:cubicBezTo>
                        <a:pt x="79" y="3"/>
                        <a:pt x="77" y="0"/>
                        <a:pt x="7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3"/>
                        <a:pt x="0" y="13"/>
                        <a:pt x="0" y="13"/>
                      </a:cubicBezTo>
                      <a:lnTo>
                        <a:pt x="73" y="13"/>
                      </a:lnTo>
                      <a:close/>
                    </a:path>
                  </a:pathLst>
                </a:custGeom>
                <a:solidFill>
                  <a:srgbClr val="1706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85" name="Freeform 141"/>
                <p:cNvSpPr>
                  <a:spLocks/>
                </p:cNvSpPr>
                <p:nvPr/>
              </p:nvSpPr>
              <p:spPr bwMode="auto">
                <a:xfrm>
                  <a:off x="1617" y="3704"/>
                  <a:ext cx="210" cy="35"/>
                </a:xfrm>
                <a:custGeom>
                  <a:avLst/>
                  <a:gdLst>
                    <a:gd name="T0" fmla="*/ 0 w 84"/>
                    <a:gd name="T1" fmla="*/ 0 h 13"/>
                    <a:gd name="T2" fmla="*/ 0 w 84"/>
                    <a:gd name="T3" fmla="*/ 681 h 13"/>
                    <a:gd name="T4" fmla="*/ 3050 w 84"/>
                    <a:gd name="T5" fmla="*/ 681 h 13"/>
                    <a:gd name="T6" fmla="*/ 3283 w 84"/>
                    <a:gd name="T7" fmla="*/ 312 h 13"/>
                    <a:gd name="T8" fmla="*/ 3050 w 84"/>
                    <a:gd name="T9" fmla="*/ 0 h 13"/>
                    <a:gd name="T10" fmla="*/ 0 w 84"/>
                    <a:gd name="T11" fmla="*/ 0 h 1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4"/>
                    <a:gd name="T19" fmla="*/ 0 h 13"/>
                    <a:gd name="T20" fmla="*/ 84 w 84"/>
                    <a:gd name="T21" fmla="*/ 13 h 1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4" h="13">
                      <a:moveTo>
                        <a:pt x="0" y="0"/>
                      </a:move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78" y="13"/>
                        <a:pt x="78" y="13"/>
                        <a:pt x="78" y="13"/>
                      </a:cubicBezTo>
                      <a:cubicBezTo>
                        <a:pt x="81" y="13"/>
                        <a:pt x="84" y="10"/>
                        <a:pt x="84" y="6"/>
                      </a:cubicBezTo>
                      <a:cubicBezTo>
                        <a:pt x="84" y="3"/>
                        <a:pt x="81" y="0"/>
                        <a:pt x="78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A002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86" name="Freeform 142"/>
                <p:cNvSpPr>
                  <a:spLocks/>
                </p:cNvSpPr>
                <p:nvPr/>
              </p:nvSpPr>
              <p:spPr bwMode="auto">
                <a:xfrm>
                  <a:off x="1532" y="3771"/>
                  <a:ext cx="103" cy="32"/>
                </a:xfrm>
                <a:custGeom>
                  <a:avLst/>
                  <a:gdLst>
                    <a:gd name="T0" fmla="*/ 0 w 41"/>
                    <a:gd name="T1" fmla="*/ 0 h 12"/>
                    <a:gd name="T2" fmla="*/ 0 w 41"/>
                    <a:gd name="T3" fmla="*/ 605 h 12"/>
                    <a:gd name="T4" fmla="*/ 50 w 41"/>
                    <a:gd name="T5" fmla="*/ 605 h 12"/>
                    <a:gd name="T6" fmla="*/ 1635 w 41"/>
                    <a:gd name="T7" fmla="*/ 0 h 12"/>
                    <a:gd name="T8" fmla="*/ 0 w 41"/>
                    <a:gd name="T9" fmla="*/ 0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1"/>
                    <a:gd name="T16" fmla="*/ 0 h 12"/>
                    <a:gd name="T17" fmla="*/ 41 w 41"/>
                    <a:gd name="T18" fmla="*/ 12 h 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1" h="12">
                      <a:moveTo>
                        <a:pt x="0" y="0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6" y="8"/>
                        <a:pt x="29" y="4"/>
                        <a:pt x="41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BBA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87" name="Freeform 143"/>
                <p:cNvSpPr>
                  <a:spLocks/>
                </p:cNvSpPr>
                <p:nvPr/>
              </p:nvSpPr>
              <p:spPr bwMode="auto">
                <a:xfrm>
                  <a:off x="1795" y="3573"/>
                  <a:ext cx="135" cy="35"/>
                </a:xfrm>
                <a:custGeom>
                  <a:avLst/>
                  <a:gdLst>
                    <a:gd name="T0" fmla="*/ 0 w 54"/>
                    <a:gd name="T1" fmla="*/ 681 h 13"/>
                    <a:gd name="T2" fmla="*/ 1845 w 54"/>
                    <a:gd name="T3" fmla="*/ 681 h 13"/>
                    <a:gd name="T4" fmla="*/ 2113 w 54"/>
                    <a:gd name="T5" fmla="*/ 369 h 13"/>
                    <a:gd name="T6" fmla="*/ 1845 w 54"/>
                    <a:gd name="T7" fmla="*/ 0 h 13"/>
                    <a:gd name="T8" fmla="*/ 0 w 54"/>
                    <a:gd name="T9" fmla="*/ 0 h 13"/>
                    <a:gd name="T10" fmla="*/ 0 w 54"/>
                    <a:gd name="T11" fmla="*/ 681 h 1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4"/>
                    <a:gd name="T19" fmla="*/ 0 h 13"/>
                    <a:gd name="T20" fmla="*/ 54 w 54"/>
                    <a:gd name="T21" fmla="*/ 13 h 1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4" h="13">
                      <a:moveTo>
                        <a:pt x="0" y="13"/>
                      </a:moveTo>
                      <a:cubicBezTo>
                        <a:pt x="47" y="13"/>
                        <a:pt x="47" y="13"/>
                        <a:pt x="47" y="13"/>
                      </a:cubicBezTo>
                      <a:cubicBezTo>
                        <a:pt x="51" y="13"/>
                        <a:pt x="54" y="10"/>
                        <a:pt x="54" y="7"/>
                      </a:cubicBezTo>
                      <a:cubicBezTo>
                        <a:pt x="54" y="3"/>
                        <a:pt x="51" y="0"/>
                        <a:pt x="4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3"/>
                      </a:lnTo>
                      <a:close/>
                    </a:path>
                  </a:pathLst>
                </a:custGeom>
                <a:solidFill>
                  <a:srgbClr val="FA002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88" name="Freeform 144"/>
                <p:cNvSpPr>
                  <a:spLocks/>
                </p:cNvSpPr>
                <p:nvPr/>
              </p:nvSpPr>
              <p:spPr bwMode="auto">
                <a:xfrm>
                  <a:off x="1405" y="3709"/>
                  <a:ext cx="370" cy="24"/>
                </a:xfrm>
                <a:custGeom>
                  <a:avLst/>
                  <a:gdLst>
                    <a:gd name="T0" fmla="*/ 282 w 148"/>
                    <a:gd name="T1" fmla="*/ 0 h 9"/>
                    <a:gd name="T2" fmla="*/ 5783 w 148"/>
                    <a:gd name="T3" fmla="*/ 0 h 9"/>
                    <a:gd name="T4" fmla="*/ 2032 w 148"/>
                    <a:gd name="T5" fmla="*/ 149 h 9"/>
                    <a:gd name="T6" fmla="*/ 125 w 148"/>
                    <a:gd name="T7" fmla="*/ 363 h 9"/>
                    <a:gd name="T8" fmla="*/ 282 w 148"/>
                    <a:gd name="T9" fmla="*/ 0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8"/>
                    <a:gd name="T16" fmla="*/ 0 h 9"/>
                    <a:gd name="T17" fmla="*/ 148 w 148"/>
                    <a:gd name="T18" fmla="*/ 9 h 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8" h="9">
                      <a:moveTo>
                        <a:pt x="7" y="0"/>
                      </a:moveTo>
                      <a:cubicBezTo>
                        <a:pt x="148" y="0"/>
                        <a:pt x="148" y="0"/>
                        <a:pt x="148" y="0"/>
                      </a:cubicBezTo>
                      <a:cubicBezTo>
                        <a:pt x="142" y="0"/>
                        <a:pt x="91" y="1"/>
                        <a:pt x="52" y="3"/>
                      </a:cubicBezTo>
                      <a:cubicBezTo>
                        <a:pt x="27" y="4"/>
                        <a:pt x="4" y="5"/>
                        <a:pt x="3" y="7"/>
                      </a:cubicBezTo>
                      <a:cubicBezTo>
                        <a:pt x="2" y="9"/>
                        <a:pt x="0" y="0"/>
                        <a:pt x="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89" name="Freeform 145"/>
                <p:cNvSpPr>
                  <a:spLocks/>
                </p:cNvSpPr>
                <p:nvPr/>
              </p:nvSpPr>
              <p:spPr bwMode="auto">
                <a:xfrm>
                  <a:off x="1530" y="3645"/>
                  <a:ext cx="367" cy="24"/>
                </a:xfrm>
                <a:custGeom>
                  <a:avLst/>
                  <a:gdLst>
                    <a:gd name="T0" fmla="*/ 230 w 147"/>
                    <a:gd name="T1" fmla="*/ 0 h 9"/>
                    <a:gd name="T2" fmla="*/ 5710 w 147"/>
                    <a:gd name="T3" fmla="*/ 0 h 9"/>
                    <a:gd name="T4" fmla="*/ 1975 w 147"/>
                    <a:gd name="T5" fmla="*/ 93 h 9"/>
                    <a:gd name="T6" fmla="*/ 105 w 147"/>
                    <a:gd name="T7" fmla="*/ 363 h 9"/>
                    <a:gd name="T8" fmla="*/ 230 w 147"/>
                    <a:gd name="T9" fmla="*/ 0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7"/>
                    <a:gd name="T16" fmla="*/ 0 h 9"/>
                    <a:gd name="T17" fmla="*/ 147 w 147"/>
                    <a:gd name="T18" fmla="*/ 9 h 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7" h="9">
                      <a:moveTo>
                        <a:pt x="6" y="0"/>
                      </a:moveTo>
                      <a:cubicBezTo>
                        <a:pt x="147" y="0"/>
                        <a:pt x="147" y="0"/>
                        <a:pt x="147" y="0"/>
                      </a:cubicBezTo>
                      <a:cubicBezTo>
                        <a:pt x="141" y="0"/>
                        <a:pt x="91" y="1"/>
                        <a:pt x="51" y="2"/>
                      </a:cubicBezTo>
                      <a:cubicBezTo>
                        <a:pt x="27" y="3"/>
                        <a:pt x="4" y="5"/>
                        <a:pt x="3" y="7"/>
                      </a:cubicBezTo>
                      <a:cubicBezTo>
                        <a:pt x="2" y="9"/>
                        <a:pt x="0" y="0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90" name="Freeform 146"/>
                <p:cNvSpPr>
                  <a:spLocks/>
                </p:cNvSpPr>
                <p:nvPr/>
              </p:nvSpPr>
              <p:spPr bwMode="auto">
                <a:xfrm>
                  <a:off x="1415" y="3773"/>
                  <a:ext cx="195" cy="27"/>
                </a:xfrm>
                <a:custGeom>
                  <a:avLst/>
                  <a:gdLst>
                    <a:gd name="T0" fmla="*/ 237 w 78"/>
                    <a:gd name="T1" fmla="*/ 59 h 10"/>
                    <a:gd name="T2" fmla="*/ 3020 w 78"/>
                    <a:gd name="T3" fmla="*/ 59 h 10"/>
                    <a:gd name="T4" fmla="*/ 1488 w 78"/>
                    <a:gd name="T5" fmla="*/ 103 h 10"/>
                    <a:gd name="T6" fmla="*/ 125 w 78"/>
                    <a:gd name="T7" fmla="*/ 429 h 10"/>
                    <a:gd name="T8" fmla="*/ 237 w 78"/>
                    <a:gd name="T9" fmla="*/ 59 h 1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"/>
                    <a:gd name="T16" fmla="*/ 0 h 10"/>
                    <a:gd name="T17" fmla="*/ 78 w 78"/>
                    <a:gd name="T18" fmla="*/ 10 h 1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" h="10">
                      <a:moveTo>
                        <a:pt x="6" y="1"/>
                      </a:moveTo>
                      <a:cubicBezTo>
                        <a:pt x="77" y="1"/>
                        <a:pt x="77" y="1"/>
                        <a:pt x="77" y="1"/>
                      </a:cubicBezTo>
                      <a:cubicBezTo>
                        <a:pt x="71" y="0"/>
                        <a:pt x="78" y="1"/>
                        <a:pt x="38" y="2"/>
                      </a:cubicBezTo>
                      <a:cubicBezTo>
                        <a:pt x="13" y="3"/>
                        <a:pt x="3" y="5"/>
                        <a:pt x="3" y="8"/>
                      </a:cubicBezTo>
                      <a:cubicBezTo>
                        <a:pt x="2" y="10"/>
                        <a:pt x="0" y="1"/>
                        <a:pt x="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91" name="Freeform 147"/>
                <p:cNvSpPr>
                  <a:spLocks/>
                </p:cNvSpPr>
                <p:nvPr/>
              </p:nvSpPr>
              <p:spPr bwMode="auto">
                <a:xfrm>
                  <a:off x="1732" y="3579"/>
                  <a:ext cx="170" cy="10"/>
                </a:xfrm>
                <a:custGeom>
                  <a:avLst/>
                  <a:gdLst>
                    <a:gd name="T0" fmla="*/ 0 w 68"/>
                    <a:gd name="T1" fmla="*/ 0 h 4"/>
                    <a:gd name="T2" fmla="*/ 2658 w 68"/>
                    <a:gd name="T3" fmla="*/ 0 h 4"/>
                    <a:gd name="T4" fmla="*/ 0 w 68"/>
                    <a:gd name="T5" fmla="*/ 0 h 4"/>
                    <a:gd name="T6" fmla="*/ 0 60000 65536"/>
                    <a:gd name="T7" fmla="*/ 0 60000 65536"/>
                    <a:gd name="T8" fmla="*/ 0 60000 65536"/>
                    <a:gd name="T9" fmla="*/ 0 w 68"/>
                    <a:gd name="T10" fmla="*/ 0 h 4"/>
                    <a:gd name="T11" fmla="*/ 68 w 68"/>
                    <a:gd name="T12" fmla="*/ 4 h 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68" h="4">
                      <a:moveTo>
                        <a:pt x="0" y="0"/>
                      </a:moveTo>
                      <a:cubicBezTo>
                        <a:pt x="68" y="0"/>
                        <a:pt x="68" y="0"/>
                        <a:pt x="68" y="0"/>
                      </a:cubicBezTo>
                      <a:cubicBezTo>
                        <a:pt x="61" y="2"/>
                        <a:pt x="10" y="4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92" name="Freeform 148"/>
                <p:cNvSpPr>
                  <a:spLocks/>
                </p:cNvSpPr>
                <p:nvPr/>
              </p:nvSpPr>
              <p:spPr bwMode="auto">
                <a:xfrm>
                  <a:off x="1405" y="3704"/>
                  <a:ext cx="422" cy="35"/>
                </a:xfrm>
                <a:custGeom>
                  <a:avLst/>
                  <a:gdLst>
                    <a:gd name="T0" fmla="*/ 3299 w 169"/>
                    <a:gd name="T1" fmla="*/ 0 h 13"/>
                    <a:gd name="T2" fmla="*/ 262 w 169"/>
                    <a:gd name="T3" fmla="*/ 0 h 13"/>
                    <a:gd name="T4" fmla="*/ 0 w 169"/>
                    <a:gd name="T5" fmla="*/ 312 h 13"/>
                    <a:gd name="T6" fmla="*/ 262 w 169"/>
                    <a:gd name="T7" fmla="*/ 681 h 13"/>
                    <a:gd name="T8" fmla="*/ 6335 w 169"/>
                    <a:gd name="T9" fmla="*/ 681 h 13"/>
                    <a:gd name="T10" fmla="*/ 6572 w 169"/>
                    <a:gd name="T11" fmla="*/ 312 h 13"/>
                    <a:gd name="T12" fmla="*/ 6335 w 169"/>
                    <a:gd name="T13" fmla="*/ 0 h 13"/>
                    <a:gd name="T14" fmla="*/ 3299 w 169"/>
                    <a:gd name="T15" fmla="*/ 0 h 1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69"/>
                    <a:gd name="T25" fmla="*/ 0 h 13"/>
                    <a:gd name="T26" fmla="*/ 169 w 169"/>
                    <a:gd name="T27" fmla="*/ 13 h 1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69" h="13">
                      <a:moveTo>
                        <a:pt x="85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10"/>
                        <a:pt x="3" y="13"/>
                        <a:pt x="7" y="13"/>
                      </a:cubicBezTo>
                      <a:cubicBezTo>
                        <a:pt x="163" y="13"/>
                        <a:pt x="163" y="13"/>
                        <a:pt x="163" y="13"/>
                      </a:cubicBezTo>
                      <a:cubicBezTo>
                        <a:pt x="166" y="13"/>
                        <a:pt x="169" y="10"/>
                        <a:pt x="169" y="6"/>
                      </a:cubicBezTo>
                      <a:cubicBezTo>
                        <a:pt x="169" y="3"/>
                        <a:pt x="166" y="0"/>
                        <a:pt x="163" y="0"/>
                      </a:cubicBezTo>
                      <a:lnTo>
                        <a:pt x="85" y="0"/>
                      </a:ln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93" name="Freeform 149"/>
                <p:cNvSpPr>
                  <a:spLocks/>
                </p:cNvSpPr>
                <p:nvPr/>
              </p:nvSpPr>
              <p:spPr bwMode="auto">
                <a:xfrm>
                  <a:off x="1530" y="3640"/>
                  <a:ext cx="395" cy="35"/>
                </a:xfrm>
                <a:custGeom>
                  <a:avLst/>
                  <a:gdLst>
                    <a:gd name="T0" fmla="*/ 3095 w 158"/>
                    <a:gd name="T1" fmla="*/ 0 h 13"/>
                    <a:gd name="T2" fmla="*/ 237 w 158"/>
                    <a:gd name="T3" fmla="*/ 0 h 13"/>
                    <a:gd name="T4" fmla="*/ 0 w 158"/>
                    <a:gd name="T5" fmla="*/ 369 h 13"/>
                    <a:gd name="T6" fmla="*/ 237 w 158"/>
                    <a:gd name="T7" fmla="*/ 681 h 13"/>
                    <a:gd name="T8" fmla="*/ 5938 w 158"/>
                    <a:gd name="T9" fmla="*/ 681 h 13"/>
                    <a:gd name="T10" fmla="*/ 6175 w 158"/>
                    <a:gd name="T11" fmla="*/ 369 h 13"/>
                    <a:gd name="T12" fmla="*/ 5938 w 158"/>
                    <a:gd name="T13" fmla="*/ 0 h 13"/>
                    <a:gd name="T14" fmla="*/ 3095 w 158"/>
                    <a:gd name="T15" fmla="*/ 0 h 1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58"/>
                    <a:gd name="T25" fmla="*/ 0 h 13"/>
                    <a:gd name="T26" fmla="*/ 158 w 158"/>
                    <a:gd name="T27" fmla="*/ 13 h 1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58" h="13">
                      <a:moveTo>
                        <a:pt x="79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0"/>
                        <a:pt x="3" y="13"/>
                        <a:pt x="6" y="13"/>
                      </a:cubicBezTo>
                      <a:cubicBezTo>
                        <a:pt x="152" y="13"/>
                        <a:pt x="152" y="13"/>
                        <a:pt x="152" y="13"/>
                      </a:cubicBezTo>
                      <a:cubicBezTo>
                        <a:pt x="156" y="13"/>
                        <a:pt x="158" y="10"/>
                        <a:pt x="158" y="7"/>
                      </a:cubicBezTo>
                      <a:cubicBezTo>
                        <a:pt x="158" y="3"/>
                        <a:pt x="156" y="0"/>
                        <a:pt x="152" y="0"/>
                      </a:cubicBezTo>
                      <a:lnTo>
                        <a:pt x="79" y="0"/>
                      </a:ln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94" name="Freeform 150"/>
                <p:cNvSpPr>
                  <a:spLocks/>
                </p:cNvSpPr>
                <p:nvPr/>
              </p:nvSpPr>
              <p:spPr bwMode="auto">
                <a:xfrm>
                  <a:off x="1675" y="3573"/>
                  <a:ext cx="255" cy="35"/>
                </a:xfrm>
                <a:custGeom>
                  <a:avLst/>
                  <a:gdLst>
                    <a:gd name="T0" fmla="*/ 3720 w 102"/>
                    <a:gd name="T1" fmla="*/ 0 h 13"/>
                    <a:gd name="T2" fmla="*/ 1845 w 102"/>
                    <a:gd name="T3" fmla="*/ 0 h 13"/>
                    <a:gd name="T4" fmla="*/ 520 w 102"/>
                    <a:gd name="T5" fmla="*/ 0 h 13"/>
                    <a:gd name="T6" fmla="*/ 0 w 102"/>
                    <a:gd name="T7" fmla="*/ 681 h 13"/>
                    <a:gd name="T8" fmla="*/ 3720 w 102"/>
                    <a:gd name="T9" fmla="*/ 681 h 13"/>
                    <a:gd name="T10" fmla="*/ 3988 w 102"/>
                    <a:gd name="T11" fmla="*/ 369 h 13"/>
                    <a:gd name="T12" fmla="*/ 3720 w 102"/>
                    <a:gd name="T13" fmla="*/ 0 h 1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2"/>
                    <a:gd name="T22" fmla="*/ 0 h 13"/>
                    <a:gd name="T23" fmla="*/ 102 w 102"/>
                    <a:gd name="T24" fmla="*/ 13 h 1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2" h="13">
                      <a:moveTo>
                        <a:pt x="95" y="0"/>
                      </a:move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8" y="4"/>
                        <a:pt x="3" y="9"/>
                        <a:pt x="0" y="13"/>
                      </a:cubicBezTo>
                      <a:cubicBezTo>
                        <a:pt x="95" y="13"/>
                        <a:pt x="95" y="13"/>
                        <a:pt x="95" y="13"/>
                      </a:cubicBezTo>
                      <a:cubicBezTo>
                        <a:pt x="99" y="13"/>
                        <a:pt x="102" y="10"/>
                        <a:pt x="102" y="7"/>
                      </a:cubicBezTo>
                      <a:cubicBezTo>
                        <a:pt x="102" y="3"/>
                        <a:pt x="99" y="0"/>
                        <a:pt x="95" y="0"/>
                      </a:cubicBez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95" name="Freeform 151"/>
                <p:cNvSpPr>
                  <a:spLocks/>
                </p:cNvSpPr>
                <p:nvPr/>
              </p:nvSpPr>
              <p:spPr bwMode="auto">
                <a:xfrm>
                  <a:off x="1412" y="3771"/>
                  <a:ext cx="223" cy="32"/>
                </a:xfrm>
                <a:custGeom>
                  <a:avLst/>
                  <a:gdLst>
                    <a:gd name="T0" fmla="*/ 238 w 89"/>
                    <a:gd name="T1" fmla="*/ 605 h 12"/>
                    <a:gd name="T2" fmla="*/ 1934 w 89"/>
                    <a:gd name="T3" fmla="*/ 605 h 12"/>
                    <a:gd name="T4" fmla="*/ 3510 w 89"/>
                    <a:gd name="T5" fmla="*/ 0 h 12"/>
                    <a:gd name="T6" fmla="*/ 2330 w 89"/>
                    <a:gd name="T7" fmla="*/ 0 h 12"/>
                    <a:gd name="T8" fmla="*/ 238 w 89"/>
                    <a:gd name="T9" fmla="*/ 0 h 12"/>
                    <a:gd name="T10" fmla="*/ 0 w 89"/>
                    <a:gd name="T11" fmla="*/ 307 h 12"/>
                    <a:gd name="T12" fmla="*/ 238 w 89"/>
                    <a:gd name="T13" fmla="*/ 605 h 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2"/>
                    <a:gd name="T23" fmla="*/ 89 w 89"/>
                    <a:gd name="T24" fmla="*/ 12 h 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2">
                      <a:moveTo>
                        <a:pt x="6" y="12"/>
                      </a:moveTo>
                      <a:cubicBezTo>
                        <a:pt x="49" y="12"/>
                        <a:pt x="49" y="12"/>
                        <a:pt x="49" y="12"/>
                      </a:cubicBezTo>
                      <a:cubicBezTo>
                        <a:pt x="64" y="8"/>
                        <a:pt x="77" y="4"/>
                        <a:pt x="8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10"/>
                        <a:pt x="3" y="12"/>
                        <a:pt x="6" y="12"/>
                      </a:cubicBez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96" name="Freeform 152"/>
                <p:cNvSpPr>
                  <a:spLocks/>
                </p:cNvSpPr>
                <p:nvPr/>
              </p:nvSpPr>
              <p:spPr bwMode="auto">
                <a:xfrm>
                  <a:off x="1405" y="1163"/>
                  <a:ext cx="422" cy="32"/>
                </a:xfrm>
                <a:custGeom>
                  <a:avLst/>
                  <a:gdLst>
                    <a:gd name="T0" fmla="*/ 3299 w 169"/>
                    <a:gd name="T1" fmla="*/ 0 h 12"/>
                    <a:gd name="T2" fmla="*/ 262 w 169"/>
                    <a:gd name="T3" fmla="*/ 0 h 12"/>
                    <a:gd name="T4" fmla="*/ 0 w 169"/>
                    <a:gd name="T5" fmla="*/ 307 h 12"/>
                    <a:gd name="T6" fmla="*/ 262 w 169"/>
                    <a:gd name="T7" fmla="*/ 605 h 12"/>
                    <a:gd name="T8" fmla="*/ 6335 w 169"/>
                    <a:gd name="T9" fmla="*/ 605 h 12"/>
                    <a:gd name="T10" fmla="*/ 6572 w 169"/>
                    <a:gd name="T11" fmla="*/ 307 h 12"/>
                    <a:gd name="T12" fmla="*/ 6335 w 169"/>
                    <a:gd name="T13" fmla="*/ 0 h 12"/>
                    <a:gd name="T14" fmla="*/ 3299 w 169"/>
                    <a:gd name="T15" fmla="*/ 0 h 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69"/>
                    <a:gd name="T25" fmla="*/ 0 h 12"/>
                    <a:gd name="T26" fmla="*/ 169 w 169"/>
                    <a:gd name="T27" fmla="*/ 12 h 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69" h="12">
                      <a:moveTo>
                        <a:pt x="85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0"/>
                        <a:pt x="0" y="2"/>
                        <a:pt x="0" y="6"/>
                      </a:cubicBezTo>
                      <a:cubicBezTo>
                        <a:pt x="0" y="9"/>
                        <a:pt x="3" y="12"/>
                        <a:pt x="7" y="12"/>
                      </a:cubicBezTo>
                      <a:cubicBezTo>
                        <a:pt x="163" y="12"/>
                        <a:pt x="163" y="12"/>
                        <a:pt x="163" y="12"/>
                      </a:cubicBezTo>
                      <a:cubicBezTo>
                        <a:pt x="166" y="12"/>
                        <a:pt x="169" y="9"/>
                        <a:pt x="169" y="6"/>
                      </a:cubicBezTo>
                      <a:cubicBezTo>
                        <a:pt x="169" y="2"/>
                        <a:pt x="166" y="0"/>
                        <a:pt x="163" y="0"/>
                      </a:cubicBezTo>
                      <a:lnTo>
                        <a:pt x="85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97" name="Freeform 153"/>
                <p:cNvSpPr>
                  <a:spLocks/>
                </p:cNvSpPr>
                <p:nvPr/>
              </p:nvSpPr>
              <p:spPr bwMode="auto">
                <a:xfrm>
                  <a:off x="1530" y="1099"/>
                  <a:ext cx="395" cy="32"/>
                </a:xfrm>
                <a:custGeom>
                  <a:avLst/>
                  <a:gdLst>
                    <a:gd name="T0" fmla="*/ 3095 w 158"/>
                    <a:gd name="T1" fmla="*/ 0 h 12"/>
                    <a:gd name="T2" fmla="*/ 237 w 158"/>
                    <a:gd name="T3" fmla="*/ 0 h 12"/>
                    <a:gd name="T4" fmla="*/ 0 w 158"/>
                    <a:gd name="T5" fmla="*/ 307 h 12"/>
                    <a:gd name="T6" fmla="*/ 237 w 158"/>
                    <a:gd name="T7" fmla="*/ 605 h 12"/>
                    <a:gd name="T8" fmla="*/ 5938 w 158"/>
                    <a:gd name="T9" fmla="*/ 605 h 12"/>
                    <a:gd name="T10" fmla="*/ 6175 w 158"/>
                    <a:gd name="T11" fmla="*/ 307 h 12"/>
                    <a:gd name="T12" fmla="*/ 5938 w 158"/>
                    <a:gd name="T13" fmla="*/ 0 h 12"/>
                    <a:gd name="T14" fmla="*/ 3095 w 158"/>
                    <a:gd name="T15" fmla="*/ 0 h 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58"/>
                    <a:gd name="T25" fmla="*/ 0 h 12"/>
                    <a:gd name="T26" fmla="*/ 158 w 158"/>
                    <a:gd name="T27" fmla="*/ 12 h 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58" h="12">
                      <a:moveTo>
                        <a:pt x="79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9"/>
                        <a:pt x="3" y="12"/>
                        <a:pt x="6" y="12"/>
                      </a:cubicBezTo>
                      <a:cubicBezTo>
                        <a:pt x="152" y="12"/>
                        <a:pt x="152" y="12"/>
                        <a:pt x="152" y="12"/>
                      </a:cubicBezTo>
                      <a:cubicBezTo>
                        <a:pt x="156" y="12"/>
                        <a:pt x="158" y="9"/>
                        <a:pt x="158" y="6"/>
                      </a:cubicBezTo>
                      <a:cubicBezTo>
                        <a:pt x="158" y="3"/>
                        <a:pt x="156" y="0"/>
                        <a:pt x="152" y="0"/>
                      </a:cubicBezTo>
                      <a:lnTo>
                        <a:pt x="79" y="0"/>
                      </a:lnTo>
                      <a:close/>
                    </a:path>
                  </a:pathLst>
                </a:custGeom>
                <a:solidFill>
                  <a:srgbClr val="4BBA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98" name="Freeform 154"/>
                <p:cNvSpPr>
                  <a:spLocks/>
                </p:cNvSpPr>
                <p:nvPr/>
              </p:nvSpPr>
              <p:spPr bwMode="auto">
                <a:xfrm>
                  <a:off x="1675" y="1032"/>
                  <a:ext cx="255" cy="32"/>
                </a:xfrm>
                <a:custGeom>
                  <a:avLst/>
                  <a:gdLst>
                    <a:gd name="T0" fmla="*/ 3720 w 102"/>
                    <a:gd name="T1" fmla="*/ 0 h 12"/>
                    <a:gd name="T2" fmla="*/ 1845 w 102"/>
                    <a:gd name="T3" fmla="*/ 0 h 12"/>
                    <a:gd name="T4" fmla="*/ 520 w 102"/>
                    <a:gd name="T5" fmla="*/ 0 h 12"/>
                    <a:gd name="T6" fmla="*/ 0 w 102"/>
                    <a:gd name="T7" fmla="*/ 605 h 12"/>
                    <a:gd name="T8" fmla="*/ 3720 w 102"/>
                    <a:gd name="T9" fmla="*/ 605 h 12"/>
                    <a:gd name="T10" fmla="*/ 3988 w 102"/>
                    <a:gd name="T11" fmla="*/ 307 h 12"/>
                    <a:gd name="T12" fmla="*/ 3720 w 102"/>
                    <a:gd name="T13" fmla="*/ 0 h 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2"/>
                    <a:gd name="T22" fmla="*/ 0 h 12"/>
                    <a:gd name="T23" fmla="*/ 102 w 102"/>
                    <a:gd name="T24" fmla="*/ 12 h 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2" h="12">
                      <a:moveTo>
                        <a:pt x="95" y="0"/>
                      </a:move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8" y="4"/>
                        <a:pt x="3" y="8"/>
                        <a:pt x="0" y="12"/>
                      </a:cubicBezTo>
                      <a:cubicBezTo>
                        <a:pt x="95" y="12"/>
                        <a:pt x="95" y="12"/>
                        <a:pt x="95" y="12"/>
                      </a:cubicBezTo>
                      <a:cubicBezTo>
                        <a:pt x="99" y="12"/>
                        <a:pt x="102" y="9"/>
                        <a:pt x="102" y="6"/>
                      </a:cubicBezTo>
                      <a:cubicBezTo>
                        <a:pt x="102" y="3"/>
                        <a:pt x="99" y="0"/>
                        <a:pt x="95" y="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899" name="Freeform 155"/>
                <p:cNvSpPr>
                  <a:spLocks/>
                </p:cNvSpPr>
                <p:nvPr/>
              </p:nvSpPr>
              <p:spPr bwMode="auto">
                <a:xfrm>
                  <a:off x="1412" y="1227"/>
                  <a:ext cx="223" cy="34"/>
                </a:xfrm>
                <a:custGeom>
                  <a:avLst/>
                  <a:gdLst>
                    <a:gd name="T0" fmla="*/ 238 w 89"/>
                    <a:gd name="T1" fmla="*/ 609 h 13"/>
                    <a:gd name="T2" fmla="*/ 1934 w 89"/>
                    <a:gd name="T3" fmla="*/ 609 h 13"/>
                    <a:gd name="T4" fmla="*/ 3510 w 89"/>
                    <a:gd name="T5" fmla="*/ 0 h 13"/>
                    <a:gd name="T6" fmla="*/ 2330 w 89"/>
                    <a:gd name="T7" fmla="*/ 0 h 13"/>
                    <a:gd name="T8" fmla="*/ 238 w 89"/>
                    <a:gd name="T9" fmla="*/ 0 h 13"/>
                    <a:gd name="T10" fmla="*/ 0 w 89"/>
                    <a:gd name="T11" fmla="*/ 288 h 13"/>
                    <a:gd name="T12" fmla="*/ 238 w 89"/>
                    <a:gd name="T13" fmla="*/ 609 h 1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3"/>
                    <a:gd name="T23" fmla="*/ 89 w 89"/>
                    <a:gd name="T24" fmla="*/ 13 h 1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3">
                      <a:moveTo>
                        <a:pt x="6" y="13"/>
                      </a:moveTo>
                      <a:cubicBezTo>
                        <a:pt x="49" y="13"/>
                        <a:pt x="49" y="13"/>
                        <a:pt x="49" y="13"/>
                      </a:cubicBezTo>
                      <a:cubicBezTo>
                        <a:pt x="64" y="8"/>
                        <a:pt x="77" y="4"/>
                        <a:pt x="8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10"/>
                        <a:pt x="3" y="13"/>
                        <a:pt x="6" y="13"/>
                      </a:cubicBezTo>
                      <a:close/>
                    </a:path>
                  </a:pathLst>
                </a:custGeom>
                <a:solidFill>
                  <a:srgbClr val="1706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00" name="Freeform 156"/>
                <p:cNvSpPr>
                  <a:spLocks/>
                </p:cNvSpPr>
                <p:nvPr/>
              </p:nvSpPr>
              <p:spPr bwMode="auto">
                <a:xfrm>
                  <a:off x="1727" y="1099"/>
                  <a:ext cx="198" cy="32"/>
                </a:xfrm>
                <a:custGeom>
                  <a:avLst/>
                  <a:gdLst>
                    <a:gd name="T0" fmla="*/ 2882 w 79"/>
                    <a:gd name="T1" fmla="*/ 605 h 12"/>
                    <a:gd name="T2" fmla="*/ 3115 w 79"/>
                    <a:gd name="T3" fmla="*/ 307 h 12"/>
                    <a:gd name="T4" fmla="*/ 2882 w 79"/>
                    <a:gd name="T5" fmla="*/ 0 h 12"/>
                    <a:gd name="T6" fmla="*/ 0 w 79"/>
                    <a:gd name="T7" fmla="*/ 0 h 12"/>
                    <a:gd name="T8" fmla="*/ 0 w 79"/>
                    <a:gd name="T9" fmla="*/ 605 h 12"/>
                    <a:gd name="T10" fmla="*/ 2882 w 79"/>
                    <a:gd name="T11" fmla="*/ 605 h 1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79"/>
                    <a:gd name="T19" fmla="*/ 0 h 12"/>
                    <a:gd name="T20" fmla="*/ 79 w 79"/>
                    <a:gd name="T21" fmla="*/ 12 h 1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79" h="12">
                      <a:moveTo>
                        <a:pt x="73" y="12"/>
                      </a:moveTo>
                      <a:cubicBezTo>
                        <a:pt x="77" y="12"/>
                        <a:pt x="79" y="9"/>
                        <a:pt x="79" y="6"/>
                      </a:cubicBezTo>
                      <a:cubicBezTo>
                        <a:pt x="79" y="3"/>
                        <a:pt x="77" y="0"/>
                        <a:pt x="7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2"/>
                        <a:pt x="0" y="12"/>
                        <a:pt x="0" y="12"/>
                      </a:cubicBezTo>
                      <a:lnTo>
                        <a:pt x="73" y="12"/>
                      </a:lnTo>
                      <a:close/>
                    </a:path>
                  </a:pathLst>
                </a:custGeom>
                <a:solidFill>
                  <a:srgbClr val="1706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01" name="Freeform 157"/>
                <p:cNvSpPr>
                  <a:spLocks/>
                </p:cNvSpPr>
                <p:nvPr/>
              </p:nvSpPr>
              <p:spPr bwMode="auto">
                <a:xfrm>
                  <a:off x="1617" y="1163"/>
                  <a:ext cx="210" cy="32"/>
                </a:xfrm>
                <a:custGeom>
                  <a:avLst/>
                  <a:gdLst>
                    <a:gd name="T0" fmla="*/ 0 w 84"/>
                    <a:gd name="T1" fmla="*/ 0 h 12"/>
                    <a:gd name="T2" fmla="*/ 0 w 84"/>
                    <a:gd name="T3" fmla="*/ 605 h 12"/>
                    <a:gd name="T4" fmla="*/ 3050 w 84"/>
                    <a:gd name="T5" fmla="*/ 605 h 12"/>
                    <a:gd name="T6" fmla="*/ 3283 w 84"/>
                    <a:gd name="T7" fmla="*/ 307 h 12"/>
                    <a:gd name="T8" fmla="*/ 3050 w 84"/>
                    <a:gd name="T9" fmla="*/ 0 h 12"/>
                    <a:gd name="T10" fmla="*/ 0 w 84"/>
                    <a:gd name="T11" fmla="*/ 0 h 1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4"/>
                    <a:gd name="T19" fmla="*/ 0 h 12"/>
                    <a:gd name="T20" fmla="*/ 84 w 84"/>
                    <a:gd name="T21" fmla="*/ 12 h 1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4" h="12">
                      <a:moveTo>
                        <a:pt x="0" y="0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78" y="12"/>
                        <a:pt x="78" y="12"/>
                        <a:pt x="78" y="12"/>
                      </a:cubicBezTo>
                      <a:cubicBezTo>
                        <a:pt x="81" y="12"/>
                        <a:pt x="84" y="9"/>
                        <a:pt x="84" y="6"/>
                      </a:cubicBezTo>
                      <a:cubicBezTo>
                        <a:pt x="84" y="2"/>
                        <a:pt x="81" y="0"/>
                        <a:pt x="78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A002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02" name="Freeform 158"/>
                <p:cNvSpPr>
                  <a:spLocks/>
                </p:cNvSpPr>
                <p:nvPr/>
              </p:nvSpPr>
              <p:spPr bwMode="auto">
                <a:xfrm>
                  <a:off x="1532" y="1227"/>
                  <a:ext cx="103" cy="34"/>
                </a:xfrm>
                <a:custGeom>
                  <a:avLst/>
                  <a:gdLst>
                    <a:gd name="T0" fmla="*/ 0 w 41"/>
                    <a:gd name="T1" fmla="*/ 0 h 13"/>
                    <a:gd name="T2" fmla="*/ 0 w 41"/>
                    <a:gd name="T3" fmla="*/ 609 h 13"/>
                    <a:gd name="T4" fmla="*/ 50 w 41"/>
                    <a:gd name="T5" fmla="*/ 609 h 13"/>
                    <a:gd name="T6" fmla="*/ 1635 w 41"/>
                    <a:gd name="T7" fmla="*/ 0 h 13"/>
                    <a:gd name="T8" fmla="*/ 0 w 41"/>
                    <a:gd name="T9" fmla="*/ 0 h 1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1"/>
                    <a:gd name="T16" fmla="*/ 0 h 13"/>
                    <a:gd name="T17" fmla="*/ 41 w 41"/>
                    <a:gd name="T18" fmla="*/ 13 h 1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1" h="13">
                      <a:moveTo>
                        <a:pt x="0" y="0"/>
                      </a:move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16" y="8"/>
                        <a:pt x="29" y="4"/>
                        <a:pt x="41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BBA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03" name="Freeform 159"/>
                <p:cNvSpPr>
                  <a:spLocks/>
                </p:cNvSpPr>
                <p:nvPr/>
              </p:nvSpPr>
              <p:spPr bwMode="auto">
                <a:xfrm>
                  <a:off x="1795" y="1032"/>
                  <a:ext cx="135" cy="32"/>
                </a:xfrm>
                <a:custGeom>
                  <a:avLst/>
                  <a:gdLst>
                    <a:gd name="T0" fmla="*/ 0 w 54"/>
                    <a:gd name="T1" fmla="*/ 605 h 12"/>
                    <a:gd name="T2" fmla="*/ 1845 w 54"/>
                    <a:gd name="T3" fmla="*/ 605 h 12"/>
                    <a:gd name="T4" fmla="*/ 2113 w 54"/>
                    <a:gd name="T5" fmla="*/ 307 h 12"/>
                    <a:gd name="T6" fmla="*/ 1845 w 54"/>
                    <a:gd name="T7" fmla="*/ 0 h 12"/>
                    <a:gd name="T8" fmla="*/ 0 w 54"/>
                    <a:gd name="T9" fmla="*/ 0 h 12"/>
                    <a:gd name="T10" fmla="*/ 0 w 54"/>
                    <a:gd name="T11" fmla="*/ 605 h 1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4"/>
                    <a:gd name="T19" fmla="*/ 0 h 12"/>
                    <a:gd name="T20" fmla="*/ 54 w 54"/>
                    <a:gd name="T21" fmla="*/ 12 h 1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4" h="12">
                      <a:moveTo>
                        <a:pt x="0" y="12"/>
                      </a:moveTo>
                      <a:cubicBezTo>
                        <a:pt x="47" y="12"/>
                        <a:pt x="47" y="12"/>
                        <a:pt x="47" y="12"/>
                      </a:cubicBezTo>
                      <a:cubicBezTo>
                        <a:pt x="51" y="12"/>
                        <a:pt x="54" y="9"/>
                        <a:pt x="54" y="6"/>
                      </a:cubicBezTo>
                      <a:cubicBezTo>
                        <a:pt x="54" y="3"/>
                        <a:pt x="51" y="0"/>
                        <a:pt x="4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2"/>
                      </a:lnTo>
                      <a:close/>
                    </a:path>
                  </a:pathLst>
                </a:custGeom>
                <a:solidFill>
                  <a:srgbClr val="FA002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04" name="Freeform 160"/>
                <p:cNvSpPr>
                  <a:spLocks/>
                </p:cNvSpPr>
                <p:nvPr/>
              </p:nvSpPr>
              <p:spPr bwMode="auto">
                <a:xfrm>
                  <a:off x="1405" y="1165"/>
                  <a:ext cx="370" cy="27"/>
                </a:xfrm>
                <a:custGeom>
                  <a:avLst/>
                  <a:gdLst>
                    <a:gd name="T0" fmla="*/ 282 w 148"/>
                    <a:gd name="T1" fmla="*/ 59 h 10"/>
                    <a:gd name="T2" fmla="*/ 5783 w 148"/>
                    <a:gd name="T3" fmla="*/ 59 h 10"/>
                    <a:gd name="T4" fmla="*/ 2032 w 148"/>
                    <a:gd name="T5" fmla="*/ 159 h 10"/>
                    <a:gd name="T6" fmla="*/ 125 w 148"/>
                    <a:gd name="T7" fmla="*/ 429 h 10"/>
                    <a:gd name="T8" fmla="*/ 282 w 148"/>
                    <a:gd name="T9" fmla="*/ 59 h 1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8"/>
                    <a:gd name="T16" fmla="*/ 0 h 10"/>
                    <a:gd name="T17" fmla="*/ 148 w 148"/>
                    <a:gd name="T18" fmla="*/ 10 h 1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8" h="10">
                      <a:moveTo>
                        <a:pt x="7" y="1"/>
                      </a:moveTo>
                      <a:cubicBezTo>
                        <a:pt x="148" y="1"/>
                        <a:pt x="148" y="1"/>
                        <a:pt x="148" y="1"/>
                      </a:cubicBezTo>
                      <a:cubicBezTo>
                        <a:pt x="142" y="0"/>
                        <a:pt x="91" y="1"/>
                        <a:pt x="52" y="3"/>
                      </a:cubicBezTo>
                      <a:cubicBezTo>
                        <a:pt x="27" y="4"/>
                        <a:pt x="4" y="5"/>
                        <a:pt x="3" y="8"/>
                      </a:cubicBezTo>
                      <a:cubicBezTo>
                        <a:pt x="2" y="10"/>
                        <a:pt x="0" y="1"/>
                        <a:pt x="7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05" name="Freeform 161"/>
                <p:cNvSpPr>
                  <a:spLocks/>
                </p:cNvSpPr>
                <p:nvPr/>
              </p:nvSpPr>
              <p:spPr bwMode="auto">
                <a:xfrm>
                  <a:off x="1530" y="1101"/>
                  <a:ext cx="367" cy="24"/>
                </a:xfrm>
                <a:custGeom>
                  <a:avLst/>
                  <a:gdLst>
                    <a:gd name="T0" fmla="*/ 230 w 147"/>
                    <a:gd name="T1" fmla="*/ 0 h 9"/>
                    <a:gd name="T2" fmla="*/ 5710 w 147"/>
                    <a:gd name="T3" fmla="*/ 0 h 9"/>
                    <a:gd name="T4" fmla="*/ 1975 w 147"/>
                    <a:gd name="T5" fmla="*/ 149 h 9"/>
                    <a:gd name="T6" fmla="*/ 105 w 147"/>
                    <a:gd name="T7" fmla="*/ 363 h 9"/>
                    <a:gd name="T8" fmla="*/ 230 w 147"/>
                    <a:gd name="T9" fmla="*/ 0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7"/>
                    <a:gd name="T16" fmla="*/ 0 h 9"/>
                    <a:gd name="T17" fmla="*/ 147 w 147"/>
                    <a:gd name="T18" fmla="*/ 9 h 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7" h="9">
                      <a:moveTo>
                        <a:pt x="6" y="0"/>
                      </a:moveTo>
                      <a:cubicBezTo>
                        <a:pt x="147" y="0"/>
                        <a:pt x="147" y="0"/>
                        <a:pt x="147" y="0"/>
                      </a:cubicBezTo>
                      <a:cubicBezTo>
                        <a:pt x="141" y="0"/>
                        <a:pt x="91" y="1"/>
                        <a:pt x="51" y="3"/>
                      </a:cubicBezTo>
                      <a:cubicBezTo>
                        <a:pt x="27" y="4"/>
                        <a:pt x="4" y="5"/>
                        <a:pt x="3" y="7"/>
                      </a:cubicBezTo>
                      <a:cubicBezTo>
                        <a:pt x="2" y="9"/>
                        <a:pt x="0" y="0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06" name="Freeform 162"/>
                <p:cNvSpPr>
                  <a:spLocks/>
                </p:cNvSpPr>
                <p:nvPr/>
              </p:nvSpPr>
              <p:spPr bwMode="auto">
                <a:xfrm>
                  <a:off x="1415" y="1232"/>
                  <a:ext cx="195" cy="24"/>
                </a:xfrm>
                <a:custGeom>
                  <a:avLst/>
                  <a:gdLst>
                    <a:gd name="T0" fmla="*/ 237 w 78"/>
                    <a:gd name="T1" fmla="*/ 0 h 9"/>
                    <a:gd name="T2" fmla="*/ 3020 w 78"/>
                    <a:gd name="T3" fmla="*/ 0 h 9"/>
                    <a:gd name="T4" fmla="*/ 1488 w 78"/>
                    <a:gd name="T5" fmla="*/ 93 h 9"/>
                    <a:gd name="T6" fmla="*/ 125 w 78"/>
                    <a:gd name="T7" fmla="*/ 363 h 9"/>
                    <a:gd name="T8" fmla="*/ 237 w 78"/>
                    <a:gd name="T9" fmla="*/ 0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"/>
                    <a:gd name="T16" fmla="*/ 0 h 9"/>
                    <a:gd name="T17" fmla="*/ 78 w 78"/>
                    <a:gd name="T18" fmla="*/ 9 h 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" h="9">
                      <a:moveTo>
                        <a:pt x="6" y="0"/>
                      </a:moveTo>
                      <a:cubicBezTo>
                        <a:pt x="77" y="0"/>
                        <a:pt x="77" y="0"/>
                        <a:pt x="77" y="0"/>
                      </a:cubicBezTo>
                      <a:cubicBezTo>
                        <a:pt x="71" y="0"/>
                        <a:pt x="78" y="0"/>
                        <a:pt x="38" y="2"/>
                      </a:cubicBezTo>
                      <a:cubicBezTo>
                        <a:pt x="13" y="3"/>
                        <a:pt x="3" y="5"/>
                        <a:pt x="3" y="7"/>
                      </a:cubicBezTo>
                      <a:cubicBezTo>
                        <a:pt x="2" y="9"/>
                        <a:pt x="0" y="0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07" name="Freeform 163"/>
                <p:cNvSpPr>
                  <a:spLocks/>
                </p:cNvSpPr>
                <p:nvPr/>
              </p:nvSpPr>
              <p:spPr bwMode="auto">
                <a:xfrm>
                  <a:off x="1732" y="1037"/>
                  <a:ext cx="170" cy="11"/>
                </a:xfrm>
                <a:custGeom>
                  <a:avLst/>
                  <a:gdLst>
                    <a:gd name="T0" fmla="*/ 0 w 68"/>
                    <a:gd name="T1" fmla="*/ 0 h 4"/>
                    <a:gd name="T2" fmla="*/ 2658 w 68"/>
                    <a:gd name="T3" fmla="*/ 0 h 4"/>
                    <a:gd name="T4" fmla="*/ 0 w 68"/>
                    <a:gd name="T5" fmla="*/ 0 h 4"/>
                    <a:gd name="T6" fmla="*/ 0 60000 65536"/>
                    <a:gd name="T7" fmla="*/ 0 60000 65536"/>
                    <a:gd name="T8" fmla="*/ 0 60000 65536"/>
                    <a:gd name="T9" fmla="*/ 0 w 68"/>
                    <a:gd name="T10" fmla="*/ 0 h 4"/>
                    <a:gd name="T11" fmla="*/ 68 w 68"/>
                    <a:gd name="T12" fmla="*/ 4 h 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68" h="4">
                      <a:moveTo>
                        <a:pt x="0" y="0"/>
                      </a:moveTo>
                      <a:cubicBezTo>
                        <a:pt x="68" y="0"/>
                        <a:pt x="68" y="0"/>
                        <a:pt x="68" y="0"/>
                      </a:cubicBezTo>
                      <a:cubicBezTo>
                        <a:pt x="61" y="1"/>
                        <a:pt x="10" y="4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08" name="Freeform 164"/>
                <p:cNvSpPr>
                  <a:spLocks/>
                </p:cNvSpPr>
                <p:nvPr/>
              </p:nvSpPr>
              <p:spPr bwMode="auto">
                <a:xfrm>
                  <a:off x="1405" y="1163"/>
                  <a:ext cx="422" cy="32"/>
                </a:xfrm>
                <a:custGeom>
                  <a:avLst/>
                  <a:gdLst>
                    <a:gd name="T0" fmla="*/ 3299 w 169"/>
                    <a:gd name="T1" fmla="*/ 0 h 12"/>
                    <a:gd name="T2" fmla="*/ 262 w 169"/>
                    <a:gd name="T3" fmla="*/ 0 h 12"/>
                    <a:gd name="T4" fmla="*/ 0 w 169"/>
                    <a:gd name="T5" fmla="*/ 307 h 12"/>
                    <a:gd name="T6" fmla="*/ 262 w 169"/>
                    <a:gd name="T7" fmla="*/ 605 h 12"/>
                    <a:gd name="T8" fmla="*/ 6335 w 169"/>
                    <a:gd name="T9" fmla="*/ 605 h 12"/>
                    <a:gd name="T10" fmla="*/ 6572 w 169"/>
                    <a:gd name="T11" fmla="*/ 307 h 12"/>
                    <a:gd name="T12" fmla="*/ 6335 w 169"/>
                    <a:gd name="T13" fmla="*/ 0 h 12"/>
                    <a:gd name="T14" fmla="*/ 3299 w 169"/>
                    <a:gd name="T15" fmla="*/ 0 h 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69"/>
                    <a:gd name="T25" fmla="*/ 0 h 12"/>
                    <a:gd name="T26" fmla="*/ 169 w 169"/>
                    <a:gd name="T27" fmla="*/ 12 h 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69" h="12">
                      <a:moveTo>
                        <a:pt x="85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0"/>
                        <a:pt x="0" y="2"/>
                        <a:pt x="0" y="6"/>
                      </a:cubicBezTo>
                      <a:cubicBezTo>
                        <a:pt x="0" y="9"/>
                        <a:pt x="3" y="12"/>
                        <a:pt x="7" y="12"/>
                      </a:cubicBezTo>
                      <a:cubicBezTo>
                        <a:pt x="163" y="12"/>
                        <a:pt x="163" y="12"/>
                        <a:pt x="163" y="12"/>
                      </a:cubicBezTo>
                      <a:cubicBezTo>
                        <a:pt x="166" y="12"/>
                        <a:pt x="169" y="9"/>
                        <a:pt x="169" y="6"/>
                      </a:cubicBezTo>
                      <a:cubicBezTo>
                        <a:pt x="169" y="2"/>
                        <a:pt x="166" y="0"/>
                        <a:pt x="163" y="0"/>
                      </a:cubicBezTo>
                      <a:lnTo>
                        <a:pt x="85" y="0"/>
                      </a:ln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09" name="Freeform 165"/>
                <p:cNvSpPr>
                  <a:spLocks/>
                </p:cNvSpPr>
                <p:nvPr/>
              </p:nvSpPr>
              <p:spPr bwMode="auto">
                <a:xfrm>
                  <a:off x="1530" y="1099"/>
                  <a:ext cx="395" cy="32"/>
                </a:xfrm>
                <a:custGeom>
                  <a:avLst/>
                  <a:gdLst>
                    <a:gd name="T0" fmla="*/ 3095 w 158"/>
                    <a:gd name="T1" fmla="*/ 0 h 12"/>
                    <a:gd name="T2" fmla="*/ 237 w 158"/>
                    <a:gd name="T3" fmla="*/ 0 h 12"/>
                    <a:gd name="T4" fmla="*/ 0 w 158"/>
                    <a:gd name="T5" fmla="*/ 307 h 12"/>
                    <a:gd name="T6" fmla="*/ 237 w 158"/>
                    <a:gd name="T7" fmla="*/ 605 h 12"/>
                    <a:gd name="T8" fmla="*/ 5938 w 158"/>
                    <a:gd name="T9" fmla="*/ 605 h 12"/>
                    <a:gd name="T10" fmla="*/ 6175 w 158"/>
                    <a:gd name="T11" fmla="*/ 307 h 12"/>
                    <a:gd name="T12" fmla="*/ 5938 w 158"/>
                    <a:gd name="T13" fmla="*/ 0 h 12"/>
                    <a:gd name="T14" fmla="*/ 3095 w 158"/>
                    <a:gd name="T15" fmla="*/ 0 h 1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58"/>
                    <a:gd name="T25" fmla="*/ 0 h 12"/>
                    <a:gd name="T26" fmla="*/ 158 w 158"/>
                    <a:gd name="T27" fmla="*/ 12 h 1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58" h="12">
                      <a:moveTo>
                        <a:pt x="79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9"/>
                        <a:pt x="3" y="12"/>
                        <a:pt x="6" y="12"/>
                      </a:cubicBezTo>
                      <a:cubicBezTo>
                        <a:pt x="152" y="12"/>
                        <a:pt x="152" y="12"/>
                        <a:pt x="152" y="12"/>
                      </a:cubicBezTo>
                      <a:cubicBezTo>
                        <a:pt x="156" y="12"/>
                        <a:pt x="158" y="9"/>
                        <a:pt x="158" y="6"/>
                      </a:cubicBezTo>
                      <a:cubicBezTo>
                        <a:pt x="158" y="3"/>
                        <a:pt x="156" y="0"/>
                        <a:pt x="152" y="0"/>
                      </a:cubicBezTo>
                      <a:lnTo>
                        <a:pt x="79" y="0"/>
                      </a:ln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10" name="Freeform 166"/>
                <p:cNvSpPr>
                  <a:spLocks/>
                </p:cNvSpPr>
                <p:nvPr/>
              </p:nvSpPr>
              <p:spPr bwMode="auto">
                <a:xfrm>
                  <a:off x="1675" y="1032"/>
                  <a:ext cx="255" cy="32"/>
                </a:xfrm>
                <a:custGeom>
                  <a:avLst/>
                  <a:gdLst>
                    <a:gd name="T0" fmla="*/ 3720 w 102"/>
                    <a:gd name="T1" fmla="*/ 0 h 12"/>
                    <a:gd name="T2" fmla="*/ 1845 w 102"/>
                    <a:gd name="T3" fmla="*/ 0 h 12"/>
                    <a:gd name="T4" fmla="*/ 520 w 102"/>
                    <a:gd name="T5" fmla="*/ 0 h 12"/>
                    <a:gd name="T6" fmla="*/ 0 w 102"/>
                    <a:gd name="T7" fmla="*/ 605 h 12"/>
                    <a:gd name="T8" fmla="*/ 3720 w 102"/>
                    <a:gd name="T9" fmla="*/ 605 h 12"/>
                    <a:gd name="T10" fmla="*/ 3988 w 102"/>
                    <a:gd name="T11" fmla="*/ 307 h 12"/>
                    <a:gd name="T12" fmla="*/ 3720 w 102"/>
                    <a:gd name="T13" fmla="*/ 0 h 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2"/>
                    <a:gd name="T22" fmla="*/ 0 h 12"/>
                    <a:gd name="T23" fmla="*/ 102 w 102"/>
                    <a:gd name="T24" fmla="*/ 12 h 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2" h="12">
                      <a:moveTo>
                        <a:pt x="95" y="0"/>
                      </a:move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8" y="4"/>
                        <a:pt x="3" y="8"/>
                        <a:pt x="0" y="12"/>
                      </a:cubicBezTo>
                      <a:cubicBezTo>
                        <a:pt x="95" y="12"/>
                        <a:pt x="95" y="12"/>
                        <a:pt x="95" y="12"/>
                      </a:cubicBezTo>
                      <a:cubicBezTo>
                        <a:pt x="99" y="12"/>
                        <a:pt x="102" y="9"/>
                        <a:pt x="102" y="6"/>
                      </a:cubicBezTo>
                      <a:cubicBezTo>
                        <a:pt x="102" y="3"/>
                        <a:pt x="99" y="0"/>
                        <a:pt x="95" y="0"/>
                      </a:cubicBez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11" name="Freeform 167"/>
                <p:cNvSpPr>
                  <a:spLocks/>
                </p:cNvSpPr>
                <p:nvPr/>
              </p:nvSpPr>
              <p:spPr bwMode="auto">
                <a:xfrm>
                  <a:off x="1412" y="1227"/>
                  <a:ext cx="223" cy="34"/>
                </a:xfrm>
                <a:custGeom>
                  <a:avLst/>
                  <a:gdLst>
                    <a:gd name="T0" fmla="*/ 238 w 89"/>
                    <a:gd name="T1" fmla="*/ 609 h 13"/>
                    <a:gd name="T2" fmla="*/ 1934 w 89"/>
                    <a:gd name="T3" fmla="*/ 609 h 13"/>
                    <a:gd name="T4" fmla="*/ 3510 w 89"/>
                    <a:gd name="T5" fmla="*/ 0 h 13"/>
                    <a:gd name="T6" fmla="*/ 2330 w 89"/>
                    <a:gd name="T7" fmla="*/ 0 h 13"/>
                    <a:gd name="T8" fmla="*/ 238 w 89"/>
                    <a:gd name="T9" fmla="*/ 0 h 13"/>
                    <a:gd name="T10" fmla="*/ 0 w 89"/>
                    <a:gd name="T11" fmla="*/ 288 h 13"/>
                    <a:gd name="T12" fmla="*/ 238 w 89"/>
                    <a:gd name="T13" fmla="*/ 609 h 1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3"/>
                    <a:gd name="T23" fmla="*/ 89 w 89"/>
                    <a:gd name="T24" fmla="*/ 13 h 1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3">
                      <a:moveTo>
                        <a:pt x="6" y="13"/>
                      </a:moveTo>
                      <a:cubicBezTo>
                        <a:pt x="49" y="13"/>
                        <a:pt x="49" y="13"/>
                        <a:pt x="49" y="13"/>
                      </a:cubicBezTo>
                      <a:cubicBezTo>
                        <a:pt x="64" y="8"/>
                        <a:pt x="77" y="4"/>
                        <a:pt x="8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10"/>
                        <a:pt x="3" y="13"/>
                        <a:pt x="6" y="13"/>
                      </a:cubicBez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12" name="Freeform 168"/>
                <p:cNvSpPr>
                  <a:spLocks/>
                </p:cNvSpPr>
                <p:nvPr/>
              </p:nvSpPr>
              <p:spPr bwMode="auto">
                <a:xfrm>
                  <a:off x="1515" y="1496"/>
                  <a:ext cx="423" cy="35"/>
                </a:xfrm>
                <a:custGeom>
                  <a:avLst/>
                  <a:gdLst>
                    <a:gd name="T0" fmla="*/ 3296 w 169"/>
                    <a:gd name="T1" fmla="*/ 0 h 13"/>
                    <a:gd name="T2" fmla="*/ 238 w 169"/>
                    <a:gd name="T3" fmla="*/ 0 h 13"/>
                    <a:gd name="T4" fmla="*/ 0 w 169"/>
                    <a:gd name="T5" fmla="*/ 312 h 13"/>
                    <a:gd name="T6" fmla="*/ 238 w 169"/>
                    <a:gd name="T7" fmla="*/ 681 h 13"/>
                    <a:gd name="T8" fmla="*/ 6398 w 169"/>
                    <a:gd name="T9" fmla="*/ 681 h 13"/>
                    <a:gd name="T10" fmla="*/ 6635 w 169"/>
                    <a:gd name="T11" fmla="*/ 312 h 13"/>
                    <a:gd name="T12" fmla="*/ 6398 w 169"/>
                    <a:gd name="T13" fmla="*/ 0 h 13"/>
                    <a:gd name="T14" fmla="*/ 3296 w 169"/>
                    <a:gd name="T15" fmla="*/ 0 h 1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69"/>
                    <a:gd name="T25" fmla="*/ 0 h 13"/>
                    <a:gd name="T26" fmla="*/ 169 w 169"/>
                    <a:gd name="T27" fmla="*/ 13 h 1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69" h="13">
                      <a:moveTo>
                        <a:pt x="84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10"/>
                        <a:pt x="3" y="13"/>
                        <a:pt x="6" y="13"/>
                      </a:cubicBezTo>
                      <a:cubicBezTo>
                        <a:pt x="163" y="13"/>
                        <a:pt x="163" y="13"/>
                        <a:pt x="163" y="13"/>
                      </a:cubicBezTo>
                      <a:cubicBezTo>
                        <a:pt x="166" y="13"/>
                        <a:pt x="169" y="10"/>
                        <a:pt x="169" y="6"/>
                      </a:cubicBezTo>
                      <a:cubicBezTo>
                        <a:pt x="169" y="3"/>
                        <a:pt x="166" y="0"/>
                        <a:pt x="163" y="0"/>
                      </a:cubicBez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1706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13" name="Freeform 169"/>
                <p:cNvSpPr>
                  <a:spLocks/>
                </p:cNvSpPr>
                <p:nvPr/>
              </p:nvSpPr>
              <p:spPr bwMode="auto">
                <a:xfrm>
                  <a:off x="1417" y="1432"/>
                  <a:ext cx="398" cy="35"/>
                </a:xfrm>
                <a:custGeom>
                  <a:avLst/>
                  <a:gdLst>
                    <a:gd name="T0" fmla="*/ 3139 w 159"/>
                    <a:gd name="T1" fmla="*/ 0 h 13"/>
                    <a:gd name="T2" fmla="*/ 283 w 159"/>
                    <a:gd name="T3" fmla="*/ 0 h 13"/>
                    <a:gd name="T4" fmla="*/ 0 w 159"/>
                    <a:gd name="T5" fmla="*/ 369 h 13"/>
                    <a:gd name="T6" fmla="*/ 283 w 159"/>
                    <a:gd name="T7" fmla="*/ 681 h 13"/>
                    <a:gd name="T8" fmla="*/ 6010 w 159"/>
                    <a:gd name="T9" fmla="*/ 681 h 13"/>
                    <a:gd name="T10" fmla="*/ 6240 w 159"/>
                    <a:gd name="T11" fmla="*/ 369 h 13"/>
                    <a:gd name="T12" fmla="*/ 6010 w 159"/>
                    <a:gd name="T13" fmla="*/ 0 h 13"/>
                    <a:gd name="T14" fmla="*/ 3139 w 159"/>
                    <a:gd name="T15" fmla="*/ 0 h 1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59"/>
                    <a:gd name="T25" fmla="*/ 0 h 13"/>
                    <a:gd name="T26" fmla="*/ 159 w 159"/>
                    <a:gd name="T27" fmla="*/ 13 h 1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59" h="13">
                      <a:moveTo>
                        <a:pt x="80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0"/>
                        <a:pt x="3" y="13"/>
                        <a:pt x="7" y="13"/>
                      </a:cubicBezTo>
                      <a:cubicBezTo>
                        <a:pt x="153" y="13"/>
                        <a:pt x="153" y="13"/>
                        <a:pt x="153" y="13"/>
                      </a:cubicBezTo>
                      <a:cubicBezTo>
                        <a:pt x="156" y="13"/>
                        <a:pt x="159" y="10"/>
                        <a:pt x="159" y="7"/>
                      </a:cubicBezTo>
                      <a:cubicBezTo>
                        <a:pt x="159" y="3"/>
                        <a:pt x="156" y="0"/>
                        <a:pt x="153" y="0"/>
                      </a:cubicBezTo>
                      <a:lnTo>
                        <a:pt x="80" y="0"/>
                      </a:lnTo>
                      <a:close/>
                    </a:path>
                  </a:pathLst>
                </a:custGeom>
                <a:solidFill>
                  <a:srgbClr val="FA002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14" name="Freeform 170"/>
                <p:cNvSpPr>
                  <a:spLocks/>
                </p:cNvSpPr>
                <p:nvPr/>
              </p:nvSpPr>
              <p:spPr bwMode="auto">
                <a:xfrm>
                  <a:off x="1402" y="1365"/>
                  <a:ext cx="253" cy="35"/>
                </a:xfrm>
                <a:custGeom>
                  <a:avLst/>
                  <a:gdLst>
                    <a:gd name="T0" fmla="*/ 3740 w 101"/>
                    <a:gd name="T1" fmla="*/ 0 h 13"/>
                    <a:gd name="T2" fmla="*/ 1856 w 101"/>
                    <a:gd name="T3" fmla="*/ 0 h 13"/>
                    <a:gd name="T4" fmla="*/ 471 w 101"/>
                    <a:gd name="T5" fmla="*/ 0 h 13"/>
                    <a:gd name="T6" fmla="*/ 0 w 101"/>
                    <a:gd name="T7" fmla="*/ 681 h 13"/>
                    <a:gd name="T8" fmla="*/ 3740 w 101"/>
                    <a:gd name="T9" fmla="*/ 681 h 13"/>
                    <a:gd name="T10" fmla="*/ 3978 w 101"/>
                    <a:gd name="T11" fmla="*/ 369 h 13"/>
                    <a:gd name="T12" fmla="*/ 3740 w 101"/>
                    <a:gd name="T13" fmla="*/ 0 h 1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1"/>
                    <a:gd name="T22" fmla="*/ 0 h 13"/>
                    <a:gd name="T23" fmla="*/ 101 w 101"/>
                    <a:gd name="T24" fmla="*/ 13 h 1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1" h="13">
                      <a:moveTo>
                        <a:pt x="95" y="0"/>
                      </a:move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7" y="4"/>
                        <a:pt x="3" y="9"/>
                        <a:pt x="0" y="13"/>
                      </a:cubicBezTo>
                      <a:cubicBezTo>
                        <a:pt x="95" y="13"/>
                        <a:pt x="95" y="13"/>
                        <a:pt x="95" y="13"/>
                      </a:cubicBezTo>
                      <a:cubicBezTo>
                        <a:pt x="98" y="13"/>
                        <a:pt x="101" y="10"/>
                        <a:pt x="101" y="7"/>
                      </a:cubicBezTo>
                      <a:cubicBezTo>
                        <a:pt x="101" y="3"/>
                        <a:pt x="98" y="0"/>
                        <a:pt x="95" y="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15" name="Freeform 171"/>
                <p:cNvSpPr>
                  <a:spLocks/>
                </p:cNvSpPr>
                <p:nvPr/>
              </p:nvSpPr>
              <p:spPr bwMode="auto">
                <a:xfrm>
                  <a:off x="1480" y="1307"/>
                  <a:ext cx="60" cy="29"/>
                </a:xfrm>
                <a:custGeom>
                  <a:avLst/>
                  <a:gdLst>
                    <a:gd name="T0" fmla="*/ 0 w 24"/>
                    <a:gd name="T1" fmla="*/ 527 h 11"/>
                    <a:gd name="T2" fmla="*/ 675 w 24"/>
                    <a:gd name="T3" fmla="*/ 527 h 11"/>
                    <a:gd name="T4" fmla="*/ 938 w 24"/>
                    <a:gd name="T5" fmla="*/ 237 h 11"/>
                    <a:gd name="T6" fmla="*/ 863 w 24"/>
                    <a:gd name="T7" fmla="*/ 0 h 11"/>
                    <a:gd name="T8" fmla="*/ 0 w 24"/>
                    <a:gd name="T9" fmla="*/ 527 h 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11"/>
                    <a:gd name="T17" fmla="*/ 24 w 24"/>
                    <a:gd name="T18" fmla="*/ 11 h 1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11">
                      <a:moveTo>
                        <a:pt x="0" y="11"/>
                      </a:moveTo>
                      <a:cubicBezTo>
                        <a:pt x="17" y="11"/>
                        <a:pt x="17" y="11"/>
                        <a:pt x="17" y="11"/>
                      </a:cubicBezTo>
                      <a:cubicBezTo>
                        <a:pt x="21" y="11"/>
                        <a:pt x="24" y="8"/>
                        <a:pt x="24" y="5"/>
                      </a:cubicBezTo>
                      <a:cubicBezTo>
                        <a:pt x="24" y="3"/>
                        <a:pt x="23" y="1"/>
                        <a:pt x="22" y="0"/>
                      </a:cubicBezTo>
                      <a:cubicBezTo>
                        <a:pt x="14" y="4"/>
                        <a:pt x="7" y="7"/>
                        <a:pt x="0" y="11"/>
                      </a:cubicBezTo>
                      <a:close/>
                    </a:path>
                  </a:pathLst>
                </a:custGeom>
                <a:solidFill>
                  <a:srgbClr val="4BBA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16" name="Freeform 172"/>
                <p:cNvSpPr>
                  <a:spLocks/>
                </p:cNvSpPr>
                <p:nvPr/>
              </p:nvSpPr>
              <p:spPr bwMode="auto">
                <a:xfrm>
                  <a:off x="1650" y="1563"/>
                  <a:ext cx="222" cy="32"/>
                </a:xfrm>
                <a:custGeom>
                  <a:avLst/>
                  <a:gdLst>
                    <a:gd name="T0" fmla="*/ 229 w 89"/>
                    <a:gd name="T1" fmla="*/ 605 h 12"/>
                    <a:gd name="T2" fmla="*/ 1891 w 89"/>
                    <a:gd name="T3" fmla="*/ 605 h 12"/>
                    <a:gd name="T4" fmla="*/ 3447 w 89"/>
                    <a:gd name="T5" fmla="*/ 0 h 12"/>
                    <a:gd name="T6" fmla="*/ 2282 w 89"/>
                    <a:gd name="T7" fmla="*/ 0 h 12"/>
                    <a:gd name="T8" fmla="*/ 229 w 89"/>
                    <a:gd name="T9" fmla="*/ 0 h 12"/>
                    <a:gd name="T10" fmla="*/ 0 w 89"/>
                    <a:gd name="T11" fmla="*/ 307 h 12"/>
                    <a:gd name="T12" fmla="*/ 229 w 89"/>
                    <a:gd name="T13" fmla="*/ 605 h 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2"/>
                    <a:gd name="T23" fmla="*/ 89 w 89"/>
                    <a:gd name="T24" fmla="*/ 12 h 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2">
                      <a:moveTo>
                        <a:pt x="6" y="12"/>
                      </a:moveTo>
                      <a:cubicBezTo>
                        <a:pt x="49" y="12"/>
                        <a:pt x="49" y="12"/>
                        <a:pt x="49" y="12"/>
                      </a:cubicBezTo>
                      <a:cubicBezTo>
                        <a:pt x="64" y="8"/>
                        <a:pt x="77" y="4"/>
                        <a:pt x="8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9"/>
                        <a:pt x="3" y="12"/>
                        <a:pt x="6" y="12"/>
                      </a:cubicBezTo>
                      <a:close/>
                    </a:path>
                  </a:pathLst>
                </a:custGeom>
                <a:solidFill>
                  <a:srgbClr val="4BBA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17" name="Freeform 173"/>
                <p:cNvSpPr>
                  <a:spLocks/>
                </p:cNvSpPr>
                <p:nvPr/>
              </p:nvSpPr>
              <p:spPr bwMode="auto">
                <a:xfrm>
                  <a:off x="1617" y="1432"/>
                  <a:ext cx="198" cy="35"/>
                </a:xfrm>
                <a:custGeom>
                  <a:avLst/>
                  <a:gdLst>
                    <a:gd name="T0" fmla="*/ 2882 w 79"/>
                    <a:gd name="T1" fmla="*/ 681 h 13"/>
                    <a:gd name="T2" fmla="*/ 3115 w 79"/>
                    <a:gd name="T3" fmla="*/ 369 h 13"/>
                    <a:gd name="T4" fmla="*/ 2882 w 79"/>
                    <a:gd name="T5" fmla="*/ 0 h 13"/>
                    <a:gd name="T6" fmla="*/ 0 w 79"/>
                    <a:gd name="T7" fmla="*/ 0 h 13"/>
                    <a:gd name="T8" fmla="*/ 0 w 79"/>
                    <a:gd name="T9" fmla="*/ 681 h 13"/>
                    <a:gd name="T10" fmla="*/ 2882 w 79"/>
                    <a:gd name="T11" fmla="*/ 681 h 1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79"/>
                    <a:gd name="T19" fmla="*/ 0 h 13"/>
                    <a:gd name="T20" fmla="*/ 79 w 79"/>
                    <a:gd name="T21" fmla="*/ 13 h 1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79" h="13">
                      <a:moveTo>
                        <a:pt x="73" y="13"/>
                      </a:moveTo>
                      <a:cubicBezTo>
                        <a:pt x="76" y="13"/>
                        <a:pt x="79" y="10"/>
                        <a:pt x="79" y="7"/>
                      </a:cubicBezTo>
                      <a:cubicBezTo>
                        <a:pt x="79" y="3"/>
                        <a:pt x="76" y="0"/>
                        <a:pt x="7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3"/>
                        <a:pt x="0" y="13"/>
                        <a:pt x="0" y="13"/>
                      </a:cubicBezTo>
                      <a:lnTo>
                        <a:pt x="73" y="13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18" name="Freeform 174"/>
                <p:cNvSpPr>
                  <a:spLocks/>
                </p:cNvSpPr>
                <p:nvPr/>
              </p:nvSpPr>
              <p:spPr bwMode="auto">
                <a:xfrm>
                  <a:off x="1725" y="1496"/>
                  <a:ext cx="213" cy="35"/>
                </a:xfrm>
                <a:custGeom>
                  <a:avLst/>
                  <a:gdLst>
                    <a:gd name="T0" fmla="*/ 0 w 85"/>
                    <a:gd name="T1" fmla="*/ 0 h 13"/>
                    <a:gd name="T2" fmla="*/ 0 w 85"/>
                    <a:gd name="T3" fmla="*/ 681 h 13"/>
                    <a:gd name="T4" fmla="*/ 3115 w 85"/>
                    <a:gd name="T5" fmla="*/ 681 h 13"/>
                    <a:gd name="T6" fmla="*/ 3353 w 85"/>
                    <a:gd name="T7" fmla="*/ 312 h 13"/>
                    <a:gd name="T8" fmla="*/ 3115 w 85"/>
                    <a:gd name="T9" fmla="*/ 0 h 13"/>
                    <a:gd name="T10" fmla="*/ 0 w 85"/>
                    <a:gd name="T11" fmla="*/ 0 h 1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5"/>
                    <a:gd name="T19" fmla="*/ 0 h 13"/>
                    <a:gd name="T20" fmla="*/ 85 w 85"/>
                    <a:gd name="T21" fmla="*/ 13 h 1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5" h="13">
                      <a:moveTo>
                        <a:pt x="0" y="0"/>
                      </a:move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79" y="13"/>
                        <a:pt x="79" y="13"/>
                        <a:pt x="79" y="13"/>
                      </a:cubicBezTo>
                      <a:cubicBezTo>
                        <a:pt x="82" y="13"/>
                        <a:pt x="85" y="10"/>
                        <a:pt x="85" y="6"/>
                      </a:cubicBezTo>
                      <a:cubicBezTo>
                        <a:pt x="85" y="3"/>
                        <a:pt x="82" y="0"/>
                        <a:pt x="7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BBA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19" name="Freeform 175"/>
                <p:cNvSpPr>
                  <a:spLocks/>
                </p:cNvSpPr>
                <p:nvPr/>
              </p:nvSpPr>
              <p:spPr bwMode="auto">
                <a:xfrm>
                  <a:off x="1770" y="1563"/>
                  <a:ext cx="102" cy="32"/>
                </a:xfrm>
                <a:custGeom>
                  <a:avLst/>
                  <a:gdLst>
                    <a:gd name="T0" fmla="*/ 0 w 41"/>
                    <a:gd name="T1" fmla="*/ 0 h 12"/>
                    <a:gd name="T2" fmla="*/ 0 w 41"/>
                    <a:gd name="T3" fmla="*/ 605 h 12"/>
                    <a:gd name="T4" fmla="*/ 30 w 41"/>
                    <a:gd name="T5" fmla="*/ 605 h 12"/>
                    <a:gd name="T6" fmla="*/ 1572 w 41"/>
                    <a:gd name="T7" fmla="*/ 0 h 12"/>
                    <a:gd name="T8" fmla="*/ 0 w 41"/>
                    <a:gd name="T9" fmla="*/ 0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1"/>
                    <a:gd name="T16" fmla="*/ 0 h 12"/>
                    <a:gd name="T17" fmla="*/ 41 w 41"/>
                    <a:gd name="T18" fmla="*/ 12 h 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1" h="12">
                      <a:moveTo>
                        <a:pt x="0" y="0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6" y="8"/>
                        <a:pt x="29" y="4"/>
                        <a:pt x="41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706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20" name="Freeform 176"/>
                <p:cNvSpPr>
                  <a:spLocks/>
                </p:cNvSpPr>
                <p:nvPr/>
              </p:nvSpPr>
              <p:spPr bwMode="auto">
                <a:xfrm>
                  <a:off x="1520" y="1365"/>
                  <a:ext cx="135" cy="35"/>
                </a:xfrm>
                <a:custGeom>
                  <a:avLst/>
                  <a:gdLst>
                    <a:gd name="T0" fmla="*/ 0 w 54"/>
                    <a:gd name="T1" fmla="*/ 681 h 13"/>
                    <a:gd name="T2" fmla="*/ 1875 w 54"/>
                    <a:gd name="T3" fmla="*/ 681 h 13"/>
                    <a:gd name="T4" fmla="*/ 2113 w 54"/>
                    <a:gd name="T5" fmla="*/ 369 h 13"/>
                    <a:gd name="T6" fmla="*/ 1875 w 54"/>
                    <a:gd name="T7" fmla="*/ 0 h 13"/>
                    <a:gd name="T8" fmla="*/ 0 w 54"/>
                    <a:gd name="T9" fmla="*/ 0 h 13"/>
                    <a:gd name="T10" fmla="*/ 0 w 54"/>
                    <a:gd name="T11" fmla="*/ 681 h 1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4"/>
                    <a:gd name="T19" fmla="*/ 0 h 13"/>
                    <a:gd name="T20" fmla="*/ 54 w 54"/>
                    <a:gd name="T21" fmla="*/ 13 h 1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4" h="13">
                      <a:moveTo>
                        <a:pt x="0" y="13"/>
                      </a:moveTo>
                      <a:cubicBezTo>
                        <a:pt x="48" y="13"/>
                        <a:pt x="48" y="13"/>
                        <a:pt x="48" y="13"/>
                      </a:cubicBezTo>
                      <a:cubicBezTo>
                        <a:pt x="51" y="13"/>
                        <a:pt x="54" y="10"/>
                        <a:pt x="54" y="7"/>
                      </a:cubicBezTo>
                      <a:cubicBezTo>
                        <a:pt x="54" y="3"/>
                        <a:pt x="51" y="0"/>
                        <a:pt x="48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3"/>
                      </a:lnTo>
                      <a:close/>
                    </a:path>
                  </a:pathLst>
                </a:custGeom>
                <a:solidFill>
                  <a:srgbClr val="FA002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21" name="Freeform 177"/>
                <p:cNvSpPr>
                  <a:spLocks/>
                </p:cNvSpPr>
                <p:nvPr/>
              </p:nvSpPr>
              <p:spPr bwMode="auto">
                <a:xfrm>
                  <a:off x="1515" y="1501"/>
                  <a:ext cx="367" cy="24"/>
                </a:xfrm>
                <a:custGeom>
                  <a:avLst/>
                  <a:gdLst>
                    <a:gd name="T0" fmla="*/ 230 w 147"/>
                    <a:gd name="T1" fmla="*/ 0 h 9"/>
                    <a:gd name="T2" fmla="*/ 5710 w 147"/>
                    <a:gd name="T3" fmla="*/ 0 h 9"/>
                    <a:gd name="T4" fmla="*/ 1975 w 147"/>
                    <a:gd name="T5" fmla="*/ 149 h 9"/>
                    <a:gd name="T6" fmla="*/ 105 w 147"/>
                    <a:gd name="T7" fmla="*/ 363 h 9"/>
                    <a:gd name="T8" fmla="*/ 230 w 147"/>
                    <a:gd name="T9" fmla="*/ 0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7"/>
                    <a:gd name="T16" fmla="*/ 0 h 9"/>
                    <a:gd name="T17" fmla="*/ 147 w 147"/>
                    <a:gd name="T18" fmla="*/ 9 h 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7" h="9">
                      <a:moveTo>
                        <a:pt x="6" y="0"/>
                      </a:moveTo>
                      <a:cubicBezTo>
                        <a:pt x="147" y="0"/>
                        <a:pt x="147" y="0"/>
                        <a:pt x="147" y="0"/>
                      </a:cubicBezTo>
                      <a:cubicBezTo>
                        <a:pt x="141" y="0"/>
                        <a:pt x="91" y="1"/>
                        <a:pt x="51" y="3"/>
                      </a:cubicBezTo>
                      <a:cubicBezTo>
                        <a:pt x="27" y="3"/>
                        <a:pt x="4" y="5"/>
                        <a:pt x="3" y="7"/>
                      </a:cubicBezTo>
                      <a:cubicBezTo>
                        <a:pt x="2" y="9"/>
                        <a:pt x="0" y="0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22" name="Freeform 178"/>
                <p:cNvSpPr>
                  <a:spLocks/>
                </p:cNvSpPr>
                <p:nvPr/>
              </p:nvSpPr>
              <p:spPr bwMode="auto">
                <a:xfrm>
                  <a:off x="1417" y="1437"/>
                  <a:ext cx="370" cy="24"/>
                </a:xfrm>
                <a:custGeom>
                  <a:avLst/>
                  <a:gdLst>
                    <a:gd name="T0" fmla="*/ 282 w 148"/>
                    <a:gd name="T1" fmla="*/ 0 h 9"/>
                    <a:gd name="T2" fmla="*/ 5783 w 148"/>
                    <a:gd name="T3" fmla="*/ 0 h 9"/>
                    <a:gd name="T4" fmla="*/ 2032 w 148"/>
                    <a:gd name="T5" fmla="*/ 93 h 9"/>
                    <a:gd name="T6" fmla="*/ 157 w 148"/>
                    <a:gd name="T7" fmla="*/ 363 h 9"/>
                    <a:gd name="T8" fmla="*/ 282 w 148"/>
                    <a:gd name="T9" fmla="*/ 0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8"/>
                    <a:gd name="T16" fmla="*/ 0 h 9"/>
                    <a:gd name="T17" fmla="*/ 148 w 148"/>
                    <a:gd name="T18" fmla="*/ 9 h 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8" h="9">
                      <a:moveTo>
                        <a:pt x="7" y="0"/>
                      </a:moveTo>
                      <a:cubicBezTo>
                        <a:pt x="148" y="0"/>
                        <a:pt x="148" y="0"/>
                        <a:pt x="148" y="0"/>
                      </a:cubicBezTo>
                      <a:cubicBezTo>
                        <a:pt x="142" y="0"/>
                        <a:pt x="92" y="1"/>
                        <a:pt x="52" y="2"/>
                      </a:cubicBezTo>
                      <a:cubicBezTo>
                        <a:pt x="27" y="3"/>
                        <a:pt x="4" y="5"/>
                        <a:pt x="4" y="7"/>
                      </a:cubicBezTo>
                      <a:cubicBezTo>
                        <a:pt x="2" y="9"/>
                        <a:pt x="0" y="0"/>
                        <a:pt x="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23" name="Freeform 179"/>
                <p:cNvSpPr>
                  <a:spLocks/>
                </p:cNvSpPr>
                <p:nvPr/>
              </p:nvSpPr>
              <p:spPr bwMode="auto">
                <a:xfrm>
                  <a:off x="1652" y="1565"/>
                  <a:ext cx="195" cy="24"/>
                </a:xfrm>
                <a:custGeom>
                  <a:avLst/>
                  <a:gdLst>
                    <a:gd name="T0" fmla="*/ 237 w 78"/>
                    <a:gd name="T1" fmla="*/ 56 h 9"/>
                    <a:gd name="T2" fmla="*/ 3020 w 78"/>
                    <a:gd name="T3" fmla="*/ 56 h 9"/>
                    <a:gd name="T4" fmla="*/ 1488 w 78"/>
                    <a:gd name="T5" fmla="*/ 93 h 9"/>
                    <a:gd name="T6" fmla="*/ 125 w 78"/>
                    <a:gd name="T7" fmla="*/ 397 h 9"/>
                    <a:gd name="T8" fmla="*/ 237 w 78"/>
                    <a:gd name="T9" fmla="*/ 56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"/>
                    <a:gd name="T16" fmla="*/ 0 h 9"/>
                    <a:gd name="T17" fmla="*/ 78 w 78"/>
                    <a:gd name="T18" fmla="*/ 9 h 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" h="9">
                      <a:moveTo>
                        <a:pt x="6" y="1"/>
                      </a:moveTo>
                      <a:cubicBezTo>
                        <a:pt x="77" y="1"/>
                        <a:pt x="77" y="1"/>
                        <a:pt x="77" y="1"/>
                      </a:cubicBezTo>
                      <a:cubicBezTo>
                        <a:pt x="71" y="0"/>
                        <a:pt x="78" y="1"/>
                        <a:pt x="38" y="2"/>
                      </a:cubicBezTo>
                      <a:cubicBezTo>
                        <a:pt x="13" y="3"/>
                        <a:pt x="3" y="5"/>
                        <a:pt x="3" y="8"/>
                      </a:cubicBezTo>
                      <a:cubicBezTo>
                        <a:pt x="2" y="9"/>
                        <a:pt x="0" y="1"/>
                        <a:pt x="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24" name="Freeform 180"/>
                <p:cNvSpPr>
                  <a:spLocks/>
                </p:cNvSpPr>
                <p:nvPr/>
              </p:nvSpPr>
              <p:spPr bwMode="auto">
                <a:xfrm>
                  <a:off x="1460" y="1371"/>
                  <a:ext cx="170" cy="10"/>
                </a:xfrm>
                <a:custGeom>
                  <a:avLst/>
                  <a:gdLst>
                    <a:gd name="T0" fmla="*/ 0 w 68"/>
                    <a:gd name="T1" fmla="*/ 0 h 4"/>
                    <a:gd name="T2" fmla="*/ 2658 w 68"/>
                    <a:gd name="T3" fmla="*/ 0 h 4"/>
                    <a:gd name="T4" fmla="*/ 0 w 68"/>
                    <a:gd name="T5" fmla="*/ 0 h 4"/>
                    <a:gd name="T6" fmla="*/ 0 60000 65536"/>
                    <a:gd name="T7" fmla="*/ 0 60000 65536"/>
                    <a:gd name="T8" fmla="*/ 0 60000 65536"/>
                    <a:gd name="T9" fmla="*/ 0 w 68"/>
                    <a:gd name="T10" fmla="*/ 0 h 4"/>
                    <a:gd name="T11" fmla="*/ 68 w 68"/>
                    <a:gd name="T12" fmla="*/ 4 h 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68" h="4">
                      <a:moveTo>
                        <a:pt x="0" y="0"/>
                      </a:moveTo>
                      <a:cubicBezTo>
                        <a:pt x="68" y="0"/>
                        <a:pt x="68" y="0"/>
                        <a:pt x="68" y="0"/>
                      </a:cubicBezTo>
                      <a:cubicBezTo>
                        <a:pt x="60" y="2"/>
                        <a:pt x="9" y="4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25" name="Freeform 181"/>
                <p:cNvSpPr>
                  <a:spLocks/>
                </p:cNvSpPr>
                <p:nvPr/>
              </p:nvSpPr>
              <p:spPr bwMode="auto">
                <a:xfrm>
                  <a:off x="1515" y="1496"/>
                  <a:ext cx="423" cy="35"/>
                </a:xfrm>
                <a:custGeom>
                  <a:avLst/>
                  <a:gdLst>
                    <a:gd name="T0" fmla="*/ 3296 w 169"/>
                    <a:gd name="T1" fmla="*/ 0 h 13"/>
                    <a:gd name="T2" fmla="*/ 238 w 169"/>
                    <a:gd name="T3" fmla="*/ 0 h 13"/>
                    <a:gd name="T4" fmla="*/ 0 w 169"/>
                    <a:gd name="T5" fmla="*/ 312 h 13"/>
                    <a:gd name="T6" fmla="*/ 238 w 169"/>
                    <a:gd name="T7" fmla="*/ 681 h 13"/>
                    <a:gd name="T8" fmla="*/ 6398 w 169"/>
                    <a:gd name="T9" fmla="*/ 681 h 13"/>
                    <a:gd name="T10" fmla="*/ 6635 w 169"/>
                    <a:gd name="T11" fmla="*/ 312 h 13"/>
                    <a:gd name="T12" fmla="*/ 6398 w 169"/>
                    <a:gd name="T13" fmla="*/ 0 h 13"/>
                    <a:gd name="T14" fmla="*/ 3296 w 169"/>
                    <a:gd name="T15" fmla="*/ 0 h 1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69"/>
                    <a:gd name="T25" fmla="*/ 0 h 13"/>
                    <a:gd name="T26" fmla="*/ 169 w 169"/>
                    <a:gd name="T27" fmla="*/ 13 h 1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69" h="13">
                      <a:moveTo>
                        <a:pt x="84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10"/>
                        <a:pt x="3" y="13"/>
                        <a:pt x="6" y="13"/>
                      </a:cubicBezTo>
                      <a:cubicBezTo>
                        <a:pt x="163" y="13"/>
                        <a:pt x="163" y="13"/>
                        <a:pt x="163" y="13"/>
                      </a:cubicBezTo>
                      <a:cubicBezTo>
                        <a:pt x="166" y="13"/>
                        <a:pt x="169" y="10"/>
                        <a:pt x="169" y="6"/>
                      </a:cubicBezTo>
                      <a:cubicBezTo>
                        <a:pt x="169" y="3"/>
                        <a:pt x="166" y="0"/>
                        <a:pt x="163" y="0"/>
                      </a:cubicBezTo>
                      <a:lnTo>
                        <a:pt x="84" y="0"/>
                      </a:ln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26" name="Freeform 182"/>
                <p:cNvSpPr>
                  <a:spLocks/>
                </p:cNvSpPr>
                <p:nvPr/>
              </p:nvSpPr>
              <p:spPr bwMode="auto">
                <a:xfrm>
                  <a:off x="1417" y="1432"/>
                  <a:ext cx="398" cy="35"/>
                </a:xfrm>
                <a:custGeom>
                  <a:avLst/>
                  <a:gdLst>
                    <a:gd name="T0" fmla="*/ 3139 w 159"/>
                    <a:gd name="T1" fmla="*/ 0 h 13"/>
                    <a:gd name="T2" fmla="*/ 283 w 159"/>
                    <a:gd name="T3" fmla="*/ 0 h 13"/>
                    <a:gd name="T4" fmla="*/ 0 w 159"/>
                    <a:gd name="T5" fmla="*/ 369 h 13"/>
                    <a:gd name="T6" fmla="*/ 283 w 159"/>
                    <a:gd name="T7" fmla="*/ 681 h 13"/>
                    <a:gd name="T8" fmla="*/ 6010 w 159"/>
                    <a:gd name="T9" fmla="*/ 681 h 13"/>
                    <a:gd name="T10" fmla="*/ 6240 w 159"/>
                    <a:gd name="T11" fmla="*/ 369 h 13"/>
                    <a:gd name="T12" fmla="*/ 6010 w 159"/>
                    <a:gd name="T13" fmla="*/ 0 h 13"/>
                    <a:gd name="T14" fmla="*/ 3139 w 159"/>
                    <a:gd name="T15" fmla="*/ 0 h 1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59"/>
                    <a:gd name="T25" fmla="*/ 0 h 13"/>
                    <a:gd name="T26" fmla="*/ 159 w 159"/>
                    <a:gd name="T27" fmla="*/ 13 h 1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59" h="13">
                      <a:moveTo>
                        <a:pt x="80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0"/>
                        <a:pt x="3" y="13"/>
                        <a:pt x="7" y="13"/>
                      </a:cubicBezTo>
                      <a:cubicBezTo>
                        <a:pt x="153" y="13"/>
                        <a:pt x="153" y="13"/>
                        <a:pt x="153" y="13"/>
                      </a:cubicBezTo>
                      <a:cubicBezTo>
                        <a:pt x="156" y="13"/>
                        <a:pt x="159" y="10"/>
                        <a:pt x="159" y="7"/>
                      </a:cubicBezTo>
                      <a:cubicBezTo>
                        <a:pt x="159" y="3"/>
                        <a:pt x="156" y="0"/>
                        <a:pt x="153" y="0"/>
                      </a:cubicBezTo>
                      <a:lnTo>
                        <a:pt x="80" y="0"/>
                      </a:ln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27" name="Freeform 183"/>
                <p:cNvSpPr>
                  <a:spLocks/>
                </p:cNvSpPr>
                <p:nvPr/>
              </p:nvSpPr>
              <p:spPr bwMode="auto">
                <a:xfrm>
                  <a:off x="1402" y="1365"/>
                  <a:ext cx="253" cy="35"/>
                </a:xfrm>
                <a:custGeom>
                  <a:avLst/>
                  <a:gdLst>
                    <a:gd name="T0" fmla="*/ 3740 w 101"/>
                    <a:gd name="T1" fmla="*/ 0 h 13"/>
                    <a:gd name="T2" fmla="*/ 1856 w 101"/>
                    <a:gd name="T3" fmla="*/ 0 h 13"/>
                    <a:gd name="T4" fmla="*/ 471 w 101"/>
                    <a:gd name="T5" fmla="*/ 0 h 13"/>
                    <a:gd name="T6" fmla="*/ 0 w 101"/>
                    <a:gd name="T7" fmla="*/ 681 h 13"/>
                    <a:gd name="T8" fmla="*/ 3740 w 101"/>
                    <a:gd name="T9" fmla="*/ 681 h 13"/>
                    <a:gd name="T10" fmla="*/ 3978 w 101"/>
                    <a:gd name="T11" fmla="*/ 369 h 13"/>
                    <a:gd name="T12" fmla="*/ 3740 w 101"/>
                    <a:gd name="T13" fmla="*/ 0 h 1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1"/>
                    <a:gd name="T22" fmla="*/ 0 h 13"/>
                    <a:gd name="T23" fmla="*/ 101 w 101"/>
                    <a:gd name="T24" fmla="*/ 13 h 1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1" h="13">
                      <a:moveTo>
                        <a:pt x="95" y="0"/>
                      </a:move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7" y="4"/>
                        <a:pt x="3" y="9"/>
                        <a:pt x="0" y="13"/>
                      </a:cubicBezTo>
                      <a:cubicBezTo>
                        <a:pt x="95" y="13"/>
                        <a:pt x="95" y="13"/>
                        <a:pt x="95" y="13"/>
                      </a:cubicBezTo>
                      <a:cubicBezTo>
                        <a:pt x="98" y="13"/>
                        <a:pt x="101" y="10"/>
                        <a:pt x="101" y="7"/>
                      </a:cubicBezTo>
                      <a:cubicBezTo>
                        <a:pt x="101" y="3"/>
                        <a:pt x="98" y="0"/>
                        <a:pt x="95" y="0"/>
                      </a:cubicBez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28" name="Freeform 184"/>
                <p:cNvSpPr>
                  <a:spLocks/>
                </p:cNvSpPr>
                <p:nvPr/>
              </p:nvSpPr>
              <p:spPr bwMode="auto">
                <a:xfrm>
                  <a:off x="1480" y="1307"/>
                  <a:ext cx="60" cy="29"/>
                </a:xfrm>
                <a:custGeom>
                  <a:avLst/>
                  <a:gdLst>
                    <a:gd name="T0" fmla="*/ 0 w 24"/>
                    <a:gd name="T1" fmla="*/ 527 h 11"/>
                    <a:gd name="T2" fmla="*/ 675 w 24"/>
                    <a:gd name="T3" fmla="*/ 527 h 11"/>
                    <a:gd name="T4" fmla="*/ 938 w 24"/>
                    <a:gd name="T5" fmla="*/ 237 h 11"/>
                    <a:gd name="T6" fmla="*/ 863 w 24"/>
                    <a:gd name="T7" fmla="*/ 0 h 11"/>
                    <a:gd name="T8" fmla="*/ 0 w 24"/>
                    <a:gd name="T9" fmla="*/ 527 h 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11"/>
                    <a:gd name="T17" fmla="*/ 24 w 24"/>
                    <a:gd name="T18" fmla="*/ 11 h 1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11">
                      <a:moveTo>
                        <a:pt x="0" y="11"/>
                      </a:moveTo>
                      <a:cubicBezTo>
                        <a:pt x="17" y="11"/>
                        <a:pt x="17" y="11"/>
                        <a:pt x="17" y="11"/>
                      </a:cubicBezTo>
                      <a:cubicBezTo>
                        <a:pt x="21" y="11"/>
                        <a:pt x="24" y="8"/>
                        <a:pt x="24" y="5"/>
                      </a:cubicBezTo>
                      <a:cubicBezTo>
                        <a:pt x="24" y="3"/>
                        <a:pt x="23" y="1"/>
                        <a:pt x="22" y="0"/>
                      </a:cubicBezTo>
                      <a:cubicBezTo>
                        <a:pt x="14" y="4"/>
                        <a:pt x="7" y="7"/>
                        <a:pt x="0" y="11"/>
                      </a:cubicBez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29" name="Freeform 185"/>
                <p:cNvSpPr>
                  <a:spLocks/>
                </p:cNvSpPr>
                <p:nvPr/>
              </p:nvSpPr>
              <p:spPr bwMode="auto">
                <a:xfrm>
                  <a:off x="1650" y="1563"/>
                  <a:ext cx="222" cy="32"/>
                </a:xfrm>
                <a:custGeom>
                  <a:avLst/>
                  <a:gdLst>
                    <a:gd name="T0" fmla="*/ 229 w 89"/>
                    <a:gd name="T1" fmla="*/ 605 h 12"/>
                    <a:gd name="T2" fmla="*/ 1891 w 89"/>
                    <a:gd name="T3" fmla="*/ 605 h 12"/>
                    <a:gd name="T4" fmla="*/ 3447 w 89"/>
                    <a:gd name="T5" fmla="*/ 0 h 12"/>
                    <a:gd name="T6" fmla="*/ 2282 w 89"/>
                    <a:gd name="T7" fmla="*/ 0 h 12"/>
                    <a:gd name="T8" fmla="*/ 229 w 89"/>
                    <a:gd name="T9" fmla="*/ 0 h 12"/>
                    <a:gd name="T10" fmla="*/ 0 w 89"/>
                    <a:gd name="T11" fmla="*/ 307 h 12"/>
                    <a:gd name="T12" fmla="*/ 229 w 89"/>
                    <a:gd name="T13" fmla="*/ 605 h 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2"/>
                    <a:gd name="T23" fmla="*/ 89 w 89"/>
                    <a:gd name="T24" fmla="*/ 12 h 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2">
                      <a:moveTo>
                        <a:pt x="6" y="12"/>
                      </a:moveTo>
                      <a:cubicBezTo>
                        <a:pt x="49" y="12"/>
                        <a:pt x="49" y="12"/>
                        <a:pt x="49" y="12"/>
                      </a:cubicBezTo>
                      <a:cubicBezTo>
                        <a:pt x="64" y="8"/>
                        <a:pt x="77" y="4"/>
                        <a:pt x="8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9"/>
                        <a:pt x="3" y="12"/>
                        <a:pt x="6" y="12"/>
                      </a:cubicBez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30" name="Freeform 186"/>
                <p:cNvSpPr>
                  <a:spLocks/>
                </p:cNvSpPr>
                <p:nvPr/>
              </p:nvSpPr>
              <p:spPr bwMode="auto">
                <a:xfrm>
                  <a:off x="1515" y="3419"/>
                  <a:ext cx="423" cy="34"/>
                </a:xfrm>
                <a:custGeom>
                  <a:avLst/>
                  <a:gdLst>
                    <a:gd name="T0" fmla="*/ 3296 w 169"/>
                    <a:gd name="T1" fmla="*/ 0 h 13"/>
                    <a:gd name="T2" fmla="*/ 238 w 169"/>
                    <a:gd name="T3" fmla="*/ 0 h 13"/>
                    <a:gd name="T4" fmla="*/ 0 w 169"/>
                    <a:gd name="T5" fmla="*/ 288 h 13"/>
                    <a:gd name="T6" fmla="*/ 238 w 169"/>
                    <a:gd name="T7" fmla="*/ 609 h 13"/>
                    <a:gd name="T8" fmla="*/ 6398 w 169"/>
                    <a:gd name="T9" fmla="*/ 609 h 13"/>
                    <a:gd name="T10" fmla="*/ 6635 w 169"/>
                    <a:gd name="T11" fmla="*/ 288 h 13"/>
                    <a:gd name="T12" fmla="*/ 6398 w 169"/>
                    <a:gd name="T13" fmla="*/ 0 h 13"/>
                    <a:gd name="T14" fmla="*/ 3296 w 169"/>
                    <a:gd name="T15" fmla="*/ 0 h 1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69"/>
                    <a:gd name="T25" fmla="*/ 0 h 13"/>
                    <a:gd name="T26" fmla="*/ 169 w 169"/>
                    <a:gd name="T27" fmla="*/ 13 h 1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69" h="13">
                      <a:moveTo>
                        <a:pt x="84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10"/>
                        <a:pt x="3" y="13"/>
                        <a:pt x="6" y="13"/>
                      </a:cubicBezTo>
                      <a:cubicBezTo>
                        <a:pt x="163" y="13"/>
                        <a:pt x="163" y="13"/>
                        <a:pt x="163" y="13"/>
                      </a:cubicBezTo>
                      <a:cubicBezTo>
                        <a:pt x="166" y="13"/>
                        <a:pt x="169" y="10"/>
                        <a:pt x="169" y="6"/>
                      </a:cubicBezTo>
                      <a:cubicBezTo>
                        <a:pt x="169" y="3"/>
                        <a:pt x="166" y="0"/>
                        <a:pt x="163" y="0"/>
                      </a:cubicBezTo>
                      <a:lnTo>
                        <a:pt x="84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31" name="Freeform 187"/>
                <p:cNvSpPr>
                  <a:spLocks/>
                </p:cNvSpPr>
                <p:nvPr/>
              </p:nvSpPr>
              <p:spPr bwMode="auto">
                <a:xfrm>
                  <a:off x="1417" y="3355"/>
                  <a:ext cx="398" cy="34"/>
                </a:xfrm>
                <a:custGeom>
                  <a:avLst/>
                  <a:gdLst>
                    <a:gd name="T0" fmla="*/ 3139 w 159"/>
                    <a:gd name="T1" fmla="*/ 0 h 13"/>
                    <a:gd name="T2" fmla="*/ 283 w 159"/>
                    <a:gd name="T3" fmla="*/ 0 h 13"/>
                    <a:gd name="T4" fmla="*/ 0 w 159"/>
                    <a:gd name="T5" fmla="*/ 322 h 13"/>
                    <a:gd name="T6" fmla="*/ 283 w 159"/>
                    <a:gd name="T7" fmla="*/ 609 h 13"/>
                    <a:gd name="T8" fmla="*/ 6010 w 159"/>
                    <a:gd name="T9" fmla="*/ 609 h 13"/>
                    <a:gd name="T10" fmla="*/ 6240 w 159"/>
                    <a:gd name="T11" fmla="*/ 322 h 13"/>
                    <a:gd name="T12" fmla="*/ 6010 w 159"/>
                    <a:gd name="T13" fmla="*/ 0 h 13"/>
                    <a:gd name="T14" fmla="*/ 3139 w 159"/>
                    <a:gd name="T15" fmla="*/ 0 h 1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59"/>
                    <a:gd name="T25" fmla="*/ 0 h 13"/>
                    <a:gd name="T26" fmla="*/ 159 w 159"/>
                    <a:gd name="T27" fmla="*/ 13 h 1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59" h="13">
                      <a:moveTo>
                        <a:pt x="80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0"/>
                        <a:pt x="3" y="13"/>
                        <a:pt x="7" y="13"/>
                      </a:cubicBezTo>
                      <a:cubicBezTo>
                        <a:pt x="153" y="13"/>
                        <a:pt x="153" y="13"/>
                        <a:pt x="153" y="13"/>
                      </a:cubicBezTo>
                      <a:cubicBezTo>
                        <a:pt x="156" y="13"/>
                        <a:pt x="159" y="10"/>
                        <a:pt x="159" y="7"/>
                      </a:cubicBezTo>
                      <a:cubicBezTo>
                        <a:pt x="159" y="3"/>
                        <a:pt x="156" y="0"/>
                        <a:pt x="153" y="0"/>
                      </a:cubicBezTo>
                      <a:lnTo>
                        <a:pt x="80" y="0"/>
                      </a:lnTo>
                      <a:close/>
                    </a:path>
                  </a:pathLst>
                </a:custGeom>
                <a:solidFill>
                  <a:srgbClr val="1706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32" name="Freeform 188"/>
                <p:cNvSpPr>
                  <a:spLocks/>
                </p:cNvSpPr>
                <p:nvPr/>
              </p:nvSpPr>
              <p:spPr bwMode="auto">
                <a:xfrm>
                  <a:off x="1402" y="3288"/>
                  <a:ext cx="253" cy="35"/>
                </a:xfrm>
                <a:custGeom>
                  <a:avLst/>
                  <a:gdLst>
                    <a:gd name="T0" fmla="*/ 3740 w 101"/>
                    <a:gd name="T1" fmla="*/ 0 h 13"/>
                    <a:gd name="T2" fmla="*/ 1856 w 101"/>
                    <a:gd name="T3" fmla="*/ 0 h 13"/>
                    <a:gd name="T4" fmla="*/ 471 w 101"/>
                    <a:gd name="T5" fmla="*/ 0 h 13"/>
                    <a:gd name="T6" fmla="*/ 0 w 101"/>
                    <a:gd name="T7" fmla="*/ 681 h 13"/>
                    <a:gd name="T8" fmla="*/ 3740 w 101"/>
                    <a:gd name="T9" fmla="*/ 681 h 13"/>
                    <a:gd name="T10" fmla="*/ 3978 w 101"/>
                    <a:gd name="T11" fmla="*/ 369 h 13"/>
                    <a:gd name="T12" fmla="*/ 3740 w 101"/>
                    <a:gd name="T13" fmla="*/ 0 h 1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1"/>
                    <a:gd name="T22" fmla="*/ 0 h 13"/>
                    <a:gd name="T23" fmla="*/ 101 w 101"/>
                    <a:gd name="T24" fmla="*/ 13 h 1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1" h="13">
                      <a:moveTo>
                        <a:pt x="95" y="0"/>
                      </a:move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7" y="4"/>
                        <a:pt x="3" y="9"/>
                        <a:pt x="0" y="13"/>
                      </a:cubicBezTo>
                      <a:cubicBezTo>
                        <a:pt x="95" y="13"/>
                        <a:pt x="95" y="13"/>
                        <a:pt x="95" y="13"/>
                      </a:cubicBezTo>
                      <a:cubicBezTo>
                        <a:pt x="98" y="13"/>
                        <a:pt x="101" y="10"/>
                        <a:pt x="101" y="7"/>
                      </a:cubicBezTo>
                      <a:cubicBezTo>
                        <a:pt x="101" y="3"/>
                        <a:pt x="98" y="0"/>
                        <a:pt x="95" y="0"/>
                      </a:cubicBezTo>
                      <a:close/>
                    </a:path>
                  </a:pathLst>
                </a:custGeom>
                <a:solidFill>
                  <a:srgbClr val="FA002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33" name="Freeform 189"/>
                <p:cNvSpPr>
                  <a:spLocks/>
                </p:cNvSpPr>
                <p:nvPr/>
              </p:nvSpPr>
              <p:spPr bwMode="auto">
                <a:xfrm>
                  <a:off x="1480" y="3229"/>
                  <a:ext cx="60" cy="30"/>
                </a:xfrm>
                <a:custGeom>
                  <a:avLst/>
                  <a:gdLst>
                    <a:gd name="T0" fmla="*/ 0 w 24"/>
                    <a:gd name="T1" fmla="*/ 611 h 11"/>
                    <a:gd name="T2" fmla="*/ 675 w 24"/>
                    <a:gd name="T3" fmla="*/ 611 h 11"/>
                    <a:gd name="T4" fmla="*/ 938 w 24"/>
                    <a:gd name="T5" fmla="*/ 224 h 11"/>
                    <a:gd name="T6" fmla="*/ 863 w 24"/>
                    <a:gd name="T7" fmla="*/ 0 h 11"/>
                    <a:gd name="T8" fmla="*/ 0 w 24"/>
                    <a:gd name="T9" fmla="*/ 611 h 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11"/>
                    <a:gd name="T17" fmla="*/ 24 w 24"/>
                    <a:gd name="T18" fmla="*/ 11 h 1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11">
                      <a:moveTo>
                        <a:pt x="0" y="11"/>
                      </a:moveTo>
                      <a:cubicBezTo>
                        <a:pt x="17" y="11"/>
                        <a:pt x="17" y="11"/>
                        <a:pt x="17" y="11"/>
                      </a:cubicBezTo>
                      <a:cubicBezTo>
                        <a:pt x="21" y="11"/>
                        <a:pt x="24" y="8"/>
                        <a:pt x="24" y="4"/>
                      </a:cubicBezTo>
                      <a:cubicBezTo>
                        <a:pt x="24" y="3"/>
                        <a:pt x="23" y="1"/>
                        <a:pt x="22" y="0"/>
                      </a:cubicBezTo>
                      <a:cubicBezTo>
                        <a:pt x="14" y="4"/>
                        <a:pt x="7" y="7"/>
                        <a:pt x="0" y="11"/>
                      </a:cubicBezTo>
                      <a:close/>
                    </a:path>
                  </a:pathLst>
                </a:custGeom>
                <a:solidFill>
                  <a:srgbClr val="4BBA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34" name="Freeform 190"/>
                <p:cNvSpPr>
                  <a:spLocks/>
                </p:cNvSpPr>
                <p:nvPr/>
              </p:nvSpPr>
              <p:spPr bwMode="auto">
                <a:xfrm>
                  <a:off x="1650" y="3485"/>
                  <a:ext cx="222" cy="32"/>
                </a:xfrm>
                <a:custGeom>
                  <a:avLst/>
                  <a:gdLst>
                    <a:gd name="T0" fmla="*/ 229 w 89"/>
                    <a:gd name="T1" fmla="*/ 605 h 12"/>
                    <a:gd name="T2" fmla="*/ 1891 w 89"/>
                    <a:gd name="T3" fmla="*/ 605 h 12"/>
                    <a:gd name="T4" fmla="*/ 3447 w 89"/>
                    <a:gd name="T5" fmla="*/ 0 h 12"/>
                    <a:gd name="T6" fmla="*/ 2282 w 89"/>
                    <a:gd name="T7" fmla="*/ 0 h 12"/>
                    <a:gd name="T8" fmla="*/ 229 w 89"/>
                    <a:gd name="T9" fmla="*/ 0 h 12"/>
                    <a:gd name="T10" fmla="*/ 0 w 89"/>
                    <a:gd name="T11" fmla="*/ 307 h 12"/>
                    <a:gd name="T12" fmla="*/ 229 w 89"/>
                    <a:gd name="T13" fmla="*/ 605 h 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2"/>
                    <a:gd name="T23" fmla="*/ 89 w 89"/>
                    <a:gd name="T24" fmla="*/ 12 h 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2">
                      <a:moveTo>
                        <a:pt x="6" y="12"/>
                      </a:moveTo>
                      <a:cubicBezTo>
                        <a:pt x="49" y="12"/>
                        <a:pt x="49" y="12"/>
                        <a:pt x="49" y="12"/>
                      </a:cubicBezTo>
                      <a:cubicBezTo>
                        <a:pt x="64" y="8"/>
                        <a:pt x="77" y="4"/>
                        <a:pt x="8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9"/>
                        <a:pt x="3" y="12"/>
                        <a:pt x="6" y="12"/>
                      </a:cubicBezTo>
                      <a:close/>
                    </a:path>
                  </a:pathLst>
                </a:custGeom>
                <a:solidFill>
                  <a:srgbClr val="4BBA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35" name="Freeform 191"/>
                <p:cNvSpPr>
                  <a:spLocks/>
                </p:cNvSpPr>
                <p:nvPr/>
              </p:nvSpPr>
              <p:spPr bwMode="auto">
                <a:xfrm>
                  <a:off x="1617" y="3355"/>
                  <a:ext cx="198" cy="34"/>
                </a:xfrm>
                <a:custGeom>
                  <a:avLst/>
                  <a:gdLst>
                    <a:gd name="T0" fmla="*/ 2882 w 79"/>
                    <a:gd name="T1" fmla="*/ 609 h 13"/>
                    <a:gd name="T2" fmla="*/ 3115 w 79"/>
                    <a:gd name="T3" fmla="*/ 322 h 13"/>
                    <a:gd name="T4" fmla="*/ 2882 w 79"/>
                    <a:gd name="T5" fmla="*/ 0 h 13"/>
                    <a:gd name="T6" fmla="*/ 0 w 79"/>
                    <a:gd name="T7" fmla="*/ 0 h 13"/>
                    <a:gd name="T8" fmla="*/ 0 w 79"/>
                    <a:gd name="T9" fmla="*/ 609 h 13"/>
                    <a:gd name="T10" fmla="*/ 2882 w 79"/>
                    <a:gd name="T11" fmla="*/ 609 h 1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79"/>
                    <a:gd name="T19" fmla="*/ 0 h 13"/>
                    <a:gd name="T20" fmla="*/ 79 w 79"/>
                    <a:gd name="T21" fmla="*/ 13 h 1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79" h="13">
                      <a:moveTo>
                        <a:pt x="73" y="13"/>
                      </a:moveTo>
                      <a:cubicBezTo>
                        <a:pt x="76" y="13"/>
                        <a:pt x="79" y="10"/>
                        <a:pt x="79" y="7"/>
                      </a:cubicBezTo>
                      <a:cubicBezTo>
                        <a:pt x="79" y="3"/>
                        <a:pt x="76" y="0"/>
                        <a:pt x="7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3"/>
                        <a:pt x="0" y="13"/>
                        <a:pt x="0" y="13"/>
                      </a:cubicBezTo>
                      <a:lnTo>
                        <a:pt x="73" y="13"/>
                      </a:lnTo>
                      <a:close/>
                    </a:path>
                  </a:pathLst>
                </a:custGeom>
                <a:solidFill>
                  <a:srgbClr val="4BBAC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36" name="Freeform 192"/>
                <p:cNvSpPr>
                  <a:spLocks/>
                </p:cNvSpPr>
                <p:nvPr/>
              </p:nvSpPr>
              <p:spPr bwMode="auto">
                <a:xfrm>
                  <a:off x="1725" y="3419"/>
                  <a:ext cx="213" cy="34"/>
                </a:xfrm>
                <a:custGeom>
                  <a:avLst/>
                  <a:gdLst>
                    <a:gd name="T0" fmla="*/ 0 w 85"/>
                    <a:gd name="T1" fmla="*/ 0 h 13"/>
                    <a:gd name="T2" fmla="*/ 0 w 85"/>
                    <a:gd name="T3" fmla="*/ 609 h 13"/>
                    <a:gd name="T4" fmla="*/ 3115 w 85"/>
                    <a:gd name="T5" fmla="*/ 609 h 13"/>
                    <a:gd name="T6" fmla="*/ 3353 w 85"/>
                    <a:gd name="T7" fmla="*/ 288 h 13"/>
                    <a:gd name="T8" fmla="*/ 3115 w 85"/>
                    <a:gd name="T9" fmla="*/ 0 h 13"/>
                    <a:gd name="T10" fmla="*/ 0 w 85"/>
                    <a:gd name="T11" fmla="*/ 0 h 1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5"/>
                    <a:gd name="T19" fmla="*/ 0 h 13"/>
                    <a:gd name="T20" fmla="*/ 85 w 85"/>
                    <a:gd name="T21" fmla="*/ 13 h 1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5" h="13">
                      <a:moveTo>
                        <a:pt x="0" y="0"/>
                      </a:move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79" y="13"/>
                        <a:pt x="79" y="13"/>
                        <a:pt x="79" y="13"/>
                      </a:cubicBezTo>
                      <a:cubicBezTo>
                        <a:pt x="82" y="13"/>
                        <a:pt x="85" y="10"/>
                        <a:pt x="85" y="6"/>
                      </a:cubicBezTo>
                      <a:cubicBezTo>
                        <a:pt x="85" y="3"/>
                        <a:pt x="82" y="0"/>
                        <a:pt x="79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A002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37" name="Freeform 193"/>
                <p:cNvSpPr>
                  <a:spLocks/>
                </p:cNvSpPr>
                <p:nvPr/>
              </p:nvSpPr>
              <p:spPr bwMode="auto">
                <a:xfrm>
                  <a:off x="1770" y="3485"/>
                  <a:ext cx="102" cy="32"/>
                </a:xfrm>
                <a:custGeom>
                  <a:avLst/>
                  <a:gdLst>
                    <a:gd name="T0" fmla="*/ 0 w 41"/>
                    <a:gd name="T1" fmla="*/ 0 h 12"/>
                    <a:gd name="T2" fmla="*/ 0 w 41"/>
                    <a:gd name="T3" fmla="*/ 605 h 12"/>
                    <a:gd name="T4" fmla="*/ 30 w 41"/>
                    <a:gd name="T5" fmla="*/ 605 h 12"/>
                    <a:gd name="T6" fmla="*/ 1572 w 41"/>
                    <a:gd name="T7" fmla="*/ 0 h 12"/>
                    <a:gd name="T8" fmla="*/ 0 w 41"/>
                    <a:gd name="T9" fmla="*/ 0 h 1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1"/>
                    <a:gd name="T16" fmla="*/ 0 h 12"/>
                    <a:gd name="T17" fmla="*/ 41 w 41"/>
                    <a:gd name="T18" fmla="*/ 12 h 1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1" h="12">
                      <a:moveTo>
                        <a:pt x="0" y="0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6" y="8"/>
                        <a:pt x="29" y="4"/>
                        <a:pt x="41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7067A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38" name="Freeform 194"/>
                <p:cNvSpPr>
                  <a:spLocks/>
                </p:cNvSpPr>
                <p:nvPr/>
              </p:nvSpPr>
              <p:spPr bwMode="auto">
                <a:xfrm>
                  <a:off x="1520" y="3288"/>
                  <a:ext cx="135" cy="35"/>
                </a:xfrm>
                <a:custGeom>
                  <a:avLst/>
                  <a:gdLst>
                    <a:gd name="T0" fmla="*/ 0 w 54"/>
                    <a:gd name="T1" fmla="*/ 681 h 13"/>
                    <a:gd name="T2" fmla="*/ 1875 w 54"/>
                    <a:gd name="T3" fmla="*/ 681 h 13"/>
                    <a:gd name="T4" fmla="*/ 2113 w 54"/>
                    <a:gd name="T5" fmla="*/ 369 h 13"/>
                    <a:gd name="T6" fmla="*/ 1875 w 54"/>
                    <a:gd name="T7" fmla="*/ 0 h 13"/>
                    <a:gd name="T8" fmla="*/ 0 w 54"/>
                    <a:gd name="T9" fmla="*/ 0 h 13"/>
                    <a:gd name="T10" fmla="*/ 0 w 54"/>
                    <a:gd name="T11" fmla="*/ 681 h 1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4"/>
                    <a:gd name="T19" fmla="*/ 0 h 13"/>
                    <a:gd name="T20" fmla="*/ 54 w 54"/>
                    <a:gd name="T21" fmla="*/ 13 h 1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4" h="13">
                      <a:moveTo>
                        <a:pt x="0" y="13"/>
                      </a:moveTo>
                      <a:cubicBezTo>
                        <a:pt x="48" y="13"/>
                        <a:pt x="48" y="13"/>
                        <a:pt x="48" y="13"/>
                      </a:cubicBezTo>
                      <a:cubicBezTo>
                        <a:pt x="51" y="13"/>
                        <a:pt x="54" y="10"/>
                        <a:pt x="54" y="7"/>
                      </a:cubicBezTo>
                      <a:cubicBezTo>
                        <a:pt x="54" y="3"/>
                        <a:pt x="51" y="0"/>
                        <a:pt x="48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3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39" name="Freeform 195"/>
                <p:cNvSpPr>
                  <a:spLocks/>
                </p:cNvSpPr>
                <p:nvPr/>
              </p:nvSpPr>
              <p:spPr bwMode="auto">
                <a:xfrm>
                  <a:off x="1515" y="3424"/>
                  <a:ext cx="367" cy="24"/>
                </a:xfrm>
                <a:custGeom>
                  <a:avLst/>
                  <a:gdLst>
                    <a:gd name="T0" fmla="*/ 230 w 147"/>
                    <a:gd name="T1" fmla="*/ 0 h 9"/>
                    <a:gd name="T2" fmla="*/ 5710 w 147"/>
                    <a:gd name="T3" fmla="*/ 0 h 9"/>
                    <a:gd name="T4" fmla="*/ 1975 w 147"/>
                    <a:gd name="T5" fmla="*/ 149 h 9"/>
                    <a:gd name="T6" fmla="*/ 105 w 147"/>
                    <a:gd name="T7" fmla="*/ 363 h 9"/>
                    <a:gd name="T8" fmla="*/ 230 w 147"/>
                    <a:gd name="T9" fmla="*/ 0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7"/>
                    <a:gd name="T16" fmla="*/ 0 h 9"/>
                    <a:gd name="T17" fmla="*/ 147 w 147"/>
                    <a:gd name="T18" fmla="*/ 9 h 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7" h="9">
                      <a:moveTo>
                        <a:pt x="6" y="0"/>
                      </a:moveTo>
                      <a:cubicBezTo>
                        <a:pt x="147" y="0"/>
                        <a:pt x="147" y="0"/>
                        <a:pt x="147" y="0"/>
                      </a:cubicBezTo>
                      <a:cubicBezTo>
                        <a:pt x="141" y="0"/>
                        <a:pt x="91" y="1"/>
                        <a:pt x="51" y="3"/>
                      </a:cubicBezTo>
                      <a:cubicBezTo>
                        <a:pt x="27" y="3"/>
                        <a:pt x="4" y="5"/>
                        <a:pt x="3" y="7"/>
                      </a:cubicBezTo>
                      <a:cubicBezTo>
                        <a:pt x="2" y="9"/>
                        <a:pt x="0" y="0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40" name="Freeform 196"/>
                <p:cNvSpPr>
                  <a:spLocks/>
                </p:cNvSpPr>
                <p:nvPr/>
              </p:nvSpPr>
              <p:spPr bwMode="auto">
                <a:xfrm>
                  <a:off x="1417" y="3360"/>
                  <a:ext cx="370" cy="24"/>
                </a:xfrm>
                <a:custGeom>
                  <a:avLst/>
                  <a:gdLst>
                    <a:gd name="T0" fmla="*/ 282 w 148"/>
                    <a:gd name="T1" fmla="*/ 0 h 9"/>
                    <a:gd name="T2" fmla="*/ 5783 w 148"/>
                    <a:gd name="T3" fmla="*/ 0 h 9"/>
                    <a:gd name="T4" fmla="*/ 2032 w 148"/>
                    <a:gd name="T5" fmla="*/ 93 h 9"/>
                    <a:gd name="T6" fmla="*/ 157 w 148"/>
                    <a:gd name="T7" fmla="*/ 363 h 9"/>
                    <a:gd name="T8" fmla="*/ 282 w 148"/>
                    <a:gd name="T9" fmla="*/ 0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8"/>
                    <a:gd name="T16" fmla="*/ 0 h 9"/>
                    <a:gd name="T17" fmla="*/ 148 w 148"/>
                    <a:gd name="T18" fmla="*/ 9 h 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8" h="9">
                      <a:moveTo>
                        <a:pt x="7" y="0"/>
                      </a:moveTo>
                      <a:cubicBezTo>
                        <a:pt x="148" y="0"/>
                        <a:pt x="148" y="0"/>
                        <a:pt x="148" y="0"/>
                      </a:cubicBezTo>
                      <a:cubicBezTo>
                        <a:pt x="142" y="0"/>
                        <a:pt x="92" y="1"/>
                        <a:pt x="52" y="2"/>
                      </a:cubicBezTo>
                      <a:cubicBezTo>
                        <a:pt x="27" y="3"/>
                        <a:pt x="4" y="5"/>
                        <a:pt x="4" y="7"/>
                      </a:cubicBezTo>
                      <a:cubicBezTo>
                        <a:pt x="2" y="9"/>
                        <a:pt x="0" y="0"/>
                        <a:pt x="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41" name="Freeform 197"/>
                <p:cNvSpPr>
                  <a:spLocks/>
                </p:cNvSpPr>
                <p:nvPr/>
              </p:nvSpPr>
              <p:spPr bwMode="auto">
                <a:xfrm>
                  <a:off x="1652" y="3488"/>
                  <a:ext cx="195" cy="24"/>
                </a:xfrm>
                <a:custGeom>
                  <a:avLst/>
                  <a:gdLst>
                    <a:gd name="T0" fmla="*/ 237 w 78"/>
                    <a:gd name="T1" fmla="*/ 56 h 9"/>
                    <a:gd name="T2" fmla="*/ 3020 w 78"/>
                    <a:gd name="T3" fmla="*/ 56 h 9"/>
                    <a:gd name="T4" fmla="*/ 1488 w 78"/>
                    <a:gd name="T5" fmla="*/ 93 h 9"/>
                    <a:gd name="T6" fmla="*/ 125 w 78"/>
                    <a:gd name="T7" fmla="*/ 397 h 9"/>
                    <a:gd name="T8" fmla="*/ 237 w 78"/>
                    <a:gd name="T9" fmla="*/ 56 h 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8"/>
                    <a:gd name="T16" fmla="*/ 0 h 9"/>
                    <a:gd name="T17" fmla="*/ 78 w 78"/>
                    <a:gd name="T18" fmla="*/ 9 h 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8" h="9">
                      <a:moveTo>
                        <a:pt x="6" y="1"/>
                      </a:moveTo>
                      <a:cubicBezTo>
                        <a:pt x="77" y="1"/>
                        <a:pt x="77" y="1"/>
                        <a:pt x="77" y="1"/>
                      </a:cubicBezTo>
                      <a:cubicBezTo>
                        <a:pt x="71" y="0"/>
                        <a:pt x="78" y="1"/>
                        <a:pt x="38" y="2"/>
                      </a:cubicBezTo>
                      <a:cubicBezTo>
                        <a:pt x="13" y="3"/>
                        <a:pt x="3" y="5"/>
                        <a:pt x="3" y="8"/>
                      </a:cubicBezTo>
                      <a:cubicBezTo>
                        <a:pt x="2" y="9"/>
                        <a:pt x="0" y="1"/>
                        <a:pt x="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42" name="Freeform 198"/>
                <p:cNvSpPr>
                  <a:spLocks/>
                </p:cNvSpPr>
                <p:nvPr/>
              </p:nvSpPr>
              <p:spPr bwMode="auto">
                <a:xfrm>
                  <a:off x="1460" y="3293"/>
                  <a:ext cx="170" cy="11"/>
                </a:xfrm>
                <a:custGeom>
                  <a:avLst/>
                  <a:gdLst>
                    <a:gd name="T0" fmla="*/ 0 w 68"/>
                    <a:gd name="T1" fmla="*/ 0 h 4"/>
                    <a:gd name="T2" fmla="*/ 2658 w 68"/>
                    <a:gd name="T3" fmla="*/ 0 h 4"/>
                    <a:gd name="T4" fmla="*/ 0 w 68"/>
                    <a:gd name="T5" fmla="*/ 0 h 4"/>
                    <a:gd name="T6" fmla="*/ 0 60000 65536"/>
                    <a:gd name="T7" fmla="*/ 0 60000 65536"/>
                    <a:gd name="T8" fmla="*/ 0 60000 65536"/>
                    <a:gd name="T9" fmla="*/ 0 w 68"/>
                    <a:gd name="T10" fmla="*/ 0 h 4"/>
                    <a:gd name="T11" fmla="*/ 68 w 68"/>
                    <a:gd name="T12" fmla="*/ 4 h 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68" h="4">
                      <a:moveTo>
                        <a:pt x="0" y="0"/>
                      </a:moveTo>
                      <a:cubicBezTo>
                        <a:pt x="68" y="0"/>
                        <a:pt x="68" y="0"/>
                        <a:pt x="68" y="0"/>
                      </a:cubicBezTo>
                      <a:cubicBezTo>
                        <a:pt x="60" y="2"/>
                        <a:pt x="9" y="4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43" name="Freeform 199"/>
                <p:cNvSpPr>
                  <a:spLocks/>
                </p:cNvSpPr>
                <p:nvPr/>
              </p:nvSpPr>
              <p:spPr bwMode="auto">
                <a:xfrm>
                  <a:off x="1515" y="3419"/>
                  <a:ext cx="423" cy="34"/>
                </a:xfrm>
                <a:custGeom>
                  <a:avLst/>
                  <a:gdLst>
                    <a:gd name="T0" fmla="*/ 3296 w 169"/>
                    <a:gd name="T1" fmla="*/ 0 h 13"/>
                    <a:gd name="T2" fmla="*/ 238 w 169"/>
                    <a:gd name="T3" fmla="*/ 0 h 13"/>
                    <a:gd name="T4" fmla="*/ 0 w 169"/>
                    <a:gd name="T5" fmla="*/ 288 h 13"/>
                    <a:gd name="T6" fmla="*/ 238 w 169"/>
                    <a:gd name="T7" fmla="*/ 609 h 13"/>
                    <a:gd name="T8" fmla="*/ 6398 w 169"/>
                    <a:gd name="T9" fmla="*/ 609 h 13"/>
                    <a:gd name="T10" fmla="*/ 6635 w 169"/>
                    <a:gd name="T11" fmla="*/ 288 h 13"/>
                    <a:gd name="T12" fmla="*/ 6398 w 169"/>
                    <a:gd name="T13" fmla="*/ 0 h 13"/>
                    <a:gd name="T14" fmla="*/ 3296 w 169"/>
                    <a:gd name="T15" fmla="*/ 0 h 1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69"/>
                    <a:gd name="T25" fmla="*/ 0 h 13"/>
                    <a:gd name="T26" fmla="*/ 169 w 169"/>
                    <a:gd name="T27" fmla="*/ 13 h 1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69" h="13">
                      <a:moveTo>
                        <a:pt x="84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10"/>
                        <a:pt x="3" y="13"/>
                        <a:pt x="6" y="13"/>
                      </a:cubicBezTo>
                      <a:cubicBezTo>
                        <a:pt x="163" y="13"/>
                        <a:pt x="163" y="13"/>
                        <a:pt x="163" y="13"/>
                      </a:cubicBezTo>
                      <a:cubicBezTo>
                        <a:pt x="166" y="13"/>
                        <a:pt x="169" y="10"/>
                        <a:pt x="169" y="6"/>
                      </a:cubicBezTo>
                      <a:cubicBezTo>
                        <a:pt x="169" y="3"/>
                        <a:pt x="166" y="0"/>
                        <a:pt x="163" y="0"/>
                      </a:cubicBezTo>
                      <a:lnTo>
                        <a:pt x="84" y="0"/>
                      </a:ln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44" name="Freeform 200"/>
                <p:cNvSpPr>
                  <a:spLocks/>
                </p:cNvSpPr>
                <p:nvPr/>
              </p:nvSpPr>
              <p:spPr bwMode="auto">
                <a:xfrm>
                  <a:off x="1417" y="3355"/>
                  <a:ext cx="398" cy="34"/>
                </a:xfrm>
                <a:custGeom>
                  <a:avLst/>
                  <a:gdLst>
                    <a:gd name="T0" fmla="*/ 3139 w 159"/>
                    <a:gd name="T1" fmla="*/ 0 h 13"/>
                    <a:gd name="T2" fmla="*/ 283 w 159"/>
                    <a:gd name="T3" fmla="*/ 0 h 13"/>
                    <a:gd name="T4" fmla="*/ 0 w 159"/>
                    <a:gd name="T5" fmla="*/ 322 h 13"/>
                    <a:gd name="T6" fmla="*/ 283 w 159"/>
                    <a:gd name="T7" fmla="*/ 609 h 13"/>
                    <a:gd name="T8" fmla="*/ 6010 w 159"/>
                    <a:gd name="T9" fmla="*/ 609 h 13"/>
                    <a:gd name="T10" fmla="*/ 6240 w 159"/>
                    <a:gd name="T11" fmla="*/ 322 h 13"/>
                    <a:gd name="T12" fmla="*/ 6010 w 159"/>
                    <a:gd name="T13" fmla="*/ 0 h 13"/>
                    <a:gd name="T14" fmla="*/ 3139 w 159"/>
                    <a:gd name="T15" fmla="*/ 0 h 1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59"/>
                    <a:gd name="T25" fmla="*/ 0 h 13"/>
                    <a:gd name="T26" fmla="*/ 159 w 159"/>
                    <a:gd name="T27" fmla="*/ 13 h 1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59" h="13">
                      <a:moveTo>
                        <a:pt x="80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0"/>
                        <a:pt x="3" y="13"/>
                        <a:pt x="7" y="13"/>
                      </a:cubicBezTo>
                      <a:cubicBezTo>
                        <a:pt x="153" y="13"/>
                        <a:pt x="153" y="13"/>
                        <a:pt x="153" y="13"/>
                      </a:cubicBezTo>
                      <a:cubicBezTo>
                        <a:pt x="156" y="13"/>
                        <a:pt x="159" y="10"/>
                        <a:pt x="159" y="7"/>
                      </a:cubicBezTo>
                      <a:cubicBezTo>
                        <a:pt x="159" y="3"/>
                        <a:pt x="156" y="0"/>
                        <a:pt x="153" y="0"/>
                      </a:cubicBezTo>
                      <a:lnTo>
                        <a:pt x="80" y="0"/>
                      </a:ln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45" name="Freeform 201"/>
                <p:cNvSpPr>
                  <a:spLocks/>
                </p:cNvSpPr>
                <p:nvPr/>
              </p:nvSpPr>
              <p:spPr bwMode="auto">
                <a:xfrm>
                  <a:off x="1402" y="3288"/>
                  <a:ext cx="253" cy="35"/>
                </a:xfrm>
                <a:custGeom>
                  <a:avLst/>
                  <a:gdLst>
                    <a:gd name="T0" fmla="*/ 3740 w 101"/>
                    <a:gd name="T1" fmla="*/ 0 h 13"/>
                    <a:gd name="T2" fmla="*/ 1856 w 101"/>
                    <a:gd name="T3" fmla="*/ 0 h 13"/>
                    <a:gd name="T4" fmla="*/ 471 w 101"/>
                    <a:gd name="T5" fmla="*/ 0 h 13"/>
                    <a:gd name="T6" fmla="*/ 0 w 101"/>
                    <a:gd name="T7" fmla="*/ 681 h 13"/>
                    <a:gd name="T8" fmla="*/ 3740 w 101"/>
                    <a:gd name="T9" fmla="*/ 681 h 13"/>
                    <a:gd name="T10" fmla="*/ 3978 w 101"/>
                    <a:gd name="T11" fmla="*/ 369 h 13"/>
                    <a:gd name="T12" fmla="*/ 3740 w 101"/>
                    <a:gd name="T13" fmla="*/ 0 h 1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1"/>
                    <a:gd name="T22" fmla="*/ 0 h 13"/>
                    <a:gd name="T23" fmla="*/ 101 w 101"/>
                    <a:gd name="T24" fmla="*/ 13 h 1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1" h="13">
                      <a:moveTo>
                        <a:pt x="95" y="0"/>
                      </a:move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7" y="4"/>
                        <a:pt x="3" y="9"/>
                        <a:pt x="0" y="13"/>
                      </a:cubicBezTo>
                      <a:cubicBezTo>
                        <a:pt x="95" y="13"/>
                        <a:pt x="95" y="13"/>
                        <a:pt x="95" y="13"/>
                      </a:cubicBezTo>
                      <a:cubicBezTo>
                        <a:pt x="98" y="13"/>
                        <a:pt x="101" y="10"/>
                        <a:pt x="101" y="7"/>
                      </a:cubicBezTo>
                      <a:cubicBezTo>
                        <a:pt x="101" y="3"/>
                        <a:pt x="98" y="0"/>
                        <a:pt x="95" y="0"/>
                      </a:cubicBez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46" name="Freeform 202"/>
                <p:cNvSpPr>
                  <a:spLocks/>
                </p:cNvSpPr>
                <p:nvPr/>
              </p:nvSpPr>
              <p:spPr bwMode="auto">
                <a:xfrm>
                  <a:off x="1480" y="3229"/>
                  <a:ext cx="60" cy="30"/>
                </a:xfrm>
                <a:custGeom>
                  <a:avLst/>
                  <a:gdLst>
                    <a:gd name="T0" fmla="*/ 0 w 24"/>
                    <a:gd name="T1" fmla="*/ 611 h 11"/>
                    <a:gd name="T2" fmla="*/ 675 w 24"/>
                    <a:gd name="T3" fmla="*/ 611 h 11"/>
                    <a:gd name="T4" fmla="*/ 938 w 24"/>
                    <a:gd name="T5" fmla="*/ 224 h 11"/>
                    <a:gd name="T6" fmla="*/ 863 w 24"/>
                    <a:gd name="T7" fmla="*/ 0 h 11"/>
                    <a:gd name="T8" fmla="*/ 0 w 24"/>
                    <a:gd name="T9" fmla="*/ 611 h 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4"/>
                    <a:gd name="T16" fmla="*/ 0 h 11"/>
                    <a:gd name="T17" fmla="*/ 24 w 24"/>
                    <a:gd name="T18" fmla="*/ 11 h 1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4" h="11">
                      <a:moveTo>
                        <a:pt x="0" y="11"/>
                      </a:moveTo>
                      <a:cubicBezTo>
                        <a:pt x="17" y="11"/>
                        <a:pt x="17" y="11"/>
                        <a:pt x="17" y="11"/>
                      </a:cubicBezTo>
                      <a:cubicBezTo>
                        <a:pt x="21" y="11"/>
                        <a:pt x="24" y="8"/>
                        <a:pt x="24" y="4"/>
                      </a:cubicBezTo>
                      <a:cubicBezTo>
                        <a:pt x="24" y="3"/>
                        <a:pt x="23" y="1"/>
                        <a:pt x="22" y="0"/>
                      </a:cubicBezTo>
                      <a:cubicBezTo>
                        <a:pt x="14" y="4"/>
                        <a:pt x="7" y="7"/>
                        <a:pt x="0" y="11"/>
                      </a:cubicBez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47" name="Freeform 203"/>
                <p:cNvSpPr>
                  <a:spLocks/>
                </p:cNvSpPr>
                <p:nvPr/>
              </p:nvSpPr>
              <p:spPr bwMode="auto">
                <a:xfrm>
                  <a:off x="1650" y="3485"/>
                  <a:ext cx="222" cy="32"/>
                </a:xfrm>
                <a:custGeom>
                  <a:avLst/>
                  <a:gdLst>
                    <a:gd name="T0" fmla="*/ 229 w 89"/>
                    <a:gd name="T1" fmla="*/ 605 h 12"/>
                    <a:gd name="T2" fmla="*/ 1891 w 89"/>
                    <a:gd name="T3" fmla="*/ 605 h 12"/>
                    <a:gd name="T4" fmla="*/ 3447 w 89"/>
                    <a:gd name="T5" fmla="*/ 0 h 12"/>
                    <a:gd name="T6" fmla="*/ 2282 w 89"/>
                    <a:gd name="T7" fmla="*/ 0 h 12"/>
                    <a:gd name="T8" fmla="*/ 229 w 89"/>
                    <a:gd name="T9" fmla="*/ 0 h 12"/>
                    <a:gd name="T10" fmla="*/ 0 w 89"/>
                    <a:gd name="T11" fmla="*/ 307 h 12"/>
                    <a:gd name="T12" fmla="*/ 229 w 89"/>
                    <a:gd name="T13" fmla="*/ 605 h 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89"/>
                    <a:gd name="T22" fmla="*/ 0 h 12"/>
                    <a:gd name="T23" fmla="*/ 89 w 89"/>
                    <a:gd name="T24" fmla="*/ 12 h 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89" h="12">
                      <a:moveTo>
                        <a:pt x="6" y="12"/>
                      </a:moveTo>
                      <a:cubicBezTo>
                        <a:pt x="49" y="12"/>
                        <a:pt x="49" y="12"/>
                        <a:pt x="49" y="12"/>
                      </a:cubicBezTo>
                      <a:cubicBezTo>
                        <a:pt x="64" y="8"/>
                        <a:pt x="77" y="4"/>
                        <a:pt x="89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9"/>
                        <a:pt x="3" y="12"/>
                        <a:pt x="6" y="12"/>
                      </a:cubicBezTo>
                      <a:close/>
                    </a:path>
                  </a:pathLst>
                </a:custGeom>
                <a:noFill/>
                <a:ln w="4763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948" name="Freeform 204"/>
                <p:cNvSpPr>
                  <a:spLocks/>
                </p:cNvSpPr>
                <p:nvPr/>
              </p:nvSpPr>
              <p:spPr bwMode="auto">
                <a:xfrm>
                  <a:off x="1392" y="2136"/>
                  <a:ext cx="563" cy="397"/>
                </a:xfrm>
                <a:custGeom>
                  <a:avLst/>
                  <a:gdLst>
                    <a:gd name="T0" fmla="*/ 0 w 225"/>
                    <a:gd name="T1" fmla="*/ 7511 h 149"/>
                    <a:gd name="T2" fmla="*/ 4747 w 225"/>
                    <a:gd name="T3" fmla="*/ 3975 h 149"/>
                    <a:gd name="T4" fmla="*/ 8823 w 225"/>
                    <a:gd name="T5" fmla="*/ 1569 h 149"/>
                    <a:gd name="T6" fmla="*/ 8823 w 225"/>
                    <a:gd name="T7" fmla="*/ 0 h 149"/>
                    <a:gd name="T8" fmla="*/ 4747 w 225"/>
                    <a:gd name="T9" fmla="*/ 2422 h 149"/>
                    <a:gd name="T10" fmla="*/ 0 w 225"/>
                    <a:gd name="T11" fmla="*/ 5942 h 149"/>
                    <a:gd name="T12" fmla="*/ 0 w 225"/>
                    <a:gd name="T13" fmla="*/ 7511 h 14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25"/>
                    <a:gd name="T22" fmla="*/ 0 h 149"/>
                    <a:gd name="T23" fmla="*/ 225 w 225"/>
                    <a:gd name="T24" fmla="*/ 149 h 14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25" h="149">
                      <a:moveTo>
                        <a:pt x="0" y="149"/>
                      </a:moveTo>
                      <a:cubicBezTo>
                        <a:pt x="0" y="121"/>
                        <a:pt x="67" y="98"/>
                        <a:pt x="121" y="79"/>
                      </a:cubicBezTo>
                      <a:cubicBezTo>
                        <a:pt x="176" y="59"/>
                        <a:pt x="225" y="52"/>
                        <a:pt x="225" y="31"/>
                      </a:cubicBezTo>
                      <a:cubicBezTo>
                        <a:pt x="225" y="0"/>
                        <a:pt x="225" y="0"/>
                        <a:pt x="225" y="0"/>
                      </a:cubicBezTo>
                      <a:cubicBezTo>
                        <a:pt x="225" y="21"/>
                        <a:pt x="176" y="28"/>
                        <a:pt x="121" y="48"/>
                      </a:cubicBezTo>
                      <a:cubicBezTo>
                        <a:pt x="67" y="67"/>
                        <a:pt x="0" y="90"/>
                        <a:pt x="0" y="118"/>
                      </a:cubicBezTo>
                      <a:lnTo>
                        <a:pt x="0" y="149"/>
                      </a:lnTo>
                      <a:close/>
                    </a:path>
                  </a:pathLst>
                </a:custGeom>
                <a:solidFill>
                  <a:srgbClr val="84CB7E"/>
                </a:solidFill>
                <a:ln w="7938" cap="rnd">
                  <a:solidFill>
                    <a:srgbClr val="333333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9724" name="Freeform 205"/>
              <p:cNvSpPr>
                <a:spLocks/>
              </p:cNvSpPr>
              <p:nvPr/>
            </p:nvSpPr>
            <p:spPr bwMode="auto">
              <a:xfrm>
                <a:off x="1392" y="1496"/>
                <a:ext cx="563" cy="395"/>
              </a:xfrm>
              <a:custGeom>
                <a:avLst/>
                <a:gdLst>
                  <a:gd name="T0" fmla="*/ 0 w 225"/>
                  <a:gd name="T1" fmla="*/ 7508 h 148"/>
                  <a:gd name="T2" fmla="*/ 4747 w 225"/>
                  <a:gd name="T3" fmla="*/ 3953 h 148"/>
                  <a:gd name="T4" fmla="*/ 8823 w 225"/>
                  <a:gd name="T5" fmla="*/ 1583 h 148"/>
                  <a:gd name="T6" fmla="*/ 8823 w 225"/>
                  <a:gd name="T7" fmla="*/ 0 h 148"/>
                  <a:gd name="T8" fmla="*/ 4747 w 225"/>
                  <a:gd name="T9" fmla="*/ 2378 h 148"/>
                  <a:gd name="T10" fmla="*/ 0 w 225"/>
                  <a:gd name="T11" fmla="*/ 5933 h 148"/>
                  <a:gd name="T12" fmla="*/ 0 w 225"/>
                  <a:gd name="T13" fmla="*/ 7508 h 1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5"/>
                  <a:gd name="T22" fmla="*/ 0 h 148"/>
                  <a:gd name="T23" fmla="*/ 225 w 225"/>
                  <a:gd name="T24" fmla="*/ 148 h 14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5" h="148">
                    <a:moveTo>
                      <a:pt x="0" y="148"/>
                    </a:moveTo>
                    <a:cubicBezTo>
                      <a:pt x="0" y="120"/>
                      <a:pt x="67" y="97"/>
                      <a:pt x="121" y="78"/>
                    </a:cubicBezTo>
                    <a:cubicBezTo>
                      <a:pt x="176" y="59"/>
                      <a:pt x="225" y="51"/>
                      <a:pt x="225" y="31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225" y="21"/>
                      <a:pt x="176" y="28"/>
                      <a:pt x="121" y="47"/>
                    </a:cubicBezTo>
                    <a:cubicBezTo>
                      <a:pt x="67" y="66"/>
                      <a:pt x="0" y="89"/>
                      <a:pt x="0" y="117"/>
                    </a:cubicBezTo>
                    <a:lnTo>
                      <a:pt x="0" y="148"/>
                    </a:lnTo>
                    <a:close/>
                  </a:path>
                </a:pathLst>
              </a:custGeom>
              <a:solidFill>
                <a:srgbClr val="84CB7E"/>
              </a:solidFill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25" name="Freeform 206"/>
              <p:cNvSpPr>
                <a:spLocks/>
              </p:cNvSpPr>
              <p:nvPr/>
            </p:nvSpPr>
            <p:spPr bwMode="auto">
              <a:xfrm>
                <a:off x="1392" y="2776"/>
                <a:ext cx="563" cy="397"/>
              </a:xfrm>
              <a:custGeom>
                <a:avLst/>
                <a:gdLst>
                  <a:gd name="T0" fmla="*/ 0 w 225"/>
                  <a:gd name="T1" fmla="*/ 7511 h 149"/>
                  <a:gd name="T2" fmla="*/ 4747 w 225"/>
                  <a:gd name="T3" fmla="*/ 3975 h 149"/>
                  <a:gd name="T4" fmla="*/ 8823 w 225"/>
                  <a:gd name="T5" fmla="*/ 1569 h 149"/>
                  <a:gd name="T6" fmla="*/ 8823 w 225"/>
                  <a:gd name="T7" fmla="*/ 0 h 149"/>
                  <a:gd name="T8" fmla="*/ 4747 w 225"/>
                  <a:gd name="T9" fmla="*/ 2422 h 149"/>
                  <a:gd name="T10" fmla="*/ 0 w 225"/>
                  <a:gd name="T11" fmla="*/ 5942 h 149"/>
                  <a:gd name="T12" fmla="*/ 0 w 225"/>
                  <a:gd name="T13" fmla="*/ 7511 h 1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5"/>
                  <a:gd name="T22" fmla="*/ 0 h 149"/>
                  <a:gd name="T23" fmla="*/ 225 w 225"/>
                  <a:gd name="T24" fmla="*/ 149 h 1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5" h="149">
                    <a:moveTo>
                      <a:pt x="0" y="149"/>
                    </a:moveTo>
                    <a:cubicBezTo>
                      <a:pt x="0" y="121"/>
                      <a:pt x="67" y="98"/>
                      <a:pt x="121" y="79"/>
                    </a:cubicBezTo>
                    <a:cubicBezTo>
                      <a:pt x="176" y="59"/>
                      <a:pt x="225" y="52"/>
                      <a:pt x="225" y="31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225" y="21"/>
                      <a:pt x="176" y="28"/>
                      <a:pt x="121" y="48"/>
                    </a:cubicBezTo>
                    <a:cubicBezTo>
                      <a:pt x="67" y="67"/>
                      <a:pt x="0" y="90"/>
                      <a:pt x="0" y="118"/>
                    </a:cubicBez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84CB7E"/>
              </a:solidFill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26" name="Freeform 207"/>
              <p:cNvSpPr>
                <a:spLocks/>
              </p:cNvSpPr>
              <p:nvPr/>
            </p:nvSpPr>
            <p:spPr bwMode="auto">
              <a:xfrm>
                <a:off x="1392" y="2957"/>
                <a:ext cx="563" cy="395"/>
              </a:xfrm>
              <a:custGeom>
                <a:avLst/>
                <a:gdLst>
                  <a:gd name="T0" fmla="*/ 0 w 225"/>
                  <a:gd name="T1" fmla="*/ 7508 h 148"/>
                  <a:gd name="T2" fmla="*/ 4747 w 225"/>
                  <a:gd name="T3" fmla="*/ 3953 h 148"/>
                  <a:gd name="T4" fmla="*/ 8823 w 225"/>
                  <a:gd name="T5" fmla="*/ 1583 h 148"/>
                  <a:gd name="T6" fmla="*/ 8823 w 225"/>
                  <a:gd name="T7" fmla="*/ 0 h 148"/>
                  <a:gd name="T8" fmla="*/ 4747 w 225"/>
                  <a:gd name="T9" fmla="*/ 2378 h 148"/>
                  <a:gd name="T10" fmla="*/ 0 w 225"/>
                  <a:gd name="T11" fmla="*/ 5933 h 148"/>
                  <a:gd name="T12" fmla="*/ 0 w 225"/>
                  <a:gd name="T13" fmla="*/ 7508 h 1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5"/>
                  <a:gd name="T22" fmla="*/ 0 h 148"/>
                  <a:gd name="T23" fmla="*/ 225 w 225"/>
                  <a:gd name="T24" fmla="*/ 148 h 14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5" h="148">
                    <a:moveTo>
                      <a:pt x="0" y="148"/>
                    </a:moveTo>
                    <a:cubicBezTo>
                      <a:pt x="0" y="120"/>
                      <a:pt x="67" y="97"/>
                      <a:pt x="121" y="78"/>
                    </a:cubicBezTo>
                    <a:cubicBezTo>
                      <a:pt x="176" y="59"/>
                      <a:pt x="225" y="52"/>
                      <a:pt x="225" y="31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225" y="21"/>
                      <a:pt x="176" y="28"/>
                      <a:pt x="121" y="47"/>
                    </a:cubicBezTo>
                    <a:cubicBezTo>
                      <a:pt x="67" y="66"/>
                      <a:pt x="0" y="90"/>
                      <a:pt x="0" y="117"/>
                    </a:cubicBezTo>
                    <a:lnTo>
                      <a:pt x="0" y="148"/>
                    </a:lnTo>
                    <a:close/>
                  </a:path>
                </a:pathLst>
              </a:custGeom>
              <a:solidFill>
                <a:srgbClr val="84CB7E"/>
              </a:solidFill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27" name="Freeform 208"/>
              <p:cNvSpPr>
                <a:spLocks/>
              </p:cNvSpPr>
              <p:nvPr/>
            </p:nvSpPr>
            <p:spPr bwMode="auto">
              <a:xfrm>
                <a:off x="1392" y="1675"/>
                <a:ext cx="563" cy="397"/>
              </a:xfrm>
              <a:custGeom>
                <a:avLst/>
                <a:gdLst>
                  <a:gd name="T0" fmla="*/ 0 w 225"/>
                  <a:gd name="T1" fmla="*/ 7511 h 149"/>
                  <a:gd name="T2" fmla="*/ 4747 w 225"/>
                  <a:gd name="T3" fmla="*/ 3975 h 149"/>
                  <a:gd name="T4" fmla="*/ 8823 w 225"/>
                  <a:gd name="T5" fmla="*/ 1569 h 149"/>
                  <a:gd name="T6" fmla="*/ 8823 w 225"/>
                  <a:gd name="T7" fmla="*/ 0 h 149"/>
                  <a:gd name="T8" fmla="*/ 4747 w 225"/>
                  <a:gd name="T9" fmla="*/ 2422 h 149"/>
                  <a:gd name="T10" fmla="*/ 0 w 225"/>
                  <a:gd name="T11" fmla="*/ 5942 h 149"/>
                  <a:gd name="T12" fmla="*/ 0 w 225"/>
                  <a:gd name="T13" fmla="*/ 7511 h 1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5"/>
                  <a:gd name="T22" fmla="*/ 0 h 149"/>
                  <a:gd name="T23" fmla="*/ 225 w 225"/>
                  <a:gd name="T24" fmla="*/ 149 h 1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5" h="149">
                    <a:moveTo>
                      <a:pt x="0" y="149"/>
                    </a:moveTo>
                    <a:cubicBezTo>
                      <a:pt x="0" y="121"/>
                      <a:pt x="67" y="98"/>
                      <a:pt x="121" y="79"/>
                    </a:cubicBezTo>
                    <a:cubicBezTo>
                      <a:pt x="176" y="59"/>
                      <a:pt x="225" y="52"/>
                      <a:pt x="225" y="31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225" y="21"/>
                      <a:pt x="176" y="28"/>
                      <a:pt x="121" y="48"/>
                    </a:cubicBezTo>
                    <a:cubicBezTo>
                      <a:pt x="67" y="67"/>
                      <a:pt x="0" y="90"/>
                      <a:pt x="0" y="118"/>
                    </a:cubicBez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84CB7E"/>
              </a:solidFill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28" name="Freeform 209"/>
              <p:cNvSpPr>
                <a:spLocks/>
              </p:cNvSpPr>
              <p:nvPr/>
            </p:nvSpPr>
            <p:spPr bwMode="auto">
              <a:xfrm>
                <a:off x="1392" y="861"/>
                <a:ext cx="563" cy="398"/>
              </a:xfrm>
              <a:custGeom>
                <a:avLst/>
                <a:gdLst>
                  <a:gd name="T0" fmla="*/ 0 w 225"/>
                  <a:gd name="T1" fmla="*/ 7583 h 149"/>
                  <a:gd name="T2" fmla="*/ 4747 w 225"/>
                  <a:gd name="T3" fmla="*/ 4025 h 149"/>
                  <a:gd name="T4" fmla="*/ 8823 w 225"/>
                  <a:gd name="T5" fmla="*/ 1584 h 149"/>
                  <a:gd name="T6" fmla="*/ 8823 w 225"/>
                  <a:gd name="T7" fmla="*/ 0 h 149"/>
                  <a:gd name="T8" fmla="*/ 4747 w 225"/>
                  <a:gd name="T9" fmla="*/ 2441 h 149"/>
                  <a:gd name="T10" fmla="*/ 0 w 225"/>
                  <a:gd name="T11" fmla="*/ 5999 h 149"/>
                  <a:gd name="T12" fmla="*/ 0 w 225"/>
                  <a:gd name="T13" fmla="*/ 7583 h 1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5"/>
                  <a:gd name="T22" fmla="*/ 0 h 149"/>
                  <a:gd name="T23" fmla="*/ 225 w 225"/>
                  <a:gd name="T24" fmla="*/ 149 h 1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5" h="149">
                    <a:moveTo>
                      <a:pt x="0" y="149"/>
                    </a:moveTo>
                    <a:cubicBezTo>
                      <a:pt x="0" y="121"/>
                      <a:pt x="67" y="98"/>
                      <a:pt x="121" y="79"/>
                    </a:cubicBezTo>
                    <a:cubicBezTo>
                      <a:pt x="176" y="59"/>
                      <a:pt x="225" y="52"/>
                      <a:pt x="225" y="31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225" y="21"/>
                      <a:pt x="176" y="28"/>
                      <a:pt x="121" y="48"/>
                    </a:cubicBezTo>
                    <a:cubicBezTo>
                      <a:pt x="67" y="67"/>
                      <a:pt x="0" y="90"/>
                      <a:pt x="0" y="118"/>
                    </a:cubicBez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84CB7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29" name="Freeform 210"/>
              <p:cNvSpPr>
                <a:spLocks/>
              </p:cNvSpPr>
              <p:nvPr/>
            </p:nvSpPr>
            <p:spPr bwMode="auto">
              <a:xfrm>
                <a:off x="1392" y="1043"/>
                <a:ext cx="563" cy="397"/>
              </a:xfrm>
              <a:custGeom>
                <a:avLst/>
                <a:gdLst>
                  <a:gd name="T0" fmla="*/ 0 w 225"/>
                  <a:gd name="T1" fmla="*/ 7511 h 149"/>
                  <a:gd name="T2" fmla="*/ 4747 w 225"/>
                  <a:gd name="T3" fmla="*/ 3975 h 149"/>
                  <a:gd name="T4" fmla="*/ 8823 w 225"/>
                  <a:gd name="T5" fmla="*/ 1569 h 149"/>
                  <a:gd name="T6" fmla="*/ 8823 w 225"/>
                  <a:gd name="T7" fmla="*/ 0 h 149"/>
                  <a:gd name="T8" fmla="*/ 4747 w 225"/>
                  <a:gd name="T9" fmla="*/ 2422 h 149"/>
                  <a:gd name="T10" fmla="*/ 0 w 225"/>
                  <a:gd name="T11" fmla="*/ 5942 h 149"/>
                  <a:gd name="T12" fmla="*/ 0 w 225"/>
                  <a:gd name="T13" fmla="*/ 7511 h 1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5"/>
                  <a:gd name="T22" fmla="*/ 0 h 149"/>
                  <a:gd name="T23" fmla="*/ 225 w 225"/>
                  <a:gd name="T24" fmla="*/ 149 h 1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5" h="149">
                    <a:moveTo>
                      <a:pt x="0" y="149"/>
                    </a:moveTo>
                    <a:cubicBezTo>
                      <a:pt x="0" y="121"/>
                      <a:pt x="67" y="98"/>
                      <a:pt x="121" y="79"/>
                    </a:cubicBezTo>
                    <a:cubicBezTo>
                      <a:pt x="176" y="59"/>
                      <a:pt x="225" y="52"/>
                      <a:pt x="225" y="31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225" y="21"/>
                      <a:pt x="176" y="28"/>
                      <a:pt x="121" y="48"/>
                    </a:cubicBezTo>
                    <a:cubicBezTo>
                      <a:pt x="67" y="67"/>
                      <a:pt x="0" y="90"/>
                      <a:pt x="0" y="118"/>
                    </a:cubicBez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84CB7E"/>
              </a:solidFill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30" name="Freeform 211"/>
              <p:cNvSpPr>
                <a:spLocks/>
              </p:cNvSpPr>
              <p:nvPr/>
            </p:nvSpPr>
            <p:spPr bwMode="auto">
              <a:xfrm>
                <a:off x="1392" y="2317"/>
                <a:ext cx="563" cy="395"/>
              </a:xfrm>
              <a:custGeom>
                <a:avLst/>
                <a:gdLst>
                  <a:gd name="T0" fmla="*/ 0 w 225"/>
                  <a:gd name="T1" fmla="*/ 7508 h 148"/>
                  <a:gd name="T2" fmla="*/ 4747 w 225"/>
                  <a:gd name="T3" fmla="*/ 3953 h 148"/>
                  <a:gd name="T4" fmla="*/ 8823 w 225"/>
                  <a:gd name="T5" fmla="*/ 1583 h 148"/>
                  <a:gd name="T6" fmla="*/ 8823 w 225"/>
                  <a:gd name="T7" fmla="*/ 0 h 148"/>
                  <a:gd name="T8" fmla="*/ 4747 w 225"/>
                  <a:gd name="T9" fmla="*/ 2378 h 148"/>
                  <a:gd name="T10" fmla="*/ 0 w 225"/>
                  <a:gd name="T11" fmla="*/ 5933 h 148"/>
                  <a:gd name="T12" fmla="*/ 0 w 225"/>
                  <a:gd name="T13" fmla="*/ 7508 h 1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5"/>
                  <a:gd name="T22" fmla="*/ 0 h 148"/>
                  <a:gd name="T23" fmla="*/ 225 w 225"/>
                  <a:gd name="T24" fmla="*/ 148 h 14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5" h="148">
                    <a:moveTo>
                      <a:pt x="0" y="148"/>
                    </a:moveTo>
                    <a:cubicBezTo>
                      <a:pt x="0" y="120"/>
                      <a:pt x="67" y="97"/>
                      <a:pt x="121" y="78"/>
                    </a:cubicBezTo>
                    <a:cubicBezTo>
                      <a:pt x="176" y="59"/>
                      <a:pt x="225" y="51"/>
                      <a:pt x="225" y="31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225" y="20"/>
                      <a:pt x="176" y="28"/>
                      <a:pt x="121" y="47"/>
                    </a:cubicBezTo>
                    <a:cubicBezTo>
                      <a:pt x="67" y="66"/>
                      <a:pt x="0" y="89"/>
                      <a:pt x="0" y="117"/>
                    </a:cubicBezTo>
                    <a:lnTo>
                      <a:pt x="0" y="148"/>
                    </a:lnTo>
                    <a:close/>
                  </a:path>
                </a:pathLst>
              </a:custGeom>
              <a:solidFill>
                <a:srgbClr val="84CB7E"/>
              </a:solidFill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31" name="Freeform 212"/>
              <p:cNvSpPr>
                <a:spLocks/>
              </p:cNvSpPr>
              <p:nvPr/>
            </p:nvSpPr>
            <p:spPr bwMode="auto">
              <a:xfrm>
                <a:off x="1392" y="3419"/>
                <a:ext cx="563" cy="394"/>
              </a:xfrm>
              <a:custGeom>
                <a:avLst/>
                <a:gdLst>
                  <a:gd name="T0" fmla="*/ 0 w 225"/>
                  <a:gd name="T1" fmla="*/ 7435 h 148"/>
                  <a:gd name="T2" fmla="*/ 4747 w 225"/>
                  <a:gd name="T3" fmla="*/ 3927 h 148"/>
                  <a:gd name="T4" fmla="*/ 8823 w 225"/>
                  <a:gd name="T5" fmla="*/ 1509 h 148"/>
                  <a:gd name="T6" fmla="*/ 8823 w 225"/>
                  <a:gd name="T7" fmla="*/ 0 h 148"/>
                  <a:gd name="T8" fmla="*/ 4747 w 225"/>
                  <a:gd name="T9" fmla="*/ 2361 h 148"/>
                  <a:gd name="T10" fmla="*/ 0 w 225"/>
                  <a:gd name="T11" fmla="*/ 5867 h 148"/>
                  <a:gd name="T12" fmla="*/ 0 w 225"/>
                  <a:gd name="T13" fmla="*/ 7435 h 1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5"/>
                  <a:gd name="T22" fmla="*/ 0 h 148"/>
                  <a:gd name="T23" fmla="*/ 225 w 225"/>
                  <a:gd name="T24" fmla="*/ 148 h 14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5" h="148">
                    <a:moveTo>
                      <a:pt x="0" y="148"/>
                    </a:moveTo>
                    <a:cubicBezTo>
                      <a:pt x="0" y="120"/>
                      <a:pt x="67" y="97"/>
                      <a:pt x="121" y="78"/>
                    </a:cubicBezTo>
                    <a:cubicBezTo>
                      <a:pt x="176" y="58"/>
                      <a:pt x="225" y="51"/>
                      <a:pt x="225" y="30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225" y="20"/>
                      <a:pt x="176" y="27"/>
                      <a:pt x="121" y="47"/>
                    </a:cubicBezTo>
                    <a:cubicBezTo>
                      <a:pt x="67" y="66"/>
                      <a:pt x="0" y="89"/>
                      <a:pt x="0" y="117"/>
                    </a:cubicBezTo>
                    <a:lnTo>
                      <a:pt x="0" y="148"/>
                    </a:lnTo>
                    <a:close/>
                  </a:path>
                </a:pathLst>
              </a:custGeom>
              <a:solidFill>
                <a:srgbClr val="84CB7E"/>
              </a:solidFill>
              <a:ln w="7938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32" name="Freeform 213"/>
              <p:cNvSpPr>
                <a:spLocks/>
              </p:cNvSpPr>
              <p:nvPr/>
            </p:nvSpPr>
            <p:spPr bwMode="auto">
              <a:xfrm>
                <a:off x="1410" y="3461"/>
                <a:ext cx="530" cy="240"/>
              </a:xfrm>
              <a:custGeom>
                <a:avLst/>
                <a:gdLst>
                  <a:gd name="T0" fmla="*/ 8283 w 212"/>
                  <a:gd name="T1" fmla="*/ 0 h 90"/>
                  <a:gd name="T2" fmla="*/ 4457 w 212"/>
                  <a:gd name="T3" fmla="*/ 1971 h 90"/>
                  <a:gd name="T4" fmla="*/ 0 w 212"/>
                  <a:gd name="T5" fmla="*/ 4552 h 90"/>
                  <a:gd name="T6" fmla="*/ 4457 w 212"/>
                  <a:gd name="T7" fmla="*/ 1821 h 90"/>
                  <a:gd name="T8" fmla="*/ 8283 w 212"/>
                  <a:gd name="T9" fmla="*/ 0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2"/>
                  <a:gd name="T16" fmla="*/ 0 h 90"/>
                  <a:gd name="T17" fmla="*/ 212 w 212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2" h="90">
                    <a:moveTo>
                      <a:pt x="212" y="0"/>
                    </a:moveTo>
                    <a:cubicBezTo>
                      <a:pt x="197" y="13"/>
                      <a:pt x="157" y="24"/>
                      <a:pt x="114" y="39"/>
                    </a:cubicBezTo>
                    <a:cubicBezTo>
                      <a:pt x="70" y="55"/>
                      <a:pt x="18" y="69"/>
                      <a:pt x="0" y="90"/>
                    </a:cubicBezTo>
                    <a:cubicBezTo>
                      <a:pt x="18" y="69"/>
                      <a:pt x="70" y="51"/>
                      <a:pt x="114" y="36"/>
                    </a:cubicBezTo>
                    <a:cubicBezTo>
                      <a:pt x="157" y="20"/>
                      <a:pt x="197" y="13"/>
                      <a:pt x="212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33" name="Freeform 214"/>
              <p:cNvSpPr>
                <a:spLocks/>
              </p:cNvSpPr>
              <p:nvPr/>
            </p:nvSpPr>
            <p:spPr bwMode="auto">
              <a:xfrm>
                <a:off x="1392" y="3597"/>
                <a:ext cx="563" cy="398"/>
              </a:xfrm>
              <a:custGeom>
                <a:avLst/>
                <a:gdLst>
                  <a:gd name="T0" fmla="*/ 0 w 225"/>
                  <a:gd name="T1" fmla="*/ 7583 h 149"/>
                  <a:gd name="T2" fmla="*/ 4747 w 225"/>
                  <a:gd name="T3" fmla="*/ 3967 h 149"/>
                  <a:gd name="T4" fmla="*/ 8823 w 225"/>
                  <a:gd name="T5" fmla="*/ 1584 h 149"/>
                  <a:gd name="T6" fmla="*/ 8823 w 225"/>
                  <a:gd name="T7" fmla="*/ 0 h 149"/>
                  <a:gd name="T8" fmla="*/ 4747 w 225"/>
                  <a:gd name="T9" fmla="*/ 2441 h 149"/>
                  <a:gd name="T10" fmla="*/ 0 w 225"/>
                  <a:gd name="T11" fmla="*/ 5999 h 149"/>
                  <a:gd name="T12" fmla="*/ 0 w 225"/>
                  <a:gd name="T13" fmla="*/ 7583 h 1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25"/>
                  <a:gd name="T22" fmla="*/ 0 h 149"/>
                  <a:gd name="T23" fmla="*/ 225 w 225"/>
                  <a:gd name="T24" fmla="*/ 149 h 14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25" h="149">
                    <a:moveTo>
                      <a:pt x="0" y="149"/>
                    </a:moveTo>
                    <a:cubicBezTo>
                      <a:pt x="0" y="121"/>
                      <a:pt x="67" y="97"/>
                      <a:pt x="121" y="78"/>
                    </a:cubicBezTo>
                    <a:cubicBezTo>
                      <a:pt x="176" y="59"/>
                      <a:pt x="225" y="52"/>
                      <a:pt x="225" y="31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225" y="21"/>
                      <a:pt x="176" y="28"/>
                      <a:pt x="121" y="48"/>
                    </a:cubicBezTo>
                    <a:cubicBezTo>
                      <a:pt x="67" y="66"/>
                      <a:pt x="0" y="90"/>
                      <a:pt x="0" y="118"/>
                    </a:cubicBezTo>
                    <a:lnTo>
                      <a:pt x="0" y="149"/>
                    </a:lnTo>
                    <a:close/>
                  </a:path>
                </a:pathLst>
              </a:custGeom>
              <a:solidFill>
                <a:srgbClr val="84CB7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34" name="Freeform 215"/>
              <p:cNvSpPr>
                <a:spLocks noEditPoints="1"/>
              </p:cNvSpPr>
              <p:nvPr/>
            </p:nvSpPr>
            <p:spPr bwMode="auto">
              <a:xfrm>
                <a:off x="1390" y="3597"/>
                <a:ext cx="568" cy="398"/>
              </a:xfrm>
              <a:custGeom>
                <a:avLst/>
                <a:gdLst>
                  <a:gd name="T0" fmla="*/ 8823 w 227"/>
                  <a:gd name="T1" fmla="*/ 0 h 149"/>
                  <a:gd name="T2" fmla="*/ 6423 w 227"/>
                  <a:gd name="T3" fmla="*/ 1677 h 149"/>
                  <a:gd name="T4" fmla="*/ 4747 w 227"/>
                  <a:gd name="T5" fmla="*/ 2404 h 149"/>
                  <a:gd name="T6" fmla="*/ 4702 w 227"/>
                  <a:gd name="T7" fmla="*/ 2404 h 149"/>
                  <a:gd name="T8" fmla="*/ 0 w 227"/>
                  <a:gd name="T9" fmla="*/ 5999 h 149"/>
                  <a:gd name="T10" fmla="*/ 50 w 227"/>
                  <a:gd name="T11" fmla="*/ 7583 h 149"/>
                  <a:gd name="T12" fmla="*/ 50 w 227"/>
                  <a:gd name="T13" fmla="*/ 7583 h 149"/>
                  <a:gd name="T14" fmla="*/ 4747 w 227"/>
                  <a:gd name="T15" fmla="*/ 4082 h 149"/>
                  <a:gd name="T16" fmla="*/ 4777 w 227"/>
                  <a:gd name="T17" fmla="*/ 4025 h 149"/>
                  <a:gd name="T18" fmla="*/ 6423 w 227"/>
                  <a:gd name="T19" fmla="*/ 3352 h 149"/>
                  <a:gd name="T20" fmla="*/ 8898 w 227"/>
                  <a:gd name="T21" fmla="*/ 1584 h 149"/>
                  <a:gd name="T22" fmla="*/ 8898 w 227"/>
                  <a:gd name="T23" fmla="*/ 0 h 149"/>
                  <a:gd name="T24" fmla="*/ 8823 w 227"/>
                  <a:gd name="T25" fmla="*/ 0 h 149"/>
                  <a:gd name="T26" fmla="*/ 50 w 227"/>
                  <a:gd name="T27" fmla="*/ 5999 h 149"/>
                  <a:gd name="T28" fmla="*/ 4747 w 227"/>
                  <a:gd name="T29" fmla="*/ 2498 h 149"/>
                  <a:gd name="T30" fmla="*/ 4777 w 227"/>
                  <a:gd name="T31" fmla="*/ 2441 h 149"/>
                  <a:gd name="T32" fmla="*/ 6423 w 227"/>
                  <a:gd name="T33" fmla="*/ 1768 h 149"/>
                  <a:gd name="T34" fmla="*/ 8823 w 227"/>
                  <a:gd name="T35" fmla="*/ 363 h 149"/>
                  <a:gd name="T36" fmla="*/ 8823 w 227"/>
                  <a:gd name="T37" fmla="*/ 1584 h 149"/>
                  <a:gd name="T38" fmla="*/ 6423 w 227"/>
                  <a:gd name="T39" fmla="*/ 3261 h 149"/>
                  <a:gd name="T40" fmla="*/ 4747 w 227"/>
                  <a:gd name="T41" fmla="*/ 3967 h 149"/>
                  <a:gd name="T42" fmla="*/ 4702 w 227"/>
                  <a:gd name="T43" fmla="*/ 3967 h 149"/>
                  <a:gd name="T44" fmla="*/ 50 w 227"/>
                  <a:gd name="T45" fmla="*/ 7185 h 149"/>
                  <a:gd name="T46" fmla="*/ 50 w 227"/>
                  <a:gd name="T47" fmla="*/ 5999 h 149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27"/>
                  <a:gd name="T73" fmla="*/ 0 h 149"/>
                  <a:gd name="T74" fmla="*/ 227 w 227"/>
                  <a:gd name="T75" fmla="*/ 149 h 149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27" h="149">
                    <a:moveTo>
                      <a:pt x="225" y="0"/>
                    </a:moveTo>
                    <a:cubicBezTo>
                      <a:pt x="225" y="15"/>
                      <a:pt x="199" y="22"/>
                      <a:pt x="164" y="33"/>
                    </a:cubicBezTo>
                    <a:cubicBezTo>
                      <a:pt x="151" y="37"/>
                      <a:pt x="136" y="41"/>
                      <a:pt x="121" y="47"/>
                    </a:cubicBezTo>
                    <a:cubicBezTo>
                      <a:pt x="120" y="47"/>
                      <a:pt x="120" y="47"/>
                      <a:pt x="120" y="47"/>
                    </a:cubicBezTo>
                    <a:cubicBezTo>
                      <a:pt x="66" y="66"/>
                      <a:pt x="0" y="89"/>
                      <a:pt x="0" y="118"/>
                    </a:cubicBezTo>
                    <a:cubicBezTo>
                      <a:pt x="1" y="149"/>
                      <a:pt x="1" y="149"/>
                      <a:pt x="1" y="149"/>
                    </a:cubicBezTo>
                    <a:cubicBezTo>
                      <a:pt x="1" y="149"/>
                      <a:pt x="1" y="149"/>
                      <a:pt x="1" y="149"/>
                    </a:cubicBezTo>
                    <a:cubicBezTo>
                      <a:pt x="1" y="122"/>
                      <a:pt x="68" y="98"/>
                      <a:pt x="121" y="80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37" y="74"/>
                      <a:pt x="151" y="70"/>
                      <a:pt x="164" y="66"/>
                    </a:cubicBezTo>
                    <a:cubicBezTo>
                      <a:pt x="201" y="55"/>
                      <a:pt x="227" y="47"/>
                      <a:pt x="227" y="31"/>
                    </a:cubicBezTo>
                    <a:cubicBezTo>
                      <a:pt x="227" y="0"/>
                      <a:pt x="227" y="0"/>
                      <a:pt x="227" y="0"/>
                    </a:cubicBezTo>
                    <a:lnTo>
                      <a:pt x="225" y="0"/>
                    </a:lnTo>
                    <a:close/>
                    <a:moveTo>
                      <a:pt x="1" y="118"/>
                    </a:moveTo>
                    <a:cubicBezTo>
                      <a:pt x="1" y="91"/>
                      <a:pt x="68" y="68"/>
                      <a:pt x="121" y="49"/>
                    </a:cubicBezTo>
                    <a:cubicBezTo>
                      <a:pt x="122" y="48"/>
                      <a:pt x="122" y="48"/>
                      <a:pt x="122" y="48"/>
                    </a:cubicBezTo>
                    <a:cubicBezTo>
                      <a:pt x="137" y="43"/>
                      <a:pt x="151" y="39"/>
                      <a:pt x="164" y="35"/>
                    </a:cubicBezTo>
                    <a:cubicBezTo>
                      <a:pt x="195" y="26"/>
                      <a:pt x="219" y="18"/>
                      <a:pt x="225" y="7"/>
                    </a:cubicBezTo>
                    <a:cubicBezTo>
                      <a:pt x="225" y="15"/>
                      <a:pt x="225" y="31"/>
                      <a:pt x="225" y="31"/>
                    </a:cubicBezTo>
                    <a:cubicBezTo>
                      <a:pt x="225" y="45"/>
                      <a:pt x="199" y="53"/>
                      <a:pt x="164" y="64"/>
                    </a:cubicBezTo>
                    <a:cubicBezTo>
                      <a:pt x="151" y="68"/>
                      <a:pt x="136" y="72"/>
                      <a:pt x="121" y="78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72" y="95"/>
                      <a:pt x="12" y="116"/>
                      <a:pt x="1" y="141"/>
                    </a:cubicBezTo>
                    <a:cubicBezTo>
                      <a:pt x="1" y="132"/>
                      <a:pt x="1" y="118"/>
                      <a:pt x="1" y="118"/>
                    </a:cubicBezTo>
                    <a:close/>
                  </a:path>
                </a:pathLst>
              </a:custGeom>
              <a:solidFill>
                <a:srgbClr val="3333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35" name="Freeform 216"/>
              <p:cNvSpPr>
                <a:spLocks/>
              </p:cNvSpPr>
              <p:nvPr/>
            </p:nvSpPr>
            <p:spPr bwMode="auto">
              <a:xfrm>
                <a:off x="1410" y="3640"/>
                <a:ext cx="530" cy="243"/>
              </a:xfrm>
              <a:custGeom>
                <a:avLst/>
                <a:gdLst>
                  <a:gd name="T0" fmla="*/ 8283 w 212"/>
                  <a:gd name="T1" fmla="*/ 0 h 91"/>
                  <a:gd name="T2" fmla="*/ 4457 w 212"/>
                  <a:gd name="T3" fmla="*/ 2040 h 91"/>
                  <a:gd name="T4" fmla="*/ 0 w 212"/>
                  <a:gd name="T5" fmla="*/ 4628 h 91"/>
                  <a:gd name="T6" fmla="*/ 4457 w 212"/>
                  <a:gd name="T7" fmla="*/ 1827 h 91"/>
                  <a:gd name="T8" fmla="*/ 8283 w 212"/>
                  <a:gd name="T9" fmla="*/ 0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2"/>
                  <a:gd name="T16" fmla="*/ 0 h 91"/>
                  <a:gd name="T17" fmla="*/ 212 w 212"/>
                  <a:gd name="T18" fmla="*/ 91 h 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2" h="91">
                    <a:moveTo>
                      <a:pt x="212" y="0"/>
                    </a:moveTo>
                    <a:cubicBezTo>
                      <a:pt x="197" y="13"/>
                      <a:pt x="157" y="24"/>
                      <a:pt x="114" y="40"/>
                    </a:cubicBezTo>
                    <a:cubicBezTo>
                      <a:pt x="70" y="55"/>
                      <a:pt x="18" y="70"/>
                      <a:pt x="0" y="91"/>
                    </a:cubicBezTo>
                    <a:cubicBezTo>
                      <a:pt x="18" y="70"/>
                      <a:pt x="70" y="51"/>
                      <a:pt x="114" y="36"/>
                    </a:cubicBezTo>
                    <a:cubicBezTo>
                      <a:pt x="157" y="21"/>
                      <a:pt x="197" y="13"/>
                      <a:pt x="212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36" name="Freeform 217"/>
              <p:cNvSpPr>
                <a:spLocks/>
              </p:cNvSpPr>
              <p:nvPr/>
            </p:nvSpPr>
            <p:spPr bwMode="auto">
              <a:xfrm>
                <a:off x="1410" y="2819"/>
                <a:ext cx="530" cy="242"/>
              </a:xfrm>
              <a:custGeom>
                <a:avLst/>
                <a:gdLst>
                  <a:gd name="T0" fmla="*/ 8283 w 212"/>
                  <a:gd name="T1" fmla="*/ 0 h 91"/>
                  <a:gd name="T2" fmla="*/ 4457 w 212"/>
                  <a:gd name="T3" fmla="*/ 1995 h 91"/>
                  <a:gd name="T4" fmla="*/ 0 w 212"/>
                  <a:gd name="T5" fmla="*/ 4555 h 91"/>
                  <a:gd name="T6" fmla="*/ 4457 w 212"/>
                  <a:gd name="T7" fmla="*/ 1803 h 91"/>
                  <a:gd name="T8" fmla="*/ 8283 w 212"/>
                  <a:gd name="T9" fmla="*/ 0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2"/>
                  <a:gd name="T16" fmla="*/ 0 h 91"/>
                  <a:gd name="T17" fmla="*/ 212 w 212"/>
                  <a:gd name="T18" fmla="*/ 91 h 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2" h="91">
                    <a:moveTo>
                      <a:pt x="212" y="0"/>
                    </a:moveTo>
                    <a:cubicBezTo>
                      <a:pt x="197" y="13"/>
                      <a:pt x="157" y="24"/>
                      <a:pt x="114" y="40"/>
                    </a:cubicBezTo>
                    <a:cubicBezTo>
                      <a:pt x="70" y="55"/>
                      <a:pt x="18" y="70"/>
                      <a:pt x="0" y="91"/>
                    </a:cubicBezTo>
                    <a:cubicBezTo>
                      <a:pt x="18" y="70"/>
                      <a:pt x="70" y="51"/>
                      <a:pt x="114" y="36"/>
                    </a:cubicBezTo>
                    <a:cubicBezTo>
                      <a:pt x="157" y="21"/>
                      <a:pt x="197" y="13"/>
                      <a:pt x="212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37" name="Freeform 218"/>
              <p:cNvSpPr>
                <a:spLocks/>
              </p:cNvSpPr>
              <p:nvPr/>
            </p:nvSpPr>
            <p:spPr bwMode="auto">
              <a:xfrm>
                <a:off x="1410" y="3000"/>
                <a:ext cx="530" cy="240"/>
              </a:xfrm>
              <a:custGeom>
                <a:avLst/>
                <a:gdLst>
                  <a:gd name="T0" fmla="*/ 8283 w 212"/>
                  <a:gd name="T1" fmla="*/ 0 h 90"/>
                  <a:gd name="T2" fmla="*/ 4457 w 212"/>
                  <a:gd name="T3" fmla="*/ 1971 h 90"/>
                  <a:gd name="T4" fmla="*/ 0 w 212"/>
                  <a:gd name="T5" fmla="*/ 4552 h 90"/>
                  <a:gd name="T6" fmla="*/ 4457 w 212"/>
                  <a:gd name="T7" fmla="*/ 1763 h 90"/>
                  <a:gd name="T8" fmla="*/ 8283 w 212"/>
                  <a:gd name="T9" fmla="*/ 0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2"/>
                  <a:gd name="T16" fmla="*/ 0 h 90"/>
                  <a:gd name="T17" fmla="*/ 212 w 212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2" h="90">
                    <a:moveTo>
                      <a:pt x="212" y="0"/>
                    </a:moveTo>
                    <a:cubicBezTo>
                      <a:pt x="197" y="12"/>
                      <a:pt x="157" y="24"/>
                      <a:pt x="114" y="39"/>
                    </a:cubicBezTo>
                    <a:cubicBezTo>
                      <a:pt x="70" y="54"/>
                      <a:pt x="18" y="69"/>
                      <a:pt x="0" y="90"/>
                    </a:cubicBezTo>
                    <a:cubicBezTo>
                      <a:pt x="18" y="69"/>
                      <a:pt x="70" y="51"/>
                      <a:pt x="114" y="35"/>
                    </a:cubicBezTo>
                    <a:cubicBezTo>
                      <a:pt x="157" y="20"/>
                      <a:pt x="197" y="12"/>
                      <a:pt x="212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38" name="Freeform 219"/>
              <p:cNvSpPr>
                <a:spLocks/>
              </p:cNvSpPr>
              <p:nvPr/>
            </p:nvSpPr>
            <p:spPr bwMode="auto">
              <a:xfrm>
                <a:off x="1410" y="2179"/>
                <a:ext cx="530" cy="242"/>
              </a:xfrm>
              <a:custGeom>
                <a:avLst/>
                <a:gdLst>
                  <a:gd name="T0" fmla="*/ 8283 w 212"/>
                  <a:gd name="T1" fmla="*/ 0 h 91"/>
                  <a:gd name="T2" fmla="*/ 4457 w 212"/>
                  <a:gd name="T3" fmla="*/ 1995 h 91"/>
                  <a:gd name="T4" fmla="*/ 0 w 212"/>
                  <a:gd name="T5" fmla="*/ 4555 h 91"/>
                  <a:gd name="T6" fmla="*/ 4457 w 212"/>
                  <a:gd name="T7" fmla="*/ 1803 h 91"/>
                  <a:gd name="T8" fmla="*/ 8283 w 212"/>
                  <a:gd name="T9" fmla="*/ 0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2"/>
                  <a:gd name="T16" fmla="*/ 0 h 91"/>
                  <a:gd name="T17" fmla="*/ 212 w 212"/>
                  <a:gd name="T18" fmla="*/ 91 h 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2" h="91">
                    <a:moveTo>
                      <a:pt x="212" y="0"/>
                    </a:moveTo>
                    <a:cubicBezTo>
                      <a:pt x="197" y="13"/>
                      <a:pt x="157" y="24"/>
                      <a:pt x="114" y="40"/>
                    </a:cubicBezTo>
                    <a:cubicBezTo>
                      <a:pt x="70" y="55"/>
                      <a:pt x="18" y="70"/>
                      <a:pt x="0" y="91"/>
                    </a:cubicBezTo>
                    <a:cubicBezTo>
                      <a:pt x="18" y="70"/>
                      <a:pt x="70" y="51"/>
                      <a:pt x="114" y="36"/>
                    </a:cubicBezTo>
                    <a:cubicBezTo>
                      <a:pt x="157" y="21"/>
                      <a:pt x="197" y="13"/>
                      <a:pt x="212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39" name="Freeform 220"/>
              <p:cNvSpPr>
                <a:spLocks/>
              </p:cNvSpPr>
              <p:nvPr/>
            </p:nvSpPr>
            <p:spPr bwMode="auto">
              <a:xfrm>
                <a:off x="1410" y="2360"/>
                <a:ext cx="530" cy="240"/>
              </a:xfrm>
              <a:custGeom>
                <a:avLst/>
                <a:gdLst>
                  <a:gd name="T0" fmla="*/ 8283 w 212"/>
                  <a:gd name="T1" fmla="*/ 0 h 90"/>
                  <a:gd name="T2" fmla="*/ 4457 w 212"/>
                  <a:gd name="T3" fmla="*/ 1971 h 90"/>
                  <a:gd name="T4" fmla="*/ 0 w 212"/>
                  <a:gd name="T5" fmla="*/ 4552 h 90"/>
                  <a:gd name="T6" fmla="*/ 4457 w 212"/>
                  <a:gd name="T7" fmla="*/ 1763 h 90"/>
                  <a:gd name="T8" fmla="*/ 8283 w 212"/>
                  <a:gd name="T9" fmla="*/ 0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2"/>
                  <a:gd name="T16" fmla="*/ 0 h 90"/>
                  <a:gd name="T17" fmla="*/ 212 w 212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2" h="90">
                    <a:moveTo>
                      <a:pt x="212" y="0"/>
                    </a:moveTo>
                    <a:cubicBezTo>
                      <a:pt x="197" y="12"/>
                      <a:pt x="157" y="24"/>
                      <a:pt x="114" y="39"/>
                    </a:cubicBezTo>
                    <a:cubicBezTo>
                      <a:pt x="70" y="54"/>
                      <a:pt x="18" y="69"/>
                      <a:pt x="0" y="90"/>
                    </a:cubicBezTo>
                    <a:cubicBezTo>
                      <a:pt x="18" y="69"/>
                      <a:pt x="70" y="51"/>
                      <a:pt x="114" y="35"/>
                    </a:cubicBezTo>
                    <a:cubicBezTo>
                      <a:pt x="157" y="20"/>
                      <a:pt x="197" y="12"/>
                      <a:pt x="212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40" name="Freeform 221"/>
              <p:cNvSpPr>
                <a:spLocks/>
              </p:cNvSpPr>
              <p:nvPr/>
            </p:nvSpPr>
            <p:spPr bwMode="auto">
              <a:xfrm>
                <a:off x="1410" y="1539"/>
                <a:ext cx="530" cy="242"/>
              </a:xfrm>
              <a:custGeom>
                <a:avLst/>
                <a:gdLst>
                  <a:gd name="T0" fmla="*/ 8283 w 212"/>
                  <a:gd name="T1" fmla="*/ 0 h 91"/>
                  <a:gd name="T2" fmla="*/ 4457 w 212"/>
                  <a:gd name="T3" fmla="*/ 1995 h 91"/>
                  <a:gd name="T4" fmla="*/ 0 w 212"/>
                  <a:gd name="T5" fmla="*/ 4555 h 91"/>
                  <a:gd name="T6" fmla="*/ 4457 w 212"/>
                  <a:gd name="T7" fmla="*/ 1803 h 91"/>
                  <a:gd name="T8" fmla="*/ 8283 w 212"/>
                  <a:gd name="T9" fmla="*/ 0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2"/>
                  <a:gd name="T16" fmla="*/ 0 h 91"/>
                  <a:gd name="T17" fmla="*/ 212 w 212"/>
                  <a:gd name="T18" fmla="*/ 91 h 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2" h="91">
                    <a:moveTo>
                      <a:pt x="212" y="0"/>
                    </a:moveTo>
                    <a:cubicBezTo>
                      <a:pt x="197" y="13"/>
                      <a:pt x="157" y="24"/>
                      <a:pt x="114" y="40"/>
                    </a:cubicBezTo>
                    <a:cubicBezTo>
                      <a:pt x="70" y="55"/>
                      <a:pt x="18" y="70"/>
                      <a:pt x="0" y="91"/>
                    </a:cubicBezTo>
                    <a:cubicBezTo>
                      <a:pt x="18" y="70"/>
                      <a:pt x="70" y="51"/>
                      <a:pt x="114" y="36"/>
                    </a:cubicBezTo>
                    <a:cubicBezTo>
                      <a:pt x="157" y="21"/>
                      <a:pt x="197" y="13"/>
                      <a:pt x="212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41" name="Freeform 222"/>
              <p:cNvSpPr>
                <a:spLocks/>
              </p:cNvSpPr>
              <p:nvPr/>
            </p:nvSpPr>
            <p:spPr bwMode="auto">
              <a:xfrm>
                <a:off x="1410" y="1720"/>
                <a:ext cx="530" cy="240"/>
              </a:xfrm>
              <a:custGeom>
                <a:avLst/>
                <a:gdLst>
                  <a:gd name="T0" fmla="*/ 8283 w 212"/>
                  <a:gd name="T1" fmla="*/ 0 h 90"/>
                  <a:gd name="T2" fmla="*/ 4457 w 212"/>
                  <a:gd name="T3" fmla="*/ 1971 h 90"/>
                  <a:gd name="T4" fmla="*/ 0 w 212"/>
                  <a:gd name="T5" fmla="*/ 4552 h 90"/>
                  <a:gd name="T6" fmla="*/ 4457 w 212"/>
                  <a:gd name="T7" fmla="*/ 1763 h 90"/>
                  <a:gd name="T8" fmla="*/ 8283 w 212"/>
                  <a:gd name="T9" fmla="*/ 0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2"/>
                  <a:gd name="T16" fmla="*/ 0 h 90"/>
                  <a:gd name="T17" fmla="*/ 212 w 212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2" h="90">
                    <a:moveTo>
                      <a:pt x="212" y="0"/>
                    </a:moveTo>
                    <a:cubicBezTo>
                      <a:pt x="197" y="12"/>
                      <a:pt x="157" y="24"/>
                      <a:pt x="114" y="39"/>
                    </a:cubicBezTo>
                    <a:cubicBezTo>
                      <a:pt x="70" y="54"/>
                      <a:pt x="18" y="69"/>
                      <a:pt x="0" y="90"/>
                    </a:cubicBezTo>
                    <a:cubicBezTo>
                      <a:pt x="18" y="69"/>
                      <a:pt x="70" y="51"/>
                      <a:pt x="114" y="35"/>
                    </a:cubicBezTo>
                    <a:cubicBezTo>
                      <a:pt x="157" y="20"/>
                      <a:pt x="197" y="12"/>
                      <a:pt x="212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42" name="Freeform 223"/>
              <p:cNvSpPr>
                <a:spLocks/>
              </p:cNvSpPr>
              <p:nvPr/>
            </p:nvSpPr>
            <p:spPr bwMode="auto">
              <a:xfrm>
                <a:off x="1410" y="907"/>
                <a:ext cx="530" cy="242"/>
              </a:xfrm>
              <a:custGeom>
                <a:avLst/>
                <a:gdLst>
                  <a:gd name="T0" fmla="*/ 8283 w 212"/>
                  <a:gd name="T1" fmla="*/ 0 h 91"/>
                  <a:gd name="T2" fmla="*/ 4457 w 212"/>
                  <a:gd name="T3" fmla="*/ 1960 h 91"/>
                  <a:gd name="T4" fmla="*/ 0 w 212"/>
                  <a:gd name="T5" fmla="*/ 4555 h 91"/>
                  <a:gd name="T6" fmla="*/ 4457 w 212"/>
                  <a:gd name="T7" fmla="*/ 1803 h 91"/>
                  <a:gd name="T8" fmla="*/ 8283 w 212"/>
                  <a:gd name="T9" fmla="*/ 0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2"/>
                  <a:gd name="T16" fmla="*/ 0 h 91"/>
                  <a:gd name="T17" fmla="*/ 212 w 212"/>
                  <a:gd name="T18" fmla="*/ 91 h 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2" h="91">
                    <a:moveTo>
                      <a:pt x="212" y="0"/>
                    </a:moveTo>
                    <a:cubicBezTo>
                      <a:pt x="197" y="13"/>
                      <a:pt x="157" y="24"/>
                      <a:pt x="114" y="39"/>
                    </a:cubicBezTo>
                    <a:cubicBezTo>
                      <a:pt x="70" y="55"/>
                      <a:pt x="18" y="69"/>
                      <a:pt x="0" y="91"/>
                    </a:cubicBezTo>
                    <a:cubicBezTo>
                      <a:pt x="18" y="69"/>
                      <a:pt x="70" y="51"/>
                      <a:pt x="114" y="36"/>
                    </a:cubicBezTo>
                    <a:cubicBezTo>
                      <a:pt x="157" y="20"/>
                      <a:pt x="197" y="13"/>
                      <a:pt x="212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43" name="Freeform 224"/>
              <p:cNvSpPr>
                <a:spLocks/>
              </p:cNvSpPr>
              <p:nvPr/>
            </p:nvSpPr>
            <p:spPr bwMode="auto">
              <a:xfrm>
                <a:off x="1410" y="1088"/>
                <a:ext cx="530" cy="240"/>
              </a:xfrm>
              <a:custGeom>
                <a:avLst/>
                <a:gdLst>
                  <a:gd name="T0" fmla="*/ 8283 w 212"/>
                  <a:gd name="T1" fmla="*/ 0 h 90"/>
                  <a:gd name="T2" fmla="*/ 4457 w 212"/>
                  <a:gd name="T3" fmla="*/ 1971 h 90"/>
                  <a:gd name="T4" fmla="*/ 0 w 212"/>
                  <a:gd name="T5" fmla="*/ 4552 h 90"/>
                  <a:gd name="T6" fmla="*/ 4457 w 212"/>
                  <a:gd name="T7" fmla="*/ 1763 h 90"/>
                  <a:gd name="T8" fmla="*/ 8283 w 212"/>
                  <a:gd name="T9" fmla="*/ 0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12"/>
                  <a:gd name="T16" fmla="*/ 0 h 90"/>
                  <a:gd name="T17" fmla="*/ 212 w 212"/>
                  <a:gd name="T18" fmla="*/ 90 h 9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2" h="90">
                    <a:moveTo>
                      <a:pt x="212" y="0"/>
                    </a:moveTo>
                    <a:cubicBezTo>
                      <a:pt x="197" y="12"/>
                      <a:pt x="157" y="23"/>
                      <a:pt x="114" y="39"/>
                    </a:cubicBezTo>
                    <a:cubicBezTo>
                      <a:pt x="70" y="54"/>
                      <a:pt x="18" y="69"/>
                      <a:pt x="0" y="90"/>
                    </a:cubicBezTo>
                    <a:cubicBezTo>
                      <a:pt x="18" y="69"/>
                      <a:pt x="70" y="50"/>
                      <a:pt x="114" y="35"/>
                    </a:cubicBezTo>
                    <a:cubicBezTo>
                      <a:pt x="157" y="20"/>
                      <a:pt x="197" y="12"/>
                      <a:pt x="212" y="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44" name="Freeform 225"/>
              <p:cNvSpPr>
                <a:spLocks noEditPoints="1"/>
              </p:cNvSpPr>
              <p:nvPr/>
            </p:nvSpPr>
            <p:spPr bwMode="auto">
              <a:xfrm>
                <a:off x="1390" y="861"/>
                <a:ext cx="565" cy="398"/>
              </a:xfrm>
              <a:custGeom>
                <a:avLst/>
                <a:gdLst>
                  <a:gd name="T0" fmla="*/ 8833 w 226"/>
                  <a:gd name="T1" fmla="*/ 0 h 149"/>
                  <a:gd name="T2" fmla="*/ 6408 w 226"/>
                  <a:gd name="T3" fmla="*/ 1677 h 149"/>
                  <a:gd name="T4" fmla="*/ 4737 w 226"/>
                  <a:gd name="T5" fmla="*/ 2404 h 149"/>
                  <a:gd name="T6" fmla="*/ 4687 w 226"/>
                  <a:gd name="T7" fmla="*/ 2404 h 149"/>
                  <a:gd name="T8" fmla="*/ 0 w 226"/>
                  <a:gd name="T9" fmla="*/ 5999 h 149"/>
                  <a:gd name="T10" fmla="*/ 0 w 226"/>
                  <a:gd name="T11" fmla="*/ 7583 h 149"/>
                  <a:gd name="T12" fmla="*/ 83 w 226"/>
                  <a:gd name="T13" fmla="*/ 7583 h 149"/>
                  <a:gd name="T14" fmla="*/ 4737 w 226"/>
                  <a:gd name="T15" fmla="*/ 4082 h 149"/>
                  <a:gd name="T16" fmla="*/ 4770 w 226"/>
                  <a:gd name="T17" fmla="*/ 4082 h 149"/>
                  <a:gd name="T18" fmla="*/ 6408 w 226"/>
                  <a:gd name="T19" fmla="*/ 3352 h 149"/>
                  <a:gd name="T20" fmla="*/ 8833 w 226"/>
                  <a:gd name="T21" fmla="*/ 1584 h 149"/>
                  <a:gd name="T22" fmla="*/ 8833 w 226"/>
                  <a:gd name="T23" fmla="*/ 0 h 149"/>
                  <a:gd name="T24" fmla="*/ 83 w 226"/>
                  <a:gd name="T25" fmla="*/ 5999 h 149"/>
                  <a:gd name="T26" fmla="*/ 4737 w 226"/>
                  <a:gd name="T27" fmla="*/ 2498 h 149"/>
                  <a:gd name="T28" fmla="*/ 4770 w 226"/>
                  <a:gd name="T29" fmla="*/ 2498 h 149"/>
                  <a:gd name="T30" fmla="*/ 6408 w 226"/>
                  <a:gd name="T31" fmla="*/ 1768 h 149"/>
                  <a:gd name="T32" fmla="*/ 8750 w 226"/>
                  <a:gd name="T33" fmla="*/ 401 h 149"/>
                  <a:gd name="T34" fmla="*/ 8833 w 226"/>
                  <a:gd name="T35" fmla="*/ 206 h 149"/>
                  <a:gd name="T36" fmla="*/ 8800 w 226"/>
                  <a:gd name="T37" fmla="*/ 1584 h 149"/>
                  <a:gd name="T38" fmla="*/ 6408 w 226"/>
                  <a:gd name="T39" fmla="*/ 3261 h 149"/>
                  <a:gd name="T40" fmla="*/ 4737 w 226"/>
                  <a:gd name="T41" fmla="*/ 3967 h 149"/>
                  <a:gd name="T42" fmla="*/ 4687 w 226"/>
                  <a:gd name="T43" fmla="*/ 3967 h 149"/>
                  <a:gd name="T44" fmla="*/ 83 w 226"/>
                  <a:gd name="T45" fmla="*/ 7185 h 149"/>
                  <a:gd name="T46" fmla="*/ 83 w 226"/>
                  <a:gd name="T47" fmla="*/ 5999 h 149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26"/>
                  <a:gd name="T73" fmla="*/ 0 h 149"/>
                  <a:gd name="T74" fmla="*/ 226 w 226"/>
                  <a:gd name="T75" fmla="*/ 149 h 149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26" h="149">
                    <a:moveTo>
                      <a:pt x="226" y="0"/>
                    </a:moveTo>
                    <a:cubicBezTo>
                      <a:pt x="226" y="15"/>
                      <a:pt x="199" y="23"/>
                      <a:pt x="164" y="33"/>
                    </a:cubicBezTo>
                    <a:cubicBezTo>
                      <a:pt x="151" y="37"/>
                      <a:pt x="136" y="42"/>
                      <a:pt x="121" y="47"/>
                    </a:cubicBezTo>
                    <a:cubicBezTo>
                      <a:pt x="120" y="47"/>
                      <a:pt x="120" y="47"/>
                      <a:pt x="120" y="47"/>
                    </a:cubicBezTo>
                    <a:cubicBezTo>
                      <a:pt x="66" y="66"/>
                      <a:pt x="0" y="90"/>
                      <a:pt x="0" y="118"/>
                    </a:cubicBezTo>
                    <a:cubicBezTo>
                      <a:pt x="0" y="149"/>
                      <a:pt x="0" y="149"/>
                      <a:pt x="0" y="149"/>
                    </a:cubicBezTo>
                    <a:cubicBezTo>
                      <a:pt x="2" y="149"/>
                      <a:pt x="2" y="149"/>
                      <a:pt x="2" y="149"/>
                    </a:cubicBezTo>
                    <a:cubicBezTo>
                      <a:pt x="2" y="122"/>
                      <a:pt x="68" y="99"/>
                      <a:pt x="121" y="80"/>
                    </a:cubicBezTo>
                    <a:cubicBezTo>
                      <a:pt x="122" y="80"/>
                      <a:pt x="122" y="80"/>
                      <a:pt x="122" y="80"/>
                    </a:cubicBezTo>
                    <a:cubicBezTo>
                      <a:pt x="137" y="75"/>
                      <a:pt x="151" y="70"/>
                      <a:pt x="164" y="66"/>
                    </a:cubicBezTo>
                    <a:cubicBezTo>
                      <a:pt x="201" y="55"/>
                      <a:pt x="226" y="47"/>
                      <a:pt x="226" y="31"/>
                    </a:cubicBezTo>
                    <a:cubicBezTo>
                      <a:pt x="226" y="0"/>
                      <a:pt x="226" y="0"/>
                      <a:pt x="226" y="0"/>
                    </a:cubicBezTo>
                    <a:close/>
                    <a:moveTo>
                      <a:pt x="2" y="118"/>
                    </a:moveTo>
                    <a:cubicBezTo>
                      <a:pt x="2" y="91"/>
                      <a:pt x="68" y="68"/>
                      <a:pt x="121" y="49"/>
                    </a:cubicBezTo>
                    <a:cubicBezTo>
                      <a:pt x="122" y="49"/>
                      <a:pt x="122" y="49"/>
                      <a:pt x="122" y="49"/>
                    </a:cubicBezTo>
                    <a:cubicBezTo>
                      <a:pt x="137" y="44"/>
                      <a:pt x="151" y="39"/>
                      <a:pt x="164" y="35"/>
                    </a:cubicBezTo>
                    <a:cubicBezTo>
                      <a:pt x="193" y="27"/>
                      <a:pt x="216" y="19"/>
                      <a:pt x="224" y="8"/>
                    </a:cubicBezTo>
                    <a:cubicBezTo>
                      <a:pt x="225" y="7"/>
                      <a:pt x="226" y="5"/>
                      <a:pt x="226" y="4"/>
                    </a:cubicBezTo>
                    <a:cubicBezTo>
                      <a:pt x="226" y="12"/>
                      <a:pt x="225" y="31"/>
                      <a:pt x="225" y="31"/>
                    </a:cubicBezTo>
                    <a:cubicBezTo>
                      <a:pt x="225" y="46"/>
                      <a:pt x="199" y="54"/>
                      <a:pt x="164" y="64"/>
                    </a:cubicBezTo>
                    <a:cubicBezTo>
                      <a:pt x="151" y="68"/>
                      <a:pt x="136" y="73"/>
                      <a:pt x="121" y="78"/>
                    </a:cubicBezTo>
                    <a:cubicBezTo>
                      <a:pt x="120" y="78"/>
                      <a:pt x="120" y="78"/>
                      <a:pt x="120" y="78"/>
                    </a:cubicBezTo>
                    <a:cubicBezTo>
                      <a:pt x="72" y="95"/>
                      <a:pt x="13" y="116"/>
                      <a:pt x="2" y="141"/>
                    </a:cubicBezTo>
                    <a:cubicBezTo>
                      <a:pt x="2" y="132"/>
                      <a:pt x="2" y="118"/>
                      <a:pt x="2" y="118"/>
                    </a:cubicBezTo>
                    <a:close/>
                  </a:path>
                </a:pathLst>
              </a:custGeom>
              <a:solidFill>
                <a:srgbClr val="3333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45" name="Freeform 226"/>
              <p:cNvSpPr>
                <a:spLocks/>
              </p:cNvSpPr>
              <p:nvPr/>
            </p:nvSpPr>
            <p:spPr bwMode="auto">
              <a:xfrm>
                <a:off x="1742" y="1387"/>
                <a:ext cx="196" cy="90"/>
              </a:xfrm>
              <a:custGeom>
                <a:avLst/>
                <a:gdLst>
                  <a:gd name="T0" fmla="*/ 0 w 78"/>
                  <a:gd name="T1" fmla="*/ 0 h 34"/>
                  <a:gd name="T2" fmla="*/ 3113 w 78"/>
                  <a:gd name="T3" fmla="*/ 1668 h 34"/>
                  <a:gd name="T4" fmla="*/ 1837 w 78"/>
                  <a:gd name="T5" fmla="*/ 889 h 34"/>
                  <a:gd name="T6" fmla="*/ 0 w 78"/>
                  <a:gd name="T7" fmla="*/ 0 h 3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8"/>
                  <a:gd name="T13" fmla="*/ 0 h 34"/>
                  <a:gd name="T14" fmla="*/ 78 w 78"/>
                  <a:gd name="T15" fmla="*/ 34 h 3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8" h="34">
                    <a:moveTo>
                      <a:pt x="0" y="0"/>
                    </a:moveTo>
                    <a:cubicBezTo>
                      <a:pt x="10" y="3"/>
                      <a:pt x="67" y="22"/>
                      <a:pt x="78" y="34"/>
                    </a:cubicBezTo>
                    <a:cubicBezTo>
                      <a:pt x="70" y="30"/>
                      <a:pt x="50" y="20"/>
                      <a:pt x="46" y="18"/>
                    </a:cubicBezTo>
                    <a:cubicBezTo>
                      <a:pt x="41" y="1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46" name="Freeform 227"/>
              <p:cNvSpPr>
                <a:spLocks/>
              </p:cNvSpPr>
              <p:nvPr/>
            </p:nvSpPr>
            <p:spPr bwMode="auto">
              <a:xfrm>
                <a:off x="1742" y="2024"/>
                <a:ext cx="196" cy="91"/>
              </a:xfrm>
              <a:custGeom>
                <a:avLst/>
                <a:gdLst>
                  <a:gd name="T0" fmla="*/ 0 w 78"/>
                  <a:gd name="T1" fmla="*/ 0 h 34"/>
                  <a:gd name="T2" fmla="*/ 3113 w 78"/>
                  <a:gd name="T3" fmla="*/ 1748 h 34"/>
                  <a:gd name="T4" fmla="*/ 1837 w 78"/>
                  <a:gd name="T5" fmla="*/ 918 h 34"/>
                  <a:gd name="T6" fmla="*/ 0 w 78"/>
                  <a:gd name="T7" fmla="*/ 0 h 3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8"/>
                  <a:gd name="T13" fmla="*/ 0 h 34"/>
                  <a:gd name="T14" fmla="*/ 78 w 78"/>
                  <a:gd name="T15" fmla="*/ 34 h 3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8" h="34">
                    <a:moveTo>
                      <a:pt x="0" y="0"/>
                    </a:moveTo>
                    <a:cubicBezTo>
                      <a:pt x="10" y="3"/>
                      <a:pt x="67" y="22"/>
                      <a:pt x="78" y="34"/>
                    </a:cubicBezTo>
                    <a:cubicBezTo>
                      <a:pt x="70" y="30"/>
                      <a:pt x="50" y="20"/>
                      <a:pt x="46" y="18"/>
                    </a:cubicBezTo>
                    <a:cubicBezTo>
                      <a:pt x="41" y="1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47" name="Freeform 228"/>
              <p:cNvSpPr>
                <a:spLocks/>
              </p:cNvSpPr>
              <p:nvPr/>
            </p:nvSpPr>
            <p:spPr bwMode="auto">
              <a:xfrm>
                <a:off x="1742" y="2664"/>
                <a:ext cx="196" cy="91"/>
              </a:xfrm>
              <a:custGeom>
                <a:avLst/>
                <a:gdLst>
                  <a:gd name="T0" fmla="*/ 0 w 78"/>
                  <a:gd name="T1" fmla="*/ 0 h 34"/>
                  <a:gd name="T2" fmla="*/ 3113 w 78"/>
                  <a:gd name="T3" fmla="*/ 1748 h 34"/>
                  <a:gd name="T4" fmla="*/ 1837 w 78"/>
                  <a:gd name="T5" fmla="*/ 982 h 34"/>
                  <a:gd name="T6" fmla="*/ 0 w 78"/>
                  <a:gd name="T7" fmla="*/ 0 h 3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8"/>
                  <a:gd name="T13" fmla="*/ 0 h 34"/>
                  <a:gd name="T14" fmla="*/ 78 w 78"/>
                  <a:gd name="T15" fmla="*/ 34 h 3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8" h="34">
                    <a:moveTo>
                      <a:pt x="0" y="0"/>
                    </a:moveTo>
                    <a:cubicBezTo>
                      <a:pt x="10" y="3"/>
                      <a:pt x="67" y="23"/>
                      <a:pt x="78" y="34"/>
                    </a:cubicBezTo>
                    <a:cubicBezTo>
                      <a:pt x="70" y="31"/>
                      <a:pt x="50" y="21"/>
                      <a:pt x="46" y="19"/>
                    </a:cubicBezTo>
                    <a:cubicBezTo>
                      <a:pt x="41" y="17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48" name="Freeform 229"/>
              <p:cNvSpPr>
                <a:spLocks/>
              </p:cNvSpPr>
              <p:nvPr/>
            </p:nvSpPr>
            <p:spPr bwMode="auto">
              <a:xfrm>
                <a:off x="1742" y="3307"/>
                <a:ext cx="196" cy="90"/>
              </a:xfrm>
              <a:custGeom>
                <a:avLst/>
                <a:gdLst>
                  <a:gd name="T0" fmla="*/ 0 w 78"/>
                  <a:gd name="T1" fmla="*/ 0 h 34"/>
                  <a:gd name="T2" fmla="*/ 3113 w 78"/>
                  <a:gd name="T3" fmla="*/ 1668 h 34"/>
                  <a:gd name="T4" fmla="*/ 1837 w 78"/>
                  <a:gd name="T5" fmla="*/ 924 h 34"/>
                  <a:gd name="T6" fmla="*/ 0 w 78"/>
                  <a:gd name="T7" fmla="*/ 0 h 3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8"/>
                  <a:gd name="T13" fmla="*/ 0 h 34"/>
                  <a:gd name="T14" fmla="*/ 78 w 78"/>
                  <a:gd name="T15" fmla="*/ 34 h 3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8" h="34">
                    <a:moveTo>
                      <a:pt x="0" y="0"/>
                    </a:moveTo>
                    <a:cubicBezTo>
                      <a:pt x="10" y="3"/>
                      <a:pt x="67" y="23"/>
                      <a:pt x="78" y="34"/>
                    </a:cubicBezTo>
                    <a:cubicBezTo>
                      <a:pt x="70" y="31"/>
                      <a:pt x="50" y="21"/>
                      <a:pt x="46" y="19"/>
                    </a:cubicBezTo>
                    <a:cubicBezTo>
                      <a:pt x="41" y="17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29719" name="Picture 2" descr="http://virology-online.com/viruses/hantavirus.gif"/>
            <p:cNvPicPr>
              <a:picLocks noChangeAspect="1" noChangeArrowheads="1"/>
            </p:cNvPicPr>
            <p:nvPr/>
          </p:nvPicPr>
          <p:blipFill>
            <a:blip r:embed="rId8"/>
            <a:srcRect l="14143" t="29652" r="50626" b="28783"/>
            <a:stretch>
              <a:fillRect/>
            </a:stretch>
          </p:blipFill>
          <p:spPr bwMode="auto">
            <a:xfrm>
              <a:off x="4155410" y="4509120"/>
              <a:ext cx="609732" cy="555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0" name="ZoneTexte 59"/>
            <p:cNvSpPr txBox="1"/>
            <p:nvPr/>
          </p:nvSpPr>
          <p:spPr>
            <a:xfrm>
              <a:off x="2843352" y="2401789"/>
              <a:ext cx="2797117" cy="57793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285750" indent="-285750" fontAlgn="auto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FontTx/>
                <a:buBlip>
                  <a:blip r:embed="rId6"/>
                </a:buBlip>
                <a:defRPr/>
              </a:pPr>
              <a:r>
                <a:rPr lang="en-US" sz="2400" b="1" cap="small" dirty="0">
                  <a:solidFill>
                    <a:srgbClr val="800000"/>
                  </a:solidFill>
                  <a:latin typeface="Corbel"/>
                  <a:cs typeface="Corbel"/>
                </a:rPr>
                <a:t>Cellular </a:t>
              </a:r>
              <a:r>
                <a:rPr lang="en-US" sz="2400" b="1" cap="small" dirty="0" err="1">
                  <a:solidFill>
                    <a:srgbClr val="800000"/>
                  </a:solidFill>
                  <a:latin typeface="Corbel"/>
                  <a:cs typeface="Corbel"/>
                </a:rPr>
                <a:t>lysis</a:t>
              </a:r>
              <a:r>
                <a:rPr lang="en-US" sz="2400" b="1" cap="small" dirty="0">
                  <a:solidFill>
                    <a:srgbClr val="800000"/>
                  </a:solidFill>
                  <a:latin typeface="Corbel"/>
                  <a:cs typeface="Corbel"/>
                </a:rPr>
                <a:t>: </a:t>
              </a:r>
            </a:p>
            <a:p>
              <a:pPr fontAlgn="auto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cap="small" dirty="0">
                  <a:solidFill>
                    <a:srgbClr val="800000"/>
                  </a:solidFill>
                  <a:latin typeface="Corbel"/>
                  <a:cs typeface="Corbel"/>
                </a:rPr>
                <a:t>Freeze</a:t>
              </a:r>
              <a:r>
                <a:rPr lang="en-US" sz="2400" b="1" cap="small" dirty="0" smtClean="0">
                  <a:solidFill>
                    <a:srgbClr val="800000"/>
                  </a:solidFill>
                  <a:latin typeface="Corbel"/>
                  <a:cs typeface="Corbel"/>
                </a:rPr>
                <a:t>-thaw  </a:t>
              </a:r>
              <a:r>
                <a:rPr lang="en-US" sz="2400" b="1" cap="small" dirty="0">
                  <a:solidFill>
                    <a:srgbClr val="800000"/>
                  </a:solidFill>
                  <a:latin typeface="Corbel"/>
                  <a:cs typeface="Corbel"/>
                </a:rPr>
                <a:t>(3x)</a:t>
              </a:r>
            </a:p>
          </p:txBody>
        </p:sp>
        <p:sp>
          <p:nvSpPr>
            <p:cNvPr id="29721" name="ZoneTexte 457"/>
            <p:cNvSpPr txBox="1">
              <a:spLocks noChangeArrowheads="1"/>
            </p:cNvSpPr>
            <p:nvPr/>
          </p:nvSpPr>
          <p:spPr bwMode="auto">
            <a:xfrm>
              <a:off x="4995775" y="5743128"/>
              <a:ext cx="496727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sz="1000">
                  <a:latin typeface="Corbel" pitchFamily="34" charset="0"/>
                </a:rPr>
                <a:t>Viral RNA</a:t>
              </a:r>
            </a:p>
          </p:txBody>
        </p:sp>
        <p:grpSp>
          <p:nvGrpSpPr>
            <p:cNvPr id="459" name="Group 1611"/>
            <p:cNvGrpSpPr>
              <a:grpSpLocks/>
            </p:cNvGrpSpPr>
            <p:nvPr/>
          </p:nvGrpSpPr>
          <p:grpSpPr bwMode="auto">
            <a:xfrm rot="5400000">
              <a:off x="5200926" y="5302518"/>
              <a:ext cx="127594" cy="775122"/>
              <a:chOff x="4461" y="915"/>
              <a:chExt cx="579" cy="2952"/>
            </a:xfrm>
            <a:solidFill>
              <a:schemeClr val="tx2"/>
            </a:solidFill>
          </p:grpSpPr>
          <p:sp>
            <p:nvSpPr>
              <p:cNvPr id="460" name="Freeform 1448"/>
              <p:cNvSpPr>
                <a:spLocks/>
              </p:cNvSpPr>
              <p:nvPr/>
            </p:nvSpPr>
            <p:spPr bwMode="auto">
              <a:xfrm>
                <a:off x="4607" y="1792"/>
                <a:ext cx="197" cy="32"/>
              </a:xfrm>
              <a:custGeom>
                <a:avLst/>
                <a:gdLst>
                  <a:gd name="T0" fmla="*/ 92 w 79"/>
                  <a:gd name="T1" fmla="*/ 0 h 12"/>
                  <a:gd name="T2" fmla="*/ 0 w 79"/>
                  <a:gd name="T3" fmla="*/ 115 h 12"/>
                  <a:gd name="T4" fmla="*/ 92 w 79"/>
                  <a:gd name="T5" fmla="*/ 227 h 12"/>
                  <a:gd name="T6" fmla="*/ 1224 w 79"/>
                  <a:gd name="T7" fmla="*/ 227 h 12"/>
                  <a:gd name="T8" fmla="*/ 1194 w 79"/>
                  <a:gd name="T9" fmla="*/ 115 h 12"/>
                  <a:gd name="T10" fmla="*/ 1224 w 79"/>
                  <a:gd name="T11" fmla="*/ 0 h 12"/>
                  <a:gd name="T12" fmla="*/ 92 w 79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2">
                    <a:moveTo>
                      <a:pt x="6" y="0"/>
                    </a:moveTo>
                    <a:cubicBezTo>
                      <a:pt x="3" y="0"/>
                      <a:pt x="0" y="2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9" y="0"/>
                      <a:pt x="79" y="0"/>
                      <a:pt x="79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61" name="Freeform 1449"/>
              <p:cNvSpPr>
                <a:spLocks/>
              </p:cNvSpPr>
              <p:nvPr/>
            </p:nvSpPr>
            <p:spPr bwMode="auto">
              <a:xfrm>
                <a:off x="4484" y="1853"/>
                <a:ext cx="210" cy="35"/>
              </a:xfrm>
              <a:custGeom>
                <a:avLst/>
                <a:gdLst>
                  <a:gd name="T0" fmla="*/ 95 w 84"/>
                  <a:gd name="T1" fmla="*/ 0 h 13"/>
                  <a:gd name="T2" fmla="*/ 0 w 84"/>
                  <a:gd name="T3" fmla="*/ 137 h 13"/>
                  <a:gd name="T4" fmla="*/ 95 w 84"/>
                  <a:gd name="T5" fmla="*/ 253 h 13"/>
                  <a:gd name="T6" fmla="*/ 1313 w 84"/>
                  <a:gd name="T7" fmla="*/ 253 h 13"/>
                  <a:gd name="T8" fmla="*/ 1270 w 84"/>
                  <a:gd name="T9" fmla="*/ 137 h 13"/>
                  <a:gd name="T10" fmla="*/ 1313 w 84"/>
                  <a:gd name="T11" fmla="*/ 0 h 13"/>
                  <a:gd name="T12" fmla="*/ 95 w 84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3">
                    <a:moveTo>
                      <a:pt x="6" y="0"/>
                    </a:moveTo>
                    <a:cubicBezTo>
                      <a:pt x="2" y="0"/>
                      <a:pt x="0" y="3"/>
                      <a:pt x="0" y="7"/>
                    </a:cubicBezTo>
                    <a:cubicBezTo>
                      <a:pt x="0" y="10"/>
                      <a:pt x="2" y="13"/>
                      <a:pt x="6" y="13"/>
                    </a:cubicBezTo>
                    <a:cubicBezTo>
                      <a:pt x="84" y="13"/>
                      <a:pt x="84" y="13"/>
                      <a:pt x="84" y="13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62" name="Freeform 1450"/>
              <p:cNvSpPr>
                <a:spLocks/>
              </p:cNvSpPr>
              <p:nvPr/>
            </p:nvSpPr>
            <p:spPr bwMode="auto">
              <a:xfrm>
                <a:off x="4484" y="1853"/>
                <a:ext cx="210" cy="35"/>
              </a:xfrm>
              <a:custGeom>
                <a:avLst/>
                <a:gdLst>
                  <a:gd name="T0" fmla="*/ 95 w 84"/>
                  <a:gd name="T1" fmla="*/ 0 h 13"/>
                  <a:gd name="T2" fmla="*/ 0 w 84"/>
                  <a:gd name="T3" fmla="*/ 137 h 13"/>
                  <a:gd name="T4" fmla="*/ 95 w 84"/>
                  <a:gd name="T5" fmla="*/ 253 h 13"/>
                  <a:gd name="T6" fmla="*/ 1313 w 84"/>
                  <a:gd name="T7" fmla="*/ 253 h 13"/>
                  <a:gd name="T8" fmla="*/ 1270 w 84"/>
                  <a:gd name="T9" fmla="*/ 137 h 13"/>
                  <a:gd name="T10" fmla="*/ 1313 w 84"/>
                  <a:gd name="T11" fmla="*/ 0 h 13"/>
                  <a:gd name="T12" fmla="*/ 95 w 84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3">
                    <a:moveTo>
                      <a:pt x="6" y="0"/>
                    </a:moveTo>
                    <a:cubicBezTo>
                      <a:pt x="2" y="0"/>
                      <a:pt x="0" y="3"/>
                      <a:pt x="0" y="7"/>
                    </a:cubicBezTo>
                    <a:cubicBezTo>
                      <a:pt x="0" y="10"/>
                      <a:pt x="2" y="13"/>
                      <a:pt x="6" y="13"/>
                    </a:cubicBezTo>
                    <a:cubicBezTo>
                      <a:pt x="84" y="13"/>
                      <a:pt x="84" y="13"/>
                      <a:pt x="84" y="13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63" name="Freeform 1451"/>
              <p:cNvSpPr>
                <a:spLocks/>
              </p:cNvSpPr>
              <p:nvPr/>
            </p:nvSpPr>
            <p:spPr bwMode="auto">
              <a:xfrm>
                <a:off x="4754" y="1725"/>
                <a:ext cx="118" cy="32"/>
              </a:xfrm>
              <a:custGeom>
                <a:avLst/>
                <a:gdLst>
                  <a:gd name="T0" fmla="*/ 188 w 47"/>
                  <a:gd name="T1" fmla="*/ 0 h 12"/>
                  <a:gd name="T2" fmla="*/ 0 w 47"/>
                  <a:gd name="T3" fmla="*/ 227 h 12"/>
                  <a:gd name="T4" fmla="*/ 743 w 47"/>
                  <a:gd name="T5" fmla="*/ 227 h 12"/>
                  <a:gd name="T6" fmla="*/ 713 w 47"/>
                  <a:gd name="T7" fmla="*/ 115 h 12"/>
                  <a:gd name="T8" fmla="*/ 743 w 47"/>
                  <a:gd name="T9" fmla="*/ 0 h 12"/>
                  <a:gd name="T10" fmla="*/ 188 w 47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" h="12">
                    <a:moveTo>
                      <a:pt x="12" y="0"/>
                    </a:moveTo>
                    <a:cubicBezTo>
                      <a:pt x="7" y="4"/>
                      <a:pt x="3" y="8"/>
                      <a:pt x="0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7" y="0"/>
                      <a:pt x="47" y="0"/>
                      <a:pt x="47" y="0"/>
                    </a:cubicBezTo>
                    <a:lnTo>
                      <a:pt x="12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64" name="Freeform 1452"/>
              <p:cNvSpPr>
                <a:spLocks/>
              </p:cNvSpPr>
              <p:nvPr/>
            </p:nvSpPr>
            <p:spPr bwMode="auto">
              <a:xfrm>
                <a:off x="4481" y="1859"/>
                <a:ext cx="201" cy="24"/>
              </a:xfrm>
              <a:custGeom>
                <a:avLst/>
                <a:gdLst>
                  <a:gd name="T0" fmla="*/ 113 w 80"/>
                  <a:gd name="T1" fmla="*/ 0 h 9"/>
                  <a:gd name="T2" fmla="*/ 1249 w 80"/>
                  <a:gd name="T3" fmla="*/ 0 h 9"/>
                  <a:gd name="T4" fmla="*/ 651 w 80"/>
                  <a:gd name="T5" fmla="*/ 77 h 9"/>
                  <a:gd name="T6" fmla="*/ 63 w 80"/>
                  <a:gd name="T7" fmla="*/ 136 h 9"/>
                  <a:gd name="T8" fmla="*/ 113 w 80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9">
                    <a:moveTo>
                      <a:pt x="7" y="0"/>
                    </a:moveTo>
                    <a:cubicBezTo>
                      <a:pt x="79" y="0"/>
                      <a:pt x="79" y="0"/>
                      <a:pt x="79" y="0"/>
                    </a:cubicBezTo>
                    <a:cubicBezTo>
                      <a:pt x="73" y="0"/>
                      <a:pt x="80" y="2"/>
                      <a:pt x="41" y="4"/>
                    </a:cubicBezTo>
                    <a:cubicBezTo>
                      <a:pt x="16" y="4"/>
                      <a:pt x="4" y="5"/>
                      <a:pt x="4" y="7"/>
                    </a:cubicBezTo>
                    <a:cubicBezTo>
                      <a:pt x="2" y="9"/>
                      <a:pt x="0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65" name="Freeform 1453"/>
              <p:cNvSpPr>
                <a:spLocks/>
              </p:cNvSpPr>
              <p:nvPr/>
            </p:nvSpPr>
            <p:spPr bwMode="auto">
              <a:xfrm>
                <a:off x="4607" y="1795"/>
                <a:ext cx="197" cy="24"/>
              </a:xfrm>
              <a:custGeom>
                <a:avLst/>
                <a:gdLst>
                  <a:gd name="T0" fmla="*/ 105 w 79"/>
                  <a:gd name="T1" fmla="*/ 0 h 9"/>
                  <a:gd name="T2" fmla="*/ 1224 w 79"/>
                  <a:gd name="T3" fmla="*/ 0 h 9"/>
                  <a:gd name="T4" fmla="*/ 591 w 79"/>
                  <a:gd name="T5" fmla="*/ 35 h 9"/>
                  <a:gd name="T6" fmla="*/ 42 w 79"/>
                  <a:gd name="T7" fmla="*/ 136 h 9"/>
                  <a:gd name="T8" fmla="*/ 105 w 79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9" h="9">
                    <a:moveTo>
                      <a:pt x="7" y="0"/>
                    </a:moveTo>
                    <a:cubicBezTo>
                      <a:pt x="79" y="0"/>
                      <a:pt x="79" y="0"/>
                      <a:pt x="79" y="0"/>
                    </a:cubicBezTo>
                    <a:cubicBezTo>
                      <a:pt x="73" y="0"/>
                      <a:pt x="78" y="1"/>
                      <a:pt x="38" y="2"/>
                    </a:cubicBezTo>
                    <a:cubicBezTo>
                      <a:pt x="13" y="3"/>
                      <a:pt x="4" y="5"/>
                      <a:pt x="3" y="7"/>
                    </a:cubicBezTo>
                    <a:cubicBezTo>
                      <a:pt x="2" y="9"/>
                      <a:pt x="0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66" name="Freeform 1454"/>
              <p:cNvSpPr>
                <a:spLocks/>
              </p:cNvSpPr>
              <p:nvPr/>
            </p:nvSpPr>
            <p:spPr bwMode="auto">
              <a:xfrm>
                <a:off x="4607" y="1792"/>
                <a:ext cx="197" cy="32"/>
              </a:xfrm>
              <a:custGeom>
                <a:avLst/>
                <a:gdLst>
                  <a:gd name="T0" fmla="*/ 92 w 79"/>
                  <a:gd name="T1" fmla="*/ 0 h 12"/>
                  <a:gd name="T2" fmla="*/ 0 w 79"/>
                  <a:gd name="T3" fmla="*/ 115 h 12"/>
                  <a:gd name="T4" fmla="*/ 92 w 79"/>
                  <a:gd name="T5" fmla="*/ 227 h 12"/>
                  <a:gd name="T6" fmla="*/ 1224 w 79"/>
                  <a:gd name="T7" fmla="*/ 227 h 12"/>
                  <a:gd name="T8" fmla="*/ 1194 w 79"/>
                  <a:gd name="T9" fmla="*/ 115 h 12"/>
                  <a:gd name="T10" fmla="*/ 1224 w 79"/>
                  <a:gd name="T11" fmla="*/ 0 h 12"/>
                  <a:gd name="T12" fmla="*/ 92 w 79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2">
                    <a:moveTo>
                      <a:pt x="6" y="0"/>
                    </a:moveTo>
                    <a:cubicBezTo>
                      <a:pt x="3" y="0"/>
                      <a:pt x="0" y="2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9" y="0"/>
                      <a:pt x="79" y="0"/>
                      <a:pt x="79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67" name="Freeform 1455"/>
              <p:cNvSpPr>
                <a:spLocks/>
              </p:cNvSpPr>
              <p:nvPr/>
            </p:nvSpPr>
            <p:spPr bwMode="auto">
              <a:xfrm>
                <a:off x="4754" y="1725"/>
                <a:ext cx="118" cy="32"/>
              </a:xfrm>
              <a:custGeom>
                <a:avLst/>
                <a:gdLst>
                  <a:gd name="T0" fmla="*/ 188 w 47"/>
                  <a:gd name="T1" fmla="*/ 0 h 12"/>
                  <a:gd name="T2" fmla="*/ 0 w 47"/>
                  <a:gd name="T3" fmla="*/ 227 h 12"/>
                  <a:gd name="T4" fmla="*/ 743 w 47"/>
                  <a:gd name="T5" fmla="*/ 227 h 12"/>
                  <a:gd name="T6" fmla="*/ 713 w 47"/>
                  <a:gd name="T7" fmla="*/ 115 h 12"/>
                  <a:gd name="T8" fmla="*/ 743 w 47"/>
                  <a:gd name="T9" fmla="*/ 0 h 12"/>
                  <a:gd name="T10" fmla="*/ 188 w 47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" h="12">
                    <a:moveTo>
                      <a:pt x="12" y="0"/>
                    </a:moveTo>
                    <a:cubicBezTo>
                      <a:pt x="7" y="4"/>
                      <a:pt x="3" y="8"/>
                      <a:pt x="0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7" y="0"/>
                      <a:pt x="47" y="0"/>
                      <a:pt x="47" y="0"/>
                    </a:cubicBezTo>
                    <a:lnTo>
                      <a:pt x="12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68" name="Freeform 1456"/>
              <p:cNvSpPr>
                <a:spLocks/>
              </p:cNvSpPr>
              <p:nvPr/>
            </p:nvSpPr>
            <p:spPr bwMode="auto">
              <a:xfrm>
                <a:off x="4474" y="2499"/>
                <a:ext cx="563" cy="416"/>
              </a:xfrm>
              <a:custGeom>
                <a:avLst/>
                <a:gdLst>
                  <a:gd name="T0" fmla="*/ 3526 w 225"/>
                  <a:gd name="T1" fmla="*/ 2355 h 156"/>
                  <a:gd name="T2" fmla="*/ 1692 w 225"/>
                  <a:gd name="T3" fmla="*/ 1309 h 156"/>
                  <a:gd name="T4" fmla="*/ 0 w 225"/>
                  <a:gd name="T5" fmla="*/ 0 h 156"/>
                  <a:gd name="T6" fmla="*/ 0 w 225"/>
                  <a:gd name="T7" fmla="*/ 605 h 156"/>
                  <a:gd name="T8" fmla="*/ 1692 w 225"/>
                  <a:gd name="T9" fmla="*/ 1933 h 156"/>
                  <a:gd name="T10" fmla="*/ 3526 w 225"/>
                  <a:gd name="T11" fmla="*/ 2957 h 156"/>
                  <a:gd name="T12" fmla="*/ 3526 w 225"/>
                  <a:gd name="T13" fmla="*/ 2355 h 1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5" h="156">
                    <a:moveTo>
                      <a:pt x="225" y="124"/>
                    </a:moveTo>
                    <a:cubicBezTo>
                      <a:pt x="225" y="103"/>
                      <a:pt x="139" y="80"/>
                      <a:pt x="108" y="69"/>
                    </a:cubicBezTo>
                    <a:cubicBezTo>
                      <a:pt x="77" y="57"/>
                      <a:pt x="0" y="28"/>
                      <a:pt x="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60"/>
                      <a:pt x="77" y="90"/>
                      <a:pt x="108" y="102"/>
                    </a:cubicBezTo>
                    <a:cubicBezTo>
                      <a:pt x="139" y="114"/>
                      <a:pt x="225" y="135"/>
                      <a:pt x="225" y="156"/>
                    </a:cubicBezTo>
                    <a:lnTo>
                      <a:pt x="225" y="124"/>
                    </a:lnTo>
                    <a:close/>
                  </a:path>
                </a:pathLst>
              </a:custGeom>
              <a:grpFill/>
              <a:ln w="7938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69" name="Freeform 1457"/>
              <p:cNvSpPr>
                <a:spLocks/>
              </p:cNvSpPr>
              <p:nvPr/>
            </p:nvSpPr>
            <p:spPr bwMode="auto">
              <a:xfrm>
                <a:off x="4474" y="1859"/>
                <a:ext cx="563" cy="416"/>
              </a:xfrm>
              <a:custGeom>
                <a:avLst/>
                <a:gdLst>
                  <a:gd name="T0" fmla="*/ 3526 w 225"/>
                  <a:gd name="T1" fmla="*/ 2355 h 156"/>
                  <a:gd name="T2" fmla="*/ 1692 w 225"/>
                  <a:gd name="T3" fmla="*/ 1288 h 156"/>
                  <a:gd name="T4" fmla="*/ 0 w 225"/>
                  <a:gd name="T5" fmla="*/ 0 h 156"/>
                  <a:gd name="T6" fmla="*/ 0 w 225"/>
                  <a:gd name="T7" fmla="*/ 605 h 156"/>
                  <a:gd name="T8" fmla="*/ 1692 w 225"/>
                  <a:gd name="T9" fmla="*/ 1933 h 156"/>
                  <a:gd name="T10" fmla="*/ 3526 w 225"/>
                  <a:gd name="T11" fmla="*/ 2957 h 156"/>
                  <a:gd name="T12" fmla="*/ 3526 w 225"/>
                  <a:gd name="T13" fmla="*/ 2355 h 1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5" h="156">
                    <a:moveTo>
                      <a:pt x="225" y="124"/>
                    </a:moveTo>
                    <a:cubicBezTo>
                      <a:pt x="225" y="103"/>
                      <a:pt x="139" y="80"/>
                      <a:pt x="108" y="68"/>
                    </a:cubicBezTo>
                    <a:cubicBezTo>
                      <a:pt x="77" y="57"/>
                      <a:pt x="0" y="28"/>
                      <a:pt x="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59"/>
                      <a:pt x="77" y="90"/>
                      <a:pt x="108" y="102"/>
                    </a:cubicBezTo>
                    <a:cubicBezTo>
                      <a:pt x="139" y="114"/>
                      <a:pt x="225" y="135"/>
                      <a:pt x="225" y="156"/>
                    </a:cubicBezTo>
                    <a:lnTo>
                      <a:pt x="225" y="124"/>
                    </a:lnTo>
                    <a:close/>
                  </a:path>
                </a:pathLst>
              </a:custGeom>
              <a:grpFill/>
              <a:ln w="7938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70" name="Freeform 1458"/>
              <p:cNvSpPr>
                <a:spLocks/>
              </p:cNvSpPr>
              <p:nvPr/>
            </p:nvSpPr>
            <p:spPr bwMode="auto">
              <a:xfrm>
                <a:off x="4474" y="1219"/>
                <a:ext cx="563" cy="416"/>
              </a:xfrm>
              <a:custGeom>
                <a:avLst/>
                <a:gdLst>
                  <a:gd name="T0" fmla="*/ 3526 w 225"/>
                  <a:gd name="T1" fmla="*/ 2355 h 156"/>
                  <a:gd name="T2" fmla="*/ 1692 w 225"/>
                  <a:gd name="T3" fmla="*/ 1288 h 156"/>
                  <a:gd name="T4" fmla="*/ 0 w 225"/>
                  <a:gd name="T5" fmla="*/ 0 h 156"/>
                  <a:gd name="T6" fmla="*/ 0 w 225"/>
                  <a:gd name="T7" fmla="*/ 605 h 156"/>
                  <a:gd name="T8" fmla="*/ 1692 w 225"/>
                  <a:gd name="T9" fmla="*/ 1912 h 156"/>
                  <a:gd name="T10" fmla="*/ 3526 w 225"/>
                  <a:gd name="T11" fmla="*/ 2957 h 156"/>
                  <a:gd name="T12" fmla="*/ 3526 w 225"/>
                  <a:gd name="T13" fmla="*/ 2355 h 1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5" h="156">
                    <a:moveTo>
                      <a:pt x="225" y="124"/>
                    </a:moveTo>
                    <a:cubicBezTo>
                      <a:pt x="225" y="102"/>
                      <a:pt x="139" y="80"/>
                      <a:pt x="108" y="68"/>
                    </a:cubicBezTo>
                    <a:cubicBezTo>
                      <a:pt x="77" y="56"/>
                      <a:pt x="0" y="27"/>
                      <a:pt x="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59"/>
                      <a:pt x="77" y="89"/>
                      <a:pt x="108" y="101"/>
                    </a:cubicBezTo>
                    <a:cubicBezTo>
                      <a:pt x="139" y="113"/>
                      <a:pt x="225" y="134"/>
                      <a:pt x="225" y="156"/>
                    </a:cubicBezTo>
                    <a:lnTo>
                      <a:pt x="225" y="124"/>
                    </a:lnTo>
                    <a:close/>
                  </a:path>
                </a:pathLst>
              </a:custGeom>
              <a:grpFill/>
              <a:ln w="7938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71" name="Freeform 1459"/>
              <p:cNvSpPr>
                <a:spLocks/>
              </p:cNvSpPr>
              <p:nvPr/>
            </p:nvSpPr>
            <p:spPr bwMode="auto">
              <a:xfrm>
                <a:off x="4474" y="3141"/>
                <a:ext cx="563" cy="416"/>
              </a:xfrm>
              <a:custGeom>
                <a:avLst/>
                <a:gdLst>
                  <a:gd name="T0" fmla="*/ 3526 w 225"/>
                  <a:gd name="T1" fmla="*/ 2355 h 156"/>
                  <a:gd name="T2" fmla="*/ 1692 w 225"/>
                  <a:gd name="T3" fmla="*/ 1288 h 156"/>
                  <a:gd name="T4" fmla="*/ 0 w 225"/>
                  <a:gd name="T5" fmla="*/ 0 h 156"/>
                  <a:gd name="T6" fmla="*/ 0 w 225"/>
                  <a:gd name="T7" fmla="*/ 605 h 156"/>
                  <a:gd name="T8" fmla="*/ 1692 w 225"/>
                  <a:gd name="T9" fmla="*/ 1912 h 156"/>
                  <a:gd name="T10" fmla="*/ 3526 w 225"/>
                  <a:gd name="T11" fmla="*/ 2957 h 156"/>
                  <a:gd name="T12" fmla="*/ 3526 w 225"/>
                  <a:gd name="T13" fmla="*/ 2355 h 15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5" h="156">
                    <a:moveTo>
                      <a:pt x="225" y="124"/>
                    </a:moveTo>
                    <a:cubicBezTo>
                      <a:pt x="225" y="103"/>
                      <a:pt x="139" y="80"/>
                      <a:pt x="108" y="68"/>
                    </a:cubicBezTo>
                    <a:cubicBezTo>
                      <a:pt x="77" y="56"/>
                      <a:pt x="0" y="27"/>
                      <a:pt x="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59"/>
                      <a:pt x="77" y="90"/>
                      <a:pt x="108" y="101"/>
                    </a:cubicBezTo>
                    <a:cubicBezTo>
                      <a:pt x="139" y="113"/>
                      <a:pt x="225" y="135"/>
                      <a:pt x="225" y="156"/>
                    </a:cubicBezTo>
                    <a:lnTo>
                      <a:pt x="225" y="124"/>
                    </a:lnTo>
                    <a:close/>
                  </a:path>
                </a:pathLst>
              </a:custGeom>
              <a:grpFill/>
              <a:ln w="7938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72" name="Freeform 1460"/>
              <p:cNvSpPr>
                <a:spLocks/>
              </p:cNvSpPr>
              <p:nvPr/>
            </p:nvSpPr>
            <p:spPr bwMode="auto">
              <a:xfrm>
                <a:off x="4469" y="2549"/>
                <a:ext cx="273" cy="174"/>
              </a:xfrm>
              <a:custGeom>
                <a:avLst/>
                <a:gdLst>
                  <a:gd name="T0" fmla="*/ 208 w 109"/>
                  <a:gd name="T1" fmla="*/ 35 h 65"/>
                  <a:gd name="T2" fmla="*/ 771 w 109"/>
                  <a:gd name="T3" fmla="*/ 517 h 65"/>
                  <a:gd name="T4" fmla="*/ 564 w 109"/>
                  <a:gd name="T5" fmla="*/ 594 h 65"/>
                  <a:gd name="T6" fmla="*/ 879 w 109"/>
                  <a:gd name="T7" fmla="*/ 961 h 65"/>
                  <a:gd name="T8" fmla="*/ 1713 w 109"/>
                  <a:gd name="T9" fmla="*/ 996 h 65"/>
                  <a:gd name="T10" fmla="*/ 1192 w 109"/>
                  <a:gd name="T11" fmla="*/ 1076 h 65"/>
                  <a:gd name="T12" fmla="*/ 1097 w 109"/>
                  <a:gd name="T13" fmla="*/ 1247 h 65"/>
                  <a:gd name="T14" fmla="*/ 741 w 109"/>
                  <a:gd name="T15" fmla="*/ 1039 h 65"/>
                  <a:gd name="T16" fmla="*/ 376 w 109"/>
                  <a:gd name="T17" fmla="*/ 787 h 65"/>
                  <a:gd name="T18" fmla="*/ 125 w 109"/>
                  <a:gd name="T19" fmla="*/ 479 h 65"/>
                  <a:gd name="T20" fmla="*/ 158 w 109"/>
                  <a:gd name="T21" fmla="*/ 0 h 6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9" h="65">
                    <a:moveTo>
                      <a:pt x="13" y="2"/>
                    </a:moveTo>
                    <a:cubicBezTo>
                      <a:pt x="11" y="20"/>
                      <a:pt x="38" y="22"/>
                      <a:pt x="49" y="27"/>
                    </a:cubicBezTo>
                    <a:cubicBezTo>
                      <a:pt x="47" y="31"/>
                      <a:pt x="38" y="27"/>
                      <a:pt x="36" y="31"/>
                    </a:cubicBezTo>
                    <a:cubicBezTo>
                      <a:pt x="34" y="37"/>
                      <a:pt x="49" y="50"/>
                      <a:pt x="56" y="50"/>
                    </a:cubicBezTo>
                    <a:cubicBezTo>
                      <a:pt x="64" y="50"/>
                      <a:pt x="101" y="49"/>
                      <a:pt x="109" y="52"/>
                    </a:cubicBezTo>
                    <a:cubicBezTo>
                      <a:pt x="106" y="51"/>
                      <a:pt x="79" y="54"/>
                      <a:pt x="76" y="56"/>
                    </a:cubicBezTo>
                    <a:cubicBezTo>
                      <a:pt x="73" y="59"/>
                      <a:pt x="69" y="61"/>
                      <a:pt x="70" y="65"/>
                    </a:cubicBezTo>
                    <a:cubicBezTo>
                      <a:pt x="62" y="63"/>
                      <a:pt x="55" y="58"/>
                      <a:pt x="47" y="54"/>
                    </a:cubicBezTo>
                    <a:cubicBezTo>
                      <a:pt x="40" y="50"/>
                      <a:pt x="31" y="46"/>
                      <a:pt x="24" y="41"/>
                    </a:cubicBezTo>
                    <a:cubicBezTo>
                      <a:pt x="18" y="37"/>
                      <a:pt x="12" y="31"/>
                      <a:pt x="8" y="25"/>
                    </a:cubicBezTo>
                    <a:cubicBezTo>
                      <a:pt x="4" y="19"/>
                      <a:pt x="0" y="9"/>
                      <a:pt x="10" y="0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73" name="Freeform 1461"/>
              <p:cNvSpPr>
                <a:spLocks/>
              </p:cNvSpPr>
              <p:nvPr/>
            </p:nvSpPr>
            <p:spPr bwMode="auto">
              <a:xfrm>
                <a:off x="4632" y="2712"/>
                <a:ext cx="222" cy="61"/>
              </a:xfrm>
              <a:custGeom>
                <a:avLst/>
                <a:gdLst>
                  <a:gd name="T0" fmla="*/ 0 w 89"/>
                  <a:gd name="T1" fmla="*/ 34 h 23"/>
                  <a:gd name="T2" fmla="*/ 871 w 89"/>
                  <a:gd name="T3" fmla="*/ 430 h 23"/>
                  <a:gd name="T4" fmla="*/ 1382 w 89"/>
                  <a:gd name="T5" fmla="*/ 430 h 23"/>
                  <a:gd name="T6" fmla="*/ 716 w 89"/>
                  <a:gd name="T7" fmla="*/ 281 h 23"/>
                  <a:gd name="T8" fmla="*/ 634 w 89"/>
                  <a:gd name="T9" fmla="*/ 133 h 23"/>
                  <a:gd name="T10" fmla="*/ 92 w 89"/>
                  <a:gd name="T11" fmla="*/ 0 h 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9" h="23">
                    <a:moveTo>
                      <a:pt x="0" y="2"/>
                    </a:moveTo>
                    <a:cubicBezTo>
                      <a:pt x="9" y="6"/>
                      <a:pt x="56" y="23"/>
                      <a:pt x="56" y="23"/>
                    </a:cubicBezTo>
                    <a:cubicBezTo>
                      <a:pt x="89" y="23"/>
                      <a:pt x="89" y="23"/>
                      <a:pt x="89" y="23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7"/>
                      <a:pt x="17" y="9"/>
                      <a:pt x="6" y="0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74" name="Freeform 1462"/>
              <p:cNvSpPr>
                <a:spLocks/>
              </p:cNvSpPr>
              <p:nvPr/>
            </p:nvSpPr>
            <p:spPr bwMode="auto">
              <a:xfrm>
                <a:off x="4967" y="2805"/>
                <a:ext cx="73" cy="67"/>
              </a:xfrm>
              <a:custGeom>
                <a:avLst/>
                <a:gdLst>
                  <a:gd name="T0" fmla="*/ 0 w 29"/>
                  <a:gd name="T1" fmla="*/ 330 h 25"/>
                  <a:gd name="T2" fmla="*/ 242 w 29"/>
                  <a:gd name="T3" fmla="*/ 461 h 25"/>
                  <a:gd name="T4" fmla="*/ 413 w 29"/>
                  <a:gd name="T5" fmla="*/ 172 h 25"/>
                  <a:gd name="T6" fmla="*/ 146 w 29"/>
                  <a:gd name="T7" fmla="*/ 346 h 2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9" h="25">
                    <a:moveTo>
                      <a:pt x="0" y="17"/>
                    </a:moveTo>
                    <a:cubicBezTo>
                      <a:pt x="2" y="17"/>
                      <a:pt x="14" y="22"/>
                      <a:pt x="15" y="24"/>
                    </a:cubicBezTo>
                    <a:cubicBezTo>
                      <a:pt x="16" y="25"/>
                      <a:pt x="29" y="17"/>
                      <a:pt x="26" y="9"/>
                    </a:cubicBezTo>
                    <a:cubicBezTo>
                      <a:pt x="24" y="0"/>
                      <a:pt x="22" y="21"/>
                      <a:pt x="9" y="18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75" name="Freeform 1463"/>
              <p:cNvSpPr>
                <a:spLocks/>
              </p:cNvSpPr>
              <p:nvPr/>
            </p:nvSpPr>
            <p:spPr bwMode="auto">
              <a:xfrm>
                <a:off x="4587" y="2656"/>
                <a:ext cx="42" cy="29"/>
              </a:xfrm>
              <a:custGeom>
                <a:avLst/>
                <a:gdLst>
                  <a:gd name="T0" fmla="*/ 30 w 17"/>
                  <a:gd name="T1" fmla="*/ 182 h 11"/>
                  <a:gd name="T2" fmla="*/ 153 w 17"/>
                  <a:gd name="T3" fmla="*/ 166 h 11"/>
                  <a:gd name="T4" fmla="*/ 212 w 17"/>
                  <a:gd name="T5" fmla="*/ 0 h 11"/>
                  <a:gd name="T6" fmla="*/ 0 w 17"/>
                  <a:gd name="T7" fmla="*/ 111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1">
                    <a:moveTo>
                      <a:pt x="2" y="10"/>
                    </a:moveTo>
                    <a:cubicBezTo>
                      <a:pt x="4" y="11"/>
                      <a:pt x="8" y="10"/>
                      <a:pt x="10" y="9"/>
                    </a:cubicBezTo>
                    <a:cubicBezTo>
                      <a:pt x="13" y="8"/>
                      <a:pt x="17" y="3"/>
                      <a:pt x="14" y="0"/>
                    </a:cubicBezTo>
                    <a:cubicBezTo>
                      <a:pt x="12" y="7"/>
                      <a:pt x="5" y="6"/>
                      <a:pt x="0" y="6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76" name="Freeform 1464"/>
              <p:cNvSpPr>
                <a:spLocks/>
              </p:cNvSpPr>
              <p:nvPr/>
            </p:nvSpPr>
            <p:spPr bwMode="auto">
              <a:xfrm>
                <a:off x="4729" y="2709"/>
                <a:ext cx="13" cy="38"/>
              </a:xfrm>
              <a:custGeom>
                <a:avLst/>
                <a:gdLst>
                  <a:gd name="T0" fmla="*/ 34 w 5"/>
                  <a:gd name="T1" fmla="*/ 0 h 14"/>
                  <a:gd name="T2" fmla="*/ 0 w 5"/>
                  <a:gd name="T3" fmla="*/ 280 h 1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14">
                    <a:moveTo>
                      <a:pt x="2" y="0"/>
                    </a:moveTo>
                    <a:cubicBezTo>
                      <a:pt x="5" y="5"/>
                      <a:pt x="5" y="11"/>
                      <a:pt x="0" y="14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77" name="Freeform 1465"/>
              <p:cNvSpPr>
                <a:spLocks/>
              </p:cNvSpPr>
              <p:nvPr/>
            </p:nvSpPr>
            <p:spPr bwMode="auto">
              <a:xfrm>
                <a:off x="4844" y="2781"/>
                <a:ext cx="60" cy="32"/>
              </a:xfrm>
              <a:custGeom>
                <a:avLst/>
                <a:gdLst>
                  <a:gd name="T0" fmla="*/ 0 w 24"/>
                  <a:gd name="T1" fmla="*/ 171 h 12"/>
                  <a:gd name="T2" fmla="*/ 238 w 24"/>
                  <a:gd name="T3" fmla="*/ 227 h 12"/>
                  <a:gd name="T4" fmla="*/ 345 w 24"/>
                  <a:gd name="T5" fmla="*/ 171 h 12"/>
                  <a:gd name="T6" fmla="*/ 345 w 24"/>
                  <a:gd name="T7" fmla="*/ 0 h 12"/>
                  <a:gd name="T8" fmla="*/ 270 w 24"/>
                  <a:gd name="T9" fmla="*/ 115 h 12"/>
                  <a:gd name="T10" fmla="*/ 188 w 24"/>
                  <a:gd name="T11" fmla="*/ 115 h 12"/>
                  <a:gd name="T12" fmla="*/ 83 w 24"/>
                  <a:gd name="T13" fmla="*/ 136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12">
                    <a:moveTo>
                      <a:pt x="0" y="9"/>
                    </a:moveTo>
                    <a:cubicBezTo>
                      <a:pt x="5" y="10"/>
                      <a:pt x="10" y="11"/>
                      <a:pt x="15" y="12"/>
                    </a:cubicBezTo>
                    <a:cubicBezTo>
                      <a:pt x="18" y="12"/>
                      <a:pt x="21" y="12"/>
                      <a:pt x="22" y="9"/>
                    </a:cubicBezTo>
                    <a:cubicBezTo>
                      <a:pt x="24" y="7"/>
                      <a:pt x="24" y="2"/>
                      <a:pt x="22" y="0"/>
                    </a:cubicBezTo>
                    <a:cubicBezTo>
                      <a:pt x="20" y="2"/>
                      <a:pt x="21" y="5"/>
                      <a:pt x="17" y="6"/>
                    </a:cubicBezTo>
                    <a:cubicBezTo>
                      <a:pt x="16" y="6"/>
                      <a:pt x="14" y="6"/>
                      <a:pt x="12" y="6"/>
                    </a:cubicBezTo>
                    <a:cubicBezTo>
                      <a:pt x="10" y="6"/>
                      <a:pt x="7" y="7"/>
                      <a:pt x="5" y="7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78" name="Freeform 1466"/>
              <p:cNvSpPr>
                <a:spLocks/>
              </p:cNvSpPr>
              <p:nvPr/>
            </p:nvSpPr>
            <p:spPr bwMode="auto">
              <a:xfrm>
                <a:off x="4469" y="1907"/>
                <a:ext cx="273" cy="173"/>
              </a:xfrm>
              <a:custGeom>
                <a:avLst/>
                <a:gdLst>
                  <a:gd name="T0" fmla="*/ 208 w 109"/>
                  <a:gd name="T1" fmla="*/ 35 h 65"/>
                  <a:gd name="T2" fmla="*/ 771 w 109"/>
                  <a:gd name="T3" fmla="*/ 511 h 65"/>
                  <a:gd name="T4" fmla="*/ 564 w 109"/>
                  <a:gd name="T5" fmla="*/ 602 h 65"/>
                  <a:gd name="T6" fmla="*/ 879 w 109"/>
                  <a:gd name="T7" fmla="*/ 942 h 65"/>
                  <a:gd name="T8" fmla="*/ 1713 w 109"/>
                  <a:gd name="T9" fmla="*/ 977 h 65"/>
                  <a:gd name="T10" fmla="*/ 1192 w 109"/>
                  <a:gd name="T11" fmla="*/ 1057 h 65"/>
                  <a:gd name="T12" fmla="*/ 1097 w 109"/>
                  <a:gd name="T13" fmla="*/ 1224 h 65"/>
                  <a:gd name="T14" fmla="*/ 741 w 109"/>
                  <a:gd name="T15" fmla="*/ 1019 h 65"/>
                  <a:gd name="T16" fmla="*/ 376 w 109"/>
                  <a:gd name="T17" fmla="*/ 793 h 65"/>
                  <a:gd name="T18" fmla="*/ 125 w 109"/>
                  <a:gd name="T19" fmla="*/ 474 h 65"/>
                  <a:gd name="T20" fmla="*/ 158 w 109"/>
                  <a:gd name="T21" fmla="*/ 0 h 6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9" h="65">
                    <a:moveTo>
                      <a:pt x="13" y="2"/>
                    </a:moveTo>
                    <a:cubicBezTo>
                      <a:pt x="11" y="21"/>
                      <a:pt x="38" y="23"/>
                      <a:pt x="49" y="27"/>
                    </a:cubicBezTo>
                    <a:cubicBezTo>
                      <a:pt x="47" y="31"/>
                      <a:pt x="38" y="27"/>
                      <a:pt x="36" y="32"/>
                    </a:cubicBezTo>
                    <a:cubicBezTo>
                      <a:pt x="34" y="37"/>
                      <a:pt x="49" y="50"/>
                      <a:pt x="56" y="50"/>
                    </a:cubicBezTo>
                    <a:cubicBezTo>
                      <a:pt x="64" y="50"/>
                      <a:pt x="101" y="50"/>
                      <a:pt x="109" y="52"/>
                    </a:cubicBezTo>
                    <a:cubicBezTo>
                      <a:pt x="106" y="52"/>
                      <a:pt x="79" y="54"/>
                      <a:pt x="76" y="56"/>
                    </a:cubicBezTo>
                    <a:cubicBezTo>
                      <a:pt x="73" y="59"/>
                      <a:pt x="69" y="62"/>
                      <a:pt x="70" y="65"/>
                    </a:cubicBezTo>
                    <a:cubicBezTo>
                      <a:pt x="62" y="64"/>
                      <a:pt x="55" y="58"/>
                      <a:pt x="47" y="54"/>
                    </a:cubicBezTo>
                    <a:cubicBezTo>
                      <a:pt x="40" y="51"/>
                      <a:pt x="31" y="46"/>
                      <a:pt x="24" y="42"/>
                    </a:cubicBezTo>
                    <a:cubicBezTo>
                      <a:pt x="18" y="37"/>
                      <a:pt x="12" y="31"/>
                      <a:pt x="8" y="25"/>
                    </a:cubicBezTo>
                    <a:cubicBezTo>
                      <a:pt x="4" y="20"/>
                      <a:pt x="0" y="10"/>
                      <a:pt x="10" y="0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79" name="Freeform 1467"/>
              <p:cNvSpPr>
                <a:spLocks/>
              </p:cNvSpPr>
              <p:nvPr/>
            </p:nvSpPr>
            <p:spPr bwMode="auto">
              <a:xfrm>
                <a:off x="4632" y="2072"/>
                <a:ext cx="222" cy="61"/>
              </a:xfrm>
              <a:custGeom>
                <a:avLst/>
                <a:gdLst>
                  <a:gd name="T0" fmla="*/ 0 w 89"/>
                  <a:gd name="T1" fmla="*/ 34 h 23"/>
                  <a:gd name="T2" fmla="*/ 871 w 89"/>
                  <a:gd name="T3" fmla="*/ 430 h 23"/>
                  <a:gd name="T4" fmla="*/ 1382 w 89"/>
                  <a:gd name="T5" fmla="*/ 408 h 23"/>
                  <a:gd name="T6" fmla="*/ 716 w 89"/>
                  <a:gd name="T7" fmla="*/ 260 h 23"/>
                  <a:gd name="T8" fmla="*/ 634 w 89"/>
                  <a:gd name="T9" fmla="*/ 133 h 23"/>
                  <a:gd name="T10" fmla="*/ 92 w 89"/>
                  <a:gd name="T11" fmla="*/ 0 h 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9" h="23">
                    <a:moveTo>
                      <a:pt x="0" y="2"/>
                    </a:moveTo>
                    <a:cubicBezTo>
                      <a:pt x="9" y="6"/>
                      <a:pt x="56" y="23"/>
                      <a:pt x="56" y="23"/>
                    </a:cubicBezTo>
                    <a:cubicBezTo>
                      <a:pt x="89" y="22"/>
                      <a:pt x="89" y="22"/>
                      <a:pt x="89" y="22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7"/>
                      <a:pt x="17" y="9"/>
                      <a:pt x="6" y="0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80" name="Freeform 1468"/>
              <p:cNvSpPr>
                <a:spLocks/>
              </p:cNvSpPr>
              <p:nvPr/>
            </p:nvSpPr>
            <p:spPr bwMode="auto">
              <a:xfrm>
                <a:off x="4967" y="2165"/>
                <a:ext cx="73" cy="67"/>
              </a:xfrm>
              <a:custGeom>
                <a:avLst/>
                <a:gdLst>
                  <a:gd name="T0" fmla="*/ 0 w 29"/>
                  <a:gd name="T1" fmla="*/ 308 h 25"/>
                  <a:gd name="T2" fmla="*/ 242 w 29"/>
                  <a:gd name="T3" fmla="*/ 445 h 25"/>
                  <a:gd name="T4" fmla="*/ 413 w 29"/>
                  <a:gd name="T5" fmla="*/ 150 h 25"/>
                  <a:gd name="T6" fmla="*/ 146 w 29"/>
                  <a:gd name="T7" fmla="*/ 330 h 2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9" h="25">
                    <a:moveTo>
                      <a:pt x="0" y="16"/>
                    </a:moveTo>
                    <a:cubicBezTo>
                      <a:pt x="2" y="17"/>
                      <a:pt x="14" y="22"/>
                      <a:pt x="15" y="23"/>
                    </a:cubicBezTo>
                    <a:cubicBezTo>
                      <a:pt x="16" y="25"/>
                      <a:pt x="29" y="17"/>
                      <a:pt x="26" y="8"/>
                    </a:cubicBezTo>
                    <a:cubicBezTo>
                      <a:pt x="24" y="0"/>
                      <a:pt x="22" y="20"/>
                      <a:pt x="9" y="17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81" name="Freeform 1469"/>
              <p:cNvSpPr>
                <a:spLocks/>
              </p:cNvSpPr>
              <p:nvPr/>
            </p:nvSpPr>
            <p:spPr bwMode="auto">
              <a:xfrm>
                <a:off x="4587" y="2013"/>
                <a:ext cx="42" cy="30"/>
              </a:xfrm>
              <a:custGeom>
                <a:avLst/>
                <a:gdLst>
                  <a:gd name="T0" fmla="*/ 30 w 17"/>
                  <a:gd name="T1" fmla="*/ 224 h 11"/>
                  <a:gd name="T2" fmla="*/ 153 w 17"/>
                  <a:gd name="T3" fmla="*/ 202 h 11"/>
                  <a:gd name="T4" fmla="*/ 212 w 17"/>
                  <a:gd name="T5" fmla="*/ 0 h 11"/>
                  <a:gd name="T6" fmla="*/ 0 w 17"/>
                  <a:gd name="T7" fmla="*/ 142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1">
                    <a:moveTo>
                      <a:pt x="2" y="11"/>
                    </a:moveTo>
                    <a:cubicBezTo>
                      <a:pt x="4" y="11"/>
                      <a:pt x="8" y="11"/>
                      <a:pt x="10" y="10"/>
                    </a:cubicBezTo>
                    <a:cubicBezTo>
                      <a:pt x="13" y="8"/>
                      <a:pt x="17" y="3"/>
                      <a:pt x="14" y="0"/>
                    </a:cubicBezTo>
                    <a:cubicBezTo>
                      <a:pt x="12" y="7"/>
                      <a:pt x="5" y="7"/>
                      <a:pt x="0" y="7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82" name="Freeform 1470"/>
              <p:cNvSpPr>
                <a:spLocks/>
              </p:cNvSpPr>
              <p:nvPr/>
            </p:nvSpPr>
            <p:spPr bwMode="auto">
              <a:xfrm>
                <a:off x="4844" y="2139"/>
                <a:ext cx="60" cy="32"/>
              </a:xfrm>
              <a:custGeom>
                <a:avLst/>
                <a:gdLst>
                  <a:gd name="T0" fmla="*/ 0 w 24"/>
                  <a:gd name="T1" fmla="*/ 171 h 12"/>
                  <a:gd name="T2" fmla="*/ 238 w 24"/>
                  <a:gd name="T3" fmla="*/ 227 h 12"/>
                  <a:gd name="T4" fmla="*/ 345 w 24"/>
                  <a:gd name="T5" fmla="*/ 171 h 12"/>
                  <a:gd name="T6" fmla="*/ 345 w 24"/>
                  <a:gd name="T7" fmla="*/ 0 h 12"/>
                  <a:gd name="T8" fmla="*/ 270 w 24"/>
                  <a:gd name="T9" fmla="*/ 136 h 12"/>
                  <a:gd name="T10" fmla="*/ 188 w 24"/>
                  <a:gd name="T11" fmla="*/ 136 h 12"/>
                  <a:gd name="T12" fmla="*/ 83 w 24"/>
                  <a:gd name="T13" fmla="*/ 136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12">
                    <a:moveTo>
                      <a:pt x="0" y="9"/>
                    </a:moveTo>
                    <a:cubicBezTo>
                      <a:pt x="5" y="10"/>
                      <a:pt x="10" y="12"/>
                      <a:pt x="15" y="12"/>
                    </a:cubicBezTo>
                    <a:cubicBezTo>
                      <a:pt x="18" y="12"/>
                      <a:pt x="21" y="12"/>
                      <a:pt x="22" y="9"/>
                    </a:cubicBezTo>
                    <a:cubicBezTo>
                      <a:pt x="24" y="7"/>
                      <a:pt x="24" y="2"/>
                      <a:pt x="22" y="0"/>
                    </a:cubicBezTo>
                    <a:cubicBezTo>
                      <a:pt x="20" y="2"/>
                      <a:pt x="21" y="5"/>
                      <a:pt x="17" y="7"/>
                    </a:cubicBezTo>
                    <a:cubicBezTo>
                      <a:pt x="16" y="7"/>
                      <a:pt x="14" y="7"/>
                      <a:pt x="12" y="7"/>
                    </a:cubicBezTo>
                    <a:cubicBezTo>
                      <a:pt x="10" y="7"/>
                      <a:pt x="7" y="8"/>
                      <a:pt x="5" y="7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83" name="Freeform 1471"/>
              <p:cNvSpPr>
                <a:spLocks/>
              </p:cNvSpPr>
              <p:nvPr/>
            </p:nvSpPr>
            <p:spPr bwMode="auto">
              <a:xfrm>
                <a:off x="4469" y="1267"/>
                <a:ext cx="273" cy="173"/>
              </a:xfrm>
              <a:custGeom>
                <a:avLst/>
                <a:gdLst>
                  <a:gd name="T0" fmla="*/ 208 w 109"/>
                  <a:gd name="T1" fmla="*/ 35 h 65"/>
                  <a:gd name="T2" fmla="*/ 771 w 109"/>
                  <a:gd name="T3" fmla="*/ 511 h 65"/>
                  <a:gd name="T4" fmla="*/ 564 w 109"/>
                  <a:gd name="T5" fmla="*/ 588 h 65"/>
                  <a:gd name="T6" fmla="*/ 879 w 109"/>
                  <a:gd name="T7" fmla="*/ 942 h 65"/>
                  <a:gd name="T8" fmla="*/ 1713 w 109"/>
                  <a:gd name="T9" fmla="*/ 977 h 65"/>
                  <a:gd name="T10" fmla="*/ 1192 w 109"/>
                  <a:gd name="T11" fmla="*/ 1057 h 65"/>
                  <a:gd name="T12" fmla="*/ 1097 w 109"/>
                  <a:gd name="T13" fmla="*/ 1224 h 65"/>
                  <a:gd name="T14" fmla="*/ 741 w 109"/>
                  <a:gd name="T15" fmla="*/ 1019 h 65"/>
                  <a:gd name="T16" fmla="*/ 376 w 109"/>
                  <a:gd name="T17" fmla="*/ 772 h 65"/>
                  <a:gd name="T18" fmla="*/ 125 w 109"/>
                  <a:gd name="T19" fmla="*/ 474 h 65"/>
                  <a:gd name="T20" fmla="*/ 158 w 109"/>
                  <a:gd name="T21" fmla="*/ 0 h 6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9" h="65">
                    <a:moveTo>
                      <a:pt x="13" y="2"/>
                    </a:moveTo>
                    <a:cubicBezTo>
                      <a:pt x="11" y="20"/>
                      <a:pt x="38" y="22"/>
                      <a:pt x="49" y="27"/>
                    </a:cubicBezTo>
                    <a:cubicBezTo>
                      <a:pt x="47" y="31"/>
                      <a:pt x="38" y="27"/>
                      <a:pt x="36" y="31"/>
                    </a:cubicBezTo>
                    <a:cubicBezTo>
                      <a:pt x="34" y="37"/>
                      <a:pt x="49" y="50"/>
                      <a:pt x="56" y="50"/>
                    </a:cubicBezTo>
                    <a:cubicBezTo>
                      <a:pt x="64" y="50"/>
                      <a:pt x="101" y="49"/>
                      <a:pt x="109" y="52"/>
                    </a:cubicBezTo>
                    <a:cubicBezTo>
                      <a:pt x="106" y="51"/>
                      <a:pt x="79" y="54"/>
                      <a:pt x="76" y="56"/>
                    </a:cubicBezTo>
                    <a:cubicBezTo>
                      <a:pt x="73" y="59"/>
                      <a:pt x="69" y="61"/>
                      <a:pt x="70" y="65"/>
                    </a:cubicBezTo>
                    <a:cubicBezTo>
                      <a:pt x="62" y="63"/>
                      <a:pt x="55" y="58"/>
                      <a:pt x="47" y="54"/>
                    </a:cubicBezTo>
                    <a:cubicBezTo>
                      <a:pt x="40" y="50"/>
                      <a:pt x="31" y="46"/>
                      <a:pt x="24" y="41"/>
                    </a:cubicBezTo>
                    <a:cubicBezTo>
                      <a:pt x="18" y="37"/>
                      <a:pt x="12" y="31"/>
                      <a:pt x="8" y="25"/>
                    </a:cubicBezTo>
                    <a:cubicBezTo>
                      <a:pt x="4" y="19"/>
                      <a:pt x="0" y="9"/>
                      <a:pt x="10" y="0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84" name="Freeform 1472"/>
              <p:cNvSpPr>
                <a:spLocks/>
              </p:cNvSpPr>
              <p:nvPr/>
            </p:nvSpPr>
            <p:spPr bwMode="auto">
              <a:xfrm>
                <a:off x="4632" y="1429"/>
                <a:ext cx="222" cy="62"/>
              </a:xfrm>
              <a:custGeom>
                <a:avLst/>
                <a:gdLst>
                  <a:gd name="T0" fmla="*/ 0 w 89"/>
                  <a:gd name="T1" fmla="*/ 35 h 23"/>
                  <a:gd name="T2" fmla="*/ 871 w 89"/>
                  <a:gd name="T3" fmla="*/ 450 h 23"/>
                  <a:gd name="T4" fmla="*/ 1382 w 89"/>
                  <a:gd name="T5" fmla="*/ 450 h 23"/>
                  <a:gd name="T6" fmla="*/ 716 w 89"/>
                  <a:gd name="T7" fmla="*/ 291 h 23"/>
                  <a:gd name="T8" fmla="*/ 634 w 89"/>
                  <a:gd name="T9" fmla="*/ 137 h 23"/>
                  <a:gd name="T10" fmla="*/ 92 w 89"/>
                  <a:gd name="T11" fmla="*/ 0 h 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9" h="23">
                    <a:moveTo>
                      <a:pt x="0" y="2"/>
                    </a:moveTo>
                    <a:cubicBezTo>
                      <a:pt x="9" y="6"/>
                      <a:pt x="56" y="23"/>
                      <a:pt x="56" y="23"/>
                    </a:cubicBezTo>
                    <a:cubicBezTo>
                      <a:pt x="89" y="23"/>
                      <a:pt x="89" y="23"/>
                      <a:pt x="89" y="23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7"/>
                      <a:pt x="17" y="9"/>
                      <a:pt x="6" y="0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85" name="Freeform 1473"/>
              <p:cNvSpPr>
                <a:spLocks/>
              </p:cNvSpPr>
              <p:nvPr/>
            </p:nvSpPr>
            <p:spPr bwMode="auto">
              <a:xfrm>
                <a:off x="4967" y="1523"/>
                <a:ext cx="73" cy="66"/>
              </a:xfrm>
              <a:custGeom>
                <a:avLst/>
                <a:gdLst>
                  <a:gd name="T0" fmla="*/ 0 w 29"/>
                  <a:gd name="T1" fmla="*/ 314 h 25"/>
                  <a:gd name="T2" fmla="*/ 242 w 29"/>
                  <a:gd name="T3" fmla="*/ 438 h 25"/>
                  <a:gd name="T4" fmla="*/ 413 w 29"/>
                  <a:gd name="T5" fmla="*/ 166 h 25"/>
                  <a:gd name="T6" fmla="*/ 146 w 29"/>
                  <a:gd name="T7" fmla="*/ 335 h 2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9" h="25">
                    <a:moveTo>
                      <a:pt x="0" y="17"/>
                    </a:moveTo>
                    <a:cubicBezTo>
                      <a:pt x="2" y="17"/>
                      <a:pt x="14" y="22"/>
                      <a:pt x="15" y="24"/>
                    </a:cubicBezTo>
                    <a:cubicBezTo>
                      <a:pt x="16" y="25"/>
                      <a:pt x="29" y="17"/>
                      <a:pt x="26" y="9"/>
                    </a:cubicBezTo>
                    <a:cubicBezTo>
                      <a:pt x="24" y="0"/>
                      <a:pt x="22" y="21"/>
                      <a:pt x="9" y="18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86" name="Freeform 1474"/>
              <p:cNvSpPr>
                <a:spLocks/>
              </p:cNvSpPr>
              <p:nvPr/>
            </p:nvSpPr>
            <p:spPr bwMode="auto">
              <a:xfrm>
                <a:off x="4587" y="1373"/>
                <a:ext cx="42" cy="30"/>
              </a:xfrm>
              <a:custGeom>
                <a:avLst/>
                <a:gdLst>
                  <a:gd name="T0" fmla="*/ 30 w 17"/>
                  <a:gd name="T1" fmla="*/ 202 h 11"/>
                  <a:gd name="T2" fmla="*/ 153 w 17"/>
                  <a:gd name="T3" fmla="*/ 185 h 11"/>
                  <a:gd name="T4" fmla="*/ 212 w 17"/>
                  <a:gd name="T5" fmla="*/ 0 h 11"/>
                  <a:gd name="T6" fmla="*/ 0 w 17"/>
                  <a:gd name="T7" fmla="*/ 120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1">
                    <a:moveTo>
                      <a:pt x="2" y="10"/>
                    </a:moveTo>
                    <a:cubicBezTo>
                      <a:pt x="4" y="11"/>
                      <a:pt x="8" y="10"/>
                      <a:pt x="10" y="9"/>
                    </a:cubicBezTo>
                    <a:cubicBezTo>
                      <a:pt x="13" y="8"/>
                      <a:pt x="17" y="3"/>
                      <a:pt x="14" y="0"/>
                    </a:cubicBezTo>
                    <a:cubicBezTo>
                      <a:pt x="12" y="7"/>
                      <a:pt x="5" y="6"/>
                      <a:pt x="0" y="6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87" name="Freeform 1475"/>
              <p:cNvSpPr>
                <a:spLocks/>
              </p:cNvSpPr>
              <p:nvPr/>
            </p:nvSpPr>
            <p:spPr bwMode="auto">
              <a:xfrm>
                <a:off x="4729" y="1427"/>
                <a:ext cx="13" cy="37"/>
              </a:xfrm>
              <a:custGeom>
                <a:avLst/>
                <a:gdLst>
                  <a:gd name="T0" fmla="*/ 34 w 5"/>
                  <a:gd name="T1" fmla="*/ 0 h 14"/>
                  <a:gd name="T2" fmla="*/ 0 w 5"/>
                  <a:gd name="T3" fmla="*/ 259 h 1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14">
                    <a:moveTo>
                      <a:pt x="2" y="0"/>
                    </a:moveTo>
                    <a:cubicBezTo>
                      <a:pt x="5" y="5"/>
                      <a:pt x="5" y="11"/>
                      <a:pt x="0" y="14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88" name="Freeform 1476"/>
              <p:cNvSpPr>
                <a:spLocks/>
              </p:cNvSpPr>
              <p:nvPr/>
            </p:nvSpPr>
            <p:spPr bwMode="auto">
              <a:xfrm>
                <a:off x="4844" y="1499"/>
                <a:ext cx="60" cy="32"/>
              </a:xfrm>
              <a:custGeom>
                <a:avLst/>
                <a:gdLst>
                  <a:gd name="T0" fmla="*/ 0 w 24"/>
                  <a:gd name="T1" fmla="*/ 171 h 12"/>
                  <a:gd name="T2" fmla="*/ 238 w 24"/>
                  <a:gd name="T3" fmla="*/ 227 h 12"/>
                  <a:gd name="T4" fmla="*/ 345 w 24"/>
                  <a:gd name="T5" fmla="*/ 171 h 12"/>
                  <a:gd name="T6" fmla="*/ 345 w 24"/>
                  <a:gd name="T7" fmla="*/ 0 h 12"/>
                  <a:gd name="T8" fmla="*/ 270 w 24"/>
                  <a:gd name="T9" fmla="*/ 115 h 12"/>
                  <a:gd name="T10" fmla="*/ 188 w 24"/>
                  <a:gd name="T11" fmla="*/ 115 h 12"/>
                  <a:gd name="T12" fmla="*/ 83 w 24"/>
                  <a:gd name="T13" fmla="*/ 136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12">
                    <a:moveTo>
                      <a:pt x="0" y="9"/>
                    </a:moveTo>
                    <a:cubicBezTo>
                      <a:pt x="5" y="10"/>
                      <a:pt x="10" y="11"/>
                      <a:pt x="15" y="12"/>
                    </a:cubicBezTo>
                    <a:cubicBezTo>
                      <a:pt x="18" y="12"/>
                      <a:pt x="21" y="12"/>
                      <a:pt x="22" y="9"/>
                    </a:cubicBezTo>
                    <a:cubicBezTo>
                      <a:pt x="24" y="7"/>
                      <a:pt x="24" y="2"/>
                      <a:pt x="22" y="0"/>
                    </a:cubicBezTo>
                    <a:cubicBezTo>
                      <a:pt x="20" y="2"/>
                      <a:pt x="21" y="5"/>
                      <a:pt x="17" y="6"/>
                    </a:cubicBezTo>
                    <a:cubicBezTo>
                      <a:pt x="16" y="6"/>
                      <a:pt x="14" y="6"/>
                      <a:pt x="12" y="6"/>
                    </a:cubicBezTo>
                    <a:cubicBezTo>
                      <a:pt x="10" y="6"/>
                      <a:pt x="7" y="7"/>
                      <a:pt x="5" y="7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89" name="Freeform 1477"/>
              <p:cNvSpPr>
                <a:spLocks/>
              </p:cNvSpPr>
              <p:nvPr/>
            </p:nvSpPr>
            <p:spPr bwMode="auto">
              <a:xfrm>
                <a:off x="4469" y="3189"/>
                <a:ext cx="273" cy="174"/>
              </a:xfrm>
              <a:custGeom>
                <a:avLst/>
                <a:gdLst>
                  <a:gd name="T0" fmla="*/ 208 w 109"/>
                  <a:gd name="T1" fmla="*/ 35 h 65"/>
                  <a:gd name="T2" fmla="*/ 771 w 109"/>
                  <a:gd name="T3" fmla="*/ 517 h 65"/>
                  <a:gd name="T4" fmla="*/ 564 w 109"/>
                  <a:gd name="T5" fmla="*/ 594 h 65"/>
                  <a:gd name="T6" fmla="*/ 879 w 109"/>
                  <a:gd name="T7" fmla="*/ 961 h 65"/>
                  <a:gd name="T8" fmla="*/ 1713 w 109"/>
                  <a:gd name="T9" fmla="*/ 996 h 65"/>
                  <a:gd name="T10" fmla="*/ 1192 w 109"/>
                  <a:gd name="T11" fmla="*/ 1076 h 65"/>
                  <a:gd name="T12" fmla="*/ 1097 w 109"/>
                  <a:gd name="T13" fmla="*/ 1247 h 65"/>
                  <a:gd name="T14" fmla="*/ 741 w 109"/>
                  <a:gd name="T15" fmla="*/ 1039 h 65"/>
                  <a:gd name="T16" fmla="*/ 376 w 109"/>
                  <a:gd name="T17" fmla="*/ 787 h 65"/>
                  <a:gd name="T18" fmla="*/ 125 w 109"/>
                  <a:gd name="T19" fmla="*/ 479 h 65"/>
                  <a:gd name="T20" fmla="*/ 158 w 109"/>
                  <a:gd name="T21" fmla="*/ 0 h 6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9" h="65">
                    <a:moveTo>
                      <a:pt x="13" y="2"/>
                    </a:moveTo>
                    <a:cubicBezTo>
                      <a:pt x="11" y="20"/>
                      <a:pt x="38" y="22"/>
                      <a:pt x="49" y="27"/>
                    </a:cubicBezTo>
                    <a:cubicBezTo>
                      <a:pt x="47" y="31"/>
                      <a:pt x="38" y="27"/>
                      <a:pt x="36" y="31"/>
                    </a:cubicBezTo>
                    <a:cubicBezTo>
                      <a:pt x="34" y="37"/>
                      <a:pt x="49" y="50"/>
                      <a:pt x="56" y="50"/>
                    </a:cubicBezTo>
                    <a:cubicBezTo>
                      <a:pt x="64" y="50"/>
                      <a:pt x="101" y="49"/>
                      <a:pt x="109" y="52"/>
                    </a:cubicBezTo>
                    <a:cubicBezTo>
                      <a:pt x="106" y="51"/>
                      <a:pt x="79" y="54"/>
                      <a:pt x="76" y="56"/>
                    </a:cubicBezTo>
                    <a:cubicBezTo>
                      <a:pt x="73" y="59"/>
                      <a:pt x="69" y="61"/>
                      <a:pt x="70" y="65"/>
                    </a:cubicBezTo>
                    <a:cubicBezTo>
                      <a:pt x="62" y="63"/>
                      <a:pt x="55" y="58"/>
                      <a:pt x="47" y="54"/>
                    </a:cubicBezTo>
                    <a:cubicBezTo>
                      <a:pt x="40" y="50"/>
                      <a:pt x="31" y="46"/>
                      <a:pt x="24" y="41"/>
                    </a:cubicBezTo>
                    <a:cubicBezTo>
                      <a:pt x="18" y="37"/>
                      <a:pt x="12" y="31"/>
                      <a:pt x="8" y="25"/>
                    </a:cubicBezTo>
                    <a:cubicBezTo>
                      <a:pt x="4" y="19"/>
                      <a:pt x="0" y="9"/>
                      <a:pt x="10" y="0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90" name="Freeform 1478"/>
              <p:cNvSpPr>
                <a:spLocks/>
              </p:cNvSpPr>
              <p:nvPr/>
            </p:nvSpPr>
            <p:spPr bwMode="auto">
              <a:xfrm>
                <a:off x="4632" y="3352"/>
                <a:ext cx="222" cy="61"/>
              </a:xfrm>
              <a:custGeom>
                <a:avLst/>
                <a:gdLst>
                  <a:gd name="T0" fmla="*/ 0 w 89"/>
                  <a:gd name="T1" fmla="*/ 34 h 23"/>
                  <a:gd name="T2" fmla="*/ 871 w 89"/>
                  <a:gd name="T3" fmla="*/ 430 h 23"/>
                  <a:gd name="T4" fmla="*/ 1382 w 89"/>
                  <a:gd name="T5" fmla="*/ 430 h 23"/>
                  <a:gd name="T6" fmla="*/ 716 w 89"/>
                  <a:gd name="T7" fmla="*/ 281 h 23"/>
                  <a:gd name="T8" fmla="*/ 634 w 89"/>
                  <a:gd name="T9" fmla="*/ 133 h 23"/>
                  <a:gd name="T10" fmla="*/ 92 w 89"/>
                  <a:gd name="T11" fmla="*/ 0 h 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9" h="23">
                    <a:moveTo>
                      <a:pt x="0" y="2"/>
                    </a:moveTo>
                    <a:cubicBezTo>
                      <a:pt x="9" y="6"/>
                      <a:pt x="56" y="23"/>
                      <a:pt x="56" y="23"/>
                    </a:cubicBezTo>
                    <a:cubicBezTo>
                      <a:pt x="89" y="23"/>
                      <a:pt x="89" y="23"/>
                      <a:pt x="89" y="23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7"/>
                      <a:pt x="17" y="9"/>
                      <a:pt x="6" y="0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91" name="Freeform 1479"/>
              <p:cNvSpPr>
                <a:spLocks/>
              </p:cNvSpPr>
              <p:nvPr/>
            </p:nvSpPr>
            <p:spPr bwMode="auto">
              <a:xfrm>
                <a:off x="4967" y="3445"/>
                <a:ext cx="73" cy="67"/>
              </a:xfrm>
              <a:custGeom>
                <a:avLst/>
                <a:gdLst>
                  <a:gd name="T0" fmla="*/ 0 w 29"/>
                  <a:gd name="T1" fmla="*/ 330 h 25"/>
                  <a:gd name="T2" fmla="*/ 242 w 29"/>
                  <a:gd name="T3" fmla="*/ 461 h 25"/>
                  <a:gd name="T4" fmla="*/ 413 w 29"/>
                  <a:gd name="T5" fmla="*/ 172 h 25"/>
                  <a:gd name="T6" fmla="*/ 146 w 29"/>
                  <a:gd name="T7" fmla="*/ 346 h 2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9" h="25">
                    <a:moveTo>
                      <a:pt x="0" y="17"/>
                    </a:moveTo>
                    <a:cubicBezTo>
                      <a:pt x="2" y="17"/>
                      <a:pt x="14" y="22"/>
                      <a:pt x="15" y="24"/>
                    </a:cubicBezTo>
                    <a:cubicBezTo>
                      <a:pt x="16" y="25"/>
                      <a:pt x="29" y="17"/>
                      <a:pt x="26" y="9"/>
                    </a:cubicBezTo>
                    <a:cubicBezTo>
                      <a:pt x="24" y="0"/>
                      <a:pt x="22" y="21"/>
                      <a:pt x="9" y="18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92" name="Freeform 1480"/>
              <p:cNvSpPr>
                <a:spLocks/>
              </p:cNvSpPr>
              <p:nvPr/>
            </p:nvSpPr>
            <p:spPr bwMode="auto">
              <a:xfrm>
                <a:off x="4587" y="3296"/>
                <a:ext cx="42" cy="29"/>
              </a:xfrm>
              <a:custGeom>
                <a:avLst/>
                <a:gdLst>
                  <a:gd name="T0" fmla="*/ 30 w 17"/>
                  <a:gd name="T1" fmla="*/ 182 h 11"/>
                  <a:gd name="T2" fmla="*/ 153 w 17"/>
                  <a:gd name="T3" fmla="*/ 166 h 11"/>
                  <a:gd name="T4" fmla="*/ 212 w 17"/>
                  <a:gd name="T5" fmla="*/ 0 h 11"/>
                  <a:gd name="T6" fmla="*/ 0 w 17"/>
                  <a:gd name="T7" fmla="*/ 111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1">
                    <a:moveTo>
                      <a:pt x="2" y="10"/>
                    </a:moveTo>
                    <a:cubicBezTo>
                      <a:pt x="4" y="11"/>
                      <a:pt x="8" y="10"/>
                      <a:pt x="10" y="9"/>
                    </a:cubicBezTo>
                    <a:cubicBezTo>
                      <a:pt x="13" y="8"/>
                      <a:pt x="17" y="3"/>
                      <a:pt x="14" y="0"/>
                    </a:cubicBezTo>
                    <a:cubicBezTo>
                      <a:pt x="12" y="7"/>
                      <a:pt x="5" y="6"/>
                      <a:pt x="0" y="6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93" name="Freeform 1481"/>
              <p:cNvSpPr>
                <a:spLocks/>
              </p:cNvSpPr>
              <p:nvPr/>
            </p:nvSpPr>
            <p:spPr bwMode="auto">
              <a:xfrm>
                <a:off x="4729" y="3349"/>
                <a:ext cx="13" cy="38"/>
              </a:xfrm>
              <a:custGeom>
                <a:avLst/>
                <a:gdLst>
                  <a:gd name="T0" fmla="*/ 34 w 5"/>
                  <a:gd name="T1" fmla="*/ 0 h 14"/>
                  <a:gd name="T2" fmla="*/ 0 w 5"/>
                  <a:gd name="T3" fmla="*/ 280 h 14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14">
                    <a:moveTo>
                      <a:pt x="2" y="0"/>
                    </a:moveTo>
                    <a:cubicBezTo>
                      <a:pt x="5" y="5"/>
                      <a:pt x="5" y="11"/>
                      <a:pt x="0" y="14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94" name="Freeform 1482"/>
              <p:cNvSpPr>
                <a:spLocks/>
              </p:cNvSpPr>
              <p:nvPr/>
            </p:nvSpPr>
            <p:spPr bwMode="auto">
              <a:xfrm>
                <a:off x="4844" y="3421"/>
                <a:ext cx="60" cy="32"/>
              </a:xfrm>
              <a:custGeom>
                <a:avLst/>
                <a:gdLst>
                  <a:gd name="T0" fmla="*/ 0 w 24"/>
                  <a:gd name="T1" fmla="*/ 171 h 12"/>
                  <a:gd name="T2" fmla="*/ 238 w 24"/>
                  <a:gd name="T3" fmla="*/ 227 h 12"/>
                  <a:gd name="T4" fmla="*/ 345 w 24"/>
                  <a:gd name="T5" fmla="*/ 171 h 12"/>
                  <a:gd name="T6" fmla="*/ 345 w 24"/>
                  <a:gd name="T7" fmla="*/ 0 h 12"/>
                  <a:gd name="T8" fmla="*/ 270 w 24"/>
                  <a:gd name="T9" fmla="*/ 115 h 12"/>
                  <a:gd name="T10" fmla="*/ 188 w 24"/>
                  <a:gd name="T11" fmla="*/ 115 h 12"/>
                  <a:gd name="T12" fmla="*/ 83 w 24"/>
                  <a:gd name="T13" fmla="*/ 136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12">
                    <a:moveTo>
                      <a:pt x="0" y="9"/>
                    </a:moveTo>
                    <a:cubicBezTo>
                      <a:pt x="5" y="10"/>
                      <a:pt x="10" y="11"/>
                      <a:pt x="15" y="12"/>
                    </a:cubicBezTo>
                    <a:cubicBezTo>
                      <a:pt x="18" y="12"/>
                      <a:pt x="21" y="12"/>
                      <a:pt x="22" y="9"/>
                    </a:cubicBezTo>
                    <a:cubicBezTo>
                      <a:pt x="24" y="7"/>
                      <a:pt x="24" y="2"/>
                      <a:pt x="22" y="0"/>
                    </a:cubicBezTo>
                    <a:cubicBezTo>
                      <a:pt x="20" y="2"/>
                      <a:pt x="21" y="5"/>
                      <a:pt x="17" y="6"/>
                    </a:cubicBezTo>
                    <a:cubicBezTo>
                      <a:pt x="16" y="6"/>
                      <a:pt x="14" y="6"/>
                      <a:pt x="12" y="6"/>
                    </a:cubicBezTo>
                    <a:cubicBezTo>
                      <a:pt x="10" y="6"/>
                      <a:pt x="7" y="7"/>
                      <a:pt x="5" y="7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95" name="Freeform 1483"/>
              <p:cNvSpPr>
                <a:spLocks/>
              </p:cNvSpPr>
              <p:nvPr/>
            </p:nvSpPr>
            <p:spPr bwMode="auto">
              <a:xfrm>
                <a:off x="4612" y="1152"/>
                <a:ext cx="197" cy="32"/>
              </a:xfrm>
              <a:custGeom>
                <a:avLst/>
                <a:gdLst>
                  <a:gd name="T0" fmla="*/ 92 w 79"/>
                  <a:gd name="T1" fmla="*/ 0 h 12"/>
                  <a:gd name="T2" fmla="*/ 0 w 79"/>
                  <a:gd name="T3" fmla="*/ 115 h 12"/>
                  <a:gd name="T4" fmla="*/ 92 w 79"/>
                  <a:gd name="T5" fmla="*/ 227 h 12"/>
                  <a:gd name="T6" fmla="*/ 1224 w 79"/>
                  <a:gd name="T7" fmla="*/ 227 h 12"/>
                  <a:gd name="T8" fmla="*/ 1182 w 79"/>
                  <a:gd name="T9" fmla="*/ 115 h 12"/>
                  <a:gd name="T10" fmla="*/ 1224 w 79"/>
                  <a:gd name="T11" fmla="*/ 0 h 12"/>
                  <a:gd name="T12" fmla="*/ 92 w 79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2">
                    <a:moveTo>
                      <a:pt x="6" y="0"/>
                    </a:moveTo>
                    <a:cubicBezTo>
                      <a:pt x="2" y="0"/>
                      <a:pt x="0" y="3"/>
                      <a:pt x="0" y="6"/>
                    </a:cubicBezTo>
                    <a:cubicBezTo>
                      <a:pt x="0" y="9"/>
                      <a:pt x="2" y="12"/>
                      <a:pt x="6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79" y="0"/>
                      <a:pt x="79" y="0"/>
                      <a:pt x="79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96" name="Freeform 1484"/>
              <p:cNvSpPr>
                <a:spLocks/>
              </p:cNvSpPr>
              <p:nvPr/>
            </p:nvSpPr>
            <p:spPr bwMode="auto">
              <a:xfrm>
                <a:off x="4486" y="1216"/>
                <a:ext cx="211" cy="32"/>
              </a:xfrm>
              <a:custGeom>
                <a:avLst/>
                <a:gdLst>
                  <a:gd name="T0" fmla="*/ 95 w 84"/>
                  <a:gd name="T1" fmla="*/ 0 h 12"/>
                  <a:gd name="T2" fmla="*/ 0 w 84"/>
                  <a:gd name="T3" fmla="*/ 115 h 12"/>
                  <a:gd name="T4" fmla="*/ 95 w 84"/>
                  <a:gd name="T5" fmla="*/ 227 h 12"/>
                  <a:gd name="T6" fmla="*/ 1331 w 84"/>
                  <a:gd name="T7" fmla="*/ 227 h 12"/>
                  <a:gd name="T8" fmla="*/ 1299 w 84"/>
                  <a:gd name="T9" fmla="*/ 115 h 12"/>
                  <a:gd name="T10" fmla="*/ 1331 w 84"/>
                  <a:gd name="T11" fmla="*/ 0 h 12"/>
                  <a:gd name="T12" fmla="*/ 95 w 84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2">
                    <a:moveTo>
                      <a:pt x="6" y="0"/>
                    </a:moveTo>
                    <a:cubicBezTo>
                      <a:pt x="3" y="0"/>
                      <a:pt x="0" y="2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97" name="Freeform 1485"/>
              <p:cNvSpPr>
                <a:spLocks/>
              </p:cNvSpPr>
              <p:nvPr/>
            </p:nvSpPr>
            <p:spPr bwMode="auto">
              <a:xfrm>
                <a:off x="4486" y="1216"/>
                <a:ext cx="211" cy="32"/>
              </a:xfrm>
              <a:custGeom>
                <a:avLst/>
                <a:gdLst>
                  <a:gd name="T0" fmla="*/ 95 w 84"/>
                  <a:gd name="T1" fmla="*/ 0 h 12"/>
                  <a:gd name="T2" fmla="*/ 0 w 84"/>
                  <a:gd name="T3" fmla="*/ 115 h 12"/>
                  <a:gd name="T4" fmla="*/ 95 w 84"/>
                  <a:gd name="T5" fmla="*/ 227 h 12"/>
                  <a:gd name="T6" fmla="*/ 1331 w 84"/>
                  <a:gd name="T7" fmla="*/ 227 h 12"/>
                  <a:gd name="T8" fmla="*/ 1299 w 84"/>
                  <a:gd name="T9" fmla="*/ 115 h 12"/>
                  <a:gd name="T10" fmla="*/ 1331 w 84"/>
                  <a:gd name="T11" fmla="*/ 0 h 12"/>
                  <a:gd name="T12" fmla="*/ 95 w 84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2">
                    <a:moveTo>
                      <a:pt x="6" y="0"/>
                    </a:moveTo>
                    <a:cubicBezTo>
                      <a:pt x="3" y="0"/>
                      <a:pt x="0" y="2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98" name="Freeform 1486"/>
              <p:cNvSpPr>
                <a:spLocks/>
              </p:cNvSpPr>
              <p:nvPr/>
            </p:nvSpPr>
            <p:spPr bwMode="auto">
              <a:xfrm>
                <a:off x="4494" y="1280"/>
                <a:ext cx="120" cy="35"/>
              </a:xfrm>
              <a:custGeom>
                <a:avLst/>
                <a:gdLst>
                  <a:gd name="T0" fmla="*/ 95 w 48"/>
                  <a:gd name="T1" fmla="*/ 0 h 13"/>
                  <a:gd name="T2" fmla="*/ 0 w 48"/>
                  <a:gd name="T3" fmla="*/ 116 h 13"/>
                  <a:gd name="T4" fmla="*/ 95 w 48"/>
                  <a:gd name="T5" fmla="*/ 253 h 13"/>
                  <a:gd name="T6" fmla="*/ 750 w 48"/>
                  <a:gd name="T7" fmla="*/ 253 h 13"/>
                  <a:gd name="T8" fmla="*/ 708 w 48"/>
                  <a:gd name="T9" fmla="*/ 137 h 13"/>
                  <a:gd name="T10" fmla="*/ 750 w 48"/>
                  <a:gd name="T11" fmla="*/ 0 h 13"/>
                  <a:gd name="T12" fmla="*/ 95 w 48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8" h="13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3"/>
                      <a:pt x="6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8" y="0"/>
                      <a:pt x="48" y="0"/>
                      <a:pt x="48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499" name="Freeform 1487"/>
              <p:cNvSpPr>
                <a:spLocks/>
              </p:cNvSpPr>
              <p:nvPr/>
            </p:nvSpPr>
            <p:spPr bwMode="auto">
              <a:xfrm>
                <a:off x="4757" y="1085"/>
                <a:ext cx="120" cy="32"/>
              </a:xfrm>
              <a:custGeom>
                <a:avLst/>
                <a:gdLst>
                  <a:gd name="T0" fmla="*/ 208 w 48"/>
                  <a:gd name="T1" fmla="*/ 0 h 12"/>
                  <a:gd name="T2" fmla="*/ 0 w 48"/>
                  <a:gd name="T3" fmla="*/ 227 h 12"/>
                  <a:gd name="T4" fmla="*/ 750 w 48"/>
                  <a:gd name="T5" fmla="*/ 227 h 12"/>
                  <a:gd name="T6" fmla="*/ 708 w 48"/>
                  <a:gd name="T7" fmla="*/ 115 h 12"/>
                  <a:gd name="T8" fmla="*/ 750 w 48"/>
                  <a:gd name="T9" fmla="*/ 0 h 12"/>
                  <a:gd name="T10" fmla="*/ 208 w 48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8" h="12">
                    <a:moveTo>
                      <a:pt x="13" y="0"/>
                    </a:moveTo>
                    <a:cubicBezTo>
                      <a:pt x="7" y="4"/>
                      <a:pt x="3" y="8"/>
                      <a:pt x="0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8" y="0"/>
                      <a:pt x="48" y="0"/>
                      <a:pt x="48" y="0"/>
                    </a:cubicBez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00" name="Freeform 1488"/>
              <p:cNvSpPr>
                <a:spLocks/>
              </p:cNvSpPr>
              <p:nvPr/>
            </p:nvSpPr>
            <p:spPr bwMode="auto">
              <a:xfrm>
                <a:off x="4486" y="1219"/>
                <a:ext cx="201" cy="26"/>
              </a:xfrm>
              <a:custGeom>
                <a:avLst/>
                <a:gdLst>
                  <a:gd name="T0" fmla="*/ 95 w 80"/>
                  <a:gd name="T1" fmla="*/ 21 h 10"/>
                  <a:gd name="T2" fmla="*/ 1236 w 80"/>
                  <a:gd name="T3" fmla="*/ 21 h 10"/>
                  <a:gd name="T4" fmla="*/ 638 w 80"/>
                  <a:gd name="T5" fmla="*/ 68 h 10"/>
                  <a:gd name="T6" fmla="*/ 50 w 80"/>
                  <a:gd name="T7" fmla="*/ 143 h 10"/>
                  <a:gd name="T8" fmla="*/ 95 w 80"/>
                  <a:gd name="T9" fmla="*/ 21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10">
                    <a:moveTo>
                      <a:pt x="6" y="1"/>
                    </a:moveTo>
                    <a:cubicBezTo>
                      <a:pt x="78" y="1"/>
                      <a:pt x="78" y="1"/>
                      <a:pt x="78" y="1"/>
                    </a:cubicBezTo>
                    <a:cubicBezTo>
                      <a:pt x="72" y="0"/>
                      <a:pt x="80" y="2"/>
                      <a:pt x="40" y="4"/>
                    </a:cubicBezTo>
                    <a:cubicBezTo>
                      <a:pt x="15" y="5"/>
                      <a:pt x="4" y="5"/>
                      <a:pt x="3" y="8"/>
                    </a:cubicBezTo>
                    <a:cubicBezTo>
                      <a:pt x="2" y="10"/>
                      <a:pt x="0" y="1"/>
                      <a:pt x="6" y="1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01" name="Freeform 1489"/>
              <p:cNvSpPr>
                <a:spLocks/>
              </p:cNvSpPr>
              <p:nvPr/>
            </p:nvSpPr>
            <p:spPr bwMode="auto">
              <a:xfrm>
                <a:off x="4612" y="1155"/>
                <a:ext cx="197" cy="24"/>
              </a:xfrm>
              <a:custGeom>
                <a:avLst/>
                <a:gdLst>
                  <a:gd name="T0" fmla="*/ 92 w 79"/>
                  <a:gd name="T1" fmla="*/ 0 h 9"/>
                  <a:gd name="T2" fmla="*/ 1224 w 79"/>
                  <a:gd name="T3" fmla="*/ 0 h 9"/>
                  <a:gd name="T4" fmla="*/ 591 w 79"/>
                  <a:gd name="T5" fmla="*/ 56 h 9"/>
                  <a:gd name="T6" fmla="*/ 42 w 79"/>
                  <a:gd name="T7" fmla="*/ 136 h 9"/>
                  <a:gd name="T8" fmla="*/ 92 w 79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9" h="9">
                    <a:moveTo>
                      <a:pt x="6" y="0"/>
                    </a:moveTo>
                    <a:cubicBezTo>
                      <a:pt x="79" y="0"/>
                      <a:pt x="79" y="0"/>
                      <a:pt x="79" y="0"/>
                    </a:cubicBezTo>
                    <a:cubicBezTo>
                      <a:pt x="73" y="0"/>
                      <a:pt x="77" y="1"/>
                      <a:pt x="38" y="3"/>
                    </a:cubicBezTo>
                    <a:cubicBezTo>
                      <a:pt x="13" y="4"/>
                      <a:pt x="3" y="5"/>
                      <a:pt x="3" y="7"/>
                    </a:cubicBezTo>
                    <a:cubicBezTo>
                      <a:pt x="1" y="9"/>
                      <a:pt x="0" y="0"/>
                      <a:pt x="6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02" name="Freeform 1490"/>
              <p:cNvSpPr>
                <a:spLocks/>
              </p:cNvSpPr>
              <p:nvPr/>
            </p:nvSpPr>
            <p:spPr bwMode="auto">
              <a:xfrm>
                <a:off x="4494" y="1285"/>
                <a:ext cx="108" cy="24"/>
              </a:xfrm>
              <a:custGeom>
                <a:avLst/>
                <a:gdLst>
                  <a:gd name="T0" fmla="*/ 113 w 43"/>
                  <a:gd name="T1" fmla="*/ 0 h 9"/>
                  <a:gd name="T2" fmla="*/ 681 w 43"/>
                  <a:gd name="T3" fmla="*/ 0 h 9"/>
                  <a:gd name="T4" fmla="*/ 63 w 43"/>
                  <a:gd name="T5" fmla="*/ 136 h 9"/>
                  <a:gd name="T6" fmla="*/ 113 w 43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3" h="9">
                    <a:moveTo>
                      <a:pt x="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37" y="0"/>
                      <a:pt x="4" y="1"/>
                      <a:pt x="4" y="7"/>
                    </a:cubicBezTo>
                    <a:cubicBezTo>
                      <a:pt x="2" y="9"/>
                      <a:pt x="0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03" name="Freeform 1491"/>
              <p:cNvSpPr>
                <a:spLocks/>
              </p:cNvSpPr>
              <p:nvPr/>
            </p:nvSpPr>
            <p:spPr bwMode="auto">
              <a:xfrm>
                <a:off x="4612" y="1152"/>
                <a:ext cx="197" cy="32"/>
              </a:xfrm>
              <a:custGeom>
                <a:avLst/>
                <a:gdLst>
                  <a:gd name="T0" fmla="*/ 92 w 79"/>
                  <a:gd name="T1" fmla="*/ 0 h 12"/>
                  <a:gd name="T2" fmla="*/ 0 w 79"/>
                  <a:gd name="T3" fmla="*/ 115 h 12"/>
                  <a:gd name="T4" fmla="*/ 92 w 79"/>
                  <a:gd name="T5" fmla="*/ 227 h 12"/>
                  <a:gd name="T6" fmla="*/ 1224 w 79"/>
                  <a:gd name="T7" fmla="*/ 227 h 12"/>
                  <a:gd name="T8" fmla="*/ 1182 w 79"/>
                  <a:gd name="T9" fmla="*/ 115 h 12"/>
                  <a:gd name="T10" fmla="*/ 1224 w 79"/>
                  <a:gd name="T11" fmla="*/ 0 h 12"/>
                  <a:gd name="T12" fmla="*/ 92 w 79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2">
                    <a:moveTo>
                      <a:pt x="6" y="0"/>
                    </a:moveTo>
                    <a:cubicBezTo>
                      <a:pt x="2" y="0"/>
                      <a:pt x="0" y="3"/>
                      <a:pt x="0" y="6"/>
                    </a:cubicBezTo>
                    <a:cubicBezTo>
                      <a:pt x="0" y="9"/>
                      <a:pt x="2" y="12"/>
                      <a:pt x="6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79" y="0"/>
                      <a:pt x="79" y="0"/>
                      <a:pt x="79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04" name="Freeform 1492"/>
              <p:cNvSpPr>
                <a:spLocks/>
              </p:cNvSpPr>
              <p:nvPr/>
            </p:nvSpPr>
            <p:spPr bwMode="auto">
              <a:xfrm>
                <a:off x="4757" y="1085"/>
                <a:ext cx="120" cy="32"/>
              </a:xfrm>
              <a:custGeom>
                <a:avLst/>
                <a:gdLst>
                  <a:gd name="T0" fmla="*/ 208 w 48"/>
                  <a:gd name="T1" fmla="*/ 0 h 12"/>
                  <a:gd name="T2" fmla="*/ 0 w 48"/>
                  <a:gd name="T3" fmla="*/ 227 h 12"/>
                  <a:gd name="T4" fmla="*/ 750 w 48"/>
                  <a:gd name="T5" fmla="*/ 227 h 12"/>
                  <a:gd name="T6" fmla="*/ 708 w 48"/>
                  <a:gd name="T7" fmla="*/ 115 h 12"/>
                  <a:gd name="T8" fmla="*/ 750 w 48"/>
                  <a:gd name="T9" fmla="*/ 0 h 12"/>
                  <a:gd name="T10" fmla="*/ 208 w 48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8" h="12">
                    <a:moveTo>
                      <a:pt x="13" y="0"/>
                    </a:moveTo>
                    <a:cubicBezTo>
                      <a:pt x="7" y="4"/>
                      <a:pt x="3" y="8"/>
                      <a:pt x="0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8" y="0"/>
                      <a:pt x="48" y="0"/>
                      <a:pt x="48" y="0"/>
                    </a:cubicBezTo>
                    <a:lnTo>
                      <a:pt x="13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05" name="Freeform 1493"/>
              <p:cNvSpPr>
                <a:spLocks/>
              </p:cNvSpPr>
              <p:nvPr/>
            </p:nvSpPr>
            <p:spPr bwMode="auto">
              <a:xfrm>
                <a:off x="4494" y="1280"/>
                <a:ext cx="120" cy="35"/>
              </a:xfrm>
              <a:custGeom>
                <a:avLst/>
                <a:gdLst>
                  <a:gd name="T0" fmla="*/ 95 w 48"/>
                  <a:gd name="T1" fmla="*/ 0 h 13"/>
                  <a:gd name="T2" fmla="*/ 0 w 48"/>
                  <a:gd name="T3" fmla="*/ 116 h 13"/>
                  <a:gd name="T4" fmla="*/ 95 w 48"/>
                  <a:gd name="T5" fmla="*/ 253 h 13"/>
                  <a:gd name="T6" fmla="*/ 750 w 48"/>
                  <a:gd name="T7" fmla="*/ 253 h 13"/>
                  <a:gd name="T8" fmla="*/ 708 w 48"/>
                  <a:gd name="T9" fmla="*/ 137 h 13"/>
                  <a:gd name="T10" fmla="*/ 750 w 48"/>
                  <a:gd name="T11" fmla="*/ 0 h 13"/>
                  <a:gd name="T12" fmla="*/ 95 w 48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8" h="13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3"/>
                      <a:pt x="6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8" y="0"/>
                      <a:pt x="48" y="0"/>
                      <a:pt x="48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06" name="Freeform 1494"/>
              <p:cNvSpPr>
                <a:spLocks/>
              </p:cNvSpPr>
              <p:nvPr/>
            </p:nvSpPr>
            <p:spPr bwMode="auto">
              <a:xfrm>
                <a:off x="4479" y="1355"/>
                <a:ext cx="140" cy="34"/>
              </a:xfrm>
              <a:custGeom>
                <a:avLst/>
                <a:gdLst>
                  <a:gd name="T0" fmla="*/ 783 w 56"/>
                  <a:gd name="T1" fmla="*/ 0 h 13"/>
                  <a:gd name="T2" fmla="*/ 875 w 56"/>
                  <a:gd name="T3" fmla="*/ 110 h 13"/>
                  <a:gd name="T4" fmla="*/ 783 w 56"/>
                  <a:gd name="T5" fmla="*/ 233 h 13"/>
                  <a:gd name="T6" fmla="*/ 0 w 56"/>
                  <a:gd name="T7" fmla="*/ 233 h 13"/>
                  <a:gd name="T8" fmla="*/ 63 w 56"/>
                  <a:gd name="T9" fmla="*/ 123 h 13"/>
                  <a:gd name="T10" fmla="*/ 0 w 56"/>
                  <a:gd name="T11" fmla="*/ 0 h 13"/>
                  <a:gd name="T12" fmla="*/ 783 w 56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13">
                    <a:moveTo>
                      <a:pt x="50" y="0"/>
                    </a:moveTo>
                    <a:cubicBezTo>
                      <a:pt x="53" y="0"/>
                      <a:pt x="56" y="3"/>
                      <a:pt x="56" y="6"/>
                    </a:cubicBezTo>
                    <a:cubicBezTo>
                      <a:pt x="56" y="10"/>
                      <a:pt x="53" y="13"/>
                      <a:pt x="5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07" name="Freeform 1495"/>
              <p:cNvSpPr>
                <a:spLocks/>
              </p:cNvSpPr>
              <p:nvPr/>
            </p:nvSpPr>
            <p:spPr bwMode="auto">
              <a:xfrm>
                <a:off x="4461" y="1360"/>
                <a:ext cx="158" cy="24"/>
              </a:xfrm>
              <a:custGeom>
                <a:avLst/>
                <a:gdLst>
                  <a:gd name="T0" fmla="*/ 880 w 63"/>
                  <a:gd name="T1" fmla="*/ 0 h 9"/>
                  <a:gd name="T2" fmla="*/ 0 w 63"/>
                  <a:gd name="T3" fmla="*/ 0 h 9"/>
                  <a:gd name="T4" fmla="*/ 930 w 63"/>
                  <a:gd name="T5" fmla="*/ 136 h 9"/>
                  <a:gd name="T6" fmla="*/ 880 w 63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3" h="9">
                    <a:moveTo>
                      <a:pt x="5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6" y="0"/>
                      <a:pt x="60" y="1"/>
                      <a:pt x="59" y="7"/>
                    </a:cubicBezTo>
                    <a:cubicBezTo>
                      <a:pt x="61" y="9"/>
                      <a:pt x="63" y="0"/>
                      <a:pt x="56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08" name="Freeform 1496"/>
              <p:cNvSpPr>
                <a:spLocks/>
              </p:cNvSpPr>
              <p:nvPr/>
            </p:nvSpPr>
            <p:spPr bwMode="auto">
              <a:xfrm>
                <a:off x="4479" y="1355"/>
                <a:ext cx="140" cy="34"/>
              </a:xfrm>
              <a:custGeom>
                <a:avLst/>
                <a:gdLst>
                  <a:gd name="T0" fmla="*/ 783 w 56"/>
                  <a:gd name="T1" fmla="*/ 0 h 13"/>
                  <a:gd name="T2" fmla="*/ 875 w 56"/>
                  <a:gd name="T3" fmla="*/ 110 h 13"/>
                  <a:gd name="T4" fmla="*/ 783 w 56"/>
                  <a:gd name="T5" fmla="*/ 233 h 13"/>
                  <a:gd name="T6" fmla="*/ 0 w 56"/>
                  <a:gd name="T7" fmla="*/ 233 h 13"/>
                  <a:gd name="T8" fmla="*/ 63 w 56"/>
                  <a:gd name="T9" fmla="*/ 123 h 13"/>
                  <a:gd name="T10" fmla="*/ 0 w 56"/>
                  <a:gd name="T11" fmla="*/ 0 h 13"/>
                  <a:gd name="T12" fmla="*/ 783 w 56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13">
                    <a:moveTo>
                      <a:pt x="50" y="0"/>
                    </a:moveTo>
                    <a:cubicBezTo>
                      <a:pt x="53" y="0"/>
                      <a:pt x="56" y="3"/>
                      <a:pt x="56" y="6"/>
                    </a:cubicBezTo>
                    <a:cubicBezTo>
                      <a:pt x="56" y="10"/>
                      <a:pt x="53" y="13"/>
                      <a:pt x="5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09" name="Freeform 1497"/>
              <p:cNvSpPr>
                <a:spLocks/>
              </p:cNvSpPr>
              <p:nvPr/>
            </p:nvSpPr>
            <p:spPr bwMode="auto">
              <a:xfrm>
                <a:off x="4699" y="1485"/>
                <a:ext cx="198" cy="35"/>
              </a:xfrm>
              <a:custGeom>
                <a:avLst/>
                <a:gdLst>
                  <a:gd name="T0" fmla="*/ 1150 w 79"/>
                  <a:gd name="T1" fmla="*/ 253 h 13"/>
                  <a:gd name="T2" fmla="*/ 1243 w 79"/>
                  <a:gd name="T3" fmla="*/ 137 h 13"/>
                  <a:gd name="T4" fmla="*/ 1150 w 79"/>
                  <a:gd name="T5" fmla="*/ 0 h 13"/>
                  <a:gd name="T6" fmla="*/ 0 w 79"/>
                  <a:gd name="T7" fmla="*/ 0 h 13"/>
                  <a:gd name="T8" fmla="*/ 50 w 79"/>
                  <a:gd name="T9" fmla="*/ 137 h 13"/>
                  <a:gd name="T10" fmla="*/ 0 w 79"/>
                  <a:gd name="T11" fmla="*/ 253 h 13"/>
                  <a:gd name="T12" fmla="*/ 1150 w 79"/>
                  <a:gd name="T13" fmla="*/ 253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3">
                    <a:moveTo>
                      <a:pt x="73" y="13"/>
                    </a:moveTo>
                    <a:cubicBezTo>
                      <a:pt x="76" y="13"/>
                      <a:pt x="79" y="10"/>
                      <a:pt x="79" y="7"/>
                    </a:cubicBezTo>
                    <a:cubicBezTo>
                      <a:pt x="79" y="3"/>
                      <a:pt x="76" y="0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0" y="13"/>
                      <a:pt x="0" y="13"/>
                      <a:pt x="0" y="13"/>
                    </a:cubicBezTo>
                    <a:lnTo>
                      <a:pt x="73" y="13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10" name="Freeform 1498"/>
              <p:cNvSpPr>
                <a:spLocks/>
              </p:cNvSpPr>
              <p:nvPr/>
            </p:nvSpPr>
            <p:spPr bwMode="auto">
              <a:xfrm>
                <a:off x="4807" y="1549"/>
                <a:ext cx="212" cy="35"/>
              </a:xfrm>
              <a:custGeom>
                <a:avLst/>
                <a:gdLst>
                  <a:gd name="T0" fmla="*/ 0 w 85"/>
                  <a:gd name="T1" fmla="*/ 0 h 13"/>
                  <a:gd name="T2" fmla="*/ 42 w 85"/>
                  <a:gd name="T3" fmla="*/ 116 h 13"/>
                  <a:gd name="T4" fmla="*/ 0 w 85"/>
                  <a:gd name="T5" fmla="*/ 253 h 13"/>
                  <a:gd name="T6" fmla="*/ 1212 w 85"/>
                  <a:gd name="T7" fmla="*/ 253 h 13"/>
                  <a:gd name="T8" fmla="*/ 1319 w 85"/>
                  <a:gd name="T9" fmla="*/ 116 h 13"/>
                  <a:gd name="T10" fmla="*/ 1212 w 85"/>
                  <a:gd name="T11" fmla="*/ 0 h 13"/>
                  <a:gd name="T12" fmla="*/ 0 w 85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5" h="13">
                    <a:moveTo>
                      <a:pt x="0" y="0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82" y="13"/>
                      <a:pt x="85" y="10"/>
                      <a:pt x="85" y="6"/>
                    </a:cubicBezTo>
                    <a:cubicBezTo>
                      <a:pt x="85" y="3"/>
                      <a:pt x="82" y="0"/>
                      <a:pt x="7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11" name="Freeform 1499"/>
              <p:cNvSpPr>
                <a:spLocks/>
              </p:cNvSpPr>
              <p:nvPr/>
            </p:nvSpPr>
            <p:spPr bwMode="auto">
              <a:xfrm>
                <a:off x="4852" y="1616"/>
                <a:ext cx="102" cy="32"/>
              </a:xfrm>
              <a:custGeom>
                <a:avLst/>
                <a:gdLst>
                  <a:gd name="T0" fmla="*/ 0 w 41"/>
                  <a:gd name="T1" fmla="*/ 0 h 12"/>
                  <a:gd name="T2" fmla="*/ 62 w 41"/>
                  <a:gd name="T3" fmla="*/ 136 h 12"/>
                  <a:gd name="T4" fmla="*/ 0 w 41"/>
                  <a:gd name="T5" fmla="*/ 227 h 12"/>
                  <a:gd name="T6" fmla="*/ 0 w 41"/>
                  <a:gd name="T7" fmla="*/ 227 h 12"/>
                  <a:gd name="T8" fmla="*/ 632 w 41"/>
                  <a:gd name="T9" fmla="*/ 0 h 12"/>
                  <a:gd name="T10" fmla="*/ 0 w 4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1" h="12">
                    <a:moveTo>
                      <a:pt x="0" y="0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5" y="8"/>
                      <a:pt x="29" y="4"/>
                      <a:pt x="4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12" name="Freeform 1500"/>
              <p:cNvSpPr>
                <a:spLocks/>
              </p:cNvSpPr>
              <p:nvPr/>
            </p:nvSpPr>
            <p:spPr bwMode="auto">
              <a:xfrm>
                <a:off x="4562" y="1419"/>
                <a:ext cx="175" cy="34"/>
              </a:xfrm>
              <a:custGeom>
                <a:avLst/>
                <a:gdLst>
                  <a:gd name="T0" fmla="*/ 63 w 70"/>
                  <a:gd name="T1" fmla="*/ 123 h 13"/>
                  <a:gd name="T2" fmla="*/ 0 w 70"/>
                  <a:gd name="T3" fmla="*/ 233 h 13"/>
                  <a:gd name="T4" fmla="*/ 988 w 70"/>
                  <a:gd name="T5" fmla="*/ 233 h 13"/>
                  <a:gd name="T6" fmla="*/ 1095 w 70"/>
                  <a:gd name="T7" fmla="*/ 123 h 13"/>
                  <a:gd name="T8" fmla="*/ 988 w 70"/>
                  <a:gd name="T9" fmla="*/ 0 h 13"/>
                  <a:gd name="T10" fmla="*/ 0 w 70"/>
                  <a:gd name="T11" fmla="*/ 0 h 13"/>
                  <a:gd name="T12" fmla="*/ 63 w 70"/>
                  <a:gd name="T13" fmla="*/ 123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0" h="13">
                    <a:moveTo>
                      <a:pt x="4" y="7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7" y="13"/>
                      <a:pt x="70" y="10"/>
                      <a:pt x="70" y="7"/>
                    </a:cubicBezTo>
                    <a:cubicBezTo>
                      <a:pt x="70" y="3"/>
                      <a:pt x="67" y="0"/>
                      <a:pt x="63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" y="7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13" name="Freeform 1501"/>
              <p:cNvSpPr>
                <a:spLocks/>
              </p:cNvSpPr>
              <p:nvPr/>
            </p:nvSpPr>
            <p:spPr bwMode="auto">
              <a:xfrm>
                <a:off x="4474" y="1549"/>
                <a:ext cx="563" cy="395"/>
              </a:xfrm>
              <a:custGeom>
                <a:avLst/>
                <a:gdLst>
                  <a:gd name="T0" fmla="*/ 0 w 225"/>
                  <a:gd name="T1" fmla="*/ 2813 h 148"/>
                  <a:gd name="T2" fmla="*/ 1879 w 225"/>
                  <a:gd name="T3" fmla="*/ 1481 h 148"/>
                  <a:gd name="T4" fmla="*/ 3526 w 225"/>
                  <a:gd name="T5" fmla="*/ 593 h 148"/>
                  <a:gd name="T6" fmla="*/ 3526 w 225"/>
                  <a:gd name="T7" fmla="*/ 0 h 148"/>
                  <a:gd name="T8" fmla="*/ 1879 w 225"/>
                  <a:gd name="T9" fmla="*/ 891 h 148"/>
                  <a:gd name="T10" fmla="*/ 0 w 225"/>
                  <a:gd name="T11" fmla="*/ 2223 h 148"/>
                  <a:gd name="T12" fmla="*/ 0 w 225"/>
                  <a:gd name="T13" fmla="*/ 2813 h 1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5" h="148">
                    <a:moveTo>
                      <a:pt x="0" y="148"/>
                    </a:moveTo>
                    <a:cubicBezTo>
                      <a:pt x="0" y="120"/>
                      <a:pt x="66" y="97"/>
                      <a:pt x="120" y="78"/>
                    </a:cubicBezTo>
                    <a:cubicBezTo>
                      <a:pt x="176" y="59"/>
                      <a:pt x="225" y="51"/>
                      <a:pt x="225" y="31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225" y="21"/>
                      <a:pt x="176" y="28"/>
                      <a:pt x="120" y="47"/>
                    </a:cubicBezTo>
                    <a:cubicBezTo>
                      <a:pt x="66" y="66"/>
                      <a:pt x="0" y="89"/>
                      <a:pt x="0" y="117"/>
                    </a:cubicBezTo>
                    <a:lnTo>
                      <a:pt x="0" y="148"/>
                    </a:lnTo>
                    <a:close/>
                  </a:path>
                </a:pathLst>
              </a:custGeom>
              <a:grpFill/>
              <a:ln w="7938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14" name="Freeform 1502"/>
              <p:cNvSpPr>
                <a:spLocks/>
              </p:cNvSpPr>
              <p:nvPr/>
            </p:nvSpPr>
            <p:spPr bwMode="auto">
              <a:xfrm>
                <a:off x="4474" y="915"/>
                <a:ext cx="563" cy="397"/>
              </a:xfrm>
              <a:custGeom>
                <a:avLst/>
                <a:gdLst>
                  <a:gd name="T0" fmla="*/ 0 w 225"/>
                  <a:gd name="T1" fmla="*/ 2819 h 149"/>
                  <a:gd name="T2" fmla="*/ 1879 w 225"/>
                  <a:gd name="T3" fmla="*/ 1492 h 149"/>
                  <a:gd name="T4" fmla="*/ 3526 w 225"/>
                  <a:gd name="T5" fmla="*/ 589 h 149"/>
                  <a:gd name="T6" fmla="*/ 3526 w 225"/>
                  <a:gd name="T7" fmla="*/ 0 h 149"/>
                  <a:gd name="T8" fmla="*/ 1879 w 225"/>
                  <a:gd name="T9" fmla="*/ 909 h 149"/>
                  <a:gd name="T10" fmla="*/ 0 w 225"/>
                  <a:gd name="T11" fmla="*/ 2230 h 149"/>
                  <a:gd name="T12" fmla="*/ 0 w 225"/>
                  <a:gd name="T13" fmla="*/ 2819 h 1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5" h="149">
                    <a:moveTo>
                      <a:pt x="0" y="149"/>
                    </a:moveTo>
                    <a:cubicBezTo>
                      <a:pt x="0" y="121"/>
                      <a:pt x="66" y="98"/>
                      <a:pt x="120" y="79"/>
                    </a:cubicBezTo>
                    <a:cubicBezTo>
                      <a:pt x="176" y="59"/>
                      <a:pt x="225" y="52"/>
                      <a:pt x="225" y="31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225" y="21"/>
                      <a:pt x="176" y="28"/>
                      <a:pt x="120" y="48"/>
                    </a:cubicBezTo>
                    <a:cubicBezTo>
                      <a:pt x="66" y="67"/>
                      <a:pt x="0" y="90"/>
                      <a:pt x="0" y="118"/>
                    </a:cubicBezTo>
                    <a:lnTo>
                      <a:pt x="0" y="149"/>
                    </a:lnTo>
                    <a:close/>
                  </a:path>
                </a:pathLst>
              </a:custGeom>
              <a:grpFill/>
              <a:ln w="7938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15" name="Freeform 1503"/>
              <p:cNvSpPr>
                <a:spLocks/>
              </p:cNvSpPr>
              <p:nvPr/>
            </p:nvSpPr>
            <p:spPr bwMode="auto">
              <a:xfrm>
                <a:off x="4489" y="1592"/>
                <a:ext cx="533" cy="243"/>
              </a:xfrm>
              <a:custGeom>
                <a:avLst/>
                <a:gdLst>
                  <a:gd name="T0" fmla="*/ 3338 w 213"/>
                  <a:gd name="T1" fmla="*/ 0 h 91"/>
                  <a:gd name="T2" fmla="*/ 1804 w 213"/>
                  <a:gd name="T3" fmla="*/ 764 h 91"/>
                  <a:gd name="T4" fmla="*/ 0 w 213"/>
                  <a:gd name="T5" fmla="*/ 1733 h 91"/>
                  <a:gd name="T6" fmla="*/ 1804 w 213"/>
                  <a:gd name="T7" fmla="*/ 684 h 91"/>
                  <a:gd name="T8" fmla="*/ 3338 w 213"/>
                  <a:gd name="T9" fmla="*/ 0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3" h="91">
                    <a:moveTo>
                      <a:pt x="213" y="0"/>
                    </a:moveTo>
                    <a:cubicBezTo>
                      <a:pt x="197" y="13"/>
                      <a:pt x="158" y="24"/>
                      <a:pt x="115" y="40"/>
                    </a:cubicBezTo>
                    <a:cubicBezTo>
                      <a:pt x="71" y="55"/>
                      <a:pt x="18" y="70"/>
                      <a:pt x="0" y="91"/>
                    </a:cubicBezTo>
                    <a:cubicBezTo>
                      <a:pt x="18" y="70"/>
                      <a:pt x="71" y="51"/>
                      <a:pt x="115" y="36"/>
                    </a:cubicBezTo>
                    <a:cubicBezTo>
                      <a:pt x="158" y="21"/>
                      <a:pt x="197" y="13"/>
                      <a:pt x="213" y="0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16" name="Freeform 1504"/>
              <p:cNvSpPr>
                <a:spLocks/>
              </p:cNvSpPr>
              <p:nvPr/>
            </p:nvSpPr>
            <p:spPr bwMode="auto">
              <a:xfrm>
                <a:off x="4489" y="960"/>
                <a:ext cx="533" cy="243"/>
              </a:xfrm>
              <a:custGeom>
                <a:avLst/>
                <a:gdLst>
                  <a:gd name="T0" fmla="*/ 3338 w 213"/>
                  <a:gd name="T1" fmla="*/ 0 h 91"/>
                  <a:gd name="T2" fmla="*/ 1804 w 213"/>
                  <a:gd name="T3" fmla="*/ 742 h 91"/>
                  <a:gd name="T4" fmla="*/ 0 w 213"/>
                  <a:gd name="T5" fmla="*/ 1733 h 91"/>
                  <a:gd name="T6" fmla="*/ 1804 w 213"/>
                  <a:gd name="T7" fmla="*/ 684 h 91"/>
                  <a:gd name="T8" fmla="*/ 3338 w 213"/>
                  <a:gd name="T9" fmla="*/ 0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3" h="91">
                    <a:moveTo>
                      <a:pt x="213" y="0"/>
                    </a:moveTo>
                    <a:cubicBezTo>
                      <a:pt x="197" y="13"/>
                      <a:pt x="158" y="24"/>
                      <a:pt x="115" y="39"/>
                    </a:cubicBezTo>
                    <a:cubicBezTo>
                      <a:pt x="71" y="55"/>
                      <a:pt x="18" y="69"/>
                      <a:pt x="0" y="91"/>
                    </a:cubicBezTo>
                    <a:cubicBezTo>
                      <a:pt x="18" y="69"/>
                      <a:pt x="71" y="51"/>
                      <a:pt x="115" y="36"/>
                    </a:cubicBezTo>
                    <a:cubicBezTo>
                      <a:pt x="158" y="20"/>
                      <a:pt x="197" y="13"/>
                      <a:pt x="213" y="0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17" name="Freeform 1505"/>
              <p:cNvSpPr>
                <a:spLocks/>
              </p:cNvSpPr>
              <p:nvPr/>
            </p:nvSpPr>
            <p:spPr bwMode="auto">
              <a:xfrm>
                <a:off x="4824" y="1440"/>
                <a:ext cx="193" cy="91"/>
              </a:xfrm>
              <a:custGeom>
                <a:avLst/>
                <a:gdLst>
                  <a:gd name="T0" fmla="*/ 0 w 77"/>
                  <a:gd name="T1" fmla="*/ 0 h 34"/>
                  <a:gd name="T2" fmla="*/ 1213 w 77"/>
                  <a:gd name="T3" fmla="*/ 653 h 34"/>
                  <a:gd name="T4" fmla="*/ 709 w 77"/>
                  <a:gd name="T5" fmla="*/ 343 h 34"/>
                  <a:gd name="T6" fmla="*/ 0 w 77"/>
                  <a:gd name="T7" fmla="*/ 0 h 3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7" h="34">
                    <a:moveTo>
                      <a:pt x="0" y="0"/>
                    </a:moveTo>
                    <a:cubicBezTo>
                      <a:pt x="10" y="3"/>
                      <a:pt x="66" y="22"/>
                      <a:pt x="77" y="34"/>
                    </a:cubicBezTo>
                    <a:cubicBezTo>
                      <a:pt x="70" y="30"/>
                      <a:pt x="50" y="20"/>
                      <a:pt x="45" y="18"/>
                    </a:cubicBezTo>
                    <a:cubicBezTo>
                      <a:pt x="41" y="16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18" name="Freeform 1506"/>
              <p:cNvSpPr>
                <a:spLocks/>
              </p:cNvSpPr>
              <p:nvPr/>
            </p:nvSpPr>
            <p:spPr bwMode="auto">
              <a:xfrm>
                <a:off x="4824" y="2077"/>
                <a:ext cx="193" cy="91"/>
              </a:xfrm>
              <a:custGeom>
                <a:avLst/>
                <a:gdLst>
                  <a:gd name="T0" fmla="*/ 0 w 77"/>
                  <a:gd name="T1" fmla="*/ 0 h 34"/>
                  <a:gd name="T2" fmla="*/ 1213 w 77"/>
                  <a:gd name="T3" fmla="*/ 653 h 34"/>
                  <a:gd name="T4" fmla="*/ 709 w 77"/>
                  <a:gd name="T5" fmla="*/ 343 h 34"/>
                  <a:gd name="T6" fmla="*/ 0 w 77"/>
                  <a:gd name="T7" fmla="*/ 0 h 3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7" h="34">
                    <a:moveTo>
                      <a:pt x="0" y="0"/>
                    </a:moveTo>
                    <a:cubicBezTo>
                      <a:pt x="10" y="3"/>
                      <a:pt x="66" y="22"/>
                      <a:pt x="77" y="34"/>
                    </a:cubicBezTo>
                    <a:cubicBezTo>
                      <a:pt x="70" y="30"/>
                      <a:pt x="50" y="20"/>
                      <a:pt x="45" y="18"/>
                    </a:cubicBezTo>
                    <a:cubicBezTo>
                      <a:pt x="41" y="16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19" name="Freeform 1507"/>
              <p:cNvSpPr>
                <a:spLocks/>
              </p:cNvSpPr>
              <p:nvPr/>
            </p:nvSpPr>
            <p:spPr bwMode="auto">
              <a:xfrm>
                <a:off x="4824" y="2717"/>
                <a:ext cx="193" cy="91"/>
              </a:xfrm>
              <a:custGeom>
                <a:avLst/>
                <a:gdLst>
                  <a:gd name="T0" fmla="*/ 0 w 77"/>
                  <a:gd name="T1" fmla="*/ 0 h 34"/>
                  <a:gd name="T2" fmla="*/ 1213 w 77"/>
                  <a:gd name="T3" fmla="*/ 653 h 34"/>
                  <a:gd name="T4" fmla="*/ 709 w 77"/>
                  <a:gd name="T5" fmla="*/ 367 h 34"/>
                  <a:gd name="T6" fmla="*/ 0 w 77"/>
                  <a:gd name="T7" fmla="*/ 0 h 3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7" h="34">
                    <a:moveTo>
                      <a:pt x="0" y="0"/>
                    </a:moveTo>
                    <a:cubicBezTo>
                      <a:pt x="10" y="3"/>
                      <a:pt x="66" y="23"/>
                      <a:pt x="77" y="34"/>
                    </a:cubicBezTo>
                    <a:cubicBezTo>
                      <a:pt x="70" y="31"/>
                      <a:pt x="50" y="21"/>
                      <a:pt x="45" y="19"/>
                    </a:cubicBezTo>
                    <a:cubicBezTo>
                      <a:pt x="41" y="17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20" name="Freeform 1508"/>
              <p:cNvSpPr>
                <a:spLocks/>
              </p:cNvSpPr>
              <p:nvPr/>
            </p:nvSpPr>
            <p:spPr bwMode="auto">
              <a:xfrm>
                <a:off x="4824" y="3360"/>
                <a:ext cx="193" cy="91"/>
              </a:xfrm>
              <a:custGeom>
                <a:avLst/>
                <a:gdLst>
                  <a:gd name="T0" fmla="*/ 0 w 77"/>
                  <a:gd name="T1" fmla="*/ 0 h 34"/>
                  <a:gd name="T2" fmla="*/ 1213 w 77"/>
                  <a:gd name="T3" fmla="*/ 653 h 34"/>
                  <a:gd name="T4" fmla="*/ 709 w 77"/>
                  <a:gd name="T5" fmla="*/ 367 h 34"/>
                  <a:gd name="T6" fmla="*/ 0 w 77"/>
                  <a:gd name="T7" fmla="*/ 0 h 3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7" h="34">
                    <a:moveTo>
                      <a:pt x="0" y="0"/>
                    </a:moveTo>
                    <a:cubicBezTo>
                      <a:pt x="10" y="3"/>
                      <a:pt x="66" y="23"/>
                      <a:pt x="77" y="34"/>
                    </a:cubicBezTo>
                    <a:cubicBezTo>
                      <a:pt x="70" y="31"/>
                      <a:pt x="50" y="21"/>
                      <a:pt x="45" y="19"/>
                    </a:cubicBezTo>
                    <a:cubicBezTo>
                      <a:pt x="41" y="17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21" name="Freeform 1509"/>
              <p:cNvSpPr>
                <a:spLocks/>
              </p:cNvSpPr>
              <p:nvPr/>
            </p:nvSpPr>
            <p:spPr bwMode="auto">
              <a:xfrm>
                <a:off x="4699" y="1485"/>
                <a:ext cx="198" cy="35"/>
              </a:xfrm>
              <a:custGeom>
                <a:avLst/>
                <a:gdLst>
                  <a:gd name="T0" fmla="*/ 1150 w 79"/>
                  <a:gd name="T1" fmla="*/ 253 h 13"/>
                  <a:gd name="T2" fmla="*/ 1243 w 79"/>
                  <a:gd name="T3" fmla="*/ 137 h 13"/>
                  <a:gd name="T4" fmla="*/ 1150 w 79"/>
                  <a:gd name="T5" fmla="*/ 0 h 13"/>
                  <a:gd name="T6" fmla="*/ 0 w 79"/>
                  <a:gd name="T7" fmla="*/ 0 h 13"/>
                  <a:gd name="T8" fmla="*/ 50 w 79"/>
                  <a:gd name="T9" fmla="*/ 137 h 13"/>
                  <a:gd name="T10" fmla="*/ 0 w 79"/>
                  <a:gd name="T11" fmla="*/ 253 h 13"/>
                  <a:gd name="T12" fmla="*/ 1150 w 79"/>
                  <a:gd name="T13" fmla="*/ 253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3">
                    <a:moveTo>
                      <a:pt x="73" y="13"/>
                    </a:moveTo>
                    <a:cubicBezTo>
                      <a:pt x="76" y="13"/>
                      <a:pt x="79" y="10"/>
                      <a:pt x="79" y="7"/>
                    </a:cubicBezTo>
                    <a:cubicBezTo>
                      <a:pt x="79" y="3"/>
                      <a:pt x="76" y="0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0" y="13"/>
                      <a:pt x="0" y="13"/>
                      <a:pt x="0" y="13"/>
                    </a:cubicBezTo>
                    <a:lnTo>
                      <a:pt x="73" y="13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22" name="Freeform 1510"/>
              <p:cNvSpPr>
                <a:spLocks/>
              </p:cNvSpPr>
              <p:nvPr/>
            </p:nvSpPr>
            <p:spPr bwMode="auto">
              <a:xfrm>
                <a:off x="4562" y="1419"/>
                <a:ext cx="175" cy="34"/>
              </a:xfrm>
              <a:custGeom>
                <a:avLst/>
                <a:gdLst>
                  <a:gd name="T0" fmla="*/ 63 w 70"/>
                  <a:gd name="T1" fmla="*/ 123 h 13"/>
                  <a:gd name="T2" fmla="*/ 0 w 70"/>
                  <a:gd name="T3" fmla="*/ 233 h 13"/>
                  <a:gd name="T4" fmla="*/ 988 w 70"/>
                  <a:gd name="T5" fmla="*/ 233 h 13"/>
                  <a:gd name="T6" fmla="*/ 1095 w 70"/>
                  <a:gd name="T7" fmla="*/ 123 h 13"/>
                  <a:gd name="T8" fmla="*/ 988 w 70"/>
                  <a:gd name="T9" fmla="*/ 0 h 13"/>
                  <a:gd name="T10" fmla="*/ 0 w 70"/>
                  <a:gd name="T11" fmla="*/ 0 h 13"/>
                  <a:gd name="T12" fmla="*/ 63 w 70"/>
                  <a:gd name="T13" fmla="*/ 123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0" h="13">
                    <a:moveTo>
                      <a:pt x="4" y="7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7" y="13"/>
                      <a:pt x="70" y="10"/>
                      <a:pt x="70" y="7"/>
                    </a:cubicBezTo>
                    <a:cubicBezTo>
                      <a:pt x="70" y="3"/>
                      <a:pt x="67" y="0"/>
                      <a:pt x="63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" y="7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23" name="Freeform 1511"/>
              <p:cNvSpPr>
                <a:spLocks/>
              </p:cNvSpPr>
              <p:nvPr/>
            </p:nvSpPr>
            <p:spPr bwMode="auto">
              <a:xfrm>
                <a:off x="4572" y="1424"/>
                <a:ext cx="142" cy="11"/>
              </a:xfrm>
              <a:custGeom>
                <a:avLst/>
                <a:gdLst>
                  <a:gd name="T0" fmla="*/ 0 w 57"/>
                  <a:gd name="T1" fmla="*/ 0 h 4"/>
                  <a:gd name="T2" fmla="*/ 882 w 57"/>
                  <a:gd name="T3" fmla="*/ 0 h 4"/>
                  <a:gd name="T4" fmla="*/ 30 w 57"/>
                  <a:gd name="T5" fmla="*/ 83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7" h="4">
                    <a:moveTo>
                      <a:pt x="0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49" y="1"/>
                      <a:pt x="2" y="3"/>
                      <a:pt x="2" y="4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24" name="Freeform 1512"/>
              <p:cNvSpPr>
                <a:spLocks/>
              </p:cNvSpPr>
              <p:nvPr/>
            </p:nvSpPr>
            <p:spPr bwMode="auto">
              <a:xfrm>
                <a:off x="4707" y="1491"/>
                <a:ext cx="162" cy="10"/>
              </a:xfrm>
              <a:custGeom>
                <a:avLst/>
                <a:gdLst>
                  <a:gd name="T0" fmla="*/ 0 w 65"/>
                  <a:gd name="T1" fmla="*/ 0 h 4"/>
                  <a:gd name="T2" fmla="*/ 1007 w 65"/>
                  <a:gd name="T3" fmla="*/ 0 h 4"/>
                  <a:gd name="T4" fmla="*/ 12 w 65"/>
                  <a:gd name="T5" fmla="*/ 63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5" h="4">
                    <a:moveTo>
                      <a:pt x="0" y="0"/>
                    </a:moveTo>
                    <a:cubicBezTo>
                      <a:pt x="65" y="0"/>
                      <a:pt x="65" y="0"/>
                      <a:pt x="65" y="0"/>
                    </a:cubicBezTo>
                    <a:cubicBezTo>
                      <a:pt x="57" y="0"/>
                      <a:pt x="2" y="2"/>
                      <a:pt x="1" y="4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25" name="Freeform 1513"/>
              <p:cNvSpPr>
                <a:spLocks/>
              </p:cNvSpPr>
              <p:nvPr/>
            </p:nvSpPr>
            <p:spPr bwMode="auto">
              <a:xfrm>
                <a:off x="4817" y="1555"/>
                <a:ext cx="162" cy="10"/>
              </a:xfrm>
              <a:custGeom>
                <a:avLst/>
                <a:gdLst>
                  <a:gd name="T0" fmla="*/ 0 w 65"/>
                  <a:gd name="T1" fmla="*/ 0 h 4"/>
                  <a:gd name="T2" fmla="*/ 1007 w 65"/>
                  <a:gd name="T3" fmla="*/ 0 h 4"/>
                  <a:gd name="T4" fmla="*/ 12 w 65"/>
                  <a:gd name="T5" fmla="*/ 63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5" h="4">
                    <a:moveTo>
                      <a:pt x="0" y="0"/>
                    </a:moveTo>
                    <a:cubicBezTo>
                      <a:pt x="65" y="0"/>
                      <a:pt x="65" y="0"/>
                      <a:pt x="65" y="0"/>
                    </a:cubicBezTo>
                    <a:cubicBezTo>
                      <a:pt x="57" y="0"/>
                      <a:pt x="1" y="2"/>
                      <a:pt x="1" y="4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26" name="Freeform 1514"/>
              <p:cNvSpPr>
                <a:spLocks/>
              </p:cNvSpPr>
              <p:nvPr/>
            </p:nvSpPr>
            <p:spPr bwMode="auto">
              <a:xfrm>
                <a:off x="4862" y="1621"/>
                <a:ext cx="60" cy="8"/>
              </a:xfrm>
              <a:custGeom>
                <a:avLst/>
                <a:gdLst>
                  <a:gd name="T0" fmla="*/ 0 w 24"/>
                  <a:gd name="T1" fmla="*/ 0 h 3"/>
                  <a:gd name="T2" fmla="*/ 375 w 24"/>
                  <a:gd name="T3" fmla="*/ 0 h 3"/>
                  <a:gd name="T4" fmla="*/ 33 w 24"/>
                  <a:gd name="T5" fmla="*/ 56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4" h="3">
                    <a:moveTo>
                      <a:pt x="0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6" y="0"/>
                      <a:pt x="2" y="2"/>
                      <a:pt x="2" y="3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27" name="Freeform 1515"/>
              <p:cNvSpPr>
                <a:spLocks/>
              </p:cNvSpPr>
              <p:nvPr/>
            </p:nvSpPr>
            <p:spPr bwMode="auto">
              <a:xfrm>
                <a:off x="4807" y="1549"/>
                <a:ext cx="212" cy="35"/>
              </a:xfrm>
              <a:custGeom>
                <a:avLst/>
                <a:gdLst>
                  <a:gd name="T0" fmla="*/ 0 w 85"/>
                  <a:gd name="T1" fmla="*/ 0 h 13"/>
                  <a:gd name="T2" fmla="*/ 42 w 85"/>
                  <a:gd name="T3" fmla="*/ 116 h 13"/>
                  <a:gd name="T4" fmla="*/ 0 w 85"/>
                  <a:gd name="T5" fmla="*/ 253 h 13"/>
                  <a:gd name="T6" fmla="*/ 1212 w 85"/>
                  <a:gd name="T7" fmla="*/ 253 h 13"/>
                  <a:gd name="T8" fmla="*/ 1319 w 85"/>
                  <a:gd name="T9" fmla="*/ 116 h 13"/>
                  <a:gd name="T10" fmla="*/ 1212 w 85"/>
                  <a:gd name="T11" fmla="*/ 0 h 13"/>
                  <a:gd name="T12" fmla="*/ 0 w 85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5" h="13">
                    <a:moveTo>
                      <a:pt x="0" y="0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82" y="13"/>
                      <a:pt x="85" y="10"/>
                      <a:pt x="85" y="6"/>
                    </a:cubicBezTo>
                    <a:cubicBezTo>
                      <a:pt x="85" y="3"/>
                      <a:pt x="82" y="0"/>
                      <a:pt x="7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28" name="Freeform 1516"/>
              <p:cNvSpPr>
                <a:spLocks/>
              </p:cNvSpPr>
              <p:nvPr/>
            </p:nvSpPr>
            <p:spPr bwMode="auto">
              <a:xfrm>
                <a:off x="4852" y="1616"/>
                <a:ext cx="102" cy="32"/>
              </a:xfrm>
              <a:custGeom>
                <a:avLst/>
                <a:gdLst>
                  <a:gd name="T0" fmla="*/ 0 w 41"/>
                  <a:gd name="T1" fmla="*/ 0 h 12"/>
                  <a:gd name="T2" fmla="*/ 62 w 41"/>
                  <a:gd name="T3" fmla="*/ 136 h 12"/>
                  <a:gd name="T4" fmla="*/ 0 w 41"/>
                  <a:gd name="T5" fmla="*/ 227 h 12"/>
                  <a:gd name="T6" fmla="*/ 0 w 41"/>
                  <a:gd name="T7" fmla="*/ 227 h 12"/>
                  <a:gd name="T8" fmla="*/ 632 w 41"/>
                  <a:gd name="T9" fmla="*/ 0 h 12"/>
                  <a:gd name="T10" fmla="*/ 0 w 4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1" h="12">
                    <a:moveTo>
                      <a:pt x="0" y="0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5" y="8"/>
                      <a:pt x="29" y="4"/>
                      <a:pt x="4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29" name="Freeform 1517"/>
              <p:cNvSpPr>
                <a:spLocks/>
              </p:cNvSpPr>
              <p:nvPr/>
            </p:nvSpPr>
            <p:spPr bwMode="auto">
              <a:xfrm>
                <a:off x="4582" y="2013"/>
                <a:ext cx="42" cy="30"/>
              </a:xfrm>
              <a:custGeom>
                <a:avLst/>
                <a:gdLst>
                  <a:gd name="T0" fmla="*/ 30 w 17"/>
                  <a:gd name="T1" fmla="*/ 202 h 11"/>
                  <a:gd name="T2" fmla="*/ 166 w 17"/>
                  <a:gd name="T3" fmla="*/ 185 h 11"/>
                  <a:gd name="T4" fmla="*/ 212 w 17"/>
                  <a:gd name="T5" fmla="*/ 0 h 11"/>
                  <a:gd name="T6" fmla="*/ 0 w 17"/>
                  <a:gd name="T7" fmla="*/ 120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1">
                    <a:moveTo>
                      <a:pt x="2" y="10"/>
                    </a:moveTo>
                    <a:cubicBezTo>
                      <a:pt x="5" y="11"/>
                      <a:pt x="9" y="10"/>
                      <a:pt x="11" y="9"/>
                    </a:cubicBezTo>
                    <a:cubicBezTo>
                      <a:pt x="13" y="7"/>
                      <a:pt x="17" y="2"/>
                      <a:pt x="14" y="0"/>
                    </a:cubicBezTo>
                    <a:cubicBezTo>
                      <a:pt x="13" y="7"/>
                      <a:pt x="6" y="6"/>
                      <a:pt x="0" y="6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30" name="Freeform 1518"/>
              <p:cNvSpPr>
                <a:spLocks/>
              </p:cNvSpPr>
              <p:nvPr/>
            </p:nvSpPr>
            <p:spPr bwMode="auto">
              <a:xfrm>
                <a:off x="4489" y="1920"/>
                <a:ext cx="123" cy="32"/>
              </a:xfrm>
              <a:custGeom>
                <a:avLst/>
                <a:gdLst>
                  <a:gd name="T0" fmla="*/ 113 w 49"/>
                  <a:gd name="T1" fmla="*/ 0 h 12"/>
                  <a:gd name="T2" fmla="*/ 0 w 49"/>
                  <a:gd name="T3" fmla="*/ 115 h 12"/>
                  <a:gd name="T4" fmla="*/ 113 w 49"/>
                  <a:gd name="T5" fmla="*/ 227 h 12"/>
                  <a:gd name="T6" fmla="*/ 776 w 49"/>
                  <a:gd name="T7" fmla="*/ 227 h 12"/>
                  <a:gd name="T8" fmla="*/ 713 w 49"/>
                  <a:gd name="T9" fmla="*/ 136 h 12"/>
                  <a:gd name="T10" fmla="*/ 776 w 49"/>
                  <a:gd name="T11" fmla="*/ 0 h 12"/>
                  <a:gd name="T12" fmla="*/ 113 w 49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9" h="12">
                    <a:moveTo>
                      <a:pt x="7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7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9" y="0"/>
                      <a:pt x="49" y="0"/>
                      <a:pt x="49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31" name="Freeform 1519"/>
              <p:cNvSpPr>
                <a:spLocks/>
              </p:cNvSpPr>
              <p:nvPr/>
            </p:nvSpPr>
            <p:spPr bwMode="auto">
              <a:xfrm>
                <a:off x="4491" y="1925"/>
                <a:ext cx="108" cy="24"/>
              </a:xfrm>
              <a:custGeom>
                <a:avLst/>
                <a:gdLst>
                  <a:gd name="T0" fmla="*/ 113 w 43"/>
                  <a:gd name="T1" fmla="*/ 0 h 9"/>
                  <a:gd name="T2" fmla="*/ 681 w 43"/>
                  <a:gd name="T3" fmla="*/ 0 h 9"/>
                  <a:gd name="T4" fmla="*/ 50 w 43"/>
                  <a:gd name="T5" fmla="*/ 136 h 9"/>
                  <a:gd name="T6" fmla="*/ 113 w 43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3" h="9">
                    <a:moveTo>
                      <a:pt x="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37" y="0"/>
                      <a:pt x="3" y="1"/>
                      <a:pt x="3" y="7"/>
                    </a:cubicBezTo>
                    <a:cubicBezTo>
                      <a:pt x="2" y="9"/>
                      <a:pt x="0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32" name="Freeform 1520"/>
              <p:cNvSpPr>
                <a:spLocks/>
              </p:cNvSpPr>
              <p:nvPr/>
            </p:nvSpPr>
            <p:spPr bwMode="auto">
              <a:xfrm>
                <a:off x="4489" y="1920"/>
                <a:ext cx="123" cy="32"/>
              </a:xfrm>
              <a:custGeom>
                <a:avLst/>
                <a:gdLst>
                  <a:gd name="T0" fmla="*/ 113 w 49"/>
                  <a:gd name="T1" fmla="*/ 0 h 12"/>
                  <a:gd name="T2" fmla="*/ 0 w 49"/>
                  <a:gd name="T3" fmla="*/ 115 h 12"/>
                  <a:gd name="T4" fmla="*/ 113 w 49"/>
                  <a:gd name="T5" fmla="*/ 227 h 12"/>
                  <a:gd name="T6" fmla="*/ 776 w 49"/>
                  <a:gd name="T7" fmla="*/ 227 h 12"/>
                  <a:gd name="T8" fmla="*/ 713 w 49"/>
                  <a:gd name="T9" fmla="*/ 136 h 12"/>
                  <a:gd name="T10" fmla="*/ 776 w 49"/>
                  <a:gd name="T11" fmla="*/ 0 h 12"/>
                  <a:gd name="T12" fmla="*/ 113 w 49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9" h="12">
                    <a:moveTo>
                      <a:pt x="7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7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9" y="0"/>
                      <a:pt x="49" y="0"/>
                      <a:pt x="49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33" name="Freeform 1521"/>
              <p:cNvSpPr>
                <a:spLocks/>
              </p:cNvSpPr>
              <p:nvPr/>
            </p:nvSpPr>
            <p:spPr bwMode="auto">
              <a:xfrm>
                <a:off x="4476" y="1995"/>
                <a:ext cx="141" cy="32"/>
              </a:xfrm>
              <a:custGeom>
                <a:avLst/>
                <a:gdLst>
                  <a:gd name="T0" fmla="*/ 798 w 56"/>
                  <a:gd name="T1" fmla="*/ 0 h 12"/>
                  <a:gd name="T2" fmla="*/ 894 w 56"/>
                  <a:gd name="T3" fmla="*/ 115 h 12"/>
                  <a:gd name="T4" fmla="*/ 798 w 56"/>
                  <a:gd name="T5" fmla="*/ 227 h 12"/>
                  <a:gd name="T6" fmla="*/ 0 w 56"/>
                  <a:gd name="T7" fmla="*/ 227 h 12"/>
                  <a:gd name="T8" fmla="*/ 50 w 56"/>
                  <a:gd name="T9" fmla="*/ 136 h 12"/>
                  <a:gd name="T10" fmla="*/ 0 w 56"/>
                  <a:gd name="T11" fmla="*/ 0 h 12"/>
                  <a:gd name="T12" fmla="*/ 798 w 5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12">
                    <a:moveTo>
                      <a:pt x="50" y="0"/>
                    </a:moveTo>
                    <a:cubicBezTo>
                      <a:pt x="53" y="0"/>
                      <a:pt x="56" y="3"/>
                      <a:pt x="56" y="6"/>
                    </a:cubicBezTo>
                    <a:cubicBezTo>
                      <a:pt x="56" y="10"/>
                      <a:pt x="53" y="12"/>
                      <a:pt x="5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34" name="Freeform 1522"/>
              <p:cNvSpPr>
                <a:spLocks/>
              </p:cNvSpPr>
              <p:nvPr/>
            </p:nvSpPr>
            <p:spPr bwMode="auto">
              <a:xfrm>
                <a:off x="4489" y="2000"/>
                <a:ext cx="125" cy="24"/>
              </a:xfrm>
              <a:custGeom>
                <a:avLst/>
                <a:gdLst>
                  <a:gd name="T0" fmla="*/ 688 w 50"/>
                  <a:gd name="T1" fmla="*/ 0 h 9"/>
                  <a:gd name="T2" fmla="*/ 0 w 50"/>
                  <a:gd name="T3" fmla="*/ 0 h 9"/>
                  <a:gd name="T4" fmla="*/ 738 w 50"/>
                  <a:gd name="T5" fmla="*/ 136 h 9"/>
                  <a:gd name="T6" fmla="*/ 688 w 50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0" h="9">
                    <a:moveTo>
                      <a:pt x="4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6" y="0"/>
                      <a:pt x="47" y="1"/>
                      <a:pt x="47" y="7"/>
                    </a:cubicBezTo>
                    <a:cubicBezTo>
                      <a:pt x="48" y="9"/>
                      <a:pt x="50" y="0"/>
                      <a:pt x="44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35" name="Freeform 1523"/>
              <p:cNvSpPr>
                <a:spLocks/>
              </p:cNvSpPr>
              <p:nvPr/>
            </p:nvSpPr>
            <p:spPr bwMode="auto">
              <a:xfrm>
                <a:off x="4476" y="1995"/>
                <a:ext cx="141" cy="32"/>
              </a:xfrm>
              <a:custGeom>
                <a:avLst/>
                <a:gdLst>
                  <a:gd name="T0" fmla="*/ 798 w 56"/>
                  <a:gd name="T1" fmla="*/ 0 h 12"/>
                  <a:gd name="T2" fmla="*/ 894 w 56"/>
                  <a:gd name="T3" fmla="*/ 115 h 12"/>
                  <a:gd name="T4" fmla="*/ 798 w 56"/>
                  <a:gd name="T5" fmla="*/ 227 h 12"/>
                  <a:gd name="T6" fmla="*/ 0 w 56"/>
                  <a:gd name="T7" fmla="*/ 227 h 12"/>
                  <a:gd name="T8" fmla="*/ 50 w 56"/>
                  <a:gd name="T9" fmla="*/ 136 h 12"/>
                  <a:gd name="T10" fmla="*/ 0 w 56"/>
                  <a:gd name="T11" fmla="*/ 0 h 12"/>
                  <a:gd name="T12" fmla="*/ 798 w 5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12">
                    <a:moveTo>
                      <a:pt x="50" y="0"/>
                    </a:moveTo>
                    <a:cubicBezTo>
                      <a:pt x="53" y="0"/>
                      <a:pt x="56" y="3"/>
                      <a:pt x="56" y="6"/>
                    </a:cubicBezTo>
                    <a:cubicBezTo>
                      <a:pt x="56" y="10"/>
                      <a:pt x="53" y="12"/>
                      <a:pt x="5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36" name="Freeform 1524"/>
              <p:cNvSpPr>
                <a:spLocks/>
              </p:cNvSpPr>
              <p:nvPr/>
            </p:nvSpPr>
            <p:spPr bwMode="auto">
              <a:xfrm>
                <a:off x="4694" y="2125"/>
                <a:ext cx="198" cy="35"/>
              </a:xfrm>
              <a:custGeom>
                <a:avLst/>
                <a:gdLst>
                  <a:gd name="T0" fmla="*/ 1150 w 79"/>
                  <a:gd name="T1" fmla="*/ 253 h 13"/>
                  <a:gd name="T2" fmla="*/ 1243 w 79"/>
                  <a:gd name="T3" fmla="*/ 116 h 13"/>
                  <a:gd name="T4" fmla="*/ 1150 w 79"/>
                  <a:gd name="T5" fmla="*/ 0 h 13"/>
                  <a:gd name="T6" fmla="*/ 0 w 79"/>
                  <a:gd name="T7" fmla="*/ 0 h 13"/>
                  <a:gd name="T8" fmla="*/ 63 w 79"/>
                  <a:gd name="T9" fmla="*/ 137 h 13"/>
                  <a:gd name="T10" fmla="*/ 0 w 79"/>
                  <a:gd name="T11" fmla="*/ 253 h 13"/>
                  <a:gd name="T12" fmla="*/ 1150 w 79"/>
                  <a:gd name="T13" fmla="*/ 253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3">
                    <a:moveTo>
                      <a:pt x="73" y="13"/>
                    </a:moveTo>
                    <a:cubicBezTo>
                      <a:pt x="77" y="13"/>
                      <a:pt x="79" y="10"/>
                      <a:pt x="79" y="6"/>
                    </a:cubicBezTo>
                    <a:cubicBezTo>
                      <a:pt x="79" y="3"/>
                      <a:pt x="77" y="0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0" y="13"/>
                      <a:pt x="0" y="13"/>
                      <a:pt x="0" y="13"/>
                    </a:cubicBezTo>
                    <a:lnTo>
                      <a:pt x="73" y="13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37" name="Freeform 1525"/>
              <p:cNvSpPr>
                <a:spLocks/>
              </p:cNvSpPr>
              <p:nvPr/>
            </p:nvSpPr>
            <p:spPr bwMode="auto">
              <a:xfrm>
                <a:off x="4804" y="2189"/>
                <a:ext cx="210" cy="32"/>
              </a:xfrm>
              <a:custGeom>
                <a:avLst/>
                <a:gdLst>
                  <a:gd name="T0" fmla="*/ 0 w 84"/>
                  <a:gd name="T1" fmla="*/ 0 h 12"/>
                  <a:gd name="T2" fmla="*/ 50 w 84"/>
                  <a:gd name="T3" fmla="*/ 115 h 12"/>
                  <a:gd name="T4" fmla="*/ 0 w 84"/>
                  <a:gd name="T5" fmla="*/ 227 h 12"/>
                  <a:gd name="T6" fmla="*/ 1220 w 84"/>
                  <a:gd name="T7" fmla="*/ 227 h 12"/>
                  <a:gd name="T8" fmla="*/ 1313 w 84"/>
                  <a:gd name="T9" fmla="*/ 115 h 12"/>
                  <a:gd name="T10" fmla="*/ 1220 w 84"/>
                  <a:gd name="T11" fmla="*/ 0 h 12"/>
                  <a:gd name="T12" fmla="*/ 0 w 84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2">
                    <a:moveTo>
                      <a:pt x="0" y="0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78" y="12"/>
                      <a:pt x="78" y="12"/>
                      <a:pt x="78" y="12"/>
                    </a:cubicBezTo>
                    <a:cubicBezTo>
                      <a:pt x="81" y="12"/>
                      <a:pt x="84" y="10"/>
                      <a:pt x="84" y="6"/>
                    </a:cubicBezTo>
                    <a:cubicBezTo>
                      <a:pt x="84" y="3"/>
                      <a:pt x="81" y="0"/>
                      <a:pt x="7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38" name="Freeform 1526"/>
              <p:cNvSpPr>
                <a:spLocks/>
              </p:cNvSpPr>
              <p:nvPr/>
            </p:nvSpPr>
            <p:spPr bwMode="auto">
              <a:xfrm>
                <a:off x="4849" y="2253"/>
                <a:ext cx="100" cy="35"/>
              </a:xfrm>
              <a:custGeom>
                <a:avLst/>
                <a:gdLst>
                  <a:gd name="T0" fmla="*/ 0 w 40"/>
                  <a:gd name="T1" fmla="*/ 0 h 13"/>
                  <a:gd name="T2" fmla="*/ 50 w 40"/>
                  <a:gd name="T3" fmla="*/ 137 h 13"/>
                  <a:gd name="T4" fmla="*/ 0 w 40"/>
                  <a:gd name="T5" fmla="*/ 253 h 13"/>
                  <a:gd name="T6" fmla="*/ 0 w 40"/>
                  <a:gd name="T7" fmla="*/ 253 h 13"/>
                  <a:gd name="T8" fmla="*/ 625 w 40"/>
                  <a:gd name="T9" fmla="*/ 0 h 13"/>
                  <a:gd name="T10" fmla="*/ 0 w 40"/>
                  <a:gd name="T11" fmla="*/ 0 h 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0" h="13">
                    <a:moveTo>
                      <a:pt x="0" y="0"/>
                    </a:moveTo>
                    <a:cubicBezTo>
                      <a:pt x="3" y="7"/>
                      <a:pt x="3" y="7"/>
                      <a:pt x="3" y="7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5" y="8"/>
                      <a:pt x="29" y="4"/>
                      <a:pt x="4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39" name="Freeform 1527"/>
              <p:cNvSpPr>
                <a:spLocks/>
              </p:cNvSpPr>
              <p:nvPr/>
            </p:nvSpPr>
            <p:spPr bwMode="auto">
              <a:xfrm>
                <a:off x="4557" y="2059"/>
                <a:ext cx="175" cy="34"/>
              </a:xfrm>
              <a:custGeom>
                <a:avLst/>
                <a:gdLst>
                  <a:gd name="T0" fmla="*/ 63 w 70"/>
                  <a:gd name="T1" fmla="*/ 123 h 13"/>
                  <a:gd name="T2" fmla="*/ 0 w 70"/>
                  <a:gd name="T3" fmla="*/ 233 h 13"/>
                  <a:gd name="T4" fmla="*/ 1000 w 70"/>
                  <a:gd name="T5" fmla="*/ 233 h 13"/>
                  <a:gd name="T6" fmla="*/ 1095 w 70"/>
                  <a:gd name="T7" fmla="*/ 110 h 13"/>
                  <a:gd name="T8" fmla="*/ 1000 w 70"/>
                  <a:gd name="T9" fmla="*/ 0 h 13"/>
                  <a:gd name="T10" fmla="*/ 0 w 70"/>
                  <a:gd name="T11" fmla="*/ 0 h 13"/>
                  <a:gd name="T12" fmla="*/ 63 w 70"/>
                  <a:gd name="T13" fmla="*/ 123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0" h="13">
                    <a:moveTo>
                      <a:pt x="4" y="7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7" y="13"/>
                      <a:pt x="70" y="10"/>
                      <a:pt x="70" y="6"/>
                    </a:cubicBezTo>
                    <a:cubicBezTo>
                      <a:pt x="70" y="3"/>
                      <a:pt x="67" y="0"/>
                      <a:pt x="64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" y="7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40" name="Freeform 1528"/>
              <p:cNvSpPr>
                <a:spLocks/>
              </p:cNvSpPr>
              <p:nvPr/>
            </p:nvSpPr>
            <p:spPr bwMode="auto">
              <a:xfrm>
                <a:off x="4694" y="2125"/>
                <a:ext cx="198" cy="35"/>
              </a:xfrm>
              <a:custGeom>
                <a:avLst/>
                <a:gdLst>
                  <a:gd name="T0" fmla="*/ 1150 w 79"/>
                  <a:gd name="T1" fmla="*/ 253 h 13"/>
                  <a:gd name="T2" fmla="*/ 1243 w 79"/>
                  <a:gd name="T3" fmla="*/ 116 h 13"/>
                  <a:gd name="T4" fmla="*/ 1150 w 79"/>
                  <a:gd name="T5" fmla="*/ 0 h 13"/>
                  <a:gd name="T6" fmla="*/ 0 w 79"/>
                  <a:gd name="T7" fmla="*/ 0 h 13"/>
                  <a:gd name="T8" fmla="*/ 63 w 79"/>
                  <a:gd name="T9" fmla="*/ 137 h 13"/>
                  <a:gd name="T10" fmla="*/ 0 w 79"/>
                  <a:gd name="T11" fmla="*/ 253 h 13"/>
                  <a:gd name="T12" fmla="*/ 1150 w 79"/>
                  <a:gd name="T13" fmla="*/ 253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3">
                    <a:moveTo>
                      <a:pt x="73" y="13"/>
                    </a:moveTo>
                    <a:cubicBezTo>
                      <a:pt x="77" y="13"/>
                      <a:pt x="79" y="10"/>
                      <a:pt x="79" y="6"/>
                    </a:cubicBezTo>
                    <a:cubicBezTo>
                      <a:pt x="79" y="3"/>
                      <a:pt x="77" y="0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0" y="13"/>
                      <a:pt x="0" y="13"/>
                      <a:pt x="0" y="13"/>
                    </a:cubicBezTo>
                    <a:lnTo>
                      <a:pt x="73" y="13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41" name="Freeform 1529"/>
              <p:cNvSpPr>
                <a:spLocks/>
              </p:cNvSpPr>
              <p:nvPr/>
            </p:nvSpPr>
            <p:spPr bwMode="auto">
              <a:xfrm>
                <a:off x="4557" y="2059"/>
                <a:ext cx="175" cy="34"/>
              </a:xfrm>
              <a:custGeom>
                <a:avLst/>
                <a:gdLst>
                  <a:gd name="T0" fmla="*/ 63 w 70"/>
                  <a:gd name="T1" fmla="*/ 123 h 13"/>
                  <a:gd name="T2" fmla="*/ 0 w 70"/>
                  <a:gd name="T3" fmla="*/ 233 h 13"/>
                  <a:gd name="T4" fmla="*/ 1000 w 70"/>
                  <a:gd name="T5" fmla="*/ 233 h 13"/>
                  <a:gd name="T6" fmla="*/ 1095 w 70"/>
                  <a:gd name="T7" fmla="*/ 110 h 13"/>
                  <a:gd name="T8" fmla="*/ 1000 w 70"/>
                  <a:gd name="T9" fmla="*/ 0 h 13"/>
                  <a:gd name="T10" fmla="*/ 0 w 70"/>
                  <a:gd name="T11" fmla="*/ 0 h 13"/>
                  <a:gd name="T12" fmla="*/ 63 w 70"/>
                  <a:gd name="T13" fmla="*/ 123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0" h="13">
                    <a:moveTo>
                      <a:pt x="4" y="7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7" y="13"/>
                      <a:pt x="70" y="10"/>
                      <a:pt x="70" y="6"/>
                    </a:cubicBezTo>
                    <a:cubicBezTo>
                      <a:pt x="70" y="3"/>
                      <a:pt x="67" y="0"/>
                      <a:pt x="64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" y="7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42" name="Freeform 1530"/>
              <p:cNvSpPr>
                <a:spLocks/>
              </p:cNvSpPr>
              <p:nvPr/>
            </p:nvSpPr>
            <p:spPr bwMode="auto">
              <a:xfrm>
                <a:off x="4569" y="2064"/>
                <a:ext cx="140" cy="11"/>
              </a:xfrm>
              <a:custGeom>
                <a:avLst/>
                <a:gdLst>
                  <a:gd name="T0" fmla="*/ 0 w 56"/>
                  <a:gd name="T1" fmla="*/ 0 h 4"/>
                  <a:gd name="T2" fmla="*/ 875 w 56"/>
                  <a:gd name="T3" fmla="*/ 0 h 4"/>
                  <a:gd name="T4" fmla="*/ 20 w 56"/>
                  <a:gd name="T5" fmla="*/ 83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6" h="4">
                    <a:moveTo>
                      <a:pt x="0" y="0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48" y="0"/>
                      <a:pt x="2" y="2"/>
                      <a:pt x="1" y="4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43" name="Freeform 1531"/>
              <p:cNvSpPr>
                <a:spLocks/>
              </p:cNvSpPr>
              <p:nvPr/>
            </p:nvSpPr>
            <p:spPr bwMode="auto">
              <a:xfrm>
                <a:off x="4702" y="2131"/>
                <a:ext cx="165" cy="8"/>
              </a:xfrm>
              <a:custGeom>
                <a:avLst/>
                <a:gdLst>
                  <a:gd name="T0" fmla="*/ 0 w 66"/>
                  <a:gd name="T1" fmla="*/ 0 h 3"/>
                  <a:gd name="T2" fmla="*/ 1033 w 66"/>
                  <a:gd name="T3" fmla="*/ 0 h 3"/>
                  <a:gd name="T4" fmla="*/ 33 w 66"/>
                  <a:gd name="T5" fmla="*/ 56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6" h="3">
                    <a:moveTo>
                      <a:pt x="0" y="0"/>
                    </a:moveTo>
                    <a:cubicBezTo>
                      <a:pt x="66" y="0"/>
                      <a:pt x="66" y="0"/>
                      <a:pt x="66" y="0"/>
                    </a:cubicBezTo>
                    <a:cubicBezTo>
                      <a:pt x="58" y="0"/>
                      <a:pt x="2" y="2"/>
                      <a:pt x="2" y="3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44" name="Freeform 1532"/>
              <p:cNvSpPr>
                <a:spLocks/>
              </p:cNvSpPr>
              <p:nvPr/>
            </p:nvSpPr>
            <p:spPr bwMode="auto">
              <a:xfrm>
                <a:off x="4812" y="2195"/>
                <a:ext cx="162" cy="8"/>
              </a:xfrm>
              <a:custGeom>
                <a:avLst/>
                <a:gdLst>
                  <a:gd name="T0" fmla="*/ 0 w 65"/>
                  <a:gd name="T1" fmla="*/ 0 h 3"/>
                  <a:gd name="T2" fmla="*/ 1007 w 65"/>
                  <a:gd name="T3" fmla="*/ 0 h 3"/>
                  <a:gd name="T4" fmla="*/ 12 w 65"/>
                  <a:gd name="T5" fmla="*/ 56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5" h="3">
                    <a:moveTo>
                      <a:pt x="0" y="0"/>
                    </a:moveTo>
                    <a:cubicBezTo>
                      <a:pt x="65" y="0"/>
                      <a:pt x="65" y="0"/>
                      <a:pt x="65" y="0"/>
                    </a:cubicBezTo>
                    <a:cubicBezTo>
                      <a:pt x="57" y="0"/>
                      <a:pt x="2" y="2"/>
                      <a:pt x="1" y="3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45" name="Freeform 1533"/>
              <p:cNvSpPr>
                <a:spLocks/>
              </p:cNvSpPr>
              <p:nvPr/>
            </p:nvSpPr>
            <p:spPr bwMode="auto">
              <a:xfrm>
                <a:off x="4859" y="2259"/>
                <a:ext cx="60" cy="10"/>
              </a:xfrm>
              <a:custGeom>
                <a:avLst/>
                <a:gdLst>
                  <a:gd name="T0" fmla="*/ 0 w 24"/>
                  <a:gd name="T1" fmla="*/ 0 h 4"/>
                  <a:gd name="T2" fmla="*/ 375 w 24"/>
                  <a:gd name="T3" fmla="*/ 0 h 4"/>
                  <a:gd name="T4" fmla="*/ 20 w 24"/>
                  <a:gd name="T5" fmla="*/ 63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4" h="4">
                    <a:moveTo>
                      <a:pt x="0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6" y="0"/>
                      <a:pt x="1" y="2"/>
                      <a:pt x="1" y="4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46" name="Freeform 1534"/>
              <p:cNvSpPr>
                <a:spLocks/>
              </p:cNvSpPr>
              <p:nvPr/>
            </p:nvSpPr>
            <p:spPr bwMode="auto">
              <a:xfrm>
                <a:off x="4804" y="2189"/>
                <a:ext cx="210" cy="32"/>
              </a:xfrm>
              <a:custGeom>
                <a:avLst/>
                <a:gdLst>
                  <a:gd name="T0" fmla="*/ 0 w 84"/>
                  <a:gd name="T1" fmla="*/ 0 h 12"/>
                  <a:gd name="T2" fmla="*/ 50 w 84"/>
                  <a:gd name="T3" fmla="*/ 115 h 12"/>
                  <a:gd name="T4" fmla="*/ 0 w 84"/>
                  <a:gd name="T5" fmla="*/ 227 h 12"/>
                  <a:gd name="T6" fmla="*/ 1220 w 84"/>
                  <a:gd name="T7" fmla="*/ 227 h 12"/>
                  <a:gd name="T8" fmla="*/ 1313 w 84"/>
                  <a:gd name="T9" fmla="*/ 115 h 12"/>
                  <a:gd name="T10" fmla="*/ 1220 w 84"/>
                  <a:gd name="T11" fmla="*/ 0 h 12"/>
                  <a:gd name="T12" fmla="*/ 0 w 84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2">
                    <a:moveTo>
                      <a:pt x="0" y="0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78" y="12"/>
                      <a:pt x="78" y="12"/>
                      <a:pt x="78" y="12"/>
                    </a:cubicBezTo>
                    <a:cubicBezTo>
                      <a:pt x="81" y="12"/>
                      <a:pt x="84" y="10"/>
                      <a:pt x="84" y="6"/>
                    </a:cubicBezTo>
                    <a:cubicBezTo>
                      <a:pt x="84" y="3"/>
                      <a:pt x="81" y="0"/>
                      <a:pt x="7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47" name="Freeform 1535"/>
              <p:cNvSpPr>
                <a:spLocks/>
              </p:cNvSpPr>
              <p:nvPr/>
            </p:nvSpPr>
            <p:spPr bwMode="auto">
              <a:xfrm>
                <a:off x="4849" y="2253"/>
                <a:ext cx="100" cy="35"/>
              </a:xfrm>
              <a:custGeom>
                <a:avLst/>
                <a:gdLst>
                  <a:gd name="T0" fmla="*/ 0 w 40"/>
                  <a:gd name="T1" fmla="*/ 0 h 13"/>
                  <a:gd name="T2" fmla="*/ 50 w 40"/>
                  <a:gd name="T3" fmla="*/ 137 h 13"/>
                  <a:gd name="T4" fmla="*/ 0 w 40"/>
                  <a:gd name="T5" fmla="*/ 253 h 13"/>
                  <a:gd name="T6" fmla="*/ 0 w 40"/>
                  <a:gd name="T7" fmla="*/ 253 h 13"/>
                  <a:gd name="T8" fmla="*/ 625 w 40"/>
                  <a:gd name="T9" fmla="*/ 0 h 13"/>
                  <a:gd name="T10" fmla="*/ 0 w 40"/>
                  <a:gd name="T11" fmla="*/ 0 h 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0" h="13">
                    <a:moveTo>
                      <a:pt x="0" y="0"/>
                    </a:moveTo>
                    <a:cubicBezTo>
                      <a:pt x="3" y="7"/>
                      <a:pt x="3" y="7"/>
                      <a:pt x="3" y="7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5" y="8"/>
                      <a:pt x="29" y="4"/>
                      <a:pt x="4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48" name="Freeform 1536"/>
              <p:cNvSpPr>
                <a:spLocks/>
              </p:cNvSpPr>
              <p:nvPr/>
            </p:nvSpPr>
            <p:spPr bwMode="auto">
              <a:xfrm>
                <a:off x="4607" y="3072"/>
                <a:ext cx="197" cy="32"/>
              </a:xfrm>
              <a:custGeom>
                <a:avLst/>
                <a:gdLst>
                  <a:gd name="T0" fmla="*/ 92 w 79"/>
                  <a:gd name="T1" fmla="*/ 0 h 12"/>
                  <a:gd name="T2" fmla="*/ 0 w 79"/>
                  <a:gd name="T3" fmla="*/ 115 h 12"/>
                  <a:gd name="T4" fmla="*/ 92 w 79"/>
                  <a:gd name="T5" fmla="*/ 227 h 12"/>
                  <a:gd name="T6" fmla="*/ 1224 w 79"/>
                  <a:gd name="T7" fmla="*/ 227 h 12"/>
                  <a:gd name="T8" fmla="*/ 1194 w 79"/>
                  <a:gd name="T9" fmla="*/ 115 h 12"/>
                  <a:gd name="T10" fmla="*/ 1224 w 79"/>
                  <a:gd name="T11" fmla="*/ 0 h 12"/>
                  <a:gd name="T12" fmla="*/ 92 w 79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9" y="0"/>
                      <a:pt x="79" y="0"/>
                      <a:pt x="79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49" name="Freeform 1537"/>
              <p:cNvSpPr>
                <a:spLocks/>
              </p:cNvSpPr>
              <p:nvPr/>
            </p:nvSpPr>
            <p:spPr bwMode="auto">
              <a:xfrm>
                <a:off x="4484" y="3136"/>
                <a:ext cx="210" cy="32"/>
              </a:xfrm>
              <a:custGeom>
                <a:avLst/>
                <a:gdLst>
                  <a:gd name="T0" fmla="*/ 95 w 84"/>
                  <a:gd name="T1" fmla="*/ 0 h 12"/>
                  <a:gd name="T2" fmla="*/ 0 w 84"/>
                  <a:gd name="T3" fmla="*/ 115 h 12"/>
                  <a:gd name="T4" fmla="*/ 95 w 84"/>
                  <a:gd name="T5" fmla="*/ 227 h 12"/>
                  <a:gd name="T6" fmla="*/ 1313 w 84"/>
                  <a:gd name="T7" fmla="*/ 227 h 12"/>
                  <a:gd name="T8" fmla="*/ 1270 w 84"/>
                  <a:gd name="T9" fmla="*/ 115 h 12"/>
                  <a:gd name="T10" fmla="*/ 1313 w 84"/>
                  <a:gd name="T11" fmla="*/ 0 h 12"/>
                  <a:gd name="T12" fmla="*/ 95 w 84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2">
                    <a:moveTo>
                      <a:pt x="6" y="0"/>
                    </a:moveTo>
                    <a:cubicBezTo>
                      <a:pt x="2" y="0"/>
                      <a:pt x="0" y="2"/>
                      <a:pt x="0" y="6"/>
                    </a:cubicBezTo>
                    <a:cubicBezTo>
                      <a:pt x="0" y="9"/>
                      <a:pt x="2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50" name="Freeform 1538"/>
              <p:cNvSpPr>
                <a:spLocks/>
              </p:cNvSpPr>
              <p:nvPr/>
            </p:nvSpPr>
            <p:spPr bwMode="auto">
              <a:xfrm>
                <a:off x="4484" y="3136"/>
                <a:ext cx="210" cy="32"/>
              </a:xfrm>
              <a:custGeom>
                <a:avLst/>
                <a:gdLst>
                  <a:gd name="T0" fmla="*/ 95 w 84"/>
                  <a:gd name="T1" fmla="*/ 0 h 12"/>
                  <a:gd name="T2" fmla="*/ 0 w 84"/>
                  <a:gd name="T3" fmla="*/ 115 h 12"/>
                  <a:gd name="T4" fmla="*/ 95 w 84"/>
                  <a:gd name="T5" fmla="*/ 227 h 12"/>
                  <a:gd name="T6" fmla="*/ 1313 w 84"/>
                  <a:gd name="T7" fmla="*/ 227 h 12"/>
                  <a:gd name="T8" fmla="*/ 1270 w 84"/>
                  <a:gd name="T9" fmla="*/ 115 h 12"/>
                  <a:gd name="T10" fmla="*/ 1313 w 84"/>
                  <a:gd name="T11" fmla="*/ 0 h 12"/>
                  <a:gd name="T12" fmla="*/ 95 w 84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2">
                    <a:moveTo>
                      <a:pt x="6" y="0"/>
                    </a:moveTo>
                    <a:cubicBezTo>
                      <a:pt x="2" y="0"/>
                      <a:pt x="0" y="2"/>
                      <a:pt x="0" y="6"/>
                    </a:cubicBezTo>
                    <a:cubicBezTo>
                      <a:pt x="0" y="9"/>
                      <a:pt x="2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51" name="Freeform 1539"/>
              <p:cNvSpPr>
                <a:spLocks/>
              </p:cNvSpPr>
              <p:nvPr/>
            </p:nvSpPr>
            <p:spPr bwMode="auto">
              <a:xfrm>
                <a:off x="4754" y="3005"/>
                <a:ext cx="118" cy="32"/>
              </a:xfrm>
              <a:custGeom>
                <a:avLst/>
                <a:gdLst>
                  <a:gd name="T0" fmla="*/ 188 w 47"/>
                  <a:gd name="T1" fmla="*/ 0 h 12"/>
                  <a:gd name="T2" fmla="*/ 0 w 47"/>
                  <a:gd name="T3" fmla="*/ 227 h 12"/>
                  <a:gd name="T4" fmla="*/ 743 w 47"/>
                  <a:gd name="T5" fmla="*/ 227 h 12"/>
                  <a:gd name="T6" fmla="*/ 713 w 47"/>
                  <a:gd name="T7" fmla="*/ 115 h 12"/>
                  <a:gd name="T8" fmla="*/ 743 w 47"/>
                  <a:gd name="T9" fmla="*/ 0 h 12"/>
                  <a:gd name="T10" fmla="*/ 188 w 47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" h="12">
                    <a:moveTo>
                      <a:pt x="12" y="0"/>
                    </a:moveTo>
                    <a:cubicBezTo>
                      <a:pt x="7" y="4"/>
                      <a:pt x="3" y="8"/>
                      <a:pt x="0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7" y="0"/>
                      <a:pt x="47" y="0"/>
                      <a:pt x="47" y="0"/>
                    </a:cubicBezTo>
                    <a:lnTo>
                      <a:pt x="12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52" name="Freeform 1540"/>
              <p:cNvSpPr>
                <a:spLocks/>
              </p:cNvSpPr>
              <p:nvPr/>
            </p:nvSpPr>
            <p:spPr bwMode="auto">
              <a:xfrm>
                <a:off x="4481" y="3141"/>
                <a:ext cx="201" cy="24"/>
              </a:xfrm>
              <a:custGeom>
                <a:avLst/>
                <a:gdLst>
                  <a:gd name="T0" fmla="*/ 113 w 80"/>
                  <a:gd name="T1" fmla="*/ 0 h 9"/>
                  <a:gd name="T2" fmla="*/ 1249 w 80"/>
                  <a:gd name="T3" fmla="*/ 0 h 9"/>
                  <a:gd name="T4" fmla="*/ 651 w 80"/>
                  <a:gd name="T5" fmla="*/ 56 h 9"/>
                  <a:gd name="T6" fmla="*/ 63 w 80"/>
                  <a:gd name="T7" fmla="*/ 136 h 9"/>
                  <a:gd name="T8" fmla="*/ 113 w 80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9">
                    <a:moveTo>
                      <a:pt x="7" y="0"/>
                    </a:moveTo>
                    <a:cubicBezTo>
                      <a:pt x="79" y="0"/>
                      <a:pt x="79" y="0"/>
                      <a:pt x="79" y="0"/>
                    </a:cubicBezTo>
                    <a:cubicBezTo>
                      <a:pt x="73" y="0"/>
                      <a:pt x="80" y="1"/>
                      <a:pt x="41" y="3"/>
                    </a:cubicBezTo>
                    <a:cubicBezTo>
                      <a:pt x="16" y="4"/>
                      <a:pt x="4" y="5"/>
                      <a:pt x="4" y="7"/>
                    </a:cubicBezTo>
                    <a:cubicBezTo>
                      <a:pt x="2" y="9"/>
                      <a:pt x="0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53" name="Freeform 1541"/>
              <p:cNvSpPr>
                <a:spLocks/>
              </p:cNvSpPr>
              <p:nvPr/>
            </p:nvSpPr>
            <p:spPr bwMode="auto">
              <a:xfrm>
                <a:off x="4607" y="3075"/>
                <a:ext cx="197" cy="24"/>
              </a:xfrm>
              <a:custGeom>
                <a:avLst/>
                <a:gdLst>
                  <a:gd name="T0" fmla="*/ 105 w 79"/>
                  <a:gd name="T1" fmla="*/ 0 h 9"/>
                  <a:gd name="T2" fmla="*/ 1224 w 79"/>
                  <a:gd name="T3" fmla="*/ 0 h 9"/>
                  <a:gd name="T4" fmla="*/ 591 w 79"/>
                  <a:gd name="T5" fmla="*/ 56 h 9"/>
                  <a:gd name="T6" fmla="*/ 42 w 79"/>
                  <a:gd name="T7" fmla="*/ 149 h 9"/>
                  <a:gd name="T8" fmla="*/ 105 w 79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9" h="9">
                    <a:moveTo>
                      <a:pt x="7" y="0"/>
                    </a:moveTo>
                    <a:cubicBezTo>
                      <a:pt x="79" y="0"/>
                      <a:pt x="79" y="0"/>
                      <a:pt x="79" y="0"/>
                    </a:cubicBezTo>
                    <a:cubicBezTo>
                      <a:pt x="73" y="0"/>
                      <a:pt x="78" y="1"/>
                      <a:pt x="38" y="3"/>
                    </a:cubicBezTo>
                    <a:cubicBezTo>
                      <a:pt x="13" y="4"/>
                      <a:pt x="4" y="5"/>
                      <a:pt x="3" y="8"/>
                    </a:cubicBezTo>
                    <a:cubicBezTo>
                      <a:pt x="2" y="9"/>
                      <a:pt x="0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54" name="Freeform 1542"/>
              <p:cNvSpPr>
                <a:spLocks/>
              </p:cNvSpPr>
              <p:nvPr/>
            </p:nvSpPr>
            <p:spPr bwMode="auto">
              <a:xfrm>
                <a:off x="4607" y="3072"/>
                <a:ext cx="197" cy="32"/>
              </a:xfrm>
              <a:custGeom>
                <a:avLst/>
                <a:gdLst>
                  <a:gd name="T0" fmla="*/ 92 w 79"/>
                  <a:gd name="T1" fmla="*/ 0 h 12"/>
                  <a:gd name="T2" fmla="*/ 0 w 79"/>
                  <a:gd name="T3" fmla="*/ 115 h 12"/>
                  <a:gd name="T4" fmla="*/ 92 w 79"/>
                  <a:gd name="T5" fmla="*/ 227 h 12"/>
                  <a:gd name="T6" fmla="*/ 1224 w 79"/>
                  <a:gd name="T7" fmla="*/ 227 h 12"/>
                  <a:gd name="T8" fmla="*/ 1194 w 79"/>
                  <a:gd name="T9" fmla="*/ 115 h 12"/>
                  <a:gd name="T10" fmla="*/ 1224 w 79"/>
                  <a:gd name="T11" fmla="*/ 0 h 12"/>
                  <a:gd name="T12" fmla="*/ 92 w 79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9" y="0"/>
                      <a:pt x="79" y="0"/>
                      <a:pt x="79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55" name="Freeform 1543"/>
              <p:cNvSpPr>
                <a:spLocks/>
              </p:cNvSpPr>
              <p:nvPr/>
            </p:nvSpPr>
            <p:spPr bwMode="auto">
              <a:xfrm>
                <a:off x="4754" y="3005"/>
                <a:ext cx="118" cy="32"/>
              </a:xfrm>
              <a:custGeom>
                <a:avLst/>
                <a:gdLst>
                  <a:gd name="T0" fmla="*/ 188 w 47"/>
                  <a:gd name="T1" fmla="*/ 0 h 12"/>
                  <a:gd name="T2" fmla="*/ 0 w 47"/>
                  <a:gd name="T3" fmla="*/ 227 h 12"/>
                  <a:gd name="T4" fmla="*/ 743 w 47"/>
                  <a:gd name="T5" fmla="*/ 227 h 12"/>
                  <a:gd name="T6" fmla="*/ 713 w 47"/>
                  <a:gd name="T7" fmla="*/ 115 h 12"/>
                  <a:gd name="T8" fmla="*/ 743 w 47"/>
                  <a:gd name="T9" fmla="*/ 0 h 12"/>
                  <a:gd name="T10" fmla="*/ 188 w 47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" h="12">
                    <a:moveTo>
                      <a:pt x="12" y="0"/>
                    </a:moveTo>
                    <a:cubicBezTo>
                      <a:pt x="7" y="4"/>
                      <a:pt x="3" y="8"/>
                      <a:pt x="0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7" y="0"/>
                      <a:pt x="47" y="0"/>
                      <a:pt x="47" y="0"/>
                    </a:cubicBezTo>
                    <a:lnTo>
                      <a:pt x="12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56" name="Freeform 1544"/>
              <p:cNvSpPr>
                <a:spLocks/>
              </p:cNvSpPr>
              <p:nvPr/>
            </p:nvSpPr>
            <p:spPr bwMode="auto">
              <a:xfrm>
                <a:off x="4469" y="2547"/>
                <a:ext cx="273" cy="173"/>
              </a:xfrm>
              <a:custGeom>
                <a:avLst/>
                <a:gdLst>
                  <a:gd name="T0" fmla="*/ 208 w 109"/>
                  <a:gd name="T1" fmla="*/ 35 h 65"/>
                  <a:gd name="T2" fmla="*/ 771 w 109"/>
                  <a:gd name="T3" fmla="*/ 511 h 65"/>
                  <a:gd name="T4" fmla="*/ 564 w 109"/>
                  <a:gd name="T5" fmla="*/ 602 h 65"/>
                  <a:gd name="T6" fmla="*/ 879 w 109"/>
                  <a:gd name="T7" fmla="*/ 942 h 65"/>
                  <a:gd name="T8" fmla="*/ 1713 w 109"/>
                  <a:gd name="T9" fmla="*/ 977 h 65"/>
                  <a:gd name="T10" fmla="*/ 1192 w 109"/>
                  <a:gd name="T11" fmla="*/ 1057 h 65"/>
                  <a:gd name="T12" fmla="*/ 1097 w 109"/>
                  <a:gd name="T13" fmla="*/ 1224 h 65"/>
                  <a:gd name="T14" fmla="*/ 741 w 109"/>
                  <a:gd name="T15" fmla="*/ 1019 h 65"/>
                  <a:gd name="T16" fmla="*/ 376 w 109"/>
                  <a:gd name="T17" fmla="*/ 793 h 65"/>
                  <a:gd name="T18" fmla="*/ 125 w 109"/>
                  <a:gd name="T19" fmla="*/ 474 h 65"/>
                  <a:gd name="T20" fmla="*/ 158 w 109"/>
                  <a:gd name="T21" fmla="*/ 0 h 6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09" h="65">
                    <a:moveTo>
                      <a:pt x="13" y="2"/>
                    </a:moveTo>
                    <a:cubicBezTo>
                      <a:pt x="11" y="21"/>
                      <a:pt x="38" y="23"/>
                      <a:pt x="49" y="27"/>
                    </a:cubicBezTo>
                    <a:cubicBezTo>
                      <a:pt x="47" y="31"/>
                      <a:pt x="38" y="27"/>
                      <a:pt x="36" y="32"/>
                    </a:cubicBezTo>
                    <a:cubicBezTo>
                      <a:pt x="34" y="37"/>
                      <a:pt x="49" y="50"/>
                      <a:pt x="56" y="50"/>
                    </a:cubicBezTo>
                    <a:cubicBezTo>
                      <a:pt x="64" y="50"/>
                      <a:pt x="101" y="50"/>
                      <a:pt x="109" y="52"/>
                    </a:cubicBezTo>
                    <a:cubicBezTo>
                      <a:pt x="106" y="52"/>
                      <a:pt x="79" y="54"/>
                      <a:pt x="76" y="56"/>
                    </a:cubicBezTo>
                    <a:cubicBezTo>
                      <a:pt x="73" y="59"/>
                      <a:pt x="69" y="62"/>
                      <a:pt x="70" y="65"/>
                    </a:cubicBezTo>
                    <a:cubicBezTo>
                      <a:pt x="62" y="64"/>
                      <a:pt x="55" y="58"/>
                      <a:pt x="47" y="54"/>
                    </a:cubicBezTo>
                    <a:cubicBezTo>
                      <a:pt x="40" y="51"/>
                      <a:pt x="31" y="46"/>
                      <a:pt x="24" y="42"/>
                    </a:cubicBezTo>
                    <a:cubicBezTo>
                      <a:pt x="18" y="37"/>
                      <a:pt x="12" y="31"/>
                      <a:pt x="8" y="25"/>
                    </a:cubicBezTo>
                    <a:cubicBezTo>
                      <a:pt x="4" y="20"/>
                      <a:pt x="0" y="10"/>
                      <a:pt x="10" y="0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57" name="Freeform 1545"/>
              <p:cNvSpPr>
                <a:spLocks/>
              </p:cNvSpPr>
              <p:nvPr/>
            </p:nvSpPr>
            <p:spPr bwMode="auto">
              <a:xfrm>
                <a:off x="4632" y="2712"/>
                <a:ext cx="222" cy="61"/>
              </a:xfrm>
              <a:custGeom>
                <a:avLst/>
                <a:gdLst>
                  <a:gd name="T0" fmla="*/ 0 w 89"/>
                  <a:gd name="T1" fmla="*/ 34 h 23"/>
                  <a:gd name="T2" fmla="*/ 871 w 89"/>
                  <a:gd name="T3" fmla="*/ 430 h 23"/>
                  <a:gd name="T4" fmla="*/ 1382 w 89"/>
                  <a:gd name="T5" fmla="*/ 408 h 23"/>
                  <a:gd name="T6" fmla="*/ 716 w 89"/>
                  <a:gd name="T7" fmla="*/ 260 h 23"/>
                  <a:gd name="T8" fmla="*/ 634 w 89"/>
                  <a:gd name="T9" fmla="*/ 133 h 23"/>
                  <a:gd name="T10" fmla="*/ 92 w 89"/>
                  <a:gd name="T11" fmla="*/ 0 h 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9" h="23">
                    <a:moveTo>
                      <a:pt x="0" y="2"/>
                    </a:moveTo>
                    <a:cubicBezTo>
                      <a:pt x="9" y="6"/>
                      <a:pt x="56" y="23"/>
                      <a:pt x="56" y="23"/>
                    </a:cubicBezTo>
                    <a:cubicBezTo>
                      <a:pt x="89" y="22"/>
                      <a:pt x="89" y="22"/>
                      <a:pt x="89" y="22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7"/>
                      <a:pt x="17" y="9"/>
                      <a:pt x="6" y="0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58" name="Freeform 1546"/>
              <p:cNvSpPr>
                <a:spLocks/>
              </p:cNvSpPr>
              <p:nvPr/>
            </p:nvSpPr>
            <p:spPr bwMode="auto">
              <a:xfrm>
                <a:off x="4967" y="2805"/>
                <a:ext cx="73" cy="67"/>
              </a:xfrm>
              <a:custGeom>
                <a:avLst/>
                <a:gdLst>
                  <a:gd name="T0" fmla="*/ 0 w 29"/>
                  <a:gd name="T1" fmla="*/ 308 h 25"/>
                  <a:gd name="T2" fmla="*/ 242 w 29"/>
                  <a:gd name="T3" fmla="*/ 445 h 25"/>
                  <a:gd name="T4" fmla="*/ 413 w 29"/>
                  <a:gd name="T5" fmla="*/ 150 h 25"/>
                  <a:gd name="T6" fmla="*/ 146 w 29"/>
                  <a:gd name="T7" fmla="*/ 330 h 2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9" h="25">
                    <a:moveTo>
                      <a:pt x="0" y="16"/>
                    </a:moveTo>
                    <a:cubicBezTo>
                      <a:pt x="2" y="17"/>
                      <a:pt x="14" y="22"/>
                      <a:pt x="15" y="23"/>
                    </a:cubicBezTo>
                    <a:cubicBezTo>
                      <a:pt x="16" y="25"/>
                      <a:pt x="29" y="17"/>
                      <a:pt x="26" y="8"/>
                    </a:cubicBezTo>
                    <a:cubicBezTo>
                      <a:pt x="24" y="0"/>
                      <a:pt x="22" y="20"/>
                      <a:pt x="9" y="17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59" name="Freeform 1547"/>
              <p:cNvSpPr>
                <a:spLocks/>
              </p:cNvSpPr>
              <p:nvPr/>
            </p:nvSpPr>
            <p:spPr bwMode="auto">
              <a:xfrm>
                <a:off x="4587" y="2653"/>
                <a:ext cx="42" cy="30"/>
              </a:xfrm>
              <a:custGeom>
                <a:avLst/>
                <a:gdLst>
                  <a:gd name="T0" fmla="*/ 30 w 17"/>
                  <a:gd name="T1" fmla="*/ 202 h 11"/>
                  <a:gd name="T2" fmla="*/ 153 w 17"/>
                  <a:gd name="T3" fmla="*/ 185 h 11"/>
                  <a:gd name="T4" fmla="*/ 212 w 17"/>
                  <a:gd name="T5" fmla="*/ 0 h 11"/>
                  <a:gd name="T6" fmla="*/ 0 w 17"/>
                  <a:gd name="T7" fmla="*/ 142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1">
                    <a:moveTo>
                      <a:pt x="2" y="10"/>
                    </a:moveTo>
                    <a:cubicBezTo>
                      <a:pt x="4" y="11"/>
                      <a:pt x="8" y="11"/>
                      <a:pt x="10" y="9"/>
                    </a:cubicBezTo>
                    <a:cubicBezTo>
                      <a:pt x="13" y="8"/>
                      <a:pt x="17" y="3"/>
                      <a:pt x="14" y="0"/>
                    </a:cubicBezTo>
                    <a:cubicBezTo>
                      <a:pt x="12" y="7"/>
                      <a:pt x="5" y="7"/>
                      <a:pt x="0" y="7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60" name="Freeform 1548"/>
              <p:cNvSpPr>
                <a:spLocks/>
              </p:cNvSpPr>
              <p:nvPr/>
            </p:nvSpPr>
            <p:spPr bwMode="auto">
              <a:xfrm>
                <a:off x="4729" y="2707"/>
                <a:ext cx="13" cy="40"/>
              </a:xfrm>
              <a:custGeom>
                <a:avLst/>
                <a:gdLst>
                  <a:gd name="T0" fmla="*/ 34 w 5"/>
                  <a:gd name="T1" fmla="*/ 0 h 15"/>
                  <a:gd name="T2" fmla="*/ 0 w 5"/>
                  <a:gd name="T3" fmla="*/ 285 h 15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5" h="15">
                    <a:moveTo>
                      <a:pt x="2" y="0"/>
                    </a:moveTo>
                    <a:cubicBezTo>
                      <a:pt x="5" y="6"/>
                      <a:pt x="5" y="12"/>
                      <a:pt x="0" y="15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61" name="Freeform 1549"/>
              <p:cNvSpPr>
                <a:spLocks/>
              </p:cNvSpPr>
              <p:nvPr/>
            </p:nvSpPr>
            <p:spPr bwMode="auto">
              <a:xfrm>
                <a:off x="4844" y="2779"/>
                <a:ext cx="60" cy="32"/>
              </a:xfrm>
              <a:custGeom>
                <a:avLst/>
                <a:gdLst>
                  <a:gd name="T0" fmla="*/ 0 w 24"/>
                  <a:gd name="T1" fmla="*/ 171 h 12"/>
                  <a:gd name="T2" fmla="*/ 238 w 24"/>
                  <a:gd name="T3" fmla="*/ 227 h 12"/>
                  <a:gd name="T4" fmla="*/ 345 w 24"/>
                  <a:gd name="T5" fmla="*/ 171 h 12"/>
                  <a:gd name="T6" fmla="*/ 345 w 24"/>
                  <a:gd name="T7" fmla="*/ 0 h 12"/>
                  <a:gd name="T8" fmla="*/ 270 w 24"/>
                  <a:gd name="T9" fmla="*/ 115 h 12"/>
                  <a:gd name="T10" fmla="*/ 188 w 24"/>
                  <a:gd name="T11" fmla="*/ 136 h 12"/>
                  <a:gd name="T12" fmla="*/ 83 w 24"/>
                  <a:gd name="T13" fmla="*/ 136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" h="12">
                    <a:moveTo>
                      <a:pt x="0" y="9"/>
                    </a:moveTo>
                    <a:cubicBezTo>
                      <a:pt x="5" y="10"/>
                      <a:pt x="10" y="12"/>
                      <a:pt x="15" y="12"/>
                    </a:cubicBezTo>
                    <a:cubicBezTo>
                      <a:pt x="18" y="12"/>
                      <a:pt x="21" y="12"/>
                      <a:pt x="22" y="9"/>
                    </a:cubicBezTo>
                    <a:cubicBezTo>
                      <a:pt x="24" y="7"/>
                      <a:pt x="24" y="2"/>
                      <a:pt x="22" y="0"/>
                    </a:cubicBezTo>
                    <a:cubicBezTo>
                      <a:pt x="20" y="2"/>
                      <a:pt x="21" y="5"/>
                      <a:pt x="17" y="6"/>
                    </a:cubicBezTo>
                    <a:cubicBezTo>
                      <a:pt x="16" y="7"/>
                      <a:pt x="14" y="7"/>
                      <a:pt x="12" y="7"/>
                    </a:cubicBezTo>
                    <a:cubicBezTo>
                      <a:pt x="10" y="7"/>
                      <a:pt x="7" y="7"/>
                      <a:pt x="5" y="7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62" name="Freeform 1550"/>
              <p:cNvSpPr>
                <a:spLocks/>
              </p:cNvSpPr>
              <p:nvPr/>
            </p:nvSpPr>
            <p:spPr bwMode="auto">
              <a:xfrm>
                <a:off x="4612" y="2432"/>
                <a:ext cx="197" cy="35"/>
              </a:xfrm>
              <a:custGeom>
                <a:avLst/>
                <a:gdLst>
                  <a:gd name="T0" fmla="*/ 92 w 79"/>
                  <a:gd name="T1" fmla="*/ 0 h 13"/>
                  <a:gd name="T2" fmla="*/ 0 w 79"/>
                  <a:gd name="T3" fmla="*/ 116 h 13"/>
                  <a:gd name="T4" fmla="*/ 92 w 79"/>
                  <a:gd name="T5" fmla="*/ 253 h 13"/>
                  <a:gd name="T6" fmla="*/ 1224 w 79"/>
                  <a:gd name="T7" fmla="*/ 253 h 13"/>
                  <a:gd name="T8" fmla="*/ 1182 w 79"/>
                  <a:gd name="T9" fmla="*/ 137 h 13"/>
                  <a:gd name="T10" fmla="*/ 1224 w 79"/>
                  <a:gd name="T11" fmla="*/ 0 h 13"/>
                  <a:gd name="T12" fmla="*/ 92 w 79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3">
                    <a:moveTo>
                      <a:pt x="6" y="0"/>
                    </a:moveTo>
                    <a:cubicBezTo>
                      <a:pt x="2" y="0"/>
                      <a:pt x="0" y="3"/>
                      <a:pt x="0" y="6"/>
                    </a:cubicBezTo>
                    <a:cubicBezTo>
                      <a:pt x="0" y="10"/>
                      <a:pt x="2" y="13"/>
                      <a:pt x="6" y="13"/>
                    </a:cubicBezTo>
                    <a:cubicBezTo>
                      <a:pt x="79" y="13"/>
                      <a:pt x="79" y="13"/>
                      <a:pt x="79" y="13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9" y="0"/>
                      <a:pt x="79" y="0"/>
                      <a:pt x="79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63" name="Freeform 1551"/>
              <p:cNvSpPr>
                <a:spLocks/>
              </p:cNvSpPr>
              <p:nvPr/>
            </p:nvSpPr>
            <p:spPr bwMode="auto">
              <a:xfrm>
                <a:off x="4486" y="2496"/>
                <a:ext cx="211" cy="32"/>
              </a:xfrm>
              <a:custGeom>
                <a:avLst/>
                <a:gdLst>
                  <a:gd name="T0" fmla="*/ 95 w 84"/>
                  <a:gd name="T1" fmla="*/ 0 h 12"/>
                  <a:gd name="T2" fmla="*/ 0 w 84"/>
                  <a:gd name="T3" fmla="*/ 115 h 12"/>
                  <a:gd name="T4" fmla="*/ 95 w 84"/>
                  <a:gd name="T5" fmla="*/ 227 h 12"/>
                  <a:gd name="T6" fmla="*/ 1331 w 84"/>
                  <a:gd name="T7" fmla="*/ 227 h 12"/>
                  <a:gd name="T8" fmla="*/ 1299 w 84"/>
                  <a:gd name="T9" fmla="*/ 115 h 12"/>
                  <a:gd name="T10" fmla="*/ 1331 w 84"/>
                  <a:gd name="T11" fmla="*/ 0 h 12"/>
                  <a:gd name="T12" fmla="*/ 95 w 84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64" name="Freeform 1552"/>
              <p:cNvSpPr>
                <a:spLocks/>
              </p:cNvSpPr>
              <p:nvPr/>
            </p:nvSpPr>
            <p:spPr bwMode="auto">
              <a:xfrm>
                <a:off x="4486" y="2496"/>
                <a:ext cx="211" cy="32"/>
              </a:xfrm>
              <a:custGeom>
                <a:avLst/>
                <a:gdLst>
                  <a:gd name="T0" fmla="*/ 95 w 84"/>
                  <a:gd name="T1" fmla="*/ 0 h 12"/>
                  <a:gd name="T2" fmla="*/ 0 w 84"/>
                  <a:gd name="T3" fmla="*/ 115 h 12"/>
                  <a:gd name="T4" fmla="*/ 95 w 84"/>
                  <a:gd name="T5" fmla="*/ 227 h 12"/>
                  <a:gd name="T6" fmla="*/ 1331 w 84"/>
                  <a:gd name="T7" fmla="*/ 227 h 12"/>
                  <a:gd name="T8" fmla="*/ 1299 w 84"/>
                  <a:gd name="T9" fmla="*/ 115 h 12"/>
                  <a:gd name="T10" fmla="*/ 1331 w 84"/>
                  <a:gd name="T11" fmla="*/ 0 h 12"/>
                  <a:gd name="T12" fmla="*/ 95 w 84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65" name="Freeform 1553"/>
              <p:cNvSpPr>
                <a:spLocks/>
              </p:cNvSpPr>
              <p:nvPr/>
            </p:nvSpPr>
            <p:spPr bwMode="auto">
              <a:xfrm>
                <a:off x="4494" y="2563"/>
                <a:ext cx="120" cy="32"/>
              </a:xfrm>
              <a:custGeom>
                <a:avLst/>
                <a:gdLst>
                  <a:gd name="T0" fmla="*/ 95 w 48"/>
                  <a:gd name="T1" fmla="*/ 0 h 12"/>
                  <a:gd name="T2" fmla="*/ 0 w 48"/>
                  <a:gd name="T3" fmla="*/ 115 h 12"/>
                  <a:gd name="T4" fmla="*/ 95 w 48"/>
                  <a:gd name="T5" fmla="*/ 227 h 12"/>
                  <a:gd name="T6" fmla="*/ 750 w 48"/>
                  <a:gd name="T7" fmla="*/ 227 h 12"/>
                  <a:gd name="T8" fmla="*/ 708 w 48"/>
                  <a:gd name="T9" fmla="*/ 115 h 12"/>
                  <a:gd name="T10" fmla="*/ 750 w 48"/>
                  <a:gd name="T11" fmla="*/ 0 h 12"/>
                  <a:gd name="T12" fmla="*/ 95 w 48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8" h="12">
                    <a:moveTo>
                      <a:pt x="6" y="0"/>
                    </a:moveTo>
                    <a:cubicBezTo>
                      <a:pt x="3" y="0"/>
                      <a:pt x="0" y="2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8" y="0"/>
                      <a:pt x="48" y="0"/>
                      <a:pt x="48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66" name="Freeform 1554"/>
              <p:cNvSpPr>
                <a:spLocks/>
              </p:cNvSpPr>
              <p:nvPr/>
            </p:nvSpPr>
            <p:spPr bwMode="auto">
              <a:xfrm>
                <a:off x="4757" y="2365"/>
                <a:ext cx="120" cy="35"/>
              </a:xfrm>
              <a:custGeom>
                <a:avLst/>
                <a:gdLst>
                  <a:gd name="T0" fmla="*/ 208 w 48"/>
                  <a:gd name="T1" fmla="*/ 0 h 13"/>
                  <a:gd name="T2" fmla="*/ 0 w 48"/>
                  <a:gd name="T3" fmla="*/ 253 h 13"/>
                  <a:gd name="T4" fmla="*/ 750 w 48"/>
                  <a:gd name="T5" fmla="*/ 253 h 13"/>
                  <a:gd name="T6" fmla="*/ 708 w 48"/>
                  <a:gd name="T7" fmla="*/ 137 h 13"/>
                  <a:gd name="T8" fmla="*/ 750 w 48"/>
                  <a:gd name="T9" fmla="*/ 0 h 13"/>
                  <a:gd name="T10" fmla="*/ 208 w 48"/>
                  <a:gd name="T11" fmla="*/ 0 h 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8" h="13">
                    <a:moveTo>
                      <a:pt x="13" y="0"/>
                    </a:moveTo>
                    <a:cubicBezTo>
                      <a:pt x="7" y="4"/>
                      <a:pt x="3" y="8"/>
                      <a:pt x="0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8" y="0"/>
                      <a:pt x="48" y="0"/>
                      <a:pt x="48" y="0"/>
                    </a:cubicBez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67" name="Freeform 1555"/>
              <p:cNvSpPr>
                <a:spLocks/>
              </p:cNvSpPr>
              <p:nvPr/>
            </p:nvSpPr>
            <p:spPr bwMode="auto">
              <a:xfrm>
                <a:off x="4486" y="2501"/>
                <a:ext cx="201" cy="24"/>
              </a:xfrm>
              <a:custGeom>
                <a:avLst/>
                <a:gdLst>
                  <a:gd name="T0" fmla="*/ 95 w 80"/>
                  <a:gd name="T1" fmla="*/ 0 h 9"/>
                  <a:gd name="T2" fmla="*/ 1236 w 80"/>
                  <a:gd name="T3" fmla="*/ 0 h 9"/>
                  <a:gd name="T4" fmla="*/ 638 w 80"/>
                  <a:gd name="T5" fmla="*/ 56 h 9"/>
                  <a:gd name="T6" fmla="*/ 50 w 80"/>
                  <a:gd name="T7" fmla="*/ 136 h 9"/>
                  <a:gd name="T8" fmla="*/ 95 w 80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9">
                    <a:moveTo>
                      <a:pt x="6" y="0"/>
                    </a:moveTo>
                    <a:cubicBezTo>
                      <a:pt x="78" y="0"/>
                      <a:pt x="78" y="0"/>
                      <a:pt x="78" y="0"/>
                    </a:cubicBezTo>
                    <a:cubicBezTo>
                      <a:pt x="72" y="0"/>
                      <a:pt x="80" y="2"/>
                      <a:pt x="40" y="3"/>
                    </a:cubicBezTo>
                    <a:cubicBezTo>
                      <a:pt x="15" y="4"/>
                      <a:pt x="4" y="5"/>
                      <a:pt x="3" y="7"/>
                    </a:cubicBezTo>
                    <a:cubicBezTo>
                      <a:pt x="2" y="9"/>
                      <a:pt x="0" y="0"/>
                      <a:pt x="6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68" name="Freeform 1556"/>
              <p:cNvSpPr>
                <a:spLocks/>
              </p:cNvSpPr>
              <p:nvPr/>
            </p:nvSpPr>
            <p:spPr bwMode="auto">
              <a:xfrm>
                <a:off x="4612" y="2435"/>
                <a:ext cx="197" cy="26"/>
              </a:xfrm>
              <a:custGeom>
                <a:avLst/>
                <a:gdLst>
                  <a:gd name="T0" fmla="*/ 92 w 79"/>
                  <a:gd name="T1" fmla="*/ 21 h 10"/>
                  <a:gd name="T2" fmla="*/ 1224 w 79"/>
                  <a:gd name="T3" fmla="*/ 21 h 10"/>
                  <a:gd name="T4" fmla="*/ 591 w 79"/>
                  <a:gd name="T5" fmla="*/ 55 h 10"/>
                  <a:gd name="T6" fmla="*/ 42 w 79"/>
                  <a:gd name="T7" fmla="*/ 143 h 10"/>
                  <a:gd name="T8" fmla="*/ 92 w 79"/>
                  <a:gd name="T9" fmla="*/ 21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9" h="10">
                    <a:moveTo>
                      <a:pt x="6" y="1"/>
                    </a:moveTo>
                    <a:cubicBezTo>
                      <a:pt x="79" y="1"/>
                      <a:pt x="79" y="1"/>
                      <a:pt x="79" y="1"/>
                    </a:cubicBezTo>
                    <a:cubicBezTo>
                      <a:pt x="73" y="0"/>
                      <a:pt x="77" y="1"/>
                      <a:pt x="38" y="3"/>
                    </a:cubicBezTo>
                    <a:cubicBezTo>
                      <a:pt x="13" y="4"/>
                      <a:pt x="3" y="6"/>
                      <a:pt x="3" y="8"/>
                    </a:cubicBezTo>
                    <a:cubicBezTo>
                      <a:pt x="1" y="10"/>
                      <a:pt x="0" y="1"/>
                      <a:pt x="6" y="1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69" name="Freeform 1557"/>
              <p:cNvSpPr>
                <a:spLocks/>
              </p:cNvSpPr>
              <p:nvPr/>
            </p:nvSpPr>
            <p:spPr bwMode="auto">
              <a:xfrm>
                <a:off x="4494" y="2565"/>
                <a:ext cx="108" cy="24"/>
              </a:xfrm>
              <a:custGeom>
                <a:avLst/>
                <a:gdLst>
                  <a:gd name="T0" fmla="*/ 113 w 43"/>
                  <a:gd name="T1" fmla="*/ 0 h 9"/>
                  <a:gd name="T2" fmla="*/ 681 w 43"/>
                  <a:gd name="T3" fmla="*/ 0 h 9"/>
                  <a:gd name="T4" fmla="*/ 63 w 43"/>
                  <a:gd name="T5" fmla="*/ 149 h 9"/>
                  <a:gd name="T6" fmla="*/ 113 w 43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3" h="9">
                    <a:moveTo>
                      <a:pt x="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37" y="0"/>
                      <a:pt x="4" y="2"/>
                      <a:pt x="4" y="8"/>
                    </a:cubicBezTo>
                    <a:cubicBezTo>
                      <a:pt x="2" y="9"/>
                      <a:pt x="0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70" name="Freeform 1558"/>
              <p:cNvSpPr>
                <a:spLocks/>
              </p:cNvSpPr>
              <p:nvPr/>
            </p:nvSpPr>
            <p:spPr bwMode="auto">
              <a:xfrm>
                <a:off x="4612" y="2432"/>
                <a:ext cx="197" cy="35"/>
              </a:xfrm>
              <a:custGeom>
                <a:avLst/>
                <a:gdLst>
                  <a:gd name="T0" fmla="*/ 92 w 79"/>
                  <a:gd name="T1" fmla="*/ 0 h 13"/>
                  <a:gd name="T2" fmla="*/ 0 w 79"/>
                  <a:gd name="T3" fmla="*/ 116 h 13"/>
                  <a:gd name="T4" fmla="*/ 92 w 79"/>
                  <a:gd name="T5" fmla="*/ 253 h 13"/>
                  <a:gd name="T6" fmla="*/ 1224 w 79"/>
                  <a:gd name="T7" fmla="*/ 253 h 13"/>
                  <a:gd name="T8" fmla="*/ 1182 w 79"/>
                  <a:gd name="T9" fmla="*/ 137 h 13"/>
                  <a:gd name="T10" fmla="*/ 1224 w 79"/>
                  <a:gd name="T11" fmla="*/ 0 h 13"/>
                  <a:gd name="T12" fmla="*/ 92 w 79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3">
                    <a:moveTo>
                      <a:pt x="6" y="0"/>
                    </a:moveTo>
                    <a:cubicBezTo>
                      <a:pt x="2" y="0"/>
                      <a:pt x="0" y="3"/>
                      <a:pt x="0" y="6"/>
                    </a:cubicBezTo>
                    <a:cubicBezTo>
                      <a:pt x="0" y="10"/>
                      <a:pt x="2" y="13"/>
                      <a:pt x="6" y="13"/>
                    </a:cubicBezTo>
                    <a:cubicBezTo>
                      <a:pt x="79" y="13"/>
                      <a:pt x="79" y="13"/>
                      <a:pt x="79" y="13"/>
                    </a:cubicBezTo>
                    <a:cubicBezTo>
                      <a:pt x="76" y="7"/>
                      <a:pt x="76" y="7"/>
                      <a:pt x="76" y="7"/>
                    </a:cubicBezTo>
                    <a:cubicBezTo>
                      <a:pt x="79" y="0"/>
                      <a:pt x="79" y="0"/>
                      <a:pt x="79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71" name="Freeform 1559"/>
              <p:cNvSpPr>
                <a:spLocks/>
              </p:cNvSpPr>
              <p:nvPr/>
            </p:nvSpPr>
            <p:spPr bwMode="auto">
              <a:xfrm>
                <a:off x="4757" y="2365"/>
                <a:ext cx="120" cy="35"/>
              </a:xfrm>
              <a:custGeom>
                <a:avLst/>
                <a:gdLst>
                  <a:gd name="T0" fmla="*/ 208 w 48"/>
                  <a:gd name="T1" fmla="*/ 0 h 13"/>
                  <a:gd name="T2" fmla="*/ 0 w 48"/>
                  <a:gd name="T3" fmla="*/ 253 h 13"/>
                  <a:gd name="T4" fmla="*/ 750 w 48"/>
                  <a:gd name="T5" fmla="*/ 253 h 13"/>
                  <a:gd name="T6" fmla="*/ 708 w 48"/>
                  <a:gd name="T7" fmla="*/ 137 h 13"/>
                  <a:gd name="T8" fmla="*/ 750 w 48"/>
                  <a:gd name="T9" fmla="*/ 0 h 13"/>
                  <a:gd name="T10" fmla="*/ 208 w 48"/>
                  <a:gd name="T11" fmla="*/ 0 h 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8" h="13">
                    <a:moveTo>
                      <a:pt x="13" y="0"/>
                    </a:moveTo>
                    <a:cubicBezTo>
                      <a:pt x="7" y="4"/>
                      <a:pt x="3" y="8"/>
                      <a:pt x="0" y="13"/>
                    </a:cubicBezTo>
                    <a:cubicBezTo>
                      <a:pt x="48" y="13"/>
                      <a:pt x="48" y="13"/>
                      <a:pt x="48" y="13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8" y="0"/>
                      <a:pt x="48" y="0"/>
                      <a:pt x="48" y="0"/>
                    </a:cubicBezTo>
                    <a:lnTo>
                      <a:pt x="13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72" name="Freeform 1560"/>
              <p:cNvSpPr>
                <a:spLocks/>
              </p:cNvSpPr>
              <p:nvPr/>
            </p:nvSpPr>
            <p:spPr bwMode="auto">
              <a:xfrm>
                <a:off x="4494" y="2563"/>
                <a:ext cx="120" cy="32"/>
              </a:xfrm>
              <a:custGeom>
                <a:avLst/>
                <a:gdLst>
                  <a:gd name="T0" fmla="*/ 95 w 48"/>
                  <a:gd name="T1" fmla="*/ 0 h 12"/>
                  <a:gd name="T2" fmla="*/ 0 w 48"/>
                  <a:gd name="T3" fmla="*/ 115 h 12"/>
                  <a:gd name="T4" fmla="*/ 95 w 48"/>
                  <a:gd name="T5" fmla="*/ 227 h 12"/>
                  <a:gd name="T6" fmla="*/ 750 w 48"/>
                  <a:gd name="T7" fmla="*/ 227 h 12"/>
                  <a:gd name="T8" fmla="*/ 708 w 48"/>
                  <a:gd name="T9" fmla="*/ 115 h 12"/>
                  <a:gd name="T10" fmla="*/ 750 w 48"/>
                  <a:gd name="T11" fmla="*/ 0 h 12"/>
                  <a:gd name="T12" fmla="*/ 95 w 48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8" h="12">
                    <a:moveTo>
                      <a:pt x="6" y="0"/>
                    </a:moveTo>
                    <a:cubicBezTo>
                      <a:pt x="3" y="0"/>
                      <a:pt x="0" y="2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8" y="0"/>
                      <a:pt x="48" y="0"/>
                      <a:pt x="48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73" name="Freeform 1561"/>
              <p:cNvSpPr>
                <a:spLocks/>
              </p:cNvSpPr>
              <p:nvPr/>
            </p:nvSpPr>
            <p:spPr bwMode="auto">
              <a:xfrm>
                <a:off x="4479" y="2637"/>
                <a:ext cx="140" cy="32"/>
              </a:xfrm>
              <a:custGeom>
                <a:avLst/>
                <a:gdLst>
                  <a:gd name="T0" fmla="*/ 783 w 56"/>
                  <a:gd name="T1" fmla="*/ 0 h 12"/>
                  <a:gd name="T2" fmla="*/ 875 w 56"/>
                  <a:gd name="T3" fmla="*/ 115 h 12"/>
                  <a:gd name="T4" fmla="*/ 783 w 56"/>
                  <a:gd name="T5" fmla="*/ 227 h 12"/>
                  <a:gd name="T6" fmla="*/ 0 w 56"/>
                  <a:gd name="T7" fmla="*/ 227 h 12"/>
                  <a:gd name="T8" fmla="*/ 63 w 56"/>
                  <a:gd name="T9" fmla="*/ 115 h 12"/>
                  <a:gd name="T10" fmla="*/ 0 w 56"/>
                  <a:gd name="T11" fmla="*/ 0 h 12"/>
                  <a:gd name="T12" fmla="*/ 783 w 5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12">
                    <a:moveTo>
                      <a:pt x="50" y="0"/>
                    </a:moveTo>
                    <a:cubicBezTo>
                      <a:pt x="53" y="0"/>
                      <a:pt x="56" y="2"/>
                      <a:pt x="56" y="6"/>
                    </a:cubicBezTo>
                    <a:cubicBezTo>
                      <a:pt x="56" y="9"/>
                      <a:pt x="53" y="12"/>
                      <a:pt x="5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74" name="Freeform 1563"/>
              <p:cNvSpPr>
                <a:spLocks/>
              </p:cNvSpPr>
              <p:nvPr/>
            </p:nvSpPr>
            <p:spPr bwMode="auto">
              <a:xfrm>
                <a:off x="4479" y="2637"/>
                <a:ext cx="140" cy="32"/>
              </a:xfrm>
              <a:custGeom>
                <a:avLst/>
                <a:gdLst>
                  <a:gd name="T0" fmla="*/ 783 w 56"/>
                  <a:gd name="T1" fmla="*/ 0 h 12"/>
                  <a:gd name="T2" fmla="*/ 875 w 56"/>
                  <a:gd name="T3" fmla="*/ 115 h 12"/>
                  <a:gd name="T4" fmla="*/ 783 w 56"/>
                  <a:gd name="T5" fmla="*/ 227 h 12"/>
                  <a:gd name="T6" fmla="*/ 0 w 56"/>
                  <a:gd name="T7" fmla="*/ 227 h 12"/>
                  <a:gd name="T8" fmla="*/ 63 w 56"/>
                  <a:gd name="T9" fmla="*/ 115 h 12"/>
                  <a:gd name="T10" fmla="*/ 0 w 56"/>
                  <a:gd name="T11" fmla="*/ 0 h 12"/>
                  <a:gd name="T12" fmla="*/ 783 w 56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12">
                    <a:moveTo>
                      <a:pt x="50" y="0"/>
                    </a:moveTo>
                    <a:cubicBezTo>
                      <a:pt x="53" y="0"/>
                      <a:pt x="56" y="2"/>
                      <a:pt x="56" y="6"/>
                    </a:cubicBezTo>
                    <a:cubicBezTo>
                      <a:pt x="56" y="9"/>
                      <a:pt x="53" y="12"/>
                      <a:pt x="5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75" name="Freeform 1564"/>
              <p:cNvSpPr>
                <a:spLocks/>
              </p:cNvSpPr>
              <p:nvPr/>
            </p:nvSpPr>
            <p:spPr bwMode="auto">
              <a:xfrm>
                <a:off x="4699" y="2768"/>
                <a:ext cx="198" cy="32"/>
              </a:xfrm>
              <a:custGeom>
                <a:avLst/>
                <a:gdLst>
                  <a:gd name="T0" fmla="*/ 1150 w 79"/>
                  <a:gd name="T1" fmla="*/ 227 h 12"/>
                  <a:gd name="T2" fmla="*/ 1243 w 79"/>
                  <a:gd name="T3" fmla="*/ 115 h 12"/>
                  <a:gd name="T4" fmla="*/ 1150 w 79"/>
                  <a:gd name="T5" fmla="*/ 0 h 12"/>
                  <a:gd name="T6" fmla="*/ 0 w 79"/>
                  <a:gd name="T7" fmla="*/ 0 h 12"/>
                  <a:gd name="T8" fmla="*/ 50 w 79"/>
                  <a:gd name="T9" fmla="*/ 115 h 12"/>
                  <a:gd name="T10" fmla="*/ 0 w 79"/>
                  <a:gd name="T11" fmla="*/ 227 h 12"/>
                  <a:gd name="T12" fmla="*/ 1150 w 79"/>
                  <a:gd name="T13" fmla="*/ 227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2">
                    <a:moveTo>
                      <a:pt x="73" y="12"/>
                    </a:moveTo>
                    <a:cubicBezTo>
                      <a:pt x="76" y="12"/>
                      <a:pt x="79" y="9"/>
                      <a:pt x="79" y="6"/>
                    </a:cubicBezTo>
                    <a:cubicBezTo>
                      <a:pt x="79" y="3"/>
                      <a:pt x="76" y="0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0" y="12"/>
                      <a:pt x="0" y="12"/>
                      <a:pt x="0" y="12"/>
                    </a:cubicBezTo>
                    <a:lnTo>
                      <a:pt x="73" y="12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76" name="Freeform 1565"/>
              <p:cNvSpPr>
                <a:spLocks/>
              </p:cNvSpPr>
              <p:nvPr/>
            </p:nvSpPr>
            <p:spPr bwMode="auto">
              <a:xfrm>
                <a:off x="4807" y="2832"/>
                <a:ext cx="212" cy="32"/>
              </a:xfrm>
              <a:custGeom>
                <a:avLst/>
                <a:gdLst>
                  <a:gd name="T0" fmla="*/ 0 w 85"/>
                  <a:gd name="T1" fmla="*/ 0 h 12"/>
                  <a:gd name="T2" fmla="*/ 42 w 85"/>
                  <a:gd name="T3" fmla="*/ 115 h 12"/>
                  <a:gd name="T4" fmla="*/ 0 w 85"/>
                  <a:gd name="T5" fmla="*/ 227 h 12"/>
                  <a:gd name="T6" fmla="*/ 1212 w 85"/>
                  <a:gd name="T7" fmla="*/ 227 h 12"/>
                  <a:gd name="T8" fmla="*/ 1319 w 85"/>
                  <a:gd name="T9" fmla="*/ 115 h 12"/>
                  <a:gd name="T10" fmla="*/ 1212 w 85"/>
                  <a:gd name="T11" fmla="*/ 0 h 12"/>
                  <a:gd name="T12" fmla="*/ 0 w 85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5" h="12">
                    <a:moveTo>
                      <a:pt x="0" y="0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78" y="12"/>
                      <a:pt x="78" y="12"/>
                      <a:pt x="78" y="12"/>
                    </a:cubicBezTo>
                    <a:cubicBezTo>
                      <a:pt x="82" y="12"/>
                      <a:pt x="85" y="9"/>
                      <a:pt x="85" y="6"/>
                    </a:cubicBezTo>
                    <a:cubicBezTo>
                      <a:pt x="85" y="2"/>
                      <a:pt x="82" y="0"/>
                      <a:pt x="7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77" name="Freeform 1566"/>
              <p:cNvSpPr>
                <a:spLocks/>
              </p:cNvSpPr>
              <p:nvPr/>
            </p:nvSpPr>
            <p:spPr bwMode="auto">
              <a:xfrm>
                <a:off x="4852" y="2896"/>
                <a:ext cx="102" cy="35"/>
              </a:xfrm>
              <a:custGeom>
                <a:avLst/>
                <a:gdLst>
                  <a:gd name="T0" fmla="*/ 0 w 41"/>
                  <a:gd name="T1" fmla="*/ 0 h 13"/>
                  <a:gd name="T2" fmla="*/ 62 w 41"/>
                  <a:gd name="T3" fmla="*/ 137 h 13"/>
                  <a:gd name="T4" fmla="*/ 0 w 41"/>
                  <a:gd name="T5" fmla="*/ 253 h 13"/>
                  <a:gd name="T6" fmla="*/ 0 w 41"/>
                  <a:gd name="T7" fmla="*/ 253 h 13"/>
                  <a:gd name="T8" fmla="*/ 632 w 41"/>
                  <a:gd name="T9" fmla="*/ 0 h 13"/>
                  <a:gd name="T10" fmla="*/ 0 w 41"/>
                  <a:gd name="T11" fmla="*/ 0 h 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1" h="13">
                    <a:moveTo>
                      <a:pt x="0" y="0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5" y="8"/>
                      <a:pt x="29" y="4"/>
                      <a:pt x="4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78" name="Freeform 1567"/>
              <p:cNvSpPr>
                <a:spLocks/>
              </p:cNvSpPr>
              <p:nvPr/>
            </p:nvSpPr>
            <p:spPr bwMode="auto">
              <a:xfrm>
                <a:off x="4562" y="2701"/>
                <a:ext cx="175" cy="32"/>
              </a:xfrm>
              <a:custGeom>
                <a:avLst/>
                <a:gdLst>
                  <a:gd name="T0" fmla="*/ 63 w 70"/>
                  <a:gd name="T1" fmla="*/ 115 h 12"/>
                  <a:gd name="T2" fmla="*/ 0 w 70"/>
                  <a:gd name="T3" fmla="*/ 227 h 12"/>
                  <a:gd name="T4" fmla="*/ 988 w 70"/>
                  <a:gd name="T5" fmla="*/ 227 h 12"/>
                  <a:gd name="T6" fmla="*/ 1095 w 70"/>
                  <a:gd name="T7" fmla="*/ 115 h 12"/>
                  <a:gd name="T8" fmla="*/ 988 w 70"/>
                  <a:gd name="T9" fmla="*/ 0 h 12"/>
                  <a:gd name="T10" fmla="*/ 0 w 70"/>
                  <a:gd name="T11" fmla="*/ 0 h 12"/>
                  <a:gd name="T12" fmla="*/ 63 w 70"/>
                  <a:gd name="T13" fmla="*/ 115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0" h="12">
                    <a:moveTo>
                      <a:pt x="4" y="6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63" y="12"/>
                      <a:pt x="63" y="12"/>
                      <a:pt x="63" y="12"/>
                    </a:cubicBezTo>
                    <a:cubicBezTo>
                      <a:pt x="67" y="12"/>
                      <a:pt x="70" y="9"/>
                      <a:pt x="70" y="6"/>
                    </a:cubicBezTo>
                    <a:cubicBezTo>
                      <a:pt x="70" y="3"/>
                      <a:pt x="67" y="0"/>
                      <a:pt x="63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" y="6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79" name="Freeform 1568"/>
              <p:cNvSpPr>
                <a:spLocks/>
              </p:cNvSpPr>
              <p:nvPr/>
            </p:nvSpPr>
            <p:spPr bwMode="auto">
              <a:xfrm>
                <a:off x="4699" y="2768"/>
                <a:ext cx="198" cy="32"/>
              </a:xfrm>
              <a:custGeom>
                <a:avLst/>
                <a:gdLst>
                  <a:gd name="T0" fmla="*/ 1150 w 79"/>
                  <a:gd name="T1" fmla="*/ 227 h 12"/>
                  <a:gd name="T2" fmla="*/ 1243 w 79"/>
                  <a:gd name="T3" fmla="*/ 115 h 12"/>
                  <a:gd name="T4" fmla="*/ 1150 w 79"/>
                  <a:gd name="T5" fmla="*/ 0 h 12"/>
                  <a:gd name="T6" fmla="*/ 0 w 79"/>
                  <a:gd name="T7" fmla="*/ 0 h 12"/>
                  <a:gd name="T8" fmla="*/ 50 w 79"/>
                  <a:gd name="T9" fmla="*/ 115 h 12"/>
                  <a:gd name="T10" fmla="*/ 0 w 79"/>
                  <a:gd name="T11" fmla="*/ 227 h 12"/>
                  <a:gd name="T12" fmla="*/ 1150 w 79"/>
                  <a:gd name="T13" fmla="*/ 227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2">
                    <a:moveTo>
                      <a:pt x="73" y="12"/>
                    </a:moveTo>
                    <a:cubicBezTo>
                      <a:pt x="76" y="12"/>
                      <a:pt x="79" y="9"/>
                      <a:pt x="79" y="6"/>
                    </a:cubicBezTo>
                    <a:cubicBezTo>
                      <a:pt x="79" y="3"/>
                      <a:pt x="76" y="0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0" y="12"/>
                      <a:pt x="0" y="12"/>
                      <a:pt x="0" y="12"/>
                    </a:cubicBezTo>
                    <a:lnTo>
                      <a:pt x="73" y="12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80" name="Freeform 1569"/>
              <p:cNvSpPr>
                <a:spLocks/>
              </p:cNvSpPr>
              <p:nvPr/>
            </p:nvSpPr>
            <p:spPr bwMode="auto">
              <a:xfrm>
                <a:off x="4562" y="2701"/>
                <a:ext cx="175" cy="32"/>
              </a:xfrm>
              <a:custGeom>
                <a:avLst/>
                <a:gdLst>
                  <a:gd name="T0" fmla="*/ 63 w 70"/>
                  <a:gd name="T1" fmla="*/ 115 h 12"/>
                  <a:gd name="T2" fmla="*/ 0 w 70"/>
                  <a:gd name="T3" fmla="*/ 227 h 12"/>
                  <a:gd name="T4" fmla="*/ 988 w 70"/>
                  <a:gd name="T5" fmla="*/ 227 h 12"/>
                  <a:gd name="T6" fmla="*/ 1095 w 70"/>
                  <a:gd name="T7" fmla="*/ 115 h 12"/>
                  <a:gd name="T8" fmla="*/ 988 w 70"/>
                  <a:gd name="T9" fmla="*/ 0 h 12"/>
                  <a:gd name="T10" fmla="*/ 0 w 70"/>
                  <a:gd name="T11" fmla="*/ 0 h 12"/>
                  <a:gd name="T12" fmla="*/ 63 w 70"/>
                  <a:gd name="T13" fmla="*/ 115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0" h="12">
                    <a:moveTo>
                      <a:pt x="4" y="6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63" y="12"/>
                      <a:pt x="63" y="12"/>
                      <a:pt x="63" y="12"/>
                    </a:cubicBezTo>
                    <a:cubicBezTo>
                      <a:pt x="67" y="12"/>
                      <a:pt x="70" y="9"/>
                      <a:pt x="70" y="6"/>
                    </a:cubicBezTo>
                    <a:cubicBezTo>
                      <a:pt x="70" y="3"/>
                      <a:pt x="67" y="0"/>
                      <a:pt x="63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" y="6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81" name="Freeform 1570"/>
              <p:cNvSpPr>
                <a:spLocks/>
              </p:cNvSpPr>
              <p:nvPr/>
            </p:nvSpPr>
            <p:spPr bwMode="auto">
              <a:xfrm>
                <a:off x="4572" y="2707"/>
                <a:ext cx="142" cy="8"/>
              </a:xfrm>
              <a:custGeom>
                <a:avLst/>
                <a:gdLst>
                  <a:gd name="T0" fmla="*/ 0 w 57"/>
                  <a:gd name="T1" fmla="*/ 0 h 3"/>
                  <a:gd name="T2" fmla="*/ 882 w 57"/>
                  <a:gd name="T3" fmla="*/ 0 h 3"/>
                  <a:gd name="T4" fmla="*/ 30 w 57"/>
                  <a:gd name="T5" fmla="*/ 56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7" h="3">
                    <a:moveTo>
                      <a:pt x="0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49" y="0"/>
                      <a:pt x="2" y="2"/>
                      <a:pt x="2" y="3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82" name="Freeform 1571"/>
              <p:cNvSpPr>
                <a:spLocks/>
              </p:cNvSpPr>
              <p:nvPr/>
            </p:nvSpPr>
            <p:spPr bwMode="auto">
              <a:xfrm>
                <a:off x="4707" y="2773"/>
                <a:ext cx="162" cy="8"/>
              </a:xfrm>
              <a:custGeom>
                <a:avLst/>
                <a:gdLst>
                  <a:gd name="T0" fmla="*/ 0 w 65"/>
                  <a:gd name="T1" fmla="*/ 0 h 3"/>
                  <a:gd name="T2" fmla="*/ 1007 w 65"/>
                  <a:gd name="T3" fmla="*/ 0 h 3"/>
                  <a:gd name="T4" fmla="*/ 12 w 65"/>
                  <a:gd name="T5" fmla="*/ 56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5" h="3">
                    <a:moveTo>
                      <a:pt x="0" y="0"/>
                    </a:moveTo>
                    <a:cubicBezTo>
                      <a:pt x="65" y="0"/>
                      <a:pt x="65" y="0"/>
                      <a:pt x="65" y="0"/>
                    </a:cubicBezTo>
                    <a:cubicBezTo>
                      <a:pt x="57" y="0"/>
                      <a:pt x="2" y="2"/>
                      <a:pt x="1" y="3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83" name="Freeform 1572"/>
              <p:cNvSpPr>
                <a:spLocks/>
              </p:cNvSpPr>
              <p:nvPr/>
            </p:nvSpPr>
            <p:spPr bwMode="auto">
              <a:xfrm>
                <a:off x="4817" y="2837"/>
                <a:ext cx="162" cy="8"/>
              </a:xfrm>
              <a:custGeom>
                <a:avLst/>
                <a:gdLst>
                  <a:gd name="T0" fmla="*/ 0 w 65"/>
                  <a:gd name="T1" fmla="*/ 0 h 3"/>
                  <a:gd name="T2" fmla="*/ 1007 w 65"/>
                  <a:gd name="T3" fmla="*/ 0 h 3"/>
                  <a:gd name="T4" fmla="*/ 12 w 65"/>
                  <a:gd name="T5" fmla="*/ 56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5" h="3">
                    <a:moveTo>
                      <a:pt x="0" y="0"/>
                    </a:moveTo>
                    <a:cubicBezTo>
                      <a:pt x="65" y="0"/>
                      <a:pt x="65" y="0"/>
                      <a:pt x="65" y="0"/>
                    </a:cubicBezTo>
                    <a:cubicBezTo>
                      <a:pt x="57" y="0"/>
                      <a:pt x="1" y="2"/>
                      <a:pt x="1" y="3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84" name="Freeform 1573"/>
              <p:cNvSpPr>
                <a:spLocks/>
              </p:cNvSpPr>
              <p:nvPr/>
            </p:nvSpPr>
            <p:spPr bwMode="auto">
              <a:xfrm>
                <a:off x="4862" y="2901"/>
                <a:ext cx="60" cy="8"/>
              </a:xfrm>
              <a:custGeom>
                <a:avLst/>
                <a:gdLst>
                  <a:gd name="T0" fmla="*/ 0 w 24"/>
                  <a:gd name="T1" fmla="*/ 0 h 3"/>
                  <a:gd name="T2" fmla="*/ 375 w 24"/>
                  <a:gd name="T3" fmla="*/ 0 h 3"/>
                  <a:gd name="T4" fmla="*/ 33 w 24"/>
                  <a:gd name="T5" fmla="*/ 56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4" h="3">
                    <a:moveTo>
                      <a:pt x="0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6" y="0"/>
                      <a:pt x="2" y="2"/>
                      <a:pt x="2" y="3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85" name="Freeform 1574"/>
              <p:cNvSpPr>
                <a:spLocks/>
              </p:cNvSpPr>
              <p:nvPr/>
            </p:nvSpPr>
            <p:spPr bwMode="auto">
              <a:xfrm>
                <a:off x="4807" y="2832"/>
                <a:ext cx="212" cy="32"/>
              </a:xfrm>
              <a:custGeom>
                <a:avLst/>
                <a:gdLst>
                  <a:gd name="T0" fmla="*/ 0 w 85"/>
                  <a:gd name="T1" fmla="*/ 0 h 12"/>
                  <a:gd name="T2" fmla="*/ 42 w 85"/>
                  <a:gd name="T3" fmla="*/ 115 h 12"/>
                  <a:gd name="T4" fmla="*/ 0 w 85"/>
                  <a:gd name="T5" fmla="*/ 227 h 12"/>
                  <a:gd name="T6" fmla="*/ 1212 w 85"/>
                  <a:gd name="T7" fmla="*/ 227 h 12"/>
                  <a:gd name="T8" fmla="*/ 1319 w 85"/>
                  <a:gd name="T9" fmla="*/ 115 h 12"/>
                  <a:gd name="T10" fmla="*/ 1212 w 85"/>
                  <a:gd name="T11" fmla="*/ 0 h 12"/>
                  <a:gd name="T12" fmla="*/ 0 w 85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5" h="12">
                    <a:moveTo>
                      <a:pt x="0" y="0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78" y="12"/>
                      <a:pt x="78" y="12"/>
                      <a:pt x="78" y="12"/>
                    </a:cubicBezTo>
                    <a:cubicBezTo>
                      <a:pt x="82" y="12"/>
                      <a:pt x="85" y="9"/>
                      <a:pt x="85" y="6"/>
                    </a:cubicBezTo>
                    <a:cubicBezTo>
                      <a:pt x="85" y="2"/>
                      <a:pt x="82" y="0"/>
                      <a:pt x="7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86" name="Freeform 1575"/>
              <p:cNvSpPr>
                <a:spLocks/>
              </p:cNvSpPr>
              <p:nvPr/>
            </p:nvSpPr>
            <p:spPr bwMode="auto">
              <a:xfrm>
                <a:off x="4852" y="2896"/>
                <a:ext cx="102" cy="35"/>
              </a:xfrm>
              <a:custGeom>
                <a:avLst/>
                <a:gdLst>
                  <a:gd name="T0" fmla="*/ 0 w 41"/>
                  <a:gd name="T1" fmla="*/ 0 h 13"/>
                  <a:gd name="T2" fmla="*/ 62 w 41"/>
                  <a:gd name="T3" fmla="*/ 137 h 13"/>
                  <a:gd name="T4" fmla="*/ 0 w 41"/>
                  <a:gd name="T5" fmla="*/ 253 h 13"/>
                  <a:gd name="T6" fmla="*/ 0 w 41"/>
                  <a:gd name="T7" fmla="*/ 253 h 13"/>
                  <a:gd name="T8" fmla="*/ 632 w 41"/>
                  <a:gd name="T9" fmla="*/ 0 h 13"/>
                  <a:gd name="T10" fmla="*/ 0 w 41"/>
                  <a:gd name="T11" fmla="*/ 0 h 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1" h="13">
                    <a:moveTo>
                      <a:pt x="0" y="0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5" y="8"/>
                      <a:pt x="29" y="4"/>
                      <a:pt x="4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87" name="Freeform 1576"/>
              <p:cNvSpPr>
                <a:spLocks/>
              </p:cNvSpPr>
              <p:nvPr/>
            </p:nvSpPr>
            <p:spPr bwMode="auto">
              <a:xfrm>
                <a:off x="4582" y="3293"/>
                <a:ext cx="42" cy="30"/>
              </a:xfrm>
              <a:custGeom>
                <a:avLst/>
                <a:gdLst>
                  <a:gd name="T0" fmla="*/ 30 w 17"/>
                  <a:gd name="T1" fmla="*/ 202 h 11"/>
                  <a:gd name="T2" fmla="*/ 166 w 17"/>
                  <a:gd name="T3" fmla="*/ 185 h 11"/>
                  <a:gd name="T4" fmla="*/ 212 w 17"/>
                  <a:gd name="T5" fmla="*/ 0 h 11"/>
                  <a:gd name="T6" fmla="*/ 0 w 17"/>
                  <a:gd name="T7" fmla="*/ 120 h 1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11">
                    <a:moveTo>
                      <a:pt x="2" y="10"/>
                    </a:moveTo>
                    <a:cubicBezTo>
                      <a:pt x="5" y="11"/>
                      <a:pt x="9" y="11"/>
                      <a:pt x="11" y="9"/>
                    </a:cubicBezTo>
                    <a:cubicBezTo>
                      <a:pt x="13" y="8"/>
                      <a:pt x="17" y="3"/>
                      <a:pt x="14" y="0"/>
                    </a:cubicBezTo>
                    <a:cubicBezTo>
                      <a:pt x="13" y="7"/>
                      <a:pt x="6" y="6"/>
                      <a:pt x="0" y="6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88" name="Freeform 1577"/>
              <p:cNvSpPr>
                <a:spLocks/>
              </p:cNvSpPr>
              <p:nvPr/>
            </p:nvSpPr>
            <p:spPr bwMode="auto">
              <a:xfrm>
                <a:off x="4489" y="3200"/>
                <a:ext cx="123" cy="35"/>
              </a:xfrm>
              <a:custGeom>
                <a:avLst/>
                <a:gdLst>
                  <a:gd name="T0" fmla="*/ 113 w 49"/>
                  <a:gd name="T1" fmla="*/ 0 h 13"/>
                  <a:gd name="T2" fmla="*/ 0 w 49"/>
                  <a:gd name="T3" fmla="*/ 137 h 13"/>
                  <a:gd name="T4" fmla="*/ 113 w 49"/>
                  <a:gd name="T5" fmla="*/ 253 h 13"/>
                  <a:gd name="T6" fmla="*/ 776 w 49"/>
                  <a:gd name="T7" fmla="*/ 253 h 13"/>
                  <a:gd name="T8" fmla="*/ 713 w 49"/>
                  <a:gd name="T9" fmla="*/ 137 h 13"/>
                  <a:gd name="T10" fmla="*/ 776 w 49"/>
                  <a:gd name="T11" fmla="*/ 0 h 13"/>
                  <a:gd name="T12" fmla="*/ 113 w 49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9" h="13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0"/>
                      <a:pt x="3" y="13"/>
                      <a:pt x="7" y="13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9" y="0"/>
                      <a:pt x="49" y="0"/>
                      <a:pt x="49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89" name="Freeform 1578"/>
              <p:cNvSpPr>
                <a:spLocks/>
              </p:cNvSpPr>
              <p:nvPr/>
            </p:nvSpPr>
            <p:spPr bwMode="auto">
              <a:xfrm>
                <a:off x="4491" y="3205"/>
                <a:ext cx="108" cy="24"/>
              </a:xfrm>
              <a:custGeom>
                <a:avLst/>
                <a:gdLst>
                  <a:gd name="T0" fmla="*/ 113 w 43"/>
                  <a:gd name="T1" fmla="*/ 0 h 9"/>
                  <a:gd name="T2" fmla="*/ 681 w 43"/>
                  <a:gd name="T3" fmla="*/ 0 h 9"/>
                  <a:gd name="T4" fmla="*/ 50 w 43"/>
                  <a:gd name="T5" fmla="*/ 136 h 9"/>
                  <a:gd name="T6" fmla="*/ 113 w 43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3" h="9">
                    <a:moveTo>
                      <a:pt x="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37" y="0"/>
                      <a:pt x="3" y="1"/>
                      <a:pt x="3" y="7"/>
                    </a:cubicBezTo>
                    <a:cubicBezTo>
                      <a:pt x="2" y="9"/>
                      <a:pt x="0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90" name="Freeform 1579"/>
              <p:cNvSpPr>
                <a:spLocks/>
              </p:cNvSpPr>
              <p:nvPr/>
            </p:nvSpPr>
            <p:spPr bwMode="auto">
              <a:xfrm>
                <a:off x="4489" y="3200"/>
                <a:ext cx="123" cy="35"/>
              </a:xfrm>
              <a:custGeom>
                <a:avLst/>
                <a:gdLst>
                  <a:gd name="T0" fmla="*/ 113 w 49"/>
                  <a:gd name="T1" fmla="*/ 0 h 13"/>
                  <a:gd name="T2" fmla="*/ 0 w 49"/>
                  <a:gd name="T3" fmla="*/ 137 h 13"/>
                  <a:gd name="T4" fmla="*/ 113 w 49"/>
                  <a:gd name="T5" fmla="*/ 253 h 13"/>
                  <a:gd name="T6" fmla="*/ 776 w 49"/>
                  <a:gd name="T7" fmla="*/ 253 h 13"/>
                  <a:gd name="T8" fmla="*/ 713 w 49"/>
                  <a:gd name="T9" fmla="*/ 137 h 13"/>
                  <a:gd name="T10" fmla="*/ 776 w 49"/>
                  <a:gd name="T11" fmla="*/ 0 h 13"/>
                  <a:gd name="T12" fmla="*/ 113 w 49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49" h="13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0"/>
                      <a:pt x="3" y="13"/>
                      <a:pt x="7" y="13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9" y="0"/>
                      <a:pt x="49" y="0"/>
                      <a:pt x="49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91" name="Freeform 1580"/>
              <p:cNvSpPr>
                <a:spLocks/>
              </p:cNvSpPr>
              <p:nvPr/>
            </p:nvSpPr>
            <p:spPr bwMode="auto">
              <a:xfrm>
                <a:off x="4476" y="3275"/>
                <a:ext cx="141" cy="34"/>
              </a:xfrm>
              <a:custGeom>
                <a:avLst/>
                <a:gdLst>
                  <a:gd name="T0" fmla="*/ 798 w 56"/>
                  <a:gd name="T1" fmla="*/ 0 h 13"/>
                  <a:gd name="T2" fmla="*/ 894 w 56"/>
                  <a:gd name="T3" fmla="*/ 123 h 13"/>
                  <a:gd name="T4" fmla="*/ 798 w 56"/>
                  <a:gd name="T5" fmla="*/ 233 h 13"/>
                  <a:gd name="T6" fmla="*/ 0 w 56"/>
                  <a:gd name="T7" fmla="*/ 233 h 13"/>
                  <a:gd name="T8" fmla="*/ 50 w 56"/>
                  <a:gd name="T9" fmla="*/ 123 h 13"/>
                  <a:gd name="T10" fmla="*/ 0 w 56"/>
                  <a:gd name="T11" fmla="*/ 0 h 13"/>
                  <a:gd name="T12" fmla="*/ 798 w 56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13">
                    <a:moveTo>
                      <a:pt x="50" y="0"/>
                    </a:moveTo>
                    <a:cubicBezTo>
                      <a:pt x="53" y="0"/>
                      <a:pt x="56" y="3"/>
                      <a:pt x="56" y="7"/>
                    </a:cubicBezTo>
                    <a:cubicBezTo>
                      <a:pt x="56" y="10"/>
                      <a:pt x="53" y="13"/>
                      <a:pt x="5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92" name="Freeform 1581"/>
              <p:cNvSpPr>
                <a:spLocks/>
              </p:cNvSpPr>
              <p:nvPr/>
            </p:nvSpPr>
            <p:spPr bwMode="auto">
              <a:xfrm>
                <a:off x="4489" y="3280"/>
                <a:ext cx="125" cy="24"/>
              </a:xfrm>
              <a:custGeom>
                <a:avLst/>
                <a:gdLst>
                  <a:gd name="T0" fmla="*/ 688 w 50"/>
                  <a:gd name="T1" fmla="*/ 0 h 9"/>
                  <a:gd name="T2" fmla="*/ 0 w 50"/>
                  <a:gd name="T3" fmla="*/ 0 h 9"/>
                  <a:gd name="T4" fmla="*/ 738 w 50"/>
                  <a:gd name="T5" fmla="*/ 136 h 9"/>
                  <a:gd name="T6" fmla="*/ 688 w 50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0" h="9">
                    <a:moveTo>
                      <a:pt x="4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6" y="0"/>
                      <a:pt x="47" y="1"/>
                      <a:pt x="47" y="7"/>
                    </a:cubicBezTo>
                    <a:cubicBezTo>
                      <a:pt x="48" y="9"/>
                      <a:pt x="50" y="0"/>
                      <a:pt x="44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93" name="Freeform 1582"/>
              <p:cNvSpPr>
                <a:spLocks/>
              </p:cNvSpPr>
              <p:nvPr/>
            </p:nvSpPr>
            <p:spPr bwMode="auto">
              <a:xfrm>
                <a:off x="4476" y="3275"/>
                <a:ext cx="141" cy="34"/>
              </a:xfrm>
              <a:custGeom>
                <a:avLst/>
                <a:gdLst>
                  <a:gd name="T0" fmla="*/ 798 w 56"/>
                  <a:gd name="T1" fmla="*/ 0 h 13"/>
                  <a:gd name="T2" fmla="*/ 894 w 56"/>
                  <a:gd name="T3" fmla="*/ 123 h 13"/>
                  <a:gd name="T4" fmla="*/ 798 w 56"/>
                  <a:gd name="T5" fmla="*/ 233 h 13"/>
                  <a:gd name="T6" fmla="*/ 0 w 56"/>
                  <a:gd name="T7" fmla="*/ 233 h 13"/>
                  <a:gd name="T8" fmla="*/ 50 w 56"/>
                  <a:gd name="T9" fmla="*/ 123 h 13"/>
                  <a:gd name="T10" fmla="*/ 0 w 56"/>
                  <a:gd name="T11" fmla="*/ 0 h 13"/>
                  <a:gd name="T12" fmla="*/ 798 w 56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6" h="13">
                    <a:moveTo>
                      <a:pt x="50" y="0"/>
                    </a:moveTo>
                    <a:cubicBezTo>
                      <a:pt x="53" y="0"/>
                      <a:pt x="56" y="3"/>
                      <a:pt x="56" y="7"/>
                    </a:cubicBezTo>
                    <a:cubicBezTo>
                      <a:pt x="56" y="10"/>
                      <a:pt x="53" y="13"/>
                      <a:pt x="5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0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94" name="Freeform 1583"/>
              <p:cNvSpPr>
                <a:spLocks/>
              </p:cNvSpPr>
              <p:nvPr/>
            </p:nvSpPr>
            <p:spPr bwMode="auto">
              <a:xfrm>
                <a:off x="4694" y="3405"/>
                <a:ext cx="198" cy="35"/>
              </a:xfrm>
              <a:custGeom>
                <a:avLst/>
                <a:gdLst>
                  <a:gd name="T0" fmla="*/ 1150 w 79"/>
                  <a:gd name="T1" fmla="*/ 253 h 13"/>
                  <a:gd name="T2" fmla="*/ 1243 w 79"/>
                  <a:gd name="T3" fmla="*/ 137 h 13"/>
                  <a:gd name="T4" fmla="*/ 1150 w 79"/>
                  <a:gd name="T5" fmla="*/ 0 h 13"/>
                  <a:gd name="T6" fmla="*/ 0 w 79"/>
                  <a:gd name="T7" fmla="*/ 0 h 13"/>
                  <a:gd name="T8" fmla="*/ 63 w 79"/>
                  <a:gd name="T9" fmla="*/ 137 h 13"/>
                  <a:gd name="T10" fmla="*/ 0 w 79"/>
                  <a:gd name="T11" fmla="*/ 253 h 13"/>
                  <a:gd name="T12" fmla="*/ 1150 w 79"/>
                  <a:gd name="T13" fmla="*/ 253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3">
                    <a:moveTo>
                      <a:pt x="73" y="13"/>
                    </a:moveTo>
                    <a:cubicBezTo>
                      <a:pt x="77" y="13"/>
                      <a:pt x="79" y="10"/>
                      <a:pt x="79" y="7"/>
                    </a:cubicBezTo>
                    <a:cubicBezTo>
                      <a:pt x="79" y="3"/>
                      <a:pt x="77" y="0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0" y="13"/>
                      <a:pt x="0" y="13"/>
                      <a:pt x="0" y="13"/>
                    </a:cubicBezTo>
                    <a:lnTo>
                      <a:pt x="73" y="13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95" name="Freeform 1584"/>
              <p:cNvSpPr>
                <a:spLocks/>
              </p:cNvSpPr>
              <p:nvPr/>
            </p:nvSpPr>
            <p:spPr bwMode="auto">
              <a:xfrm>
                <a:off x="4804" y="3469"/>
                <a:ext cx="210" cy="35"/>
              </a:xfrm>
              <a:custGeom>
                <a:avLst/>
                <a:gdLst>
                  <a:gd name="T0" fmla="*/ 0 w 84"/>
                  <a:gd name="T1" fmla="*/ 0 h 13"/>
                  <a:gd name="T2" fmla="*/ 50 w 84"/>
                  <a:gd name="T3" fmla="*/ 116 h 13"/>
                  <a:gd name="T4" fmla="*/ 0 w 84"/>
                  <a:gd name="T5" fmla="*/ 253 h 13"/>
                  <a:gd name="T6" fmla="*/ 1220 w 84"/>
                  <a:gd name="T7" fmla="*/ 253 h 13"/>
                  <a:gd name="T8" fmla="*/ 1313 w 84"/>
                  <a:gd name="T9" fmla="*/ 116 h 13"/>
                  <a:gd name="T10" fmla="*/ 1220 w 84"/>
                  <a:gd name="T11" fmla="*/ 0 h 13"/>
                  <a:gd name="T12" fmla="*/ 0 w 84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3">
                    <a:moveTo>
                      <a:pt x="0" y="0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81" y="13"/>
                      <a:pt x="84" y="10"/>
                      <a:pt x="84" y="6"/>
                    </a:cubicBezTo>
                    <a:cubicBezTo>
                      <a:pt x="84" y="3"/>
                      <a:pt x="81" y="0"/>
                      <a:pt x="7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96" name="Freeform 1585"/>
              <p:cNvSpPr>
                <a:spLocks/>
              </p:cNvSpPr>
              <p:nvPr/>
            </p:nvSpPr>
            <p:spPr bwMode="auto">
              <a:xfrm>
                <a:off x="4849" y="3539"/>
                <a:ext cx="100" cy="32"/>
              </a:xfrm>
              <a:custGeom>
                <a:avLst/>
                <a:gdLst>
                  <a:gd name="T0" fmla="*/ 0 w 40"/>
                  <a:gd name="T1" fmla="*/ 0 h 12"/>
                  <a:gd name="T2" fmla="*/ 50 w 40"/>
                  <a:gd name="T3" fmla="*/ 136 h 12"/>
                  <a:gd name="T4" fmla="*/ 0 w 40"/>
                  <a:gd name="T5" fmla="*/ 227 h 12"/>
                  <a:gd name="T6" fmla="*/ 0 w 40"/>
                  <a:gd name="T7" fmla="*/ 227 h 12"/>
                  <a:gd name="T8" fmla="*/ 625 w 40"/>
                  <a:gd name="T9" fmla="*/ 0 h 12"/>
                  <a:gd name="T10" fmla="*/ 0 w 40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0" h="12">
                    <a:moveTo>
                      <a:pt x="0" y="0"/>
                    </a:moveTo>
                    <a:cubicBezTo>
                      <a:pt x="3" y="7"/>
                      <a:pt x="3" y="7"/>
                      <a:pt x="3" y="7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5" y="8"/>
                      <a:pt x="29" y="4"/>
                      <a:pt x="4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97" name="Freeform 1586"/>
              <p:cNvSpPr>
                <a:spLocks/>
              </p:cNvSpPr>
              <p:nvPr/>
            </p:nvSpPr>
            <p:spPr bwMode="auto">
              <a:xfrm>
                <a:off x="4557" y="3341"/>
                <a:ext cx="175" cy="32"/>
              </a:xfrm>
              <a:custGeom>
                <a:avLst/>
                <a:gdLst>
                  <a:gd name="T0" fmla="*/ 63 w 70"/>
                  <a:gd name="T1" fmla="*/ 115 h 12"/>
                  <a:gd name="T2" fmla="*/ 0 w 70"/>
                  <a:gd name="T3" fmla="*/ 227 h 12"/>
                  <a:gd name="T4" fmla="*/ 1000 w 70"/>
                  <a:gd name="T5" fmla="*/ 227 h 12"/>
                  <a:gd name="T6" fmla="*/ 1095 w 70"/>
                  <a:gd name="T7" fmla="*/ 115 h 12"/>
                  <a:gd name="T8" fmla="*/ 1000 w 70"/>
                  <a:gd name="T9" fmla="*/ 0 h 12"/>
                  <a:gd name="T10" fmla="*/ 0 w 70"/>
                  <a:gd name="T11" fmla="*/ 0 h 12"/>
                  <a:gd name="T12" fmla="*/ 63 w 70"/>
                  <a:gd name="T13" fmla="*/ 115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0" h="12">
                    <a:moveTo>
                      <a:pt x="4" y="6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7" y="12"/>
                      <a:pt x="70" y="9"/>
                      <a:pt x="70" y="6"/>
                    </a:cubicBezTo>
                    <a:cubicBezTo>
                      <a:pt x="70" y="2"/>
                      <a:pt x="67" y="0"/>
                      <a:pt x="64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" y="6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98" name="Freeform 1587"/>
              <p:cNvSpPr>
                <a:spLocks/>
              </p:cNvSpPr>
              <p:nvPr/>
            </p:nvSpPr>
            <p:spPr bwMode="auto">
              <a:xfrm>
                <a:off x="4694" y="3405"/>
                <a:ext cx="198" cy="35"/>
              </a:xfrm>
              <a:custGeom>
                <a:avLst/>
                <a:gdLst>
                  <a:gd name="T0" fmla="*/ 1150 w 79"/>
                  <a:gd name="T1" fmla="*/ 253 h 13"/>
                  <a:gd name="T2" fmla="*/ 1243 w 79"/>
                  <a:gd name="T3" fmla="*/ 137 h 13"/>
                  <a:gd name="T4" fmla="*/ 1150 w 79"/>
                  <a:gd name="T5" fmla="*/ 0 h 13"/>
                  <a:gd name="T6" fmla="*/ 0 w 79"/>
                  <a:gd name="T7" fmla="*/ 0 h 13"/>
                  <a:gd name="T8" fmla="*/ 63 w 79"/>
                  <a:gd name="T9" fmla="*/ 137 h 13"/>
                  <a:gd name="T10" fmla="*/ 0 w 79"/>
                  <a:gd name="T11" fmla="*/ 253 h 13"/>
                  <a:gd name="T12" fmla="*/ 1150 w 79"/>
                  <a:gd name="T13" fmla="*/ 253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3">
                    <a:moveTo>
                      <a:pt x="73" y="13"/>
                    </a:moveTo>
                    <a:cubicBezTo>
                      <a:pt x="77" y="13"/>
                      <a:pt x="79" y="10"/>
                      <a:pt x="79" y="7"/>
                    </a:cubicBezTo>
                    <a:cubicBezTo>
                      <a:pt x="79" y="3"/>
                      <a:pt x="77" y="0"/>
                      <a:pt x="7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0" y="13"/>
                      <a:pt x="0" y="13"/>
                      <a:pt x="0" y="13"/>
                    </a:cubicBezTo>
                    <a:lnTo>
                      <a:pt x="73" y="13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599" name="Freeform 1588"/>
              <p:cNvSpPr>
                <a:spLocks/>
              </p:cNvSpPr>
              <p:nvPr/>
            </p:nvSpPr>
            <p:spPr bwMode="auto">
              <a:xfrm>
                <a:off x="4557" y="3341"/>
                <a:ext cx="175" cy="32"/>
              </a:xfrm>
              <a:custGeom>
                <a:avLst/>
                <a:gdLst>
                  <a:gd name="T0" fmla="*/ 63 w 70"/>
                  <a:gd name="T1" fmla="*/ 115 h 12"/>
                  <a:gd name="T2" fmla="*/ 0 w 70"/>
                  <a:gd name="T3" fmla="*/ 227 h 12"/>
                  <a:gd name="T4" fmla="*/ 1000 w 70"/>
                  <a:gd name="T5" fmla="*/ 227 h 12"/>
                  <a:gd name="T6" fmla="*/ 1095 w 70"/>
                  <a:gd name="T7" fmla="*/ 115 h 12"/>
                  <a:gd name="T8" fmla="*/ 1000 w 70"/>
                  <a:gd name="T9" fmla="*/ 0 h 12"/>
                  <a:gd name="T10" fmla="*/ 0 w 70"/>
                  <a:gd name="T11" fmla="*/ 0 h 12"/>
                  <a:gd name="T12" fmla="*/ 63 w 70"/>
                  <a:gd name="T13" fmla="*/ 115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0" h="12">
                    <a:moveTo>
                      <a:pt x="4" y="6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7" y="12"/>
                      <a:pt x="70" y="9"/>
                      <a:pt x="70" y="6"/>
                    </a:cubicBezTo>
                    <a:cubicBezTo>
                      <a:pt x="70" y="2"/>
                      <a:pt x="67" y="0"/>
                      <a:pt x="64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4" y="6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600" name="Freeform 1589"/>
              <p:cNvSpPr>
                <a:spLocks/>
              </p:cNvSpPr>
              <p:nvPr/>
            </p:nvSpPr>
            <p:spPr bwMode="auto">
              <a:xfrm>
                <a:off x="4569" y="3347"/>
                <a:ext cx="140" cy="8"/>
              </a:xfrm>
              <a:custGeom>
                <a:avLst/>
                <a:gdLst>
                  <a:gd name="T0" fmla="*/ 0 w 56"/>
                  <a:gd name="T1" fmla="*/ 0 h 3"/>
                  <a:gd name="T2" fmla="*/ 875 w 56"/>
                  <a:gd name="T3" fmla="*/ 0 h 3"/>
                  <a:gd name="T4" fmla="*/ 20 w 56"/>
                  <a:gd name="T5" fmla="*/ 56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56" h="3">
                    <a:moveTo>
                      <a:pt x="0" y="0"/>
                    </a:moveTo>
                    <a:cubicBezTo>
                      <a:pt x="56" y="0"/>
                      <a:pt x="56" y="0"/>
                      <a:pt x="56" y="0"/>
                    </a:cubicBezTo>
                    <a:cubicBezTo>
                      <a:pt x="48" y="0"/>
                      <a:pt x="2" y="2"/>
                      <a:pt x="1" y="3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601" name="Freeform 1590"/>
              <p:cNvSpPr>
                <a:spLocks/>
              </p:cNvSpPr>
              <p:nvPr/>
            </p:nvSpPr>
            <p:spPr bwMode="auto">
              <a:xfrm>
                <a:off x="4702" y="3411"/>
                <a:ext cx="165" cy="10"/>
              </a:xfrm>
              <a:custGeom>
                <a:avLst/>
                <a:gdLst>
                  <a:gd name="T0" fmla="*/ 0 w 66"/>
                  <a:gd name="T1" fmla="*/ 0 h 4"/>
                  <a:gd name="T2" fmla="*/ 1033 w 66"/>
                  <a:gd name="T3" fmla="*/ 0 h 4"/>
                  <a:gd name="T4" fmla="*/ 33 w 66"/>
                  <a:gd name="T5" fmla="*/ 63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6" h="4">
                    <a:moveTo>
                      <a:pt x="0" y="0"/>
                    </a:moveTo>
                    <a:cubicBezTo>
                      <a:pt x="66" y="0"/>
                      <a:pt x="66" y="0"/>
                      <a:pt x="66" y="0"/>
                    </a:cubicBezTo>
                    <a:cubicBezTo>
                      <a:pt x="58" y="1"/>
                      <a:pt x="2" y="3"/>
                      <a:pt x="2" y="4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602" name="Freeform 1591"/>
              <p:cNvSpPr>
                <a:spLocks/>
              </p:cNvSpPr>
              <p:nvPr/>
            </p:nvSpPr>
            <p:spPr bwMode="auto">
              <a:xfrm>
                <a:off x="4812" y="3475"/>
                <a:ext cx="162" cy="10"/>
              </a:xfrm>
              <a:custGeom>
                <a:avLst/>
                <a:gdLst>
                  <a:gd name="T0" fmla="*/ 0 w 65"/>
                  <a:gd name="T1" fmla="*/ 0 h 4"/>
                  <a:gd name="T2" fmla="*/ 1007 w 65"/>
                  <a:gd name="T3" fmla="*/ 0 h 4"/>
                  <a:gd name="T4" fmla="*/ 12 w 65"/>
                  <a:gd name="T5" fmla="*/ 63 h 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5" h="4">
                    <a:moveTo>
                      <a:pt x="0" y="0"/>
                    </a:moveTo>
                    <a:cubicBezTo>
                      <a:pt x="65" y="0"/>
                      <a:pt x="65" y="0"/>
                      <a:pt x="65" y="0"/>
                    </a:cubicBezTo>
                    <a:cubicBezTo>
                      <a:pt x="57" y="1"/>
                      <a:pt x="2" y="3"/>
                      <a:pt x="1" y="4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603" name="Freeform 1592"/>
              <p:cNvSpPr>
                <a:spLocks/>
              </p:cNvSpPr>
              <p:nvPr/>
            </p:nvSpPr>
            <p:spPr bwMode="auto">
              <a:xfrm>
                <a:off x="4859" y="3544"/>
                <a:ext cx="60" cy="8"/>
              </a:xfrm>
              <a:custGeom>
                <a:avLst/>
                <a:gdLst>
                  <a:gd name="T0" fmla="*/ 0 w 24"/>
                  <a:gd name="T1" fmla="*/ 0 h 3"/>
                  <a:gd name="T2" fmla="*/ 375 w 24"/>
                  <a:gd name="T3" fmla="*/ 0 h 3"/>
                  <a:gd name="T4" fmla="*/ 20 w 24"/>
                  <a:gd name="T5" fmla="*/ 56 h 3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4" h="3">
                    <a:moveTo>
                      <a:pt x="0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16" y="0"/>
                      <a:pt x="1" y="2"/>
                      <a:pt x="1" y="3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604" name="Freeform 1593"/>
              <p:cNvSpPr>
                <a:spLocks/>
              </p:cNvSpPr>
              <p:nvPr/>
            </p:nvSpPr>
            <p:spPr bwMode="auto">
              <a:xfrm>
                <a:off x="4804" y="3469"/>
                <a:ext cx="210" cy="35"/>
              </a:xfrm>
              <a:custGeom>
                <a:avLst/>
                <a:gdLst>
                  <a:gd name="T0" fmla="*/ 0 w 84"/>
                  <a:gd name="T1" fmla="*/ 0 h 13"/>
                  <a:gd name="T2" fmla="*/ 50 w 84"/>
                  <a:gd name="T3" fmla="*/ 116 h 13"/>
                  <a:gd name="T4" fmla="*/ 0 w 84"/>
                  <a:gd name="T5" fmla="*/ 253 h 13"/>
                  <a:gd name="T6" fmla="*/ 1220 w 84"/>
                  <a:gd name="T7" fmla="*/ 253 h 13"/>
                  <a:gd name="T8" fmla="*/ 1313 w 84"/>
                  <a:gd name="T9" fmla="*/ 116 h 13"/>
                  <a:gd name="T10" fmla="*/ 1220 w 84"/>
                  <a:gd name="T11" fmla="*/ 0 h 13"/>
                  <a:gd name="T12" fmla="*/ 0 w 84"/>
                  <a:gd name="T13" fmla="*/ 0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3">
                    <a:moveTo>
                      <a:pt x="0" y="0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81" y="13"/>
                      <a:pt x="84" y="10"/>
                      <a:pt x="84" y="6"/>
                    </a:cubicBezTo>
                    <a:cubicBezTo>
                      <a:pt x="84" y="3"/>
                      <a:pt x="81" y="0"/>
                      <a:pt x="7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605" name="Freeform 1594"/>
              <p:cNvSpPr>
                <a:spLocks/>
              </p:cNvSpPr>
              <p:nvPr/>
            </p:nvSpPr>
            <p:spPr bwMode="auto">
              <a:xfrm>
                <a:off x="4849" y="3539"/>
                <a:ext cx="100" cy="32"/>
              </a:xfrm>
              <a:custGeom>
                <a:avLst/>
                <a:gdLst>
                  <a:gd name="T0" fmla="*/ 0 w 40"/>
                  <a:gd name="T1" fmla="*/ 0 h 12"/>
                  <a:gd name="T2" fmla="*/ 50 w 40"/>
                  <a:gd name="T3" fmla="*/ 136 h 12"/>
                  <a:gd name="T4" fmla="*/ 0 w 40"/>
                  <a:gd name="T5" fmla="*/ 227 h 12"/>
                  <a:gd name="T6" fmla="*/ 0 w 40"/>
                  <a:gd name="T7" fmla="*/ 227 h 12"/>
                  <a:gd name="T8" fmla="*/ 625 w 40"/>
                  <a:gd name="T9" fmla="*/ 0 h 12"/>
                  <a:gd name="T10" fmla="*/ 0 w 40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0" h="12">
                    <a:moveTo>
                      <a:pt x="0" y="0"/>
                    </a:moveTo>
                    <a:cubicBezTo>
                      <a:pt x="3" y="7"/>
                      <a:pt x="3" y="7"/>
                      <a:pt x="3" y="7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5" y="8"/>
                      <a:pt x="29" y="4"/>
                      <a:pt x="4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606" name="Freeform 1595"/>
              <p:cNvSpPr>
                <a:spLocks/>
              </p:cNvSpPr>
              <p:nvPr/>
            </p:nvSpPr>
            <p:spPr bwMode="auto">
              <a:xfrm>
                <a:off x="4474" y="2189"/>
                <a:ext cx="563" cy="398"/>
              </a:xfrm>
              <a:custGeom>
                <a:avLst/>
                <a:gdLst>
                  <a:gd name="T0" fmla="*/ 0 w 225"/>
                  <a:gd name="T1" fmla="*/ 2839 h 149"/>
                  <a:gd name="T2" fmla="*/ 1879 w 225"/>
                  <a:gd name="T3" fmla="*/ 1507 h 149"/>
                  <a:gd name="T4" fmla="*/ 3526 w 225"/>
                  <a:gd name="T5" fmla="*/ 593 h 149"/>
                  <a:gd name="T6" fmla="*/ 3526 w 225"/>
                  <a:gd name="T7" fmla="*/ 0 h 149"/>
                  <a:gd name="T8" fmla="*/ 1879 w 225"/>
                  <a:gd name="T9" fmla="*/ 914 h 149"/>
                  <a:gd name="T10" fmla="*/ 0 w 225"/>
                  <a:gd name="T11" fmla="*/ 2246 h 149"/>
                  <a:gd name="T12" fmla="*/ 0 w 225"/>
                  <a:gd name="T13" fmla="*/ 2839 h 1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5" h="149">
                    <a:moveTo>
                      <a:pt x="0" y="149"/>
                    </a:moveTo>
                    <a:cubicBezTo>
                      <a:pt x="0" y="121"/>
                      <a:pt x="66" y="98"/>
                      <a:pt x="120" y="79"/>
                    </a:cubicBezTo>
                    <a:cubicBezTo>
                      <a:pt x="176" y="59"/>
                      <a:pt x="225" y="52"/>
                      <a:pt x="225" y="31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225" y="21"/>
                      <a:pt x="176" y="28"/>
                      <a:pt x="120" y="48"/>
                    </a:cubicBezTo>
                    <a:cubicBezTo>
                      <a:pt x="66" y="67"/>
                      <a:pt x="0" y="90"/>
                      <a:pt x="0" y="118"/>
                    </a:cubicBezTo>
                    <a:lnTo>
                      <a:pt x="0" y="149"/>
                    </a:lnTo>
                    <a:close/>
                  </a:path>
                </a:pathLst>
              </a:custGeom>
              <a:grpFill/>
              <a:ln w="7938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607" name="Freeform 1596"/>
              <p:cNvSpPr>
                <a:spLocks/>
              </p:cNvSpPr>
              <p:nvPr/>
            </p:nvSpPr>
            <p:spPr bwMode="auto">
              <a:xfrm>
                <a:off x="4489" y="2232"/>
                <a:ext cx="533" cy="243"/>
              </a:xfrm>
              <a:custGeom>
                <a:avLst/>
                <a:gdLst>
                  <a:gd name="T0" fmla="*/ 3338 w 213"/>
                  <a:gd name="T1" fmla="*/ 0 h 91"/>
                  <a:gd name="T2" fmla="*/ 1804 w 213"/>
                  <a:gd name="T3" fmla="*/ 764 h 91"/>
                  <a:gd name="T4" fmla="*/ 0 w 213"/>
                  <a:gd name="T5" fmla="*/ 1733 h 91"/>
                  <a:gd name="T6" fmla="*/ 1804 w 213"/>
                  <a:gd name="T7" fmla="*/ 684 h 91"/>
                  <a:gd name="T8" fmla="*/ 3338 w 213"/>
                  <a:gd name="T9" fmla="*/ 0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3" h="91">
                    <a:moveTo>
                      <a:pt x="213" y="0"/>
                    </a:moveTo>
                    <a:cubicBezTo>
                      <a:pt x="197" y="13"/>
                      <a:pt x="158" y="24"/>
                      <a:pt x="115" y="40"/>
                    </a:cubicBezTo>
                    <a:cubicBezTo>
                      <a:pt x="71" y="55"/>
                      <a:pt x="18" y="70"/>
                      <a:pt x="0" y="91"/>
                    </a:cubicBezTo>
                    <a:cubicBezTo>
                      <a:pt x="18" y="70"/>
                      <a:pt x="71" y="51"/>
                      <a:pt x="115" y="36"/>
                    </a:cubicBezTo>
                    <a:cubicBezTo>
                      <a:pt x="158" y="21"/>
                      <a:pt x="197" y="13"/>
                      <a:pt x="213" y="0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608" name="Freeform 1597"/>
              <p:cNvSpPr>
                <a:spLocks/>
              </p:cNvSpPr>
              <p:nvPr/>
            </p:nvSpPr>
            <p:spPr bwMode="auto">
              <a:xfrm>
                <a:off x="4474" y="2829"/>
                <a:ext cx="563" cy="398"/>
              </a:xfrm>
              <a:custGeom>
                <a:avLst/>
                <a:gdLst>
                  <a:gd name="T0" fmla="*/ 0 w 225"/>
                  <a:gd name="T1" fmla="*/ 2839 h 149"/>
                  <a:gd name="T2" fmla="*/ 1879 w 225"/>
                  <a:gd name="T3" fmla="*/ 1507 h 149"/>
                  <a:gd name="T4" fmla="*/ 3526 w 225"/>
                  <a:gd name="T5" fmla="*/ 593 h 149"/>
                  <a:gd name="T6" fmla="*/ 3526 w 225"/>
                  <a:gd name="T7" fmla="*/ 0 h 149"/>
                  <a:gd name="T8" fmla="*/ 1879 w 225"/>
                  <a:gd name="T9" fmla="*/ 914 h 149"/>
                  <a:gd name="T10" fmla="*/ 0 w 225"/>
                  <a:gd name="T11" fmla="*/ 2246 h 149"/>
                  <a:gd name="T12" fmla="*/ 0 w 225"/>
                  <a:gd name="T13" fmla="*/ 2839 h 14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5" h="149">
                    <a:moveTo>
                      <a:pt x="0" y="149"/>
                    </a:moveTo>
                    <a:cubicBezTo>
                      <a:pt x="0" y="121"/>
                      <a:pt x="66" y="98"/>
                      <a:pt x="120" y="79"/>
                    </a:cubicBezTo>
                    <a:cubicBezTo>
                      <a:pt x="176" y="59"/>
                      <a:pt x="225" y="52"/>
                      <a:pt x="225" y="31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225" y="21"/>
                      <a:pt x="176" y="28"/>
                      <a:pt x="120" y="48"/>
                    </a:cubicBezTo>
                    <a:cubicBezTo>
                      <a:pt x="66" y="67"/>
                      <a:pt x="0" y="90"/>
                      <a:pt x="0" y="118"/>
                    </a:cubicBezTo>
                    <a:lnTo>
                      <a:pt x="0" y="149"/>
                    </a:lnTo>
                    <a:close/>
                  </a:path>
                </a:pathLst>
              </a:custGeom>
              <a:grpFill/>
              <a:ln w="7938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609" name="Freeform 1598"/>
              <p:cNvSpPr>
                <a:spLocks/>
              </p:cNvSpPr>
              <p:nvPr/>
            </p:nvSpPr>
            <p:spPr bwMode="auto">
              <a:xfrm>
                <a:off x="4607" y="3712"/>
                <a:ext cx="197" cy="32"/>
              </a:xfrm>
              <a:custGeom>
                <a:avLst/>
                <a:gdLst>
                  <a:gd name="T0" fmla="*/ 92 w 79"/>
                  <a:gd name="T1" fmla="*/ 0 h 12"/>
                  <a:gd name="T2" fmla="*/ 0 w 79"/>
                  <a:gd name="T3" fmla="*/ 115 h 12"/>
                  <a:gd name="T4" fmla="*/ 92 w 79"/>
                  <a:gd name="T5" fmla="*/ 227 h 12"/>
                  <a:gd name="T6" fmla="*/ 1224 w 79"/>
                  <a:gd name="T7" fmla="*/ 227 h 12"/>
                  <a:gd name="T8" fmla="*/ 1194 w 79"/>
                  <a:gd name="T9" fmla="*/ 115 h 12"/>
                  <a:gd name="T10" fmla="*/ 1224 w 79"/>
                  <a:gd name="T11" fmla="*/ 0 h 12"/>
                  <a:gd name="T12" fmla="*/ 92 w 79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9" y="0"/>
                      <a:pt x="79" y="0"/>
                      <a:pt x="79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610" name="Freeform 1599"/>
              <p:cNvSpPr>
                <a:spLocks/>
              </p:cNvSpPr>
              <p:nvPr/>
            </p:nvSpPr>
            <p:spPr bwMode="auto">
              <a:xfrm>
                <a:off x="4484" y="3776"/>
                <a:ext cx="210" cy="32"/>
              </a:xfrm>
              <a:custGeom>
                <a:avLst/>
                <a:gdLst>
                  <a:gd name="T0" fmla="*/ 95 w 84"/>
                  <a:gd name="T1" fmla="*/ 0 h 12"/>
                  <a:gd name="T2" fmla="*/ 0 w 84"/>
                  <a:gd name="T3" fmla="*/ 115 h 12"/>
                  <a:gd name="T4" fmla="*/ 95 w 84"/>
                  <a:gd name="T5" fmla="*/ 227 h 12"/>
                  <a:gd name="T6" fmla="*/ 1313 w 84"/>
                  <a:gd name="T7" fmla="*/ 227 h 12"/>
                  <a:gd name="T8" fmla="*/ 1270 w 84"/>
                  <a:gd name="T9" fmla="*/ 115 h 12"/>
                  <a:gd name="T10" fmla="*/ 1313 w 84"/>
                  <a:gd name="T11" fmla="*/ 0 h 12"/>
                  <a:gd name="T12" fmla="*/ 95 w 84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2">
                    <a:moveTo>
                      <a:pt x="6" y="0"/>
                    </a:moveTo>
                    <a:cubicBezTo>
                      <a:pt x="2" y="0"/>
                      <a:pt x="0" y="2"/>
                      <a:pt x="0" y="6"/>
                    </a:cubicBezTo>
                    <a:cubicBezTo>
                      <a:pt x="0" y="9"/>
                      <a:pt x="2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611" name="Freeform 1600"/>
              <p:cNvSpPr>
                <a:spLocks/>
              </p:cNvSpPr>
              <p:nvPr/>
            </p:nvSpPr>
            <p:spPr bwMode="auto">
              <a:xfrm>
                <a:off x="4484" y="3776"/>
                <a:ext cx="210" cy="32"/>
              </a:xfrm>
              <a:custGeom>
                <a:avLst/>
                <a:gdLst>
                  <a:gd name="T0" fmla="*/ 95 w 84"/>
                  <a:gd name="T1" fmla="*/ 0 h 12"/>
                  <a:gd name="T2" fmla="*/ 0 w 84"/>
                  <a:gd name="T3" fmla="*/ 115 h 12"/>
                  <a:gd name="T4" fmla="*/ 95 w 84"/>
                  <a:gd name="T5" fmla="*/ 227 h 12"/>
                  <a:gd name="T6" fmla="*/ 1313 w 84"/>
                  <a:gd name="T7" fmla="*/ 227 h 12"/>
                  <a:gd name="T8" fmla="*/ 1270 w 84"/>
                  <a:gd name="T9" fmla="*/ 115 h 12"/>
                  <a:gd name="T10" fmla="*/ 1313 w 84"/>
                  <a:gd name="T11" fmla="*/ 0 h 12"/>
                  <a:gd name="T12" fmla="*/ 95 w 84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84" h="12">
                    <a:moveTo>
                      <a:pt x="6" y="0"/>
                    </a:moveTo>
                    <a:cubicBezTo>
                      <a:pt x="2" y="0"/>
                      <a:pt x="0" y="2"/>
                      <a:pt x="0" y="6"/>
                    </a:cubicBezTo>
                    <a:cubicBezTo>
                      <a:pt x="0" y="9"/>
                      <a:pt x="2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84" y="0"/>
                      <a:pt x="84" y="0"/>
                      <a:pt x="84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612" name="Freeform 1601"/>
              <p:cNvSpPr>
                <a:spLocks/>
              </p:cNvSpPr>
              <p:nvPr/>
            </p:nvSpPr>
            <p:spPr bwMode="auto">
              <a:xfrm>
                <a:off x="4754" y="3645"/>
                <a:ext cx="118" cy="32"/>
              </a:xfrm>
              <a:custGeom>
                <a:avLst/>
                <a:gdLst>
                  <a:gd name="T0" fmla="*/ 188 w 47"/>
                  <a:gd name="T1" fmla="*/ 0 h 12"/>
                  <a:gd name="T2" fmla="*/ 0 w 47"/>
                  <a:gd name="T3" fmla="*/ 227 h 12"/>
                  <a:gd name="T4" fmla="*/ 743 w 47"/>
                  <a:gd name="T5" fmla="*/ 227 h 12"/>
                  <a:gd name="T6" fmla="*/ 713 w 47"/>
                  <a:gd name="T7" fmla="*/ 115 h 12"/>
                  <a:gd name="T8" fmla="*/ 743 w 47"/>
                  <a:gd name="T9" fmla="*/ 0 h 12"/>
                  <a:gd name="T10" fmla="*/ 188 w 47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" h="12">
                    <a:moveTo>
                      <a:pt x="12" y="0"/>
                    </a:moveTo>
                    <a:cubicBezTo>
                      <a:pt x="7" y="4"/>
                      <a:pt x="3" y="8"/>
                      <a:pt x="0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7" y="0"/>
                      <a:pt x="47" y="0"/>
                      <a:pt x="47" y="0"/>
                    </a:cubicBezTo>
                    <a:lnTo>
                      <a:pt x="12" y="0"/>
                    </a:ln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613" name="Freeform 1602"/>
              <p:cNvSpPr>
                <a:spLocks/>
              </p:cNvSpPr>
              <p:nvPr/>
            </p:nvSpPr>
            <p:spPr bwMode="auto">
              <a:xfrm>
                <a:off x="4481" y="3781"/>
                <a:ext cx="201" cy="24"/>
              </a:xfrm>
              <a:custGeom>
                <a:avLst/>
                <a:gdLst>
                  <a:gd name="T0" fmla="*/ 113 w 80"/>
                  <a:gd name="T1" fmla="*/ 0 h 9"/>
                  <a:gd name="T2" fmla="*/ 1249 w 80"/>
                  <a:gd name="T3" fmla="*/ 0 h 9"/>
                  <a:gd name="T4" fmla="*/ 651 w 80"/>
                  <a:gd name="T5" fmla="*/ 56 h 9"/>
                  <a:gd name="T6" fmla="*/ 63 w 80"/>
                  <a:gd name="T7" fmla="*/ 136 h 9"/>
                  <a:gd name="T8" fmla="*/ 113 w 80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9">
                    <a:moveTo>
                      <a:pt x="7" y="0"/>
                    </a:moveTo>
                    <a:cubicBezTo>
                      <a:pt x="79" y="0"/>
                      <a:pt x="79" y="0"/>
                      <a:pt x="79" y="0"/>
                    </a:cubicBezTo>
                    <a:cubicBezTo>
                      <a:pt x="73" y="0"/>
                      <a:pt x="80" y="1"/>
                      <a:pt x="41" y="3"/>
                    </a:cubicBezTo>
                    <a:cubicBezTo>
                      <a:pt x="16" y="4"/>
                      <a:pt x="4" y="5"/>
                      <a:pt x="4" y="7"/>
                    </a:cubicBezTo>
                    <a:cubicBezTo>
                      <a:pt x="2" y="9"/>
                      <a:pt x="0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614" name="Freeform 1603"/>
              <p:cNvSpPr>
                <a:spLocks/>
              </p:cNvSpPr>
              <p:nvPr/>
            </p:nvSpPr>
            <p:spPr bwMode="auto">
              <a:xfrm>
                <a:off x="4607" y="3715"/>
                <a:ext cx="197" cy="24"/>
              </a:xfrm>
              <a:custGeom>
                <a:avLst/>
                <a:gdLst>
                  <a:gd name="T0" fmla="*/ 105 w 79"/>
                  <a:gd name="T1" fmla="*/ 0 h 9"/>
                  <a:gd name="T2" fmla="*/ 1224 w 79"/>
                  <a:gd name="T3" fmla="*/ 0 h 9"/>
                  <a:gd name="T4" fmla="*/ 591 w 79"/>
                  <a:gd name="T5" fmla="*/ 56 h 9"/>
                  <a:gd name="T6" fmla="*/ 42 w 79"/>
                  <a:gd name="T7" fmla="*/ 149 h 9"/>
                  <a:gd name="T8" fmla="*/ 105 w 79"/>
                  <a:gd name="T9" fmla="*/ 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9" h="9">
                    <a:moveTo>
                      <a:pt x="7" y="0"/>
                    </a:moveTo>
                    <a:cubicBezTo>
                      <a:pt x="79" y="0"/>
                      <a:pt x="79" y="0"/>
                      <a:pt x="79" y="0"/>
                    </a:cubicBezTo>
                    <a:cubicBezTo>
                      <a:pt x="73" y="0"/>
                      <a:pt x="78" y="1"/>
                      <a:pt x="38" y="3"/>
                    </a:cubicBezTo>
                    <a:cubicBezTo>
                      <a:pt x="13" y="4"/>
                      <a:pt x="4" y="5"/>
                      <a:pt x="3" y="8"/>
                    </a:cubicBezTo>
                    <a:cubicBezTo>
                      <a:pt x="2" y="9"/>
                      <a:pt x="0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615" name="Freeform 1604"/>
              <p:cNvSpPr>
                <a:spLocks/>
              </p:cNvSpPr>
              <p:nvPr/>
            </p:nvSpPr>
            <p:spPr bwMode="auto">
              <a:xfrm>
                <a:off x="4607" y="3712"/>
                <a:ext cx="197" cy="32"/>
              </a:xfrm>
              <a:custGeom>
                <a:avLst/>
                <a:gdLst>
                  <a:gd name="T0" fmla="*/ 92 w 79"/>
                  <a:gd name="T1" fmla="*/ 0 h 12"/>
                  <a:gd name="T2" fmla="*/ 0 w 79"/>
                  <a:gd name="T3" fmla="*/ 115 h 12"/>
                  <a:gd name="T4" fmla="*/ 92 w 79"/>
                  <a:gd name="T5" fmla="*/ 227 h 12"/>
                  <a:gd name="T6" fmla="*/ 1224 w 79"/>
                  <a:gd name="T7" fmla="*/ 227 h 12"/>
                  <a:gd name="T8" fmla="*/ 1194 w 79"/>
                  <a:gd name="T9" fmla="*/ 115 h 12"/>
                  <a:gd name="T10" fmla="*/ 1224 w 79"/>
                  <a:gd name="T11" fmla="*/ 0 h 12"/>
                  <a:gd name="T12" fmla="*/ 92 w 79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9" h="12">
                    <a:moveTo>
                      <a:pt x="6" y="0"/>
                    </a:moveTo>
                    <a:cubicBezTo>
                      <a:pt x="3" y="0"/>
                      <a:pt x="0" y="3"/>
                      <a:pt x="0" y="6"/>
                    </a:cubicBezTo>
                    <a:cubicBezTo>
                      <a:pt x="0" y="10"/>
                      <a:pt x="3" y="12"/>
                      <a:pt x="6" y="12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9" y="0"/>
                      <a:pt x="79" y="0"/>
                      <a:pt x="79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616" name="Freeform 1605"/>
              <p:cNvSpPr>
                <a:spLocks/>
              </p:cNvSpPr>
              <p:nvPr/>
            </p:nvSpPr>
            <p:spPr bwMode="auto">
              <a:xfrm>
                <a:off x="4754" y="3645"/>
                <a:ext cx="118" cy="32"/>
              </a:xfrm>
              <a:custGeom>
                <a:avLst/>
                <a:gdLst>
                  <a:gd name="T0" fmla="*/ 188 w 47"/>
                  <a:gd name="T1" fmla="*/ 0 h 12"/>
                  <a:gd name="T2" fmla="*/ 0 w 47"/>
                  <a:gd name="T3" fmla="*/ 227 h 12"/>
                  <a:gd name="T4" fmla="*/ 743 w 47"/>
                  <a:gd name="T5" fmla="*/ 227 h 12"/>
                  <a:gd name="T6" fmla="*/ 713 w 47"/>
                  <a:gd name="T7" fmla="*/ 115 h 12"/>
                  <a:gd name="T8" fmla="*/ 743 w 47"/>
                  <a:gd name="T9" fmla="*/ 0 h 12"/>
                  <a:gd name="T10" fmla="*/ 188 w 47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" h="12">
                    <a:moveTo>
                      <a:pt x="12" y="0"/>
                    </a:moveTo>
                    <a:cubicBezTo>
                      <a:pt x="7" y="4"/>
                      <a:pt x="3" y="8"/>
                      <a:pt x="0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7" y="0"/>
                      <a:pt x="47" y="0"/>
                      <a:pt x="47" y="0"/>
                    </a:cubicBezTo>
                    <a:lnTo>
                      <a:pt x="12" y="0"/>
                    </a:lnTo>
                    <a:close/>
                  </a:path>
                </a:pathLst>
              </a:custGeom>
              <a:grpFill/>
              <a:ln w="4763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617" name="Freeform 1606"/>
              <p:cNvSpPr>
                <a:spLocks/>
              </p:cNvSpPr>
              <p:nvPr/>
            </p:nvSpPr>
            <p:spPr bwMode="auto">
              <a:xfrm>
                <a:off x="4489" y="2872"/>
                <a:ext cx="533" cy="243"/>
              </a:xfrm>
              <a:custGeom>
                <a:avLst/>
                <a:gdLst>
                  <a:gd name="T0" fmla="*/ 3338 w 213"/>
                  <a:gd name="T1" fmla="*/ 0 h 91"/>
                  <a:gd name="T2" fmla="*/ 1804 w 213"/>
                  <a:gd name="T3" fmla="*/ 764 h 91"/>
                  <a:gd name="T4" fmla="*/ 0 w 213"/>
                  <a:gd name="T5" fmla="*/ 1733 h 91"/>
                  <a:gd name="T6" fmla="*/ 1804 w 213"/>
                  <a:gd name="T7" fmla="*/ 684 h 91"/>
                  <a:gd name="T8" fmla="*/ 3338 w 213"/>
                  <a:gd name="T9" fmla="*/ 0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3" h="91">
                    <a:moveTo>
                      <a:pt x="213" y="0"/>
                    </a:moveTo>
                    <a:cubicBezTo>
                      <a:pt x="197" y="13"/>
                      <a:pt x="158" y="24"/>
                      <a:pt x="115" y="40"/>
                    </a:cubicBezTo>
                    <a:cubicBezTo>
                      <a:pt x="71" y="55"/>
                      <a:pt x="18" y="70"/>
                      <a:pt x="0" y="91"/>
                    </a:cubicBezTo>
                    <a:cubicBezTo>
                      <a:pt x="18" y="70"/>
                      <a:pt x="71" y="51"/>
                      <a:pt x="115" y="36"/>
                    </a:cubicBezTo>
                    <a:cubicBezTo>
                      <a:pt x="158" y="21"/>
                      <a:pt x="197" y="13"/>
                      <a:pt x="213" y="0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618" name="Freeform 1607"/>
              <p:cNvSpPr>
                <a:spLocks/>
              </p:cNvSpPr>
              <p:nvPr/>
            </p:nvSpPr>
            <p:spPr bwMode="auto">
              <a:xfrm>
                <a:off x="4474" y="3472"/>
                <a:ext cx="563" cy="395"/>
              </a:xfrm>
              <a:custGeom>
                <a:avLst/>
                <a:gdLst>
                  <a:gd name="T0" fmla="*/ 0 w 225"/>
                  <a:gd name="T1" fmla="*/ 2813 h 148"/>
                  <a:gd name="T2" fmla="*/ 1879 w 225"/>
                  <a:gd name="T3" fmla="*/ 1481 h 148"/>
                  <a:gd name="T4" fmla="*/ 3526 w 225"/>
                  <a:gd name="T5" fmla="*/ 571 h 148"/>
                  <a:gd name="T6" fmla="*/ 3526 w 225"/>
                  <a:gd name="T7" fmla="*/ 0 h 148"/>
                  <a:gd name="T8" fmla="*/ 1879 w 225"/>
                  <a:gd name="T9" fmla="*/ 891 h 148"/>
                  <a:gd name="T10" fmla="*/ 0 w 225"/>
                  <a:gd name="T11" fmla="*/ 2223 h 148"/>
                  <a:gd name="T12" fmla="*/ 0 w 225"/>
                  <a:gd name="T13" fmla="*/ 2813 h 14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25" h="148">
                    <a:moveTo>
                      <a:pt x="0" y="148"/>
                    </a:moveTo>
                    <a:cubicBezTo>
                      <a:pt x="0" y="120"/>
                      <a:pt x="66" y="97"/>
                      <a:pt x="120" y="78"/>
                    </a:cubicBezTo>
                    <a:cubicBezTo>
                      <a:pt x="176" y="58"/>
                      <a:pt x="225" y="51"/>
                      <a:pt x="225" y="30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225" y="20"/>
                      <a:pt x="176" y="28"/>
                      <a:pt x="120" y="47"/>
                    </a:cubicBezTo>
                    <a:cubicBezTo>
                      <a:pt x="66" y="66"/>
                      <a:pt x="0" y="89"/>
                      <a:pt x="0" y="117"/>
                    </a:cubicBezTo>
                    <a:lnTo>
                      <a:pt x="0" y="148"/>
                    </a:lnTo>
                    <a:close/>
                  </a:path>
                </a:pathLst>
              </a:custGeom>
              <a:grpFill/>
              <a:ln w="7938" cap="rnd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619" name="Freeform 1608"/>
              <p:cNvSpPr>
                <a:spLocks/>
              </p:cNvSpPr>
              <p:nvPr/>
            </p:nvSpPr>
            <p:spPr bwMode="auto">
              <a:xfrm>
                <a:off x="4489" y="3515"/>
                <a:ext cx="533" cy="240"/>
              </a:xfrm>
              <a:custGeom>
                <a:avLst/>
                <a:gdLst>
                  <a:gd name="T0" fmla="*/ 3338 w 213"/>
                  <a:gd name="T1" fmla="*/ 0 h 90"/>
                  <a:gd name="T2" fmla="*/ 1804 w 213"/>
                  <a:gd name="T3" fmla="*/ 739 h 90"/>
                  <a:gd name="T4" fmla="*/ 0 w 213"/>
                  <a:gd name="T5" fmla="*/ 1707 h 90"/>
                  <a:gd name="T6" fmla="*/ 1804 w 213"/>
                  <a:gd name="T7" fmla="*/ 683 h 90"/>
                  <a:gd name="T8" fmla="*/ 3338 w 213"/>
                  <a:gd name="T9" fmla="*/ 0 h 9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3" h="90">
                    <a:moveTo>
                      <a:pt x="213" y="0"/>
                    </a:moveTo>
                    <a:cubicBezTo>
                      <a:pt x="197" y="13"/>
                      <a:pt x="158" y="24"/>
                      <a:pt x="115" y="39"/>
                    </a:cubicBezTo>
                    <a:cubicBezTo>
                      <a:pt x="71" y="55"/>
                      <a:pt x="18" y="69"/>
                      <a:pt x="0" y="90"/>
                    </a:cubicBezTo>
                    <a:cubicBezTo>
                      <a:pt x="18" y="69"/>
                      <a:pt x="71" y="51"/>
                      <a:pt x="115" y="36"/>
                    </a:cubicBezTo>
                    <a:cubicBezTo>
                      <a:pt x="158" y="20"/>
                      <a:pt x="197" y="13"/>
                      <a:pt x="213" y="0"/>
                    </a:cubicBezTo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  <p:sp>
            <p:nvSpPr>
              <p:cNvPr id="620" name="Freeform 1610"/>
              <p:cNvSpPr>
                <a:spLocks/>
              </p:cNvSpPr>
              <p:nvPr/>
            </p:nvSpPr>
            <p:spPr bwMode="auto">
              <a:xfrm>
                <a:off x="4492" y="2642"/>
                <a:ext cx="125" cy="24"/>
              </a:xfrm>
              <a:custGeom>
                <a:avLst/>
                <a:gdLst>
                  <a:gd name="T0" fmla="*/ 688 w 50"/>
                  <a:gd name="T1" fmla="*/ 0 h 9"/>
                  <a:gd name="T2" fmla="*/ 0 w 50"/>
                  <a:gd name="T3" fmla="*/ 0 h 9"/>
                  <a:gd name="T4" fmla="*/ 738 w 50"/>
                  <a:gd name="T5" fmla="*/ 136 h 9"/>
                  <a:gd name="T6" fmla="*/ 688 w 50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0" h="9">
                    <a:moveTo>
                      <a:pt x="4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6" y="0"/>
                      <a:pt x="47" y="1"/>
                      <a:pt x="47" y="7"/>
                    </a:cubicBezTo>
                    <a:cubicBezTo>
                      <a:pt x="48" y="9"/>
                      <a:pt x="50" y="0"/>
                      <a:pt x="44" y="0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>
                  <a:latin typeface="Corbel"/>
                  <a:cs typeface="Corbel"/>
                </a:endParaRPr>
              </a:p>
            </p:txBody>
          </p:sp>
        </p:grpSp>
      </p:grpSp>
      <p:sp>
        <p:nvSpPr>
          <p:cNvPr id="29703" name="Espace réservé de la date 3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latin typeface="Corbel" pitchFamily="34" charset="0"/>
              </a:rPr>
              <a:t>Virology-2014</a:t>
            </a:r>
          </a:p>
        </p:txBody>
      </p:sp>
      <p:sp>
        <p:nvSpPr>
          <p:cNvPr id="29704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99DBCB0-A0E6-4731-BA4D-D507B8058D08}" type="slidenum">
              <a:rPr lang="fr-FR">
                <a:latin typeface="Corbe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fr-FR"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0962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2800" dirty="0" err="1">
                <a:cs typeface="Corbel"/>
              </a:rPr>
              <a:t>Optimization</a:t>
            </a:r>
            <a:r>
              <a:rPr lang="fr-FR" sz="2800" dirty="0">
                <a:cs typeface="Corbel"/>
              </a:rPr>
              <a:t> of NGS </a:t>
            </a:r>
            <a:r>
              <a:rPr lang="fr-FR" sz="2800" dirty="0" smtClean="0">
                <a:cs typeface="Corbel"/>
              </a:rPr>
              <a:t>(</a:t>
            </a:r>
            <a:r>
              <a:rPr lang="fr-FR" sz="2800" i="1" dirty="0" smtClean="0">
                <a:cs typeface="Corbel"/>
              </a:rPr>
              <a:t>Illumina® &amp; 454®</a:t>
            </a:r>
            <a:r>
              <a:rPr lang="fr-FR" sz="2800" dirty="0" smtClean="0">
                <a:cs typeface="Corbel"/>
              </a:rPr>
              <a:t>) for </a:t>
            </a:r>
            <a:r>
              <a:rPr lang="fr-FR" sz="2800" dirty="0" err="1">
                <a:cs typeface="Corbel"/>
              </a:rPr>
              <a:t>complete</a:t>
            </a:r>
            <a:r>
              <a:rPr lang="fr-FR" sz="2800" dirty="0">
                <a:cs typeface="Corbel"/>
              </a:rPr>
              <a:t> </a:t>
            </a:r>
            <a:r>
              <a:rPr lang="fr-FR" sz="2800" dirty="0" err="1">
                <a:cs typeface="Corbel"/>
              </a:rPr>
              <a:t>genome</a:t>
            </a:r>
            <a:r>
              <a:rPr lang="fr-FR" sz="2800" dirty="0">
                <a:cs typeface="Corbel"/>
              </a:rPr>
              <a:t> </a:t>
            </a:r>
            <a:r>
              <a:rPr lang="fr-FR" sz="2800" dirty="0" smtClean="0">
                <a:cs typeface="Corbel"/>
              </a:rPr>
              <a:t>SEOV </a:t>
            </a:r>
            <a:r>
              <a:rPr lang="fr-FR" sz="2800" dirty="0" err="1">
                <a:cs typeface="Corbel"/>
              </a:rPr>
              <a:t>detection</a:t>
            </a:r>
            <a:endParaRPr lang="fr-FR" sz="2800" dirty="0">
              <a:cs typeface="Corbel"/>
            </a:endParaRPr>
          </a:p>
        </p:txBody>
      </p:sp>
      <p:sp>
        <p:nvSpPr>
          <p:cNvPr id="64" name="Espace réservé du contenu 2"/>
          <p:cNvSpPr>
            <a:spLocks noGrp="1"/>
          </p:cNvSpPr>
          <p:nvPr>
            <p:ph sz="quarter" idx="4294967295"/>
          </p:nvPr>
        </p:nvSpPr>
        <p:spPr>
          <a:xfrm>
            <a:off x="3376613" y="4875214"/>
            <a:ext cx="4918075" cy="1289100"/>
          </a:xfrm>
        </p:spPr>
        <p:txBody>
          <a:bodyPr/>
          <a:lstStyle/>
          <a:p>
            <a:r>
              <a:rPr lang="en-US" sz="1800" dirty="0" smtClean="0">
                <a:latin typeface="Corbel" pitchFamily="34" charset="0"/>
              </a:rPr>
              <a:t>Viral reads were 6 times more abundant in the S3 sample (2.20%) in comparison to the S1 sample (0.34%)</a:t>
            </a:r>
          </a:p>
          <a:p>
            <a:r>
              <a:rPr lang="en-US" sz="1800" dirty="0" smtClean="0">
                <a:latin typeface="Corbel" pitchFamily="34" charset="0"/>
              </a:rPr>
              <a:t>Complete  SEOV genome recovery</a:t>
            </a:r>
          </a:p>
        </p:txBody>
      </p:sp>
      <p:grpSp>
        <p:nvGrpSpPr>
          <p:cNvPr id="28" name="Groupe 27"/>
          <p:cNvGrpSpPr>
            <a:grpSpLocks/>
          </p:cNvGrpSpPr>
          <p:nvPr/>
        </p:nvGrpSpPr>
        <p:grpSpPr bwMode="auto">
          <a:xfrm>
            <a:off x="244475" y="1809750"/>
            <a:ext cx="2206625" cy="4537075"/>
            <a:chOff x="244799" y="1510592"/>
            <a:chExt cx="2205546" cy="4536504"/>
          </a:xfrm>
        </p:grpSpPr>
        <p:cxnSp>
          <p:nvCxnSpPr>
            <p:cNvPr id="33" name="Connecteur droit 32"/>
            <p:cNvCxnSpPr/>
            <p:nvPr/>
          </p:nvCxnSpPr>
          <p:spPr>
            <a:xfrm>
              <a:off x="454247" y="1726465"/>
              <a:ext cx="0" cy="4195235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33"/>
            <p:cNvCxnSpPr>
              <a:stCxn id="51" idx="2"/>
              <a:endCxn id="0" idx="2"/>
            </p:cNvCxnSpPr>
            <p:nvPr/>
          </p:nvCxnSpPr>
          <p:spPr>
            <a:xfrm flipH="1">
              <a:off x="1345985" y="1788370"/>
              <a:ext cx="9520" cy="4258726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" name="Connecteur droit 34"/>
            <p:cNvCxnSpPr/>
            <p:nvPr/>
          </p:nvCxnSpPr>
          <p:spPr>
            <a:xfrm>
              <a:off x="2017170" y="1689957"/>
              <a:ext cx="0" cy="4285711"/>
            </a:xfrm>
            <a:prstGeom prst="line">
              <a:avLst/>
            </a:prstGeom>
            <a:ln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6" name="Connecteur droit 35"/>
            <p:cNvCxnSpPr/>
            <p:nvPr/>
          </p:nvCxnSpPr>
          <p:spPr>
            <a:xfrm>
              <a:off x="2115547" y="2042338"/>
              <a:ext cx="326865" cy="1428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ZoneTexte 45"/>
            <p:cNvSpPr txBox="1"/>
            <p:nvPr/>
          </p:nvSpPr>
          <p:spPr>
            <a:xfrm>
              <a:off x="259967" y="4574360"/>
              <a:ext cx="2190376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200" b="1" dirty="0">
                  <a:latin typeface="Corbel"/>
                  <a:cs typeface="Corbel"/>
                </a:rPr>
                <a:t>Extraction</a:t>
              </a:r>
            </a:p>
          </p:txBody>
        </p:sp>
        <p:sp>
          <p:nvSpPr>
            <p:cNvPr id="47" name="ZoneTexte 46"/>
            <p:cNvSpPr txBox="1"/>
            <p:nvPr/>
          </p:nvSpPr>
          <p:spPr>
            <a:xfrm>
              <a:off x="942932" y="3344239"/>
              <a:ext cx="1498963" cy="46166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200" b="1" dirty="0">
                  <a:latin typeface="Corbel"/>
                  <a:cs typeface="Corbel"/>
                </a:rPr>
                <a:t>Filtration 0,45 µm membrane PES </a:t>
              </a:r>
            </a:p>
          </p:txBody>
        </p:sp>
        <p:sp>
          <p:nvSpPr>
            <p:cNvPr id="49" name="ZoneTexte 48"/>
            <p:cNvSpPr txBox="1"/>
            <p:nvPr/>
          </p:nvSpPr>
          <p:spPr>
            <a:xfrm>
              <a:off x="260666" y="1870910"/>
              <a:ext cx="666424" cy="276190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200" b="1" dirty="0">
                  <a:latin typeface="Corbel"/>
                  <a:cs typeface="Corbel"/>
                </a:rPr>
                <a:t>1</a:t>
              </a:r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1627107" y="4028876"/>
              <a:ext cx="790897" cy="415446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050" b="1" dirty="0" err="1">
                  <a:latin typeface="Corbel"/>
                  <a:cs typeface="Corbel"/>
                </a:rPr>
                <a:t>Nuclease</a:t>
              </a:r>
              <a:endParaRPr lang="fr-FR" sz="1050" b="1" dirty="0">
                <a:latin typeface="Corbel"/>
                <a:cs typeface="Corbel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050" b="1" dirty="0">
                  <a:latin typeface="Corbel"/>
                  <a:cs typeface="Corbel"/>
                </a:rPr>
                <a:t>90 min</a:t>
              </a:r>
            </a:p>
          </p:txBody>
        </p:sp>
        <p:sp>
          <p:nvSpPr>
            <p:cNvPr id="51" name="ZoneTexte 50"/>
            <p:cNvSpPr txBox="1"/>
            <p:nvPr/>
          </p:nvSpPr>
          <p:spPr>
            <a:xfrm>
              <a:off x="260666" y="1510592"/>
              <a:ext cx="2189679" cy="277778"/>
            </a:xfrm>
            <a:prstGeom prst="rect">
              <a:avLst/>
            </a:prstGeom>
            <a:ln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200" b="1" dirty="0">
                  <a:latin typeface="Corbel"/>
                  <a:cs typeface="Corbel"/>
                </a:rPr>
                <a:t>Lung LYO852 </a:t>
              </a:r>
              <a:endParaRPr lang="fr-FR" sz="1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rbel"/>
                <a:cs typeface="Corbel"/>
              </a:endParaRPr>
            </a:p>
          </p:txBody>
        </p:sp>
        <p:sp>
          <p:nvSpPr>
            <p:cNvPr id="52" name="ZoneTexte 51"/>
            <p:cNvSpPr txBox="1"/>
            <p:nvPr/>
          </p:nvSpPr>
          <p:spPr>
            <a:xfrm>
              <a:off x="259971" y="2230672"/>
              <a:ext cx="2190372" cy="276999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200" b="1" dirty="0" err="1">
                  <a:latin typeface="Corbel"/>
                  <a:cs typeface="Corbel"/>
                </a:rPr>
                <a:t>Homogenization</a:t>
              </a:r>
              <a:r>
                <a:rPr lang="fr-FR" sz="1200" b="1" dirty="0">
                  <a:latin typeface="Corbel"/>
                  <a:cs typeface="Corbel"/>
                </a:rPr>
                <a:t> </a:t>
              </a:r>
            </a:p>
          </p:txBody>
        </p:sp>
        <p:sp>
          <p:nvSpPr>
            <p:cNvPr id="53" name="ZoneTexte 52"/>
            <p:cNvSpPr txBox="1"/>
            <p:nvPr/>
          </p:nvSpPr>
          <p:spPr>
            <a:xfrm>
              <a:off x="942933" y="2552151"/>
              <a:ext cx="1507412" cy="26161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100" b="1" dirty="0" err="1">
                  <a:latin typeface="Corbel"/>
                  <a:cs typeface="Corbel"/>
                </a:rPr>
                <a:t>Freeze</a:t>
              </a:r>
              <a:r>
                <a:rPr lang="fr-FR" sz="1100" b="1" dirty="0" err="1" smtClean="0">
                  <a:latin typeface="Corbel"/>
                  <a:cs typeface="Corbel"/>
                </a:rPr>
                <a:t>-Thaw</a:t>
              </a:r>
              <a:r>
                <a:rPr lang="fr-FR" sz="1100" b="1" dirty="0" smtClean="0">
                  <a:latin typeface="Corbel"/>
                  <a:cs typeface="Corbel"/>
                </a:rPr>
                <a:t> </a:t>
              </a:r>
              <a:r>
                <a:rPr lang="fr-FR" sz="1100" b="1" dirty="0">
                  <a:latin typeface="Corbel"/>
                  <a:cs typeface="Corbel"/>
                </a:rPr>
                <a:t>3X</a:t>
              </a:r>
            </a:p>
          </p:txBody>
        </p:sp>
        <p:sp>
          <p:nvSpPr>
            <p:cNvPr id="54" name="ZoneTexte 53"/>
            <p:cNvSpPr txBox="1"/>
            <p:nvPr/>
          </p:nvSpPr>
          <p:spPr>
            <a:xfrm>
              <a:off x="942931" y="2976361"/>
              <a:ext cx="1507410" cy="276999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200" b="1" dirty="0">
                  <a:latin typeface="Corbel"/>
                  <a:cs typeface="Corbel"/>
                </a:rPr>
                <a:t>Centrifugation</a:t>
              </a:r>
            </a:p>
          </p:txBody>
        </p:sp>
        <p:sp>
          <p:nvSpPr>
            <p:cNvPr id="55" name="ZoneTexte 54"/>
            <p:cNvSpPr txBox="1"/>
            <p:nvPr/>
          </p:nvSpPr>
          <p:spPr>
            <a:xfrm>
              <a:off x="1036575" y="1885195"/>
              <a:ext cx="648970" cy="27619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200" b="1" dirty="0">
                  <a:latin typeface="Corbel"/>
                  <a:cs typeface="Corbel"/>
                </a:rPr>
                <a:t>2</a:t>
              </a:r>
            </a:p>
          </p:txBody>
        </p:sp>
        <p:sp>
          <p:nvSpPr>
            <p:cNvPr id="56" name="ZoneTexte 55"/>
            <p:cNvSpPr txBox="1"/>
            <p:nvPr/>
          </p:nvSpPr>
          <p:spPr>
            <a:xfrm>
              <a:off x="1793441" y="1885195"/>
              <a:ext cx="648971" cy="276190"/>
            </a:xfrm>
            <a:prstGeom prst="rect">
              <a:avLst/>
            </a:prstGeom>
            <a:solidFill>
              <a:schemeClr val="accent3"/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200" b="1" dirty="0">
                  <a:latin typeface="Corbel"/>
                  <a:cs typeface="Corbel"/>
                </a:rPr>
                <a:t>3</a:t>
              </a:r>
            </a:p>
          </p:txBody>
        </p:sp>
        <p:sp>
          <p:nvSpPr>
            <p:cNvPr id="57" name="ZoneTexte 56"/>
            <p:cNvSpPr txBox="1"/>
            <p:nvPr/>
          </p:nvSpPr>
          <p:spPr>
            <a:xfrm>
              <a:off x="256080" y="4931895"/>
              <a:ext cx="2190376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200" b="1" dirty="0">
                  <a:latin typeface="Corbel"/>
                  <a:cs typeface="Corbel"/>
                </a:rPr>
                <a:t>Ribosomal </a:t>
              </a:r>
              <a:r>
                <a:rPr lang="fr-FR" sz="1200" b="1" dirty="0" err="1">
                  <a:latin typeface="Corbel"/>
                  <a:cs typeface="Corbel"/>
                </a:rPr>
                <a:t>depletion</a:t>
              </a:r>
              <a:endParaRPr lang="fr-FR" sz="1200" b="1" dirty="0">
                <a:latin typeface="Corbel"/>
                <a:cs typeface="Corbel"/>
              </a:endParaRPr>
            </a:p>
          </p:txBody>
        </p:sp>
        <p:sp>
          <p:nvSpPr>
            <p:cNvPr id="58" name="ZoneTexte 57"/>
            <p:cNvSpPr txBox="1"/>
            <p:nvPr/>
          </p:nvSpPr>
          <p:spPr>
            <a:xfrm>
              <a:off x="244799" y="5418110"/>
              <a:ext cx="2205546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200" b="1" dirty="0">
                  <a:latin typeface="Corbel"/>
                  <a:cs typeface="Corbel"/>
                </a:rPr>
                <a:t>Library amplification</a:t>
              </a:r>
            </a:p>
          </p:txBody>
        </p:sp>
        <p:sp>
          <p:nvSpPr>
            <p:cNvPr id="59" name="ZoneTexte 58"/>
            <p:cNvSpPr txBox="1"/>
            <p:nvPr/>
          </p:nvSpPr>
          <p:spPr>
            <a:xfrm>
              <a:off x="251520" y="5770097"/>
              <a:ext cx="2190376" cy="276999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200" b="1" dirty="0" err="1">
                  <a:latin typeface="Corbel"/>
                  <a:cs typeface="Corbel"/>
                </a:rPr>
                <a:t>Sequencing</a:t>
              </a:r>
              <a:endParaRPr lang="fr-FR" sz="1200" b="1" dirty="0">
                <a:latin typeface="Corbel"/>
                <a:cs typeface="Corbel"/>
              </a:endParaRPr>
            </a:p>
          </p:txBody>
        </p:sp>
      </p:grpSp>
      <p:graphicFrame>
        <p:nvGraphicFramePr>
          <p:cNvPr id="62" name="Tableau 61"/>
          <p:cNvGraphicFramePr>
            <a:graphicFrameLocks noGrp="1"/>
          </p:cNvGraphicFramePr>
          <p:nvPr/>
        </p:nvGraphicFramePr>
        <p:xfrm>
          <a:off x="3132138" y="1784350"/>
          <a:ext cx="5451520" cy="259228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90304"/>
                <a:gridCol w="1090304"/>
                <a:gridCol w="1090304"/>
                <a:gridCol w="1090304"/>
                <a:gridCol w="1090304"/>
              </a:tblGrid>
              <a:tr h="44610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  <a:latin typeface="Corbel"/>
                          <a:cs typeface="Corbel"/>
                        </a:rPr>
                        <a:t>Sample</a:t>
                      </a:r>
                      <a:endParaRPr lang="fr-FR" sz="1400" b="1" dirty="0">
                        <a:effectLst/>
                        <a:latin typeface="Corbel"/>
                        <a:ea typeface="Calibri"/>
                        <a:cs typeface="Corbel"/>
                      </a:endParaRPr>
                    </a:p>
                  </a:txBody>
                  <a:tcPr marL="49937" marR="49937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  <a:latin typeface="Corbel"/>
                          <a:cs typeface="Corbel"/>
                        </a:rPr>
                        <a:t>Read data</a:t>
                      </a:r>
                      <a:endParaRPr lang="fr-FR" sz="1400" b="1" dirty="0">
                        <a:effectLst/>
                        <a:latin typeface="Corbel"/>
                        <a:ea typeface="Calibri"/>
                        <a:cs typeface="Corbel"/>
                      </a:endParaRPr>
                    </a:p>
                  </a:txBody>
                  <a:tcPr marL="49937" marR="49937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400" b="1" dirty="0">
                        <a:effectLst/>
                        <a:latin typeface="Corbel"/>
                        <a:ea typeface="Calibri"/>
                        <a:cs typeface="Corbel"/>
                      </a:endParaRPr>
                    </a:p>
                  </a:txBody>
                  <a:tcPr marL="49937" marR="49937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80786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  <a:latin typeface="Corbel"/>
                          <a:cs typeface="Corbel"/>
                        </a:rPr>
                        <a:t>% </a:t>
                      </a:r>
                      <a:r>
                        <a:rPr lang="en-US" sz="1400" kern="1200" dirty="0" smtClean="0">
                          <a:effectLst/>
                          <a:latin typeface="Corbel"/>
                          <a:cs typeface="Corbel"/>
                        </a:rPr>
                        <a:t>rat host</a:t>
                      </a:r>
                      <a:endParaRPr lang="fr-FR" sz="1400" b="1" dirty="0">
                        <a:effectLst/>
                        <a:latin typeface="Corbel"/>
                        <a:ea typeface="Calibri"/>
                        <a:cs typeface="Corbel"/>
                      </a:endParaRPr>
                    </a:p>
                  </a:txBody>
                  <a:tcPr marL="49937" marR="499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  <a:latin typeface="Corbel"/>
                          <a:cs typeface="Corbel"/>
                        </a:rPr>
                        <a:t>% Ribosomal</a:t>
                      </a:r>
                      <a:endParaRPr lang="fr-FR" sz="1400" b="1" dirty="0">
                        <a:effectLst/>
                        <a:latin typeface="Corbel"/>
                        <a:ea typeface="Calibri"/>
                        <a:cs typeface="Corbel"/>
                      </a:endParaRPr>
                    </a:p>
                  </a:txBody>
                  <a:tcPr marL="49937" marR="499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  <a:latin typeface="Corbel"/>
                          <a:cs typeface="Corbel"/>
                        </a:rPr>
                        <a:t>% viral reads</a:t>
                      </a:r>
                      <a:endParaRPr lang="fr-FR" sz="1400" b="1" dirty="0">
                        <a:effectLst/>
                        <a:latin typeface="Corbel"/>
                        <a:ea typeface="Calibri"/>
                        <a:cs typeface="Corbel"/>
                      </a:endParaRPr>
                    </a:p>
                  </a:txBody>
                  <a:tcPr marL="49937" marR="499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0" dirty="0" smtClean="0">
                          <a:effectLst/>
                          <a:latin typeface="Corbel"/>
                          <a:ea typeface="Calibri"/>
                          <a:cs typeface="Corbel"/>
                        </a:rPr>
                        <a:t>% of SEOV </a:t>
                      </a:r>
                      <a:r>
                        <a:rPr lang="fr-FR" sz="1400" b="0" dirty="0" err="1" smtClean="0">
                          <a:effectLst/>
                          <a:latin typeface="Corbel"/>
                          <a:ea typeface="Calibri"/>
                          <a:cs typeface="Corbel"/>
                        </a:rPr>
                        <a:t>reads</a:t>
                      </a:r>
                      <a:endParaRPr lang="fr-FR" sz="1400" b="0" dirty="0">
                        <a:effectLst/>
                        <a:latin typeface="Corbel"/>
                        <a:ea typeface="Calibri"/>
                        <a:cs typeface="Corbel"/>
                      </a:endParaRPr>
                    </a:p>
                  </a:txBody>
                  <a:tcPr marL="49937" marR="49937" marT="0" marB="0" anchor="ctr"/>
                </a:tc>
              </a:tr>
              <a:tr h="446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effectLst/>
                          <a:latin typeface="Corbel"/>
                          <a:cs typeface="Corbel"/>
                        </a:rPr>
                        <a:t>1</a:t>
                      </a:r>
                      <a:endParaRPr lang="fr-FR" sz="1400" b="1" dirty="0">
                        <a:effectLst/>
                        <a:latin typeface="Corbel"/>
                        <a:ea typeface="Calibri"/>
                        <a:cs typeface="Corbel"/>
                      </a:endParaRPr>
                    </a:p>
                  </a:txBody>
                  <a:tcPr marL="49937" marR="4993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  <a:latin typeface="Corbel"/>
                          <a:cs typeface="Corbel"/>
                        </a:rPr>
                        <a:t>88,16%</a:t>
                      </a:r>
                      <a:endParaRPr lang="fr-FR" sz="1400" b="1" dirty="0">
                        <a:effectLst/>
                        <a:latin typeface="Corbel"/>
                        <a:ea typeface="Calibri"/>
                        <a:cs typeface="Corbel"/>
                      </a:endParaRPr>
                    </a:p>
                  </a:txBody>
                  <a:tcPr marL="49937" marR="4993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  <a:latin typeface="Corbel"/>
                          <a:cs typeface="Corbel"/>
                        </a:rPr>
                        <a:t>0,99%</a:t>
                      </a:r>
                      <a:endParaRPr lang="fr-FR" sz="1400" b="1" dirty="0">
                        <a:effectLst/>
                        <a:latin typeface="Corbel"/>
                        <a:ea typeface="Calibri"/>
                        <a:cs typeface="Corbel"/>
                      </a:endParaRPr>
                    </a:p>
                  </a:txBody>
                  <a:tcPr marL="49937" marR="4993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  <a:latin typeface="Corbel"/>
                          <a:cs typeface="Corbel"/>
                        </a:rPr>
                        <a:t>0,34%</a:t>
                      </a:r>
                      <a:endParaRPr lang="fr-FR" sz="1400" b="1" dirty="0">
                        <a:effectLst/>
                        <a:latin typeface="Corbel"/>
                        <a:ea typeface="Calibri"/>
                        <a:cs typeface="Corbel"/>
                      </a:endParaRPr>
                    </a:p>
                  </a:txBody>
                  <a:tcPr marL="49937" marR="49937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0" dirty="0" smtClean="0">
                          <a:effectLst/>
                          <a:latin typeface="Corbel"/>
                          <a:ea typeface="Calibri"/>
                          <a:cs typeface="Corbel"/>
                        </a:rPr>
                        <a:t>20 %</a:t>
                      </a:r>
                      <a:endParaRPr lang="fr-FR" sz="1400" b="0" dirty="0">
                        <a:effectLst/>
                        <a:latin typeface="Corbel"/>
                        <a:ea typeface="Calibri"/>
                        <a:cs typeface="Corbel"/>
                      </a:endParaRPr>
                    </a:p>
                  </a:txBody>
                  <a:tcPr marL="49937" marR="49937" marT="0" marB="0" anchor="ctr">
                    <a:solidFill>
                      <a:schemeClr val="accent1"/>
                    </a:solidFill>
                  </a:tcPr>
                </a:tc>
              </a:tr>
              <a:tr h="446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  <a:latin typeface="Corbel"/>
                          <a:cs typeface="Corbel"/>
                        </a:rPr>
                        <a:t> </a:t>
                      </a:r>
                      <a:r>
                        <a:rPr lang="en-US" sz="1400" kern="1200" dirty="0" smtClean="0">
                          <a:effectLst/>
                          <a:latin typeface="Corbel"/>
                          <a:cs typeface="Corbel"/>
                        </a:rPr>
                        <a:t>2</a:t>
                      </a:r>
                      <a:endParaRPr lang="fr-FR" sz="1400" b="1" dirty="0">
                        <a:effectLst/>
                        <a:latin typeface="Corbel"/>
                        <a:ea typeface="Calibri"/>
                        <a:cs typeface="Corbel"/>
                      </a:endParaRPr>
                    </a:p>
                  </a:txBody>
                  <a:tcPr marL="49937" marR="49937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  <a:latin typeface="Corbel"/>
                          <a:cs typeface="Corbel"/>
                        </a:rPr>
                        <a:t>71,78%</a:t>
                      </a:r>
                      <a:endParaRPr lang="fr-FR" sz="1400" b="1" dirty="0">
                        <a:effectLst/>
                        <a:latin typeface="Corbel"/>
                        <a:ea typeface="Calibri"/>
                        <a:cs typeface="Corbel"/>
                      </a:endParaRPr>
                    </a:p>
                  </a:txBody>
                  <a:tcPr marL="49937" marR="49937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  <a:latin typeface="Corbel"/>
                          <a:cs typeface="Corbel"/>
                        </a:rPr>
                        <a:t>30,95%</a:t>
                      </a:r>
                      <a:endParaRPr lang="fr-FR" sz="1400" b="1" dirty="0">
                        <a:effectLst/>
                        <a:latin typeface="Corbel"/>
                        <a:ea typeface="Calibri"/>
                        <a:cs typeface="Corbel"/>
                      </a:endParaRPr>
                    </a:p>
                  </a:txBody>
                  <a:tcPr marL="49937" marR="49937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  <a:latin typeface="Corbel"/>
                          <a:cs typeface="Corbel"/>
                        </a:rPr>
                        <a:t>0,73%</a:t>
                      </a:r>
                      <a:endParaRPr lang="fr-FR" sz="1400" b="1" dirty="0">
                        <a:effectLst/>
                        <a:latin typeface="Corbel"/>
                        <a:ea typeface="Calibri"/>
                        <a:cs typeface="Corbel"/>
                      </a:endParaRPr>
                    </a:p>
                  </a:txBody>
                  <a:tcPr marL="49937" marR="49937" marT="0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0" dirty="0" smtClean="0">
                          <a:effectLst/>
                          <a:latin typeface="Corbel"/>
                          <a:ea typeface="Calibri"/>
                          <a:cs typeface="Corbel"/>
                        </a:rPr>
                        <a:t>21 %</a:t>
                      </a:r>
                      <a:endParaRPr lang="fr-FR" sz="1400" b="0" dirty="0">
                        <a:effectLst/>
                        <a:latin typeface="Corbel"/>
                        <a:ea typeface="Calibri"/>
                        <a:cs typeface="Corbel"/>
                      </a:endParaRPr>
                    </a:p>
                  </a:txBody>
                  <a:tcPr marL="49937" marR="49937" marT="0" marB="0" anchor="ctr">
                    <a:solidFill>
                      <a:schemeClr val="accent2"/>
                    </a:solidFill>
                  </a:tcPr>
                </a:tc>
              </a:tr>
              <a:tr h="446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effectLst/>
                          <a:latin typeface="Corbel"/>
                          <a:cs typeface="Corbel"/>
                        </a:rPr>
                        <a:t>3</a:t>
                      </a:r>
                      <a:endParaRPr lang="fr-FR" sz="1400" b="1" dirty="0">
                        <a:effectLst/>
                        <a:latin typeface="Corbel"/>
                        <a:ea typeface="Calibri"/>
                        <a:cs typeface="Corbel"/>
                      </a:endParaRPr>
                    </a:p>
                  </a:txBody>
                  <a:tcPr marL="49937" marR="49937" marT="0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  <a:latin typeface="Corbel"/>
                          <a:cs typeface="Corbel"/>
                        </a:rPr>
                        <a:t>47,66%</a:t>
                      </a:r>
                      <a:endParaRPr lang="fr-FR" sz="1400" b="1" dirty="0">
                        <a:effectLst/>
                        <a:latin typeface="Corbel"/>
                        <a:ea typeface="Calibri"/>
                        <a:cs typeface="Corbel"/>
                      </a:endParaRPr>
                    </a:p>
                  </a:txBody>
                  <a:tcPr marL="49937" marR="49937" marT="0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  <a:latin typeface="Corbel"/>
                          <a:cs typeface="Corbel"/>
                        </a:rPr>
                        <a:t>21,55%</a:t>
                      </a:r>
                      <a:endParaRPr lang="fr-FR" sz="1400" b="1" dirty="0">
                        <a:effectLst/>
                        <a:latin typeface="Corbel"/>
                        <a:ea typeface="Calibri"/>
                        <a:cs typeface="Corbel"/>
                      </a:endParaRPr>
                    </a:p>
                  </a:txBody>
                  <a:tcPr marL="49937" marR="49937" marT="0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  <a:latin typeface="Corbel"/>
                          <a:cs typeface="Corbel"/>
                        </a:rPr>
                        <a:t>2,20%</a:t>
                      </a:r>
                      <a:endParaRPr lang="fr-FR" sz="1400" b="1" dirty="0">
                        <a:effectLst/>
                        <a:latin typeface="Corbel"/>
                        <a:ea typeface="Calibri"/>
                        <a:cs typeface="Corbel"/>
                      </a:endParaRPr>
                    </a:p>
                  </a:txBody>
                  <a:tcPr marL="49937" marR="49937" marT="0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0" dirty="0" smtClean="0">
                          <a:effectLst/>
                          <a:latin typeface="Corbel"/>
                          <a:ea typeface="Calibri"/>
                          <a:cs typeface="Corbel"/>
                        </a:rPr>
                        <a:t>84 %</a:t>
                      </a:r>
                      <a:endParaRPr lang="fr-FR" sz="1400" b="0" dirty="0">
                        <a:effectLst/>
                        <a:latin typeface="Corbel"/>
                        <a:ea typeface="Calibri"/>
                        <a:cs typeface="Corbel"/>
                      </a:endParaRPr>
                    </a:p>
                  </a:txBody>
                  <a:tcPr marL="49937" marR="49937" marT="0" marB="0" anchor="ctr"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sp>
        <p:nvSpPr>
          <p:cNvPr id="65" name="Ellipse 64"/>
          <p:cNvSpPr/>
          <p:nvPr/>
        </p:nvSpPr>
        <p:spPr>
          <a:xfrm>
            <a:off x="4187825" y="3871913"/>
            <a:ext cx="1104900" cy="706437"/>
          </a:xfrm>
          <a:prstGeom prst="ellipse">
            <a:avLst/>
          </a:prstGeom>
          <a:noFill/>
          <a:ln w="57150" cmpd="sng">
            <a:solidFill>
              <a:srgbClr val="0000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Corbel"/>
              <a:cs typeface="Corbel"/>
            </a:endParaRPr>
          </a:p>
        </p:txBody>
      </p:sp>
      <p:sp>
        <p:nvSpPr>
          <p:cNvPr id="66" name="Ellipse 65"/>
          <p:cNvSpPr/>
          <p:nvPr/>
        </p:nvSpPr>
        <p:spPr>
          <a:xfrm>
            <a:off x="6300788" y="3871913"/>
            <a:ext cx="1104900" cy="706437"/>
          </a:xfrm>
          <a:prstGeom prst="ellipse">
            <a:avLst/>
          </a:prstGeom>
          <a:noFill/>
          <a:ln w="57150" cmpd="sng">
            <a:solidFill>
              <a:srgbClr val="0000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Corbel"/>
              <a:cs typeface="Corbel"/>
            </a:endParaRPr>
          </a:p>
        </p:txBody>
      </p:sp>
      <p:sp>
        <p:nvSpPr>
          <p:cNvPr id="67" name="Ellipse 66"/>
          <p:cNvSpPr/>
          <p:nvPr/>
        </p:nvSpPr>
        <p:spPr>
          <a:xfrm>
            <a:off x="7596188" y="3900488"/>
            <a:ext cx="1104900" cy="704850"/>
          </a:xfrm>
          <a:prstGeom prst="ellipse">
            <a:avLst/>
          </a:prstGeom>
          <a:noFill/>
          <a:ln w="57150" cmpd="sng">
            <a:solidFill>
              <a:srgbClr val="0000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Corbel"/>
              <a:cs typeface="Corbel"/>
            </a:endParaRPr>
          </a:p>
        </p:txBody>
      </p:sp>
      <p:sp>
        <p:nvSpPr>
          <p:cNvPr id="31788" name="Espace réservé de la date 2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latin typeface="Corbel" pitchFamily="34" charset="0"/>
              </a:rPr>
              <a:t>Virology-2014</a:t>
            </a:r>
          </a:p>
        </p:txBody>
      </p:sp>
      <p:sp>
        <p:nvSpPr>
          <p:cNvPr id="31789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B42B1C1-B9EA-4314-B784-B66F15C2337B}" type="slidenum">
              <a:rPr lang="fr-FR">
                <a:latin typeface="Corbe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fr-FR"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build="p"/>
      <p:bldP spid="65" grpId="0" animBg="1"/>
      <p:bldP spid="66" grpId="0" animBg="1"/>
      <p:bldP spid="6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457200" y="-26988"/>
            <a:ext cx="8218488" cy="792163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 fontAlgn="auto">
              <a:lnSpc>
                <a:spcPct val="110000"/>
              </a:lnSpc>
              <a:spcAft>
                <a:spcPts val="0"/>
              </a:spcAft>
              <a:defRPr/>
            </a:pPr>
            <a:endParaRPr lang="en-US" sz="2600" b="1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pic>
        <p:nvPicPr>
          <p:cNvPr id="33794" name="Image 36" descr="Macintosh HD:Users:mlaakberk:.dropbox-two:Dropbox:Vetagro Sup (MC):Recherche:Manuscripts:Figure 1 MHL.pdf"/>
          <p:cNvPicPr>
            <a:picLocks noChangeAspect="1" noChangeArrowheads="1"/>
          </p:cNvPicPr>
          <p:nvPr/>
        </p:nvPicPr>
        <p:blipFill>
          <a:blip r:embed="rId3"/>
          <a:srcRect l="9895" t="20818" b="41708"/>
          <a:stretch>
            <a:fillRect/>
          </a:stretch>
        </p:blipFill>
        <p:spPr bwMode="auto">
          <a:xfrm>
            <a:off x="2268538" y="1077913"/>
            <a:ext cx="5311775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62100" y="1414463"/>
            <a:ext cx="2046288" cy="214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ce réservé du contenu 2"/>
          <p:cNvSpPr txBox="1">
            <a:spLocks/>
          </p:cNvSpPr>
          <p:nvPr/>
        </p:nvSpPr>
        <p:spPr>
          <a:xfrm>
            <a:off x="642938" y="5537200"/>
            <a:ext cx="7858125" cy="121761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sz="2000" dirty="0" smtClean="0">
                <a:latin typeface="Corbel"/>
                <a:cs typeface="Corbel"/>
              </a:rPr>
              <a:t>LYO852 </a:t>
            </a:r>
            <a:r>
              <a:rPr lang="en-US" sz="2000" dirty="0">
                <a:latin typeface="Corbel"/>
                <a:cs typeface="Corbel"/>
              </a:rPr>
              <a:t>strain genome appears to belong to </a:t>
            </a:r>
            <a:r>
              <a:rPr lang="en-US" sz="2000" dirty="0" smtClean="0">
                <a:latin typeface="Corbel"/>
                <a:cs typeface="Corbel"/>
              </a:rPr>
              <a:t>the lineage 7 of SEOV</a:t>
            </a:r>
            <a:r>
              <a:rPr lang="fr-FR" sz="2000" dirty="0" smtClean="0">
                <a:latin typeface="Corbel"/>
                <a:cs typeface="Corbel"/>
              </a:rPr>
              <a:t> </a:t>
            </a:r>
          </a:p>
          <a:p>
            <a:pPr fontAlgn="auto">
              <a:spcAft>
                <a:spcPts val="0"/>
              </a:spcAft>
              <a:defRPr/>
            </a:pPr>
            <a:r>
              <a:rPr lang="fr-FR" sz="2000" dirty="0">
                <a:latin typeface="Corbel"/>
                <a:cs typeface="Corbel"/>
              </a:rPr>
              <a:t>S</a:t>
            </a:r>
            <a:r>
              <a:rPr lang="fr-FR" sz="2000" dirty="0" smtClean="0">
                <a:latin typeface="Corbel"/>
                <a:cs typeface="Corbel"/>
              </a:rPr>
              <a:t>hows </a:t>
            </a:r>
            <a:r>
              <a:rPr lang="fr-FR" sz="2000" dirty="0">
                <a:latin typeface="Corbel"/>
                <a:cs typeface="Corbel"/>
              </a:rPr>
              <a:t>a </a:t>
            </a:r>
            <a:r>
              <a:rPr lang="fr-FR" sz="2000" dirty="0" err="1">
                <a:latin typeface="Corbel"/>
                <a:cs typeface="Corbel"/>
              </a:rPr>
              <a:t>very</a:t>
            </a:r>
            <a:r>
              <a:rPr lang="fr-FR" sz="2000" dirty="0">
                <a:latin typeface="Corbel"/>
                <a:cs typeface="Corbel"/>
              </a:rPr>
              <a:t> high </a:t>
            </a:r>
            <a:r>
              <a:rPr lang="fr-FR" sz="2000" dirty="0" err="1">
                <a:latin typeface="Corbel"/>
                <a:cs typeface="Corbel"/>
              </a:rPr>
              <a:t>identity</a:t>
            </a:r>
            <a:r>
              <a:rPr lang="fr-FR" sz="2000" dirty="0">
                <a:latin typeface="Corbel"/>
                <a:cs typeface="Corbel"/>
              </a:rPr>
              <a:t> to </a:t>
            </a:r>
            <a:r>
              <a:rPr lang="fr-FR" sz="2000" dirty="0" err="1" smtClean="0">
                <a:latin typeface="Corbel"/>
                <a:cs typeface="Corbel"/>
              </a:rPr>
              <a:t>European</a:t>
            </a:r>
            <a:r>
              <a:rPr lang="fr-FR" sz="2000" dirty="0" smtClean="0">
                <a:latin typeface="Corbel"/>
                <a:cs typeface="Corbel"/>
              </a:rPr>
              <a:t> </a:t>
            </a:r>
            <a:r>
              <a:rPr lang="fr-FR" sz="2000" dirty="0" err="1">
                <a:latin typeface="Corbel"/>
                <a:cs typeface="Corbel"/>
              </a:rPr>
              <a:t>strains</a:t>
            </a:r>
            <a:r>
              <a:rPr lang="fr-FR" sz="2000" dirty="0">
                <a:latin typeface="Corbel"/>
                <a:cs typeface="Corbel"/>
              </a:rPr>
              <a:t> </a:t>
            </a:r>
            <a:r>
              <a:rPr lang="fr-FR" sz="2000" dirty="0" smtClean="0">
                <a:latin typeface="Corbel"/>
                <a:cs typeface="Corbel"/>
              </a:rPr>
              <a:t> </a:t>
            </a:r>
          </a:p>
          <a:p>
            <a:pPr fontAlgn="auto">
              <a:spcAft>
                <a:spcPts val="0"/>
              </a:spcAft>
              <a:defRPr/>
            </a:pPr>
            <a:r>
              <a:rPr lang="fr-FR" sz="2000" dirty="0" smtClean="0">
                <a:latin typeface="Corbel"/>
                <a:cs typeface="Corbel"/>
              </a:rPr>
              <a:t>And </a:t>
            </a:r>
            <a:r>
              <a:rPr lang="fr-FR" sz="2000" dirty="0" err="1" smtClean="0">
                <a:latin typeface="Corbel"/>
                <a:cs typeface="Corbel"/>
              </a:rPr>
              <a:t>is</a:t>
            </a:r>
            <a:r>
              <a:rPr lang="fr-FR" sz="2000" dirty="0" smtClean="0">
                <a:latin typeface="Corbel"/>
                <a:cs typeface="Corbel"/>
              </a:rPr>
              <a:t> </a:t>
            </a:r>
            <a:r>
              <a:rPr lang="fr-FR" sz="2000" dirty="0" err="1" smtClean="0">
                <a:latin typeface="Corbel"/>
                <a:cs typeface="Corbel"/>
              </a:rPr>
              <a:t>very</a:t>
            </a:r>
            <a:r>
              <a:rPr lang="fr-FR" sz="2000" dirty="0" smtClean="0">
                <a:latin typeface="Corbel"/>
                <a:cs typeface="Corbel"/>
              </a:rPr>
              <a:t> </a:t>
            </a:r>
            <a:r>
              <a:rPr lang="fr-FR" sz="2000" dirty="0" err="1" smtClean="0">
                <a:latin typeface="Corbel"/>
                <a:cs typeface="Corbel"/>
              </a:rPr>
              <a:t>similar</a:t>
            </a:r>
            <a:r>
              <a:rPr lang="fr-FR" sz="2000" dirty="0" smtClean="0">
                <a:latin typeface="Corbel"/>
                <a:cs typeface="Corbel"/>
              </a:rPr>
              <a:t> to 2012 </a:t>
            </a:r>
            <a:r>
              <a:rPr lang="fr-FR" sz="2000" dirty="0" err="1">
                <a:latin typeface="Corbel"/>
                <a:cs typeface="Corbel"/>
              </a:rPr>
              <a:t>H</a:t>
            </a:r>
            <a:r>
              <a:rPr lang="fr-FR" sz="2000" dirty="0" err="1" smtClean="0">
                <a:latin typeface="Corbel"/>
                <a:cs typeface="Corbel"/>
              </a:rPr>
              <a:t>uman</a:t>
            </a:r>
            <a:r>
              <a:rPr lang="fr-FR" sz="2000" dirty="0" smtClean="0">
                <a:latin typeface="Corbel"/>
                <a:cs typeface="Corbel"/>
              </a:rPr>
              <a:t> Lyon SEOV</a:t>
            </a:r>
          </a:p>
        </p:txBody>
      </p:sp>
      <p:pic>
        <p:nvPicPr>
          <p:cNvPr id="33797" name="Image 36" descr="Macintosh HD:Users:mlaakberk:.dropbox-two:Dropbox:Vetagro Sup (MC):Recherche:Manuscripts:Figure 1 MHL.pdf"/>
          <p:cNvPicPr>
            <a:picLocks noChangeAspect="1" noChangeArrowheads="1"/>
          </p:cNvPicPr>
          <p:nvPr/>
        </p:nvPicPr>
        <p:blipFill>
          <a:blip r:embed="rId3"/>
          <a:srcRect l="19073" t="59340" r="67123" b="37880"/>
          <a:stretch>
            <a:fillRect/>
          </a:stretch>
        </p:blipFill>
        <p:spPr bwMode="auto">
          <a:xfrm>
            <a:off x="6769100" y="4797425"/>
            <a:ext cx="814388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36563"/>
            <a:ext cx="8229600" cy="63976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2800" dirty="0" err="1"/>
              <a:t>Phylogenetic</a:t>
            </a:r>
            <a:r>
              <a:rPr lang="fr-FR" sz="2800" dirty="0"/>
              <a:t> </a:t>
            </a:r>
            <a:r>
              <a:rPr lang="fr-FR" sz="2800" dirty="0" err="1"/>
              <a:t>analysis</a:t>
            </a:r>
            <a:r>
              <a:rPr lang="fr-FR" sz="2800" dirty="0"/>
              <a:t> of the </a:t>
            </a:r>
            <a:r>
              <a:rPr lang="fr-FR" sz="2800" dirty="0" err="1"/>
              <a:t>complete</a:t>
            </a:r>
            <a:r>
              <a:rPr lang="fr-FR" sz="2800" dirty="0"/>
              <a:t> SEOV </a:t>
            </a:r>
            <a:r>
              <a:rPr lang="fr-FR" sz="2800" dirty="0" err="1" smtClean="0"/>
              <a:t>sequence</a:t>
            </a:r>
            <a:endParaRPr lang="fr-FR" sz="2800" dirty="0"/>
          </a:p>
        </p:txBody>
      </p:sp>
      <p:sp>
        <p:nvSpPr>
          <p:cNvPr id="33799" name="Espace réservé de la date 5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latin typeface="Corbel" pitchFamily="34" charset="0"/>
              </a:rPr>
              <a:t>Virology-2014</a:t>
            </a:r>
          </a:p>
        </p:txBody>
      </p:sp>
      <p:sp>
        <p:nvSpPr>
          <p:cNvPr id="33800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9308C00-970F-4B03-B8CC-4AAB09480A62}" type="slidenum">
              <a:rPr lang="fr-FR">
                <a:latin typeface="Corbe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fr-FR">
              <a:latin typeface="Corbel" pitchFamily="34" charset="0"/>
            </a:endParaRPr>
          </a:p>
        </p:txBody>
      </p:sp>
      <p:sp>
        <p:nvSpPr>
          <p:cNvPr id="10" name="Flèche vers la droite 9"/>
          <p:cNvSpPr/>
          <p:nvPr/>
        </p:nvSpPr>
        <p:spPr>
          <a:xfrm>
            <a:off x="3352800" y="2527300"/>
            <a:ext cx="1677988" cy="284163"/>
          </a:xfrm>
          <a:prstGeom prst="rightArrow">
            <a:avLst/>
          </a:prstGeom>
          <a:solidFill>
            <a:srgbClr val="0000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1" name="Ellipse 10"/>
          <p:cNvSpPr/>
          <p:nvPr/>
        </p:nvSpPr>
        <p:spPr>
          <a:xfrm>
            <a:off x="2466975" y="2289175"/>
            <a:ext cx="550863" cy="655638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Espace réservé de la date 2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latin typeface="Corbel" pitchFamily="34" charset="0"/>
              </a:rPr>
              <a:t>Virology-2014</a:t>
            </a:r>
          </a:p>
        </p:txBody>
      </p:sp>
      <p:sp>
        <p:nvSpPr>
          <p:cNvPr id="35842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431A078-43A3-4CF9-ACB4-9241B439A987}" type="slidenum">
              <a:rPr lang="fr-FR">
                <a:latin typeface="Corbe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fr-FR">
              <a:latin typeface="Corbel" pitchFamily="34" charset="0"/>
            </a:endParaRPr>
          </a:p>
        </p:txBody>
      </p:sp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3"/>
          <a:srcRect l="23999" t="3386" r="22021" b="6749"/>
          <a:stretch>
            <a:fillRect/>
          </a:stretch>
        </p:blipFill>
        <p:spPr bwMode="auto">
          <a:xfrm>
            <a:off x="2133600" y="347663"/>
            <a:ext cx="5214938" cy="651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dirty="0" smtClean="0"/>
              <a:t>Virome of 10 rats (PERS PTO population)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 smtClean="0"/>
              <a:t>M &amp;M :</a:t>
            </a:r>
          </a:p>
          <a:p>
            <a:pPr lvl="1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 smtClean="0"/>
              <a:t>Illumina </a:t>
            </a:r>
            <a:r>
              <a:rPr lang="fr-FR" dirty="0" err="1"/>
              <a:t>HiSeq</a:t>
            </a:r>
            <a:r>
              <a:rPr lang="fr-FR" dirty="0"/>
              <a:t> </a:t>
            </a:r>
            <a:r>
              <a:rPr lang="fr-FR" dirty="0" smtClean="0"/>
              <a:t>2500</a:t>
            </a:r>
          </a:p>
          <a:p>
            <a:pPr lvl="1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 smtClean="0"/>
              <a:t>10 rats</a:t>
            </a:r>
          </a:p>
          <a:p>
            <a:pPr lvl="1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 err="1" smtClean="0"/>
              <a:t>Sample</a:t>
            </a:r>
            <a:r>
              <a:rPr lang="fr-FR" dirty="0" smtClean="0"/>
              <a:t> = </a:t>
            </a:r>
            <a:r>
              <a:rPr lang="fr-FR" dirty="0" err="1" smtClean="0"/>
              <a:t>lungs</a:t>
            </a:r>
            <a:endParaRPr lang="fr-FR" dirty="0" smtClean="0"/>
          </a:p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 smtClean="0"/>
              <a:t>Viral </a:t>
            </a:r>
            <a:r>
              <a:rPr lang="fr-FR" dirty="0" err="1" smtClean="0"/>
              <a:t>enrichment</a:t>
            </a:r>
            <a:r>
              <a:rPr lang="fr-FR" dirty="0" smtClean="0"/>
              <a:t> = 3.46% (range : 1.46 – 5.21)</a:t>
            </a:r>
          </a:p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 err="1" smtClean="0"/>
              <a:t>Sequences</a:t>
            </a:r>
            <a:r>
              <a:rPr lang="fr-FR" dirty="0" smtClean="0"/>
              <a:t> of phages and </a:t>
            </a:r>
            <a:r>
              <a:rPr lang="fr-FR" dirty="0" err="1" smtClean="0"/>
              <a:t>endogenous</a:t>
            </a:r>
            <a:r>
              <a:rPr lang="fr-FR" dirty="0" smtClean="0"/>
              <a:t> </a:t>
            </a:r>
            <a:r>
              <a:rPr lang="fr-FR" dirty="0" err="1" smtClean="0"/>
              <a:t>retroviruses</a:t>
            </a:r>
            <a:endParaRPr lang="fr-FR" dirty="0" smtClean="0"/>
          </a:p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 err="1" smtClean="0"/>
              <a:t>Negative</a:t>
            </a:r>
            <a:r>
              <a:rPr lang="fr-FR" dirty="0" smtClean="0"/>
              <a:t> for </a:t>
            </a:r>
            <a:r>
              <a:rPr lang="fr-FR" dirty="0" err="1" smtClean="0"/>
              <a:t>hantaviruses</a:t>
            </a:r>
            <a:r>
              <a:rPr lang="fr-FR" dirty="0"/>
              <a:t> </a:t>
            </a:r>
            <a:r>
              <a:rPr lang="fr-FR" dirty="0" smtClean="0"/>
              <a:t>(SEOV) &amp; HEV = confirmation of PCR </a:t>
            </a:r>
            <a:r>
              <a:rPr lang="fr-FR" dirty="0" err="1" smtClean="0"/>
              <a:t>results</a:t>
            </a:r>
            <a:endParaRPr lang="fr-FR" dirty="0" smtClean="0"/>
          </a:p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dirty="0" smtClean="0"/>
              <a:t>2 </a:t>
            </a:r>
            <a:r>
              <a:rPr lang="fr-FR" dirty="0" err="1" smtClean="0"/>
              <a:t>unexpected</a:t>
            </a:r>
            <a:r>
              <a:rPr lang="fr-FR" dirty="0" smtClean="0"/>
              <a:t> </a:t>
            </a:r>
            <a:r>
              <a:rPr lang="fr-FR" dirty="0" err="1" smtClean="0"/>
              <a:t>viruses</a:t>
            </a:r>
            <a:r>
              <a:rPr lang="fr-FR" dirty="0" smtClean="0"/>
              <a:t> (&gt;10 </a:t>
            </a:r>
            <a:r>
              <a:rPr lang="fr-FR" dirty="0" err="1" smtClean="0"/>
              <a:t>aligned</a:t>
            </a:r>
            <a:r>
              <a:rPr lang="fr-FR" dirty="0" smtClean="0"/>
              <a:t> </a:t>
            </a:r>
            <a:r>
              <a:rPr lang="fr-FR" dirty="0" err="1" smtClean="0"/>
              <a:t>reads</a:t>
            </a:r>
            <a:r>
              <a:rPr lang="fr-FR" dirty="0" smtClean="0"/>
              <a:t> &amp; &gt;10% of </a:t>
            </a:r>
            <a:r>
              <a:rPr lang="fr-FR" dirty="0" err="1" smtClean="0"/>
              <a:t>genome</a:t>
            </a:r>
            <a:r>
              <a:rPr lang="fr-FR" dirty="0" smtClean="0"/>
              <a:t> </a:t>
            </a:r>
            <a:r>
              <a:rPr lang="fr-FR" dirty="0" err="1" smtClean="0"/>
              <a:t>covered</a:t>
            </a:r>
            <a:r>
              <a:rPr lang="fr-FR" dirty="0" smtClean="0"/>
              <a:t>) :</a:t>
            </a:r>
            <a:endParaRPr lang="fr-FR" b="1" dirty="0" smtClean="0">
              <a:solidFill>
                <a:srgbClr val="000090"/>
              </a:solidFill>
            </a:endParaRPr>
          </a:p>
          <a:p>
            <a:pPr marL="731520" lvl="1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 err="1" smtClean="0"/>
              <a:t>Semliki</a:t>
            </a:r>
            <a:r>
              <a:rPr lang="fr-FR" dirty="0" smtClean="0"/>
              <a:t> </a:t>
            </a:r>
            <a:r>
              <a:rPr lang="fr-FR" dirty="0" err="1" smtClean="0"/>
              <a:t>forest</a:t>
            </a:r>
            <a:r>
              <a:rPr lang="fr-FR" dirty="0" smtClean="0"/>
              <a:t> virus (SFV) : </a:t>
            </a:r>
            <a:r>
              <a:rPr lang="fr-FR" dirty="0" err="1" smtClean="0"/>
              <a:t>alphavirus</a:t>
            </a:r>
            <a:r>
              <a:rPr lang="fr-FR" dirty="0" smtClean="0"/>
              <a:t> &amp; arbovirus</a:t>
            </a:r>
          </a:p>
          <a:p>
            <a:pPr marL="731520" lvl="1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 err="1"/>
              <a:t>Nyamanini</a:t>
            </a:r>
            <a:r>
              <a:rPr lang="fr-FR" dirty="0"/>
              <a:t> virus </a:t>
            </a:r>
            <a:r>
              <a:rPr lang="fr-FR" dirty="0" smtClean="0"/>
              <a:t>(NYMV) : </a:t>
            </a:r>
            <a:r>
              <a:rPr lang="fr-FR" dirty="0" err="1" smtClean="0"/>
              <a:t>nyavirus</a:t>
            </a:r>
            <a:r>
              <a:rPr lang="fr-FR" dirty="0" smtClean="0"/>
              <a:t> (</a:t>
            </a:r>
            <a:r>
              <a:rPr lang="fr-FR" dirty="0" err="1" smtClean="0"/>
              <a:t>order</a:t>
            </a:r>
            <a:r>
              <a:rPr lang="fr-FR" dirty="0" smtClean="0"/>
              <a:t> </a:t>
            </a:r>
            <a:r>
              <a:rPr lang="fr-FR" i="1" dirty="0" err="1" smtClean="0"/>
              <a:t>Mononegavirales</a:t>
            </a:r>
            <a:r>
              <a:rPr lang="fr-FR" i="1" dirty="0" smtClean="0"/>
              <a:t>, </a:t>
            </a:r>
            <a:r>
              <a:rPr lang="fr-FR" dirty="0" err="1" smtClean="0"/>
              <a:t>family</a:t>
            </a:r>
            <a:r>
              <a:rPr lang="fr-FR" dirty="0" smtClean="0"/>
              <a:t> of </a:t>
            </a:r>
            <a:r>
              <a:rPr lang="fr-FR" i="1" dirty="0" err="1" smtClean="0"/>
              <a:t>Nyamiviridae</a:t>
            </a:r>
            <a:r>
              <a:rPr lang="fr-FR" i="1" dirty="0" smtClean="0"/>
              <a:t>) </a:t>
            </a:r>
            <a:r>
              <a:rPr lang="fr-FR" dirty="0" smtClean="0"/>
              <a:t>= a </a:t>
            </a:r>
            <a:r>
              <a:rPr lang="fr-FR" dirty="0" err="1" smtClean="0"/>
              <a:t>tick</a:t>
            </a:r>
            <a:r>
              <a:rPr lang="fr-FR" dirty="0" smtClean="0"/>
              <a:t>-borne virus</a:t>
            </a:r>
            <a:endParaRPr lang="fr-FR" dirty="0"/>
          </a:p>
        </p:txBody>
      </p:sp>
      <p:sp>
        <p:nvSpPr>
          <p:cNvPr id="36867" name="Espace réservé de la date 2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latin typeface="Corbel" pitchFamily="34" charset="0"/>
              </a:rPr>
              <a:t>Virology-2014</a:t>
            </a:r>
          </a:p>
        </p:txBody>
      </p:sp>
      <p:sp>
        <p:nvSpPr>
          <p:cNvPr id="36868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D8F7944-BC9B-4E20-90D7-79A7C627AF32}" type="slidenum">
              <a:rPr lang="fr-FR">
                <a:latin typeface="Corbe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fr-FR"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dirty="0"/>
              <a:t>Conclusions</a:t>
            </a:r>
            <a:br>
              <a:rPr lang="fr-FR" dirty="0"/>
            </a:br>
            <a:endParaRPr lang="fr-FR" dirty="0"/>
          </a:p>
        </p:txBody>
      </p:sp>
      <p:sp>
        <p:nvSpPr>
          <p:cNvPr id="37890" name="Espace réservé du contenu 7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Arial" charset="0"/>
              <a:buAutoNum type="arabicPeriod"/>
            </a:pPr>
            <a:r>
              <a:rPr lang="fr-FR" sz="2800" dirty="0" smtClean="0">
                <a:latin typeface="Corbel" pitchFamily="34" charset="0"/>
              </a:rPr>
              <a:t>Optimisation of </a:t>
            </a:r>
            <a:r>
              <a:rPr lang="fr-FR" sz="2800" dirty="0" err="1" smtClean="0">
                <a:solidFill>
                  <a:srgbClr val="0000FF"/>
                </a:solidFill>
                <a:latin typeface="Corbel" pitchFamily="34" charset="0"/>
              </a:rPr>
              <a:t>sample</a:t>
            </a:r>
            <a:r>
              <a:rPr lang="fr-FR" sz="2800" dirty="0" smtClean="0">
                <a:solidFill>
                  <a:srgbClr val="0000FF"/>
                </a:solidFill>
                <a:latin typeface="Corbel" pitchFamily="34" charset="0"/>
              </a:rPr>
              <a:t> </a:t>
            </a:r>
            <a:r>
              <a:rPr lang="fr-FR" sz="2800" dirty="0" err="1" smtClean="0">
                <a:solidFill>
                  <a:srgbClr val="0000FF"/>
                </a:solidFill>
                <a:latin typeface="Corbel" pitchFamily="34" charset="0"/>
              </a:rPr>
              <a:t>preparation</a:t>
            </a:r>
            <a:r>
              <a:rPr lang="fr-FR" sz="2800" dirty="0" smtClean="0">
                <a:solidFill>
                  <a:srgbClr val="0000FF"/>
                </a:solidFill>
                <a:latin typeface="Corbel" pitchFamily="34" charset="0"/>
              </a:rPr>
              <a:t> </a:t>
            </a:r>
            <a:r>
              <a:rPr lang="fr-FR" sz="2800" dirty="0" smtClean="0">
                <a:latin typeface="Corbel" pitchFamily="34" charset="0"/>
                <a:sym typeface="Wingdings" pitchFamily="2" charset="2"/>
              </a:rPr>
              <a:t> </a:t>
            </a:r>
            <a:r>
              <a:rPr lang="fr-FR" sz="2800" dirty="0" smtClean="0">
                <a:latin typeface="Corbel" pitchFamily="34" charset="0"/>
              </a:rPr>
              <a:t>full </a:t>
            </a:r>
            <a:r>
              <a:rPr lang="fr-FR" sz="2800" dirty="0" err="1" smtClean="0">
                <a:latin typeface="Corbel" pitchFamily="34" charset="0"/>
              </a:rPr>
              <a:t>length</a:t>
            </a:r>
            <a:r>
              <a:rPr lang="fr-FR" sz="2800" dirty="0" smtClean="0">
                <a:latin typeface="Corbel" pitchFamily="34" charset="0"/>
              </a:rPr>
              <a:t> viral </a:t>
            </a:r>
            <a:r>
              <a:rPr lang="fr-FR" sz="2800" dirty="0" err="1" smtClean="0">
                <a:latin typeface="Corbel" pitchFamily="34" charset="0"/>
              </a:rPr>
              <a:t>sequences</a:t>
            </a:r>
            <a:r>
              <a:rPr lang="fr-FR" sz="2800" dirty="0" smtClean="0">
                <a:latin typeface="Corbel" pitchFamily="34" charset="0"/>
              </a:rPr>
              <a:t> </a:t>
            </a:r>
            <a:r>
              <a:rPr lang="fr-FR" sz="2800" dirty="0" err="1" smtClean="0">
                <a:latin typeface="Corbel" pitchFamily="34" charset="0"/>
              </a:rPr>
              <a:t>from</a:t>
            </a:r>
            <a:r>
              <a:rPr lang="fr-FR" sz="2800" dirty="0" smtClean="0">
                <a:latin typeface="Corbel" pitchFamily="34" charset="0"/>
              </a:rPr>
              <a:t> tissue </a:t>
            </a:r>
            <a:r>
              <a:rPr lang="fr-FR" sz="2800" dirty="0" err="1" smtClean="0">
                <a:latin typeface="Corbel" pitchFamily="34" charset="0"/>
              </a:rPr>
              <a:t>samples</a:t>
            </a:r>
            <a:r>
              <a:rPr lang="fr-FR" sz="2800" dirty="0" smtClean="0">
                <a:latin typeface="Corbel" pitchFamily="34" charset="0"/>
              </a:rPr>
              <a:t> </a:t>
            </a:r>
            <a:r>
              <a:rPr lang="fr-FR" sz="2800" dirty="0" err="1" smtClean="0">
                <a:latin typeface="Corbel" pitchFamily="34" charset="0"/>
              </a:rPr>
              <a:t>with</a:t>
            </a:r>
            <a:r>
              <a:rPr lang="fr-FR" sz="2800" dirty="0" smtClean="0">
                <a:latin typeface="Corbel" pitchFamily="34" charset="0"/>
              </a:rPr>
              <a:t> </a:t>
            </a:r>
            <a:r>
              <a:rPr lang="fr-FR" sz="2800" dirty="0" err="1" smtClean="0">
                <a:latin typeface="Corbel" pitchFamily="34" charset="0"/>
              </a:rPr>
              <a:t>very</a:t>
            </a:r>
            <a:r>
              <a:rPr lang="fr-FR" sz="2800" dirty="0" smtClean="0">
                <a:latin typeface="Corbel" pitchFamily="34" charset="0"/>
              </a:rPr>
              <a:t> </a:t>
            </a:r>
            <a:r>
              <a:rPr lang="fr-FR" sz="2800" dirty="0" err="1" smtClean="0">
                <a:latin typeface="Corbel" pitchFamily="34" charset="0"/>
              </a:rPr>
              <a:t>low</a:t>
            </a:r>
            <a:r>
              <a:rPr lang="fr-FR" sz="2800" dirty="0" smtClean="0">
                <a:latin typeface="Corbel" pitchFamily="34" charset="0"/>
              </a:rPr>
              <a:t> </a:t>
            </a:r>
            <a:r>
              <a:rPr lang="fr-FR" sz="2800" dirty="0" err="1" smtClean="0">
                <a:latin typeface="Corbel" pitchFamily="34" charset="0"/>
              </a:rPr>
              <a:t>amounts</a:t>
            </a:r>
            <a:r>
              <a:rPr lang="fr-FR" sz="2800" dirty="0" smtClean="0">
                <a:latin typeface="Corbel" pitchFamily="34" charset="0"/>
              </a:rPr>
              <a:t> of viral RNA </a:t>
            </a:r>
            <a:r>
              <a:rPr lang="fr-FR" sz="2800" dirty="0" smtClean="0">
                <a:latin typeface="Corbel" pitchFamily="34" charset="0"/>
                <a:sym typeface="Wingdings" pitchFamily="2" charset="2"/>
              </a:rPr>
              <a:t> rodent-borne </a:t>
            </a:r>
            <a:r>
              <a:rPr lang="fr-FR" sz="2800" dirty="0" err="1" smtClean="0">
                <a:latin typeface="Corbel" pitchFamily="34" charset="0"/>
                <a:sym typeface="Wingdings" pitchFamily="2" charset="2"/>
              </a:rPr>
              <a:t>pathogens</a:t>
            </a:r>
            <a:r>
              <a:rPr lang="fr-FR" sz="2800" dirty="0" smtClean="0">
                <a:latin typeface="Corbel" pitchFamily="34" charset="0"/>
                <a:sym typeface="Wingdings" pitchFamily="2" charset="2"/>
              </a:rPr>
              <a:t> (</a:t>
            </a:r>
            <a:r>
              <a:rPr lang="fr-FR" sz="2800" dirty="0" err="1" smtClean="0">
                <a:latin typeface="Corbel" pitchFamily="34" charset="0"/>
                <a:sym typeface="Wingdings" pitchFamily="2" charset="2"/>
              </a:rPr>
              <a:t>known</a:t>
            </a:r>
            <a:r>
              <a:rPr lang="fr-FR" sz="2800" dirty="0" smtClean="0">
                <a:latin typeface="Corbel" pitchFamily="34" charset="0"/>
                <a:sym typeface="Wingdings" pitchFamily="2" charset="2"/>
              </a:rPr>
              <a:t> and </a:t>
            </a:r>
            <a:r>
              <a:rPr lang="fr-FR" sz="2800" dirty="0" err="1" smtClean="0">
                <a:latin typeface="Corbel" pitchFamily="34" charset="0"/>
                <a:sym typeface="Wingdings" pitchFamily="2" charset="2"/>
              </a:rPr>
              <a:t>unknown</a:t>
            </a:r>
            <a:r>
              <a:rPr lang="fr-FR" sz="2800" dirty="0" smtClean="0">
                <a:latin typeface="Corbel" pitchFamily="34" charset="0"/>
                <a:sym typeface="Wingdings" pitchFamily="2" charset="2"/>
              </a:rPr>
              <a:t>)</a:t>
            </a:r>
            <a:endParaRPr lang="fr-FR" sz="2800" dirty="0" smtClean="0">
              <a:latin typeface="Corbel" pitchFamily="34" charset="0"/>
            </a:endParaRPr>
          </a:p>
          <a:p>
            <a:pPr marL="457200" indent="-457200">
              <a:buFont typeface="Arial" charset="0"/>
              <a:buAutoNum type="arabicPeriod"/>
            </a:pPr>
            <a:r>
              <a:rPr lang="fr-FR" sz="2800" dirty="0" smtClean="0">
                <a:latin typeface="Corbel" pitchFamily="34" charset="0"/>
              </a:rPr>
              <a:t>Confirmation of the relative </a:t>
            </a:r>
            <a:r>
              <a:rPr lang="fr-FR" sz="2800" dirty="0" err="1" smtClean="0">
                <a:solidFill>
                  <a:srgbClr val="0000FF"/>
                </a:solidFill>
                <a:latin typeface="Corbel" pitchFamily="34" charset="0"/>
              </a:rPr>
              <a:t>high</a:t>
            </a:r>
            <a:r>
              <a:rPr lang="fr-FR" sz="2800" dirty="0" smtClean="0">
                <a:solidFill>
                  <a:srgbClr val="0000FF"/>
                </a:solidFill>
                <a:latin typeface="Corbel" pitchFamily="34" charset="0"/>
              </a:rPr>
              <a:t> </a:t>
            </a:r>
            <a:r>
              <a:rPr lang="fr-FR" sz="2800" dirty="0" err="1" smtClean="0">
                <a:solidFill>
                  <a:srgbClr val="0000FF"/>
                </a:solidFill>
                <a:latin typeface="Corbel" pitchFamily="34" charset="0"/>
              </a:rPr>
              <a:t>prevalence</a:t>
            </a:r>
            <a:r>
              <a:rPr lang="fr-FR" sz="2800" dirty="0" smtClean="0">
                <a:solidFill>
                  <a:srgbClr val="0000FF"/>
                </a:solidFill>
                <a:latin typeface="Corbel" pitchFamily="34" charset="0"/>
              </a:rPr>
              <a:t> of SEOV </a:t>
            </a:r>
            <a:r>
              <a:rPr lang="fr-FR" sz="2800" dirty="0" smtClean="0">
                <a:latin typeface="Corbel" pitchFamily="34" charset="0"/>
              </a:rPr>
              <a:t>in rats </a:t>
            </a:r>
            <a:r>
              <a:rPr lang="fr-FR" sz="2800" dirty="0" err="1" smtClean="0">
                <a:latin typeface="Corbel" pitchFamily="34" charset="0"/>
              </a:rPr>
              <a:t>both</a:t>
            </a:r>
            <a:r>
              <a:rPr lang="fr-FR" sz="2800" dirty="0" smtClean="0">
                <a:latin typeface="Corbel" pitchFamily="34" charset="0"/>
              </a:rPr>
              <a:t> in rural and </a:t>
            </a:r>
            <a:r>
              <a:rPr lang="fr-FR" sz="2800" dirty="0" err="1" smtClean="0">
                <a:latin typeface="Corbel" pitchFamily="34" charset="0"/>
              </a:rPr>
              <a:t>urban</a:t>
            </a:r>
            <a:r>
              <a:rPr lang="fr-FR" sz="2800" dirty="0" smtClean="0">
                <a:latin typeface="Corbel" pitchFamily="34" charset="0"/>
              </a:rPr>
              <a:t> </a:t>
            </a:r>
            <a:r>
              <a:rPr lang="fr-FR" sz="2800" dirty="0" err="1" smtClean="0">
                <a:latin typeface="Corbel" pitchFamily="34" charset="0"/>
              </a:rPr>
              <a:t>environments</a:t>
            </a:r>
            <a:r>
              <a:rPr lang="fr-FR" sz="2800" dirty="0" smtClean="0">
                <a:latin typeface="Corbel" pitchFamily="34" charset="0"/>
              </a:rPr>
              <a:t> </a:t>
            </a:r>
            <a:r>
              <a:rPr lang="fr-FR" sz="2800" dirty="0" smtClean="0">
                <a:latin typeface="Corbel" pitchFamily="34" charset="0"/>
                <a:sym typeface="Wingdings" pitchFamily="2" charset="2"/>
              </a:rPr>
              <a:t> </a:t>
            </a:r>
            <a:r>
              <a:rPr lang="fr-FR" sz="2800" dirty="0" err="1" smtClean="0">
                <a:latin typeface="Corbel" pitchFamily="34" charset="0"/>
                <a:sym typeface="Wingdings" pitchFamily="2" charset="2"/>
              </a:rPr>
              <a:t>human</a:t>
            </a:r>
            <a:r>
              <a:rPr lang="fr-FR" sz="2800" dirty="0" smtClean="0">
                <a:latin typeface="Corbel" pitchFamily="34" charset="0"/>
                <a:sym typeface="Wingdings" pitchFamily="2" charset="2"/>
              </a:rPr>
              <a:t> cases</a:t>
            </a:r>
          </a:p>
          <a:p>
            <a:pPr lvl="2"/>
            <a:r>
              <a:rPr lang="fr-FR" sz="2000" dirty="0" smtClean="0">
                <a:latin typeface="Corbel" pitchFamily="34" charset="0"/>
              </a:rPr>
              <a:t>First full </a:t>
            </a:r>
            <a:r>
              <a:rPr lang="fr-FR" sz="2000" dirty="0" err="1" smtClean="0">
                <a:latin typeface="Corbel" pitchFamily="34" charset="0"/>
              </a:rPr>
              <a:t>sequence</a:t>
            </a:r>
            <a:r>
              <a:rPr lang="fr-FR" sz="2000" dirty="0" smtClean="0">
                <a:latin typeface="Corbel" pitchFamily="34" charset="0"/>
              </a:rPr>
              <a:t> of </a:t>
            </a:r>
            <a:r>
              <a:rPr lang="fr-FR" sz="2000" dirty="0" smtClean="0">
                <a:solidFill>
                  <a:srgbClr val="0000FF"/>
                </a:solidFill>
                <a:latin typeface="Corbel" pitchFamily="34" charset="0"/>
              </a:rPr>
              <a:t>SEOV</a:t>
            </a:r>
            <a:r>
              <a:rPr lang="fr-FR" sz="2000" dirty="0" smtClean="0">
                <a:latin typeface="Corbel" pitchFamily="34" charset="0"/>
              </a:rPr>
              <a:t> in France</a:t>
            </a:r>
          </a:p>
          <a:p>
            <a:pPr lvl="2"/>
            <a:r>
              <a:rPr lang="fr-FR" sz="2000" dirty="0" err="1" smtClean="0">
                <a:latin typeface="Corbel" pitchFamily="34" charset="0"/>
              </a:rPr>
              <a:t>Despite</a:t>
            </a:r>
            <a:r>
              <a:rPr lang="fr-FR" sz="2000" dirty="0" smtClean="0">
                <a:latin typeface="Corbel" pitchFamily="34" charset="0"/>
              </a:rPr>
              <a:t> global distribution, </a:t>
            </a:r>
            <a:r>
              <a:rPr lang="fr-FR" sz="2000" dirty="0" err="1" smtClean="0">
                <a:solidFill>
                  <a:srgbClr val="0000FF"/>
                </a:solidFill>
                <a:latin typeface="Corbel" pitchFamily="34" charset="0"/>
              </a:rPr>
              <a:t>most</a:t>
            </a:r>
            <a:r>
              <a:rPr lang="fr-FR" sz="2000" dirty="0" smtClean="0">
                <a:solidFill>
                  <a:srgbClr val="0000FF"/>
                </a:solidFill>
                <a:latin typeface="Corbel" pitchFamily="34" charset="0"/>
              </a:rPr>
              <a:t> SEOV are </a:t>
            </a:r>
            <a:r>
              <a:rPr lang="fr-FR" sz="2000" dirty="0" err="1" smtClean="0">
                <a:solidFill>
                  <a:srgbClr val="0000FF"/>
                </a:solidFill>
                <a:latin typeface="Corbel" pitchFamily="34" charset="0"/>
              </a:rPr>
              <a:t>genetically</a:t>
            </a:r>
            <a:r>
              <a:rPr lang="fr-FR" sz="2000" dirty="0" smtClean="0">
                <a:solidFill>
                  <a:srgbClr val="0000FF"/>
                </a:solidFill>
                <a:latin typeface="Corbel" pitchFamily="34" charset="0"/>
              </a:rPr>
              <a:t> </a:t>
            </a:r>
            <a:r>
              <a:rPr lang="fr-FR" sz="2000" dirty="0" err="1" smtClean="0">
                <a:solidFill>
                  <a:srgbClr val="0000FF"/>
                </a:solidFill>
                <a:latin typeface="Corbel" pitchFamily="34" charset="0"/>
              </a:rPr>
              <a:t>homogenous</a:t>
            </a:r>
            <a:r>
              <a:rPr lang="fr-FR" sz="2000" dirty="0" smtClean="0">
                <a:solidFill>
                  <a:srgbClr val="0000FF"/>
                </a:solidFill>
                <a:latin typeface="Corbel" pitchFamily="34" charset="0"/>
              </a:rPr>
              <a:t> </a:t>
            </a:r>
            <a:r>
              <a:rPr lang="fr-FR" sz="2000" dirty="0" smtClean="0">
                <a:latin typeface="Corbel" pitchFamily="34" charset="0"/>
              </a:rPr>
              <a:t>: &gt;95% nt </a:t>
            </a:r>
            <a:r>
              <a:rPr lang="fr-FR" sz="2000" dirty="0" err="1" smtClean="0">
                <a:latin typeface="Corbel" pitchFamily="34" charset="0"/>
              </a:rPr>
              <a:t>sequence</a:t>
            </a:r>
            <a:r>
              <a:rPr lang="fr-FR" sz="2000" dirty="0" smtClean="0">
                <a:latin typeface="Corbel" pitchFamily="34" charset="0"/>
              </a:rPr>
              <a:t> </a:t>
            </a:r>
            <a:r>
              <a:rPr lang="fr-FR" sz="2000" dirty="0" err="1" smtClean="0">
                <a:latin typeface="Corbel" pitchFamily="34" charset="0"/>
              </a:rPr>
              <a:t>identity</a:t>
            </a:r>
            <a:endParaRPr lang="fr-FR" sz="2000" dirty="0" smtClean="0">
              <a:latin typeface="Corbel" pitchFamily="34" charset="0"/>
            </a:endParaRPr>
          </a:p>
          <a:p>
            <a:pPr marL="457200" indent="-457200">
              <a:buFont typeface="Arial" charset="0"/>
              <a:buAutoNum type="arabicPeriod"/>
            </a:pPr>
            <a:r>
              <a:rPr lang="fr-FR" sz="2800" dirty="0" err="1" smtClean="0">
                <a:latin typeface="Corbel" pitchFamily="34" charset="0"/>
              </a:rPr>
              <a:t>Analysis</a:t>
            </a:r>
            <a:r>
              <a:rPr lang="fr-FR" sz="2800" dirty="0" smtClean="0">
                <a:latin typeface="Corbel" pitchFamily="34" charset="0"/>
              </a:rPr>
              <a:t> of virome by NGS : 2 </a:t>
            </a:r>
            <a:r>
              <a:rPr lang="fr-FR" sz="2800" dirty="0" err="1" smtClean="0">
                <a:latin typeface="Corbel" pitchFamily="34" charset="0"/>
              </a:rPr>
              <a:t>unexpected</a:t>
            </a:r>
            <a:r>
              <a:rPr lang="fr-FR" sz="2800" dirty="0" smtClean="0">
                <a:latin typeface="Corbel" pitchFamily="34" charset="0"/>
              </a:rPr>
              <a:t> </a:t>
            </a:r>
            <a:r>
              <a:rPr lang="fr-FR" sz="2800" dirty="0" err="1" smtClean="0">
                <a:solidFill>
                  <a:srgbClr val="0000FF"/>
                </a:solidFill>
                <a:latin typeface="Corbel" pitchFamily="34" charset="0"/>
              </a:rPr>
              <a:t>viruses</a:t>
            </a:r>
            <a:r>
              <a:rPr lang="fr-FR" sz="2800" dirty="0" smtClean="0">
                <a:latin typeface="Corbel" pitchFamily="34" charset="0"/>
              </a:rPr>
              <a:t> (SFV &amp; NYMV) </a:t>
            </a:r>
            <a:r>
              <a:rPr lang="fr-FR" sz="2800" dirty="0" smtClean="0">
                <a:latin typeface="Corbel" pitchFamily="34" charset="0"/>
                <a:sym typeface="Wingdings" pitchFamily="2" charset="2"/>
              </a:rPr>
              <a:t> </a:t>
            </a:r>
            <a:r>
              <a:rPr lang="fr-FR" sz="2800" dirty="0" err="1" smtClean="0">
                <a:latin typeface="Corbel" pitchFamily="34" charset="0"/>
                <a:sym typeface="Wingdings" pitchFamily="2" charset="2"/>
              </a:rPr>
              <a:t>these</a:t>
            </a:r>
            <a:r>
              <a:rPr lang="fr-FR" sz="2800" dirty="0" smtClean="0">
                <a:latin typeface="Corbel" pitchFamily="34" charset="0"/>
                <a:sym typeface="Wingdings" pitchFamily="2" charset="2"/>
              </a:rPr>
              <a:t> </a:t>
            </a:r>
            <a:r>
              <a:rPr lang="fr-FR" sz="2800" dirty="0" err="1" smtClean="0">
                <a:latin typeface="Corbel" pitchFamily="34" charset="0"/>
                <a:sym typeface="Wingdings" pitchFamily="2" charset="2"/>
              </a:rPr>
              <a:t>results</a:t>
            </a:r>
            <a:r>
              <a:rPr lang="fr-FR" sz="2800" dirty="0" smtClean="0">
                <a:latin typeface="Corbel" pitchFamily="34" charset="0"/>
                <a:sym typeface="Wingdings" pitchFamily="2" charset="2"/>
              </a:rPr>
              <a:t> </a:t>
            </a:r>
            <a:r>
              <a:rPr lang="fr-FR" sz="2800" dirty="0" err="1" smtClean="0">
                <a:latin typeface="Corbel" pitchFamily="34" charset="0"/>
                <a:sym typeface="Wingdings" pitchFamily="2" charset="2"/>
              </a:rPr>
              <a:t>need</a:t>
            </a:r>
            <a:r>
              <a:rPr lang="fr-FR" sz="2800" dirty="0" smtClean="0">
                <a:latin typeface="Corbel" pitchFamily="34" charset="0"/>
                <a:sym typeface="Wingdings" pitchFamily="2" charset="2"/>
              </a:rPr>
              <a:t> confirmation !!</a:t>
            </a:r>
            <a:endParaRPr lang="fr-FR" sz="2800" dirty="0" smtClean="0">
              <a:latin typeface="Corbel" pitchFamily="34" charset="0"/>
            </a:endParaRPr>
          </a:p>
        </p:txBody>
      </p:sp>
      <p:sp>
        <p:nvSpPr>
          <p:cNvPr id="37891" name="Espace réservé de la date 1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latin typeface="Corbel" pitchFamily="34" charset="0"/>
              </a:rPr>
              <a:t>Virology-2014</a:t>
            </a:r>
          </a:p>
        </p:txBody>
      </p:sp>
      <p:sp>
        <p:nvSpPr>
          <p:cNvPr id="37892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2FEBA7D-F1A5-44A9-ACCE-39C11C018F3B}" type="slidenum">
              <a:rPr lang="fr-FR">
                <a:latin typeface="Corbe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fr-FR"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dirty="0" smtClean="0"/>
              <a:t>Collaborations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>
          <a:xfrm>
            <a:off x="457200" y="1673225"/>
            <a:ext cx="4672013" cy="4718050"/>
          </a:xfrm>
        </p:spPr>
        <p:txBody>
          <a:bodyPr rtlCol="0">
            <a:normAutofit fontScale="85000" lnSpcReduction="20000"/>
          </a:bodyPr>
          <a:lstStyle/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 smtClean="0"/>
              <a:t>« </a:t>
            </a:r>
            <a:r>
              <a:rPr lang="fr-FR" dirty="0" err="1" smtClean="0"/>
              <a:t>Wildtech</a:t>
            </a:r>
            <a:r>
              <a:rPr lang="fr-FR" dirty="0" smtClean="0"/>
              <a:t> » programme and PERS group, </a:t>
            </a:r>
            <a:r>
              <a:rPr lang="fr-FR" dirty="0" err="1" smtClean="0"/>
              <a:t>VetagroSup</a:t>
            </a:r>
            <a:r>
              <a:rPr lang="fr-FR" dirty="0" smtClean="0"/>
              <a:t>, </a:t>
            </a:r>
            <a:r>
              <a:rPr lang="fr-FR" dirty="0" err="1" smtClean="0"/>
              <a:t>Veterinary</a:t>
            </a:r>
            <a:r>
              <a:rPr lang="fr-FR" dirty="0" smtClean="0"/>
              <a:t> </a:t>
            </a:r>
            <a:r>
              <a:rPr lang="fr-FR" dirty="0" err="1" smtClean="0"/>
              <a:t>Faculty</a:t>
            </a:r>
            <a:r>
              <a:rPr lang="fr-FR" dirty="0" smtClean="0"/>
              <a:t>, Lyon (Fr) = </a:t>
            </a:r>
            <a:r>
              <a:rPr lang="fr-FR" sz="2000" dirty="0" err="1" smtClean="0">
                <a:solidFill>
                  <a:srgbClr val="000090"/>
                </a:solidFill>
              </a:rPr>
              <a:t>Drs</a:t>
            </a:r>
            <a:r>
              <a:rPr lang="fr-FR" sz="2000" dirty="0" smtClean="0">
                <a:solidFill>
                  <a:srgbClr val="000090"/>
                </a:solidFill>
              </a:rPr>
              <a:t> F </a:t>
            </a:r>
            <a:r>
              <a:rPr lang="fr-FR" sz="2000" dirty="0" err="1" smtClean="0">
                <a:solidFill>
                  <a:srgbClr val="000090"/>
                </a:solidFill>
              </a:rPr>
              <a:t>Ayral</a:t>
            </a:r>
            <a:r>
              <a:rPr lang="fr-FR" sz="2000" dirty="0" smtClean="0">
                <a:solidFill>
                  <a:srgbClr val="000090"/>
                </a:solidFill>
              </a:rPr>
              <a:t> &amp; M Artois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 smtClean="0"/>
              <a:t>ANSES-Lyon (Fr) : </a:t>
            </a:r>
            <a:r>
              <a:rPr lang="fr-FR" sz="2300" dirty="0" smtClean="0">
                <a:solidFill>
                  <a:srgbClr val="000090"/>
                </a:solidFill>
              </a:rPr>
              <a:t>Dr P </a:t>
            </a:r>
            <a:r>
              <a:rPr lang="fr-FR" sz="2300" dirty="0" err="1" smtClean="0">
                <a:solidFill>
                  <a:srgbClr val="000090"/>
                </a:solidFill>
              </a:rPr>
              <a:t>Marianneau</a:t>
            </a:r>
            <a:endParaRPr lang="fr-FR" sz="2300" dirty="0" smtClean="0">
              <a:solidFill>
                <a:srgbClr val="000090"/>
              </a:solidFill>
            </a:endParaRP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 err="1" smtClean="0"/>
              <a:t>ProfileXpert</a:t>
            </a:r>
            <a:r>
              <a:rPr lang="fr-FR" dirty="0" smtClean="0"/>
              <a:t>, </a:t>
            </a:r>
            <a:r>
              <a:rPr lang="fr-FR" dirty="0" err="1" smtClean="0"/>
              <a:t>University</a:t>
            </a:r>
            <a:r>
              <a:rPr lang="fr-FR" dirty="0" smtClean="0"/>
              <a:t> of Lyon (Fr) : </a:t>
            </a:r>
            <a:r>
              <a:rPr lang="fr-FR" sz="2400" dirty="0" err="1" smtClean="0">
                <a:solidFill>
                  <a:srgbClr val="000090"/>
                </a:solidFill>
              </a:rPr>
              <a:t>Drs</a:t>
            </a:r>
            <a:r>
              <a:rPr lang="fr-FR" sz="2400" dirty="0" smtClean="0">
                <a:solidFill>
                  <a:srgbClr val="000090"/>
                </a:solidFill>
              </a:rPr>
              <a:t> C </a:t>
            </a:r>
            <a:r>
              <a:rPr lang="fr-FR" sz="2400" dirty="0" err="1" smtClean="0">
                <a:solidFill>
                  <a:srgbClr val="000090"/>
                </a:solidFill>
              </a:rPr>
              <a:t>Legras-Lachuer</a:t>
            </a:r>
            <a:r>
              <a:rPr lang="fr-FR" sz="2400" dirty="0" smtClean="0">
                <a:solidFill>
                  <a:srgbClr val="000090"/>
                </a:solidFill>
              </a:rPr>
              <a:t> &amp; J </a:t>
            </a:r>
            <a:r>
              <a:rPr lang="fr-FR" sz="2400" dirty="0" err="1" smtClean="0">
                <a:solidFill>
                  <a:srgbClr val="000090"/>
                </a:solidFill>
              </a:rPr>
              <a:t>Lachuer</a:t>
            </a:r>
            <a:endParaRPr lang="fr-FR" dirty="0" smtClean="0">
              <a:solidFill>
                <a:srgbClr val="000090"/>
              </a:solidFill>
            </a:endParaRP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 smtClean="0"/>
              <a:t>AHVLA, </a:t>
            </a:r>
            <a:r>
              <a:rPr lang="fr-FR" dirty="0" err="1" smtClean="0"/>
              <a:t>Addlestone</a:t>
            </a:r>
            <a:r>
              <a:rPr lang="fr-FR" dirty="0"/>
              <a:t> </a:t>
            </a:r>
            <a:r>
              <a:rPr lang="fr-FR" dirty="0" smtClean="0"/>
              <a:t>(UK) = </a:t>
            </a:r>
            <a:r>
              <a:rPr lang="fr-FR" sz="2200" dirty="0" err="1" smtClean="0">
                <a:solidFill>
                  <a:srgbClr val="000090"/>
                </a:solidFill>
              </a:rPr>
              <a:t>Drs</a:t>
            </a:r>
            <a:r>
              <a:rPr lang="fr-FR" sz="2200" dirty="0" smtClean="0">
                <a:solidFill>
                  <a:srgbClr val="000090"/>
                </a:solidFill>
              </a:rPr>
              <a:t> L </a:t>
            </a:r>
            <a:r>
              <a:rPr lang="fr-FR" sz="2200" dirty="0" err="1" smtClean="0">
                <a:solidFill>
                  <a:srgbClr val="000090"/>
                </a:solidFill>
              </a:rPr>
              <a:t>McElhinney</a:t>
            </a:r>
            <a:r>
              <a:rPr lang="fr-FR" sz="2200" dirty="0" smtClean="0">
                <a:solidFill>
                  <a:srgbClr val="000090"/>
                </a:solidFill>
              </a:rPr>
              <a:t>, KC </a:t>
            </a:r>
            <a:r>
              <a:rPr lang="fr-FR" sz="2200" dirty="0" err="1" smtClean="0">
                <a:solidFill>
                  <a:srgbClr val="000090"/>
                </a:solidFill>
              </a:rPr>
              <a:t>Pounder</a:t>
            </a:r>
            <a:r>
              <a:rPr lang="fr-FR" sz="2200" dirty="0" smtClean="0">
                <a:solidFill>
                  <a:srgbClr val="000090"/>
                </a:solidFill>
              </a:rPr>
              <a:t>, DA Marston &amp; A </a:t>
            </a:r>
            <a:r>
              <a:rPr lang="fr-FR" sz="2200" dirty="0" err="1" smtClean="0">
                <a:solidFill>
                  <a:srgbClr val="000090"/>
                </a:solidFill>
              </a:rPr>
              <a:t>Fooks</a:t>
            </a:r>
            <a:endParaRPr lang="fr-FR" sz="2200" dirty="0" smtClean="0">
              <a:solidFill>
                <a:srgbClr val="000090"/>
              </a:solidFill>
            </a:endParaRP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fr-FR" dirty="0" smtClean="0"/>
              <a:t>PERS group, </a:t>
            </a:r>
            <a:r>
              <a:rPr lang="fr-FR" dirty="0" err="1" smtClean="0"/>
              <a:t>VetagroSup</a:t>
            </a:r>
            <a:r>
              <a:rPr lang="fr-FR" dirty="0" smtClean="0"/>
              <a:t>, Lyon (Fr) : </a:t>
            </a:r>
            <a:r>
              <a:rPr lang="fr-FR" sz="2000" dirty="0" err="1" smtClean="0">
                <a:solidFill>
                  <a:srgbClr val="000090"/>
                </a:solidFill>
              </a:rPr>
              <a:t>Drs</a:t>
            </a:r>
            <a:r>
              <a:rPr lang="fr-FR" sz="2000" dirty="0" smtClean="0">
                <a:solidFill>
                  <a:srgbClr val="000090"/>
                </a:solidFill>
              </a:rPr>
              <a:t> </a:t>
            </a:r>
            <a:r>
              <a:rPr lang="fr-FR" sz="2000" dirty="0" err="1" smtClean="0">
                <a:solidFill>
                  <a:srgbClr val="000090"/>
                </a:solidFill>
              </a:rPr>
              <a:t>T</a:t>
            </a:r>
            <a:r>
              <a:rPr lang="fr-FR" sz="2000" dirty="0" smtClean="0">
                <a:solidFill>
                  <a:srgbClr val="000090"/>
                </a:solidFill>
              </a:rPr>
              <a:t> </a:t>
            </a:r>
            <a:r>
              <a:rPr lang="fr-FR" sz="2000" dirty="0" err="1" smtClean="0">
                <a:solidFill>
                  <a:srgbClr val="000090"/>
                </a:solidFill>
              </a:rPr>
              <a:t>Dupinay</a:t>
            </a:r>
            <a:r>
              <a:rPr lang="fr-FR" sz="2000" dirty="0" smtClean="0">
                <a:solidFill>
                  <a:srgbClr val="000090"/>
                </a:solidFill>
              </a:rPr>
              <a:t>, M-H </a:t>
            </a:r>
            <a:r>
              <a:rPr lang="fr-FR" sz="2000" dirty="0" err="1" smtClean="0">
                <a:solidFill>
                  <a:srgbClr val="000090"/>
                </a:solidFill>
              </a:rPr>
              <a:t>Laaberki</a:t>
            </a:r>
            <a:r>
              <a:rPr lang="fr-FR" sz="2000" dirty="0" smtClean="0">
                <a:solidFill>
                  <a:srgbClr val="000090"/>
                </a:solidFill>
              </a:rPr>
              <a:t> &amp; M Pépin</a:t>
            </a:r>
            <a:r>
              <a:rPr lang="fr-FR" dirty="0" smtClean="0">
                <a:solidFill>
                  <a:srgbClr val="000090"/>
                </a:solidFill>
              </a:rPr>
              <a:t> </a:t>
            </a:r>
            <a:r>
              <a:rPr lang="fr-FR" dirty="0" smtClean="0"/>
              <a:t>; </a:t>
            </a:r>
            <a:r>
              <a:rPr lang="fr-FR" dirty="0" err="1" smtClean="0"/>
              <a:t>student</a:t>
            </a:r>
            <a:r>
              <a:rPr lang="fr-FR" dirty="0" smtClean="0"/>
              <a:t> : </a:t>
            </a:r>
            <a:r>
              <a:rPr lang="fr-FR" sz="2000" dirty="0" smtClean="0">
                <a:solidFill>
                  <a:srgbClr val="000090"/>
                </a:solidFill>
              </a:rPr>
              <a:t>M </a:t>
            </a:r>
            <a:r>
              <a:rPr lang="fr-FR" sz="2000" dirty="0" err="1" smtClean="0">
                <a:solidFill>
                  <a:srgbClr val="000090"/>
                </a:solidFill>
              </a:rPr>
              <a:t>Attoumane</a:t>
            </a:r>
            <a:endParaRPr lang="fr-FR" sz="2000" dirty="0" smtClean="0">
              <a:solidFill>
                <a:srgbClr val="000090"/>
              </a:solidFill>
            </a:endParaRP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endParaRPr lang="fr-FR" dirty="0" smtClean="0"/>
          </a:p>
        </p:txBody>
      </p:sp>
      <p:sp>
        <p:nvSpPr>
          <p:cNvPr id="39939" name="Espace réservé de la date 2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latin typeface="Corbel" pitchFamily="34" charset="0"/>
              </a:rPr>
              <a:t>Virology-2014</a:t>
            </a:r>
          </a:p>
        </p:txBody>
      </p:sp>
      <p:sp>
        <p:nvSpPr>
          <p:cNvPr id="39940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332C571-4263-4A49-AD79-832122ADCC42}" type="slidenum">
              <a:rPr lang="fr-FR">
                <a:latin typeface="Corbe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fr-FR">
              <a:latin typeface="Corbel" pitchFamily="34" charset="0"/>
            </a:endParaRPr>
          </a:p>
        </p:txBody>
      </p:sp>
      <p:pic>
        <p:nvPicPr>
          <p:cNvPr id="39941" name="Picture 8" descr="English-colour-smal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02325" y="5160963"/>
            <a:ext cx="2292350" cy="106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Image 8" descr="anses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3450" y="2852738"/>
            <a:ext cx="20701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3" name="Image 11" descr="PROFILEXPERT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73750" y="3821113"/>
            <a:ext cx="23495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9944" name="Grouper 9"/>
          <p:cNvGrpSpPr>
            <a:grpSpLocks/>
          </p:cNvGrpSpPr>
          <p:nvPr/>
        </p:nvGrpSpPr>
        <p:grpSpPr bwMode="auto">
          <a:xfrm>
            <a:off x="5073650" y="495300"/>
            <a:ext cx="3948113" cy="2203450"/>
            <a:chOff x="5073803" y="495839"/>
            <a:chExt cx="3948690" cy="2203704"/>
          </a:xfrm>
        </p:grpSpPr>
        <p:pic>
          <p:nvPicPr>
            <p:cNvPr id="39945" name="Image 7" descr="logo VAS.jpg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073803" y="495839"/>
              <a:ext cx="1749552" cy="22037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946" name="Image 5" descr="UCBL.jpg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7307993" y="740441"/>
              <a:ext cx="1714500" cy="1714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 dirty="0" smtClean="0"/>
              <a:t>And the winner </a:t>
            </a:r>
            <a:r>
              <a:rPr lang="fr-FR" dirty="0" err="1" smtClean="0"/>
              <a:t>is</a:t>
            </a:r>
            <a:r>
              <a:rPr lang="fr-FR" dirty="0" smtClean="0"/>
              <a:t> ?</a:t>
            </a:r>
            <a:endParaRPr lang="fr-FR" dirty="0"/>
          </a:p>
        </p:txBody>
      </p:sp>
      <p:sp>
        <p:nvSpPr>
          <p:cNvPr id="40962" name="Espace réservé de la date 4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>
                <a:latin typeface="Corbel" pitchFamily="34" charset="0"/>
              </a:rPr>
              <a:t>Virology-2014</a:t>
            </a:r>
          </a:p>
        </p:txBody>
      </p:sp>
      <p:sp>
        <p:nvSpPr>
          <p:cNvPr id="40963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119626-AA65-4017-84BE-C5F7C60E3B67}" type="slidenum">
              <a:rPr lang="fr-FR">
                <a:latin typeface="Corbe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fr-FR">
              <a:latin typeface="Corbel" pitchFamily="34" charset="0"/>
            </a:endParaRPr>
          </a:p>
        </p:txBody>
      </p:sp>
      <p:pic>
        <p:nvPicPr>
          <p:cNvPr id="40964" name="Espace réservé du contenu 10" descr="Rats-PtiLuc1.jpg"/>
          <p:cNvPicPr>
            <a:picLocks noGrp="1" noChangeAspect="1"/>
          </p:cNvPicPr>
          <p:nvPr>
            <p:ph idx="1"/>
          </p:nvPr>
        </p:nvPicPr>
        <p:blipFill>
          <a:blip r:embed="rId3"/>
          <a:srcRect l="-34375" r="-34375"/>
          <a:stretch>
            <a:fillRect/>
          </a:stretch>
        </p:blipFill>
        <p:spPr/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té">
  <a:themeElements>
    <a:clrScheme name="Clarté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t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larté">
    <a:dk1>
      <a:srgbClr val="292934"/>
    </a:dk1>
    <a:lt1>
      <a:srgbClr val="FFFFFF"/>
    </a:lt1>
    <a:dk2>
      <a:srgbClr val="D2533C"/>
    </a:dk2>
    <a:lt2>
      <a:srgbClr val="F3F2DC"/>
    </a:lt2>
    <a:accent1>
      <a:srgbClr val="93A299"/>
    </a:accent1>
    <a:accent2>
      <a:srgbClr val="AD8F67"/>
    </a:accent2>
    <a:accent3>
      <a:srgbClr val="726056"/>
    </a:accent3>
    <a:accent4>
      <a:srgbClr val="4C5A6A"/>
    </a:accent4>
    <a:accent5>
      <a:srgbClr val="808DA0"/>
    </a:accent5>
    <a:accent6>
      <a:srgbClr val="79463D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Clarté.thmx</Template>
  <TotalTime>811</TotalTime>
  <Words>2547</Words>
  <Application>Microsoft Macintosh PowerPoint</Application>
  <PresentationFormat>Présentation à l'écran (4:3)</PresentationFormat>
  <Paragraphs>292</Paragraphs>
  <Slides>18</Slides>
  <Notes>18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Clarté</vt:lpstr>
      <vt:lpstr>Detection and genetic characterization of Seoul Virus and other viruses borne by commensal Norway rats (Rattus norvegicus) in France</vt:lpstr>
      <vt:lpstr>Norway rat (Rattus norvegicus) : an invasive species</vt:lpstr>
      <vt:lpstr>Norway rat (Rattus norvegicus) : an invasive species = a pest</vt:lpstr>
      <vt:lpstr>Norway rat (Rattus norvegicus) : reservoir of pathogens </vt:lpstr>
      <vt:lpstr>Rat = silent carrier &amp; professional excretor  survey of brown rats in and around Lyon (France)</vt:lpstr>
      <vt:lpstr>Three populations of rats</vt:lpstr>
      <vt:lpstr>« Wildtech » population</vt:lpstr>
      <vt:lpstr>« PERS » populations  pathogens identified</vt:lpstr>
      <vt:lpstr>Hantaviruses and SEOUL VIRUS (SEOV)</vt:lpstr>
      <vt:lpstr>Cycle of transmission of SEOV</vt:lpstr>
      <vt:lpstr>Optimization of sample preparation  NGS</vt:lpstr>
      <vt:lpstr>Optimization of NGS (Illumina® &amp; 454®) for complete genome SEOV detection</vt:lpstr>
      <vt:lpstr>Phylogenetic analysis of the complete SEOV sequence</vt:lpstr>
      <vt:lpstr>Présentation PowerPoint</vt:lpstr>
      <vt:lpstr>Virome of 10 rats (PERS PTO population)</vt:lpstr>
      <vt:lpstr>Conclusions </vt:lpstr>
      <vt:lpstr>Collaborations</vt:lpstr>
      <vt:lpstr>And the winner is 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Detection and genetic characterization of Seoul Virus and other viruses borne by commensal Norway rats (Rattus norvegicus) in France</dc:title>
  <dc:creator>Michel PEPIN</dc:creator>
  <cp:lastModifiedBy>Michel PEPIN</cp:lastModifiedBy>
  <cp:revision>72</cp:revision>
  <cp:lastPrinted>2014-09-29T11:55:56Z</cp:lastPrinted>
  <dcterms:created xsi:type="dcterms:W3CDTF">2014-09-17T13:26:48Z</dcterms:created>
  <dcterms:modified xsi:type="dcterms:W3CDTF">2014-10-07T01:22:43Z</dcterms:modified>
</cp:coreProperties>
</file>